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78" r:id="rId6"/>
    <p:sldId id="280" r:id="rId7"/>
    <p:sldId id="281" r:id="rId8"/>
    <p:sldId id="260" r:id="rId9"/>
    <p:sldId id="283" r:id="rId10"/>
    <p:sldId id="284" r:id="rId11"/>
    <p:sldId id="261" r:id="rId12"/>
    <p:sldId id="282" r:id="rId13"/>
    <p:sldId id="285" r:id="rId14"/>
    <p:sldId id="262" r:id="rId15"/>
    <p:sldId id="263" r:id="rId16"/>
    <p:sldId id="264" r:id="rId17"/>
    <p:sldId id="288" r:id="rId18"/>
    <p:sldId id="287" r:id="rId19"/>
    <p:sldId id="289" r:id="rId20"/>
    <p:sldId id="267" r:id="rId21"/>
    <p:sldId id="269" r:id="rId22"/>
    <p:sldId id="265" r:id="rId23"/>
    <p:sldId id="275" r:id="rId24"/>
    <p:sldId id="270" r:id="rId25"/>
    <p:sldId id="271" r:id="rId26"/>
    <p:sldId id="290" r:id="rId2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52"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CED42F-9B15-4776-BF0D-6A77D35D6B6E}" type="datetimeFigureOut">
              <a:rPr lang="zh-CN" altLang="en-US" smtClean="0"/>
              <a:pPr/>
              <a:t>2016/4/1</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82CEE4-71BC-42C6-9605-B97AC54A5798}"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D982CEE4-71BC-42C6-9605-B97AC54A5798}" type="slidenum">
              <a:rPr lang="zh-CN" altLang="en-US" smtClean="0"/>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2016/4/1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2016/4/1</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zh-CN" altLang="zh-CN" sz="3600" dirty="0" smtClean="0"/>
              <a:t>“你一个姑娘家”类结构的出现环境及</a:t>
            </a:r>
            <a:r>
              <a:rPr lang="zh-CN" altLang="en-US" sz="3600" dirty="0" smtClean="0"/>
              <a:t>交际</a:t>
            </a:r>
            <a:r>
              <a:rPr lang="zh-CN" altLang="zh-CN" sz="3600" dirty="0" smtClean="0"/>
              <a:t>功能分析</a:t>
            </a:r>
            <a:endParaRPr lang="zh-CN" altLang="en-US" sz="3600" dirty="0"/>
          </a:p>
        </p:txBody>
      </p:sp>
      <p:sp>
        <p:nvSpPr>
          <p:cNvPr id="3" name="副标题 2"/>
          <p:cNvSpPr>
            <a:spLocks noGrp="1"/>
          </p:cNvSpPr>
          <p:nvPr>
            <p:ph type="subTitle" idx="1"/>
          </p:nvPr>
        </p:nvSpPr>
        <p:spPr>
          <a:xfrm>
            <a:off x="6380112" y="4390256"/>
            <a:ext cx="2008312" cy="766936"/>
          </a:xfrm>
        </p:spPr>
        <p:txBody>
          <a:bodyPr>
            <a:normAutofit/>
          </a:bodyPr>
          <a:lstStyle/>
          <a:p>
            <a:r>
              <a:rPr lang="zh-CN" altLang="en-US" sz="1600" dirty="0" smtClean="0"/>
              <a:t>黄思思</a:t>
            </a:r>
            <a:endParaRPr lang="en-US" altLang="zh-CN" sz="1600" dirty="0" smtClean="0"/>
          </a:p>
          <a:p>
            <a:r>
              <a:rPr lang="en-US" altLang="zh-CN" sz="1600" dirty="0" smtClean="0"/>
              <a:t>2016-4-1</a:t>
            </a:r>
            <a:endParaRPr lang="zh-CN" alt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提要</a:t>
            </a:r>
            <a:endParaRPr lang="zh-CN" altLang="en-US" dirty="0"/>
          </a:p>
        </p:txBody>
      </p:sp>
      <p:sp>
        <p:nvSpPr>
          <p:cNvPr id="3" name="内容占位符 2"/>
          <p:cNvSpPr>
            <a:spLocks noGrp="1"/>
          </p:cNvSpPr>
          <p:nvPr>
            <p:ph idx="1"/>
          </p:nvPr>
        </p:nvSpPr>
        <p:spPr>
          <a:xfrm>
            <a:off x="457200" y="1600200"/>
            <a:ext cx="8229600" cy="4565104"/>
          </a:xfrm>
        </p:spPr>
        <p:txBody>
          <a:bodyPr>
            <a:normAutofit fontScale="62500" lnSpcReduction="20000"/>
          </a:bodyPr>
          <a:lstStyle/>
          <a:p>
            <a:pPr>
              <a:lnSpc>
                <a:spcPct val="120000"/>
              </a:lnSpc>
            </a:pPr>
            <a:r>
              <a:rPr lang="en-US" altLang="zh-CN" dirty="0" smtClean="0"/>
              <a:t>1 </a:t>
            </a:r>
            <a:r>
              <a:rPr lang="zh-CN" altLang="en-US" dirty="0" smtClean="0"/>
              <a:t>结构界定</a:t>
            </a:r>
            <a:endParaRPr lang="en-US" altLang="zh-CN" dirty="0" smtClean="0"/>
          </a:p>
          <a:p>
            <a:pPr>
              <a:lnSpc>
                <a:spcPct val="120000"/>
              </a:lnSpc>
            </a:pPr>
            <a:r>
              <a:rPr lang="zh-CN" altLang="en-US" dirty="0" smtClean="0"/>
              <a:t>区分一些形近结构</a:t>
            </a:r>
            <a:endParaRPr lang="en-US" altLang="zh-CN" dirty="0" smtClean="0"/>
          </a:p>
          <a:p>
            <a:pPr>
              <a:lnSpc>
                <a:spcPct val="120000"/>
              </a:lnSpc>
            </a:pPr>
            <a:endParaRPr lang="en-US" altLang="zh-CN" dirty="0" smtClean="0"/>
          </a:p>
          <a:p>
            <a:pPr>
              <a:lnSpc>
                <a:spcPct val="120000"/>
              </a:lnSpc>
            </a:pPr>
            <a:r>
              <a:rPr lang="en-US" altLang="zh-CN" dirty="0" smtClean="0"/>
              <a:t>2 </a:t>
            </a:r>
            <a:r>
              <a:rPr lang="zh-CN" altLang="zh-CN" dirty="0" smtClean="0"/>
              <a:t>出现的环境</a:t>
            </a:r>
            <a:endParaRPr lang="en-US" altLang="zh-CN" dirty="0" smtClean="0"/>
          </a:p>
          <a:p>
            <a:pPr>
              <a:lnSpc>
                <a:spcPct val="120000"/>
              </a:lnSpc>
            </a:pPr>
            <a:r>
              <a:rPr lang="zh-CN" altLang="en-US" dirty="0" smtClean="0"/>
              <a:t>非现实句</a:t>
            </a:r>
            <a:r>
              <a:rPr lang="en-US" altLang="zh-CN" dirty="0" smtClean="0"/>
              <a:t>-</a:t>
            </a:r>
            <a:r>
              <a:rPr lang="zh-CN" altLang="en-US" dirty="0" smtClean="0"/>
              <a:t>符合社会固有模式；</a:t>
            </a:r>
            <a:endParaRPr lang="en-US" altLang="zh-CN" dirty="0" smtClean="0"/>
          </a:p>
          <a:p>
            <a:pPr>
              <a:lnSpc>
                <a:spcPct val="120000"/>
              </a:lnSpc>
            </a:pPr>
            <a:r>
              <a:rPr lang="zh-CN" altLang="en-US" dirty="0" smtClean="0"/>
              <a:t>现实句</a:t>
            </a:r>
            <a:r>
              <a:rPr lang="en-US" altLang="zh-CN" dirty="0" smtClean="0"/>
              <a:t>-</a:t>
            </a:r>
            <a:r>
              <a:rPr lang="zh-CN" altLang="en-US" dirty="0" smtClean="0"/>
              <a:t>不符合社会固有模式</a:t>
            </a:r>
            <a:endParaRPr lang="en-US" altLang="zh-CN" dirty="0" smtClean="0"/>
          </a:p>
          <a:p>
            <a:pPr>
              <a:lnSpc>
                <a:spcPct val="120000"/>
              </a:lnSpc>
            </a:pPr>
            <a:endParaRPr lang="en-US" altLang="zh-CN" dirty="0" smtClean="0"/>
          </a:p>
          <a:p>
            <a:pPr>
              <a:lnSpc>
                <a:spcPct val="120000"/>
              </a:lnSpc>
            </a:pPr>
            <a:r>
              <a:rPr lang="en-US" altLang="zh-CN" dirty="0" smtClean="0"/>
              <a:t>3 </a:t>
            </a:r>
            <a:r>
              <a:rPr lang="zh-CN" altLang="en-US" dirty="0" smtClean="0"/>
              <a:t>交际功能</a:t>
            </a:r>
            <a:endParaRPr lang="en-US" altLang="zh-CN" dirty="0" smtClean="0"/>
          </a:p>
          <a:p>
            <a:pPr>
              <a:lnSpc>
                <a:spcPct val="120000"/>
              </a:lnSpc>
            </a:pPr>
            <a:r>
              <a:rPr lang="zh-CN" altLang="en-US" dirty="0" smtClean="0"/>
              <a:t>反驳、</a:t>
            </a:r>
            <a:r>
              <a:rPr lang="zh-CN" altLang="en-US" dirty="0" smtClean="0"/>
              <a:t>辩解等</a:t>
            </a:r>
            <a:endParaRPr lang="en-US" altLang="zh-CN" dirty="0" smtClean="0"/>
          </a:p>
          <a:p>
            <a:pPr>
              <a:lnSpc>
                <a:spcPct val="120000"/>
              </a:lnSpc>
            </a:pPr>
            <a:endParaRPr lang="en-US" altLang="zh-CN" dirty="0" smtClean="0"/>
          </a:p>
          <a:p>
            <a:pPr>
              <a:lnSpc>
                <a:spcPct val="120000"/>
              </a:lnSpc>
            </a:pPr>
            <a:r>
              <a:rPr lang="en-US" altLang="zh-CN" dirty="0" smtClean="0"/>
              <a:t>4 </a:t>
            </a:r>
            <a:r>
              <a:rPr lang="zh-CN" altLang="en-US" dirty="0" smtClean="0"/>
              <a:t>相似结构对比</a:t>
            </a:r>
            <a:endParaRPr lang="en-US" altLang="zh-CN" dirty="0" smtClean="0"/>
          </a:p>
          <a:p>
            <a:pPr>
              <a:lnSpc>
                <a:spcPct val="120000"/>
              </a:lnSpc>
            </a:pPr>
            <a:r>
              <a:rPr lang="en-US" altLang="zh-CN" dirty="0" smtClean="0"/>
              <a:t>r+</a:t>
            </a:r>
            <a:r>
              <a:rPr lang="zh-CN" altLang="en-US" dirty="0" smtClean="0"/>
              <a:t>作为</a:t>
            </a:r>
            <a:r>
              <a:rPr lang="en-US" altLang="zh-CN" dirty="0" smtClean="0"/>
              <a:t>+</a:t>
            </a:r>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r>
              <a:rPr lang="zh-CN" altLang="en-US" dirty="0" smtClean="0"/>
              <a:t>；</a:t>
            </a:r>
            <a:r>
              <a:rPr lang="en-US" altLang="zh-CN" i="1" dirty="0" err="1" smtClean="0"/>
              <a:t>r+m</a:t>
            </a:r>
            <a:r>
              <a:rPr lang="en-US" altLang="zh-CN" i="1" dirty="0" smtClean="0"/>
              <a:t>+</a:t>
            </a:r>
            <a:r>
              <a:rPr lang="zh-CN" altLang="en-US" i="1" dirty="0" smtClean="0"/>
              <a:t>个</a:t>
            </a:r>
            <a:r>
              <a:rPr lang="en-US" altLang="zh-CN" i="1" dirty="0" smtClean="0"/>
              <a:t>+</a:t>
            </a:r>
            <a:r>
              <a:rPr lang="en-US" altLang="zh-CN" i="1" dirty="0" err="1" smtClean="0"/>
              <a:t>np</a:t>
            </a:r>
            <a:endParaRPr lang="zh-CN" altLang="en-US"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 </a:t>
            </a:r>
            <a:r>
              <a:rPr lang="zh-CN" altLang="en-US" dirty="0" smtClean="0"/>
              <a:t>结构界定</a:t>
            </a:r>
            <a:endParaRPr lang="zh-CN" altLang="en-US" dirty="0"/>
          </a:p>
        </p:txBody>
      </p:sp>
      <p:sp>
        <p:nvSpPr>
          <p:cNvPr id="3" name="内容占位符 2"/>
          <p:cNvSpPr>
            <a:spLocks noGrp="1"/>
          </p:cNvSpPr>
          <p:nvPr>
            <p:ph idx="1"/>
          </p:nvPr>
        </p:nvSpPr>
        <p:spPr>
          <a:xfrm>
            <a:off x="457200" y="1600200"/>
            <a:ext cx="8229600" cy="4565104"/>
          </a:xfrm>
        </p:spPr>
        <p:txBody>
          <a:bodyPr>
            <a:normAutofit fontScale="55000" lnSpcReduction="20000"/>
          </a:bodyPr>
          <a:lstStyle/>
          <a:p>
            <a:pPr>
              <a:lnSpc>
                <a:spcPct val="120000"/>
              </a:lnSpc>
            </a:pPr>
            <a:r>
              <a:rPr lang="zh-CN" altLang="zh-CN" dirty="0" smtClean="0"/>
              <a:t>唐雪凝（</a:t>
            </a:r>
            <a:r>
              <a:rPr lang="en-US" altLang="zh-CN" dirty="0" smtClean="0"/>
              <a:t>2013</a:t>
            </a:r>
            <a:r>
              <a:rPr lang="zh-CN" altLang="zh-CN" dirty="0" smtClean="0"/>
              <a:t>）</a:t>
            </a:r>
            <a:r>
              <a:rPr lang="en-US" altLang="zh-CN" dirty="0" smtClean="0"/>
              <a:t>  r+</a:t>
            </a:r>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endParaRPr lang="zh-CN" altLang="zh-CN" dirty="0" smtClean="0"/>
          </a:p>
          <a:p>
            <a:pPr>
              <a:lnSpc>
                <a:spcPct val="120000"/>
              </a:lnSpc>
            </a:pPr>
            <a:r>
              <a:rPr lang="en-US" altLang="zh-CN" dirty="0" smtClean="0"/>
              <a:t> </a:t>
            </a:r>
            <a:endParaRPr lang="zh-CN" altLang="zh-CN" dirty="0" smtClean="0"/>
          </a:p>
          <a:p>
            <a:pPr>
              <a:lnSpc>
                <a:spcPct val="120000"/>
              </a:lnSpc>
            </a:pPr>
            <a:r>
              <a:rPr lang="zh-CN" altLang="zh-CN" dirty="0" smtClean="0"/>
              <a:t>偏正结构；同位结构（数量强调型、同指注释型、评议诱发型）</a:t>
            </a:r>
          </a:p>
          <a:p>
            <a:pPr>
              <a:lnSpc>
                <a:spcPct val="120000"/>
              </a:lnSpc>
            </a:pPr>
            <a:r>
              <a:rPr lang="zh-CN" altLang="zh-CN" dirty="0" smtClean="0"/>
              <a:t>加“的”、</a:t>
            </a:r>
            <a:r>
              <a:rPr lang="en-US" altLang="zh-CN" dirty="0" smtClean="0"/>
              <a:t>n</a:t>
            </a:r>
            <a:r>
              <a:rPr lang="zh-CN" altLang="zh-CN" dirty="0" smtClean="0"/>
              <a:t>的性质</a:t>
            </a:r>
          </a:p>
          <a:p>
            <a:pPr>
              <a:lnSpc>
                <a:spcPct val="120000"/>
              </a:lnSpc>
            </a:pPr>
            <a:r>
              <a:rPr lang="en-US" altLang="zh-CN" dirty="0" smtClean="0"/>
              <a:t> </a:t>
            </a:r>
            <a:endParaRPr lang="zh-CN" altLang="zh-CN" dirty="0" smtClean="0"/>
          </a:p>
          <a:p>
            <a:pPr>
              <a:lnSpc>
                <a:spcPct val="120000"/>
              </a:lnSpc>
            </a:pPr>
            <a:r>
              <a:rPr lang="zh-CN" altLang="zh-CN" dirty="0" smtClean="0"/>
              <a:t>偏正结构：</a:t>
            </a:r>
            <a:r>
              <a:rPr lang="zh-CN" altLang="en-US" dirty="0" smtClean="0"/>
              <a:t>中间能够加“的”，</a:t>
            </a:r>
            <a:r>
              <a:rPr lang="en-US" altLang="zh-CN" dirty="0" smtClean="0"/>
              <a:t>n</a:t>
            </a:r>
            <a:r>
              <a:rPr lang="zh-CN" altLang="en-US" dirty="0" smtClean="0"/>
              <a:t>多为亲属名词。</a:t>
            </a: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我</a:t>
            </a:r>
            <a:r>
              <a:rPr lang="zh-CN" altLang="en-US" dirty="0" smtClean="0">
                <a:latin typeface="楷体" pitchFamily="49" charset="-122"/>
                <a:ea typeface="楷体" pitchFamily="49" charset="-122"/>
              </a:rPr>
              <a:t>（的）</a:t>
            </a:r>
            <a:r>
              <a:rPr lang="zh-CN" altLang="zh-CN" dirty="0" smtClean="0">
                <a:latin typeface="楷体" pitchFamily="49" charset="-122"/>
                <a:ea typeface="楷体" pitchFamily="49" charset="-122"/>
              </a:rPr>
              <a:t>一个朋友</a:t>
            </a:r>
            <a:r>
              <a:rPr lang="zh-CN" altLang="en-US" dirty="0" smtClean="0">
                <a:latin typeface="楷体" pitchFamily="49" charset="-122"/>
                <a:ea typeface="楷体" pitchFamily="49" charset="-122"/>
              </a:rPr>
              <a:t>在北京工作。</a:t>
            </a:r>
            <a:endParaRPr lang="zh-CN" altLang="zh-CN" dirty="0" smtClean="0"/>
          </a:p>
          <a:p>
            <a:pPr>
              <a:lnSpc>
                <a:spcPct val="120000"/>
              </a:lnSpc>
            </a:pPr>
            <a:endParaRPr lang="en-US" altLang="zh-CN" dirty="0" smtClean="0"/>
          </a:p>
          <a:p>
            <a:pPr>
              <a:lnSpc>
                <a:spcPct val="120000"/>
              </a:lnSpc>
            </a:pPr>
            <a:r>
              <a:rPr lang="zh-CN" altLang="zh-CN" dirty="0" smtClean="0"/>
              <a:t>同位结构：中间不能加“的”。</a:t>
            </a:r>
          </a:p>
          <a:p>
            <a:pPr>
              <a:lnSpc>
                <a:spcPct val="120000"/>
              </a:lnSpc>
            </a:pPr>
            <a:r>
              <a:rPr lang="en-US" altLang="zh-CN" dirty="0" smtClean="0"/>
              <a:t> </a:t>
            </a:r>
            <a:endParaRPr lang="zh-CN" altLang="zh-CN" dirty="0" smtClean="0"/>
          </a:p>
          <a:p>
            <a:pPr>
              <a:lnSpc>
                <a:spcPct val="120000"/>
              </a:lnSpc>
            </a:pPr>
            <a:r>
              <a:rPr lang="zh-CN" altLang="zh-CN" dirty="0" smtClean="0"/>
              <a:t>数量强调型：“一个”要重读，是实指；外部有范围副词“只”“就”等。</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这里</a:t>
            </a:r>
            <a:r>
              <a:rPr lang="zh-CN" altLang="zh-CN" b="1" dirty="0" smtClean="0">
                <a:latin typeface="楷体" pitchFamily="49" charset="-122"/>
                <a:ea typeface="楷体" pitchFamily="49" charset="-122"/>
              </a:rPr>
              <a:t>就</a:t>
            </a:r>
            <a:r>
              <a:rPr lang="zh-CN" altLang="zh-CN" dirty="0" smtClean="0">
                <a:latin typeface="楷体" pitchFamily="49" charset="-122"/>
                <a:ea typeface="楷体" pitchFamily="49" charset="-122"/>
              </a:rPr>
              <a:t>你一个党员。 </a:t>
            </a:r>
            <a:r>
              <a:rPr lang="en-US" altLang="zh-CN" dirty="0" smtClean="0">
                <a:latin typeface="楷体" pitchFamily="49" charset="-122"/>
                <a:ea typeface="楷体" pitchFamily="49" charset="-122"/>
              </a:rPr>
              <a:t> </a:t>
            </a:r>
            <a:r>
              <a:rPr lang="zh-CN" altLang="en-US" dirty="0" smtClean="0">
                <a:latin typeface="楷体" pitchFamily="49" charset="-122"/>
                <a:ea typeface="楷体" pitchFamily="49" charset="-122"/>
              </a:rPr>
              <a:t>这里党员就你一个。</a:t>
            </a:r>
            <a:endParaRPr lang="zh-CN" altLang="zh-CN" dirty="0" smtClean="0">
              <a:latin typeface="楷体" pitchFamily="49" charset="-122"/>
              <a:ea typeface="楷体" pitchFamily="49"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57200" y="1600201"/>
            <a:ext cx="8229600" cy="3628999"/>
          </a:xfrm>
        </p:spPr>
        <p:txBody>
          <a:bodyPr>
            <a:normAutofit fontScale="55000" lnSpcReduction="20000"/>
          </a:bodyPr>
          <a:lstStyle/>
          <a:p>
            <a:pPr>
              <a:lnSpc>
                <a:spcPct val="120000"/>
              </a:lnSpc>
            </a:pPr>
            <a:r>
              <a:rPr lang="zh-CN" altLang="zh-CN" dirty="0" smtClean="0"/>
              <a:t>同指注释型：</a:t>
            </a:r>
            <a:endParaRPr lang="en-US" altLang="zh-CN" dirty="0" smtClean="0"/>
          </a:p>
          <a:p>
            <a:pPr>
              <a:lnSpc>
                <a:spcPct val="120000"/>
              </a:lnSpc>
            </a:pPr>
            <a:endParaRPr lang="zh-CN"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那么以</a:t>
            </a:r>
            <a:r>
              <a:rPr lang="zh-CN" altLang="zh-CN" u="sng" dirty="0" smtClean="0">
                <a:latin typeface="楷体" pitchFamily="49" charset="-122"/>
                <a:ea typeface="楷体" pitchFamily="49" charset="-122"/>
              </a:rPr>
              <a:t>你一个收藏者</a:t>
            </a:r>
            <a:r>
              <a:rPr lang="zh-CN" altLang="zh-CN" dirty="0" smtClean="0">
                <a:latin typeface="楷体" pitchFamily="49" charset="-122"/>
                <a:ea typeface="楷体" pitchFamily="49" charset="-122"/>
              </a:rPr>
              <a:t>（</a:t>
            </a:r>
            <a:r>
              <a:rPr lang="en-US" altLang="zh-CN" dirty="0" smtClean="0">
                <a:latin typeface="楷体" pitchFamily="49" charset="-122"/>
                <a:ea typeface="楷体" pitchFamily="49" charset="-122"/>
              </a:rPr>
              <a:t>=</a:t>
            </a:r>
            <a:r>
              <a:rPr lang="zh-CN" altLang="zh-CN" dirty="0" smtClean="0">
                <a:latin typeface="楷体" pitchFamily="49" charset="-122"/>
                <a:ea typeface="楷体" pitchFamily="49" charset="-122"/>
              </a:rPr>
              <a:t>你——一个收藏者）的眼光来看这个市场，于你以往看到的古玩市场有什么样的不同？</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稍顷，母亲像是意识到了什么，对儿子说：“孩子，快起来，你怎么能当着这么多部下给</a:t>
            </a:r>
            <a:r>
              <a:rPr lang="zh-CN" altLang="zh-CN" u="sng" dirty="0" smtClean="0">
                <a:latin typeface="楷体" pitchFamily="49" charset="-122"/>
                <a:ea typeface="楷体" pitchFamily="49" charset="-122"/>
              </a:rPr>
              <a:t>我一个老太婆</a:t>
            </a:r>
            <a:r>
              <a:rPr lang="zh-CN" altLang="zh-CN" dirty="0" smtClean="0">
                <a:latin typeface="楷体" pitchFamily="49" charset="-122"/>
                <a:ea typeface="楷体" pitchFamily="49" charset="-122"/>
              </a:rPr>
              <a:t>（</a:t>
            </a:r>
            <a:r>
              <a:rPr lang="en-US" altLang="zh-CN" dirty="0" smtClean="0">
                <a:latin typeface="楷体" pitchFamily="49" charset="-122"/>
                <a:ea typeface="楷体" pitchFamily="49" charset="-122"/>
              </a:rPr>
              <a:t>=</a:t>
            </a:r>
            <a:r>
              <a:rPr lang="zh-CN" altLang="zh-CN" dirty="0" smtClean="0">
                <a:latin typeface="楷体" pitchFamily="49" charset="-122"/>
                <a:ea typeface="楷体" pitchFamily="49" charset="-122"/>
              </a:rPr>
              <a:t>我——一个老太婆）下跪呢！”。</a:t>
            </a:r>
          </a:p>
          <a:p>
            <a:pPr>
              <a:lnSpc>
                <a:spcPct val="120000"/>
              </a:lnSpc>
            </a:pPr>
            <a:r>
              <a:rPr lang="en-US" altLang="zh-CN" dirty="0" smtClean="0"/>
              <a:t> </a:t>
            </a:r>
          </a:p>
          <a:p>
            <a:pPr>
              <a:lnSpc>
                <a:spcPct val="120000"/>
              </a:lnSpc>
            </a:pPr>
            <a:r>
              <a:rPr lang="zh-CN" altLang="zh-CN" dirty="0" smtClean="0"/>
              <a:t>同指注释型结构是典型的同位结构，它的功能仅限于为话语中出现的某个人称代词所指的人物的身份进行进一步说明，带有补充、注释的</a:t>
            </a:r>
            <a:r>
              <a:rPr lang="zh-CN" altLang="en-US" dirty="0" smtClean="0"/>
              <a:t>性质</a:t>
            </a:r>
            <a:r>
              <a:rPr lang="zh-CN" altLang="zh-CN" dirty="0" smtClean="0"/>
              <a:t>，在书面上，单数人称代词和“一个</a:t>
            </a:r>
            <a:r>
              <a:rPr lang="en-US" altLang="zh-CN" dirty="0" smtClean="0"/>
              <a:t>NP</a:t>
            </a:r>
            <a:r>
              <a:rPr lang="zh-CN" altLang="zh-CN" dirty="0" smtClean="0"/>
              <a:t>”之间可以添加破折号。</a:t>
            </a:r>
          </a:p>
          <a:p>
            <a:pPr>
              <a:lnSpc>
                <a:spcPct val="120000"/>
              </a:lnSpc>
            </a:pP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fontScale="62500" lnSpcReduction="20000"/>
          </a:bodyPr>
          <a:lstStyle/>
          <a:p>
            <a:pPr>
              <a:lnSpc>
                <a:spcPct val="120000"/>
              </a:lnSpc>
            </a:pPr>
            <a:r>
              <a:rPr lang="zh-CN" altLang="zh-CN" dirty="0" smtClean="0"/>
              <a:t>评议诱发型：</a:t>
            </a:r>
            <a:endParaRPr lang="en-US" altLang="zh-CN" dirty="0" smtClean="0"/>
          </a:p>
          <a:p>
            <a:pPr>
              <a:lnSpc>
                <a:spcPct val="120000"/>
              </a:lnSpc>
            </a:pPr>
            <a:endParaRPr lang="zh-CN"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5</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杨爱民入伍前仅有初中文化，他就从高中课程学起。起初，一些老兵感到不解：</a:t>
            </a:r>
            <a:r>
              <a:rPr lang="zh-CN" altLang="zh-CN" u="sng" dirty="0" smtClean="0">
                <a:latin typeface="楷体" pitchFamily="49" charset="-122"/>
                <a:ea typeface="楷体" pitchFamily="49" charset="-122"/>
              </a:rPr>
              <a:t>你一个初中生</a:t>
            </a:r>
            <a:r>
              <a:rPr lang="zh-CN" altLang="zh-CN" dirty="0" smtClean="0">
                <a:latin typeface="楷体" pitchFamily="49" charset="-122"/>
                <a:ea typeface="楷体" pitchFamily="49" charset="-122"/>
              </a:rPr>
              <a:t>，整天看那些高深的理论书，有什么用？</a:t>
            </a:r>
          </a:p>
          <a:p>
            <a:pPr>
              <a:lnSpc>
                <a:spcPct val="120000"/>
              </a:lnSpc>
            </a:pPr>
            <a:r>
              <a:rPr lang="en-US" altLang="zh-CN" dirty="0" smtClean="0"/>
              <a:t> </a:t>
            </a:r>
            <a:endParaRPr lang="zh-CN" altLang="zh-CN" dirty="0" smtClean="0"/>
          </a:p>
          <a:p>
            <a:pPr>
              <a:lnSpc>
                <a:spcPct val="120000"/>
              </a:lnSpc>
            </a:pPr>
            <a:r>
              <a:rPr lang="zh-CN" altLang="zh-CN" dirty="0" smtClean="0"/>
              <a:t>整个结构与主谓结构具有一定的相似性，可以独立充当小句。“单数人称代词</a:t>
            </a:r>
            <a:r>
              <a:rPr lang="en-US" altLang="zh-CN" dirty="0" smtClean="0"/>
              <a:t>+</a:t>
            </a:r>
            <a:r>
              <a:rPr lang="zh-CN" altLang="zh-CN" dirty="0" smtClean="0"/>
              <a:t>一个</a:t>
            </a:r>
            <a:r>
              <a:rPr lang="en-US" altLang="zh-CN" dirty="0" smtClean="0"/>
              <a:t>NP</a:t>
            </a:r>
            <a:r>
              <a:rPr lang="zh-CN" altLang="zh-CN" dirty="0" smtClean="0"/>
              <a:t>”都可以变换为“单数人称代词</a:t>
            </a:r>
            <a:r>
              <a:rPr lang="en-US" altLang="zh-CN" dirty="0" smtClean="0"/>
              <a:t>+</a:t>
            </a:r>
            <a:r>
              <a:rPr lang="zh-CN" altLang="zh-CN" dirty="0" smtClean="0"/>
              <a:t>作为</a:t>
            </a:r>
            <a:r>
              <a:rPr lang="en-US" altLang="zh-CN" dirty="0" smtClean="0"/>
              <a:t>+</a:t>
            </a:r>
            <a:r>
              <a:rPr lang="zh-CN" altLang="zh-CN" dirty="0" smtClean="0"/>
              <a:t>一个</a:t>
            </a:r>
            <a:r>
              <a:rPr lang="en-US" altLang="zh-CN" dirty="0" smtClean="0"/>
              <a:t>NP</a:t>
            </a:r>
            <a:r>
              <a:rPr lang="zh-CN" altLang="zh-CN" dirty="0" smtClean="0"/>
              <a:t>”。</a:t>
            </a:r>
            <a:endParaRPr lang="en-US" altLang="zh-CN" dirty="0" smtClean="0"/>
          </a:p>
          <a:p>
            <a:pPr>
              <a:lnSpc>
                <a:spcPct val="120000"/>
              </a:lnSpc>
            </a:pPr>
            <a:r>
              <a:rPr lang="zh-CN" altLang="en-US" dirty="0" smtClean="0"/>
              <a:t>评议诱发型与同指注释型</a:t>
            </a:r>
            <a:r>
              <a:rPr lang="zh-CN" altLang="zh-CN" dirty="0" smtClean="0"/>
              <a:t>的根本区别不在句法功能上，而在篇章和语用上。主语位置上的同指注释型结构的功能仅限于指称，而评议诱发型结构的主要功能则是：指明某人的身份，进而就以该身份所执行的某种行为或遭遇的某种情况的合宜性进行评议。</a:t>
            </a:r>
            <a:endParaRPr lang="zh-CN" altLang="zh-C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548680"/>
            <a:ext cx="8229600" cy="6048672"/>
          </a:xfrm>
        </p:spPr>
        <p:txBody>
          <a:bodyPr>
            <a:normAutofit fontScale="62500" lnSpcReduction="20000"/>
          </a:bodyPr>
          <a:lstStyle/>
          <a:p>
            <a:pPr>
              <a:lnSpc>
                <a:spcPct val="120000"/>
              </a:lnSpc>
            </a:pPr>
            <a:r>
              <a:rPr lang="zh-CN" altLang="zh-CN" dirty="0" smtClean="0"/>
              <a:t>唐文观察到同位结构“</a:t>
            </a:r>
            <a:r>
              <a:rPr lang="en-US" altLang="zh-CN" dirty="0" smtClean="0"/>
              <a:t>r+</a:t>
            </a:r>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r>
              <a:rPr lang="zh-CN" altLang="zh-CN" dirty="0" smtClean="0"/>
              <a:t>”</a:t>
            </a:r>
            <a:r>
              <a:rPr lang="zh-CN" altLang="en-US" dirty="0" smtClean="0"/>
              <a:t>的</a:t>
            </a:r>
            <a:r>
              <a:rPr lang="zh-CN" altLang="zh-CN" dirty="0" smtClean="0"/>
              <a:t>三种分布环境，并</a:t>
            </a:r>
            <a:r>
              <a:rPr lang="zh-CN" altLang="en-US" dirty="0" smtClean="0"/>
              <a:t>揭示了</a:t>
            </a:r>
            <a:r>
              <a:rPr lang="zh-CN" altLang="zh-CN" dirty="0" smtClean="0"/>
              <a:t>所在句子表义</a:t>
            </a:r>
            <a:r>
              <a:rPr lang="zh-CN" altLang="en-US" dirty="0" smtClean="0"/>
              <a:t>的</a:t>
            </a:r>
            <a:r>
              <a:rPr lang="zh-CN" altLang="zh-CN" dirty="0" smtClean="0"/>
              <a:t>差异。但是，“同指注释型”与“评议诱发型”的区分不明确，没有说明区分的条件；而且实例不统一。</a:t>
            </a:r>
            <a:endParaRPr lang="en-US" altLang="zh-CN" dirty="0" smtClean="0"/>
          </a:p>
          <a:p>
            <a:pPr>
              <a:lnSpc>
                <a:spcPct val="120000"/>
              </a:lnSpc>
            </a:pP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那么以</a:t>
            </a:r>
            <a:r>
              <a:rPr lang="zh-CN" altLang="zh-CN" u="sng" dirty="0" smtClean="0">
                <a:latin typeface="楷体" pitchFamily="49" charset="-122"/>
                <a:ea typeface="楷体" pitchFamily="49" charset="-122"/>
              </a:rPr>
              <a:t>你一个收藏者</a:t>
            </a:r>
            <a:r>
              <a:rPr lang="zh-CN" altLang="zh-CN" dirty="0" smtClean="0">
                <a:latin typeface="楷体" pitchFamily="49" charset="-122"/>
                <a:ea typeface="楷体" pitchFamily="49" charset="-122"/>
              </a:rPr>
              <a:t>的眼光来看这个市场，于你以往看到的古玩市场有什么样的不同？</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稍顷，母亲像是意识到了什么，对儿子说：“孩子，快起来，你怎么能当着这么多部下给</a:t>
            </a:r>
            <a:r>
              <a:rPr lang="zh-CN" altLang="zh-CN" u="sng" dirty="0" smtClean="0">
                <a:latin typeface="楷体" pitchFamily="49" charset="-122"/>
                <a:ea typeface="楷体" pitchFamily="49" charset="-122"/>
              </a:rPr>
              <a:t>我一个老太婆</a:t>
            </a:r>
            <a:r>
              <a:rPr lang="zh-CN" altLang="zh-CN" dirty="0" smtClean="0">
                <a:latin typeface="楷体" pitchFamily="49" charset="-122"/>
                <a:ea typeface="楷体" pitchFamily="49" charset="-122"/>
              </a:rPr>
              <a:t>下跪呢！”。</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5</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杨爱民入伍前仅有初中文化，他就从高中课程学起。起初，一些老兵感到不解：</a:t>
            </a:r>
            <a:r>
              <a:rPr lang="zh-CN" altLang="zh-CN" u="sng" dirty="0" smtClean="0">
                <a:latin typeface="楷体" pitchFamily="49" charset="-122"/>
                <a:ea typeface="楷体" pitchFamily="49" charset="-122"/>
              </a:rPr>
              <a:t>你一个初中生</a:t>
            </a:r>
            <a:r>
              <a:rPr lang="zh-CN" altLang="zh-CN" dirty="0" smtClean="0">
                <a:latin typeface="楷体" pitchFamily="49" charset="-122"/>
                <a:ea typeface="楷体" pitchFamily="49" charset="-122"/>
              </a:rPr>
              <a:t>，整天看那些高深的理论书，有什么用？</a:t>
            </a:r>
          </a:p>
          <a:p>
            <a:pPr>
              <a:lnSpc>
                <a:spcPct val="120000"/>
              </a:lnSpc>
              <a:buNone/>
            </a:pPr>
            <a:endParaRPr lang="en-US" altLang="zh-CN" dirty="0" smtClean="0"/>
          </a:p>
          <a:p>
            <a:pPr>
              <a:lnSpc>
                <a:spcPct val="120000"/>
              </a:lnSpc>
            </a:pPr>
            <a:r>
              <a:rPr lang="zh-CN" altLang="en-US" dirty="0" smtClean="0"/>
              <a:t>新的标准</a:t>
            </a:r>
            <a:endParaRPr lang="en-US" altLang="zh-CN" dirty="0" smtClean="0"/>
          </a:p>
          <a:p>
            <a:pPr>
              <a:lnSpc>
                <a:spcPct val="120000"/>
              </a:lnSpc>
            </a:pPr>
            <a:r>
              <a:rPr lang="en-US" altLang="zh-CN" dirty="0" smtClean="0"/>
              <a:t>1 </a:t>
            </a:r>
            <a:r>
              <a:rPr lang="zh-CN" altLang="zh-CN" dirty="0" smtClean="0"/>
              <a:t>重音落在哪个成分上：重音不突出，落在</a:t>
            </a:r>
            <a:r>
              <a:rPr lang="en-US" altLang="zh-CN" dirty="0" err="1" smtClean="0"/>
              <a:t>np</a:t>
            </a:r>
            <a:r>
              <a:rPr lang="zh-CN" altLang="zh-CN" dirty="0" smtClean="0"/>
              <a:t>上</a:t>
            </a:r>
            <a:r>
              <a:rPr lang="zh-CN" altLang="en-US" dirty="0" smtClean="0"/>
              <a:t>。</a:t>
            </a:r>
            <a:endParaRPr lang="zh-CN" altLang="zh-CN" dirty="0" smtClean="0"/>
          </a:p>
          <a:p>
            <a:pPr>
              <a:lnSpc>
                <a:spcPct val="120000"/>
              </a:lnSpc>
            </a:pPr>
            <a:r>
              <a:rPr lang="en-US" altLang="zh-CN" dirty="0" smtClean="0"/>
              <a:t>2 </a:t>
            </a:r>
            <a:r>
              <a:rPr lang="zh-CN" altLang="zh-CN" dirty="0" smtClean="0"/>
              <a:t>表达的意义上：客观陈述，主观性很强</a:t>
            </a:r>
            <a:r>
              <a:rPr lang="zh-CN" altLang="en-US" dirty="0" smtClean="0"/>
              <a:t>。</a:t>
            </a:r>
            <a:endParaRPr lang="zh-CN" altLang="zh-CN" dirty="0" smtClean="0"/>
          </a:p>
          <a:p>
            <a:pPr>
              <a:lnSpc>
                <a:spcPct val="120000"/>
              </a:lnSpc>
            </a:pPr>
            <a:r>
              <a:rPr lang="en-US" altLang="zh-CN" dirty="0" smtClean="0"/>
              <a:t>3 </a:t>
            </a:r>
            <a:r>
              <a:rPr lang="zh-CN" altLang="zh-CN" dirty="0" smtClean="0"/>
              <a:t>句子的成立条件上：问句、祈使句、否定句</a:t>
            </a:r>
            <a:r>
              <a:rPr lang="zh-CN" altLang="en-US" dirty="0" smtClean="0"/>
              <a:t>。</a:t>
            </a:r>
            <a:endParaRPr lang="zh-CN" altLang="zh-CN" dirty="0" smtClean="0"/>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95536" y="908720"/>
            <a:ext cx="8229600" cy="5472608"/>
          </a:xfrm>
        </p:spPr>
        <p:txBody>
          <a:bodyPr>
            <a:normAutofit fontScale="55000" lnSpcReduction="20000"/>
          </a:bodyPr>
          <a:lstStyle/>
          <a:p>
            <a:pPr>
              <a:lnSpc>
                <a:spcPct val="120000"/>
              </a:lnSpc>
            </a:pPr>
            <a:r>
              <a:rPr lang="zh-CN" altLang="en-US" dirty="0" smtClean="0"/>
              <a:t>“同指注释型”</a:t>
            </a:r>
            <a:r>
              <a:rPr lang="zh-CN" altLang="zh-CN" dirty="0" smtClean="0"/>
              <a:t>出现的句法位置：非中心语，并且整个结构不会被陈述。</a:t>
            </a:r>
          </a:p>
          <a:p>
            <a:pPr>
              <a:lnSpc>
                <a:spcPct val="120000"/>
              </a:lnSpc>
            </a:pP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6</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那么以</a:t>
            </a:r>
            <a:r>
              <a:rPr lang="zh-CN" altLang="zh-CN" u="sng" dirty="0" smtClean="0">
                <a:latin typeface="楷体" pitchFamily="49" charset="-122"/>
                <a:ea typeface="楷体" pitchFamily="49" charset="-122"/>
              </a:rPr>
              <a:t>你一个收藏者的眼光</a:t>
            </a:r>
            <a:r>
              <a:rPr lang="zh-CN" altLang="zh-CN" dirty="0" smtClean="0">
                <a:latin typeface="楷体" pitchFamily="49" charset="-122"/>
                <a:ea typeface="楷体" pitchFamily="49" charset="-122"/>
              </a:rPr>
              <a:t>来看这个市场，于你以往看到的古玩市场有什么样的不同？</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7</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我只是想表达一下</a:t>
            </a:r>
            <a:r>
              <a:rPr lang="zh-CN" altLang="zh-CN" u="sng" dirty="0" smtClean="0">
                <a:latin typeface="楷体" pitchFamily="49" charset="-122"/>
                <a:ea typeface="楷体" pitchFamily="49" charset="-122"/>
              </a:rPr>
              <a:t>我一个小记者的愿望</a:t>
            </a:r>
            <a:r>
              <a:rPr lang="zh-CN" altLang="zh-CN" dirty="0" smtClean="0">
                <a:latin typeface="楷体" pitchFamily="49" charset="-122"/>
                <a:ea typeface="楷体" pitchFamily="49" charset="-122"/>
              </a:rPr>
              <a:t>。</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8</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给前线的人送送茶水，也算尽到</a:t>
            </a:r>
            <a:r>
              <a:rPr lang="zh-CN" altLang="zh-CN" u="sng" dirty="0" smtClean="0">
                <a:latin typeface="楷体" pitchFamily="49" charset="-122"/>
                <a:ea typeface="楷体" pitchFamily="49" charset="-122"/>
              </a:rPr>
              <a:t>我一个党员的责任。</a:t>
            </a:r>
            <a:r>
              <a:rPr lang="en-US" altLang="zh-CN" dirty="0" smtClean="0">
                <a:latin typeface="楷体" pitchFamily="49" charset="-122"/>
                <a:ea typeface="楷体" pitchFamily="49" charset="-122"/>
              </a:rPr>
              <a:t>”</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9</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这些话展现了</a:t>
            </a:r>
            <a:r>
              <a:rPr lang="zh-CN" altLang="zh-CN" u="sng" dirty="0" smtClean="0">
                <a:latin typeface="楷体" pitchFamily="49" charset="-122"/>
                <a:ea typeface="楷体" pitchFamily="49" charset="-122"/>
              </a:rPr>
              <a:t>他一个中流砥柱</a:t>
            </a:r>
            <a:r>
              <a:rPr lang="zh-CN" altLang="zh-CN" dirty="0" smtClean="0">
                <a:latin typeface="楷体" pitchFamily="49" charset="-122"/>
                <a:ea typeface="楷体" pitchFamily="49" charset="-122"/>
              </a:rPr>
              <a:t>的风采。</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10</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戈：诶，你再来呀。再来啊。群儒我都舌战过，何况</a:t>
            </a:r>
            <a:r>
              <a:rPr lang="zh-CN" altLang="zh-CN" u="sng" dirty="0" smtClean="0">
                <a:latin typeface="楷体" pitchFamily="49" charset="-122"/>
                <a:ea typeface="楷体" pitchFamily="49" charset="-122"/>
              </a:rPr>
              <a:t>你一个小作家</a:t>
            </a:r>
            <a:r>
              <a:rPr lang="zh-CN" altLang="zh-CN" dirty="0" smtClean="0">
                <a:latin typeface="楷体" pitchFamily="49" charset="-122"/>
                <a:ea typeface="楷体" pitchFamily="49" charset="-122"/>
              </a:rPr>
              <a:t>。你还有什么说的？</a:t>
            </a:r>
            <a:endParaRPr lang="en-US" altLang="zh-CN" dirty="0" smtClean="0">
              <a:latin typeface="楷体" pitchFamily="49" charset="-122"/>
              <a:ea typeface="楷体" pitchFamily="49" charset="-122"/>
            </a:endParaRPr>
          </a:p>
          <a:p>
            <a:pPr>
              <a:lnSpc>
                <a:spcPct val="120000"/>
              </a:lnSpc>
            </a:pPr>
            <a:endParaRPr lang="en-US" altLang="zh-CN" dirty="0" smtClean="0">
              <a:latin typeface="楷体" pitchFamily="49" charset="-122"/>
              <a:ea typeface="楷体" pitchFamily="49" charset="-122"/>
            </a:endParaRPr>
          </a:p>
          <a:p>
            <a:pPr>
              <a:lnSpc>
                <a:spcPct val="110000"/>
              </a:lnSpc>
            </a:pPr>
            <a:r>
              <a:rPr lang="zh-CN" altLang="en-US" dirty="0" smtClean="0"/>
              <a:t>“评议诱发型”</a:t>
            </a:r>
            <a:r>
              <a:rPr lang="zh-CN" altLang="zh-CN" dirty="0" smtClean="0"/>
              <a:t>出现的句法位置：主语</a:t>
            </a:r>
            <a:r>
              <a:rPr lang="en-US" altLang="zh-CN" dirty="0" smtClean="0"/>
              <a:t>&gt;</a:t>
            </a:r>
            <a:r>
              <a:rPr lang="zh-CN" altLang="zh-CN" dirty="0" smtClean="0"/>
              <a:t>宾语</a:t>
            </a:r>
            <a:r>
              <a:rPr lang="en-US" altLang="zh-CN" dirty="0" smtClean="0"/>
              <a:t>&gt;</a:t>
            </a:r>
            <a:r>
              <a:rPr lang="zh-CN" altLang="zh-CN" dirty="0" smtClean="0"/>
              <a:t>兼语</a:t>
            </a:r>
            <a:r>
              <a:rPr lang="en-US" altLang="zh-CN" dirty="0" smtClean="0"/>
              <a:t>&gt;&gt;</a:t>
            </a:r>
            <a:r>
              <a:rPr lang="zh-CN" altLang="zh-CN" dirty="0" smtClean="0">
                <a:solidFill>
                  <a:srgbClr val="FF0000"/>
                </a:solidFill>
              </a:rPr>
              <a:t>定语</a:t>
            </a:r>
            <a:endParaRPr lang="en-US" altLang="zh-CN" dirty="0" smtClean="0">
              <a:solidFill>
                <a:srgbClr val="FF0000"/>
              </a:solidFill>
            </a:endParaRPr>
          </a:p>
          <a:p>
            <a:pPr>
              <a:lnSpc>
                <a:spcPct val="110000"/>
              </a:lnSpc>
            </a:pPr>
            <a:endParaRPr lang="zh-CN" altLang="zh-CN" dirty="0" smtClean="0">
              <a:solidFill>
                <a:srgbClr val="FF0000"/>
              </a:solidFill>
            </a:endParaRPr>
          </a:p>
          <a:p>
            <a:pPr>
              <a:lnSpc>
                <a:spcPct val="11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11</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孩子，你的一片好心我晓得，但你们毕竟还未成亲，怎能让</a:t>
            </a:r>
            <a:r>
              <a:rPr lang="zh-CN" altLang="zh-CN" u="sng" dirty="0" smtClean="0">
                <a:latin typeface="楷体" pitchFamily="49" charset="-122"/>
                <a:ea typeface="楷体" pitchFamily="49" charset="-122"/>
              </a:rPr>
              <a:t>你一个姑娘家</a:t>
            </a:r>
            <a:r>
              <a:rPr lang="zh-CN" altLang="zh-CN" dirty="0" smtClean="0">
                <a:latin typeface="楷体" pitchFamily="49" charset="-122"/>
                <a:ea typeface="楷体" pitchFamily="49" charset="-122"/>
              </a:rPr>
              <a:t>日夜陪病人呢？</a:t>
            </a:r>
          </a:p>
          <a:p>
            <a:pPr>
              <a:lnSpc>
                <a:spcPct val="11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12</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咦，</a:t>
            </a:r>
            <a:r>
              <a:rPr lang="zh-CN" altLang="zh-CN" u="sng" dirty="0" smtClean="0">
                <a:latin typeface="楷体" pitchFamily="49" charset="-122"/>
                <a:ea typeface="楷体" pitchFamily="49" charset="-122"/>
              </a:rPr>
              <a:t>你一个学生的手掌</a:t>
            </a:r>
            <a:r>
              <a:rPr lang="zh-CN" altLang="zh-CN" dirty="0" smtClean="0">
                <a:latin typeface="楷体" pitchFamily="49" charset="-122"/>
                <a:ea typeface="楷体" pitchFamily="49" charset="-122"/>
              </a:rPr>
              <a:t>为什么会有这么厚的茧子呀？</a:t>
            </a:r>
            <a:endParaRPr lang="zh-CN" altLang="en-US" dirty="0" smtClean="0">
              <a:latin typeface="楷体" pitchFamily="49" charset="-122"/>
              <a:ea typeface="楷体" pitchFamily="49" charset="-122"/>
            </a:endParaRPr>
          </a:p>
          <a:p>
            <a:pPr>
              <a:lnSpc>
                <a:spcPct val="120000"/>
              </a:lnSpc>
            </a:pPr>
            <a:endParaRPr lang="zh-CN" altLang="zh-CN" dirty="0" smtClean="0">
              <a:latin typeface="楷体" pitchFamily="49" charset="-122"/>
              <a:ea typeface="楷体" pitchFamily="49" charset="-122"/>
            </a:endParaRPr>
          </a:p>
          <a:p>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出现的环境</a:t>
            </a:r>
            <a:endParaRPr lang="zh-CN" altLang="en-US" dirty="0"/>
          </a:p>
        </p:txBody>
      </p:sp>
      <p:sp>
        <p:nvSpPr>
          <p:cNvPr id="3" name="内容占位符 2"/>
          <p:cNvSpPr>
            <a:spLocks noGrp="1"/>
          </p:cNvSpPr>
          <p:nvPr>
            <p:ph idx="1"/>
          </p:nvPr>
        </p:nvSpPr>
        <p:spPr>
          <a:xfrm>
            <a:off x="457200" y="1600201"/>
            <a:ext cx="8229600" cy="3917032"/>
          </a:xfrm>
        </p:spPr>
        <p:txBody>
          <a:bodyPr>
            <a:normAutofit fontScale="55000" lnSpcReduction="20000"/>
          </a:bodyPr>
          <a:lstStyle/>
          <a:p>
            <a:pPr>
              <a:lnSpc>
                <a:spcPct val="120000"/>
              </a:lnSpc>
            </a:pPr>
            <a:r>
              <a:rPr lang="zh-CN" altLang="zh-CN" dirty="0" smtClean="0"/>
              <a:t>当“</a:t>
            </a:r>
            <a:r>
              <a:rPr lang="en-US" altLang="zh-CN" dirty="0" smtClean="0"/>
              <a:t>r+</a:t>
            </a:r>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r>
              <a:rPr lang="zh-CN" altLang="zh-CN" dirty="0" smtClean="0"/>
              <a:t>”充当主语、宾语、兼语等的时候，“</a:t>
            </a:r>
            <a:r>
              <a:rPr lang="en-US" altLang="zh-CN" dirty="0" smtClean="0"/>
              <a:t>r+</a:t>
            </a:r>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r>
              <a:rPr lang="zh-CN" altLang="zh-CN" dirty="0" smtClean="0"/>
              <a:t>”参与的事件是受限的。</a:t>
            </a:r>
          </a:p>
          <a:p>
            <a:pPr>
              <a:lnSpc>
                <a:spcPct val="120000"/>
              </a:lnSpc>
            </a:pPr>
            <a:endParaRPr lang="en-US"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13</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老公，你赶快去绣花。</a:t>
            </a:r>
          </a:p>
          <a:p>
            <a:pPr>
              <a:lnSpc>
                <a:spcPct val="120000"/>
              </a:lnSpc>
            </a:pPr>
            <a:r>
              <a:rPr lang="zh-CN" altLang="zh-CN" dirty="0" smtClean="0">
                <a:latin typeface="楷体" pitchFamily="49" charset="-122"/>
                <a:ea typeface="楷体" pitchFamily="49" charset="-122"/>
              </a:rPr>
              <a:t>？老公，</a:t>
            </a:r>
            <a:r>
              <a:rPr lang="zh-CN" altLang="zh-CN" u="sng" dirty="0" smtClean="0">
                <a:latin typeface="楷体" pitchFamily="49" charset="-122"/>
                <a:ea typeface="楷体" pitchFamily="49" charset="-122"/>
              </a:rPr>
              <a:t>你一个大男人</a:t>
            </a:r>
            <a:r>
              <a:rPr lang="zh-CN" altLang="zh-CN" dirty="0" smtClean="0">
                <a:latin typeface="楷体" pitchFamily="49" charset="-122"/>
                <a:ea typeface="楷体" pitchFamily="49" charset="-122"/>
              </a:rPr>
              <a:t>赶快去绣花。</a:t>
            </a:r>
          </a:p>
          <a:p>
            <a:pPr>
              <a:lnSpc>
                <a:spcPct val="120000"/>
              </a:lnSpc>
            </a:pPr>
            <a:r>
              <a:rPr lang="en-US" altLang="zh-CN" dirty="0" smtClean="0">
                <a:latin typeface="楷体" pitchFamily="49" charset="-122"/>
                <a:ea typeface="楷体" pitchFamily="49" charset="-122"/>
              </a:rPr>
              <a:t> </a:t>
            </a:r>
            <a:endParaRPr lang="zh-CN"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14</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你怎么在吃咸菜？</a:t>
            </a:r>
          </a:p>
          <a:p>
            <a:pPr>
              <a:lnSpc>
                <a:spcPct val="120000"/>
              </a:lnSpc>
            </a:pP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你一个大男人</a:t>
            </a:r>
            <a:r>
              <a:rPr lang="zh-CN" altLang="zh-CN" dirty="0" smtClean="0">
                <a:latin typeface="楷体" pitchFamily="49" charset="-122"/>
                <a:ea typeface="楷体" pitchFamily="49" charset="-122"/>
              </a:rPr>
              <a:t>怎么在吃咸菜？</a:t>
            </a:r>
          </a:p>
          <a:p>
            <a:pPr>
              <a:lnSpc>
                <a:spcPct val="120000"/>
              </a:lnSpc>
            </a:pPr>
            <a:r>
              <a:rPr lang="en-US" altLang="zh-CN" dirty="0" smtClean="0">
                <a:latin typeface="楷体" pitchFamily="49" charset="-122"/>
                <a:ea typeface="楷体" pitchFamily="49" charset="-122"/>
              </a:rPr>
              <a:t>  </a:t>
            </a:r>
            <a:endParaRPr lang="zh-CN"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15</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昨天，她来了，我们聊了一会，后来她就走了。</a:t>
            </a:r>
          </a:p>
          <a:p>
            <a:pPr>
              <a:lnSpc>
                <a:spcPct val="120000"/>
              </a:lnSpc>
            </a:pPr>
            <a:r>
              <a:rPr lang="zh-CN" altLang="zh-CN" dirty="0" smtClean="0">
                <a:latin typeface="楷体" pitchFamily="49" charset="-122"/>
                <a:ea typeface="楷体" pitchFamily="49" charset="-122"/>
              </a:rPr>
              <a:t>？昨天，</a:t>
            </a:r>
            <a:r>
              <a:rPr lang="zh-CN" altLang="zh-CN" u="sng" dirty="0" smtClean="0">
                <a:latin typeface="楷体" pitchFamily="49" charset="-122"/>
                <a:ea typeface="楷体" pitchFamily="49" charset="-122"/>
              </a:rPr>
              <a:t>她一个小姑娘</a:t>
            </a:r>
            <a:r>
              <a:rPr lang="zh-CN" altLang="zh-CN" dirty="0" smtClean="0">
                <a:latin typeface="楷体" pitchFamily="49" charset="-122"/>
                <a:ea typeface="楷体" pitchFamily="49" charset="-122"/>
              </a:rPr>
              <a:t>来了，我们聊了一会，后来她就走了。</a:t>
            </a:r>
          </a:p>
          <a:p>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404664"/>
            <a:ext cx="8229600" cy="6048672"/>
          </a:xfrm>
        </p:spPr>
        <p:txBody>
          <a:bodyPr>
            <a:normAutofit fontScale="55000" lnSpcReduction="20000"/>
          </a:bodyPr>
          <a:lstStyle/>
          <a:p>
            <a:pPr>
              <a:lnSpc>
                <a:spcPct val="120000"/>
              </a:lnSpc>
            </a:pPr>
            <a:r>
              <a:rPr lang="zh-CN" altLang="en-US" sz="3600" b="1" dirty="0" smtClean="0"/>
              <a:t>社会固有模式</a:t>
            </a:r>
            <a:endParaRPr lang="en-US" altLang="zh-CN" sz="3600" b="1" dirty="0" smtClean="0"/>
          </a:p>
          <a:p>
            <a:pPr>
              <a:lnSpc>
                <a:spcPct val="120000"/>
              </a:lnSpc>
            </a:pPr>
            <a:endParaRPr lang="en-US" altLang="zh-CN" dirty="0" smtClean="0"/>
          </a:p>
          <a:p>
            <a:pPr>
              <a:lnSpc>
                <a:spcPct val="120000"/>
              </a:lnSpc>
            </a:pPr>
            <a:r>
              <a:rPr lang="zh-CN" altLang="zh-CN" dirty="0" smtClean="0"/>
              <a:t>宗守云、张素玲</a:t>
            </a:r>
            <a:r>
              <a:rPr lang="en-US" altLang="zh-CN" dirty="0" smtClean="0"/>
              <a:t>  </a:t>
            </a:r>
            <a:r>
              <a:rPr lang="zh-CN" altLang="zh-CN" dirty="0" smtClean="0"/>
              <a:t>《社会固有模式对构式的影响——以“放着</a:t>
            </a:r>
            <a:r>
              <a:rPr lang="en-US" altLang="zh-CN" dirty="0" smtClean="0"/>
              <a:t>NP</a:t>
            </a:r>
            <a:r>
              <a:rPr lang="zh-CN" altLang="zh-CN" dirty="0" smtClean="0"/>
              <a:t>不</a:t>
            </a:r>
            <a:r>
              <a:rPr lang="en-US" altLang="zh-CN" dirty="0" smtClean="0"/>
              <a:t>VP</a:t>
            </a:r>
            <a:r>
              <a:rPr lang="zh-CN" altLang="zh-CN" dirty="0" smtClean="0"/>
              <a:t>”为例》</a:t>
            </a:r>
            <a:endParaRPr lang="en-US" altLang="zh-CN" dirty="0" smtClean="0"/>
          </a:p>
          <a:p>
            <a:pPr>
              <a:lnSpc>
                <a:spcPct val="120000"/>
              </a:lnSpc>
            </a:pPr>
            <a:endParaRPr lang="zh-CN" altLang="zh-CN" dirty="0" smtClean="0"/>
          </a:p>
          <a:p>
            <a:pPr>
              <a:lnSpc>
                <a:spcPct val="120000"/>
              </a:lnSpc>
            </a:pPr>
            <a:r>
              <a:rPr lang="zh-CN" altLang="zh-CN" dirty="0" smtClean="0"/>
              <a:t>“固有模式”（</a:t>
            </a:r>
            <a:r>
              <a:rPr lang="en-US" altLang="zh-CN" dirty="0" smtClean="0"/>
              <a:t>stereotype</a:t>
            </a:r>
            <a:r>
              <a:rPr lang="zh-CN" altLang="zh-CN" dirty="0" smtClean="0"/>
              <a:t>）也叫“定型”或“刻板印象”，是政治评论家</a:t>
            </a:r>
            <a:r>
              <a:rPr lang="en-US" altLang="zh-CN" dirty="0" err="1" smtClean="0"/>
              <a:t>W.Lippmann</a:t>
            </a:r>
            <a:r>
              <a:rPr lang="zh-CN" altLang="zh-CN" dirty="0" smtClean="0"/>
              <a:t>在《大众舆论》（</a:t>
            </a:r>
            <a:r>
              <a:rPr lang="en-US" altLang="zh-CN" dirty="0" smtClean="0"/>
              <a:t>1922</a:t>
            </a:r>
            <a:r>
              <a:rPr lang="zh-CN" altLang="zh-CN" dirty="0" smtClean="0"/>
              <a:t>）一书中首先采用的术语，指人们对某一群体成员所持有的简单性看法。他（</a:t>
            </a:r>
            <a:r>
              <a:rPr lang="en-US" altLang="zh-CN" dirty="0" smtClean="0"/>
              <a:t>1922</a:t>
            </a:r>
            <a:r>
              <a:rPr lang="zh-CN" altLang="zh-CN" dirty="0" smtClean="0"/>
              <a:t>：</a:t>
            </a:r>
            <a:r>
              <a:rPr lang="en-US" altLang="zh-CN" dirty="0" smtClean="0"/>
              <a:t>55</a:t>
            </a:r>
            <a:r>
              <a:rPr lang="zh-CN" altLang="zh-CN" dirty="0" smtClean="0"/>
              <a:t>）指出：“人所处的环境，无论是自然环境还是社会环境，都太复杂了，以至于不允许他对世界上所有的人、所有的事逐一地亲身体验和认识，为了节省时间，人们使用一个简化的认识方法，将具有相同特征的一群人或任何民族、种族塑造成一定的形象，这个方法就是定势。”美国哲学家、哈佛大学教授</a:t>
            </a:r>
            <a:r>
              <a:rPr lang="en-US" altLang="zh-CN" dirty="0" smtClean="0"/>
              <a:t>Hilary Putnam</a:t>
            </a:r>
            <a:r>
              <a:rPr lang="zh-CN" altLang="zh-CN" dirty="0" smtClean="0"/>
              <a:t>（</a:t>
            </a:r>
            <a:r>
              <a:rPr lang="en-US" altLang="zh-CN" dirty="0" smtClean="0"/>
              <a:t>1975</a:t>
            </a:r>
            <a:r>
              <a:rPr lang="zh-CN" altLang="zh-CN" dirty="0" smtClean="0"/>
              <a:t>）把固有模式的范围由群体成员扩展到一般事物，比如，老虎是有条纹的，金子是黄色的。</a:t>
            </a:r>
            <a:endParaRPr lang="en-US" altLang="zh-CN" dirty="0" smtClean="0"/>
          </a:p>
          <a:p>
            <a:pPr>
              <a:lnSpc>
                <a:spcPct val="120000"/>
              </a:lnSpc>
            </a:pPr>
            <a:endParaRPr lang="zh-CN" altLang="zh-CN" dirty="0" smtClean="0"/>
          </a:p>
          <a:p>
            <a:pPr>
              <a:lnSpc>
                <a:spcPct val="120000"/>
              </a:lnSpc>
            </a:pPr>
            <a:r>
              <a:rPr lang="en-US" altLang="zh-CN" dirty="0" err="1" smtClean="0"/>
              <a:t>Lakoff</a:t>
            </a:r>
            <a:r>
              <a:rPr lang="zh-CN" altLang="zh-CN" dirty="0" smtClean="0"/>
              <a:t>（</a:t>
            </a:r>
            <a:r>
              <a:rPr lang="en-US" altLang="zh-CN" dirty="0" smtClean="0"/>
              <a:t>1987:85</a:t>
            </a:r>
            <a:r>
              <a:rPr lang="zh-CN" altLang="zh-CN" dirty="0" smtClean="0"/>
              <a:t>）把“固有模式”称为“社会固有模式”（</a:t>
            </a:r>
            <a:r>
              <a:rPr lang="en-US" altLang="zh-CN" dirty="0" smtClean="0"/>
              <a:t>social stereotype</a:t>
            </a:r>
            <a:r>
              <a:rPr lang="zh-CN" altLang="zh-CN" dirty="0" smtClean="0"/>
              <a:t>），并用来解释原型问题。</a:t>
            </a:r>
            <a:r>
              <a:rPr lang="en-US" altLang="zh-CN" dirty="0" err="1" smtClean="0"/>
              <a:t>Lakoff</a:t>
            </a:r>
            <a:r>
              <a:rPr lang="zh-CN" altLang="zh-CN" dirty="0" smtClean="0"/>
              <a:t>（</a:t>
            </a:r>
            <a:r>
              <a:rPr lang="en-US" altLang="zh-CN" dirty="0" smtClean="0"/>
              <a:t>1987</a:t>
            </a:r>
            <a:r>
              <a:rPr lang="zh-CN" altLang="zh-CN" dirty="0" smtClean="0"/>
              <a:t>：</a:t>
            </a:r>
            <a:r>
              <a:rPr lang="en-US" altLang="zh-CN" dirty="0" smtClean="0"/>
              <a:t>81</a:t>
            </a:r>
            <a:r>
              <a:rPr lang="zh-CN" altLang="zh-CN" dirty="0" smtClean="0"/>
              <a:t>）还认为，“社会固有模式”不仅导致了原型效应，而且还反映了社会的“正常期望”（</a:t>
            </a:r>
            <a:r>
              <a:rPr lang="en-US" altLang="zh-CN" dirty="0" smtClean="0"/>
              <a:t>normal expectation</a:t>
            </a:r>
            <a:r>
              <a:rPr lang="zh-CN" altLang="zh-CN" dirty="0" smtClean="0"/>
              <a:t>）。在认知领域中，“正常期望”起着重要作用，凡是符合正常期望的，可以用无标记手段来表示；反之，违背正常期望的，往往用转折标记、特定结构等来表现。</a:t>
            </a:r>
          </a:p>
          <a:p>
            <a:pPr>
              <a:lnSpc>
                <a:spcPct val="120000"/>
              </a:lnSpc>
            </a:pP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2.1 </a:t>
            </a:r>
            <a:r>
              <a:rPr lang="zh-CN" altLang="zh-CN" dirty="0" smtClean="0"/>
              <a:t>非现实句</a:t>
            </a:r>
            <a:endParaRPr lang="zh-CN" altLang="en-US" dirty="0"/>
          </a:p>
        </p:txBody>
      </p:sp>
      <p:sp>
        <p:nvSpPr>
          <p:cNvPr id="3" name="内容占位符 2"/>
          <p:cNvSpPr>
            <a:spLocks noGrp="1"/>
          </p:cNvSpPr>
          <p:nvPr>
            <p:ph idx="1"/>
          </p:nvPr>
        </p:nvSpPr>
        <p:spPr>
          <a:xfrm>
            <a:off x="457200" y="1600201"/>
            <a:ext cx="8229600" cy="2692895"/>
          </a:xfrm>
        </p:spPr>
        <p:txBody>
          <a:bodyPr>
            <a:normAutofit fontScale="55000" lnSpcReduction="20000"/>
          </a:bodyPr>
          <a:lstStyle/>
          <a:p>
            <a:pPr>
              <a:lnSpc>
                <a:spcPct val="120000"/>
              </a:lnSpc>
            </a:pPr>
            <a:r>
              <a:rPr lang="zh-CN" altLang="zh-CN" dirty="0" smtClean="0"/>
              <a:t>张雪平</a:t>
            </a:r>
            <a:r>
              <a:rPr lang="en-US" altLang="zh-CN" dirty="0" smtClean="0"/>
              <a:t>  </a:t>
            </a:r>
            <a:r>
              <a:rPr lang="zh-CN" altLang="zh-CN" dirty="0" smtClean="0"/>
              <a:t>《现代汉语非现实句的语义系统》</a:t>
            </a:r>
            <a:endParaRPr lang="en-US" altLang="zh-CN" dirty="0" smtClean="0"/>
          </a:p>
          <a:p>
            <a:pPr>
              <a:lnSpc>
                <a:spcPct val="120000"/>
              </a:lnSpc>
            </a:pPr>
            <a:endParaRPr lang="zh-CN" altLang="zh-CN" dirty="0" smtClean="0"/>
          </a:p>
          <a:p>
            <a:pPr>
              <a:lnSpc>
                <a:spcPct val="120000"/>
              </a:lnSpc>
            </a:pPr>
            <a:r>
              <a:rPr lang="zh-CN" altLang="zh-CN" dirty="0" smtClean="0"/>
              <a:t>“现实”指说话人认为相关命题所表达的是现实世界中已经</a:t>
            </a:r>
            <a:r>
              <a:rPr lang="en-US" altLang="zh-CN" dirty="0" smtClean="0"/>
              <a:t>/</a:t>
            </a:r>
            <a:r>
              <a:rPr lang="zh-CN" altLang="zh-CN" dirty="0" smtClean="0"/>
              <a:t>正在发生或存在的事情；</a:t>
            </a:r>
          </a:p>
          <a:p>
            <a:pPr>
              <a:lnSpc>
                <a:spcPct val="120000"/>
              </a:lnSpc>
            </a:pPr>
            <a:r>
              <a:rPr lang="zh-CN" altLang="zh-CN" dirty="0" smtClean="0"/>
              <a:t>“非现实”指说话人认为相关命题所表达的是可能世界中可能发生</a:t>
            </a:r>
            <a:r>
              <a:rPr lang="en-US" altLang="zh-CN" dirty="0" smtClean="0"/>
              <a:t>/</a:t>
            </a:r>
            <a:r>
              <a:rPr lang="zh-CN" altLang="zh-CN" dirty="0" smtClean="0"/>
              <a:t>存在或假设的事情。</a:t>
            </a:r>
            <a:endParaRPr lang="en-US" altLang="zh-CN" dirty="0" smtClean="0"/>
          </a:p>
          <a:p>
            <a:pPr>
              <a:lnSpc>
                <a:spcPct val="120000"/>
              </a:lnSpc>
            </a:pPr>
            <a:r>
              <a:rPr lang="zh-CN" altLang="zh-CN" dirty="0" smtClean="0"/>
              <a:t>与此相应，表达现实情态的句子就是现实句，表达非现实情态的句子就是非现实句。</a:t>
            </a:r>
          </a:p>
          <a:p>
            <a:endParaRPr lang="zh-CN" altLang="en-US" dirty="0"/>
          </a:p>
        </p:txBody>
      </p:sp>
      <p:pic>
        <p:nvPicPr>
          <p:cNvPr id="4" name="图片 3"/>
          <p:cNvPicPr/>
          <p:nvPr/>
        </p:nvPicPr>
        <p:blipFill>
          <a:blip r:embed="rId2" cstate="print"/>
          <a:srcRect/>
          <a:stretch>
            <a:fillRect/>
          </a:stretch>
        </p:blipFill>
        <p:spPr bwMode="auto">
          <a:xfrm>
            <a:off x="827584" y="4365104"/>
            <a:ext cx="5616624" cy="165618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dirty="0"/>
          </a:p>
        </p:txBody>
      </p:sp>
      <p:sp>
        <p:nvSpPr>
          <p:cNvPr id="3" name="内容占位符 2"/>
          <p:cNvSpPr>
            <a:spLocks noGrp="1"/>
          </p:cNvSpPr>
          <p:nvPr>
            <p:ph idx="1"/>
          </p:nvPr>
        </p:nvSpPr>
        <p:spPr>
          <a:xfrm>
            <a:off x="457200" y="1600200"/>
            <a:ext cx="8229600" cy="3340967"/>
          </a:xfrm>
        </p:spPr>
        <p:txBody>
          <a:bodyPr>
            <a:normAutofit fontScale="55000" lnSpcReduction="20000"/>
          </a:bodyPr>
          <a:lstStyle/>
          <a:p>
            <a:r>
              <a:rPr lang="zh-CN" altLang="zh-CN" b="1" dirty="0" smtClean="0"/>
              <a:t>祈使</a:t>
            </a:r>
            <a:r>
              <a:rPr lang="zh-CN" altLang="zh-CN" dirty="0" smtClean="0"/>
              <a:t>（祈使句）</a:t>
            </a:r>
            <a:endParaRPr lang="en-US" altLang="zh-CN" dirty="0" smtClean="0"/>
          </a:p>
          <a:p>
            <a:endParaRPr lang="en-US" altLang="zh-CN" dirty="0" smtClean="0">
              <a:latin typeface="楷体" pitchFamily="49" charset="-122"/>
              <a:ea typeface="楷体" pitchFamily="49" charset="-122"/>
            </a:endParaRPr>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16</a:t>
            </a:r>
            <a:r>
              <a:rPr lang="zh-CN" altLang="en-US" dirty="0" smtClean="0">
                <a:latin typeface="楷体" pitchFamily="49" charset="-122"/>
                <a:ea typeface="楷体" pitchFamily="49" charset="-122"/>
              </a:rPr>
              <a:t>）</a:t>
            </a:r>
            <a:r>
              <a:rPr lang="zh-CN" altLang="zh-CN" u="sng" dirty="0" smtClean="0">
                <a:latin typeface="楷体" pitchFamily="49" charset="-122"/>
                <a:ea typeface="楷体" pitchFamily="49" charset="-122"/>
              </a:rPr>
              <a:t>你一个姑娘家</a:t>
            </a:r>
            <a:r>
              <a:rPr lang="zh-CN" altLang="zh-CN" dirty="0" smtClean="0">
                <a:latin typeface="楷体" pitchFamily="49" charset="-122"/>
                <a:ea typeface="楷体" pitchFamily="49" charset="-122"/>
              </a:rPr>
              <a:t>就别偷了。</a:t>
            </a:r>
            <a:r>
              <a:rPr lang="en-US" altLang="zh-CN" dirty="0" smtClean="0">
                <a:latin typeface="楷体" pitchFamily="49" charset="-122"/>
                <a:ea typeface="楷体" pitchFamily="49" charset="-122"/>
              </a:rPr>
              <a:t>  </a:t>
            </a:r>
          </a:p>
          <a:p>
            <a:r>
              <a:rPr lang="zh-CN" altLang="zh-CN" u="sng" dirty="0" smtClean="0">
                <a:latin typeface="楷体" pitchFamily="49" charset="-122"/>
                <a:ea typeface="楷体" pitchFamily="49" charset="-122"/>
              </a:rPr>
              <a:t>你一个大男人</a:t>
            </a:r>
            <a:r>
              <a:rPr lang="zh-CN" altLang="zh-CN" dirty="0" smtClean="0">
                <a:latin typeface="楷体" pitchFamily="49" charset="-122"/>
                <a:ea typeface="楷体" pitchFamily="49" charset="-122"/>
              </a:rPr>
              <a:t>好好赚钱</a:t>
            </a:r>
            <a:r>
              <a:rPr lang="zh-CN" altLang="en-US" dirty="0" smtClean="0">
                <a:latin typeface="楷体" pitchFamily="49" charset="-122"/>
                <a:ea typeface="楷体" pitchFamily="49" charset="-122"/>
              </a:rPr>
              <a:t>吧</a:t>
            </a:r>
            <a:r>
              <a:rPr lang="zh-CN" altLang="zh-CN" dirty="0" smtClean="0">
                <a:latin typeface="楷体" pitchFamily="49" charset="-122"/>
                <a:ea typeface="楷体" pitchFamily="49" charset="-122"/>
              </a:rPr>
              <a:t>。</a:t>
            </a:r>
            <a:endParaRPr lang="en-US" altLang="zh-CN" dirty="0" smtClean="0">
              <a:latin typeface="楷体" pitchFamily="49" charset="-122"/>
              <a:ea typeface="楷体" pitchFamily="49" charset="-122"/>
            </a:endParaRPr>
          </a:p>
          <a:p>
            <a:r>
              <a:rPr lang="zh-CN" altLang="en-US" dirty="0" smtClean="0">
                <a:latin typeface="楷体" pitchFamily="49" charset="-122"/>
                <a:ea typeface="楷体" pitchFamily="49" charset="-122"/>
              </a:rPr>
              <a:t>*</a:t>
            </a:r>
            <a:r>
              <a:rPr lang="zh-CN" altLang="en-US" u="sng" dirty="0" smtClean="0">
                <a:latin typeface="楷体" pitchFamily="49" charset="-122"/>
                <a:ea typeface="楷体" pitchFamily="49" charset="-122"/>
              </a:rPr>
              <a:t>你一个大男人</a:t>
            </a:r>
            <a:r>
              <a:rPr lang="zh-CN" altLang="en-US" dirty="0" smtClean="0">
                <a:latin typeface="楷体" pitchFamily="49" charset="-122"/>
                <a:ea typeface="楷体" pitchFamily="49" charset="-122"/>
              </a:rPr>
              <a:t>别去赚钱了。</a:t>
            </a:r>
            <a:endParaRPr lang="en-US" altLang="zh-CN" dirty="0" smtClean="0">
              <a:latin typeface="楷体" pitchFamily="49" charset="-122"/>
              <a:ea typeface="楷体" pitchFamily="49" charset="-122"/>
            </a:endParaRPr>
          </a:p>
          <a:p>
            <a:endParaRPr lang="en-US" altLang="zh-CN" dirty="0" smtClean="0"/>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17</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别欺负</a:t>
            </a:r>
            <a:r>
              <a:rPr lang="zh-CN" altLang="zh-CN" u="sng" dirty="0" smtClean="0">
                <a:latin typeface="楷体" pitchFamily="49" charset="-122"/>
                <a:ea typeface="楷体" pitchFamily="49" charset="-122"/>
              </a:rPr>
              <a:t>他一个外乡人</a:t>
            </a:r>
            <a:r>
              <a:rPr lang="zh-CN" altLang="zh-CN" dirty="0" smtClean="0">
                <a:latin typeface="楷体" pitchFamily="49" charset="-122"/>
                <a:ea typeface="楷体" pitchFamily="49" charset="-122"/>
              </a:rPr>
              <a:t>。</a:t>
            </a:r>
            <a:r>
              <a:rPr lang="en-US" altLang="zh-CN" dirty="0" smtClean="0">
                <a:latin typeface="楷体" pitchFamily="49" charset="-122"/>
                <a:ea typeface="楷体" pitchFamily="49" charset="-122"/>
              </a:rPr>
              <a:t>    </a:t>
            </a:r>
          </a:p>
          <a:p>
            <a:r>
              <a:rPr lang="zh-CN" altLang="zh-CN" dirty="0" smtClean="0">
                <a:latin typeface="楷体" pitchFamily="49" charset="-122"/>
                <a:ea typeface="楷体" pitchFamily="49" charset="-122"/>
              </a:rPr>
              <a:t>帮帮</a:t>
            </a:r>
            <a:r>
              <a:rPr lang="zh-CN" altLang="en-US" u="sng" dirty="0" smtClean="0">
                <a:latin typeface="楷体" pitchFamily="49" charset="-122"/>
                <a:ea typeface="楷体" pitchFamily="49" charset="-122"/>
              </a:rPr>
              <a:t>他</a:t>
            </a:r>
            <a:r>
              <a:rPr lang="zh-CN" altLang="zh-CN" u="sng" dirty="0" smtClean="0">
                <a:latin typeface="楷体" pitchFamily="49" charset="-122"/>
                <a:ea typeface="楷体" pitchFamily="49" charset="-122"/>
              </a:rPr>
              <a:t>一个</a:t>
            </a:r>
            <a:r>
              <a:rPr lang="zh-CN" altLang="en-US" u="sng" dirty="0" smtClean="0">
                <a:latin typeface="楷体" pitchFamily="49" charset="-122"/>
                <a:ea typeface="楷体" pitchFamily="49" charset="-122"/>
              </a:rPr>
              <a:t>外乡人</a:t>
            </a:r>
            <a:r>
              <a:rPr lang="zh-CN" altLang="zh-CN" dirty="0" smtClean="0">
                <a:latin typeface="楷体" pitchFamily="49" charset="-122"/>
                <a:ea typeface="楷体" pitchFamily="49" charset="-122"/>
              </a:rPr>
              <a:t>。</a:t>
            </a:r>
            <a:endParaRPr lang="en-US" altLang="zh-CN" dirty="0" smtClean="0">
              <a:latin typeface="楷体" pitchFamily="49" charset="-122"/>
              <a:ea typeface="楷体" pitchFamily="49" charset="-122"/>
            </a:endParaRPr>
          </a:p>
          <a:p>
            <a:r>
              <a:rPr lang="zh-CN" altLang="en-US" dirty="0" smtClean="0">
                <a:latin typeface="楷体" pitchFamily="49" charset="-122"/>
                <a:ea typeface="楷体" pitchFamily="49" charset="-122"/>
              </a:rPr>
              <a:t>*排挤</a:t>
            </a:r>
            <a:r>
              <a:rPr lang="zh-CN" altLang="en-US" u="sng" dirty="0" smtClean="0">
                <a:latin typeface="楷体" pitchFamily="49" charset="-122"/>
                <a:ea typeface="楷体" pitchFamily="49" charset="-122"/>
              </a:rPr>
              <a:t>他一个外乡人</a:t>
            </a:r>
            <a:r>
              <a:rPr lang="zh-CN" altLang="en-US" dirty="0" smtClean="0">
                <a:latin typeface="楷体" pitchFamily="49" charset="-122"/>
                <a:ea typeface="楷体" pitchFamily="49" charset="-122"/>
              </a:rPr>
              <a:t>。</a:t>
            </a:r>
            <a:endParaRPr lang="zh-CN" altLang="zh-CN" dirty="0" smtClean="0">
              <a:latin typeface="楷体" pitchFamily="49" charset="-122"/>
              <a:ea typeface="楷体" pitchFamily="49" charset="-122"/>
            </a:endParaRPr>
          </a:p>
          <a:p>
            <a:endParaRPr lang="zh-CN" altLang="zh-CN" dirty="0" smtClean="0"/>
          </a:p>
          <a:p>
            <a:r>
              <a:rPr lang="zh-CN" altLang="zh-CN" dirty="0" smtClean="0"/>
              <a:t>别做不符合常规的事情 </a:t>
            </a:r>
            <a:r>
              <a:rPr lang="en-US" altLang="zh-CN" dirty="0" smtClean="0"/>
              <a:t>&gt; </a:t>
            </a:r>
            <a:r>
              <a:rPr lang="zh-CN" altLang="zh-CN" dirty="0" smtClean="0"/>
              <a:t>做符合常规的事情。</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92696"/>
            <a:ext cx="8229600" cy="4896544"/>
          </a:xfrm>
        </p:spPr>
        <p:txBody>
          <a:bodyPr>
            <a:normAutofit fontScale="62500" lnSpcReduction="20000"/>
          </a:bodyPr>
          <a:lstStyle/>
          <a:p>
            <a:pPr>
              <a:lnSpc>
                <a:spcPct val="120000"/>
              </a:lnSpc>
              <a:buNone/>
            </a:pPr>
            <a:r>
              <a:rPr lang="en-US" altLang="zh-CN" dirty="0" smtClean="0"/>
              <a:t> </a:t>
            </a:r>
            <a:endParaRPr lang="zh-CN" altLang="zh-CN" dirty="0" smtClean="0"/>
          </a:p>
          <a:p>
            <a:pPr>
              <a:lnSpc>
                <a:spcPct val="120000"/>
              </a:lnSpc>
            </a:pPr>
            <a:r>
              <a:rPr lang="zh-CN" altLang="zh-CN" b="1" dirty="0" smtClean="0"/>
              <a:t>让步</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18</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只是参加一个培训班就要花这么多钱太不值，说什么也不肯给我钱。</a:t>
            </a:r>
            <a:r>
              <a:rPr lang="zh-CN" altLang="zh-CN" u="sng" dirty="0" smtClean="0">
                <a:latin typeface="楷体" pitchFamily="49" charset="-122"/>
                <a:ea typeface="楷体" pitchFamily="49" charset="-122"/>
              </a:rPr>
              <a:t>我一个小女孩</a:t>
            </a:r>
            <a:r>
              <a:rPr lang="zh-CN" altLang="zh-CN" dirty="0" smtClean="0">
                <a:latin typeface="楷体" pitchFamily="49" charset="-122"/>
                <a:ea typeface="楷体" pitchFamily="49" charset="-122"/>
              </a:rPr>
              <a:t>就是把眼睛哭肿了，</a:t>
            </a:r>
            <a:r>
              <a:rPr lang="zh-CN" altLang="zh-CN" u="sng" dirty="0" smtClean="0">
                <a:latin typeface="楷体" pitchFamily="49" charset="-122"/>
                <a:ea typeface="楷体" pitchFamily="49" charset="-122"/>
              </a:rPr>
              <a:t>也没办法弄到这么多钱</a:t>
            </a:r>
            <a:r>
              <a:rPr lang="zh-CN" altLang="zh-CN" dirty="0" smtClean="0">
                <a:latin typeface="楷体" pitchFamily="49" charset="-122"/>
                <a:ea typeface="楷体" pitchFamily="49" charset="-122"/>
              </a:rPr>
              <a:t>啊。</a:t>
            </a:r>
          </a:p>
          <a:p>
            <a:pPr>
              <a:lnSpc>
                <a:spcPct val="120000"/>
              </a:lnSpc>
            </a:pPr>
            <a:r>
              <a:rPr lang="en-US"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我一个小女孩</a:t>
            </a:r>
            <a:r>
              <a:rPr lang="zh-CN" altLang="zh-CN" dirty="0" smtClean="0">
                <a:latin typeface="楷体" pitchFamily="49" charset="-122"/>
                <a:ea typeface="楷体" pitchFamily="49" charset="-122"/>
              </a:rPr>
              <a:t>就是把眼睛哭肿了，</a:t>
            </a:r>
            <a:r>
              <a:rPr lang="zh-CN" altLang="zh-CN" u="sng" dirty="0" smtClean="0">
                <a:latin typeface="楷体" pitchFamily="49" charset="-122"/>
                <a:ea typeface="楷体" pitchFamily="49" charset="-122"/>
              </a:rPr>
              <a:t>也要想办法弄到那些钱</a:t>
            </a:r>
            <a:r>
              <a:rPr lang="zh-CN" altLang="zh-CN" dirty="0" smtClean="0">
                <a:latin typeface="楷体" pitchFamily="49" charset="-122"/>
                <a:ea typeface="楷体" pitchFamily="49" charset="-122"/>
              </a:rPr>
              <a:t>。</a:t>
            </a:r>
          </a:p>
          <a:p>
            <a:pPr>
              <a:lnSpc>
                <a:spcPct val="120000"/>
              </a:lnSpc>
            </a:pPr>
            <a:r>
              <a:rPr lang="zh-CN" altLang="zh-CN" dirty="0" smtClean="0">
                <a:latin typeface="楷体" pitchFamily="49" charset="-122"/>
                <a:ea typeface="楷体" pitchFamily="49" charset="-122"/>
              </a:rPr>
              <a:t>我就是把眼睛哭肿了，</a:t>
            </a:r>
            <a:r>
              <a:rPr lang="zh-CN" altLang="zh-CN" u="sng" dirty="0" smtClean="0">
                <a:latin typeface="楷体" pitchFamily="49" charset="-122"/>
                <a:ea typeface="楷体" pitchFamily="49" charset="-122"/>
              </a:rPr>
              <a:t>也要想办法弄到那些钱</a:t>
            </a:r>
            <a:r>
              <a:rPr lang="zh-CN" altLang="zh-CN" dirty="0" smtClean="0">
                <a:latin typeface="楷体" pitchFamily="49" charset="-122"/>
                <a:ea typeface="楷体" pitchFamily="49" charset="-122"/>
              </a:rPr>
              <a:t>。</a:t>
            </a:r>
          </a:p>
          <a:p>
            <a:pPr>
              <a:lnSpc>
                <a:spcPct val="120000"/>
              </a:lnSpc>
            </a:pPr>
            <a:endParaRPr lang="zh-CN" altLang="zh-CN" dirty="0" smtClean="0"/>
          </a:p>
          <a:p>
            <a:pPr>
              <a:lnSpc>
                <a:spcPct val="120000"/>
              </a:lnSpc>
            </a:pPr>
            <a:r>
              <a:rPr lang="en-US" altLang="zh-CN" dirty="0" smtClean="0"/>
              <a:t> </a:t>
            </a:r>
            <a:endParaRPr lang="zh-CN" altLang="zh-CN" dirty="0" smtClean="0"/>
          </a:p>
          <a:p>
            <a:pPr>
              <a:lnSpc>
                <a:spcPct val="120000"/>
              </a:lnSpc>
            </a:pPr>
            <a:r>
              <a:rPr lang="zh-CN" altLang="zh-CN" b="1" dirty="0" smtClean="0"/>
              <a:t>可能</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19</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他是西北野战军司令员兼政治委员，率领大军打到陇东，怕</a:t>
            </a:r>
            <a:r>
              <a:rPr lang="zh-CN" altLang="zh-CN" u="sng" dirty="0" smtClean="0">
                <a:latin typeface="楷体" pitchFamily="49" charset="-122"/>
                <a:ea typeface="楷体" pitchFamily="49" charset="-122"/>
              </a:rPr>
              <a:t>我一个外地人在当地危险性大</a:t>
            </a:r>
            <a:r>
              <a:rPr lang="zh-CN" altLang="zh-CN" dirty="0" smtClean="0">
                <a:latin typeface="楷体" pitchFamily="49" charset="-122"/>
                <a:ea typeface="楷体" pitchFamily="49" charset="-122"/>
              </a:rPr>
              <a:t>，叫我随了大部队前进。</a:t>
            </a:r>
          </a:p>
          <a:p>
            <a:pPr>
              <a:lnSpc>
                <a:spcPct val="120000"/>
              </a:lnSpc>
            </a:pPr>
            <a:r>
              <a:rPr lang="en-US" altLang="zh-CN" dirty="0" smtClean="0">
                <a:latin typeface="楷体" pitchFamily="49" charset="-122"/>
                <a:ea typeface="楷体" pitchFamily="49" charset="-122"/>
              </a:rPr>
              <a:t>*</a:t>
            </a:r>
            <a:r>
              <a:rPr lang="zh-CN" altLang="zh-CN" dirty="0" smtClean="0">
                <a:latin typeface="楷体" pitchFamily="49" charset="-122"/>
                <a:ea typeface="楷体" pitchFamily="49" charset="-122"/>
              </a:rPr>
              <a:t>怕</a:t>
            </a:r>
            <a:r>
              <a:rPr lang="zh-CN" altLang="zh-CN" u="sng" dirty="0" smtClean="0">
                <a:latin typeface="楷体" pitchFamily="49" charset="-122"/>
                <a:ea typeface="楷体" pitchFamily="49" charset="-122"/>
              </a:rPr>
              <a:t>我一个外地人走得太快</a:t>
            </a:r>
            <a:r>
              <a:rPr lang="zh-CN" altLang="zh-CN" dirty="0" smtClean="0">
                <a:latin typeface="楷体" pitchFamily="49" charset="-122"/>
                <a:ea typeface="楷体" pitchFamily="49" charset="-122"/>
              </a:rPr>
              <a:t>，叫我随了大部队前进。</a:t>
            </a:r>
          </a:p>
          <a:p>
            <a:pPr>
              <a:lnSpc>
                <a:spcPct val="120000"/>
              </a:lnSpc>
            </a:pPr>
            <a:r>
              <a:rPr lang="zh-CN" altLang="zh-CN" dirty="0" smtClean="0">
                <a:latin typeface="楷体" pitchFamily="49" charset="-122"/>
                <a:ea typeface="楷体" pitchFamily="49" charset="-122"/>
              </a:rPr>
              <a:t>怕</a:t>
            </a:r>
            <a:r>
              <a:rPr lang="zh-CN" altLang="zh-CN" u="sng" dirty="0" smtClean="0">
                <a:latin typeface="楷体" pitchFamily="49" charset="-122"/>
                <a:ea typeface="楷体" pitchFamily="49" charset="-122"/>
              </a:rPr>
              <a:t>我走得太快</a:t>
            </a:r>
            <a:r>
              <a:rPr lang="zh-CN" altLang="zh-CN" dirty="0" smtClean="0">
                <a:latin typeface="楷体" pitchFamily="49" charset="-122"/>
                <a:ea typeface="楷体" pitchFamily="49" charset="-122"/>
              </a:rPr>
              <a:t>，叫我随了大部队前进。</a:t>
            </a:r>
          </a:p>
          <a:p>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a:xfrm>
            <a:off x="457200" y="1600201"/>
            <a:ext cx="8229600" cy="2836911"/>
          </a:xfrm>
        </p:spPr>
        <p:txBody>
          <a:bodyPr>
            <a:normAutofit fontScale="62500" lnSpcReduction="20000"/>
          </a:bodyPr>
          <a:lstStyle/>
          <a:p>
            <a:pPr>
              <a:lnSpc>
                <a:spcPct val="120000"/>
              </a:lnSpc>
              <a:buNone/>
            </a:pPr>
            <a:endParaRPr lang="zh-CN" altLang="zh-CN" dirty="0" smtClean="0"/>
          </a:p>
          <a:p>
            <a:pPr>
              <a:lnSpc>
                <a:spcPct val="120000"/>
              </a:lnSpc>
            </a:pPr>
            <a:r>
              <a:rPr lang="zh-CN" altLang="zh-CN" b="1" dirty="0" smtClean="0"/>
              <a:t>意愿</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20</a:t>
            </a:r>
            <a:r>
              <a:rPr lang="zh-CN" altLang="en-US" dirty="0" smtClean="0">
                <a:latin typeface="楷体" pitchFamily="49" charset="-122"/>
                <a:ea typeface="楷体" pitchFamily="49" charset="-122"/>
              </a:rPr>
              <a:t>）这</a:t>
            </a:r>
            <a:r>
              <a:rPr lang="zh-CN" altLang="zh-CN" dirty="0" smtClean="0">
                <a:latin typeface="楷体" pitchFamily="49" charset="-122"/>
                <a:ea typeface="楷体" pitchFamily="49" charset="-122"/>
              </a:rPr>
              <a:t>样一个受到百般凌辱的脆弱女子，都要忍辱偷生，企盼自由和光明，</a:t>
            </a:r>
            <a:r>
              <a:rPr lang="zh-CN" altLang="zh-CN" u="sng" dirty="0" smtClean="0">
                <a:latin typeface="楷体" pitchFamily="49" charset="-122"/>
                <a:ea typeface="楷体" pitchFamily="49" charset="-122"/>
              </a:rPr>
              <a:t>我一个堂堂的男子</a:t>
            </a:r>
            <a:r>
              <a:rPr lang="zh-CN" altLang="zh-CN" dirty="0" smtClean="0">
                <a:latin typeface="楷体" pitchFamily="49" charset="-122"/>
                <a:ea typeface="楷体" pitchFamily="49" charset="-122"/>
              </a:rPr>
              <a:t>更不会就这样让他们折磨致死。</a:t>
            </a:r>
          </a:p>
          <a:p>
            <a:pPr>
              <a:lnSpc>
                <a:spcPct val="120000"/>
              </a:lnSpc>
            </a:pPr>
            <a:r>
              <a:rPr lang="en-US" altLang="zh-CN" dirty="0" smtClean="0"/>
              <a:t> </a:t>
            </a:r>
            <a:endParaRPr lang="zh-CN" altLang="zh-CN" dirty="0" smtClean="0"/>
          </a:p>
          <a:p>
            <a:pPr>
              <a:lnSpc>
                <a:spcPct val="120000"/>
              </a:lnSpc>
            </a:pPr>
            <a:r>
              <a:rPr lang="zh-CN" altLang="zh-CN" b="1" dirty="0" smtClean="0"/>
              <a:t>义务</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21</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再说，他走后门，违法乱纪，</a:t>
            </a:r>
            <a:r>
              <a:rPr lang="zh-CN" altLang="zh-CN" u="sng" dirty="0" smtClean="0">
                <a:latin typeface="楷体" pitchFamily="49" charset="-122"/>
                <a:ea typeface="楷体" pitchFamily="49" charset="-122"/>
              </a:rPr>
              <a:t>我一个国家干部</a:t>
            </a:r>
            <a:r>
              <a:rPr lang="zh-CN" altLang="zh-CN" dirty="0" smtClean="0">
                <a:latin typeface="楷体" pitchFamily="49" charset="-122"/>
                <a:ea typeface="楷体" pitchFamily="49" charset="-122"/>
              </a:rPr>
              <a:t>，有责任维护党的纪律！”</a:t>
            </a:r>
          </a:p>
          <a:p>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2.2 </a:t>
            </a:r>
            <a:r>
              <a:rPr lang="zh-CN" altLang="zh-CN" dirty="0" smtClean="0"/>
              <a:t>现实句</a:t>
            </a:r>
            <a:endParaRPr lang="zh-CN" altLang="en-US" dirty="0"/>
          </a:p>
        </p:txBody>
      </p:sp>
      <p:sp>
        <p:nvSpPr>
          <p:cNvPr id="3" name="内容占位符 2"/>
          <p:cNvSpPr>
            <a:spLocks noGrp="1"/>
          </p:cNvSpPr>
          <p:nvPr>
            <p:ph idx="1"/>
          </p:nvPr>
        </p:nvSpPr>
        <p:spPr/>
        <p:txBody>
          <a:bodyPr>
            <a:normAutofit fontScale="62500" lnSpcReduction="20000"/>
          </a:bodyPr>
          <a:lstStyle/>
          <a:p>
            <a:pPr>
              <a:lnSpc>
                <a:spcPct val="120000"/>
              </a:lnSpc>
            </a:pPr>
            <a:r>
              <a:rPr lang="zh-CN" altLang="en-US" b="1" dirty="0" smtClean="0">
                <a:latin typeface="+mn-ea"/>
              </a:rPr>
              <a:t>问句</a:t>
            </a:r>
            <a:endParaRPr lang="en-US" altLang="zh-CN" b="1" dirty="0" smtClean="0">
              <a:latin typeface="+mn-ea"/>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22</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咳，叫吓成这样儿。</a:t>
            </a:r>
            <a:r>
              <a:rPr lang="zh-CN" altLang="zh-CN" u="sng" dirty="0" smtClean="0">
                <a:latin typeface="楷体" pitchFamily="49" charset="-122"/>
                <a:ea typeface="楷体" pitchFamily="49" charset="-122"/>
              </a:rPr>
              <a:t>你一个大男人当真就制伏不了一个女人</a:t>
            </a:r>
            <a:r>
              <a:rPr lang="zh-CN" altLang="zh-CN" dirty="0" smtClean="0">
                <a:latin typeface="楷体" pitchFamily="49" charset="-122"/>
                <a:ea typeface="楷体" pitchFamily="49" charset="-122"/>
              </a:rPr>
              <a:t>？你就不会狠狠揍她一顿，那让她一见你就哆嗦？</a:t>
            </a:r>
            <a:endParaRPr lang="en-US" altLang="zh-CN" dirty="0" smtClean="0">
              <a:latin typeface="楷体" pitchFamily="49" charset="-122"/>
              <a:ea typeface="楷体" pitchFamily="49" charset="-122"/>
            </a:endParaRPr>
          </a:p>
          <a:p>
            <a:pPr>
              <a:lnSpc>
                <a:spcPct val="120000"/>
              </a:lnSpc>
            </a:pPr>
            <a:endParaRPr lang="en-US" altLang="zh-CN" dirty="0" smtClean="0"/>
          </a:p>
          <a:p>
            <a:pPr>
              <a:lnSpc>
                <a:spcPct val="120000"/>
              </a:lnSpc>
            </a:pPr>
            <a:endParaRPr lang="en-US" altLang="zh-CN" dirty="0" smtClean="0"/>
          </a:p>
          <a:p>
            <a:pPr>
              <a:lnSpc>
                <a:spcPct val="120000"/>
              </a:lnSpc>
            </a:pPr>
            <a:r>
              <a:rPr lang="zh-CN" altLang="zh-CN" b="1" dirty="0" smtClean="0"/>
              <a:t>陈述句</a:t>
            </a:r>
            <a:r>
              <a:rPr lang="en-US" altLang="zh-CN" b="1" dirty="0" smtClean="0"/>
              <a:t>+</a:t>
            </a:r>
            <a:r>
              <a:rPr lang="zh-CN" altLang="en-US" b="1" dirty="0" smtClean="0"/>
              <a:t>评价</a:t>
            </a:r>
            <a:endParaRPr lang="zh-CN" altLang="zh-CN" b="1"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23</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赵一荻对张莞尔一笑：“真看不出</a:t>
            </a:r>
            <a:r>
              <a:rPr lang="zh-CN" altLang="zh-CN" u="sng" dirty="0" smtClean="0">
                <a:latin typeface="楷体" pitchFamily="49" charset="-122"/>
                <a:ea typeface="楷体" pitchFamily="49" charset="-122"/>
              </a:rPr>
              <a:t>你一个军人</a:t>
            </a:r>
            <a:r>
              <a:rPr lang="zh-CN" altLang="zh-CN" dirty="0" smtClean="0">
                <a:latin typeface="楷体" pitchFamily="49" charset="-122"/>
                <a:ea typeface="楷体" pitchFamily="49" charset="-122"/>
              </a:rPr>
              <a:t>，居然也</a:t>
            </a:r>
            <a:r>
              <a:rPr lang="zh-CN" altLang="zh-CN" u="sng" dirty="0" smtClean="0">
                <a:latin typeface="楷体" pitchFamily="49" charset="-122"/>
                <a:ea typeface="楷体" pitchFamily="49" charset="-122"/>
              </a:rPr>
              <a:t>会用英文写诗</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24</a:t>
            </a:r>
            <a:r>
              <a:rPr lang="zh-CN" altLang="en-US" dirty="0" smtClean="0">
                <a:latin typeface="楷体" pitchFamily="49" charset="-122"/>
                <a:ea typeface="楷体" pitchFamily="49" charset="-122"/>
              </a:rPr>
              <a:t>）</a:t>
            </a:r>
            <a:r>
              <a:rPr lang="zh-CN" altLang="zh-CN" u="sng" dirty="0" smtClean="0">
                <a:latin typeface="楷体" pitchFamily="49" charset="-122"/>
                <a:ea typeface="楷体" pitchFamily="49" charset="-122"/>
              </a:rPr>
              <a:t>我一个大男人</a:t>
            </a:r>
            <a:r>
              <a:rPr lang="zh-CN" altLang="zh-CN" dirty="0" smtClean="0">
                <a:latin typeface="楷体" pitchFamily="49" charset="-122"/>
                <a:ea typeface="楷体" pitchFamily="49" charset="-122"/>
              </a:rPr>
              <a:t>竟然不会抽烟。</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25</a:t>
            </a:r>
            <a:r>
              <a:rPr lang="zh-CN" altLang="en-US" dirty="0" smtClean="0">
                <a:latin typeface="楷体" pitchFamily="49" charset="-122"/>
                <a:ea typeface="楷体" pitchFamily="49" charset="-122"/>
              </a:rPr>
              <a:t>）她说：“你去看看，爹一辈子为了我们。为了我们。八年，你只在家里呆了一个晚上。爹叫你出去打仗了，是</a:t>
            </a:r>
            <a:r>
              <a:rPr lang="zh-CN" altLang="en-US" u="sng" dirty="0" smtClean="0">
                <a:latin typeface="楷体" pitchFamily="49" charset="-122"/>
                <a:ea typeface="楷体" pitchFamily="49" charset="-122"/>
              </a:rPr>
              <a:t>他一个老年人</a:t>
            </a:r>
            <a:r>
              <a:rPr lang="zh-CN" altLang="en-US" dirty="0" smtClean="0">
                <a:latin typeface="楷体" pitchFamily="49" charset="-122"/>
                <a:ea typeface="楷体" pitchFamily="49" charset="-122"/>
              </a:rPr>
              <a:t>照顾了咱们全家。</a:t>
            </a:r>
          </a:p>
          <a:p>
            <a:endParaRPr lang="zh-CN" altLang="zh-CN" dirty="0" smtClean="0"/>
          </a:p>
          <a:p>
            <a:endParaRPr lang="en-US" altLang="zh-CN" dirty="0" smtClean="0">
              <a:latin typeface="楷体" pitchFamily="49" charset="-122"/>
              <a:ea typeface="楷体" pitchFamily="49" charset="-122"/>
            </a:endParaRPr>
          </a:p>
          <a:p>
            <a:pPr>
              <a:buNone/>
            </a:pPr>
            <a:endParaRPr lang="zh-CN" altLang="zh-CN" dirty="0" smtClean="0"/>
          </a:p>
          <a:p>
            <a:endParaRPr lang="en-US" altLang="zh-CN" dirty="0" smtClean="0"/>
          </a:p>
          <a:p>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2.3 </a:t>
            </a:r>
            <a:r>
              <a:rPr lang="zh-CN" altLang="en-US" dirty="0" smtClean="0"/>
              <a:t>结构的意义</a:t>
            </a:r>
            <a:endParaRPr lang="zh-CN" altLang="en-US" dirty="0"/>
          </a:p>
        </p:txBody>
      </p:sp>
      <p:sp>
        <p:nvSpPr>
          <p:cNvPr id="3" name="内容占位符 2"/>
          <p:cNvSpPr>
            <a:spLocks noGrp="1"/>
          </p:cNvSpPr>
          <p:nvPr>
            <p:ph idx="1"/>
          </p:nvPr>
        </p:nvSpPr>
        <p:spPr/>
        <p:txBody>
          <a:bodyPr>
            <a:normAutofit fontScale="70000" lnSpcReduction="20000"/>
          </a:bodyPr>
          <a:lstStyle/>
          <a:p>
            <a:pPr>
              <a:lnSpc>
                <a:spcPct val="120000"/>
              </a:lnSpc>
            </a:pPr>
            <a:r>
              <a:rPr lang="zh-CN" altLang="zh-CN" dirty="0" smtClean="0"/>
              <a:t>在这里我们需要区分两个概念，一个是事件的</a:t>
            </a:r>
            <a:r>
              <a:rPr lang="zh-CN" altLang="en-US" dirty="0" smtClean="0"/>
              <a:t>参与者</a:t>
            </a:r>
            <a:r>
              <a:rPr lang="zh-CN" altLang="zh-CN" dirty="0" smtClean="0"/>
              <a:t>，一个是说话者。</a:t>
            </a:r>
            <a:r>
              <a:rPr lang="zh-CN" altLang="en-US" dirty="0" smtClean="0"/>
              <a:t>参与者</a:t>
            </a:r>
            <a:r>
              <a:rPr lang="zh-CN" altLang="zh-CN" dirty="0" smtClean="0"/>
              <a:t>属于事件结构；而说话者属于交际结构，是主观态度的发出者。</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26</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我来了，看见</a:t>
            </a:r>
            <a:r>
              <a:rPr lang="zh-CN" altLang="zh-CN" u="sng" dirty="0" smtClean="0">
                <a:latin typeface="楷体" pitchFamily="49" charset="-122"/>
                <a:ea typeface="楷体" pitchFamily="49" charset="-122"/>
              </a:rPr>
              <a:t>你一个单身的女人</a:t>
            </a: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住在旅馆里，交些不三不四的朋友</a:t>
            </a:r>
            <a:r>
              <a:rPr lang="zh-CN" altLang="zh-CN" dirty="0" smtClean="0">
                <a:latin typeface="楷体" pitchFamily="49" charset="-122"/>
                <a:ea typeface="楷体" pitchFamily="49" charset="-122"/>
              </a:rPr>
              <a:t>，这种行为简直是放荡、堕落</a:t>
            </a:r>
            <a:r>
              <a:rPr lang="en-US" altLang="zh-CN" dirty="0" smtClean="0">
                <a:latin typeface="楷体" pitchFamily="49" charset="-122"/>
                <a:ea typeface="楷体" pitchFamily="49" charset="-122"/>
              </a:rPr>
              <a:t>——</a:t>
            </a:r>
            <a:r>
              <a:rPr lang="zh-CN" altLang="zh-CN" dirty="0" smtClean="0">
                <a:latin typeface="楷体" pitchFamily="49" charset="-122"/>
                <a:ea typeface="楷体" pitchFamily="49" charset="-122"/>
              </a:rPr>
              <a:t>你要我怎么说！</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27</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大伙你一句，我一句，抠她政治，问她要枪，追得她急眼的时候，老婆子翻一翻眼珠子说道：</a:t>
            </a:r>
            <a:r>
              <a:rPr lang="en-US" altLang="zh-CN" dirty="0" smtClean="0">
                <a:latin typeface="楷体" pitchFamily="49" charset="-122"/>
                <a:ea typeface="楷体" pitchFamily="49" charset="-122"/>
              </a:rPr>
              <a:t>“</a:t>
            </a:r>
            <a:r>
              <a:rPr lang="zh-CN" altLang="zh-CN" dirty="0" smtClean="0">
                <a:latin typeface="楷体" pitchFamily="49" charset="-122"/>
                <a:ea typeface="楷体" pitchFamily="49" charset="-122"/>
              </a:rPr>
              <a:t>枪是没有，</a:t>
            </a:r>
            <a:r>
              <a:rPr lang="zh-CN" altLang="zh-CN" u="sng" dirty="0" smtClean="0">
                <a:latin typeface="楷体" pitchFamily="49" charset="-122"/>
                <a:ea typeface="楷体" pitchFamily="49" charset="-122"/>
              </a:rPr>
              <a:t>我一个老婆子</a:t>
            </a: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插枪</a:t>
            </a:r>
            <a:r>
              <a:rPr lang="zh-CN" altLang="zh-CN" dirty="0" smtClean="0">
                <a:latin typeface="楷体" pitchFamily="49" charset="-122"/>
                <a:ea typeface="楷体" pitchFamily="49" charset="-122"/>
              </a:rPr>
              <a:t>干啥呢？</a:t>
            </a:r>
            <a:r>
              <a:rPr lang="en-US" altLang="zh-CN" dirty="0" smtClean="0">
                <a:latin typeface="楷体" pitchFamily="49" charset="-122"/>
                <a:ea typeface="楷体" pitchFamily="49" charset="-122"/>
              </a:rPr>
              <a:t>”</a:t>
            </a:r>
            <a:endParaRPr lang="zh-CN" altLang="zh-CN" dirty="0" smtClean="0">
              <a:latin typeface="楷体" pitchFamily="49" charset="-122"/>
              <a:ea typeface="楷体" pitchFamily="49" charset="-122"/>
            </a:endParaRPr>
          </a:p>
          <a:p>
            <a:pPr>
              <a:lnSpc>
                <a:spcPct val="120000"/>
              </a:lnSpc>
            </a:pPr>
            <a:endParaRPr lang="en-US" altLang="zh-CN" dirty="0" smtClean="0"/>
          </a:p>
          <a:p>
            <a:pPr>
              <a:lnSpc>
                <a:spcPct val="120000"/>
              </a:lnSpc>
            </a:pPr>
            <a:r>
              <a:rPr lang="zh-CN" altLang="en-US" dirty="0" smtClean="0"/>
              <a:t>结构的意义：说话者推测、希望、命令某人的行为符合社会固有模式；说话者认为某人的现实行为不符合社会固有模式。</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smtClean="0"/>
              <a:t>表达功能</a:t>
            </a:r>
            <a:endParaRPr lang="zh-CN" altLang="en-US" dirty="0"/>
          </a:p>
        </p:txBody>
      </p:sp>
      <p:sp>
        <p:nvSpPr>
          <p:cNvPr id="3" name="内容占位符 2"/>
          <p:cNvSpPr>
            <a:spLocks noGrp="1"/>
          </p:cNvSpPr>
          <p:nvPr>
            <p:ph idx="1"/>
          </p:nvPr>
        </p:nvSpPr>
        <p:spPr>
          <a:xfrm>
            <a:off x="457200" y="1600201"/>
            <a:ext cx="8229600" cy="2692895"/>
          </a:xfrm>
        </p:spPr>
        <p:txBody>
          <a:bodyPr>
            <a:normAutofit fontScale="77500" lnSpcReduction="20000"/>
          </a:bodyPr>
          <a:lstStyle/>
          <a:p>
            <a:pPr>
              <a:lnSpc>
                <a:spcPct val="110000"/>
              </a:lnSpc>
            </a:pPr>
            <a:endParaRPr lang="en-US" altLang="zh-CN" dirty="0" smtClean="0"/>
          </a:p>
          <a:p>
            <a:pPr>
              <a:lnSpc>
                <a:spcPct val="110000"/>
              </a:lnSpc>
            </a:pPr>
            <a:r>
              <a:rPr lang="zh-CN" altLang="en-US" dirty="0" smtClean="0"/>
              <a:t>符合期望（意料之中）</a:t>
            </a:r>
            <a:r>
              <a:rPr lang="en-US" altLang="zh-CN" dirty="0" smtClean="0"/>
              <a:t>&amp;</a:t>
            </a:r>
            <a:r>
              <a:rPr lang="zh-CN" altLang="en-US" b="1" dirty="0" smtClean="0"/>
              <a:t>不符合期望（意料之外）</a:t>
            </a:r>
            <a:endParaRPr lang="en-US" altLang="zh-CN" b="1" dirty="0" smtClean="0"/>
          </a:p>
          <a:p>
            <a:pPr>
              <a:lnSpc>
                <a:spcPct val="110000"/>
              </a:lnSpc>
            </a:pPr>
            <a:r>
              <a:rPr lang="zh-CN" altLang="en-US" dirty="0" smtClean="0"/>
              <a:t>高于期望（惊喜）</a:t>
            </a:r>
            <a:r>
              <a:rPr lang="en-US" altLang="zh-CN" dirty="0" smtClean="0"/>
              <a:t>&amp;</a:t>
            </a:r>
            <a:r>
              <a:rPr lang="zh-CN" altLang="en-US" b="1" dirty="0" smtClean="0"/>
              <a:t>低于期望（失望）</a:t>
            </a:r>
            <a:endParaRPr lang="en-US" altLang="zh-CN" b="1" dirty="0" smtClean="0"/>
          </a:p>
          <a:p>
            <a:pPr>
              <a:lnSpc>
                <a:spcPct val="110000"/>
              </a:lnSpc>
            </a:pPr>
            <a:r>
              <a:rPr lang="en-US" altLang="zh-CN" dirty="0" smtClean="0"/>
              <a:t>r</a:t>
            </a:r>
            <a:r>
              <a:rPr lang="zh-CN" altLang="en-US" dirty="0" smtClean="0"/>
              <a:t>是否为事件施事</a:t>
            </a:r>
            <a:endParaRPr lang="en-US" altLang="zh-CN" dirty="0" smtClean="0"/>
          </a:p>
          <a:p>
            <a:pPr>
              <a:lnSpc>
                <a:spcPct val="110000"/>
              </a:lnSpc>
            </a:pPr>
            <a:r>
              <a:rPr lang="zh-CN" altLang="en-US" dirty="0" smtClean="0"/>
              <a:t>事件是否已经发生</a:t>
            </a:r>
            <a:endParaRPr lang="en-US" altLang="zh-CN" dirty="0" smtClean="0"/>
          </a:p>
          <a:p>
            <a:pPr>
              <a:lnSpc>
                <a:spcPct val="110000"/>
              </a:lnSpc>
            </a:pPr>
            <a:r>
              <a:rPr lang="zh-CN" altLang="en-US" dirty="0" smtClean="0"/>
              <a:t>人称</a:t>
            </a:r>
            <a:endParaRPr lang="en-US" altLang="zh-CN"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你一个</a:t>
            </a:r>
            <a:r>
              <a:rPr lang="en-US" altLang="zh-CN" dirty="0" err="1" smtClean="0"/>
              <a:t>np</a:t>
            </a:r>
            <a:endParaRPr lang="zh-CN" altLang="en-US" dirty="0"/>
          </a:p>
        </p:txBody>
      </p:sp>
      <p:sp>
        <p:nvSpPr>
          <p:cNvPr id="3" name="内容占位符 2"/>
          <p:cNvSpPr>
            <a:spLocks noGrp="1"/>
          </p:cNvSpPr>
          <p:nvPr>
            <p:ph idx="1"/>
          </p:nvPr>
        </p:nvSpPr>
        <p:spPr>
          <a:xfrm>
            <a:off x="457200" y="1600200"/>
            <a:ext cx="8229600" cy="4709120"/>
          </a:xfrm>
        </p:spPr>
        <p:txBody>
          <a:bodyPr>
            <a:normAutofit fontScale="55000" lnSpcReduction="20000"/>
          </a:bodyPr>
          <a:lstStyle/>
          <a:p>
            <a:pPr>
              <a:lnSpc>
                <a:spcPct val="120000"/>
              </a:lnSpc>
            </a:pPr>
            <a:r>
              <a:rPr lang="zh-CN" altLang="en-US" dirty="0" smtClean="0"/>
              <a:t>好评</a:t>
            </a: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28</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赵一荻对张莞尔一笑：“真看不出你一个军人，居然也会用英文写诗？”</a:t>
            </a:r>
          </a:p>
          <a:p>
            <a:pPr>
              <a:lnSpc>
                <a:spcPct val="120000"/>
              </a:lnSpc>
            </a:pPr>
            <a:r>
              <a:rPr lang="zh-CN" altLang="zh-CN" dirty="0" smtClean="0"/>
              <a:t>在</a:t>
            </a:r>
            <a:r>
              <a:rPr lang="en-US" altLang="zh-CN" dirty="0" smtClean="0"/>
              <a:t>CCL</a:t>
            </a:r>
            <a:r>
              <a:rPr lang="zh-CN" altLang="zh-CN" dirty="0" smtClean="0"/>
              <a:t>中总共搜集到人称代词是“你”的例句</a:t>
            </a:r>
            <a:r>
              <a:rPr lang="en-US" altLang="zh-CN" dirty="0" smtClean="0"/>
              <a:t>195</a:t>
            </a:r>
            <a:r>
              <a:rPr lang="zh-CN" altLang="zh-CN" dirty="0" smtClean="0"/>
              <a:t>条，其中只有</a:t>
            </a:r>
            <a:r>
              <a:rPr lang="en-US" altLang="zh-CN" dirty="0" smtClean="0"/>
              <a:t>9</a:t>
            </a:r>
            <a:r>
              <a:rPr lang="zh-CN" altLang="zh-CN" dirty="0" smtClean="0"/>
              <a:t>例是表示高于期望的，约占</a:t>
            </a:r>
            <a:r>
              <a:rPr lang="en-US" altLang="zh-CN" dirty="0" smtClean="0"/>
              <a:t>5%</a:t>
            </a:r>
            <a:r>
              <a:rPr lang="zh-CN" altLang="zh-CN" dirty="0" smtClean="0"/>
              <a:t>。这些例句的时间特征都是已然，而且表示评价以及反预期的词都非常明显。</a:t>
            </a:r>
            <a:endParaRPr lang="en-US" altLang="zh-CN" dirty="0" smtClean="0"/>
          </a:p>
          <a:p>
            <a:pPr>
              <a:lnSpc>
                <a:spcPct val="120000"/>
              </a:lnSpc>
            </a:pPr>
            <a:endParaRPr lang="en-US" altLang="zh-CN" dirty="0" smtClean="0"/>
          </a:p>
          <a:p>
            <a:pPr>
              <a:lnSpc>
                <a:spcPct val="120000"/>
              </a:lnSpc>
            </a:pPr>
            <a:r>
              <a:rPr lang="zh-CN" altLang="en-US" dirty="0" smtClean="0"/>
              <a:t>疑惑</a:t>
            </a: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29</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女人托起李嘉诚的手掌瞟了一眼，意外地怔了一下：“咦，</a:t>
            </a:r>
            <a:r>
              <a:rPr lang="zh-CN" altLang="zh-CN" u="sng" dirty="0" smtClean="0">
                <a:latin typeface="楷体" pitchFamily="49" charset="-122"/>
                <a:ea typeface="楷体" pitchFamily="49" charset="-122"/>
              </a:rPr>
              <a:t>你一个学生的手掌为什么会有这么厚的茧子呀</a:t>
            </a:r>
            <a:r>
              <a:rPr lang="zh-CN" altLang="zh-CN" dirty="0" smtClean="0">
                <a:latin typeface="楷体" pitchFamily="49" charset="-122"/>
                <a:ea typeface="楷体" pitchFamily="49" charset="-122"/>
              </a:rPr>
              <a:t>？看来你在香港就打过工吧？”</a:t>
            </a:r>
            <a:endParaRPr lang="en-US"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30</a:t>
            </a:r>
            <a:r>
              <a:rPr lang="zh-CN" altLang="en-US" dirty="0" smtClean="0">
                <a:latin typeface="楷体" pitchFamily="49" charset="-122"/>
                <a:ea typeface="楷体" pitchFamily="49" charset="-122"/>
              </a:rPr>
              <a:t>）</a:t>
            </a:r>
            <a:r>
              <a:rPr lang="zh-CN" altLang="en-US" u="sng" dirty="0" smtClean="0">
                <a:latin typeface="楷体" pitchFamily="49" charset="-122"/>
                <a:ea typeface="楷体" pitchFamily="49" charset="-122"/>
              </a:rPr>
              <a:t>你一个小孩</a:t>
            </a:r>
            <a:r>
              <a:rPr lang="zh-CN" altLang="en-US" dirty="0" smtClean="0">
                <a:latin typeface="楷体" pitchFamily="49" charset="-122"/>
                <a:ea typeface="楷体" pitchFamily="49" charset="-122"/>
              </a:rPr>
              <a:t>怎么在这里？</a:t>
            </a:r>
            <a:endParaRPr lang="en-US" altLang="zh-CN" dirty="0" smtClean="0">
              <a:latin typeface="楷体" pitchFamily="49" charset="-122"/>
              <a:ea typeface="楷体" pitchFamily="49" charset="-122"/>
            </a:endParaRPr>
          </a:p>
          <a:p>
            <a:pPr>
              <a:lnSpc>
                <a:spcPct val="120000"/>
              </a:lnSpc>
            </a:pPr>
            <a:endParaRPr lang="en-US" altLang="zh-CN" dirty="0" smtClean="0"/>
          </a:p>
          <a:p>
            <a:pPr>
              <a:lnSpc>
                <a:spcPct val="120000"/>
              </a:lnSpc>
            </a:pPr>
            <a:r>
              <a:rPr lang="zh-CN" altLang="en-US" dirty="0" smtClean="0"/>
              <a:t>当人称代词所代表的人不是事件的主动发出者的时候，容易表达说话者“疑惑”的情感。</a:t>
            </a:r>
            <a:endParaRPr lang="en-US" altLang="zh-CN" dirty="0" smtClean="0"/>
          </a:p>
          <a:p>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620688"/>
            <a:ext cx="8229600" cy="5760640"/>
          </a:xfrm>
        </p:spPr>
        <p:txBody>
          <a:bodyPr>
            <a:normAutofit fontScale="55000" lnSpcReduction="20000"/>
          </a:bodyPr>
          <a:lstStyle/>
          <a:p>
            <a:pPr>
              <a:lnSpc>
                <a:spcPct val="120000"/>
              </a:lnSpc>
            </a:pPr>
            <a:r>
              <a:rPr lang="zh-CN" altLang="en-US" dirty="0" smtClean="0"/>
              <a:t>差评</a:t>
            </a: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31</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你一个寡妇人家，怎么如此不避嫌疑</a:t>
            </a:r>
            <a:r>
              <a:rPr lang="zh-CN" altLang="zh-CN" dirty="0" smtClean="0">
                <a:latin typeface="楷体" pitchFamily="49" charset="-122"/>
                <a:ea typeface="楷体" pitchFamily="49" charset="-122"/>
              </a:rPr>
              <a:t>？是不是你们之间，已有不可告人之事，</a:t>
            </a:r>
            <a:r>
              <a:rPr lang="en-US" altLang="zh-CN" dirty="0" smtClean="0">
                <a:latin typeface="楷体" pitchFamily="49" charset="-122"/>
                <a:ea typeface="楷体" pitchFamily="49" charset="-122"/>
              </a:rPr>
              <a:t>...</a:t>
            </a:r>
          </a:p>
          <a:p>
            <a:pPr>
              <a:lnSpc>
                <a:spcPct val="120000"/>
              </a:lnSpc>
            </a:pPr>
            <a:endParaRPr lang="en-US" altLang="zh-CN" dirty="0" smtClean="0"/>
          </a:p>
          <a:p>
            <a:pPr>
              <a:lnSpc>
                <a:spcPct val="120000"/>
              </a:lnSpc>
            </a:pPr>
            <a:r>
              <a:rPr lang="zh-CN" altLang="en-US" dirty="0" smtClean="0"/>
              <a:t>驳斥</a:t>
            </a: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32</a:t>
            </a: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A</a:t>
            </a:r>
            <a:r>
              <a:rPr lang="zh-CN" altLang="en-US" dirty="0" smtClean="0">
                <a:latin typeface="楷体" pitchFamily="49" charset="-122"/>
                <a:ea typeface="楷体" pitchFamily="49" charset="-122"/>
              </a:rPr>
              <a:t>：我一定能想出治疗癌症的方法。</a:t>
            </a:r>
            <a:endParaRPr lang="en-US" altLang="zh-CN" dirty="0" smtClean="0">
              <a:latin typeface="楷体" pitchFamily="49" charset="-122"/>
              <a:ea typeface="楷体" pitchFamily="49" charset="-122"/>
            </a:endParaRPr>
          </a:p>
          <a:p>
            <a:pPr>
              <a:lnSpc>
                <a:spcPct val="120000"/>
              </a:lnSpc>
            </a:pPr>
            <a:r>
              <a:rPr lang="en-US" altLang="zh-CN" dirty="0" smtClean="0">
                <a:latin typeface="楷体" pitchFamily="49" charset="-122"/>
                <a:ea typeface="楷体" pitchFamily="49" charset="-122"/>
              </a:rPr>
              <a:t>B</a:t>
            </a:r>
            <a:r>
              <a:rPr lang="zh-CN" altLang="en-US" dirty="0" smtClean="0">
                <a:latin typeface="楷体" pitchFamily="49" charset="-122"/>
                <a:ea typeface="楷体" pitchFamily="49" charset="-122"/>
              </a:rPr>
              <a:t>：</a:t>
            </a:r>
            <a:r>
              <a:rPr lang="zh-CN" altLang="en-US" u="sng" dirty="0" smtClean="0">
                <a:latin typeface="楷体" pitchFamily="49" charset="-122"/>
                <a:ea typeface="楷体" pitchFamily="49" charset="-122"/>
              </a:rPr>
              <a:t>你一个乡下郎中哪</a:t>
            </a:r>
            <a:r>
              <a:rPr lang="zh-CN" altLang="en-US" dirty="0" smtClean="0">
                <a:latin typeface="楷体" pitchFamily="49" charset="-122"/>
                <a:ea typeface="楷体" pitchFamily="49" charset="-122"/>
              </a:rPr>
              <a:t>能治得了癌症？</a:t>
            </a:r>
            <a:endParaRPr lang="zh-CN" altLang="zh-CN" dirty="0" smtClean="0">
              <a:latin typeface="楷体" pitchFamily="49" charset="-122"/>
              <a:ea typeface="楷体" pitchFamily="49" charset="-122"/>
            </a:endParaRPr>
          </a:p>
          <a:p>
            <a:pPr>
              <a:lnSpc>
                <a:spcPct val="120000"/>
              </a:lnSpc>
            </a:pP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33</a:t>
            </a: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A</a:t>
            </a:r>
            <a:r>
              <a:rPr lang="zh-CN" altLang="zh-CN" dirty="0" smtClean="0">
                <a:latin typeface="楷体" pitchFamily="49" charset="-122"/>
                <a:ea typeface="楷体" pitchFamily="49" charset="-122"/>
              </a:rPr>
              <a:t>：我要去赚大钱。</a:t>
            </a:r>
          </a:p>
          <a:p>
            <a:pPr>
              <a:lnSpc>
                <a:spcPct val="120000"/>
              </a:lnSpc>
            </a:pPr>
            <a:r>
              <a:rPr lang="zh-CN" altLang="en-US" dirty="0" smtClean="0">
                <a:latin typeface="楷体" pitchFamily="49" charset="-122"/>
                <a:ea typeface="楷体" pitchFamily="49" charset="-122"/>
              </a:rPr>
              <a:t>*</a:t>
            </a:r>
            <a:r>
              <a:rPr lang="en-US" altLang="zh-CN" dirty="0" err="1" smtClean="0">
                <a:latin typeface="楷体" pitchFamily="49" charset="-122"/>
                <a:ea typeface="楷体" pitchFamily="49" charset="-122"/>
              </a:rPr>
              <a:t>B1</a:t>
            </a: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你一个大老爷们</a:t>
            </a:r>
            <a:r>
              <a:rPr lang="zh-CN" altLang="zh-CN" dirty="0" smtClean="0">
                <a:latin typeface="楷体" pitchFamily="49" charset="-122"/>
                <a:ea typeface="楷体" pitchFamily="49" charset="-122"/>
              </a:rPr>
              <a:t>，应该去赚大钱。</a:t>
            </a:r>
          </a:p>
          <a:p>
            <a:pPr>
              <a:lnSpc>
                <a:spcPct val="120000"/>
              </a:lnSpc>
            </a:pPr>
            <a:r>
              <a:rPr lang="en-US" altLang="zh-CN" dirty="0" err="1" smtClean="0">
                <a:latin typeface="楷体" pitchFamily="49" charset="-122"/>
                <a:ea typeface="楷体" pitchFamily="49" charset="-122"/>
              </a:rPr>
              <a:t>B2</a:t>
            </a: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你一个小毛孩子</a:t>
            </a:r>
            <a:r>
              <a:rPr lang="zh-CN" altLang="zh-CN" dirty="0" smtClean="0">
                <a:latin typeface="楷体" pitchFamily="49" charset="-122"/>
                <a:ea typeface="楷体" pitchFamily="49" charset="-122"/>
              </a:rPr>
              <a:t>，能去哪儿赚大钱？</a:t>
            </a:r>
            <a:endParaRPr lang="en-US" altLang="zh-CN" dirty="0" smtClean="0">
              <a:latin typeface="楷体" pitchFamily="49" charset="-122"/>
              <a:ea typeface="楷体" pitchFamily="49" charset="-122"/>
            </a:endParaRPr>
          </a:p>
          <a:p>
            <a:pPr>
              <a:lnSpc>
                <a:spcPct val="120000"/>
              </a:lnSpc>
            </a:pPr>
            <a:endParaRPr lang="en-US" altLang="zh-CN" dirty="0" smtClean="0">
              <a:latin typeface="楷体" pitchFamily="49" charset="-122"/>
              <a:ea typeface="楷体" pitchFamily="49" charset="-122"/>
            </a:endParaRPr>
          </a:p>
          <a:p>
            <a:pPr>
              <a:lnSpc>
                <a:spcPct val="120000"/>
              </a:lnSpc>
            </a:pPr>
            <a:r>
              <a:rPr lang="zh-CN" altLang="en-US" dirty="0" smtClean="0">
                <a:latin typeface="+mn-ea"/>
              </a:rPr>
              <a:t>当事件已经发生了（差评），事情尚未发生，观点、计划（驳斥）。</a:t>
            </a:r>
            <a:endParaRPr lang="en-US" altLang="zh-CN" dirty="0" smtClean="0">
              <a:latin typeface="+mn-ea"/>
            </a:endParaRPr>
          </a:p>
          <a:p>
            <a:pPr>
              <a:lnSpc>
                <a:spcPct val="120000"/>
              </a:lnSpc>
            </a:pPr>
            <a:endParaRPr lang="en-US" altLang="zh-CN" dirty="0" smtClean="0">
              <a:latin typeface="楷体" pitchFamily="49" charset="-122"/>
              <a:ea typeface="楷体" pitchFamily="49" charset="-122"/>
            </a:endParaRPr>
          </a:p>
          <a:p>
            <a:pPr>
              <a:lnSpc>
                <a:spcPct val="120000"/>
              </a:lnSpc>
            </a:pPr>
            <a:r>
              <a:rPr lang="zh-CN" altLang="zh-CN" dirty="0" smtClean="0"/>
              <a:t>当人称代词是“你”的时候，事件的施事与听话者是同一个人。从交际功能来讲，说话者对听话者行为的质疑可以引申出说话者对听话者的“差评”“责备”“驳斥”等。</a:t>
            </a:r>
          </a:p>
          <a:p>
            <a:endParaRPr lang="zh-CN" altLang="zh-CN" dirty="0" smtClean="0">
              <a:latin typeface="楷体" pitchFamily="49" charset="-122"/>
              <a:ea typeface="楷体" pitchFamily="49" charset="-122"/>
            </a:endParaRPr>
          </a:p>
          <a:p>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我一个</a:t>
            </a:r>
            <a:r>
              <a:rPr lang="en-US" altLang="zh-CN" dirty="0" err="1" smtClean="0"/>
              <a:t>np</a:t>
            </a:r>
            <a:endParaRPr lang="zh-CN" altLang="en-US" dirty="0"/>
          </a:p>
        </p:txBody>
      </p:sp>
      <p:sp>
        <p:nvSpPr>
          <p:cNvPr id="3" name="内容占位符 2"/>
          <p:cNvSpPr>
            <a:spLocks noGrp="1"/>
          </p:cNvSpPr>
          <p:nvPr>
            <p:ph idx="1"/>
          </p:nvPr>
        </p:nvSpPr>
        <p:spPr>
          <a:xfrm>
            <a:off x="457200" y="1600200"/>
            <a:ext cx="8229600" cy="4997152"/>
          </a:xfrm>
        </p:spPr>
        <p:txBody>
          <a:bodyPr>
            <a:normAutofit fontScale="47500" lnSpcReduction="20000"/>
          </a:bodyPr>
          <a:lstStyle/>
          <a:p>
            <a:r>
              <a:rPr lang="zh-CN" altLang="zh-CN" dirty="0" smtClean="0"/>
              <a:t>在</a:t>
            </a:r>
            <a:r>
              <a:rPr lang="en-US" altLang="zh-CN" dirty="0" smtClean="0"/>
              <a:t>CCL</a:t>
            </a:r>
            <a:r>
              <a:rPr lang="zh-CN" altLang="zh-CN" dirty="0" smtClean="0"/>
              <a:t>中共搜集到人称代词是“我”的例句</a:t>
            </a:r>
            <a:r>
              <a:rPr lang="en-US" altLang="zh-CN" dirty="0" smtClean="0"/>
              <a:t>211</a:t>
            </a:r>
            <a:r>
              <a:rPr lang="zh-CN" altLang="zh-CN" dirty="0" smtClean="0"/>
              <a:t>条，其中只有</a:t>
            </a:r>
            <a:r>
              <a:rPr lang="en-US" altLang="zh-CN" dirty="0" smtClean="0"/>
              <a:t>15</a:t>
            </a:r>
            <a:r>
              <a:rPr lang="zh-CN" altLang="zh-CN" dirty="0" smtClean="0"/>
              <a:t>例表示高于期望的，</a:t>
            </a:r>
          </a:p>
          <a:p>
            <a:r>
              <a:rPr lang="zh-CN" altLang="zh-CN" dirty="0" smtClean="0"/>
              <a:t>约占</a:t>
            </a:r>
            <a:r>
              <a:rPr lang="en-US" altLang="zh-CN" dirty="0" smtClean="0"/>
              <a:t>7%</a:t>
            </a:r>
            <a:r>
              <a:rPr lang="zh-CN" altLang="zh-CN" dirty="0" smtClean="0"/>
              <a:t>。</a:t>
            </a:r>
            <a:endParaRPr lang="en-US"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34</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这次不同了，</a:t>
            </a:r>
            <a:r>
              <a:rPr lang="zh-CN" altLang="zh-CN" u="sng" dirty="0" smtClean="0">
                <a:latin typeface="楷体" pitchFamily="49" charset="-122"/>
                <a:ea typeface="楷体" pitchFamily="49" charset="-122"/>
              </a:rPr>
              <a:t>我一个大学毕业仅六七年的青年教师这次都涨了</a:t>
            </a:r>
            <a:r>
              <a:rPr lang="en-US" altLang="zh-CN" u="sng" dirty="0" smtClean="0">
                <a:latin typeface="楷体" pitchFamily="49" charset="-122"/>
                <a:ea typeface="楷体" pitchFamily="49" charset="-122"/>
              </a:rPr>
              <a:t>100</a:t>
            </a:r>
            <a:r>
              <a:rPr lang="zh-CN" altLang="zh-CN" u="sng" dirty="0" smtClean="0">
                <a:latin typeface="楷体" pitchFamily="49" charset="-122"/>
                <a:ea typeface="楷体" pitchFamily="49" charset="-122"/>
              </a:rPr>
              <a:t>多</a:t>
            </a:r>
            <a:r>
              <a:rPr lang="zh-CN" altLang="zh-CN" dirty="0" smtClean="0">
                <a:latin typeface="楷体" pitchFamily="49" charset="-122"/>
                <a:ea typeface="楷体" pitchFamily="49" charset="-122"/>
              </a:rPr>
              <a:t>，工资单上也快小半千。</a:t>
            </a:r>
          </a:p>
          <a:p>
            <a:pPr>
              <a:lnSpc>
                <a:spcPct val="120000"/>
              </a:lnSpc>
              <a:buNone/>
            </a:pPr>
            <a:endParaRPr lang="en-US" altLang="zh-CN" dirty="0" smtClean="0"/>
          </a:p>
          <a:p>
            <a:pPr>
              <a:lnSpc>
                <a:spcPct val="120000"/>
              </a:lnSpc>
            </a:pPr>
            <a:r>
              <a:rPr lang="zh-CN" altLang="en-US" dirty="0" smtClean="0"/>
              <a:t>自我评价</a:t>
            </a: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35</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说来惭愧，</a:t>
            </a:r>
            <a:r>
              <a:rPr lang="zh-CN" altLang="zh-CN" u="sng" dirty="0" smtClean="0">
                <a:latin typeface="楷体" pitchFamily="49" charset="-122"/>
                <a:ea typeface="楷体" pitchFamily="49" charset="-122"/>
              </a:rPr>
              <a:t>我一个堂堂须眉男子，居然不擅饮酒</a:t>
            </a:r>
            <a:r>
              <a:rPr lang="zh-CN" altLang="zh-CN" dirty="0" smtClean="0">
                <a:latin typeface="楷体" pitchFamily="49" charset="-122"/>
                <a:ea typeface="楷体" pitchFamily="49" charset="-122"/>
              </a:rPr>
              <a:t>。</a:t>
            </a:r>
          </a:p>
          <a:p>
            <a:pPr>
              <a:lnSpc>
                <a:spcPct val="120000"/>
              </a:lnSpc>
            </a:pPr>
            <a:endParaRPr lang="en-US" altLang="zh-CN" dirty="0" smtClean="0"/>
          </a:p>
          <a:p>
            <a:pPr>
              <a:lnSpc>
                <a:spcPct val="120000"/>
              </a:lnSpc>
            </a:pPr>
            <a:r>
              <a:rPr lang="zh-CN" altLang="zh-CN" dirty="0" smtClean="0"/>
              <a:t>当处在对话当中时，构式主要表达“辩解”功能。“辩解”包括“辩驳”和“解释”。所谓“辩驳”就是指反对听话者的要求或认识，“解释”就是说明原因。例如，</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36</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真砂：“我不能说。……不行，不行，……</a:t>
            </a:r>
            <a:r>
              <a:rPr lang="zh-CN" altLang="zh-CN" u="sng" dirty="0" smtClean="0">
                <a:latin typeface="楷体" pitchFamily="49" charset="-122"/>
                <a:ea typeface="楷体" pitchFamily="49" charset="-122"/>
              </a:rPr>
              <a:t>我一个女人家还能说什么哪</a:t>
            </a:r>
            <a:r>
              <a:rPr lang="zh-CN" altLang="zh-CN" dirty="0" smtClean="0">
                <a:latin typeface="楷体" pitchFamily="49" charset="-122"/>
                <a:ea typeface="楷体" pitchFamily="49" charset="-122"/>
              </a:rPr>
              <a:t>？”</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37</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大伙你一句，我一句，抠她政治，问她要枪，追得她急眼的时候，老婆子翻一翻眼珠子说道：“枪是没有，</a:t>
            </a:r>
            <a:r>
              <a:rPr lang="zh-CN" altLang="zh-CN" u="sng" dirty="0" smtClean="0">
                <a:latin typeface="楷体" pitchFamily="49" charset="-122"/>
                <a:ea typeface="楷体" pitchFamily="49" charset="-122"/>
              </a:rPr>
              <a:t>我一个老婆子</a:t>
            </a:r>
            <a:r>
              <a:rPr lang="zh-CN" altLang="zh-CN" dirty="0" smtClean="0">
                <a:latin typeface="楷体" pitchFamily="49" charset="-122"/>
                <a:ea typeface="楷体" pitchFamily="49" charset="-122"/>
              </a:rPr>
              <a:t>，插枪干啥呢？”</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38</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梁必达坐了起来，奇怪地说：“你问这个干什么</a:t>
            </a:r>
            <a:r>
              <a:rPr lang="en-US" altLang="zh-CN" dirty="0" smtClean="0">
                <a:latin typeface="楷体" pitchFamily="49" charset="-122"/>
                <a:ea typeface="楷体" pitchFamily="49" charset="-122"/>
              </a:rPr>
              <a:t>?</a:t>
            </a:r>
            <a:r>
              <a:rPr lang="zh-CN" altLang="zh-CN" dirty="0" smtClean="0">
                <a:latin typeface="楷体" pitchFamily="49" charset="-122"/>
                <a:ea typeface="楷体" pitchFamily="49" charset="-122"/>
              </a:rPr>
              <a:t>我也不知道是谁，</a:t>
            </a:r>
            <a:r>
              <a:rPr lang="zh-CN" altLang="zh-CN" u="sng" dirty="0" smtClean="0">
                <a:latin typeface="楷体" pitchFamily="49" charset="-122"/>
                <a:ea typeface="楷体" pitchFamily="49" charset="-122"/>
              </a:rPr>
              <a:t>我一个分区司令员哪能记住那么多人啊</a:t>
            </a:r>
            <a:r>
              <a:rPr lang="zh-CN" altLang="zh-CN" dirty="0" smtClean="0">
                <a:latin typeface="楷体" pitchFamily="49" charset="-122"/>
                <a:ea typeface="楷体" pitchFamily="49" charset="-122"/>
              </a:rPr>
              <a:t>。</a:t>
            </a:r>
          </a:p>
          <a:p>
            <a:pPr>
              <a:lnSpc>
                <a:spcPct val="120000"/>
              </a:lnSpc>
            </a:pPr>
            <a:endParaRPr lang="en-US" altLang="zh-CN" dirty="0" smtClean="0"/>
          </a:p>
          <a:p>
            <a:pPr>
              <a:lnSpc>
                <a:spcPct val="120000"/>
              </a:lnSpc>
            </a:pPr>
            <a:r>
              <a:rPr lang="zh-CN" altLang="zh-CN" dirty="0" smtClean="0"/>
              <a:t>当人称代词是“我”的时候，事件的施事是“我”，听话者是“你”，主要表示一种“辩解”功能。</a:t>
            </a:r>
          </a:p>
          <a:p>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他一个</a:t>
            </a:r>
            <a:r>
              <a:rPr lang="en-US" altLang="zh-CN" dirty="0" err="1" smtClean="0"/>
              <a:t>np</a:t>
            </a:r>
            <a:endParaRPr lang="zh-CN" altLang="en-US" dirty="0"/>
          </a:p>
        </p:txBody>
      </p:sp>
      <p:sp>
        <p:nvSpPr>
          <p:cNvPr id="3" name="内容占位符 2"/>
          <p:cNvSpPr>
            <a:spLocks noGrp="1"/>
          </p:cNvSpPr>
          <p:nvPr>
            <p:ph idx="1"/>
          </p:nvPr>
        </p:nvSpPr>
        <p:spPr>
          <a:xfrm>
            <a:off x="457200" y="1600201"/>
            <a:ext cx="8229600" cy="3773016"/>
          </a:xfrm>
        </p:spPr>
        <p:txBody>
          <a:bodyPr>
            <a:normAutofit fontScale="77500" lnSpcReduction="20000"/>
          </a:bodyPr>
          <a:lstStyle/>
          <a:p>
            <a:r>
              <a:rPr lang="zh-CN" altLang="zh-CN" dirty="0" smtClean="0"/>
              <a:t>在</a:t>
            </a:r>
            <a:r>
              <a:rPr lang="en-US" altLang="zh-CN" dirty="0" smtClean="0"/>
              <a:t>CCL</a:t>
            </a:r>
            <a:r>
              <a:rPr lang="zh-CN" altLang="zh-CN" dirty="0" smtClean="0"/>
              <a:t>中我们搜集到人称代词为“他”的构式</a:t>
            </a:r>
            <a:r>
              <a:rPr lang="en-US" altLang="zh-CN" dirty="0" smtClean="0"/>
              <a:t>80</a:t>
            </a:r>
            <a:r>
              <a:rPr lang="zh-CN" altLang="zh-CN" dirty="0" smtClean="0"/>
              <a:t>例，其中只有</a:t>
            </a:r>
            <a:r>
              <a:rPr lang="en-US" altLang="zh-CN" dirty="0" smtClean="0"/>
              <a:t>8</a:t>
            </a:r>
            <a:r>
              <a:rPr lang="zh-CN" altLang="zh-CN" dirty="0" smtClean="0"/>
              <a:t>例表示高于期望，约占</a:t>
            </a:r>
            <a:r>
              <a:rPr lang="en-US" altLang="zh-CN" dirty="0" smtClean="0"/>
              <a:t>10%</a:t>
            </a:r>
            <a:r>
              <a:rPr lang="zh-CN" altLang="zh-CN" dirty="0" smtClean="0"/>
              <a:t>。例如，</a:t>
            </a:r>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39</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八年，你只在家里呆了一个晚上。爹叫你出去打仗了，是</a:t>
            </a:r>
            <a:r>
              <a:rPr lang="zh-CN" altLang="zh-CN" u="sng" dirty="0" smtClean="0">
                <a:latin typeface="楷体" pitchFamily="49" charset="-122"/>
                <a:ea typeface="楷体" pitchFamily="49" charset="-122"/>
              </a:rPr>
              <a:t>他一个老年人照顾了咱们全家。</a:t>
            </a:r>
            <a:endParaRPr lang="zh-CN" altLang="zh-CN" dirty="0" smtClean="0">
              <a:latin typeface="楷体" pitchFamily="49" charset="-122"/>
              <a:ea typeface="楷体" pitchFamily="49" charset="-122"/>
            </a:endParaRPr>
          </a:p>
          <a:p>
            <a:r>
              <a:rPr lang="en-US" altLang="zh-CN" dirty="0" smtClean="0"/>
              <a:t>	</a:t>
            </a:r>
          </a:p>
          <a:p>
            <a:endParaRPr lang="zh-CN" altLang="zh-CN" dirty="0" smtClean="0"/>
          </a:p>
          <a:p>
            <a:r>
              <a:rPr lang="zh-CN" altLang="zh-CN" dirty="0" smtClean="0"/>
              <a:t>其余大部分例子都表示一种负面态度，例如，</a:t>
            </a:r>
          </a:p>
          <a:p>
            <a:r>
              <a:rPr lang="zh-CN" altLang="en-US" dirty="0" smtClean="0"/>
              <a:t>（</a:t>
            </a:r>
            <a:r>
              <a:rPr lang="en-US" altLang="zh-CN" dirty="0" smtClean="0"/>
              <a:t>40</a:t>
            </a:r>
            <a:r>
              <a:rPr lang="zh-CN" altLang="en-US" dirty="0" smtClean="0"/>
              <a:t>）</a:t>
            </a:r>
            <a:r>
              <a:rPr lang="zh-CN" altLang="zh-CN" dirty="0" smtClean="0">
                <a:latin typeface="楷体" pitchFamily="49" charset="-122"/>
                <a:ea typeface="楷体" pitchFamily="49" charset="-122"/>
              </a:rPr>
              <a:t>这到底是怎么一回事啊，</a:t>
            </a:r>
            <a:r>
              <a:rPr lang="zh-CN" altLang="zh-CN" u="sng" dirty="0" smtClean="0">
                <a:latin typeface="楷体" pitchFamily="49" charset="-122"/>
                <a:ea typeface="楷体" pitchFamily="49" charset="-122"/>
              </a:rPr>
              <a:t>他一个大地方来的洋学生</a:t>
            </a:r>
            <a:r>
              <a:rPr lang="zh-CN"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怎么就好上了他们这个土头土脸的闺女呢</a:t>
            </a:r>
            <a:r>
              <a:rPr lang="zh-CN" altLang="zh-CN" dirty="0" smtClean="0">
                <a:latin typeface="楷体" pitchFamily="49" charset="-122"/>
                <a:ea typeface="楷体" pitchFamily="49" charset="-122"/>
              </a:rPr>
              <a:t>？</a:t>
            </a:r>
          </a:p>
          <a:p>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41</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难道</a:t>
            </a:r>
            <a:r>
              <a:rPr lang="zh-CN" altLang="zh-CN" u="sng" dirty="0" smtClean="0">
                <a:latin typeface="楷体" pitchFamily="49" charset="-122"/>
                <a:ea typeface="楷体" pitchFamily="49" charset="-122"/>
              </a:rPr>
              <a:t>他一个堂堂朝廷命官就那么草菅人命吗</a:t>
            </a:r>
            <a:r>
              <a:rPr lang="zh-CN" altLang="zh-CN" dirty="0" smtClean="0">
                <a:latin typeface="楷体" pitchFamily="49" charset="-122"/>
                <a:ea typeface="楷体" pitchFamily="49" charset="-122"/>
              </a:rPr>
              <a:t>？</a:t>
            </a:r>
          </a:p>
          <a:p>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人家一个</a:t>
            </a:r>
            <a:r>
              <a:rPr lang="en-US" altLang="zh-CN" dirty="0" err="1" smtClean="0"/>
              <a:t>np</a:t>
            </a:r>
            <a:endParaRPr lang="zh-CN" altLang="en-US" dirty="0"/>
          </a:p>
        </p:txBody>
      </p:sp>
      <p:sp>
        <p:nvSpPr>
          <p:cNvPr id="3" name="内容占位符 2"/>
          <p:cNvSpPr>
            <a:spLocks noGrp="1"/>
          </p:cNvSpPr>
          <p:nvPr>
            <p:ph idx="1"/>
          </p:nvPr>
        </p:nvSpPr>
        <p:spPr>
          <a:xfrm>
            <a:off x="457200" y="1600201"/>
            <a:ext cx="8229600" cy="3412975"/>
          </a:xfrm>
        </p:spPr>
        <p:txBody>
          <a:bodyPr>
            <a:normAutofit fontScale="70000" lnSpcReduction="20000"/>
          </a:bodyPr>
          <a:lstStyle/>
          <a:p>
            <a:pPr>
              <a:lnSpc>
                <a:spcPct val="120000"/>
              </a:lnSpc>
            </a:pPr>
            <a:r>
              <a:rPr lang="zh-CN" altLang="zh-CN" dirty="0" smtClean="0"/>
              <a:t>当人称代词是“人家”，并且“人家”是事件施事的时候，构式的全部实例都传达说话者对“人家”的正面情感。</a:t>
            </a:r>
            <a:endParaRPr lang="en-US" altLang="zh-CN" dirty="0" smtClean="0"/>
          </a:p>
          <a:p>
            <a:pPr>
              <a:lnSpc>
                <a:spcPct val="120000"/>
              </a:lnSpc>
            </a:pPr>
            <a:endParaRPr lang="zh-CN"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42</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他们请求医院领导：“燕玲子是为我们累病的，一定要治好她的病啊！</a:t>
            </a:r>
            <a:r>
              <a:rPr lang="zh-CN" altLang="zh-CN" u="sng" dirty="0" smtClean="0">
                <a:latin typeface="楷体" pitchFamily="49" charset="-122"/>
                <a:ea typeface="楷体" pitchFamily="49" charset="-122"/>
              </a:rPr>
              <a:t>人家一个姑娘家</a:t>
            </a:r>
            <a:r>
              <a:rPr lang="zh-CN" altLang="zh-CN" dirty="0" smtClean="0">
                <a:latin typeface="楷体" pitchFamily="49" charset="-122"/>
                <a:ea typeface="楷体" pitchFamily="49" charset="-122"/>
              </a:rPr>
              <a:t>大老远的从大城市跑这儿来，</a:t>
            </a:r>
            <a:r>
              <a:rPr lang="zh-CN" altLang="zh-CN" u="sng" dirty="0" smtClean="0">
                <a:latin typeface="楷体" pitchFamily="49" charset="-122"/>
                <a:ea typeface="楷体" pitchFamily="49" charset="-122"/>
              </a:rPr>
              <a:t>多不易</a:t>
            </a:r>
            <a:r>
              <a:rPr lang="zh-CN" altLang="zh-CN" dirty="0" smtClean="0">
                <a:latin typeface="楷体" pitchFamily="49" charset="-122"/>
                <a:ea typeface="楷体" pitchFamily="49" charset="-122"/>
              </a:rPr>
              <a:t>！”</a:t>
            </a: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43</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你看</a:t>
            </a:r>
            <a:r>
              <a:rPr lang="zh-CN" altLang="zh-CN" u="sng" dirty="0" smtClean="0">
                <a:latin typeface="楷体" pitchFamily="49" charset="-122"/>
                <a:ea typeface="楷体" pitchFamily="49" charset="-122"/>
              </a:rPr>
              <a:t>人家一个汉族老师</a:t>
            </a:r>
            <a:r>
              <a:rPr lang="zh-CN" altLang="zh-CN" dirty="0" smtClean="0">
                <a:latin typeface="楷体" pitchFamily="49" charset="-122"/>
                <a:ea typeface="楷体" pitchFamily="49" charset="-122"/>
              </a:rPr>
              <a:t>，一口一个大叔大婶叫着，说尽了好话，图个啥？</a:t>
            </a:r>
            <a:r>
              <a:rPr lang="zh-CN" altLang="zh-CN" u="sng" dirty="0" smtClean="0">
                <a:latin typeface="楷体" pitchFamily="49" charset="-122"/>
                <a:ea typeface="楷体" pitchFamily="49" charset="-122"/>
              </a:rPr>
              <a:t>还不是为了咱金展好！</a:t>
            </a:r>
            <a:endParaRPr lang="en-US" altLang="zh-CN" u="sng" dirty="0" smtClean="0">
              <a:latin typeface="楷体" pitchFamily="49" charset="-122"/>
              <a:ea typeface="楷体" pitchFamily="49" charset="-122"/>
            </a:endParaRPr>
          </a:p>
          <a:p>
            <a:pPr>
              <a:lnSpc>
                <a:spcPct val="120000"/>
              </a:lnSpc>
            </a:pPr>
            <a:endParaRPr lang="zh-CN" altLang="zh-CN" dirty="0" smtClean="0"/>
          </a:p>
          <a:p>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4 </a:t>
            </a:r>
            <a:r>
              <a:rPr lang="zh-CN" altLang="en-US" dirty="0" smtClean="0"/>
              <a:t>相似结构对比</a:t>
            </a:r>
            <a:endParaRPr lang="zh-CN" altLang="en-US" dirty="0"/>
          </a:p>
        </p:txBody>
      </p:sp>
      <p:sp>
        <p:nvSpPr>
          <p:cNvPr id="3" name="内容占位符 2"/>
          <p:cNvSpPr>
            <a:spLocks noGrp="1"/>
          </p:cNvSpPr>
          <p:nvPr>
            <p:ph idx="1"/>
          </p:nvPr>
        </p:nvSpPr>
        <p:spPr/>
        <p:txBody>
          <a:bodyPr/>
          <a:lstStyle/>
          <a:p>
            <a:r>
              <a:rPr lang="zh-CN" altLang="en-US" dirty="0" smtClean="0"/>
              <a:t>唐雪凝</a:t>
            </a:r>
            <a:endParaRPr lang="en-US" altLang="zh-CN" dirty="0" smtClean="0"/>
          </a:p>
          <a:p>
            <a:r>
              <a:rPr lang="en-US" altLang="zh-CN" dirty="0" smtClean="0"/>
              <a:t>r+</a:t>
            </a:r>
            <a:r>
              <a:rPr lang="zh-CN" altLang="zh-CN" dirty="0" smtClean="0"/>
              <a:t>作为</a:t>
            </a:r>
            <a:r>
              <a:rPr lang="en-US" altLang="zh-CN" dirty="0" smtClean="0"/>
              <a:t>+</a:t>
            </a:r>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r>
              <a:rPr lang="en-US" altLang="zh-CN" dirty="0" smtClean="0"/>
              <a:t>  </a:t>
            </a:r>
            <a:r>
              <a:rPr lang="en-US" altLang="zh-CN" dirty="0" smtClean="0">
                <a:sym typeface="Wingdings"/>
              </a:rPr>
              <a:t></a:t>
            </a:r>
            <a:r>
              <a:rPr lang="en-US" altLang="zh-CN" dirty="0" smtClean="0"/>
              <a:t>  r+</a:t>
            </a:r>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endParaRPr lang="en-US" altLang="zh-CN" dirty="0" smtClean="0"/>
          </a:p>
          <a:p>
            <a:endParaRPr lang="zh-CN" altLang="zh-CN" dirty="0" smtClean="0"/>
          </a:p>
          <a:p>
            <a:r>
              <a:rPr lang="zh-CN" altLang="en-US" dirty="0" smtClean="0"/>
              <a:t>白鸽</a:t>
            </a:r>
            <a:endParaRPr lang="en-US" altLang="zh-CN" dirty="0" smtClean="0"/>
          </a:p>
          <a:p>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r>
              <a:rPr lang="en-US" altLang="zh-CN" dirty="0" smtClean="0"/>
              <a:t>   </a:t>
            </a:r>
            <a:r>
              <a:rPr lang="en-US" altLang="zh-CN" dirty="0" smtClean="0">
                <a:sym typeface="Wingdings"/>
              </a:rPr>
              <a:t></a:t>
            </a:r>
            <a:r>
              <a:rPr lang="en-US" altLang="zh-CN" dirty="0" smtClean="0"/>
              <a:t>  r+</a:t>
            </a:r>
            <a:r>
              <a:rPr lang="zh-CN" altLang="zh-CN" dirty="0" smtClean="0"/>
              <a:t>一</a:t>
            </a:r>
            <a:r>
              <a:rPr lang="en-US" altLang="zh-CN" dirty="0" smtClean="0"/>
              <a:t>+</a:t>
            </a:r>
            <a:r>
              <a:rPr lang="zh-CN" altLang="zh-CN" dirty="0" smtClean="0"/>
              <a:t>个</a:t>
            </a:r>
            <a:r>
              <a:rPr lang="en-US" altLang="zh-CN" dirty="0" smtClean="0"/>
              <a:t>+</a:t>
            </a:r>
            <a:r>
              <a:rPr lang="en-US" altLang="zh-CN" dirty="0" err="1" smtClean="0"/>
              <a:t>np</a:t>
            </a:r>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各种结构对比</a:t>
            </a:r>
            <a:endParaRPr lang="zh-CN" altLang="en-US" dirty="0"/>
          </a:p>
        </p:txBody>
      </p:sp>
      <p:graphicFrame>
        <p:nvGraphicFramePr>
          <p:cNvPr id="4" name="内容占位符 3"/>
          <p:cNvGraphicFramePr>
            <a:graphicFrameLocks noGrp="1"/>
          </p:cNvGraphicFramePr>
          <p:nvPr>
            <p:ph idx="1"/>
          </p:nvPr>
        </p:nvGraphicFramePr>
        <p:xfrm>
          <a:off x="457200" y="1507872"/>
          <a:ext cx="8229600" cy="1849120"/>
        </p:xfrm>
        <a:graphic>
          <a:graphicData uri="http://schemas.openxmlformats.org/drawingml/2006/table">
            <a:tbl>
              <a:tblPr firstRow="1" bandRow="1">
                <a:tableStyleId>{5C22544A-7EE6-4342-B048-85BDC9FD1C3A}</a:tableStyleId>
              </a:tblPr>
              <a:tblGrid>
                <a:gridCol w="2098576"/>
                <a:gridCol w="2088232"/>
                <a:gridCol w="2376264"/>
                <a:gridCol w="1440160"/>
                <a:gridCol w="226368"/>
              </a:tblGrid>
              <a:tr h="370840">
                <a:tc>
                  <a:txBody>
                    <a:bodyPr/>
                    <a:lstStyle/>
                    <a:p>
                      <a:r>
                        <a:rPr lang="zh-CN" altLang="en-US" dirty="0" smtClean="0"/>
                        <a:t>结构</a:t>
                      </a:r>
                      <a:endParaRPr lang="zh-CN" altLang="en-US" dirty="0"/>
                    </a:p>
                  </a:txBody>
                  <a:tcPr/>
                </a:tc>
                <a:tc>
                  <a:txBody>
                    <a:bodyPr/>
                    <a:lstStyle/>
                    <a:p>
                      <a:r>
                        <a:rPr lang="zh-CN" altLang="en-US" dirty="0" smtClean="0"/>
                        <a:t>句法分布</a:t>
                      </a:r>
                      <a:endParaRPr lang="zh-CN" altLang="en-US" dirty="0"/>
                    </a:p>
                  </a:txBody>
                  <a:tcPr/>
                </a:tc>
                <a:tc>
                  <a:txBody>
                    <a:bodyPr/>
                    <a:lstStyle/>
                    <a:p>
                      <a:r>
                        <a:rPr lang="zh-CN" altLang="en-US" dirty="0" smtClean="0"/>
                        <a:t>反社会固有模式</a:t>
                      </a:r>
                      <a:endParaRPr lang="zh-CN" altLang="en-US" dirty="0"/>
                    </a:p>
                  </a:txBody>
                  <a:tcPr/>
                </a:tc>
                <a:tc>
                  <a:txBody>
                    <a:bodyPr/>
                    <a:lstStyle/>
                    <a:p>
                      <a:r>
                        <a:rPr lang="zh-CN" altLang="en-US" dirty="0" smtClean="0"/>
                        <a:t>常规用法</a:t>
                      </a:r>
                      <a:endParaRPr lang="zh-CN" altLang="en-US" dirty="0"/>
                    </a:p>
                  </a:txBody>
                  <a:tcPr/>
                </a:tc>
                <a:tc>
                  <a:txBody>
                    <a:bodyPr/>
                    <a:lstStyle/>
                    <a:p>
                      <a:endParaRPr lang="zh-CN" altLang="en-US" dirty="0"/>
                    </a:p>
                  </a:txBody>
                  <a:tcPr/>
                </a:tc>
              </a:tr>
              <a:tr h="370840">
                <a:tc>
                  <a:txBody>
                    <a:bodyPr/>
                    <a:lstStyle/>
                    <a:p>
                      <a:r>
                        <a:rPr lang="en-US" altLang="zh-CN" dirty="0" smtClean="0"/>
                        <a:t>r+</a:t>
                      </a:r>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endParaRPr lang="zh-CN" altLang="en-US" dirty="0"/>
                    </a:p>
                  </a:txBody>
                  <a:tcPr/>
                </a:tc>
                <a:tc>
                  <a:txBody>
                    <a:bodyPr/>
                    <a:lstStyle/>
                    <a:p>
                      <a:r>
                        <a:rPr lang="zh-CN" altLang="en-US" dirty="0" smtClean="0"/>
                        <a:t>主语、宾语</a:t>
                      </a:r>
                      <a:endParaRPr lang="zh-CN" altLang="en-US" dirty="0"/>
                    </a:p>
                  </a:txBody>
                  <a:tcPr/>
                </a:tc>
                <a:tc>
                  <a:txBody>
                    <a:bodyPr/>
                    <a:lstStyle/>
                    <a:p>
                      <a:r>
                        <a:rPr lang="zh-CN" altLang="en-US" dirty="0" smtClean="0"/>
                        <a:t>非现实</a:t>
                      </a:r>
                      <a:r>
                        <a:rPr lang="en-US" altLang="zh-CN" dirty="0" smtClean="0"/>
                        <a:t>/</a:t>
                      </a:r>
                      <a:r>
                        <a:rPr lang="zh-CN" altLang="en-US" dirty="0" smtClean="0"/>
                        <a:t>现实</a:t>
                      </a:r>
                      <a:endParaRPr lang="zh-CN" altLang="en-US" dirty="0"/>
                    </a:p>
                  </a:txBody>
                  <a:tcPr/>
                </a:tc>
                <a:tc>
                  <a:txBody>
                    <a:bodyPr/>
                    <a:lstStyle/>
                    <a:p>
                      <a:r>
                        <a:rPr lang="zh-CN" altLang="en-US" dirty="0" smtClean="0"/>
                        <a:t>无</a:t>
                      </a:r>
                      <a:endParaRPr lang="zh-CN" altLang="en-US" dirty="0"/>
                    </a:p>
                  </a:txBody>
                  <a:tcPr/>
                </a:tc>
                <a:tc>
                  <a:txBody>
                    <a:bodyPr/>
                    <a:lstStyle/>
                    <a:p>
                      <a:endParaRPr lang="zh-CN" altLang="en-US"/>
                    </a:p>
                  </a:txBody>
                  <a:tcPr/>
                </a:tc>
              </a:tr>
              <a:tr h="370840">
                <a:tc>
                  <a:txBody>
                    <a:bodyPr/>
                    <a:lstStyle/>
                    <a:p>
                      <a:r>
                        <a:rPr lang="en-US" altLang="zh-CN" dirty="0" smtClean="0"/>
                        <a:t>r+</a:t>
                      </a:r>
                      <a:r>
                        <a:rPr lang="zh-CN" altLang="en-US" dirty="0" smtClean="0"/>
                        <a:t>作为</a:t>
                      </a:r>
                      <a:r>
                        <a:rPr lang="en-US" altLang="zh-CN" dirty="0" smtClean="0"/>
                        <a:t>+</a:t>
                      </a:r>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endParaRPr lang="zh-CN" altLang="en-US" dirty="0"/>
                    </a:p>
                  </a:txBody>
                  <a:tcPr/>
                </a:tc>
                <a:tc>
                  <a:txBody>
                    <a:bodyPr/>
                    <a:lstStyle/>
                    <a:p>
                      <a:r>
                        <a:rPr lang="zh-CN" altLang="en-US" dirty="0" smtClean="0">
                          <a:solidFill>
                            <a:srgbClr val="FF0000"/>
                          </a:solidFill>
                        </a:rPr>
                        <a:t>主语</a:t>
                      </a:r>
                      <a:endParaRPr lang="zh-CN" altLang="en-US" dirty="0">
                        <a:solidFill>
                          <a:srgbClr val="FF0000"/>
                        </a:solidFill>
                      </a:endParaRPr>
                    </a:p>
                  </a:txBody>
                  <a:tcPr/>
                </a:tc>
                <a:tc>
                  <a:txBody>
                    <a:bodyPr/>
                    <a:lstStyle/>
                    <a:p>
                      <a:r>
                        <a:rPr lang="zh-CN" altLang="en-US" dirty="0" smtClean="0"/>
                        <a:t>非现实</a:t>
                      </a:r>
                      <a:r>
                        <a:rPr lang="en-US" altLang="zh-CN" dirty="0" smtClean="0"/>
                        <a:t>/</a:t>
                      </a:r>
                      <a:r>
                        <a:rPr lang="zh-CN" altLang="en-US" dirty="0" smtClean="0"/>
                        <a:t>现实</a:t>
                      </a:r>
                      <a:endParaRPr lang="zh-CN" altLang="en-US" dirty="0"/>
                    </a:p>
                  </a:txBody>
                  <a:tcPr/>
                </a:tc>
                <a:tc>
                  <a:txBody>
                    <a:bodyPr/>
                    <a:lstStyle/>
                    <a:p>
                      <a:r>
                        <a:rPr lang="zh-CN" altLang="en-US" dirty="0" smtClean="0"/>
                        <a:t>无</a:t>
                      </a:r>
                      <a:endParaRPr lang="zh-CN" altLang="en-US" dirty="0"/>
                    </a:p>
                  </a:txBody>
                  <a:tcPr/>
                </a:tc>
                <a:tc>
                  <a:txBody>
                    <a:bodyPr/>
                    <a:lstStyle/>
                    <a:p>
                      <a:endParaRPr lang="zh-CN" altLang="en-US"/>
                    </a:p>
                  </a:txBody>
                  <a:tcPr/>
                </a:tc>
              </a:tr>
              <a:tr h="370840">
                <a:tc>
                  <a:txBody>
                    <a:bodyPr/>
                    <a:lstStyle/>
                    <a:p>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endParaRPr lang="zh-CN" altLang="en-US" dirty="0"/>
                    </a:p>
                  </a:txBody>
                  <a:tcPr/>
                </a:tc>
                <a:tc>
                  <a:txBody>
                    <a:bodyPr/>
                    <a:lstStyle/>
                    <a:p>
                      <a:r>
                        <a:rPr lang="zh-CN" altLang="en-US" dirty="0" smtClean="0"/>
                        <a:t>主语、宾语</a:t>
                      </a:r>
                      <a:endParaRPr lang="zh-CN" altLang="en-US" dirty="0"/>
                    </a:p>
                  </a:txBody>
                  <a:tcPr/>
                </a:tc>
                <a:tc>
                  <a:txBody>
                    <a:bodyPr/>
                    <a:lstStyle/>
                    <a:p>
                      <a:r>
                        <a:rPr lang="zh-CN" altLang="en-US" dirty="0" smtClean="0">
                          <a:solidFill>
                            <a:srgbClr val="FF0000"/>
                          </a:solidFill>
                        </a:rPr>
                        <a:t>非现实</a:t>
                      </a:r>
                      <a:endParaRPr lang="zh-CN" altLang="en-US" dirty="0">
                        <a:solidFill>
                          <a:srgbClr val="FF0000"/>
                        </a:solidFill>
                      </a:endParaRPr>
                    </a:p>
                  </a:txBody>
                  <a:tcPr/>
                </a:tc>
                <a:tc>
                  <a:txBody>
                    <a:bodyPr/>
                    <a:lstStyle/>
                    <a:p>
                      <a:r>
                        <a:rPr lang="zh-CN" altLang="en-US" dirty="0" smtClean="0"/>
                        <a:t>无</a:t>
                      </a:r>
                      <a:endParaRPr lang="zh-CN" altLang="en-US" dirty="0"/>
                    </a:p>
                  </a:txBody>
                  <a:tcPr/>
                </a:tc>
                <a:tc>
                  <a:txBody>
                    <a:bodyPr/>
                    <a:lstStyle/>
                    <a:p>
                      <a:endParaRPr lang="zh-CN" altLang="en-US"/>
                    </a:p>
                  </a:txBody>
                  <a:tcPr/>
                </a:tc>
              </a:tr>
              <a:tr h="273432">
                <a:tc>
                  <a:txBody>
                    <a:bodyPr/>
                    <a:lstStyle/>
                    <a:p>
                      <a:r>
                        <a:rPr lang="en-US" altLang="zh-CN" dirty="0" err="1" smtClean="0"/>
                        <a:t>r+m</a:t>
                      </a:r>
                      <a:r>
                        <a:rPr lang="en-US" altLang="zh-CN" dirty="0" smtClean="0"/>
                        <a:t>+</a:t>
                      </a:r>
                      <a:r>
                        <a:rPr lang="zh-CN" altLang="en-US" dirty="0" smtClean="0"/>
                        <a:t>个</a:t>
                      </a:r>
                      <a:r>
                        <a:rPr lang="en-US" altLang="zh-CN" dirty="0" smtClean="0"/>
                        <a:t>+</a:t>
                      </a:r>
                      <a:r>
                        <a:rPr lang="en-US" altLang="zh-CN" dirty="0" err="1" smtClean="0"/>
                        <a:t>np</a:t>
                      </a:r>
                      <a:endParaRPr lang="zh-CN" altLang="en-US" dirty="0"/>
                    </a:p>
                  </a:txBody>
                  <a:tcPr/>
                </a:tc>
                <a:tc>
                  <a:txBody>
                    <a:bodyPr/>
                    <a:lstStyle/>
                    <a:p>
                      <a:r>
                        <a:rPr lang="zh-CN" altLang="en-US" dirty="0" smtClean="0"/>
                        <a:t>主语、宾语</a:t>
                      </a:r>
                      <a:endParaRPr lang="zh-CN" altLang="en-US" dirty="0"/>
                    </a:p>
                  </a:txBody>
                  <a:tcPr/>
                </a:tc>
                <a:tc>
                  <a:txBody>
                    <a:bodyPr/>
                    <a:lstStyle/>
                    <a:p>
                      <a:r>
                        <a:rPr lang="zh-CN" altLang="en-US" dirty="0" smtClean="0"/>
                        <a:t>非现实</a:t>
                      </a:r>
                      <a:r>
                        <a:rPr lang="en-US" altLang="zh-CN" dirty="0" smtClean="0"/>
                        <a:t>/</a:t>
                      </a:r>
                      <a:r>
                        <a:rPr lang="zh-CN" altLang="en-US" dirty="0" smtClean="0"/>
                        <a:t>现实</a:t>
                      </a:r>
                      <a:endParaRPr lang="zh-CN" altLang="en-US" dirty="0"/>
                    </a:p>
                  </a:txBody>
                  <a:tcPr/>
                </a:tc>
                <a:tc>
                  <a:txBody>
                    <a:bodyPr/>
                    <a:lstStyle/>
                    <a:p>
                      <a:r>
                        <a:rPr lang="zh-CN" altLang="en-US" dirty="0" smtClean="0">
                          <a:solidFill>
                            <a:srgbClr val="FF0000"/>
                          </a:solidFill>
                        </a:rPr>
                        <a:t>有</a:t>
                      </a:r>
                      <a:endParaRPr lang="zh-CN" altLang="en-US" dirty="0">
                        <a:solidFill>
                          <a:srgbClr val="FF0000"/>
                        </a:solidFill>
                      </a:endParaRPr>
                    </a:p>
                  </a:txBody>
                  <a:tcPr/>
                </a:tc>
                <a:tc>
                  <a:txBody>
                    <a:bodyPr/>
                    <a:lstStyle/>
                    <a:p>
                      <a:endParaRPr lang="zh-CN" altLang="en-US" dirty="0"/>
                    </a:p>
                  </a:txBody>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4784"/>
            <a:ext cx="8229600" cy="4104456"/>
          </a:xfrm>
        </p:spPr>
        <p:txBody>
          <a:bodyPr>
            <a:normAutofit fontScale="62500" lnSpcReduction="20000"/>
          </a:bodyPr>
          <a:lstStyle/>
          <a:p>
            <a:pPr>
              <a:lnSpc>
                <a:spcPct val="120000"/>
              </a:lnSpc>
            </a:pPr>
            <a:r>
              <a:rPr lang="zh-CN" altLang="en-US" dirty="0" smtClean="0">
                <a:latin typeface="+mn-ea"/>
              </a:rPr>
              <a:t>反社会固有模式</a:t>
            </a:r>
            <a:endParaRPr lang="en-US" altLang="zh-CN" dirty="0" smtClean="0">
              <a:latin typeface="+mn-ea"/>
            </a:endParaRPr>
          </a:p>
          <a:p>
            <a:pPr>
              <a:lnSpc>
                <a:spcPct val="120000"/>
              </a:lnSpc>
            </a:pPr>
            <a:endParaRPr lang="en-US"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44</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林母竟还认得厨房在哪里，围上兜去做菜，娇嗔说：</a:t>
            </a:r>
            <a:r>
              <a:rPr lang="en-US" altLang="zh-CN" dirty="0" smtClean="0">
                <a:latin typeface="楷体" pitchFamily="49" charset="-122"/>
                <a:ea typeface="楷体" pitchFamily="49" charset="-122"/>
              </a:rPr>
              <a:t>“</a:t>
            </a:r>
            <a:r>
              <a:rPr lang="zh-CN" altLang="zh-CN" u="sng" dirty="0" smtClean="0">
                <a:latin typeface="楷体" pitchFamily="49" charset="-122"/>
                <a:ea typeface="楷体" pitchFamily="49" charset="-122"/>
              </a:rPr>
              <a:t>你们两个大男人</a:t>
            </a:r>
            <a:r>
              <a:rPr lang="zh-CN" altLang="zh-CN" dirty="0" smtClean="0">
                <a:latin typeface="楷体" pitchFamily="49" charset="-122"/>
                <a:ea typeface="楷体" pitchFamily="49" charset="-122"/>
              </a:rPr>
              <a:t>饿死也活该，连饭都不会做，花钱去买盒饭，来，我给你们炒些菜。</a:t>
            </a:r>
            <a:r>
              <a:rPr lang="en-US" altLang="zh-CN" dirty="0" smtClean="0">
                <a:latin typeface="楷体" pitchFamily="49" charset="-122"/>
                <a:ea typeface="楷体" pitchFamily="49" charset="-122"/>
              </a:rPr>
              <a:t>”</a:t>
            </a:r>
            <a:endParaRPr lang="zh-CN"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45</a:t>
            </a:r>
            <a:r>
              <a:rPr lang="zh-CN" altLang="en-US" dirty="0" smtClean="0">
                <a:latin typeface="楷体" pitchFamily="49" charset="-122"/>
                <a:ea typeface="楷体" pitchFamily="49" charset="-122"/>
              </a:rPr>
              <a:t>）</a:t>
            </a:r>
            <a:r>
              <a:rPr lang="zh-CN" altLang="zh-CN" dirty="0" smtClean="0">
                <a:latin typeface="楷体" pitchFamily="49" charset="-122"/>
                <a:ea typeface="楷体" pitchFamily="49" charset="-122"/>
              </a:rPr>
              <a:t>吴班长这时倒笑了：“</a:t>
            </a:r>
            <a:r>
              <a:rPr lang="zh-CN" altLang="zh-CN" u="sng" dirty="0" smtClean="0">
                <a:latin typeface="楷体" pitchFamily="49" charset="-122"/>
                <a:ea typeface="楷体" pitchFamily="49" charset="-122"/>
              </a:rPr>
              <a:t>你们几个穷八路</a:t>
            </a:r>
            <a:r>
              <a:rPr lang="zh-CN" altLang="zh-CN" dirty="0" smtClean="0">
                <a:latin typeface="楷体" pitchFamily="49" charset="-122"/>
                <a:ea typeface="楷体" pitchFamily="49" charset="-122"/>
              </a:rPr>
              <a:t>，还能有什么军事计划！你们的军事计划，就是保护给日本人收</a:t>
            </a:r>
            <a:r>
              <a:rPr lang="en-US" altLang="zh-CN" dirty="0" smtClean="0">
                <a:latin typeface="楷体" pitchFamily="49" charset="-122"/>
                <a:ea typeface="楷体" pitchFamily="49" charset="-122"/>
              </a:rPr>
              <a:t>... </a:t>
            </a:r>
            <a:endParaRPr lang="zh-CN"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46</a:t>
            </a:r>
            <a:r>
              <a:rPr lang="zh-CN" altLang="en-US" dirty="0" smtClean="0">
                <a:latin typeface="楷体" pitchFamily="49" charset="-122"/>
                <a:ea typeface="楷体" pitchFamily="49" charset="-122"/>
              </a:rPr>
              <a:t>）</a:t>
            </a:r>
            <a:r>
              <a:rPr lang="zh-CN" altLang="zh-CN" u="sng" dirty="0" smtClean="0">
                <a:latin typeface="楷体" pitchFamily="49" charset="-122"/>
                <a:ea typeface="楷体" pitchFamily="49" charset="-122"/>
              </a:rPr>
              <a:t>你们两个女孩子</a:t>
            </a:r>
            <a:r>
              <a:rPr lang="zh-CN" altLang="zh-CN" dirty="0" smtClean="0">
                <a:latin typeface="楷体" pitchFamily="49" charset="-122"/>
                <a:ea typeface="楷体" pitchFamily="49" charset="-122"/>
              </a:rPr>
              <a:t>这么晚跑到哪里去了？</a:t>
            </a:r>
            <a:endParaRPr lang="en-US" altLang="zh-CN" dirty="0" smtClean="0">
              <a:latin typeface="楷体" pitchFamily="49" charset="-122"/>
              <a:ea typeface="楷体" pitchFamily="49" charset="-122"/>
            </a:endParaRPr>
          </a:p>
          <a:p>
            <a:pPr>
              <a:lnSpc>
                <a:spcPct val="120000"/>
              </a:lnSpc>
            </a:pPr>
            <a:endParaRPr lang="en-US" altLang="zh-CN" dirty="0" smtClean="0">
              <a:latin typeface="楷体" pitchFamily="49" charset="-122"/>
              <a:ea typeface="楷体" pitchFamily="49" charset="-122"/>
            </a:endParaRPr>
          </a:p>
          <a:p>
            <a:pPr>
              <a:lnSpc>
                <a:spcPct val="120000"/>
              </a:lnSpc>
            </a:pPr>
            <a:r>
              <a:rPr lang="zh-CN" altLang="en-US" dirty="0" smtClean="0"/>
              <a:t>常规</a:t>
            </a:r>
            <a:r>
              <a:rPr lang="zh-CN" altLang="zh-CN" dirty="0" smtClean="0"/>
              <a:t>用法</a:t>
            </a:r>
            <a:r>
              <a:rPr lang="en-US" altLang="zh-CN" dirty="0" smtClean="0"/>
              <a:t> </a:t>
            </a:r>
            <a:endParaRPr lang="zh-CN"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47</a:t>
            </a:r>
            <a:r>
              <a:rPr lang="zh-CN" altLang="en-US" dirty="0" smtClean="0">
                <a:latin typeface="楷体" pitchFamily="49" charset="-122"/>
                <a:ea typeface="楷体" pitchFamily="49" charset="-122"/>
              </a:rPr>
              <a:t>）</a:t>
            </a:r>
            <a:r>
              <a:rPr lang="zh-CN" altLang="zh-CN" u="sng" dirty="0" smtClean="0">
                <a:latin typeface="楷体" pitchFamily="49" charset="-122"/>
                <a:ea typeface="楷体" pitchFamily="49" charset="-122"/>
              </a:rPr>
              <a:t>她们两个小姑娘</a:t>
            </a:r>
            <a:r>
              <a:rPr lang="zh-CN" altLang="zh-CN" dirty="0" smtClean="0">
                <a:latin typeface="楷体" pitchFamily="49" charset="-122"/>
                <a:ea typeface="楷体" pitchFamily="49" charset="-122"/>
              </a:rPr>
              <a:t>昨天来过了，聊了一会儿天，又走了。</a:t>
            </a:r>
          </a:p>
          <a:p>
            <a:pPr>
              <a:lnSpc>
                <a:spcPct val="120000"/>
              </a:lnSpc>
            </a:pPr>
            <a:endParaRPr lang="zh-CN" altLang="zh-CN" dirty="0" smtClean="0">
              <a:latin typeface="楷体" pitchFamily="49" charset="-122"/>
              <a:ea typeface="楷体" pitchFamily="49" charset="-122"/>
            </a:endParaRPr>
          </a:p>
          <a:p>
            <a:endParaRPr lang="zh-CN" altLang="en-US" dirty="0"/>
          </a:p>
        </p:txBody>
      </p:sp>
      <p:sp>
        <p:nvSpPr>
          <p:cNvPr id="5" name="标题 1"/>
          <p:cNvSpPr>
            <a:spLocks noGrp="1"/>
          </p:cNvSpPr>
          <p:nvPr>
            <p:ph type="title"/>
          </p:nvPr>
        </p:nvSpPr>
        <p:spPr>
          <a:xfrm>
            <a:off x="457200" y="274638"/>
            <a:ext cx="8229600" cy="1143000"/>
          </a:xfrm>
        </p:spPr>
        <p:txBody>
          <a:bodyPr>
            <a:normAutofit/>
          </a:bodyPr>
          <a:lstStyle/>
          <a:p>
            <a:r>
              <a:rPr lang="en-US" altLang="zh-CN" dirty="0" err="1" smtClean="0"/>
              <a:t>r+m</a:t>
            </a:r>
            <a:r>
              <a:rPr lang="en-US" altLang="zh-CN" dirty="0" smtClean="0"/>
              <a:t>+</a:t>
            </a:r>
            <a:r>
              <a:rPr lang="zh-CN" altLang="en-US" dirty="0" smtClean="0"/>
              <a:t>个</a:t>
            </a:r>
            <a:r>
              <a:rPr lang="en-US" altLang="zh-CN" dirty="0" smtClean="0"/>
              <a:t>+</a:t>
            </a:r>
            <a:r>
              <a:rPr lang="en-US" altLang="zh-CN" dirty="0" err="1" smtClean="0"/>
              <a:t>np</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smtClean="0"/>
              <a:t>r+m</a:t>
            </a:r>
            <a:r>
              <a:rPr lang="en-US" altLang="zh-CN" dirty="0" smtClean="0"/>
              <a:t>+</a:t>
            </a:r>
            <a:r>
              <a:rPr lang="zh-CN" altLang="en-US" dirty="0" smtClean="0"/>
              <a:t>个</a:t>
            </a:r>
            <a:r>
              <a:rPr lang="en-US" altLang="zh-CN" dirty="0" smtClean="0"/>
              <a:t>+</a:t>
            </a:r>
            <a:r>
              <a:rPr lang="en-US" altLang="zh-CN" dirty="0" err="1" smtClean="0"/>
              <a:t>np</a:t>
            </a:r>
            <a:r>
              <a:rPr lang="en-US" altLang="zh-CN" dirty="0" err="1" smtClean="0">
                <a:sym typeface="Wingdings" pitchFamily="2" charset="2"/>
              </a:rPr>
              <a:t>r</a:t>
            </a:r>
            <a:r>
              <a:rPr lang="en-US" altLang="zh-CN" dirty="0" smtClean="0">
                <a:sym typeface="Wingdings" pitchFamily="2" charset="2"/>
              </a:rPr>
              <a:t>+</a:t>
            </a:r>
            <a:r>
              <a:rPr lang="zh-CN" altLang="en-US" dirty="0" smtClean="0">
                <a:sym typeface="Wingdings" pitchFamily="2" charset="2"/>
              </a:rPr>
              <a:t>一</a:t>
            </a:r>
            <a:r>
              <a:rPr lang="en-US" altLang="zh-CN" dirty="0" smtClean="0">
                <a:sym typeface="Wingdings" pitchFamily="2" charset="2"/>
              </a:rPr>
              <a:t>+</a:t>
            </a:r>
            <a:r>
              <a:rPr lang="zh-CN" altLang="en-US" dirty="0" smtClean="0">
                <a:sym typeface="Wingdings" pitchFamily="2" charset="2"/>
              </a:rPr>
              <a:t>个</a:t>
            </a:r>
            <a:r>
              <a:rPr lang="en-US" altLang="zh-CN" dirty="0" smtClean="0">
                <a:sym typeface="Wingdings" pitchFamily="2" charset="2"/>
              </a:rPr>
              <a:t>+</a:t>
            </a:r>
            <a:r>
              <a:rPr lang="en-US" altLang="zh-CN" dirty="0" err="1" smtClean="0">
                <a:sym typeface="Wingdings" pitchFamily="2" charset="2"/>
              </a:rPr>
              <a:t>np</a:t>
            </a:r>
            <a:endParaRPr lang="zh-CN" altLang="en-US" dirty="0"/>
          </a:p>
        </p:txBody>
      </p:sp>
      <p:sp>
        <p:nvSpPr>
          <p:cNvPr id="3" name="内容占位符 2"/>
          <p:cNvSpPr>
            <a:spLocks noGrp="1"/>
          </p:cNvSpPr>
          <p:nvPr>
            <p:ph idx="1"/>
          </p:nvPr>
        </p:nvSpPr>
        <p:spPr>
          <a:xfrm>
            <a:off x="457200" y="1600201"/>
            <a:ext cx="8229600" cy="3412976"/>
          </a:xfrm>
        </p:spPr>
        <p:txBody>
          <a:bodyPr>
            <a:normAutofit fontScale="70000" lnSpcReduction="20000"/>
          </a:bodyPr>
          <a:lstStyle/>
          <a:p>
            <a:pPr>
              <a:lnSpc>
                <a:spcPct val="120000"/>
              </a:lnSpc>
            </a:pPr>
            <a:r>
              <a:rPr lang="zh-CN" altLang="zh-CN" dirty="0" smtClean="0"/>
              <a:t>“一”是冗余成分，不能提供任何信息，所以在默认情况下只能强调</a:t>
            </a:r>
            <a:r>
              <a:rPr lang="zh-CN" altLang="en-US" dirty="0" smtClean="0"/>
              <a:t>人称代词的</a:t>
            </a:r>
            <a:r>
              <a:rPr lang="zh-CN" altLang="zh-CN" dirty="0" smtClean="0"/>
              <a:t>身份特征。</a:t>
            </a:r>
            <a:endParaRPr lang="en-US" altLang="zh-CN" dirty="0" smtClean="0"/>
          </a:p>
          <a:p>
            <a:pPr>
              <a:lnSpc>
                <a:spcPct val="120000"/>
              </a:lnSpc>
            </a:pPr>
            <a:r>
              <a:rPr lang="zh-CN" altLang="en-US" dirty="0" smtClean="0"/>
              <a:t>“</a:t>
            </a:r>
            <a:r>
              <a:rPr lang="en-US" altLang="zh-CN" dirty="0" smtClean="0"/>
              <a:t>r+</a:t>
            </a:r>
            <a:r>
              <a:rPr lang="zh-CN" altLang="en-US" dirty="0" smtClean="0"/>
              <a:t>一</a:t>
            </a:r>
            <a:r>
              <a:rPr lang="en-US" altLang="zh-CN" dirty="0" smtClean="0"/>
              <a:t>+</a:t>
            </a:r>
            <a:r>
              <a:rPr lang="zh-CN" altLang="en-US" dirty="0" smtClean="0"/>
              <a:t>个</a:t>
            </a:r>
            <a:r>
              <a:rPr lang="en-US" altLang="zh-CN" dirty="0" smtClean="0"/>
              <a:t>+</a:t>
            </a:r>
            <a:r>
              <a:rPr lang="en-US" altLang="zh-CN" dirty="0" err="1" smtClean="0"/>
              <a:t>np</a:t>
            </a:r>
            <a:r>
              <a:rPr lang="zh-CN" altLang="en-US" dirty="0" smtClean="0"/>
              <a:t>”也只保留了反社会固有模式的用法。</a:t>
            </a:r>
            <a:endParaRPr lang="en-US" altLang="zh-CN" dirty="0" smtClean="0"/>
          </a:p>
          <a:p>
            <a:pPr>
              <a:lnSpc>
                <a:spcPct val="120000"/>
              </a:lnSpc>
            </a:pPr>
            <a:endParaRPr lang="en-US" altLang="zh-CN" dirty="0" smtClean="0"/>
          </a:p>
          <a:p>
            <a:pPr>
              <a:lnSpc>
                <a:spcPct val="120000"/>
              </a:lnSpc>
            </a:pPr>
            <a:r>
              <a:rPr lang="zh-CN" altLang="en-US" dirty="0" smtClean="0">
                <a:latin typeface="楷体" pitchFamily="49" charset="-122"/>
                <a:ea typeface="楷体" pitchFamily="49" charset="-122"/>
              </a:rPr>
              <a:t>（</a:t>
            </a:r>
            <a:r>
              <a:rPr lang="en-US" altLang="zh-CN" dirty="0" smtClean="0">
                <a:latin typeface="楷体" pitchFamily="49" charset="-122"/>
                <a:ea typeface="楷体" pitchFamily="49" charset="-122"/>
              </a:rPr>
              <a:t>48</a:t>
            </a:r>
            <a:r>
              <a:rPr lang="zh-CN" altLang="en-US" dirty="0" smtClean="0">
                <a:latin typeface="楷体" pitchFamily="49" charset="-122"/>
                <a:ea typeface="楷体" pitchFamily="49" charset="-122"/>
              </a:rPr>
              <a:t>）</a:t>
            </a:r>
            <a:r>
              <a:rPr lang="zh-CN" altLang="zh-CN" u="sng" dirty="0" smtClean="0">
                <a:latin typeface="楷体" pitchFamily="49" charset="-122"/>
                <a:ea typeface="楷体" pitchFamily="49" charset="-122"/>
              </a:rPr>
              <a:t>她们两个小姑娘</a:t>
            </a:r>
            <a:r>
              <a:rPr lang="zh-CN" altLang="zh-CN" dirty="0" smtClean="0">
                <a:latin typeface="楷体" pitchFamily="49" charset="-122"/>
                <a:ea typeface="楷体" pitchFamily="49" charset="-122"/>
              </a:rPr>
              <a:t>昨天来过了，聊了一会儿天，又走了。</a:t>
            </a:r>
          </a:p>
          <a:p>
            <a:pPr>
              <a:lnSpc>
                <a:spcPct val="120000"/>
              </a:lnSpc>
            </a:pPr>
            <a:r>
              <a:rPr lang="zh-CN" altLang="zh-CN" u="sng" dirty="0" smtClean="0">
                <a:latin typeface="楷体" pitchFamily="49" charset="-122"/>
                <a:ea typeface="楷体" pitchFamily="49" charset="-122"/>
              </a:rPr>
              <a:t>她们两个</a:t>
            </a:r>
            <a:r>
              <a:rPr lang="zh-CN" altLang="zh-CN" dirty="0" smtClean="0">
                <a:latin typeface="楷体" pitchFamily="49" charset="-122"/>
                <a:ea typeface="楷体" pitchFamily="49" charset="-122"/>
              </a:rPr>
              <a:t>昨天来过了，聊了一会儿天，又走了。</a:t>
            </a:r>
            <a:endParaRPr lang="en-US" altLang="zh-CN" dirty="0" smtClean="0">
              <a:latin typeface="楷体" pitchFamily="49" charset="-122"/>
              <a:ea typeface="楷体" pitchFamily="49" charset="-122"/>
            </a:endParaRPr>
          </a:p>
          <a:p>
            <a:pPr>
              <a:lnSpc>
                <a:spcPct val="120000"/>
              </a:lnSpc>
            </a:pPr>
            <a:r>
              <a:rPr lang="zh-CN" altLang="en-US" dirty="0" smtClean="0">
                <a:latin typeface="楷体" pitchFamily="49" charset="-122"/>
                <a:ea typeface="楷体" pitchFamily="49" charset="-122"/>
              </a:rPr>
              <a:t>*</a:t>
            </a:r>
            <a:r>
              <a:rPr lang="zh-CN" altLang="en-US" u="sng" dirty="0" smtClean="0">
                <a:latin typeface="楷体" pitchFamily="49" charset="-122"/>
                <a:ea typeface="楷体" pitchFamily="49" charset="-122"/>
              </a:rPr>
              <a:t>她一个</a:t>
            </a:r>
            <a:r>
              <a:rPr lang="zh-CN" altLang="en-US" dirty="0" smtClean="0">
                <a:latin typeface="楷体" pitchFamily="49" charset="-122"/>
                <a:ea typeface="楷体" pitchFamily="49" charset="-122"/>
              </a:rPr>
              <a:t>昨天来过了，聊了一会儿天，又走了。</a:t>
            </a:r>
            <a:endParaRPr lang="zh-CN" altLang="zh-CN" dirty="0" smtClean="0">
              <a:latin typeface="楷体" pitchFamily="49" charset="-122"/>
              <a:ea typeface="楷体" pitchFamily="49" charset="-122"/>
            </a:endParaRPr>
          </a:p>
          <a:p>
            <a:endParaRPr lang="zh-CN" altLang="zh-CN" dirty="0" smtClean="0"/>
          </a:p>
          <a:p>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r>
              <a:rPr lang="en-US" altLang="zh-CN" dirty="0" smtClean="0"/>
              <a:t>END</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TotalTime>
  <Words>2584</Words>
  <Application>Microsoft Office PowerPoint</Application>
  <PresentationFormat>全屏显示(4:3)</PresentationFormat>
  <Paragraphs>238</Paragraphs>
  <Slides>26</Slides>
  <Notes>1</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“你一个姑娘家”类结构的出现环境及交际功能分析</vt:lpstr>
      <vt:lpstr>提要</vt:lpstr>
      <vt:lpstr>1 结构界定</vt:lpstr>
      <vt:lpstr>幻灯片 4</vt:lpstr>
      <vt:lpstr>幻灯片 5</vt:lpstr>
      <vt:lpstr>幻灯片 6</vt:lpstr>
      <vt:lpstr>幻灯片 7</vt:lpstr>
      <vt:lpstr>2 出现的环境</vt:lpstr>
      <vt:lpstr>幻灯片 9</vt:lpstr>
      <vt:lpstr>2.1 非现实句</vt:lpstr>
      <vt:lpstr>幻灯片 11</vt:lpstr>
      <vt:lpstr>幻灯片 12</vt:lpstr>
      <vt:lpstr>幻灯片 13</vt:lpstr>
      <vt:lpstr>2.2 现实句</vt:lpstr>
      <vt:lpstr>2.3 结构的意义</vt:lpstr>
      <vt:lpstr>3 表达功能</vt:lpstr>
      <vt:lpstr>你一个np</vt:lpstr>
      <vt:lpstr>幻灯片 18</vt:lpstr>
      <vt:lpstr>我一个np</vt:lpstr>
      <vt:lpstr>他一个np</vt:lpstr>
      <vt:lpstr>人家一个np</vt:lpstr>
      <vt:lpstr>4 相似结构对比</vt:lpstr>
      <vt:lpstr>各种结构对比</vt:lpstr>
      <vt:lpstr>r+m+个+np</vt:lpstr>
      <vt:lpstr>r+m+个+npr+一+个+np</vt:lpstr>
      <vt:lpstr>幻灯片 26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“你一个姑娘家”类结构的出现环境及语用功能分析</dc:title>
  <dc:creator>nlp</dc:creator>
  <cp:lastModifiedBy>dell</cp:lastModifiedBy>
  <cp:revision>221</cp:revision>
  <dcterms:created xsi:type="dcterms:W3CDTF">2016-03-30T14:24:09Z</dcterms:created>
  <dcterms:modified xsi:type="dcterms:W3CDTF">2016-03-31T23:26:10Z</dcterms:modified>
</cp:coreProperties>
</file>