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17"/>
  </p:notesMasterIdLst>
  <p:sldIdLst>
    <p:sldId id="256" r:id="rId2"/>
    <p:sldId id="257" r:id="rId3"/>
    <p:sldId id="260" r:id="rId4"/>
    <p:sldId id="258"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90" r:id="rId26"/>
    <p:sldId id="289" r:id="rId27"/>
    <p:sldId id="291" r:id="rId28"/>
    <p:sldId id="292" r:id="rId29"/>
    <p:sldId id="293" r:id="rId30"/>
    <p:sldId id="295" r:id="rId31"/>
    <p:sldId id="294" r:id="rId32"/>
    <p:sldId id="281" r:id="rId33"/>
    <p:sldId id="282" r:id="rId34"/>
    <p:sldId id="296" r:id="rId35"/>
    <p:sldId id="297" r:id="rId36"/>
    <p:sldId id="308" r:id="rId37"/>
    <p:sldId id="298" r:id="rId38"/>
    <p:sldId id="309" r:id="rId39"/>
    <p:sldId id="310" r:id="rId40"/>
    <p:sldId id="311" r:id="rId41"/>
    <p:sldId id="312" r:id="rId42"/>
    <p:sldId id="313" r:id="rId43"/>
    <p:sldId id="314" r:id="rId44"/>
    <p:sldId id="316" r:id="rId45"/>
    <p:sldId id="317" r:id="rId46"/>
    <p:sldId id="318" r:id="rId47"/>
    <p:sldId id="319" r:id="rId48"/>
    <p:sldId id="320" r:id="rId49"/>
    <p:sldId id="321" r:id="rId50"/>
    <p:sldId id="322" r:id="rId51"/>
    <p:sldId id="323" r:id="rId52"/>
    <p:sldId id="324" r:id="rId53"/>
    <p:sldId id="325" r:id="rId54"/>
    <p:sldId id="329" r:id="rId55"/>
    <p:sldId id="386" r:id="rId56"/>
    <p:sldId id="387" r:id="rId57"/>
    <p:sldId id="388" r:id="rId58"/>
    <p:sldId id="389" r:id="rId59"/>
    <p:sldId id="390" r:id="rId60"/>
    <p:sldId id="391" r:id="rId61"/>
    <p:sldId id="393" r:id="rId62"/>
    <p:sldId id="330" r:id="rId63"/>
    <p:sldId id="331" r:id="rId64"/>
    <p:sldId id="332" r:id="rId65"/>
    <p:sldId id="333" r:id="rId66"/>
    <p:sldId id="334" r:id="rId67"/>
    <p:sldId id="335" r:id="rId68"/>
    <p:sldId id="336" r:id="rId69"/>
    <p:sldId id="337" r:id="rId70"/>
    <p:sldId id="338" r:id="rId71"/>
    <p:sldId id="339" r:id="rId72"/>
    <p:sldId id="392" r:id="rId73"/>
    <p:sldId id="340" r:id="rId74"/>
    <p:sldId id="341" r:id="rId75"/>
    <p:sldId id="342" r:id="rId76"/>
    <p:sldId id="343" r:id="rId77"/>
    <p:sldId id="344" r:id="rId78"/>
    <p:sldId id="345" r:id="rId79"/>
    <p:sldId id="346" r:id="rId80"/>
    <p:sldId id="347" r:id="rId81"/>
    <p:sldId id="348" r:id="rId82"/>
    <p:sldId id="349" r:id="rId83"/>
    <p:sldId id="350" r:id="rId84"/>
    <p:sldId id="351" r:id="rId85"/>
    <p:sldId id="352" r:id="rId86"/>
    <p:sldId id="353" r:id="rId87"/>
    <p:sldId id="354" r:id="rId88"/>
    <p:sldId id="355" r:id="rId89"/>
    <p:sldId id="356" r:id="rId90"/>
    <p:sldId id="357" r:id="rId91"/>
    <p:sldId id="358" r:id="rId92"/>
    <p:sldId id="359" r:id="rId93"/>
    <p:sldId id="360" r:id="rId94"/>
    <p:sldId id="361" r:id="rId95"/>
    <p:sldId id="362" r:id="rId96"/>
    <p:sldId id="363" r:id="rId97"/>
    <p:sldId id="364" r:id="rId98"/>
    <p:sldId id="365" r:id="rId99"/>
    <p:sldId id="366" r:id="rId100"/>
    <p:sldId id="367" r:id="rId101"/>
    <p:sldId id="369" r:id="rId102"/>
    <p:sldId id="370" r:id="rId103"/>
    <p:sldId id="373" r:id="rId104"/>
    <p:sldId id="374" r:id="rId105"/>
    <p:sldId id="375" r:id="rId106"/>
    <p:sldId id="376" r:id="rId107"/>
    <p:sldId id="377" r:id="rId108"/>
    <p:sldId id="378" r:id="rId109"/>
    <p:sldId id="379" r:id="rId110"/>
    <p:sldId id="380" r:id="rId111"/>
    <p:sldId id="381" r:id="rId112"/>
    <p:sldId id="382" r:id="rId113"/>
    <p:sldId id="383" r:id="rId114"/>
    <p:sldId id="384" r:id="rId115"/>
    <p:sldId id="385" r:id="rId1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82" autoAdjust="0"/>
    <p:restoredTop sz="94660"/>
  </p:normalViewPr>
  <p:slideViewPr>
    <p:cSldViewPr>
      <p:cViewPr varScale="1">
        <p:scale>
          <a:sx n="70" d="100"/>
          <a:sy n="70" d="100"/>
        </p:scale>
        <p:origin x="-1092"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notesMaster" Target="notesMasters/notes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26395A-7A87-4789-9C21-A7E6C391033F}" type="datetimeFigureOut">
              <a:rPr lang="zh-CN" altLang="en-US" smtClean="0"/>
              <a:t>2014/4/19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72E025-A1DE-4C13-B569-FE0BB06993C1}" type="slidenum">
              <a:rPr lang="zh-CN" altLang="en-US" smtClean="0"/>
              <a:t>‹#›</a:t>
            </a:fld>
            <a:endParaRPr lang="zh-CN" altLang="en-US"/>
          </a:p>
        </p:txBody>
      </p:sp>
    </p:spTree>
    <p:extLst>
      <p:ext uri="{BB962C8B-B14F-4D97-AF65-F5344CB8AC3E}">
        <p14:creationId xmlns:p14="http://schemas.microsoft.com/office/powerpoint/2010/main" val="1295765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D72E025-A1DE-4C13-B569-FE0BB06993C1}" type="slidenum">
              <a:rPr lang="zh-CN" altLang="en-US" smtClean="0"/>
              <a:t>96</a:t>
            </a:fld>
            <a:endParaRPr lang="zh-CN" altLang="en-US"/>
          </a:p>
        </p:txBody>
      </p:sp>
    </p:spTree>
    <p:extLst>
      <p:ext uri="{BB962C8B-B14F-4D97-AF65-F5344CB8AC3E}">
        <p14:creationId xmlns:p14="http://schemas.microsoft.com/office/powerpoint/2010/main" val="357584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2014/4/19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2014/4/19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uni-hamburg.de/"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sz="6000" b="1" dirty="0"/>
              <a:t>构式</a:t>
            </a:r>
            <a:r>
              <a:rPr lang="zh-CN" altLang="en-US" sz="6000" b="1" dirty="0" smtClean="0"/>
              <a:t>语法中的数据</a:t>
            </a:r>
            <a:endParaRPr lang="zh-CN" altLang="en-US" sz="6000" b="1" dirty="0"/>
          </a:p>
        </p:txBody>
      </p:sp>
      <p:sp>
        <p:nvSpPr>
          <p:cNvPr id="3" name="副标题 2"/>
          <p:cNvSpPr>
            <a:spLocks noGrp="1"/>
          </p:cNvSpPr>
          <p:nvPr>
            <p:ph type="subTitle" idx="1"/>
          </p:nvPr>
        </p:nvSpPr>
        <p:spPr/>
        <p:txBody>
          <a:bodyPr/>
          <a:lstStyle/>
          <a:p>
            <a:pPr algn="r"/>
            <a:endParaRPr lang="en-US" altLang="zh-CN" dirty="0" smtClean="0">
              <a:solidFill>
                <a:schemeClr val="tx1"/>
              </a:solidFill>
            </a:endParaRPr>
          </a:p>
          <a:p>
            <a:pPr algn="r"/>
            <a:r>
              <a:rPr lang="zh-CN" altLang="en-US" dirty="0" smtClean="0">
                <a:solidFill>
                  <a:schemeClr val="tx1"/>
                </a:solidFill>
              </a:rPr>
              <a:t>田    骏</a:t>
            </a:r>
            <a:endParaRPr lang="en-US" altLang="zh-CN" dirty="0" smtClean="0">
              <a:solidFill>
                <a:schemeClr val="tx1"/>
              </a:solidFill>
            </a:endParaRPr>
          </a:p>
          <a:p>
            <a:pPr algn="r"/>
            <a:r>
              <a:rPr lang="en-US" altLang="zh-CN" dirty="0" smtClean="0">
                <a:solidFill>
                  <a:schemeClr val="tx1"/>
                </a:solidFill>
              </a:rPr>
              <a:t>1301211280</a:t>
            </a:r>
            <a:endParaRPr lang="zh-CN" altLang="en-US" dirty="0">
              <a:solidFill>
                <a:schemeClr val="tx1"/>
              </a:solidFill>
            </a:endParaRPr>
          </a:p>
        </p:txBody>
      </p:sp>
    </p:spTree>
    <p:extLst>
      <p:ext uri="{BB962C8B-B14F-4D97-AF65-F5344CB8AC3E}">
        <p14:creationId xmlns:p14="http://schemas.microsoft.com/office/powerpoint/2010/main" val="12483588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762872" cy="4853136"/>
          </a:xfrm>
        </p:spPr>
        <p:txBody>
          <a:bodyPr>
            <a:normAutofit fontScale="92500" lnSpcReduction="20000"/>
          </a:bodyPr>
          <a:lstStyle/>
          <a:p>
            <a:r>
              <a:rPr lang="zh-CN" altLang="zh-CN" b="1" dirty="0"/>
              <a:t>不足：</a:t>
            </a:r>
            <a:endParaRPr lang="zh-CN" altLang="zh-CN" dirty="0"/>
          </a:p>
          <a:p>
            <a:r>
              <a:rPr lang="en-US" altLang="zh-CN" dirty="0"/>
              <a:t>Various expression types that fall somewhere in between lexicon and grammar (i.e. various types of fully or partially fixed multi-word expressions) have been recognized but largely ignored (or at least relegated to the periphery) by mainstream syntactic theories.</a:t>
            </a:r>
            <a:endParaRPr lang="zh-CN" altLang="zh-CN" dirty="0"/>
          </a:p>
        </p:txBody>
      </p:sp>
      <p:sp>
        <p:nvSpPr>
          <p:cNvPr id="6" name="内容占位符 2"/>
          <p:cNvSpPr txBox="1">
            <a:spLocks/>
          </p:cNvSpPr>
          <p:nvPr/>
        </p:nvSpPr>
        <p:spPr>
          <a:xfrm>
            <a:off x="5292080" y="1988840"/>
            <a:ext cx="3394720" cy="409391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3000" dirty="0"/>
              <a:t>被夹在词汇和语法之间的表达大多被忽略</a:t>
            </a:r>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Using this paradigm, they find that progressive aspect and perfective aspect result in very different Action-sentence compatibility effects: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他们发现进行体和完成体在动作句的兼容效应中表现很不一样：</a:t>
            </a:r>
          </a:p>
        </p:txBody>
      </p:sp>
    </p:spTree>
    <p:extLst>
      <p:ext uri="{BB962C8B-B14F-4D97-AF65-F5344CB8AC3E}">
        <p14:creationId xmlns:p14="http://schemas.microsoft.com/office/powerpoint/2010/main" val="4029018754"/>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which suggests (1) that the different aspects result in different mental simulations of the actions described and (2) that grammatical features such as aspect modulate </a:t>
            </a:r>
            <a:r>
              <a:rPr lang="zh-CN" altLang="zh-CN" dirty="0"/>
              <a:t>“</a:t>
            </a:r>
            <a:r>
              <a:rPr lang="en-US" altLang="zh-CN" dirty="0"/>
              <a:t>second-order properties of the mental simulation to be performed</a:t>
            </a:r>
            <a:r>
              <a:rPr lang="zh-CN" altLang="zh-CN" dirty="0"/>
              <a:t>”</a:t>
            </a:r>
            <a:r>
              <a:rPr lang="en-US" altLang="zh-CN" dirty="0"/>
              <a:t> and </a:t>
            </a:r>
            <a:r>
              <a:rPr lang="zh-CN" altLang="zh-CN" dirty="0"/>
              <a:t>“</a:t>
            </a:r>
            <a:r>
              <a:rPr lang="en-US" altLang="zh-CN" dirty="0"/>
              <a:t>what part of an evoked simulation an </a:t>
            </a:r>
            <a:r>
              <a:rPr lang="en-US" altLang="zh-CN" dirty="0" err="1"/>
              <a:t>understander</a:t>
            </a:r>
            <a:r>
              <a:rPr lang="en-US" altLang="zh-CN" dirty="0"/>
              <a:t> focuses on, or the grain of detail with which the simulation is performed</a:t>
            </a:r>
            <a:r>
              <a:rPr lang="zh-CN" altLang="zh-CN" dirty="0"/>
              <a:t>”</a:t>
            </a:r>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不同的体表达了不同的心灵模拟；语法特征调整了</a:t>
            </a:r>
            <a:r>
              <a:rPr lang="en-US" altLang="zh-CN" dirty="0"/>
              <a:t>“</a:t>
            </a:r>
            <a:r>
              <a:rPr lang="zh-CN" altLang="zh-CN" dirty="0"/>
              <a:t>心灵模拟的第二属性</a:t>
            </a:r>
            <a:r>
              <a:rPr lang="en-US" altLang="zh-CN" dirty="0"/>
              <a:t>”</a:t>
            </a:r>
            <a:r>
              <a:rPr lang="zh-CN" altLang="zh-CN" dirty="0"/>
              <a:t>和“一个理解者关注的被唤醒的模拟，或这个模拟表达的细节”。</a:t>
            </a:r>
          </a:p>
        </p:txBody>
      </p:sp>
    </p:spTree>
    <p:extLst>
      <p:ext uri="{BB962C8B-B14F-4D97-AF65-F5344CB8AC3E}">
        <p14:creationId xmlns:p14="http://schemas.microsoft.com/office/powerpoint/2010/main" val="378968886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much of the work in these areas that would in fact be relevant to construction-based approaches does not establish a direct connection to Construction Grammar.</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基于构式的计算</a:t>
            </a:r>
            <a:r>
              <a:rPr lang="en-US" altLang="zh-CN" dirty="0"/>
              <a:t>/</a:t>
            </a:r>
            <a:r>
              <a:rPr lang="zh-CN" altLang="zh-CN" dirty="0"/>
              <a:t>学习方法并没有与构式语法产生直接的联系。</a:t>
            </a:r>
          </a:p>
        </p:txBody>
      </p:sp>
    </p:spTree>
    <p:extLst>
      <p:ext uri="{BB962C8B-B14F-4D97-AF65-F5344CB8AC3E}">
        <p14:creationId xmlns:p14="http://schemas.microsoft.com/office/powerpoint/2010/main" val="3789688864"/>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One example is F. Chang et al. (2000), who developed a connectionist model to test whether structural/syntactic priming</a:t>
            </a:r>
            <a:r>
              <a:rPr lang="zh-CN" altLang="zh-CN" dirty="0"/>
              <a:t>—</a:t>
            </a:r>
            <a:r>
              <a:rPr lang="en-US" altLang="zh-CN" dirty="0"/>
              <a:t>which, as discussed above, is seen by some as constructional priming</a:t>
            </a:r>
            <a:r>
              <a:rPr lang="zh-CN" altLang="zh-CN" dirty="0"/>
              <a:t>—</a:t>
            </a:r>
            <a:r>
              <a:rPr lang="en-US" altLang="zh-CN" dirty="0"/>
              <a:t>can be considered as resulting from implicit learning (rather than, say, from residual activation of nodes in a spreading activation network).</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dirty="0"/>
              <a:t>Chang </a:t>
            </a:r>
            <a:r>
              <a:rPr lang="zh-CN" altLang="zh-CN" dirty="0"/>
              <a:t>发明了一个基于连接主义的模型，以测试结构性</a:t>
            </a:r>
            <a:r>
              <a:rPr lang="en-US" altLang="zh-CN" dirty="0"/>
              <a:t>/</a:t>
            </a:r>
            <a:r>
              <a:rPr lang="zh-CN" altLang="zh-CN" dirty="0"/>
              <a:t>句法性</a:t>
            </a:r>
            <a:r>
              <a:rPr lang="en-US" altLang="zh-CN" dirty="0"/>
              <a:t>/</a:t>
            </a:r>
            <a:r>
              <a:rPr lang="zh-CN" altLang="zh-CN" dirty="0"/>
              <a:t>构式性的启动效应能否被认为是潜在学习的结果</a:t>
            </a:r>
            <a:r>
              <a:rPr lang="zh-CN" altLang="zh-CN" dirty="0" smtClean="0"/>
              <a:t>。</a:t>
            </a:r>
            <a:endParaRPr lang="en-US" altLang="zh-CN" dirty="0" smtClean="0"/>
          </a:p>
          <a:p>
            <a:endParaRPr lang="zh-CN" altLang="zh-CN" dirty="0"/>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8352928" cy="5367480"/>
          </a:xfrm>
        </p:spPr>
        <p:txBody>
          <a:bodyPr>
            <a:normAutofit fontScale="85000" lnSpcReduction="20000"/>
          </a:bodyPr>
          <a:lstStyle/>
          <a:p>
            <a:r>
              <a:rPr lang="en-US" altLang="zh-CN" b="1" dirty="0"/>
              <a:t>Connectionism</a:t>
            </a:r>
            <a:r>
              <a:rPr lang="en-US" altLang="zh-CN" dirty="0"/>
              <a:t> is a set of approaches in the fields of artificial intelligence, cognitive psychology, cognitive science, neuroscience, and philosophy of mind, that models mental or behavioral phenomena as the emergent processes of </a:t>
            </a:r>
            <a:r>
              <a:rPr lang="en-US" altLang="zh-CN" i="1" dirty="0"/>
              <a:t>interconnected networks of simple units</a:t>
            </a:r>
            <a:r>
              <a:rPr lang="en-US" altLang="zh-CN" dirty="0"/>
              <a:t>. There are many forms of connectionism, but the most common forms use </a:t>
            </a:r>
            <a:r>
              <a:rPr lang="en-US" altLang="zh-CN" dirty="0">
                <a:solidFill>
                  <a:srgbClr val="FF0000"/>
                </a:solidFill>
              </a:rPr>
              <a:t>neural </a:t>
            </a:r>
            <a:r>
              <a:rPr lang="en-US" altLang="zh-CN" dirty="0" smtClean="0">
                <a:solidFill>
                  <a:srgbClr val="FF0000"/>
                </a:solidFill>
              </a:rPr>
              <a:t>network models</a:t>
            </a:r>
            <a:r>
              <a:rPr lang="en-US" altLang="zh-CN" dirty="0"/>
              <a:t>.</a:t>
            </a:r>
            <a:endParaRPr lang="zh-CN" altLang="zh-CN" dirty="0"/>
          </a:p>
          <a:p>
            <a:r>
              <a:rPr lang="en-US" altLang="zh-CN" b="1" dirty="0"/>
              <a:t>Implicit learning</a:t>
            </a:r>
            <a:r>
              <a:rPr lang="en-US" altLang="zh-CN" dirty="0"/>
              <a:t> is the learning of complex information in an incidental manner, without awareness of what has been learned.</a:t>
            </a:r>
            <a:endParaRPr lang="zh-CN" altLang="zh-CN" dirty="0"/>
          </a:p>
          <a:p>
            <a:r>
              <a:rPr lang="en-US" altLang="zh-CN" dirty="0"/>
              <a:t>Consequently, task sets persist over time and interfere proactively with the establishment of new task set configurations (see proactive interference). This </a:t>
            </a:r>
            <a:r>
              <a:rPr lang="en-US" altLang="zh-CN" b="1" dirty="0"/>
              <a:t>residual activation</a:t>
            </a:r>
            <a:r>
              <a:rPr lang="en-US" altLang="zh-CN" dirty="0"/>
              <a:t> of task sets…</a:t>
            </a:r>
            <a:endParaRPr lang="zh-CN" altLang="zh-CN" dirty="0"/>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10000"/>
          </a:bodyPr>
          <a:lstStyle/>
          <a:p>
            <a:r>
              <a:rPr lang="en-US" altLang="zh-CN" dirty="0"/>
              <a:t>They find that their type of simple recurrent network suggests that priming may indeed result from the very same mechanisms that underlie language learning in the first place, and that, among other things, a model that involves/simulates message comprehension yielded more priming effects of the type that humans exhibit.</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他们发现他们的简单复现网络实验支持了启动效应可能确实是从一个非常类似的机能中产生：将语言习得放在首位，其次需要一个能模拟信息理解的模型。</a:t>
            </a:r>
          </a:p>
          <a:p>
            <a:r>
              <a:rPr lang="en-US" altLang="zh-CN" dirty="0"/>
              <a:t>A </a:t>
            </a:r>
            <a:r>
              <a:rPr lang="en-US" altLang="zh-CN" b="1" dirty="0"/>
              <a:t>recurrent neural network</a:t>
            </a:r>
            <a:r>
              <a:rPr lang="en-US" altLang="zh-CN" dirty="0"/>
              <a:t> (RNN) is a class of neural network where connections between units form a directed cycle.</a:t>
            </a:r>
            <a:endParaRPr lang="zh-CN" altLang="zh-CN" dirty="0"/>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An approach that is less computational and, thus, more transparent to the traditional linguist is the </a:t>
            </a:r>
            <a:r>
              <a:rPr lang="en-US" altLang="zh-CN" dirty="0" err="1"/>
              <a:t>Traceback</a:t>
            </a:r>
            <a:r>
              <a:rPr lang="en-US" altLang="zh-CN" dirty="0"/>
              <a:t> approach developed by </a:t>
            </a:r>
            <a:r>
              <a:rPr lang="en-US" altLang="zh-CN" dirty="0" err="1"/>
              <a:t>Dąbrowska</a:t>
            </a:r>
            <a:r>
              <a:rPr lang="en-US" altLang="zh-CN" dirty="0"/>
              <a:t>, </a:t>
            </a:r>
            <a:r>
              <a:rPr lang="en-US" altLang="zh-CN" dirty="0" err="1"/>
              <a:t>Lieven</a:t>
            </a:r>
            <a:r>
              <a:rPr lang="en-US" altLang="zh-CN" dirty="0"/>
              <a:t>, and colleagues.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一个不太计算化、更倾向传统语言学的方法是后溯法。</a:t>
            </a:r>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In this approach, a program called </a:t>
            </a:r>
            <a:r>
              <a:rPr lang="en-US" altLang="zh-CN" dirty="0" err="1"/>
              <a:t>Autotracer</a:t>
            </a:r>
            <a:r>
              <a:rPr lang="en-US" altLang="zh-CN" dirty="0"/>
              <a:t> identifies all multiword utterance types in a test corpus, typically the last two hours of recorded speech of a child, and then identifies all (continuous and discontinuous) strings that occur at least twice in the prior recordings and that contained overlapping lexical material with the target utterance types in the test corpus.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dirty="0" err="1"/>
              <a:t>Autotracer</a:t>
            </a:r>
            <a:r>
              <a:rPr lang="zh-CN" altLang="zh-CN" dirty="0"/>
              <a:t>能识别所有的</a:t>
            </a:r>
            <a:r>
              <a:rPr lang="en-US" altLang="zh-CN" dirty="0"/>
              <a:t>n-word-gram</a:t>
            </a:r>
            <a:r>
              <a:rPr lang="zh-CN" altLang="zh-CN" dirty="0"/>
              <a:t>，并识别在其中至少出现两次的词串及包含了目标表达类型的重叠词语素材。</a:t>
            </a:r>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392488" cy="5367480"/>
          </a:xfrm>
        </p:spPr>
        <p:txBody>
          <a:bodyPr>
            <a:normAutofit lnSpcReduction="10000"/>
          </a:bodyPr>
          <a:lstStyle/>
          <a:p>
            <a:r>
              <a:rPr lang="en-US" altLang="zh-CN" dirty="0"/>
              <a:t>After all potential component units were identified, the program attempts to build up all utterance types in the test corpus from the potential component units with superimpositions, substitutions, and additions.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所有的素材被识别后，程序用这些材料及重叠、替换和添加等手段建立所有的表达。</a:t>
            </a:r>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六、计算语言学</a:t>
            </a:r>
            <a:r>
              <a:rPr lang="en-US" altLang="zh-CN" b="1" dirty="0" smtClean="0"/>
              <a:t>/</a:t>
            </a:r>
            <a:r>
              <a:rPr lang="zh-CN" altLang="en-US" b="1" dirty="0" smtClean="0"/>
              <a:t>机器学习</a:t>
            </a:r>
            <a:endParaRPr lang="zh-CN" altLang="zh-CN" dirty="0"/>
          </a:p>
        </p:txBody>
      </p:sp>
      <p:sp>
        <p:nvSpPr>
          <p:cNvPr id="3" name="内容占位符 2"/>
          <p:cNvSpPr>
            <a:spLocks noGrp="1"/>
          </p:cNvSpPr>
          <p:nvPr>
            <p:ph idx="1"/>
          </p:nvPr>
        </p:nvSpPr>
        <p:spPr>
          <a:xfrm>
            <a:off x="467544" y="1340768"/>
            <a:ext cx="4752528" cy="5367480"/>
          </a:xfrm>
        </p:spPr>
        <p:txBody>
          <a:bodyPr>
            <a:normAutofit fontScale="77500" lnSpcReduction="20000"/>
          </a:bodyPr>
          <a:lstStyle/>
          <a:p>
            <a:r>
              <a:rPr lang="en-US" altLang="zh-CN" dirty="0"/>
              <a:t>The objective is to determine how many of the novel utterances of a child can actually be traced back to only slightly changed previous utterances, and findings indicate that, in spite of the </a:t>
            </a:r>
            <a:r>
              <a:rPr lang="en-US" altLang="zh-CN" dirty="0" err="1"/>
              <a:t>sparsity</a:t>
            </a:r>
            <a:r>
              <a:rPr lang="en-US" altLang="zh-CN" dirty="0"/>
              <a:t> of even the densest language acquisition corpora, often the vast majority of children</a:t>
            </a:r>
            <a:r>
              <a:rPr lang="zh-CN" altLang="zh-CN" dirty="0"/>
              <a:t>’</a:t>
            </a:r>
            <a:r>
              <a:rPr lang="en-US" altLang="zh-CN" dirty="0"/>
              <a:t>s novel utterances can be accounted for as exact repetitions or with one operation. In addition, results suggest that children are in fact learning chunks</a:t>
            </a:r>
            <a:r>
              <a:rPr lang="zh-CN" altLang="zh-CN" dirty="0"/>
              <a:t>—</a:t>
            </a:r>
            <a:r>
              <a:rPr lang="en-US" altLang="zh-CN" dirty="0"/>
              <a:t>and do not freely assemble utterances from parts.</a:t>
            </a:r>
            <a:endParaRPr lang="zh-CN" altLang="zh-CN" dirty="0"/>
          </a:p>
        </p:txBody>
      </p:sp>
      <p:sp>
        <p:nvSpPr>
          <p:cNvPr id="6" name="内容占位符 2"/>
          <p:cNvSpPr txBox="1">
            <a:spLocks/>
          </p:cNvSpPr>
          <p:nvPr/>
        </p:nvSpPr>
        <p:spPr>
          <a:xfrm>
            <a:off x="5364088" y="1268760"/>
            <a:ext cx="3322712" cy="5112568"/>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目标是确定小孩的表达有多少是能回溯到只改变了一点的表达的，他们找到证据，尽管语料不足，但绝大多数小孩表达可以被解释为重复或者简单的操作，他们学习的是成块的表达，而不是组装细小的部分。</a:t>
            </a:r>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834880" cy="4997152"/>
          </a:xfrm>
        </p:spPr>
        <p:txBody>
          <a:bodyPr>
            <a:noAutofit/>
          </a:bodyPr>
          <a:lstStyle/>
          <a:p>
            <a:r>
              <a:rPr lang="zh-CN" altLang="zh-CN" sz="2800" b="1" dirty="0"/>
              <a:t>语料库语言学家眼里的句法：</a:t>
            </a:r>
            <a:endParaRPr lang="zh-CN" altLang="zh-CN" sz="2800" dirty="0"/>
          </a:p>
          <a:p>
            <a:r>
              <a:rPr lang="en-US" altLang="zh-CN" sz="2800" dirty="0"/>
              <a:t>If syntax was studied systematically at all, it was studied in terms of colligations, i.e. linear co-occurrence preferences and restrictions holding between specific lexical items and the word-class of the items that precede or follow them.</a:t>
            </a:r>
            <a:endParaRPr lang="zh-CN" altLang="zh-CN" sz="2800" dirty="0"/>
          </a:p>
        </p:txBody>
      </p:sp>
      <p:sp>
        <p:nvSpPr>
          <p:cNvPr id="6" name="内容占位符 2"/>
          <p:cNvSpPr txBox="1">
            <a:spLocks/>
          </p:cNvSpPr>
          <p:nvPr/>
        </p:nvSpPr>
        <p:spPr>
          <a:xfrm>
            <a:off x="5436096" y="2060848"/>
            <a:ext cx="3250704" cy="40219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如果能系统地学习（描述）句法，其不过也只是在描述词语间的搭连，即指定的词条对其前后环境中可出现的词类的吸引或排斥。</a:t>
            </a:r>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a:t>七</a:t>
            </a:r>
            <a:r>
              <a:rPr lang="zh-CN" altLang="en-US" b="1" dirty="0" smtClean="0"/>
              <a:t>、展望未来</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 a field in which discussions of data and methods have been prominent even during the time during which much of theoretical linguistics was dominated by introspective data.</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关于内省语料当时占据风头，不过逐渐退出大舞台。</a:t>
            </a:r>
          </a:p>
        </p:txBody>
      </p:sp>
    </p:spTree>
    <p:extLst>
      <p:ext uri="{BB962C8B-B14F-4D97-AF65-F5344CB8AC3E}">
        <p14:creationId xmlns:p14="http://schemas.microsoft.com/office/powerpoint/2010/main" val="149085073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a:t>七</a:t>
            </a:r>
            <a:r>
              <a:rPr lang="zh-CN" altLang="en-US" b="1" dirty="0" smtClean="0"/>
              <a:t>、展望未来</a:t>
            </a:r>
            <a:endParaRPr lang="zh-CN" altLang="zh-CN" dirty="0"/>
          </a:p>
        </p:txBody>
      </p:sp>
      <p:sp>
        <p:nvSpPr>
          <p:cNvPr id="3" name="内容占位符 2"/>
          <p:cNvSpPr>
            <a:spLocks noGrp="1"/>
          </p:cNvSpPr>
          <p:nvPr>
            <p:ph idx="1"/>
          </p:nvPr>
        </p:nvSpPr>
        <p:spPr>
          <a:xfrm>
            <a:off x="467544" y="1340768"/>
            <a:ext cx="4536504" cy="5367480"/>
          </a:xfrm>
        </p:spPr>
        <p:txBody>
          <a:bodyPr>
            <a:normAutofit fontScale="70000" lnSpcReduction="20000"/>
          </a:bodyPr>
          <a:lstStyle/>
          <a:p>
            <a:r>
              <a:rPr lang="en-US" altLang="zh-CN" dirty="0"/>
              <a:t>Corpus linguists are exploring:</a:t>
            </a:r>
            <a:endParaRPr lang="zh-CN" altLang="zh-CN" dirty="0"/>
          </a:p>
          <a:p>
            <a:r>
              <a:rPr lang="en-US" altLang="zh-CN" dirty="0"/>
              <a:t>− more and more diverse association measures to quantify if and how much different linguistic elements are attracted to </a:t>
            </a:r>
            <a:r>
              <a:rPr lang="en-US" altLang="zh-CN" dirty="0" smtClean="0"/>
              <a:t>each;</a:t>
            </a:r>
            <a:endParaRPr lang="zh-CN" altLang="zh-CN" dirty="0"/>
          </a:p>
          <a:p>
            <a:r>
              <a:rPr lang="en-US" altLang="zh-CN" dirty="0"/>
              <a:t>− ways to identify uninterrupted and interrupted </a:t>
            </a:r>
            <a:r>
              <a:rPr lang="en-US" altLang="zh-CN" i="1" dirty="0"/>
              <a:t>n </a:t>
            </a:r>
            <a:r>
              <a:rPr lang="en-US" altLang="zh-CN" dirty="0"/>
              <a:t>-grams, which can inform language acquisition research on multiword units </a:t>
            </a:r>
            <a:r>
              <a:rPr lang="en-US" altLang="zh-CN" dirty="0" smtClean="0"/>
              <a:t>but </a:t>
            </a:r>
            <a:r>
              <a:rPr lang="en-US" altLang="zh-CN" dirty="0"/>
              <a:t>also the probabilistic identification of parts of </a:t>
            </a:r>
            <a:r>
              <a:rPr lang="en-US" altLang="zh-CN" dirty="0" smtClean="0"/>
              <a:t>speech;</a:t>
            </a:r>
            <a:endParaRPr lang="zh-CN" altLang="zh-CN" dirty="0"/>
          </a:p>
          <a:p>
            <a:r>
              <a:rPr lang="en-US" altLang="zh-CN" dirty="0"/>
              <a:t>− ways of quantifying the dispersion/distribution of linguistic elements, which can help explain the learnability of these </a:t>
            </a:r>
            <a:r>
              <a:rPr lang="en-US" altLang="zh-CN" dirty="0" smtClean="0"/>
              <a:t>elements; </a:t>
            </a:r>
            <a:r>
              <a:rPr lang="en-US" altLang="zh-CN" dirty="0"/>
              <a:t>etc.</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关于观察语料，语料库语言学家在探索：</a:t>
            </a:r>
          </a:p>
          <a:p>
            <a:r>
              <a:rPr lang="zh-CN" altLang="zh-CN" dirty="0"/>
              <a:t>多种量化联系的</a:t>
            </a:r>
            <a:r>
              <a:rPr lang="zh-CN" altLang="zh-CN" dirty="0" smtClean="0"/>
              <a:t>方法，</a:t>
            </a:r>
            <a:r>
              <a:rPr lang="zh-CN" altLang="zh-CN" dirty="0"/>
              <a:t>识别</a:t>
            </a:r>
            <a:r>
              <a:rPr lang="en-US" altLang="zh-CN" dirty="0"/>
              <a:t>n-gram</a:t>
            </a:r>
            <a:r>
              <a:rPr lang="zh-CN" altLang="zh-CN" dirty="0"/>
              <a:t>，研究语言习得和语言片段，及量化语言元素的分布。</a:t>
            </a:r>
          </a:p>
        </p:txBody>
      </p:sp>
    </p:spTree>
    <p:extLst>
      <p:ext uri="{BB962C8B-B14F-4D97-AF65-F5344CB8AC3E}">
        <p14:creationId xmlns:p14="http://schemas.microsoft.com/office/powerpoint/2010/main" val="3697061914"/>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a:t>七</a:t>
            </a:r>
            <a:r>
              <a:rPr lang="zh-CN" altLang="en-US" b="1" dirty="0" smtClean="0"/>
              <a:t>、展望未来</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experimental methods are continuously developed and/or refined, and, for example, the collection of papers in Gonzalez-Marquez et al. (2007) discusses many potentially interesting applications such as eye movement research experiments on language and space, most of which should be applicable and useful in Construction Grammar contexts, too.</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关于实验语料，比较抽象。</a:t>
            </a:r>
          </a:p>
        </p:txBody>
      </p:sp>
    </p:spTree>
    <p:extLst>
      <p:ext uri="{BB962C8B-B14F-4D97-AF65-F5344CB8AC3E}">
        <p14:creationId xmlns:p14="http://schemas.microsoft.com/office/powerpoint/2010/main" val="369706191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a:t>七</a:t>
            </a:r>
            <a:r>
              <a:rPr lang="zh-CN" altLang="en-US" b="1" dirty="0" smtClean="0"/>
              <a:t>、展望未来</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Finally, with the importance that usage plays in most contemporary incarnations of Construction Grammar, computational simulations of first-language acquisition or diachronic change will assume a more central role than they have done so far.</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关于计算，主要在计算模拟第一语言习得或共时性变化。</a:t>
            </a:r>
          </a:p>
        </p:txBody>
      </p:sp>
    </p:spTree>
    <p:extLst>
      <p:ext uri="{BB962C8B-B14F-4D97-AF65-F5344CB8AC3E}">
        <p14:creationId xmlns:p14="http://schemas.microsoft.com/office/powerpoint/2010/main" val="3697061914"/>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a:t>七</a:t>
            </a:r>
            <a:r>
              <a:rPr lang="zh-CN" altLang="en-US" b="1" dirty="0" smtClean="0"/>
              <a:t>、展望未来</a:t>
            </a:r>
            <a:endParaRPr lang="zh-CN" altLang="zh-CN" dirty="0"/>
          </a:p>
        </p:txBody>
      </p:sp>
      <p:sp>
        <p:nvSpPr>
          <p:cNvPr id="3" name="内容占位符 2"/>
          <p:cNvSpPr>
            <a:spLocks noGrp="1"/>
          </p:cNvSpPr>
          <p:nvPr>
            <p:ph idx="1"/>
          </p:nvPr>
        </p:nvSpPr>
        <p:spPr>
          <a:xfrm>
            <a:off x="467544" y="1340768"/>
            <a:ext cx="4392488" cy="5367480"/>
          </a:xfrm>
        </p:spPr>
        <p:txBody>
          <a:bodyPr>
            <a:normAutofit lnSpcReduction="10000"/>
          </a:bodyPr>
          <a:lstStyle/>
          <a:p>
            <a:r>
              <a:rPr lang="en-US" altLang="zh-CN" dirty="0"/>
              <a:t>A final development relevant to empirical Construction Grammarians transcends the (somewhat tenuous) distinction between observational and experimental approaches: how data are analyzed statistically.</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最后一个关于理论构式语法的超越了观察和实验的界限：数据应该怎样统计地分析？</a:t>
            </a:r>
          </a:p>
        </p:txBody>
      </p:sp>
    </p:spTree>
    <p:extLst>
      <p:ext uri="{BB962C8B-B14F-4D97-AF65-F5344CB8AC3E}">
        <p14:creationId xmlns:p14="http://schemas.microsoft.com/office/powerpoint/2010/main" val="369706191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zh-CN" altLang="en-US" dirty="0" smtClean="0"/>
              <a:t>谢谢</a:t>
            </a:r>
            <a:r>
              <a:rPr lang="zh-CN" altLang="en-US" dirty="0"/>
              <a:t>！</a:t>
            </a:r>
          </a:p>
        </p:txBody>
      </p:sp>
      <p:sp>
        <p:nvSpPr>
          <p:cNvPr id="5" name="副标题 4"/>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2991410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762872" cy="4525963"/>
          </a:xfrm>
        </p:spPr>
        <p:txBody>
          <a:bodyPr>
            <a:normAutofit fontScale="92500" lnSpcReduction="10000"/>
          </a:bodyPr>
          <a:lstStyle/>
          <a:p>
            <a:r>
              <a:rPr lang="zh-CN" altLang="zh-CN" b="1" dirty="0"/>
              <a:t>他们的工作尝试</a:t>
            </a:r>
            <a:r>
              <a:rPr lang="zh-CN" altLang="zh-CN" b="1" dirty="0" smtClean="0"/>
              <a:t>：</a:t>
            </a:r>
            <a:endParaRPr lang="en-US" altLang="zh-CN" b="1" dirty="0" smtClean="0"/>
          </a:p>
          <a:p>
            <a:r>
              <a:rPr lang="en-US" altLang="zh-CN" dirty="0" smtClean="0"/>
              <a:t>More </a:t>
            </a:r>
            <a:r>
              <a:rPr lang="en-US" altLang="zh-CN" dirty="0"/>
              <a:t>recently, however, the focus within corpus linguistics has shifted to a more holistic view of language. Several theories – for example, </a:t>
            </a:r>
            <a:r>
              <a:rPr lang="en-US" altLang="zh-CN" dirty="0" err="1"/>
              <a:t>Hunston</a:t>
            </a:r>
            <a:r>
              <a:rPr lang="en-US" altLang="zh-CN" dirty="0"/>
              <a:t> and Francis’ Pattern Grammar and Lewis’ theory of lexical chunks.</a:t>
            </a:r>
            <a:endParaRPr lang="zh-CN" altLang="zh-CN" dirty="0"/>
          </a:p>
          <a:p>
            <a:endParaRPr lang="zh-CN" altLang="zh-CN" dirty="0"/>
          </a:p>
        </p:txBody>
      </p:sp>
      <p:sp>
        <p:nvSpPr>
          <p:cNvPr id="6" name="内容占位符 2"/>
          <p:cNvSpPr txBox="1">
            <a:spLocks/>
          </p:cNvSpPr>
          <p:nvPr/>
        </p:nvSpPr>
        <p:spPr>
          <a:xfrm>
            <a:off x="5292080" y="2060848"/>
            <a:ext cx="3394720" cy="40219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他们开始以更整体的眼光看待语言现象，如</a:t>
            </a:r>
            <a:r>
              <a:rPr lang="en-US" altLang="zh-CN" sz="2800" dirty="0"/>
              <a:t>Pattern Grammar</a:t>
            </a:r>
            <a:r>
              <a:rPr lang="zh-CN" altLang="zh-CN" sz="2800" dirty="0"/>
              <a:t>和</a:t>
            </a:r>
            <a:r>
              <a:rPr lang="en-US" altLang="zh-CN" sz="2800" dirty="0"/>
              <a:t>lexical chunks</a:t>
            </a:r>
            <a:r>
              <a:rPr lang="zh-CN" altLang="zh-CN" sz="2800" dirty="0"/>
              <a:t>。</a:t>
            </a:r>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8219256" cy="4525963"/>
          </a:xfrm>
        </p:spPr>
        <p:txBody>
          <a:bodyPr>
            <a:normAutofit lnSpcReduction="10000"/>
          </a:bodyPr>
          <a:lstStyle/>
          <a:p>
            <a:r>
              <a:rPr lang="zh-CN" altLang="zh-CN" b="1" dirty="0"/>
              <a:t>尝试的结果：</a:t>
            </a:r>
            <a:endParaRPr lang="zh-CN" altLang="zh-CN" dirty="0"/>
          </a:p>
          <a:p>
            <a:r>
              <a:rPr lang="zh-CN" altLang="zh-CN" dirty="0"/>
              <a:t>不约而同地认为词和语法都是具有形式和意义的语言符号对，也就是所谓的构式语法，又</a:t>
            </a:r>
            <a:r>
              <a:rPr lang="en-US" altLang="zh-CN" dirty="0"/>
              <a:t>Emergent Grammar</a:t>
            </a:r>
            <a:r>
              <a:rPr lang="zh-CN" altLang="zh-CN" dirty="0"/>
              <a:t>、认知语法、词汇功能语法（</a:t>
            </a:r>
            <a:r>
              <a:rPr lang="en-US" altLang="zh-CN" dirty="0"/>
              <a:t>Lexical Functional Grammar</a:t>
            </a:r>
            <a:r>
              <a:rPr lang="zh-CN" altLang="zh-CN" dirty="0"/>
              <a:t>）、中心词驱动的短语结构语法（</a:t>
            </a:r>
            <a:r>
              <a:rPr lang="en-US" altLang="zh-CN" dirty="0"/>
              <a:t>Head-driven Phrase Structure Grammar</a:t>
            </a:r>
            <a:r>
              <a:rPr lang="zh-CN" altLang="zh-CN" dirty="0"/>
              <a:t>）以及英语语言教学（</a:t>
            </a:r>
            <a:r>
              <a:rPr lang="en-US" altLang="zh-CN" dirty="0"/>
              <a:t>English Language Teaching</a:t>
            </a:r>
            <a:r>
              <a:rPr lang="zh-CN" altLang="zh-CN" dirty="0"/>
              <a:t>）都表达了类似的观点。</a:t>
            </a:r>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618856" cy="4925144"/>
          </a:xfrm>
        </p:spPr>
        <p:txBody>
          <a:bodyPr>
            <a:normAutofit fontScale="92500" lnSpcReduction="20000"/>
          </a:bodyPr>
          <a:lstStyle/>
          <a:p>
            <a:r>
              <a:rPr lang="zh-CN" altLang="en-US" dirty="0" smtClean="0"/>
              <a:t>构式定义</a:t>
            </a:r>
            <a:endParaRPr lang="en-US" altLang="zh-CN" dirty="0" smtClean="0"/>
          </a:p>
          <a:p>
            <a:r>
              <a:rPr lang="en-US" altLang="zh-CN" dirty="0"/>
              <a:t>A construction is … a pairing of form with meaning/use such that some aspect of the form or some aspect of the meaning/use is not strictly predictable from the component parts or from other constructions already established to exist in the language</a:t>
            </a:r>
            <a:endParaRPr lang="zh-CN" altLang="zh-CN" dirty="0"/>
          </a:p>
        </p:txBody>
      </p:sp>
      <p:sp>
        <p:nvSpPr>
          <p:cNvPr id="6" name="内容占位符 2"/>
          <p:cNvSpPr txBox="1">
            <a:spLocks/>
          </p:cNvSpPr>
          <p:nvPr/>
        </p:nvSpPr>
        <p:spPr>
          <a:xfrm>
            <a:off x="5292080" y="2060848"/>
            <a:ext cx="3394720" cy="40219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构式是任一语言表达，构式义是引申义，不能单纯地由成分义的叠加得来。</a:t>
            </a:r>
            <a:r>
              <a:rPr lang="zh-CN" altLang="zh-CN" sz="3000" dirty="0" smtClean="0"/>
              <a:t>。</a:t>
            </a:r>
            <a:endParaRPr lang="zh-CN" altLang="en-US" sz="3000" dirty="0"/>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978896" cy="4525963"/>
          </a:xfrm>
        </p:spPr>
        <p:txBody>
          <a:bodyPr>
            <a:noAutofit/>
          </a:bodyPr>
          <a:lstStyle/>
          <a:p>
            <a:r>
              <a:rPr lang="en-US" altLang="zh-CN" sz="2400" dirty="0"/>
              <a:t>In other words, a construction is any linguistic expression, no matter how concrete or abstract, that is directly associated with a particular meaning or function, and whose form or meaning cannot be compositionally derived. The linguistic system is then viewed as a continuum of successively more abstract constructions, from words to fully-fixed expressions to variable idioms to partially filled constructions to abstract constructions.</a:t>
            </a:r>
            <a:endParaRPr lang="zh-CN" altLang="zh-CN" sz="2400" dirty="0"/>
          </a:p>
        </p:txBody>
      </p:sp>
      <p:sp>
        <p:nvSpPr>
          <p:cNvPr id="6" name="内容占位符 2"/>
          <p:cNvSpPr txBox="1">
            <a:spLocks/>
          </p:cNvSpPr>
          <p:nvPr/>
        </p:nvSpPr>
        <p:spPr>
          <a:xfrm>
            <a:off x="5436096" y="1628800"/>
            <a:ext cx="3250704" cy="445395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因此，语言系统可以看做一连串构式：由词填充表达式组成习语再填充构式最后得到构式。</a:t>
            </a:r>
            <a:endParaRPr lang="zh-CN" altLang="en-US" sz="3000" dirty="0"/>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一、构式语法</a:t>
            </a:r>
            <a:r>
              <a:rPr lang="zh-CN" altLang="en-US" b="1" dirty="0"/>
              <a:t>回顾</a:t>
            </a:r>
            <a:r>
              <a:rPr lang="en-US" altLang="zh-CN" b="1" dirty="0"/>
              <a:t/>
            </a:r>
            <a:br>
              <a:rPr lang="en-US" altLang="zh-CN" b="1" dirty="0"/>
            </a:br>
            <a:r>
              <a:rPr lang="zh-CN" altLang="zh-CN" b="1" dirty="0"/>
              <a:t>（</a:t>
            </a:r>
            <a:r>
              <a:rPr lang="en-US" altLang="zh-CN" b="1" dirty="0"/>
              <a:t>cf. </a:t>
            </a:r>
            <a:r>
              <a:rPr lang="en-US" altLang="zh-CN" b="1" i="1" u="sng" dirty="0" err="1"/>
              <a:t>Collostructions</a:t>
            </a:r>
            <a:r>
              <a:rPr lang="zh-CN" altLang="zh-CN" b="1" dirty="0"/>
              <a:t>）</a:t>
            </a:r>
            <a:endParaRPr lang="zh-CN" altLang="zh-CN" dirty="0"/>
          </a:p>
        </p:txBody>
      </p:sp>
      <p:sp>
        <p:nvSpPr>
          <p:cNvPr id="3" name="内容占位符 2"/>
          <p:cNvSpPr>
            <a:spLocks noGrp="1"/>
          </p:cNvSpPr>
          <p:nvPr>
            <p:ph idx="1"/>
          </p:nvPr>
        </p:nvSpPr>
        <p:spPr>
          <a:xfrm>
            <a:off x="457200" y="1600200"/>
            <a:ext cx="8291264" cy="4525963"/>
          </a:xfrm>
        </p:spPr>
        <p:txBody>
          <a:bodyPr>
            <a:normAutofit/>
          </a:bodyPr>
          <a:lstStyle/>
          <a:p>
            <a:r>
              <a:rPr lang="zh-CN" altLang="en-US" b="1" dirty="0" smtClean="0"/>
              <a:t>构式的一些特性</a:t>
            </a:r>
            <a:r>
              <a:rPr lang="zh-CN" altLang="zh-CN" b="1" dirty="0" smtClean="0"/>
              <a:t>：</a:t>
            </a:r>
            <a:endParaRPr lang="zh-CN" altLang="zh-CN" dirty="0"/>
          </a:p>
          <a:p>
            <a:r>
              <a:rPr lang="zh-CN" altLang="zh-CN" b="1" dirty="0"/>
              <a:t>一个表达能同时联立多个构式：</a:t>
            </a:r>
            <a:endParaRPr lang="zh-CN" altLang="zh-CN" dirty="0"/>
          </a:p>
          <a:p>
            <a:r>
              <a:rPr lang="en-US" altLang="zh-CN" dirty="0" err="1"/>
              <a:t>Eg</a:t>
            </a:r>
            <a:r>
              <a:rPr lang="en-US" altLang="zh-CN" dirty="0"/>
              <a:t>. </a:t>
            </a:r>
            <a:r>
              <a:rPr lang="en-US" altLang="zh-CN" i="1" dirty="0"/>
              <a:t>Pat hit Chris the ball</a:t>
            </a:r>
            <a:r>
              <a:rPr lang="zh-CN" altLang="zh-CN" dirty="0"/>
              <a:t>，兼有主谓构式、双及物构式、过去时构式、名词短语构式等等</a:t>
            </a:r>
            <a:r>
              <a:rPr lang="zh-CN" altLang="zh-CN" dirty="0" smtClean="0"/>
              <a:t>。</a:t>
            </a:r>
            <a:endParaRPr lang="en-US" altLang="zh-CN" dirty="0" smtClean="0"/>
          </a:p>
          <a:p>
            <a:r>
              <a:rPr lang="zh-CN" altLang="zh-CN" b="1" dirty="0"/>
              <a:t>构式强制意义兼容机制：</a:t>
            </a:r>
            <a:endParaRPr lang="zh-CN" altLang="zh-CN" dirty="0"/>
          </a:p>
          <a:p>
            <a:r>
              <a:rPr lang="zh-CN" altLang="zh-CN" dirty="0"/>
              <a:t>双及物构式带有转移义，如上例中</a:t>
            </a:r>
            <a:r>
              <a:rPr lang="en-US" altLang="zh-CN" dirty="0"/>
              <a:t>hit</a:t>
            </a:r>
            <a:r>
              <a:rPr lang="zh-CN" altLang="zh-CN" dirty="0"/>
              <a:t>并不带有转移义，其转移义由构式赋予，但这种赋予并不是任意的，其需要语义上兼容性。</a:t>
            </a:r>
          </a:p>
          <a:p>
            <a:endParaRPr lang="zh-CN" altLang="zh-CN" dirty="0"/>
          </a:p>
        </p:txBody>
      </p:sp>
    </p:spTree>
    <p:extLst>
      <p:ext uri="{BB962C8B-B14F-4D97-AF65-F5344CB8AC3E}">
        <p14:creationId xmlns:p14="http://schemas.microsoft.com/office/powerpoint/2010/main" val="7873428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二、构式语法成员（</a:t>
            </a:r>
            <a:r>
              <a:rPr lang="en-US" altLang="zh-CN" b="1" dirty="0"/>
              <a:t>from now cf. </a:t>
            </a:r>
            <a:r>
              <a:rPr lang="en-US" altLang="zh-CN" b="1" i="1" u="sng" dirty="0"/>
              <a:t>Data in Construction Grammar</a:t>
            </a:r>
            <a:r>
              <a:rPr lang="zh-CN" altLang="zh-CN" b="1" dirty="0"/>
              <a:t>）</a:t>
            </a:r>
            <a:endParaRPr lang="zh-CN" altLang="en-US" dirty="0"/>
          </a:p>
        </p:txBody>
      </p:sp>
      <p:sp>
        <p:nvSpPr>
          <p:cNvPr id="3" name="内容占位符 2"/>
          <p:cNvSpPr>
            <a:spLocks noGrp="1"/>
          </p:cNvSpPr>
          <p:nvPr>
            <p:ph idx="1"/>
          </p:nvPr>
        </p:nvSpPr>
        <p:spPr>
          <a:xfrm>
            <a:off x="457200" y="1600200"/>
            <a:ext cx="4618856" cy="4925144"/>
          </a:xfrm>
        </p:spPr>
        <p:txBody>
          <a:bodyPr>
            <a:normAutofit fontScale="85000" lnSpcReduction="20000"/>
          </a:bodyPr>
          <a:lstStyle/>
          <a:p>
            <a:r>
              <a:rPr lang="zh-CN" altLang="zh-CN" b="1" dirty="0"/>
              <a:t>共性：</a:t>
            </a:r>
            <a:endParaRPr lang="zh-CN" altLang="zh-CN" dirty="0"/>
          </a:p>
          <a:p>
            <a:r>
              <a:rPr lang="en-US" altLang="zh-CN" dirty="0"/>
              <a:t>… the family of Construction Grammars. Many of these theories share most of their assumptions with the approach of Cognitive Linguistics, of which some are, in some sense, the grammatical part. However, the commonalities do not end there, and I want to point out two additional ones that bear on the data and methodology.</a:t>
            </a:r>
            <a:endParaRPr lang="zh-CN" altLang="zh-CN" dirty="0"/>
          </a:p>
        </p:txBody>
      </p:sp>
      <p:sp>
        <p:nvSpPr>
          <p:cNvPr id="6" name="内容占位符 2"/>
          <p:cNvSpPr txBox="1">
            <a:spLocks/>
          </p:cNvSpPr>
          <p:nvPr/>
        </p:nvSpPr>
        <p:spPr>
          <a:xfrm>
            <a:off x="5292080" y="2060848"/>
            <a:ext cx="3394720" cy="40219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这些成员们绝大多数对语法的假设都来自认知语言学，不过它们的共性不止于此，作者还将从数据和方法论上予以解读。</a:t>
            </a:r>
          </a:p>
        </p:txBody>
      </p:sp>
    </p:spTree>
    <p:extLst>
      <p:ext uri="{BB962C8B-B14F-4D97-AF65-F5344CB8AC3E}">
        <p14:creationId xmlns:p14="http://schemas.microsoft.com/office/powerpoint/2010/main" val="11422865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4618856" cy="5367480"/>
          </a:xfrm>
        </p:spPr>
        <p:txBody>
          <a:bodyPr>
            <a:normAutofit fontScale="92500" lnSpcReduction="20000"/>
          </a:bodyPr>
          <a:lstStyle/>
          <a:p>
            <a:r>
              <a:rPr lang="zh-CN" altLang="en-US" b="1" dirty="0" smtClean="0"/>
              <a:t>首先从认知</a:t>
            </a:r>
            <a:r>
              <a:rPr lang="zh-CN" altLang="en-US" b="1" dirty="0"/>
              <a:t>上</a:t>
            </a:r>
            <a:r>
              <a:rPr lang="zh-CN" altLang="zh-CN" b="1" dirty="0" smtClean="0"/>
              <a:t>：</a:t>
            </a:r>
            <a:endParaRPr lang="zh-CN" altLang="zh-CN" dirty="0"/>
          </a:p>
          <a:p>
            <a:r>
              <a:rPr lang="en-US" altLang="zh-CN" dirty="0"/>
              <a:t>First, just like semantic categories are described in Cognitive Linguistics as radial categories – categories whose members may be linked not directly but via family resemblances – different instantiations of Construction Grammar constitute a radial category of the same kind.</a:t>
            </a:r>
            <a:endParaRPr lang="zh-CN" altLang="zh-CN" dirty="0"/>
          </a:p>
        </p:txBody>
      </p:sp>
      <p:sp>
        <p:nvSpPr>
          <p:cNvPr id="6" name="内容占位符 2"/>
          <p:cNvSpPr txBox="1">
            <a:spLocks/>
          </p:cNvSpPr>
          <p:nvPr/>
        </p:nvSpPr>
        <p:spPr>
          <a:xfrm>
            <a:off x="5292080" y="1772816"/>
            <a:ext cx="3394720" cy="43099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第一，语义类均为辐散类；</a:t>
            </a:r>
          </a:p>
        </p:txBody>
      </p:sp>
    </p:spTree>
    <p:extLst>
      <p:ext uri="{BB962C8B-B14F-4D97-AF65-F5344CB8AC3E}">
        <p14:creationId xmlns:p14="http://schemas.microsoft.com/office/powerpoint/2010/main" val="17354297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4618856" cy="5367480"/>
          </a:xfrm>
        </p:spPr>
        <p:txBody>
          <a:bodyPr>
            <a:normAutofit fontScale="77500" lnSpcReduction="20000"/>
          </a:bodyPr>
          <a:lstStyle/>
          <a:p>
            <a:r>
              <a:rPr lang="en-US" altLang="zh-CN" dirty="0" smtClean="0"/>
              <a:t>Thus</a:t>
            </a:r>
            <a:r>
              <a:rPr lang="en-US" altLang="zh-CN" dirty="0"/>
              <a:t>, although Construction Grammars share many assumptions, they also differ </a:t>
            </a:r>
            <a:r>
              <a:rPr lang="en-US" altLang="zh-CN" dirty="0" smtClean="0"/>
              <a:t>in various </a:t>
            </a:r>
            <a:r>
              <a:rPr lang="en-US" altLang="zh-CN" dirty="0"/>
              <a:t>ways. However, and this is the second point, given the affinity to Cognitive Linguistics, many, but not all, explicitly commit to what </a:t>
            </a:r>
            <a:r>
              <a:rPr lang="en-US" altLang="zh-CN" dirty="0" err="1"/>
              <a:t>Lakoff</a:t>
            </a:r>
            <a:r>
              <a:rPr lang="en-US" altLang="zh-CN" dirty="0"/>
              <a:t> (1990:40) has referred to as the cognitive commitment, namely “a commitment to providing a characterization of general principles for language that accords with what is known about the mind and brain from other disciplines</a:t>
            </a:r>
            <a:r>
              <a:rPr lang="en-US" altLang="zh-CN" dirty="0" smtClean="0"/>
              <a:t>.”</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第二，“致力于创造一个符号化的语言普遍原则。”</a:t>
            </a:r>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文章选取</a:t>
            </a:r>
            <a:endParaRPr lang="zh-CN" altLang="en-US" dirty="0"/>
          </a:p>
        </p:txBody>
      </p:sp>
      <p:sp>
        <p:nvSpPr>
          <p:cNvPr id="3" name="内容占位符 2"/>
          <p:cNvSpPr>
            <a:spLocks noGrp="1"/>
          </p:cNvSpPr>
          <p:nvPr>
            <p:ph idx="1"/>
          </p:nvPr>
        </p:nvSpPr>
        <p:spPr>
          <a:xfrm>
            <a:off x="457200" y="1600200"/>
            <a:ext cx="8507288" cy="4997152"/>
          </a:xfrm>
        </p:spPr>
        <p:txBody>
          <a:bodyPr/>
          <a:lstStyle/>
          <a:p>
            <a:r>
              <a:rPr lang="en-US" altLang="zh-CN" dirty="0" smtClean="0"/>
              <a:t>[Main] Data in Construction Grammar (Stefan Th. </a:t>
            </a:r>
            <a:r>
              <a:rPr lang="en-US" altLang="zh-CN" dirty="0" err="1" smtClean="0"/>
              <a:t>Gries</a:t>
            </a:r>
            <a:r>
              <a:rPr lang="en-US" altLang="zh-CN" dirty="0" smtClean="0"/>
              <a:t> 2013)</a:t>
            </a:r>
          </a:p>
          <a:p>
            <a:pPr marL="0" indent="0">
              <a:buNone/>
            </a:pPr>
            <a:r>
              <a:rPr lang="zh-CN" altLang="en-US" dirty="0" smtClean="0"/>
              <a:t>从数据利用的</a:t>
            </a:r>
            <a:r>
              <a:rPr lang="zh-CN" altLang="en-US" dirty="0"/>
              <a:t>视角综述构</a:t>
            </a:r>
            <a:r>
              <a:rPr lang="zh-CN" altLang="en-US" dirty="0" smtClean="0"/>
              <a:t>式语法的发展。</a:t>
            </a:r>
            <a:endParaRPr lang="en-US" altLang="zh-CN" dirty="0"/>
          </a:p>
          <a:p>
            <a:endParaRPr lang="en-US" altLang="zh-CN" dirty="0" smtClean="0"/>
          </a:p>
          <a:p>
            <a:r>
              <a:rPr lang="en-US" altLang="zh-CN" dirty="0" err="1" smtClean="0"/>
              <a:t>Collostructions</a:t>
            </a:r>
            <a:r>
              <a:rPr lang="en-US" altLang="zh-CN" dirty="0" smtClean="0"/>
              <a:t>: Investigating the interaction of words and </a:t>
            </a:r>
            <a:r>
              <a:rPr lang="en-US" altLang="zh-CN" dirty="0"/>
              <a:t>constructions (Stefan Th. </a:t>
            </a:r>
            <a:r>
              <a:rPr lang="en-US" altLang="zh-CN" dirty="0" err="1" smtClean="0"/>
              <a:t>Gries</a:t>
            </a:r>
            <a:r>
              <a:rPr lang="en-US" altLang="zh-CN" dirty="0" smtClean="0"/>
              <a:t> 2003)</a:t>
            </a:r>
          </a:p>
          <a:p>
            <a:pPr marL="0" indent="0">
              <a:buNone/>
            </a:pPr>
            <a:r>
              <a:rPr lang="zh-CN" altLang="en-US" dirty="0" smtClean="0"/>
              <a:t>作者在其基于语料库的构式计算中使用的最重要的基本概念。</a:t>
            </a:r>
            <a:endParaRPr lang="zh-CN" altLang="en-US" dirty="0"/>
          </a:p>
        </p:txBody>
      </p:sp>
    </p:spTree>
    <p:extLst>
      <p:ext uri="{BB962C8B-B14F-4D97-AF65-F5344CB8AC3E}">
        <p14:creationId xmlns:p14="http://schemas.microsoft.com/office/powerpoint/2010/main" val="18022028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4618856" cy="5367480"/>
          </a:xfrm>
        </p:spPr>
        <p:txBody>
          <a:bodyPr>
            <a:normAutofit/>
          </a:bodyPr>
          <a:lstStyle/>
          <a:p>
            <a:r>
              <a:rPr lang="zh-CN" altLang="en-US" b="1" dirty="0" smtClean="0"/>
              <a:t>其次开始描述数据</a:t>
            </a:r>
            <a:r>
              <a:rPr lang="zh-CN" altLang="zh-CN" b="1" dirty="0" smtClean="0"/>
              <a:t>：</a:t>
            </a:r>
            <a:endParaRPr lang="zh-CN" altLang="zh-CN" dirty="0"/>
          </a:p>
          <a:p>
            <a:r>
              <a:rPr lang="en-US" altLang="zh-CN" dirty="0"/>
              <a:t>A very widespread classification of types of linguistic data has been to distinguish introspective, observational, and experimental data</a:t>
            </a:r>
            <a:r>
              <a:rPr lang="en-US" altLang="zh-CN" dirty="0" smtClean="0"/>
              <a:t>,</a:t>
            </a:r>
            <a:endParaRPr lang="zh-CN" altLang="zh-CN" dirty="0"/>
          </a:p>
        </p:txBody>
      </p:sp>
      <p:sp>
        <p:nvSpPr>
          <p:cNvPr id="6" name="内容占位符 2"/>
          <p:cNvSpPr txBox="1">
            <a:spLocks/>
          </p:cNvSpPr>
          <p:nvPr/>
        </p:nvSpPr>
        <p:spPr>
          <a:xfrm>
            <a:off x="5292080" y="1772816"/>
            <a:ext cx="3394720" cy="43099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一个广泛的关于语言学数据的分类，将数据分为内省、观察和实验数据三类。</a:t>
            </a:r>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352928" cy="5367480"/>
          </a:xfrm>
        </p:spPr>
        <p:txBody>
          <a:bodyPr>
            <a:normAutofit/>
          </a:bodyPr>
          <a:lstStyle/>
          <a:p>
            <a:r>
              <a:rPr lang="en-US" altLang="zh-CN" dirty="0"/>
              <a:t>where introspective data result from a speaker’s second-level attention or second-level consciousness (to use </a:t>
            </a:r>
            <a:r>
              <a:rPr lang="en-US" altLang="zh-CN" dirty="0" err="1"/>
              <a:t>Talmy’s</a:t>
            </a:r>
            <a:r>
              <a:rPr lang="en-US" altLang="zh-CN" dirty="0"/>
              <a:t> 2007 terminology), where observational data result from recordings or corpora of linguistic production in (often) noisy naturalistic settings, and where experimental data result from subjects’ behavior in designed controlled experimental situations facing carefully-developed experimental stimuli.</a:t>
            </a:r>
            <a:endParaRPr lang="zh-CN" altLang="zh-CN" dirty="0"/>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4618856" cy="5367480"/>
          </a:xfrm>
        </p:spPr>
        <p:txBody>
          <a:bodyPr>
            <a:normAutofit/>
          </a:bodyPr>
          <a:lstStyle/>
          <a:p>
            <a:r>
              <a:rPr lang="zh-CN" altLang="zh-CN" b="1" dirty="0"/>
              <a:t>不足：</a:t>
            </a:r>
            <a:endParaRPr lang="zh-CN" altLang="zh-CN" dirty="0"/>
          </a:p>
          <a:p>
            <a:r>
              <a:rPr lang="en-US" altLang="zh-CN" dirty="0"/>
              <a:t>However, even though this classification is widely used, it is also a bit too simplistic since a variety of data-gathering types exhibits characteristics of more than one of these groups.</a:t>
            </a:r>
            <a:endParaRPr lang="zh-CN" altLang="zh-CN" dirty="0"/>
          </a:p>
        </p:txBody>
      </p:sp>
      <p:sp>
        <p:nvSpPr>
          <p:cNvPr id="6" name="内容占位符 2"/>
          <p:cNvSpPr txBox="1">
            <a:spLocks/>
          </p:cNvSpPr>
          <p:nvPr/>
        </p:nvSpPr>
        <p:spPr>
          <a:xfrm>
            <a:off x="5292080" y="1772816"/>
            <a:ext cx="3394720" cy="43099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800" dirty="0" smtClean="0"/>
              <a:t>(</a:t>
            </a:r>
            <a:r>
              <a:rPr lang="zh-CN" altLang="zh-CN" sz="2800" dirty="0" smtClean="0"/>
              <a:t>观察</a:t>
            </a:r>
            <a:r>
              <a:rPr lang="zh-CN" altLang="zh-CN" sz="2800" dirty="0"/>
              <a:t>和</a:t>
            </a:r>
            <a:r>
              <a:rPr lang="zh-CN" altLang="zh-CN" sz="2800" dirty="0" smtClean="0"/>
              <a:t>实验</a:t>
            </a:r>
            <a:r>
              <a:rPr lang="en-US" altLang="zh-CN" sz="2800" dirty="0" smtClean="0"/>
              <a:t>)</a:t>
            </a:r>
            <a:r>
              <a:rPr lang="zh-CN" altLang="zh-CN" sz="2800" dirty="0" smtClean="0"/>
              <a:t>数据</a:t>
            </a:r>
            <a:r>
              <a:rPr lang="zh-CN" altLang="zh-CN" sz="2800" dirty="0"/>
              <a:t>有时并不容易区分，需要更细致的划分</a:t>
            </a:r>
            <a:r>
              <a:rPr lang="zh-CN" altLang="zh-CN" sz="2800" dirty="0" smtClean="0"/>
              <a:t>。</a:t>
            </a:r>
            <a:endParaRPr lang="zh-CN" altLang="zh-CN" sz="2800" dirty="0"/>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352928" cy="5367480"/>
          </a:xfrm>
        </p:spPr>
        <p:txBody>
          <a:bodyPr>
            <a:normAutofit lnSpcReduction="10000"/>
          </a:bodyPr>
          <a:lstStyle/>
          <a:p>
            <a:r>
              <a:rPr lang="zh-CN" altLang="zh-CN" sz="2800" b="1" dirty="0"/>
              <a:t>三个维度：</a:t>
            </a:r>
            <a:endParaRPr lang="zh-CN" altLang="zh-CN" sz="2800" dirty="0"/>
          </a:p>
          <a:p>
            <a:r>
              <a:rPr lang="en-US" altLang="zh-CN" sz="2800" dirty="0"/>
              <a:t>as how natural does the subject perceive his (experimental) </a:t>
            </a:r>
            <a:r>
              <a:rPr lang="en-US" altLang="zh-CN" sz="2800" b="1" dirty="0"/>
              <a:t>setting</a:t>
            </a:r>
            <a:r>
              <a:rPr lang="en-US" altLang="zh-CN" sz="2800" dirty="0"/>
              <a:t>?</a:t>
            </a:r>
            <a:endParaRPr lang="zh-CN" altLang="zh-CN" sz="2800" dirty="0"/>
          </a:p>
          <a:p>
            <a:r>
              <a:rPr lang="zh-CN" altLang="zh-CN" sz="2800" dirty="0"/>
              <a:t>发生场景</a:t>
            </a:r>
          </a:p>
          <a:p>
            <a:r>
              <a:rPr lang="en-US" altLang="zh-CN" sz="2800" dirty="0"/>
              <a:t>what (linguistic) </a:t>
            </a:r>
            <a:r>
              <a:rPr lang="en-US" altLang="zh-CN" sz="2800" b="1" dirty="0"/>
              <a:t>stimulus </a:t>
            </a:r>
            <a:r>
              <a:rPr lang="en-US" altLang="zh-CN" sz="2800" dirty="0"/>
              <a:t>does the subject act on?</a:t>
            </a:r>
            <a:endParaRPr lang="zh-CN" altLang="zh-CN" sz="2800" dirty="0"/>
          </a:p>
          <a:p>
            <a:r>
              <a:rPr lang="zh-CN" altLang="zh-CN" sz="2800" dirty="0"/>
              <a:t>言语刺激（动机）</a:t>
            </a:r>
          </a:p>
          <a:p>
            <a:r>
              <a:rPr lang="en-US" altLang="zh-CN" sz="2800" dirty="0"/>
              <a:t>what (linguistic) units / </a:t>
            </a:r>
            <a:r>
              <a:rPr lang="en-US" altLang="zh-CN" sz="2800" b="1" dirty="0"/>
              <a:t>responses </a:t>
            </a:r>
            <a:r>
              <a:rPr lang="en-US" altLang="zh-CN" sz="2800" dirty="0"/>
              <a:t>does the subject produce?</a:t>
            </a:r>
            <a:endParaRPr lang="zh-CN" altLang="zh-CN" sz="2800" dirty="0"/>
          </a:p>
          <a:p>
            <a:r>
              <a:rPr lang="zh-CN" altLang="zh-CN" sz="2800" dirty="0" smtClean="0"/>
              <a:t>反馈</a:t>
            </a:r>
            <a:endParaRPr lang="en-US" altLang="zh-CN" sz="2800" dirty="0" smtClean="0"/>
          </a:p>
          <a:p>
            <a:r>
              <a:rPr lang="zh-CN" altLang="zh-CN" sz="2800" b="1" dirty="0"/>
              <a:t>六个极端（</a:t>
            </a:r>
            <a:r>
              <a:rPr lang="en-US" altLang="zh-CN" sz="2800" b="1" dirty="0"/>
              <a:t>six extremes</a:t>
            </a:r>
            <a:r>
              <a:rPr lang="zh-CN" altLang="zh-CN" sz="2800" b="1" dirty="0"/>
              <a:t>）：</a:t>
            </a:r>
            <a:endParaRPr lang="zh-CN" altLang="zh-CN" sz="2800" dirty="0"/>
          </a:p>
          <a:p>
            <a:r>
              <a:rPr lang="en-US" altLang="zh-CN" sz="2800" dirty="0"/>
              <a:t>Most natural, (intermediately natural,) least natural</a:t>
            </a:r>
            <a:r>
              <a:rPr lang="en-US" altLang="zh-CN" sz="2800" dirty="0" smtClean="0"/>
              <a:t>.</a:t>
            </a:r>
            <a:endParaRPr lang="zh-CN" altLang="zh-CN" sz="2800" dirty="0"/>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fontScale="92500"/>
          </a:bodyPr>
          <a:lstStyle/>
          <a:p>
            <a:r>
              <a:rPr lang="en-US" altLang="zh-CN" i="1" dirty="0" smtClean="0"/>
              <a:t>How </a:t>
            </a:r>
            <a:r>
              <a:rPr lang="en-US" altLang="zh-CN" i="1" dirty="0"/>
              <a:t>natural does the subject perceive his (experimental) setting?</a:t>
            </a:r>
          </a:p>
          <a:p>
            <a:pPr marL="0" indent="0">
              <a:buNone/>
            </a:pPr>
            <a:r>
              <a:rPr lang="en-US" altLang="zh-CN" dirty="0"/>
              <a:t>− most natural, e.g., speakers who know each other talk to each other </a:t>
            </a:r>
            <a:r>
              <a:rPr lang="en-US" altLang="zh-CN" dirty="0" smtClean="0"/>
              <a:t>in unprompted </a:t>
            </a:r>
            <a:r>
              <a:rPr lang="en-US" altLang="zh-CN" dirty="0"/>
              <a:t>authentic dialog;</a:t>
            </a:r>
          </a:p>
          <a:p>
            <a:pPr marL="0" indent="0">
              <a:buNone/>
            </a:pPr>
            <a:r>
              <a:rPr lang="en-US" altLang="zh-CN" dirty="0"/>
              <a:t>− intermediately natural, e.g., a speaker describes </a:t>
            </a:r>
            <a:r>
              <a:rPr lang="en-US" altLang="zh-CN" dirty="0" smtClean="0"/>
              <a:t>pictures </a:t>
            </a:r>
            <a:r>
              <a:rPr lang="en-US" altLang="zh-CN" dirty="0"/>
              <a:t>handed to </a:t>
            </a:r>
            <a:r>
              <a:rPr lang="en-US" altLang="zh-CN" dirty="0" smtClean="0"/>
              <a:t>him by </a:t>
            </a:r>
            <a:r>
              <a:rPr lang="en-US" altLang="zh-CN" dirty="0"/>
              <a:t>an experimenter;</a:t>
            </a:r>
          </a:p>
          <a:p>
            <a:pPr marL="0" indent="0">
              <a:buNone/>
            </a:pPr>
            <a:r>
              <a:rPr lang="en-US" altLang="zh-CN" dirty="0"/>
              <a:t>− least natural, e.g., speaker lies in an fMRI unit undergoing a </a:t>
            </a:r>
            <a:r>
              <a:rPr lang="en-US" altLang="zh-CN" dirty="0" smtClean="0"/>
              <a:t>brain activity </a:t>
            </a:r>
            <a:r>
              <a:rPr lang="en-US" altLang="zh-CN" dirty="0"/>
              <a:t>scan while having to press of one of three buttons in </a:t>
            </a:r>
            <a:r>
              <a:rPr lang="en-US" altLang="zh-CN" dirty="0" smtClean="0"/>
              <a:t>responses to </a:t>
            </a:r>
            <a:r>
              <a:rPr lang="en-US" altLang="zh-CN" dirty="0"/>
              <a:t>digitally presented black-and-white pictorial stimuli.</a:t>
            </a:r>
            <a:endParaRPr lang="zh-CN" altLang="zh-CN" dirty="0"/>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r>
              <a:rPr lang="en-US" altLang="zh-CN" i="1" dirty="0"/>
              <a:t>What (linguistic) stimulus does the subject act on?</a:t>
            </a:r>
          </a:p>
          <a:p>
            <a:pPr marL="0" indent="0">
              <a:buNone/>
            </a:pPr>
            <a:r>
              <a:rPr lang="en-US" altLang="zh-CN" dirty="0"/>
              <a:t>− most natural, e.g., speakers are presented with natural utterances </a:t>
            </a:r>
            <a:r>
              <a:rPr lang="en-US" altLang="zh-CN" dirty="0" smtClean="0"/>
              <a:t>and turns </a:t>
            </a:r>
            <a:r>
              <a:rPr lang="en-US" altLang="zh-CN" dirty="0"/>
              <a:t>in authentic dialog;</a:t>
            </a:r>
          </a:p>
          <a:p>
            <a:pPr marL="0" indent="0">
              <a:buNone/>
            </a:pPr>
            <a:r>
              <a:rPr lang="en-US" altLang="zh-CN" dirty="0"/>
              <a:t>− intermediately natural, e.g., speakers are presented isolated words by </a:t>
            </a:r>
            <a:r>
              <a:rPr lang="en-US" altLang="zh-CN" dirty="0" smtClean="0"/>
              <a:t>an experimenter </a:t>
            </a:r>
            <a:r>
              <a:rPr lang="en-US" altLang="zh-CN" dirty="0"/>
              <a:t>in an association task;</a:t>
            </a:r>
          </a:p>
          <a:p>
            <a:pPr marL="0" indent="0">
              <a:buNone/>
            </a:pPr>
            <a:r>
              <a:rPr lang="en-US" altLang="zh-CN" dirty="0"/>
              <a:t>− least natural, e.g., speakers are presented with isolated vowel phones.</a:t>
            </a:r>
            <a:endParaRPr lang="zh-CN" altLang="zh-CN" dirty="0"/>
          </a:p>
        </p:txBody>
      </p:sp>
    </p:spTree>
    <p:extLst>
      <p:ext uri="{BB962C8B-B14F-4D97-AF65-F5344CB8AC3E}">
        <p14:creationId xmlns:p14="http://schemas.microsoft.com/office/powerpoint/2010/main" val="23595559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r>
              <a:rPr lang="en-US" altLang="zh-CN" i="1" dirty="0" smtClean="0"/>
              <a:t>What </a:t>
            </a:r>
            <a:r>
              <a:rPr lang="en-US" altLang="zh-CN" i="1" dirty="0"/>
              <a:t>(linguistic) units/responses does the subject produce?</a:t>
            </a:r>
          </a:p>
          <a:p>
            <a:pPr marL="0" indent="0">
              <a:buNone/>
            </a:pPr>
            <a:r>
              <a:rPr lang="en-US" altLang="zh-CN" dirty="0"/>
              <a:t>− most natural, e.g., subjects produce natural and </a:t>
            </a:r>
            <a:r>
              <a:rPr lang="en-US" altLang="zh-CN" dirty="0" smtClean="0"/>
              <a:t>unconstrained responses </a:t>
            </a:r>
            <a:r>
              <a:rPr lang="en-US" altLang="zh-CN" dirty="0"/>
              <a:t>to questions</a:t>
            </a:r>
            <a:r>
              <a:rPr lang="en-US" altLang="zh-CN" dirty="0" smtClean="0"/>
              <a:t>;</a:t>
            </a:r>
          </a:p>
          <a:p>
            <a:pPr marL="0" indent="0">
              <a:buNone/>
            </a:pPr>
            <a:r>
              <a:rPr lang="en-US" altLang="zh-CN" dirty="0"/>
              <a:t>− intermediately natural, e.g., speakers respond with isolated words (e.g</a:t>
            </a:r>
            <a:r>
              <a:rPr lang="en-US" altLang="zh-CN" dirty="0" smtClean="0"/>
              <a:t>., to </a:t>
            </a:r>
            <a:r>
              <a:rPr lang="en-US" altLang="zh-CN" dirty="0"/>
              <a:t>a definition);</a:t>
            </a:r>
          </a:p>
          <a:p>
            <a:pPr marL="0" indent="0">
              <a:buNone/>
            </a:pPr>
            <a:r>
              <a:rPr lang="en-US" altLang="zh-CN" dirty="0"/>
              <a:t>− least natural, e.g., speakers respond with a phone out of context.</a:t>
            </a:r>
            <a:endParaRPr lang="zh-CN" altLang="zh-CN" dirty="0"/>
          </a:p>
        </p:txBody>
      </p:sp>
    </p:spTree>
    <p:extLst>
      <p:ext uri="{BB962C8B-B14F-4D97-AF65-F5344CB8AC3E}">
        <p14:creationId xmlns:p14="http://schemas.microsoft.com/office/powerpoint/2010/main" val="23595559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r>
              <a:rPr lang="en-US" altLang="zh-CN" dirty="0" err="1" smtClean="0"/>
              <a:t>Eg</a:t>
            </a:r>
            <a:r>
              <a:rPr lang="en-US" altLang="zh-CN" dirty="0" smtClean="0"/>
              <a:t>. 1</a:t>
            </a:r>
          </a:p>
          <a:p>
            <a:r>
              <a:rPr lang="en-US" altLang="zh-CN" dirty="0" smtClean="0"/>
              <a:t>a </a:t>
            </a:r>
            <a:r>
              <a:rPr lang="en-US" altLang="zh-CN" dirty="0"/>
              <a:t>situation in which a subject sits in front of a computer screen </a:t>
            </a:r>
            <a:r>
              <a:rPr lang="en-US" altLang="zh-CN" dirty="0" smtClean="0"/>
              <a:t>with an </a:t>
            </a:r>
            <a:r>
              <a:rPr lang="en-US" altLang="zh-CN" dirty="0"/>
              <a:t>eye tracker, is </a:t>
            </a:r>
            <a:r>
              <a:rPr lang="en-US" altLang="zh-CN" dirty="0" err="1"/>
              <a:t>auditorily</a:t>
            </a:r>
            <a:r>
              <a:rPr lang="en-US" altLang="zh-CN" dirty="0"/>
              <a:t> presented with a word, is visually presented with </a:t>
            </a:r>
            <a:r>
              <a:rPr lang="en-US" altLang="zh-CN" dirty="0" smtClean="0"/>
              <a:t>two pictures </a:t>
            </a:r>
            <a:r>
              <a:rPr lang="en-US" altLang="zh-CN" dirty="0"/>
              <a:t>(one of which represents an instance of what the </a:t>
            </a:r>
            <a:r>
              <a:rPr lang="en-US" altLang="zh-CN" dirty="0" err="1"/>
              <a:t>auditorily</a:t>
            </a:r>
            <a:r>
              <a:rPr lang="en-US" altLang="zh-CN" dirty="0"/>
              <a:t> presented </a:t>
            </a:r>
            <a:r>
              <a:rPr lang="en-US" altLang="zh-CN" dirty="0" smtClean="0"/>
              <a:t>word means</a:t>
            </a:r>
            <a:r>
              <a:rPr lang="en-US" altLang="zh-CN" dirty="0"/>
              <a:t>), and responds by saying “yes” or “no” to the question whether he sees </a:t>
            </a:r>
            <a:r>
              <a:rPr lang="en-US" altLang="zh-CN" dirty="0" smtClean="0"/>
              <a:t>an instance </a:t>
            </a:r>
            <a:r>
              <a:rPr lang="en-US" altLang="zh-CN" dirty="0"/>
              <a:t>of what the word refers to</a:t>
            </a:r>
            <a:endParaRPr lang="zh-CN" altLang="zh-CN" dirty="0"/>
          </a:p>
        </p:txBody>
      </p:sp>
    </p:spTree>
    <p:extLst>
      <p:ext uri="{BB962C8B-B14F-4D97-AF65-F5344CB8AC3E}">
        <p14:creationId xmlns:p14="http://schemas.microsoft.com/office/powerpoint/2010/main" val="28609996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pPr marL="0" indent="0">
              <a:buNone/>
            </a:pPr>
            <a:r>
              <a:rPr lang="en-US" altLang="zh-CN" dirty="0"/>
              <a:t>− a fairly unnatural experimental </a:t>
            </a:r>
            <a:r>
              <a:rPr lang="en-US" altLang="zh-CN" i="1" dirty="0"/>
              <a:t>setting </a:t>
            </a:r>
            <a:r>
              <a:rPr lang="en-US" altLang="zh-CN" dirty="0"/>
              <a:t>: sitting in front of an eye-tracker;</a:t>
            </a:r>
          </a:p>
          <a:p>
            <a:pPr marL="0" indent="0">
              <a:buNone/>
            </a:pPr>
            <a:r>
              <a:rPr lang="en-US" altLang="zh-CN" dirty="0"/>
              <a:t>− an intermediately natural </a:t>
            </a:r>
            <a:r>
              <a:rPr lang="en-US" altLang="zh-CN" i="1" dirty="0"/>
              <a:t>stimulus </a:t>
            </a:r>
            <a:r>
              <a:rPr lang="en-US" altLang="zh-CN" dirty="0"/>
              <a:t>: isolated words and picture input;</a:t>
            </a:r>
          </a:p>
          <a:p>
            <a:pPr marL="0" indent="0">
              <a:buNone/>
            </a:pPr>
            <a:r>
              <a:rPr lang="en-US" altLang="zh-CN" dirty="0"/>
              <a:t>− an intermediately natural </a:t>
            </a:r>
            <a:r>
              <a:rPr lang="en-US" altLang="zh-CN" i="1" dirty="0"/>
              <a:t>response </a:t>
            </a:r>
            <a:r>
              <a:rPr lang="en-US" altLang="zh-CN" dirty="0"/>
              <a:t>: an isolated “yes” or “no”.</a:t>
            </a:r>
            <a:endParaRPr lang="zh-CN" altLang="zh-CN" dirty="0"/>
          </a:p>
        </p:txBody>
      </p:sp>
    </p:spTree>
    <p:extLst>
      <p:ext uri="{BB962C8B-B14F-4D97-AF65-F5344CB8AC3E}">
        <p14:creationId xmlns:p14="http://schemas.microsoft.com/office/powerpoint/2010/main" val="11506472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r>
              <a:rPr lang="en-US" altLang="zh-CN" dirty="0" smtClean="0"/>
              <a:t>Eg.2 (</a:t>
            </a:r>
            <a:r>
              <a:rPr lang="zh-CN" altLang="en-US" dirty="0" smtClean="0"/>
              <a:t>观察数据一般比较</a:t>
            </a:r>
            <a:r>
              <a:rPr lang="zh-CN" altLang="en-US" dirty="0"/>
              <a:t>自然</a:t>
            </a:r>
            <a:r>
              <a:rPr lang="zh-CN" altLang="en-US" dirty="0" smtClean="0"/>
              <a:t>客观</a:t>
            </a:r>
            <a:r>
              <a:rPr lang="en-US" altLang="zh-CN" dirty="0" smtClean="0"/>
              <a:t>)</a:t>
            </a:r>
          </a:p>
          <a:p>
            <a:r>
              <a:rPr lang="en-US" altLang="zh-CN" dirty="0" smtClean="0"/>
              <a:t>the </a:t>
            </a:r>
            <a:r>
              <a:rPr lang="en-US" altLang="zh-CN" dirty="0"/>
              <a:t>case of analyzing a </a:t>
            </a:r>
            <a:r>
              <a:rPr lang="en-US" altLang="zh-CN" i="1" dirty="0"/>
              <a:t>there </a:t>
            </a:r>
            <a:r>
              <a:rPr lang="en-US" altLang="zh-CN" dirty="0"/>
              <a:t>-construction </a:t>
            </a:r>
            <a:r>
              <a:rPr lang="en-US" altLang="zh-CN" dirty="0" smtClean="0"/>
              <a:t>in corpus </a:t>
            </a:r>
            <a:r>
              <a:rPr lang="en-US" altLang="zh-CN" dirty="0"/>
              <a:t>data from authentic conversations, which could be classified </a:t>
            </a:r>
            <a:r>
              <a:rPr lang="en-US" altLang="zh-CN" dirty="0" smtClean="0"/>
              <a:t>as</a:t>
            </a:r>
            <a:r>
              <a:rPr lang="en-US" altLang="zh-CN" dirty="0"/>
              <a:t>:</a:t>
            </a:r>
          </a:p>
          <a:p>
            <a:pPr marL="0" indent="0">
              <a:buNone/>
            </a:pPr>
            <a:r>
              <a:rPr lang="en-US" altLang="zh-CN" dirty="0"/>
              <a:t>− a very natural (experimental) </a:t>
            </a:r>
            <a:r>
              <a:rPr lang="en-US" altLang="zh-CN" i="1" dirty="0"/>
              <a:t>setting </a:t>
            </a:r>
            <a:r>
              <a:rPr lang="en-US" altLang="zh-CN" dirty="0"/>
              <a:t>: an authentic conversation;</a:t>
            </a:r>
          </a:p>
          <a:p>
            <a:pPr marL="0" indent="0">
              <a:buNone/>
            </a:pPr>
            <a:r>
              <a:rPr lang="en-US" altLang="zh-CN" dirty="0"/>
              <a:t>− a very natural </a:t>
            </a:r>
            <a:r>
              <a:rPr lang="en-US" altLang="zh-CN" i="1" dirty="0"/>
              <a:t>stimulus </a:t>
            </a:r>
            <a:r>
              <a:rPr lang="en-US" altLang="zh-CN" dirty="0"/>
              <a:t>: the previous turn;</a:t>
            </a:r>
          </a:p>
          <a:p>
            <a:pPr marL="0" indent="0">
              <a:buNone/>
            </a:pPr>
            <a:r>
              <a:rPr lang="en-US" altLang="zh-CN" dirty="0"/>
              <a:t>− a very natural </a:t>
            </a:r>
            <a:r>
              <a:rPr lang="en-US" altLang="zh-CN" i="1" dirty="0"/>
              <a:t>response </a:t>
            </a:r>
            <a:r>
              <a:rPr lang="en-US" altLang="zh-CN" dirty="0"/>
              <a:t>: a speaker’s (response) turn.</a:t>
            </a:r>
            <a:endParaRPr lang="zh-CN" altLang="zh-CN" dirty="0"/>
          </a:p>
        </p:txBody>
      </p:sp>
    </p:spTree>
    <p:extLst>
      <p:ext uri="{BB962C8B-B14F-4D97-AF65-F5344CB8AC3E}">
        <p14:creationId xmlns:p14="http://schemas.microsoft.com/office/powerpoint/2010/main" val="2471384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文章选取</a:t>
            </a:r>
            <a:endParaRPr lang="zh-CN" altLang="en-US" dirty="0"/>
          </a:p>
        </p:txBody>
      </p:sp>
      <p:sp>
        <p:nvSpPr>
          <p:cNvPr id="3" name="内容占位符 2"/>
          <p:cNvSpPr>
            <a:spLocks noGrp="1"/>
          </p:cNvSpPr>
          <p:nvPr>
            <p:ph idx="1"/>
          </p:nvPr>
        </p:nvSpPr>
        <p:spPr>
          <a:xfrm>
            <a:off x="457200" y="1600200"/>
            <a:ext cx="8507288" cy="4997152"/>
          </a:xfrm>
        </p:spPr>
        <p:txBody>
          <a:bodyPr/>
          <a:lstStyle/>
          <a:p>
            <a:r>
              <a:rPr lang="en-US" altLang="zh-CN" dirty="0" smtClean="0"/>
              <a:t>Syntactic Priming: A Corpus-based Approach</a:t>
            </a:r>
          </a:p>
          <a:p>
            <a:pPr marL="0" indent="0">
              <a:buNone/>
            </a:pPr>
            <a:r>
              <a:rPr lang="en-US" altLang="zh-CN" dirty="0"/>
              <a:t>(Stefan Th. </a:t>
            </a:r>
            <a:r>
              <a:rPr lang="en-US" altLang="zh-CN" dirty="0" err="1"/>
              <a:t>Gries</a:t>
            </a:r>
            <a:r>
              <a:rPr lang="en-US" altLang="zh-CN" dirty="0"/>
              <a:t>)</a:t>
            </a:r>
          </a:p>
          <a:p>
            <a:pPr marL="0" indent="0">
              <a:buNone/>
            </a:pPr>
            <a:endParaRPr lang="en-US" altLang="zh-CN" dirty="0" smtClean="0"/>
          </a:p>
          <a:p>
            <a:r>
              <a:rPr lang="en-US" altLang="zh-CN" dirty="0" smtClean="0"/>
              <a:t>Embodied </a:t>
            </a:r>
            <a:r>
              <a:rPr lang="en-US" altLang="zh-CN" dirty="0" err="1" smtClean="0"/>
              <a:t>Constuction</a:t>
            </a:r>
            <a:r>
              <a:rPr lang="en-US" altLang="zh-CN" dirty="0" smtClean="0"/>
              <a:t> Grammar in Simulation- Based Language Understanding</a:t>
            </a:r>
          </a:p>
          <a:p>
            <a:pPr marL="0" indent="0">
              <a:buNone/>
            </a:pPr>
            <a:r>
              <a:rPr lang="en-US" altLang="zh-CN" dirty="0" smtClean="0"/>
              <a:t>(Benjamin K. Bergen, Nancy Chang</a:t>
            </a:r>
            <a:r>
              <a:rPr lang="en-US" altLang="zh-CN" dirty="0"/>
              <a:t>)</a:t>
            </a:r>
            <a:endParaRPr lang="zh-CN" altLang="en-US" dirty="0"/>
          </a:p>
        </p:txBody>
      </p:sp>
    </p:spTree>
    <p:extLst>
      <p:ext uri="{BB962C8B-B14F-4D97-AF65-F5344CB8AC3E}">
        <p14:creationId xmlns:p14="http://schemas.microsoft.com/office/powerpoint/2010/main" val="20666592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lnSpcReduction="10000"/>
          </a:bodyPr>
          <a:lstStyle/>
          <a:p>
            <a:r>
              <a:rPr lang="zh-CN" altLang="zh-CN" b="1" dirty="0"/>
              <a:t>评价：</a:t>
            </a:r>
            <a:endParaRPr lang="zh-CN" altLang="zh-CN" dirty="0"/>
          </a:p>
          <a:p>
            <a:r>
              <a:rPr lang="en-US" altLang="zh-CN" dirty="0"/>
              <a:t>While the above classification by means of the three dimensions is neither completely exhaustive nor uncontroversial, it allows for a heuristically valuable classification of most empirical approaches in Construction Grammar in particular and probably in linguistics in general. As will be shown, linguists working in Construction Grammar have used data and methods from all six extremes of these three dimensions.</a:t>
            </a:r>
            <a:endParaRPr lang="zh-CN" altLang="zh-CN" dirty="0"/>
          </a:p>
        </p:txBody>
      </p:sp>
    </p:spTree>
    <p:extLst>
      <p:ext uri="{BB962C8B-B14F-4D97-AF65-F5344CB8AC3E}">
        <p14:creationId xmlns:p14="http://schemas.microsoft.com/office/powerpoint/2010/main" val="3557632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8424936" cy="5367480"/>
          </a:xfrm>
        </p:spPr>
        <p:txBody>
          <a:bodyPr>
            <a:normAutofit/>
          </a:bodyPr>
          <a:lstStyle/>
          <a:p>
            <a:r>
              <a:rPr lang="zh-CN" altLang="zh-CN" dirty="0"/>
              <a:t>虽不穷尽，亦有争议，但具启发，事实上构式语法所使用的数据和方法都可以用这三个维度六个极端概括</a:t>
            </a:r>
            <a:r>
              <a:rPr lang="zh-CN" altLang="zh-CN" dirty="0" smtClean="0"/>
              <a:t>。</a:t>
            </a:r>
            <a:endParaRPr lang="zh-CN" altLang="zh-CN" dirty="0"/>
          </a:p>
        </p:txBody>
      </p:sp>
    </p:spTree>
    <p:extLst>
      <p:ext uri="{BB962C8B-B14F-4D97-AF65-F5344CB8AC3E}">
        <p14:creationId xmlns:p14="http://schemas.microsoft.com/office/powerpoint/2010/main" val="18481377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二、构式语法</a:t>
            </a:r>
            <a:r>
              <a:rPr lang="zh-CN" altLang="zh-CN" b="1" dirty="0" smtClean="0"/>
              <a:t>成员</a:t>
            </a:r>
            <a:endParaRPr lang="zh-CN" altLang="en-US" dirty="0"/>
          </a:p>
        </p:txBody>
      </p:sp>
      <p:sp>
        <p:nvSpPr>
          <p:cNvPr id="3" name="内容占位符 2"/>
          <p:cNvSpPr>
            <a:spLocks noGrp="1"/>
          </p:cNvSpPr>
          <p:nvPr>
            <p:ph idx="1"/>
          </p:nvPr>
        </p:nvSpPr>
        <p:spPr>
          <a:xfrm>
            <a:off x="467544" y="1340768"/>
            <a:ext cx="4618856" cy="5367480"/>
          </a:xfrm>
        </p:spPr>
        <p:txBody>
          <a:bodyPr>
            <a:normAutofit fontScale="92500" lnSpcReduction="10000"/>
          </a:bodyPr>
          <a:lstStyle/>
          <a:p>
            <a:r>
              <a:rPr lang="zh-CN" altLang="zh-CN" b="1" dirty="0"/>
              <a:t>结果：</a:t>
            </a:r>
            <a:endParaRPr lang="zh-CN" altLang="zh-CN" dirty="0"/>
          </a:p>
          <a:p>
            <a:r>
              <a:rPr lang="en-US" altLang="zh-CN" dirty="0"/>
              <a:t>In the following sections, I will discuss a range of data and methods with an eye to exemplifying how different methods have given rise to different data, and how these have advanced different subfields, or areas of application, of Construction Grammar.</a:t>
            </a:r>
            <a:endParaRPr lang="zh-CN" altLang="zh-CN" dirty="0"/>
          </a:p>
        </p:txBody>
      </p:sp>
      <p:sp>
        <p:nvSpPr>
          <p:cNvPr id="6" name="内容占位符 2"/>
          <p:cNvSpPr txBox="1">
            <a:spLocks/>
          </p:cNvSpPr>
          <p:nvPr/>
        </p:nvSpPr>
        <p:spPr>
          <a:xfrm>
            <a:off x="5292080" y="1772816"/>
            <a:ext cx="3394720" cy="43099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不同的</a:t>
            </a:r>
            <a:r>
              <a:rPr lang="zh-CN" altLang="zh-CN" sz="2800" dirty="0" smtClean="0"/>
              <a:t>方法</a:t>
            </a:r>
            <a:r>
              <a:rPr lang="zh-CN" altLang="en-US" sz="2800" dirty="0" smtClean="0"/>
              <a:t>利用</a:t>
            </a:r>
            <a:r>
              <a:rPr lang="zh-CN" altLang="zh-CN" sz="2800" dirty="0" smtClean="0"/>
              <a:t>了</a:t>
            </a:r>
            <a:r>
              <a:rPr lang="zh-CN" altLang="zh-CN" sz="2800" dirty="0"/>
              <a:t>不同的数据</a:t>
            </a:r>
            <a:r>
              <a:rPr lang="zh-CN" altLang="zh-CN" sz="2800" dirty="0" smtClean="0"/>
              <a:t>，</a:t>
            </a:r>
            <a:r>
              <a:rPr lang="zh-CN" altLang="en-US" sz="2800" dirty="0" smtClean="0"/>
              <a:t>产生了不同的结果，</a:t>
            </a:r>
            <a:r>
              <a:rPr lang="zh-CN" altLang="zh-CN" sz="2800" dirty="0" smtClean="0"/>
              <a:t>随</a:t>
            </a:r>
            <a:r>
              <a:rPr lang="zh-CN" altLang="zh-CN" sz="2800" dirty="0"/>
              <a:t>之产生了构式语法的不同分支或应用。</a:t>
            </a:r>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三、</a:t>
            </a:r>
            <a:r>
              <a:rPr lang="zh-CN" altLang="zh-CN" b="1" dirty="0" smtClean="0"/>
              <a:t>内省</a:t>
            </a:r>
            <a:r>
              <a:rPr lang="zh-CN" altLang="en-US" b="1" dirty="0" smtClean="0"/>
              <a:t>（</a:t>
            </a:r>
            <a:r>
              <a:rPr lang="en-US" altLang="zh-CN" b="1" dirty="0" smtClean="0"/>
              <a:t>introspective</a:t>
            </a:r>
            <a:r>
              <a:rPr lang="zh-CN" altLang="en-US" b="1" dirty="0" smtClean="0"/>
              <a:t>）</a:t>
            </a:r>
            <a:endParaRPr lang="zh-CN" altLang="zh-CN" dirty="0"/>
          </a:p>
        </p:txBody>
      </p:sp>
      <p:sp>
        <p:nvSpPr>
          <p:cNvPr id="3" name="内容占位符 2"/>
          <p:cNvSpPr>
            <a:spLocks noGrp="1"/>
          </p:cNvSpPr>
          <p:nvPr>
            <p:ph idx="1"/>
          </p:nvPr>
        </p:nvSpPr>
        <p:spPr>
          <a:xfrm>
            <a:off x="467544" y="1340768"/>
            <a:ext cx="4618856" cy="5367480"/>
          </a:xfrm>
        </p:spPr>
        <p:txBody>
          <a:bodyPr>
            <a:normAutofit fontScale="70000" lnSpcReduction="20000"/>
          </a:bodyPr>
          <a:lstStyle/>
          <a:p>
            <a:r>
              <a:rPr lang="zh-CN" altLang="zh-CN" b="1" dirty="0"/>
              <a:t>主要方法及研究人员：</a:t>
            </a:r>
            <a:endParaRPr lang="zh-CN" altLang="zh-CN" dirty="0"/>
          </a:p>
          <a:p>
            <a:r>
              <a:rPr lang="en-US" altLang="zh-CN" dirty="0"/>
              <a:t>For what is now often referred to as Cognitive, or </a:t>
            </a:r>
            <a:r>
              <a:rPr lang="en-US" altLang="zh-CN" dirty="0" err="1"/>
              <a:t>Goldbergian</a:t>
            </a:r>
            <a:r>
              <a:rPr lang="en-US" altLang="zh-CN" dirty="0"/>
              <a:t>, Construction Grammar (cf. Boas, this volume), </a:t>
            </a:r>
            <a:r>
              <a:rPr lang="en-US" altLang="zh-CN" dirty="0" err="1"/>
              <a:t>Lakoff’s</a:t>
            </a:r>
            <a:r>
              <a:rPr lang="en-US" altLang="zh-CN" dirty="0"/>
              <a:t> (1987) study of </a:t>
            </a:r>
            <a:r>
              <a:rPr lang="en-US" altLang="zh-CN" i="1" dirty="0"/>
              <a:t>there-</a:t>
            </a:r>
            <a:r>
              <a:rPr lang="en-US" altLang="zh-CN" dirty="0"/>
              <a:t>constructions broke important ground in the way it showed how different </a:t>
            </a:r>
            <a:r>
              <a:rPr lang="en-US" altLang="zh-CN" i="1" dirty="0"/>
              <a:t>there</a:t>
            </a:r>
            <a:r>
              <a:rPr lang="en-US" altLang="zh-CN" dirty="0"/>
              <a:t>-constructions (types of deictic and existential constructions) form a radial category of the same type as the senses of </a:t>
            </a:r>
            <a:r>
              <a:rPr lang="en-US" altLang="zh-CN" dirty="0" err="1"/>
              <a:t>polysemous</a:t>
            </a:r>
            <a:r>
              <a:rPr lang="en-US" altLang="zh-CN" dirty="0"/>
              <a:t> words form radial categories. Similarly, for what is now often referred to as (Berkeley) Construction Grammar, Fillmore, Kay, &amp; O’Connor’s (1988; Fillmore, this volume) study of </a:t>
            </a:r>
            <a:r>
              <a:rPr lang="en-US" altLang="zh-CN" i="1" dirty="0"/>
              <a:t>let alone </a:t>
            </a:r>
            <a:r>
              <a:rPr lang="en-US" altLang="zh-CN" dirty="0"/>
              <a:t>paved the way for many important later studies.</a:t>
            </a:r>
            <a:endParaRPr lang="zh-CN" altLang="zh-CN" dirty="0"/>
          </a:p>
        </p:txBody>
      </p:sp>
      <p:sp>
        <p:nvSpPr>
          <p:cNvPr id="6" name="内容占位符 2"/>
          <p:cNvSpPr txBox="1">
            <a:spLocks/>
          </p:cNvSpPr>
          <p:nvPr/>
        </p:nvSpPr>
        <p:spPr>
          <a:xfrm>
            <a:off x="5292080" y="1772816"/>
            <a:ext cx="3394720" cy="43099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认知构式语法：</a:t>
            </a:r>
            <a:r>
              <a:rPr lang="en-US" altLang="zh-CN" sz="2800" dirty="0"/>
              <a:t>Goldberg, </a:t>
            </a:r>
            <a:r>
              <a:rPr lang="en-US" altLang="zh-CN" sz="2800" dirty="0" err="1"/>
              <a:t>Lakoff</a:t>
            </a:r>
            <a:r>
              <a:rPr lang="en-US" altLang="zh-CN" sz="2800" dirty="0"/>
              <a:t>: there-construction</a:t>
            </a:r>
            <a:r>
              <a:rPr lang="zh-CN" altLang="zh-CN" sz="2800" dirty="0"/>
              <a:t>；伯克利构式语法：</a:t>
            </a:r>
            <a:r>
              <a:rPr lang="en-US" altLang="zh-CN" sz="2800" dirty="0"/>
              <a:t>Fillmore, Kay, O’Connor: let alone construction</a:t>
            </a:r>
            <a:endParaRPr lang="zh-CN" altLang="zh-CN" sz="2800" dirty="0"/>
          </a:p>
        </p:txBody>
      </p:sp>
    </p:spTree>
    <p:extLst>
      <p:ext uri="{BB962C8B-B14F-4D97-AF65-F5344CB8AC3E}">
        <p14:creationId xmlns:p14="http://schemas.microsoft.com/office/powerpoint/2010/main" val="2313162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三、</a:t>
            </a:r>
            <a:r>
              <a:rPr lang="zh-CN" altLang="zh-CN" b="1" dirty="0" smtClean="0"/>
              <a:t>内省</a:t>
            </a:r>
            <a:r>
              <a:rPr lang="zh-CN" altLang="en-US" b="1" dirty="0" smtClean="0"/>
              <a:t>（</a:t>
            </a:r>
            <a:r>
              <a:rPr lang="en-US" altLang="zh-CN" b="1" dirty="0" smtClean="0"/>
              <a:t>introspective</a:t>
            </a:r>
            <a:r>
              <a:rPr lang="zh-CN" altLang="en-US" b="1" dirty="0" smtClean="0"/>
              <a:t>）</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zh-CN" altLang="zh-CN" b="1" dirty="0"/>
              <a:t>特点：</a:t>
            </a:r>
            <a:endParaRPr lang="zh-CN" altLang="zh-CN" dirty="0"/>
          </a:p>
          <a:p>
            <a:r>
              <a:rPr lang="en-US" altLang="zh-CN" dirty="0"/>
              <a:t>introspective judgments about what one can and cannot say in different circumstances or contexts, with very rare references to authentic/natural examples.</a:t>
            </a:r>
            <a:endParaRPr lang="zh-CN" altLang="zh-CN" dirty="0"/>
          </a:p>
        </p:txBody>
      </p:sp>
      <p:sp>
        <p:nvSpPr>
          <p:cNvPr id="6" name="内容占位符 2"/>
          <p:cNvSpPr txBox="1">
            <a:spLocks/>
          </p:cNvSpPr>
          <p:nvPr/>
        </p:nvSpPr>
        <p:spPr>
          <a:xfrm>
            <a:off x="5292080" y="1844824"/>
            <a:ext cx="3394720" cy="42379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研究者（根据自己语感）判断某语境下一句话能不能说，而很少参照真实语料。</a:t>
            </a:r>
          </a:p>
        </p:txBody>
      </p:sp>
    </p:spTree>
    <p:extLst>
      <p:ext uri="{BB962C8B-B14F-4D97-AF65-F5344CB8AC3E}">
        <p14:creationId xmlns:p14="http://schemas.microsoft.com/office/powerpoint/2010/main" val="2421983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三、</a:t>
            </a:r>
            <a:r>
              <a:rPr lang="zh-CN" altLang="zh-CN" b="1" dirty="0" smtClean="0"/>
              <a:t>内省</a:t>
            </a:r>
            <a:r>
              <a:rPr lang="zh-CN" altLang="en-US" b="1" dirty="0" smtClean="0"/>
              <a:t>（</a:t>
            </a:r>
            <a:r>
              <a:rPr lang="en-US" altLang="zh-CN" b="1" dirty="0" smtClean="0"/>
              <a:t>introspective</a:t>
            </a:r>
            <a:r>
              <a:rPr lang="zh-CN" altLang="en-US" b="1" dirty="0" smtClean="0"/>
              <a:t>）</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en-US" altLang="zh-CN" dirty="0"/>
              <a:t>the first explicitly construction-based studies were all introspection-based and, if they used the word </a:t>
            </a:r>
            <a:r>
              <a:rPr lang="en-US" altLang="zh-CN" i="1" dirty="0"/>
              <a:t>data</a:t>
            </a:r>
            <a:r>
              <a:rPr lang="en-US" altLang="zh-CN" dirty="0"/>
              <a:t>, they used it referring to introspective judgments and/or example sentences</a:t>
            </a:r>
            <a:r>
              <a:rPr lang="en-US" altLang="zh-CN" dirty="0" smtClean="0"/>
              <a:t>.</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最初的构式研究都是内省的，如果提到语料，指的是研究者自己的判断或者（臆想的）例句。</a:t>
            </a:r>
          </a:p>
        </p:txBody>
      </p:sp>
    </p:spTree>
    <p:extLst>
      <p:ext uri="{BB962C8B-B14F-4D97-AF65-F5344CB8AC3E}">
        <p14:creationId xmlns:p14="http://schemas.microsoft.com/office/powerpoint/2010/main" val="242198307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三、</a:t>
            </a:r>
            <a:r>
              <a:rPr lang="zh-CN" altLang="zh-CN" b="1" dirty="0" smtClean="0"/>
              <a:t>内省</a:t>
            </a:r>
            <a:r>
              <a:rPr lang="zh-CN" altLang="en-US" b="1" dirty="0" smtClean="0"/>
              <a:t>（</a:t>
            </a:r>
            <a:r>
              <a:rPr lang="en-US" altLang="zh-CN" b="1" dirty="0" smtClean="0"/>
              <a:t>introspective</a:t>
            </a:r>
            <a:r>
              <a:rPr lang="zh-CN" altLang="en-US" b="1" dirty="0" smtClean="0"/>
              <a:t>）</a:t>
            </a:r>
            <a:endParaRPr lang="zh-CN" altLang="zh-CN" dirty="0"/>
          </a:p>
        </p:txBody>
      </p:sp>
      <p:sp>
        <p:nvSpPr>
          <p:cNvPr id="3" name="内容占位符 2"/>
          <p:cNvSpPr>
            <a:spLocks noGrp="1"/>
          </p:cNvSpPr>
          <p:nvPr>
            <p:ph idx="1"/>
          </p:nvPr>
        </p:nvSpPr>
        <p:spPr>
          <a:xfrm>
            <a:off x="467544" y="1340768"/>
            <a:ext cx="8280920" cy="5367480"/>
          </a:xfrm>
        </p:spPr>
        <p:txBody>
          <a:bodyPr>
            <a:normAutofit/>
          </a:bodyPr>
          <a:lstStyle/>
          <a:p>
            <a:r>
              <a:rPr lang="zh-CN" altLang="en-US" b="1" dirty="0" smtClean="0"/>
              <a:t>演化</a:t>
            </a:r>
            <a:r>
              <a:rPr lang="zh-CN" altLang="zh-CN" b="1" dirty="0" smtClean="0"/>
              <a:t>：</a:t>
            </a:r>
            <a:endParaRPr lang="zh-CN" altLang="zh-CN" dirty="0"/>
          </a:p>
          <a:p>
            <a:r>
              <a:rPr lang="zh-CN" altLang="zh-CN" dirty="0"/>
              <a:t>虽然这种方法导致了认知语言学的产生，但它并不能满足许多学者想要采用丰富的方法研究的事实。</a:t>
            </a:r>
            <a:r>
              <a:rPr lang="en-US" altLang="zh-CN" dirty="0"/>
              <a:t>1998</a:t>
            </a:r>
            <a:r>
              <a:rPr lang="zh-CN" altLang="zh-CN" dirty="0"/>
              <a:t>年</a:t>
            </a:r>
            <a:r>
              <a:rPr lang="en-US" altLang="zh-CN" dirty="0"/>
              <a:t>Croft</a:t>
            </a:r>
            <a:r>
              <a:rPr lang="zh-CN" altLang="zh-CN" dirty="0"/>
              <a:t>认为应该关注这些方法能多大程度地进行心理表征，他呼吁提供“真实用法或心理语言学实验的证据”。同年产生了首个采用实验或语料数据的构式研究。</a:t>
            </a:r>
          </a:p>
        </p:txBody>
      </p:sp>
    </p:spTree>
    <p:extLst>
      <p:ext uri="{BB962C8B-B14F-4D97-AF65-F5344CB8AC3E}">
        <p14:creationId xmlns:p14="http://schemas.microsoft.com/office/powerpoint/2010/main" val="38753204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三、</a:t>
            </a:r>
            <a:r>
              <a:rPr lang="zh-CN" altLang="zh-CN" b="1" dirty="0" smtClean="0"/>
              <a:t>内省</a:t>
            </a:r>
            <a:r>
              <a:rPr lang="zh-CN" altLang="en-US" b="1" dirty="0" smtClean="0"/>
              <a:t>（</a:t>
            </a:r>
            <a:r>
              <a:rPr lang="en-US" altLang="zh-CN" b="1" dirty="0" smtClean="0"/>
              <a:t>introspective</a:t>
            </a:r>
            <a:r>
              <a:rPr lang="zh-CN" altLang="en-US" b="1" dirty="0" smtClean="0"/>
              <a:t>）</a:t>
            </a:r>
            <a:endParaRPr lang="zh-CN" altLang="zh-CN" dirty="0"/>
          </a:p>
        </p:txBody>
      </p:sp>
      <p:sp>
        <p:nvSpPr>
          <p:cNvPr id="3" name="内容占位符 2"/>
          <p:cNvSpPr>
            <a:spLocks noGrp="1"/>
          </p:cNvSpPr>
          <p:nvPr>
            <p:ph idx="1"/>
          </p:nvPr>
        </p:nvSpPr>
        <p:spPr>
          <a:xfrm>
            <a:off x="467544" y="1340768"/>
            <a:ext cx="8280920" cy="5367480"/>
          </a:xfrm>
        </p:spPr>
        <p:txBody>
          <a:bodyPr>
            <a:normAutofit fontScale="85000" lnSpcReduction="10000"/>
          </a:bodyPr>
          <a:lstStyle/>
          <a:p>
            <a:r>
              <a:rPr lang="zh-CN" altLang="en-US" b="1" dirty="0" smtClean="0"/>
              <a:t>演化</a:t>
            </a:r>
            <a:r>
              <a:rPr lang="zh-CN" altLang="zh-CN" b="1" dirty="0" smtClean="0"/>
              <a:t>：</a:t>
            </a:r>
            <a:endParaRPr lang="zh-CN" altLang="zh-CN" dirty="0"/>
          </a:p>
          <a:p>
            <a:r>
              <a:rPr lang="en-US" altLang="zh-CN" dirty="0"/>
              <a:t>While this does in no way diminish the way these and many other publications from that time gave rise to a new field within Cognitive Linguistics, it did nevertheless not take long for many scholars to also use more and more diverse methods. In 1998, Croft and Sandra debated the degree to which linguists and their methods can contribute to matters of mental representation, with Croft arguing that “evidence from actual usage or psycholinguistic experiments” is needed to address mental representation, and 1998/1999 saw the first construction-based publications in </a:t>
            </a:r>
            <a:r>
              <a:rPr lang="en-US" altLang="zh-CN" i="1" dirty="0"/>
              <a:t>Cognitive Linguistics </a:t>
            </a:r>
            <a:r>
              <a:rPr lang="en-US" altLang="zh-CN" dirty="0"/>
              <a:t>that used data from experiments, or corpus data.</a:t>
            </a:r>
            <a:endParaRPr lang="zh-CN" altLang="zh-CN" dirty="0"/>
          </a:p>
        </p:txBody>
      </p:sp>
    </p:spTree>
    <p:extLst>
      <p:ext uri="{BB962C8B-B14F-4D97-AF65-F5344CB8AC3E}">
        <p14:creationId xmlns:p14="http://schemas.microsoft.com/office/powerpoint/2010/main" val="242198307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四</a:t>
            </a:r>
            <a:r>
              <a:rPr lang="zh-CN" altLang="zh-CN" b="1" dirty="0" smtClean="0"/>
              <a:t>、</a:t>
            </a:r>
            <a:r>
              <a:rPr lang="zh-CN" altLang="en-US" b="1" dirty="0" smtClean="0"/>
              <a:t>观察（</a:t>
            </a:r>
            <a:r>
              <a:rPr lang="en-US" altLang="zh-CN" b="1" dirty="0" smtClean="0"/>
              <a:t>observational</a:t>
            </a:r>
            <a:r>
              <a:rPr lang="zh-CN" altLang="en-US" b="1" dirty="0" smtClean="0"/>
              <a:t>）</a:t>
            </a:r>
            <a:endParaRPr lang="zh-CN" altLang="zh-CN" dirty="0"/>
          </a:p>
        </p:txBody>
      </p:sp>
      <p:sp>
        <p:nvSpPr>
          <p:cNvPr id="3" name="内容占位符 2"/>
          <p:cNvSpPr>
            <a:spLocks noGrp="1"/>
          </p:cNvSpPr>
          <p:nvPr>
            <p:ph idx="1"/>
          </p:nvPr>
        </p:nvSpPr>
        <p:spPr>
          <a:xfrm>
            <a:off x="467544" y="1340768"/>
            <a:ext cx="8352928" cy="5367480"/>
          </a:xfrm>
        </p:spPr>
        <p:txBody>
          <a:bodyPr>
            <a:normAutofit fontScale="92500" lnSpcReduction="20000"/>
          </a:bodyPr>
          <a:lstStyle/>
          <a:p>
            <a:r>
              <a:rPr lang="zh-CN" altLang="zh-CN" b="1" dirty="0"/>
              <a:t>不同的数据库：</a:t>
            </a:r>
            <a:endParaRPr lang="zh-CN" altLang="zh-CN" dirty="0"/>
          </a:p>
          <a:p>
            <a:r>
              <a:rPr lang="en-US" altLang="zh-CN" dirty="0"/>
              <a:t>corpus-based studies in Construction Grammar have used many different kinds of corpora or textual databases:</a:t>
            </a:r>
            <a:endParaRPr lang="zh-CN" altLang="zh-CN" dirty="0"/>
          </a:p>
          <a:p>
            <a:pPr marL="0" indent="0">
              <a:buNone/>
            </a:pPr>
            <a:r>
              <a:rPr lang="en-US" altLang="zh-CN" dirty="0" smtClean="0"/>
              <a:t>- in </a:t>
            </a:r>
            <a:r>
              <a:rPr lang="en-US" altLang="zh-CN" dirty="0"/>
              <a:t>terms of </a:t>
            </a:r>
            <a:r>
              <a:rPr lang="en-US" altLang="zh-CN" i="1" dirty="0"/>
              <a:t>languages</a:t>
            </a:r>
            <a:r>
              <a:rPr lang="en-US" altLang="zh-CN" dirty="0"/>
              <a:t>: </a:t>
            </a:r>
            <a:r>
              <a:rPr lang="zh-CN" altLang="zh-CN" dirty="0"/>
              <a:t>不同语言</a:t>
            </a:r>
          </a:p>
          <a:p>
            <a:pPr marL="0" indent="0">
              <a:buNone/>
            </a:pPr>
            <a:r>
              <a:rPr lang="en-US" altLang="zh-CN" dirty="0"/>
              <a:t>- </a:t>
            </a:r>
            <a:r>
              <a:rPr lang="en-US" altLang="zh-CN" dirty="0" smtClean="0"/>
              <a:t>in </a:t>
            </a:r>
            <a:r>
              <a:rPr lang="en-US" altLang="zh-CN" dirty="0"/>
              <a:t>terms of </a:t>
            </a:r>
            <a:r>
              <a:rPr lang="en-US" altLang="zh-CN" i="1" dirty="0"/>
              <a:t>modes</a:t>
            </a:r>
            <a:r>
              <a:rPr lang="en-US" altLang="zh-CN" dirty="0"/>
              <a:t>/</a:t>
            </a:r>
            <a:r>
              <a:rPr lang="en-US" altLang="zh-CN" i="1" dirty="0"/>
              <a:t>registers</a:t>
            </a:r>
            <a:r>
              <a:rPr lang="en-US" altLang="zh-CN" dirty="0"/>
              <a:t>: </a:t>
            </a:r>
            <a:r>
              <a:rPr lang="zh-CN" altLang="zh-CN" dirty="0"/>
              <a:t>不同设定（新闻语料、网络语料、混合语料）</a:t>
            </a:r>
          </a:p>
          <a:p>
            <a:pPr marL="0" indent="0">
              <a:buNone/>
            </a:pPr>
            <a:r>
              <a:rPr lang="en-US" altLang="zh-CN" dirty="0"/>
              <a:t>- </a:t>
            </a:r>
            <a:r>
              <a:rPr lang="en-US" altLang="zh-CN" dirty="0" smtClean="0"/>
              <a:t>in </a:t>
            </a:r>
            <a:r>
              <a:rPr lang="en-US" altLang="zh-CN" dirty="0"/>
              <a:t>terms of </a:t>
            </a:r>
            <a:r>
              <a:rPr lang="en-US" altLang="zh-CN" i="1" dirty="0"/>
              <a:t>dialects</a:t>
            </a:r>
            <a:r>
              <a:rPr lang="en-US" altLang="zh-CN" dirty="0"/>
              <a:t>/</a:t>
            </a:r>
            <a:r>
              <a:rPr lang="en-US" altLang="zh-CN" i="1" dirty="0"/>
              <a:t>varieties</a:t>
            </a:r>
            <a:r>
              <a:rPr lang="en-US" altLang="zh-CN" dirty="0"/>
              <a:t>: </a:t>
            </a:r>
            <a:r>
              <a:rPr lang="zh-CN" altLang="zh-CN" dirty="0"/>
              <a:t>方言和变体（亚洲英语，美式英语和英式英语）</a:t>
            </a:r>
          </a:p>
          <a:p>
            <a:pPr marL="0" indent="0">
              <a:buNone/>
            </a:pPr>
            <a:r>
              <a:rPr lang="en-US" altLang="zh-CN" dirty="0"/>
              <a:t>- </a:t>
            </a:r>
            <a:r>
              <a:rPr lang="en-US" altLang="zh-CN" dirty="0" smtClean="0"/>
              <a:t>in </a:t>
            </a:r>
            <a:r>
              <a:rPr lang="en-US" altLang="zh-CN" dirty="0"/>
              <a:t>terms of synchronic corpora vs. language acquisition corpora vs. diachronic historical corpora: </a:t>
            </a:r>
            <a:r>
              <a:rPr lang="zh-CN" altLang="zh-CN" dirty="0"/>
              <a:t>共时、历时语料及语言习得语料</a:t>
            </a:r>
          </a:p>
        </p:txBody>
      </p:sp>
    </p:spTree>
    <p:extLst>
      <p:ext uri="{BB962C8B-B14F-4D97-AF65-F5344CB8AC3E}">
        <p14:creationId xmlns:p14="http://schemas.microsoft.com/office/powerpoint/2010/main" val="5607828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四</a:t>
            </a:r>
            <a:r>
              <a:rPr lang="zh-CN" altLang="zh-CN" b="1" dirty="0" smtClean="0"/>
              <a:t>、</a:t>
            </a:r>
            <a:r>
              <a:rPr lang="zh-CN" altLang="en-US" b="1" dirty="0" smtClean="0"/>
              <a:t>观察（</a:t>
            </a:r>
            <a:r>
              <a:rPr lang="en-US" altLang="zh-CN" b="1" dirty="0" smtClean="0"/>
              <a:t>observational</a:t>
            </a:r>
            <a:r>
              <a:rPr lang="zh-CN" altLang="en-US" b="1" dirty="0" smtClean="0"/>
              <a:t>）</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zh-CN" altLang="zh-CN" b="1" dirty="0"/>
              <a:t>不同的数据使用：</a:t>
            </a:r>
            <a:endParaRPr lang="zh-CN" altLang="zh-CN" dirty="0"/>
          </a:p>
          <a:p>
            <a:r>
              <a:rPr lang="en-US" altLang="zh-CN" dirty="0"/>
              <a:t>since corpus data provide nothing but frequencies of (co-)occurrence, these corpus studies can be located on a (non-evaluative) cline of statistical complexity</a:t>
            </a:r>
            <a:r>
              <a:rPr lang="en-US" altLang="zh-CN" dirty="0" smtClean="0"/>
              <a:t>.</a:t>
            </a:r>
            <a:endParaRPr lang="zh-CN" altLang="zh-CN" dirty="0"/>
          </a:p>
        </p:txBody>
      </p:sp>
      <p:sp>
        <p:nvSpPr>
          <p:cNvPr id="6" name="内容占位符 2"/>
          <p:cNvSpPr txBox="1">
            <a:spLocks/>
          </p:cNvSpPr>
          <p:nvPr/>
        </p:nvSpPr>
        <p:spPr>
          <a:xfrm>
            <a:off x="5292080" y="1988840"/>
            <a:ext cx="3394720" cy="42379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语料库只能提供共现频率，这些语料库的研究好比排列在一个统计梯度上。</a:t>
            </a:r>
          </a:p>
        </p:txBody>
      </p:sp>
    </p:spTree>
    <p:extLst>
      <p:ext uri="{BB962C8B-B14F-4D97-AF65-F5344CB8AC3E}">
        <p14:creationId xmlns:p14="http://schemas.microsoft.com/office/powerpoint/2010/main" val="41314910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作者简介</a:t>
            </a:r>
            <a:endParaRPr lang="zh-CN" altLang="en-US" dirty="0"/>
          </a:p>
        </p:txBody>
      </p:sp>
      <p:graphicFrame>
        <p:nvGraphicFramePr>
          <p:cNvPr id="6" name="内容占位符 5"/>
          <p:cNvGraphicFramePr>
            <a:graphicFrameLocks noGrp="1"/>
          </p:cNvGraphicFramePr>
          <p:nvPr>
            <p:ph idx="1"/>
            <p:extLst>
              <p:ext uri="{D42A27DB-BD31-4B8C-83A1-F6EECF244321}">
                <p14:modId xmlns:p14="http://schemas.microsoft.com/office/powerpoint/2010/main" val="1012527687"/>
              </p:ext>
            </p:extLst>
          </p:nvPr>
        </p:nvGraphicFramePr>
        <p:xfrm>
          <a:off x="460113" y="1988840"/>
          <a:ext cx="8229600" cy="1645920"/>
        </p:xfrm>
        <a:graphic>
          <a:graphicData uri="http://schemas.openxmlformats.org/drawingml/2006/table">
            <a:tbl>
              <a:tblPr/>
              <a:tblGrid>
                <a:gridCol w="2468880"/>
                <a:gridCol w="5760720"/>
              </a:tblGrid>
              <a:tr h="0">
                <a:tc>
                  <a:txBody>
                    <a:bodyPr/>
                    <a:lstStyle/>
                    <a:p>
                      <a:r>
                        <a:rPr lang="en-US" dirty="0"/>
                        <a:t>July 2000</a:t>
                      </a:r>
                    </a:p>
                  </a:txBody>
                  <a:tcPr marL="0" marR="0" marT="0" marB="0">
                    <a:lnL>
                      <a:noFill/>
                    </a:lnL>
                    <a:lnR>
                      <a:noFill/>
                    </a:lnR>
                    <a:lnT>
                      <a:noFill/>
                    </a:lnT>
                    <a:lnB>
                      <a:noFill/>
                    </a:lnB>
                  </a:tcPr>
                </a:tc>
                <a:tc>
                  <a:txBody>
                    <a:bodyPr/>
                    <a:lstStyle/>
                    <a:p>
                      <a:r>
                        <a:rPr lang="en-US"/>
                        <a:t>Ph.D. English linguistics</a:t>
                      </a:r>
                      <a:br>
                        <a:rPr lang="en-US"/>
                      </a:br>
                      <a:r>
                        <a:rPr lang="en-US" u="none" strike="noStrike">
                          <a:effectLst/>
                          <a:hlinkClick r:id="rId2"/>
                        </a:rPr>
                        <a:t>University of Hamburg</a:t>
                      </a:r>
                      <a:endParaRPr lang="en-US"/>
                    </a:p>
                  </a:txBody>
                  <a:tcPr marL="0" marR="0" marT="0" marB="0">
                    <a:lnL>
                      <a:noFill/>
                    </a:lnL>
                    <a:lnR>
                      <a:noFill/>
                    </a:lnR>
                    <a:lnT>
                      <a:noFill/>
                    </a:lnT>
                    <a:lnB>
                      <a:noFill/>
                    </a:lnB>
                  </a:tcPr>
                </a:tc>
              </a:tr>
              <a:tr h="0">
                <a:tc>
                  <a:txBody>
                    <a:bodyPr/>
                    <a:lstStyle/>
                    <a:p>
                      <a:r>
                        <a:rPr lang="en-US"/>
                        <a:t/>
                      </a:r>
                      <a:br>
                        <a:rPr lang="en-US"/>
                      </a:br>
                      <a:r>
                        <a:rPr lang="en-US"/>
                        <a:t>April 1998</a:t>
                      </a:r>
                    </a:p>
                  </a:txBody>
                  <a:tcPr marL="0" marR="0" marT="0" marB="0">
                    <a:lnL>
                      <a:noFill/>
                    </a:lnL>
                    <a:lnR>
                      <a:noFill/>
                    </a:lnR>
                    <a:lnT>
                      <a:noFill/>
                    </a:lnT>
                    <a:lnB>
                      <a:noFill/>
                    </a:lnB>
                  </a:tcPr>
                </a:tc>
                <a:tc>
                  <a:txBody>
                    <a:bodyPr/>
                    <a:lstStyle/>
                    <a:p>
                      <a:r>
                        <a:rPr lang="en-US" dirty="0"/>
                        <a:t/>
                      </a:r>
                      <a:br>
                        <a:rPr lang="en-US" dirty="0"/>
                      </a:br>
                      <a:r>
                        <a:rPr lang="en-US" dirty="0"/>
                        <a:t>M.A. English linguistics, psychology, educational science</a:t>
                      </a:r>
                      <a:br>
                        <a:rPr lang="en-US" dirty="0"/>
                      </a:br>
                      <a:r>
                        <a:rPr lang="en-US" u="none" strike="noStrike" dirty="0">
                          <a:effectLst/>
                          <a:hlinkClick r:id="rId2"/>
                        </a:rPr>
                        <a:t>University of Hamburg</a:t>
                      </a:r>
                      <a:r>
                        <a:rPr lang="en-US" dirty="0"/>
                        <a:t/>
                      </a:r>
                      <a:br>
                        <a:rPr lang="en-US" dirty="0"/>
                      </a:br>
                      <a:r>
                        <a:rPr lang="en-US" dirty="0"/>
                        <a:t>(also studied Russian for four years)</a:t>
                      </a:r>
                    </a:p>
                  </a:txBody>
                  <a:tcPr marL="0" marR="0" marT="0" marB="0">
                    <a:lnL>
                      <a:noFill/>
                    </a:lnL>
                    <a:lnR>
                      <a:noFill/>
                    </a:lnR>
                    <a:lnT>
                      <a:noFill/>
                    </a:lnT>
                    <a:lnB>
                      <a:noFill/>
                    </a:lnB>
                  </a:tcPr>
                </a:tc>
              </a:tr>
            </a:tbl>
          </a:graphicData>
        </a:graphic>
      </p:graphicFrame>
      <p:sp>
        <p:nvSpPr>
          <p:cNvPr id="7" name="Rectangle 1"/>
          <p:cNvSpPr>
            <a:spLocks noChangeArrowheads="1"/>
          </p:cNvSpPr>
          <p:nvPr/>
        </p:nvSpPr>
        <p:spPr bwMode="auto">
          <a:xfrm>
            <a:off x="2913" y="1340768"/>
            <a:ext cx="91440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ea typeface="宋体" pitchFamily="2" charset="-122"/>
                <a:cs typeface="宋体" pitchFamily="2" charset="-122"/>
              </a:defRPr>
            </a:lvl1pPr>
            <a:lvl2pPr fontAlgn="base">
              <a:spcBef>
                <a:spcPct val="0"/>
              </a:spcBef>
              <a:spcAft>
                <a:spcPct val="0"/>
              </a:spcAft>
              <a:defRPr>
                <a:solidFill>
                  <a:schemeClr val="tx1"/>
                </a:solidFill>
                <a:latin typeface="Arial" pitchFamily="34" charset="0"/>
                <a:ea typeface="宋体" pitchFamily="2" charset="-122"/>
                <a:cs typeface="宋体" pitchFamily="2" charset="-122"/>
              </a:defRPr>
            </a:lvl2pPr>
            <a:lvl3pPr fontAlgn="base">
              <a:spcBef>
                <a:spcPct val="0"/>
              </a:spcBef>
              <a:spcAft>
                <a:spcPct val="0"/>
              </a:spcAft>
              <a:defRPr>
                <a:solidFill>
                  <a:schemeClr val="tx1"/>
                </a:solidFill>
                <a:latin typeface="Arial" pitchFamily="34" charset="0"/>
                <a:ea typeface="宋体" pitchFamily="2" charset="-122"/>
                <a:cs typeface="宋体" pitchFamily="2" charset="-122"/>
              </a:defRPr>
            </a:lvl3pPr>
            <a:lvl4pPr fontAlgn="base">
              <a:spcBef>
                <a:spcPct val="0"/>
              </a:spcBef>
              <a:spcAft>
                <a:spcPct val="0"/>
              </a:spcAft>
              <a:defRPr>
                <a:solidFill>
                  <a:schemeClr val="tx1"/>
                </a:solidFill>
                <a:latin typeface="Arial" pitchFamily="34" charset="0"/>
                <a:ea typeface="宋体" pitchFamily="2" charset="-122"/>
                <a:cs typeface="宋体" pitchFamily="2" charset="-122"/>
              </a:defRPr>
            </a:lvl4pPr>
            <a:lvl5pPr fontAlgn="base">
              <a:spcBef>
                <a:spcPct val="0"/>
              </a:spcBef>
              <a:spcAft>
                <a:spcPct val="0"/>
              </a:spcAft>
              <a:defRPr>
                <a:solidFill>
                  <a:schemeClr val="tx1"/>
                </a:solidFill>
                <a:latin typeface="Arial" pitchFamily="34" charset="0"/>
                <a:ea typeface="宋体" pitchFamily="2" charset="-122"/>
                <a:cs typeface="宋体" pitchFamily="2" charset="-122"/>
              </a:defRPr>
            </a:lvl5pPr>
            <a:lvl6pPr fontAlgn="base">
              <a:spcBef>
                <a:spcPct val="0"/>
              </a:spcBef>
              <a:spcAft>
                <a:spcPct val="0"/>
              </a:spcAft>
              <a:defRPr>
                <a:solidFill>
                  <a:schemeClr val="tx1"/>
                </a:solidFill>
                <a:latin typeface="Arial" pitchFamily="34" charset="0"/>
                <a:ea typeface="宋体" pitchFamily="2" charset="-122"/>
                <a:cs typeface="宋体" pitchFamily="2" charset="-122"/>
              </a:defRPr>
            </a:lvl6pPr>
            <a:lvl7pPr fontAlgn="base">
              <a:spcBef>
                <a:spcPct val="0"/>
              </a:spcBef>
              <a:spcAft>
                <a:spcPct val="0"/>
              </a:spcAft>
              <a:defRPr>
                <a:solidFill>
                  <a:schemeClr val="tx1"/>
                </a:solidFill>
                <a:latin typeface="Arial" pitchFamily="34" charset="0"/>
                <a:ea typeface="宋体" pitchFamily="2" charset="-122"/>
                <a:cs typeface="宋体" pitchFamily="2" charset="-122"/>
              </a:defRPr>
            </a:lvl7pPr>
            <a:lvl8pPr fontAlgn="base">
              <a:spcBef>
                <a:spcPct val="0"/>
              </a:spcBef>
              <a:spcAft>
                <a:spcPct val="0"/>
              </a:spcAft>
              <a:defRPr>
                <a:solidFill>
                  <a:schemeClr val="tx1"/>
                </a:solidFill>
                <a:latin typeface="Arial" pitchFamily="34" charset="0"/>
                <a:ea typeface="宋体" pitchFamily="2" charset="-122"/>
                <a:cs typeface="宋体" pitchFamily="2" charset="-122"/>
              </a:defRPr>
            </a:lvl8pPr>
            <a:lvl9pPr fontAlgn="base">
              <a:spcBef>
                <a:spcPct val="0"/>
              </a:spcBef>
              <a:spcAft>
                <a:spcPct val="0"/>
              </a:spcAft>
              <a:defRPr>
                <a:solidFill>
                  <a:schemeClr val="tx1"/>
                </a:solidFill>
                <a:latin typeface="Arial" pitchFamily="34" charset="0"/>
                <a:ea typeface="宋体" pitchFamily="2" charset="-122"/>
                <a:cs typeface="宋体"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zh-CN" sz="1800" b="1" i="0" u="none" strike="noStrike" cap="none" normalizeH="0" baseline="0" dirty="0" smtClean="0">
                <a:ln>
                  <a:noFill/>
                </a:ln>
                <a:solidFill>
                  <a:srgbClr val="000000"/>
                </a:solidFill>
                <a:effectLst/>
                <a:latin typeface="Arial" pitchFamily="34" charset="0"/>
                <a:ea typeface="Ubuntu"/>
                <a:cs typeface="宋体" pitchFamily="2" charset="-122"/>
              </a:rPr>
              <a:t>A</a:t>
            </a:r>
            <a:r>
              <a:rPr kumimoji="0" lang="zh-CN" altLang="zh-CN" sz="1800" b="1" i="0" u="none" strike="noStrike" cap="none" normalizeH="0" baseline="0" dirty="0" smtClean="0" bmk="">
                <a:ln>
                  <a:noFill/>
                </a:ln>
                <a:solidFill>
                  <a:srgbClr val="000000"/>
                </a:solidFill>
                <a:effectLst/>
                <a:latin typeface="Arial" pitchFamily="34" charset="0"/>
                <a:ea typeface="Ubuntu"/>
                <a:cs typeface="宋体" pitchFamily="2" charset="-122"/>
              </a:rPr>
              <a:t>cademic education / qualification</a:t>
            </a:r>
            <a:endParaRPr kumimoji="0" lang="zh-CN"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aphicFrame>
        <p:nvGraphicFramePr>
          <p:cNvPr id="8" name="表格 7"/>
          <p:cNvGraphicFramePr>
            <a:graphicFrameLocks noGrp="1"/>
          </p:cNvGraphicFramePr>
          <p:nvPr>
            <p:extLst>
              <p:ext uri="{D42A27DB-BD31-4B8C-83A1-F6EECF244321}">
                <p14:modId xmlns:p14="http://schemas.microsoft.com/office/powerpoint/2010/main" val="1857238778"/>
              </p:ext>
            </p:extLst>
          </p:nvPr>
        </p:nvGraphicFramePr>
        <p:xfrm>
          <a:off x="460113" y="4725144"/>
          <a:ext cx="8229600" cy="1152128"/>
        </p:xfrm>
        <a:graphic>
          <a:graphicData uri="http://schemas.openxmlformats.org/drawingml/2006/table">
            <a:tbl>
              <a:tblPr/>
              <a:tblGrid>
                <a:gridCol w="2468880"/>
                <a:gridCol w="5760720"/>
              </a:tblGrid>
              <a:tr h="384043">
                <a:tc>
                  <a:txBody>
                    <a:bodyPr/>
                    <a:lstStyle/>
                    <a:p>
                      <a:r>
                        <a:rPr lang="en-US" dirty="0"/>
                        <a:t>Apr 1996</a:t>
                      </a:r>
                    </a:p>
                  </a:txBody>
                  <a:tcPr marL="0" marR="0" marT="0" marB="0">
                    <a:lnL>
                      <a:noFill/>
                    </a:lnL>
                    <a:lnR>
                      <a:noFill/>
                    </a:lnR>
                    <a:lnT>
                      <a:noFill/>
                    </a:lnT>
                    <a:lnB>
                      <a:noFill/>
                    </a:lnB>
                  </a:tcPr>
                </a:tc>
                <a:tc>
                  <a:txBody>
                    <a:bodyPr/>
                    <a:lstStyle/>
                    <a:p>
                      <a:r>
                        <a:rPr lang="en-US" dirty="0"/>
                        <a:t>NLP Master Practitioner (GANLP and Society of NLP)</a:t>
                      </a:r>
                    </a:p>
                  </a:txBody>
                  <a:tcPr marL="0" marR="0" marT="0" marB="0">
                    <a:lnL>
                      <a:noFill/>
                    </a:lnL>
                    <a:lnR>
                      <a:noFill/>
                    </a:lnR>
                    <a:lnT>
                      <a:noFill/>
                    </a:lnT>
                    <a:lnB>
                      <a:noFill/>
                    </a:lnB>
                  </a:tcPr>
                </a:tc>
              </a:tr>
              <a:tr h="768085">
                <a:tc>
                  <a:txBody>
                    <a:bodyPr/>
                    <a:lstStyle/>
                    <a:p>
                      <a:r>
                        <a:rPr lang="en-US"/>
                        <a:t/>
                      </a:r>
                      <a:br>
                        <a:rPr lang="en-US"/>
                      </a:br>
                      <a:r>
                        <a:rPr lang="en-US"/>
                        <a:t>Oct 1995</a:t>
                      </a:r>
                    </a:p>
                  </a:txBody>
                  <a:tcPr marL="0" marR="0" marT="0" marB="0">
                    <a:lnL>
                      <a:noFill/>
                    </a:lnL>
                    <a:lnR>
                      <a:noFill/>
                    </a:lnR>
                    <a:lnT>
                      <a:noFill/>
                    </a:lnT>
                    <a:lnB>
                      <a:noFill/>
                    </a:lnB>
                  </a:tcPr>
                </a:tc>
                <a:tc>
                  <a:txBody>
                    <a:bodyPr/>
                    <a:lstStyle/>
                    <a:p>
                      <a:r>
                        <a:rPr lang="en-US" dirty="0"/>
                        <a:t/>
                      </a:r>
                      <a:br>
                        <a:rPr lang="en-US" dirty="0"/>
                      </a:br>
                      <a:r>
                        <a:rPr lang="en-US" dirty="0"/>
                        <a:t>NLP Business Practitioner (GANLP and Society of NLP)</a:t>
                      </a:r>
                    </a:p>
                  </a:txBody>
                  <a:tcPr marL="0" marR="0" marT="0" marB="0">
                    <a:lnL>
                      <a:noFill/>
                    </a:lnL>
                    <a:lnR>
                      <a:noFill/>
                    </a:lnR>
                    <a:lnT>
                      <a:noFill/>
                    </a:lnT>
                    <a:lnB>
                      <a:noFill/>
                    </a:lnB>
                  </a:tcPr>
                </a:tc>
              </a:tr>
            </a:tbl>
          </a:graphicData>
        </a:graphic>
      </p:graphicFrame>
      <p:sp>
        <p:nvSpPr>
          <p:cNvPr id="9" name="Rectangle 3"/>
          <p:cNvSpPr>
            <a:spLocks noChangeArrowheads="1"/>
          </p:cNvSpPr>
          <p:nvPr/>
        </p:nvSpPr>
        <p:spPr bwMode="auto">
          <a:xfrm>
            <a:off x="0" y="3945632"/>
            <a:ext cx="9146913" cy="369332"/>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pPr>
            <a:r>
              <a:rPr lang="zh-CN" altLang="zh-CN" b="1" dirty="0">
                <a:solidFill>
                  <a:srgbClr val="000000"/>
                </a:solidFill>
                <a:latin typeface="Arial" pitchFamily="34" charset="0"/>
                <a:ea typeface="Ubuntu"/>
                <a:cs typeface="宋体" pitchFamily="2" charset="-122"/>
              </a:rPr>
              <a:t>Other education / qualification</a:t>
            </a:r>
          </a:p>
        </p:txBody>
      </p:sp>
    </p:spTree>
    <p:extLst>
      <p:ext uri="{BB962C8B-B14F-4D97-AF65-F5344CB8AC3E}">
        <p14:creationId xmlns:p14="http://schemas.microsoft.com/office/powerpoint/2010/main" val="21281171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4.1 </a:t>
            </a:r>
            <a:r>
              <a:rPr lang="zh-CN" altLang="en-US" b="1" dirty="0" smtClean="0"/>
              <a:t>频率</a:t>
            </a:r>
            <a:endParaRPr lang="zh-CN" altLang="zh-CN" dirty="0"/>
          </a:p>
        </p:txBody>
      </p:sp>
      <p:sp>
        <p:nvSpPr>
          <p:cNvPr id="3" name="内容占位符 2"/>
          <p:cNvSpPr>
            <a:spLocks noGrp="1"/>
          </p:cNvSpPr>
          <p:nvPr>
            <p:ph idx="1"/>
          </p:nvPr>
        </p:nvSpPr>
        <p:spPr>
          <a:xfrm>
            <a:off x="467544" y="1340768"/>
            <a:ext cx="8424936" cy="5367480"/>
          </a:xfrm>
        </p:spPr>
        <p:txBody>
          <a:bodyPr>
            <a:normAutofit lnSpcReduction="10000"/>
          </a:bodyPr>
          <a:lstStyle/>
          <a:p>
            <a:r>
              <a:rPr lang="zh-CN" altLang="zh-CN" dirty="0"/>
              <a:t>最简单的频率方法只是检验构式成立（</a:t>
            </a:r>
            <a:r>
              <a:rPr lang="en-US" altLang="zh-CN" dirty="0"/>
              <a:t>attested</a:t>
            </a:r>
            <a:r>
              <a:rPr lang="zh-CN" altLang="zh-CN" dirty="0"/>
              <a:t>）与否，评判的标准无非是其在语料中出现与否。响应</a:t>
            </a:r>
            <a:r>
              <a:rPr lang="en-US" altLang="zh-CN" dirty="0"/>
              <a:t>Croft</a:t>
            </a:r>
            <a:r>
              <a:rPr lang="zh-CN" altLang="zh-CN" dirty="0"/>
              <a:t>的“需要提供现实意义”，语言学家的语感不一定是普遍的。所以这样的检验是有价值的，特别是针对至今已广泛接受的说法予以反例。比如之前认为</a:t>
            </a:r>
            <a:r>
              <a:rPr lang="en-US" altLang="zh-CN" dirty="0"/>
              <a:t>donate</a:t>
            </a:r>
            <a:r>
              <a:rPr lang="zh-CN" altLang="zh-CN" dirty="0"/>
              <a:t>不能填入双及物的动词槽内，但网络语料提供了大量</a:t>
            </a:r>
            <a:r>
              <a:rPr lang="en-US" altLang="zh-CN" dirty="0"/>
              <a:t>donate</a:t>
            </a:r>
            <a:r>
              <a:rPr lang="zh-CN" altLang="zh-CN" dirty="0"/>
              <a:t>的双及物格式。除此之外，原始的频率的作用还能体现在第一语言习得（</a:t>
            </a:r>
            <a:r>
              <a:rPr lang="en-US" altLang="zh-CN" dirty="0"/>
              <a:t>acquisition</a:t>
            </a:r>
            <a:r>
              <a:rPr lang="zh-CN" altLang="zh-CN" dirty="0"/>
              <a:t>）和第二语言学习（</a:t>
            </a:r>
            <a:r>
              <a:rPr lang="en-US" altLang="zh-CN" dirty="0"/>
              <a:t>learning</a:t>
            </a:r>
            <a:r>
              <a:rPr lang="zh-CN" altLang="zh-CN" dirty="0"/>
              <a:t>）上。</a:t>
            </a:r>
          </a:p>
        </p:txBody>
      </p:sp>
    </p:spTree>
    <p:extLst>
      <p:ext uri="{BB962C8B-B14F-4D97-AF65-F5344CB8AC3E}">
        <p14:creationId xmlns:p14="http://schemas.microsoft.com/office/powerpoint/2010/main" val="41314910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4.1 </a:t>
            </a:r>
            <a:r>
              <a:rPr lang="zh-CN" altLang="en-US" b="1" dirty="0" smtClean="0"/>
              <a:t>频率</a:t>
            </a:r>
            <a:endParaRPr lang="zh-CN" altLang="zh-CN" dirty="0"/>
          </a:p>
        </p:txBody>
      </p:sp>
      <p:sp>
        <p:nvSpPr>
          <p:cNvPr id="3" name="内容占位符 2"/>
          <p:cNvSpPr>
            <a:spLocks noGrp="1"/>
          </p:cNvSpPr>
          <p:nvPr>
            <p:ph idx="1"/>
          </p:nvPr>
        </p:nvSpPr>
        <p:spPr>
          <a:xfrm>
            <a:off x="467544" y="1340768"/>
            <a:ext cx="4618856" cy="5367480"/>
          </a:xfrm>
        </p:spPr>
        <p:txBody>
          <a:bodyPr>
            <a:normAutofit fontScale="92500" lnSpcReduction="10000"/>
          </a:bodyPr>
          <a:lstStyle/>
          <a:p>
            <a:r>
              <a:rPr lang="en-US" altLang="zh-CN" dirty="0"/>
              <a:t>Observing essentially </a:t>
            </a:r>
            <a:r>
              <a:rPr lang="en-US" altLang="zh-CN" dirty="0" err="1"/>
              <a:t>Zipfian</a:t>
            </a:r>
            <a:r>
              <a:rPr lang="en-US" altLang="zh-CN" dirty="0"/>
              <a:t> distributions of verbs in particular constructions, she argues, for example, that the high frequencies of </a:t>
            </a:r>
            <a:r>
              <a:rPr lang="en-US" altLang="zh-CN" i="1" dirty="0"/>
              <a:t>go</a:t>
            </a:r>
            <a:r>
              <a:rPr lang="en-US" altLang="zh-CN" dirty="0"/>
              <a:t>, </a:t>
            </a:r>
            <a:r>
              <a:rPr lang="en-US" altLang="zh-CN" i="1" dirty="0"/>
              <a:t>put</a:t>
            </a:r>
            <a:r>
              <a:rPr lang="en-US" altLang="zh-CN" dirty="0"/>
              <a:t>, and </a:t>
            </a:r>
            <a:r>
              <a:rPr lang="en-US" altLang="zh-CN" i="1" dirty="0"/>
              <a:t>give </a:t>
            </a:r>
            <a:r>
              <a:rPr lang="en-US" altLang="zh-CN" dirty="0"/>
              <a:t>facilitate the acquisition of the intransitive-motion, the caused motion, and the </a:t>
            </a:r>
            <a:r>
              <a:rPr lang="en-US" altLang="zh-CN" dirty="0" err="1"/>
              <a:t>ditransitive</a:t>
            </a:r>
            <a:r>
              <a:rPr lang="en-US" altLang="zh-CN" dirty="0"/>
              <a:t> constructions respectively.</a:t>
            </a:r>
            <a:endParaRPr lang="zh-CN" altLang="zh-CN" dirty="0"/>
          </a:p>
        </p:txBody>
      </p:sp>
      <p:sp>
        <p:nvSpPr>
          <p:cNvPr id="6" name="内容占位符 2"/>
          <p:cNvSpPr txBox="1">
            <a:spLocks/>
          </p:cNvSpPr>
          <p:nvPr/>
        </p:nvSpPr>
        <p:spPr>
          <a:xfrm>
            <a:off x="5292080" y="1412776"/>
            <a:ext cx="3394720" cy="466997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a:t>
            </a:r>
            <a:r>
              <a:rPr lang="en-US" altLang="zh-CN" sz="2800" dirty="0"/>
              <a:t>Goldberg</a:t>
            </a:r>
            <a:r>
              <a:rPr lang="zh-CN" altLang="zh-CN" sz="2800" dirty="0"/>
              <a:t>发现在</a:t>
            </a:r>
            <a:r>
              <a:rPr lang="en-US" altLang="zh-CN" sz="2800" dirty="0"/>
              <a:t>CHILDES</a:t>
            </a:r>
            <a:r>
              <a:rPr lang="zh-CN" altLang="zh-CN" sz="2800" dirty="0"/>
              <a:t>语料中）高频词</a:t>
            </a:r>
            <a:r>
              <a:rPr lang="en-US" altLang="zh-CN" sz="2800" dirty="0"/>
              <a:t>go, put, give</a:t>
            </a:r>
            <a:r>
              <a:rPr lang="zh-CN" altLang="zh-CN" sz="2800" dirty="0"/>
              <a:t>（这些轻动词）各自促进了不及物结构、致使结构和双及物结构的习得</a:t>
            </a:r>
            <a:r>
              <a:rPr lang="zh-CN" altLang="zh-CN" sz="2800" dirty="0" smtClean="0"/>
              <a:t>。</a:t>
            </a:r>
            <a:endParaRPr lang="zh-CN" altLang="zh-CN" sz="2800" dirty="0"/>
          </a:p>
        </p:txBody>
      </p:sp>
    </p:spTree>
    <p:extLst>
      <p:ext uri="{BB962C8B-B14F-4D97-AF65-F5344CB8AC3E}">
        <p14:creationId xmlns:p14="http://schemas.microsoft.com/office/powerpoint/2010/main" val="12147800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4.1 </a:t>
            </a:r>
            <a:r>
              <a:rPr lang="zh-CN" altLang="en-US" b="1" dirty="0" smtClean="0"/>
              <a:t>频率</a:t>
            </a:r>
            <a:endParaRPr lang="zh-CN" altLang="zh-CN" dirty="0"/>
          </a:p>
        </p:txBody>
      </p:sp>
      <p:sp>
        <p:nvSpPr>
          <p:cNvPr id="3" name="内容占位符 2"/>
          <p:cNvSpPr>
            <a:spLocks noGrp="1"/>
          </p:cNvSpPr>
          <p:nvPr>
            <p:ph idx="1"/>
          </p:nvPr>
        </p:nvSpPr>
        <p:spPr>
          <a:xfrm>
            <a:off x="467544" y="1340768"/>
            <a:ext cx="4618856" cy="5367480"/>
          </a:xfrm>
        </p:spPr>
        <p:txBody>
          <a:bodyPr>
            <a:normAutofit fontScale="92500" lnSpcReduction="10000"/>
          </a:bodyPr>
          <a:lstStyle/>
          <a:p>
            <a:r>
              <a:rPr lang="en-US" altLang="zh-CN" dirty="0"/>
              <a:t>Regarding the latter, L2/FLA contexts, similar observations were made in Ellis &amp; Ferreira-Junior’s (2009a) of longitudinal data from the ESL data of the European Science Foundation (ESF) corpus with regard to </a:t>
            </a:r>
            <a:r>
              <a:rPr lang="en-US" altLang="zh-CN" i="1" dirty="0"/>
              <a:t>put </a:t>
            </a:r>
            <a:r>
              <a:rPr lang="en-US" altLang="zh-CN" dirty="0"/>
              <a:t>in caused-motion constructions and </a:t>
            </a:r>
            <a:r>
              <a:rPr lang="en-US" altLang="zh-CN" i="1" dirty="0"/>
              <a:t>give </a:t>
            </a:r>
            <a:r>
              <a:rPr lang="en-US" altLang="zh-CN" dirty="0"/>
              <a:t>in </a:t>
            </a:r>
            <a:r>
              <a:rPr lang="en-US" altLang="zh-CN" dirty="0" err="1"/>
              <a:t>ditransitive</a:t>
            </a:r>
            <a:r>
              <a:rPr lang="en-US" altLang="zh-CN" dirty="0"/>
              <a:t> constructions.</a:t>
            </a:r>
            <a:endParaRPr lang="zh-CN" altLang="zh-CN" dirty="0"/>
          </a:p>
        </p:txBody>
      </p:sp>
      <p:sp>
        <p:nvSpPr>
          <p:cNvPr id="6" name="内容占位符 2"/>
          <p:cNvSpPr txBox="1">
            <a:spLocks/>
          </p:cNvSpPr>
          <p:nvPr/>
        </p:nvSpPr>
        <p:spPr>
          <a:xfrm>
            <a:off x="5292080" y="1268760"/>
            <a:ext cx="3394720" cy="481399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800" dirty="0"/>
              <a:t>Longitudinal: compared data from the same or similar individuals at different points of time. (cf. </a:t>
            </a:r>
            <a:r>
              <a:rPr lang="en-US" altLang="zh-CN" sz="2800" i="1" u="sng" dirty="0"/>
              <a:t>Oxford concise dictionary of linguistics</a:t>
            </a:r>
            <a:r>
              <a:rPr lang="en-US" altLang="zh-CN" sz="2800" dirty="0"/>
              <a:t>)</a:t>
            </a:r>
            <a:endParaRPr lang="zh-CN" altLang="zh-CN" sz="2800" dirty="0"/>
          </a:p>
        </p:txBody>
      </p:sp>
    </p:spTree>
    <p:extLst>
      <p:ext uri="{BB962C8B-B14F-4D97-AF65-F5344CB8AC3E}">
        <p14:creationId xmlns:p14="http://schemas.microsoft.com/office/powerpoint/2010/main" val="12147800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a:t>
            </a:r>
            <a:endParaRPr lang="zh-CN" altLang="zh-CN" dirty="0"/>
          </a:p>
        </p:txBody>
      </p:sp>
      <p:sp>
        <p:nvSpPr>
          <p:cNvPr id="3" name="内容占位符 2"/>
          <p:cNvSpPr>
            <a:spLocks noGrp="1"/>
          </p:cNvSpPr>
          <p:nvPr>
            <p:ph idx="1"/>
          </p:nvPr>
        </p:nvSpPr>
        <p:spPr>
          <a:xfrm>
            <a:off x="467544" y="1340768"/>
            <a:ext cx="4618856" cy="5367480"/>
          </a:xfrm>
        </p:spPr>
        <p:txBody>
          <a:bodyPr>
            <a:normAutofit fontScale="77500" lnSpcReduction="20000"/>
          </a:bodyPr>
          <a:lstStyle/>
          <a:p>
            <a:r>
              <a:rPr lang="zh-CN" altLang="zh-CN" dirty="0"/>
              <a:t>最简单的频率方法只是检验构式成立（</a:t>
            </a:r>
            <a:r>
              <a:rPr lang="en-US" altLang="zh-CN" dirty="0"/>
              <a:t>attested</a:t>
            </a:r>
            <a:r>
              <a:rPr lang="zh-CN" altLang="zh-CN" dirty="0"/>
              <a:t>）与否，评判的标准无非是其在语料中出现与否。响应</a:t>
            </a:r>
            <a:r>
              <a:rPr lang="en-US" altLang="zh-CN" dirty="0"/>
              <a:t>Croft</a:t>
            </a:r>
            <a:r>
              <a:rPr lang="zh-CN" altLang="zh-CN" dirty="0"/>
              <a:t>的“需要提供现实意义”，语言学家的语感不一定是普遍的。所以这样的检验是有价值的，特别是针对至今已广泛接受的说法予以反例。比如之前认为</a:t>
            </a:r>
            <a:r>
              <a:rPr lang="en-US" altLang="zh-CN" dirty="0"/>
              <a:t>donate</a:t>
            </a:r>
            <a:r>
              <a:rPr lang="zh-CN" altLang="zh-CN" dirty="0"/>
              <a:t>不能填入双及物的动词槽内，但网络语料提供了大量</a:t>
            </a:r>
            <a:r>
              <a:rPr lang="en-US" altLang="zh-CN" dirty="0"/>
              <a:t>donate</a:t>
            </a:r>
            <a:r>
              <a:rPr lang="zh-CN" altLang="zh-CN" dirty="0"/>
              <a:t>的双及物格式。除此之外，原始的频率的作用还能体现在第一语言习得（</a:t>
            </a:r>
            <a:r>
              <a:rPr lang="en-US" altLang="zh-CN" dirty="0"/>
              <a:t>acquisition</a:t>
            </a:r>
            <a:r>
              <a:rPr lang="zh-CN" altLang="zh-CN" dirty="0"/>
              <a:t>）和第二语言学习（</a:t>
            </a:r>
            <a:r>
              <a:rPr lang="en-US" altLang="zh-CN" dirty="0"/>
              <a:t>learning</a:t>
            </a:r>
            <a:r>
              <a:rPr lang="zh-CN" altLang="zh-CN" dirty="0"/>
              <a:t>）上。</a:t>
            </a:r>
          </a:p>
        </p:txBody>
      </p:sp>
      <p:sp>
        <p:nvSpPr>
          <p:cNvPr id="6" name="内容占位符 2"/>
          <p:cNvSpPr txBox="1">
            <a:spLocks/>
          </p:cNvSpPr>
          <p:nvPr/>
        </p:nvSpPr>
        <p:spPr>
          <a:xfrm>
            <a:off x="5292080" y="1844824"/>
            <a:ext cx="3394720" cy="42379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研究者（根据自己语感）判断某语境下一句话能不能说，而很少参照真实语料。</a:t>
            </a:r>
          </a:p>
        </p:txBody>
      </p:sp>
    </p:spTree>
    <p:extLst>
      <p:ext uri="{BB962C8B-B14F-4D97-AF65-F5344CB8AC3E}">
        <p14:creationId xmlns:p14="http://schemas.microsoft.com/office/powerpoint/2010/main" val="12147800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zh-CN" altLang="en-US" dirty="0"/>
              <a:t>（</a:t>
            </a:r>
            <a:r>
              <a:rPr lang="zh-CN" altLang="en-US" dirty="0" smtClean="0"/>
              <a:t>话外音：</a:t>
            </a:r>
            <a:endParaRPr lang="en-US" altLang="zh-CN" dirty="0" smtClean="0"/>
          </a:p>
          <a:p>
            <a:r>
              <a:rPr lang="zh-CN" altLang="zh-CN" dirty="0"/>
              <a:t>比数据更复杂一点的是数据间的联系，联系中最简单的一种是条件概率。</a:t>
            </a:r>
          </a:p>
          <a:p>
            <a:r>
              <a:rPr lang="zh-CN" altLang="en-US" dirty="0" smtClean="0"/>
              <a:t>）</a:t>
            </a:r>
            <a:endParaRPr lang="en-US" altLang="zh-CN" dirty="0" smtClean="0"/>
          </a:p>
          <a:p>
            <a:endParaRPr lang="zh-CN" altLang="zh-CN" dirty="0"/>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条件概率：实验一</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en-US" altLang="zh-CN" dirty="0" smtClean="0"/>
              <a:t>Goldberg, </a:t>
            </a:r>
            <a:r>
              <a:rPr lang="en-US" altLang="zh-CN" dirty="0" err="1" smtClean="0"/>
              <a:t>Casenhiser</a:t>
            </a:r>
            <a:r>
              <a:rPr lang="en-US" altLang="zh-CN" dirty="0" smtClean="0"/>
              <a:t>, &amp; </a:t>
            </a:r>
            <a:r>
              <a:rPr lang="en-US" altLang="zh-CN" dirty="0" err="1" smtClean="0"/>
              <a:t>Sethuraman</a:t>
            </a:r>
            <a:r>
              <a:rPr lang="en-US" altLang="zh-CN" dirty="0" smtClean="0"/>
              <a:t> (2004) addresses the question of how reliable constructions are as predictors of sentence meaning.</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smtClean="0"/>
              <a:t>陈述</a:t>
            </a:r>
            <a:r>
              <a:rPr lang="zh-CN" altLang="zh-CN" sz="2800" dirty="0"/>
              <a:t>了构式提示句意的可靠性。</a:t>
            </a:r>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a:t>4.2 </a:t>
            </a:r>
            <a:r>
              <a:rPr lang="zh-CN" altLang="en-US" b="1" dirty="0"/>
              <a:t>条件概率：实验一</a:t>
            </a:r>
            <a:endParaRPr lang="zh-CN" altLang="zh-CN" dirty="0"/>
          </a:p>
        </p:txBody>
      </p:sp>
      <p:sp>
        <p:nvSpPr>
          <p:cNvPr id="3" name="内容占位符 2"/>
          <p:cNvSpPr>
            <a:spLocks noGrp="1"/>
          </p:cNvSpPr>
          <p:nvPr>
            <p:ph idx="1"/>
          </p:nvPr>
        </p:nvSpPr>
        <p:spPr>
          <a:xfrm>
            <a:off x="467544" y="1340768"/>
            <a:ext cx="3888432" cy="5367480"/>
          </a:xfrm>
        </p:spPr>
        <p:txBody>
          <a:bodyPr>
            <a:normAutofit fontScale="85000" lnSpcReduction="10000"/>
          </a:bodyPr>
          <a:lstStyle/>
          <a:p>
            <a:r>
              <a:rPr lang="en-US" altLang="zh-CN" dirty="0"/>
              <a:t>They find a high cue validity (between 0.63 and 0.83, depending on how inclusive a definition of the meaning of caused-motion is adopted), which shows that the V-</a:t>
            </a:r>
            <a:r>
              <a:rPr lang="en-US" altLang="zh-CN" dirty="0" err="1"/>
              <a:t>Obj</a:t>
            </a:r>
            <a:r>
              <a:rPr lang="en-US" altLang="zh-CN" dirty="0"/>
              <a:t>-</a:t>
            </a:r>
            <a:r>
              <a:rPr lang="en-US" altLang="zh-CN" dirty="0" err="1"/>
              <a:t>Loc</a:t>
            </a:r>
            <a:r>
              <a:rPr lang="en-US" altLang="zh-CN" dirty="0"/>
              <a:t> pattern is a good cue for the meaning it is associated with in Construction Grammar accounts.</a:t>
            </a:r>
            <a:endParaRPr lang="zh-CN" altLang="zh-CN" dirty="0"/>
          </a:p>
        </p:txBody>
      </p:sp>
      <p:sp>
        <p:nvSpPr>
          <p:cNvPr id="6" name="内容占位符 2"/>
          <p:cNvSpPr txBox="1">
            <a:spLocks/>
          </p:cNvSpPr>
          <p:nvPr/>
        </p:nvSpPr>
        <p:spPr>
          <a:xfrm>
            <a:off x="4644008" y="1340768"/>
            <a:ext cx="4042792" cy="52565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他们计算出一个很高的提示有效值（取决于对“致使”的定义有多包容），表明</a:t>
            </a:r>
            <a:r>
              <a:rPr lang="en-US" altLang="zh-CN" sz="2800" dirty="0"/>
              <a:t>V-</a:t>
            </a:r>
            <a:r>
              <a:rPr lang="en-US" altLang="zh-CN" sz="2800" dirty="0" err="1"/>
              <a:t>Obj</a:t>
            </a:r>
            <a:r>
              <a:rPr lang="en-US" altLang="zh-CN" sz="2800" dirty="0"/>
              <a:t>-</a:t>
            </a:r>
            <a:r>
              <a:rPr lang="en-US" altLang="zh-CN" sz="2800" dirty="0" err="1"/>
              <a:t>Loc</a:t>
            </a:r>
            <a:r>
              <a:rPr lang="zh-CN" altLang="zh-CN" sz="2800" dirty="0"/>
              <a:t>与其对应的构式义间具有很好的提示关系。</a:t>
            </a:r>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a:t>4.2 </a:t>
            </a:r>
            <a:r>
              <a:rPr lang="zh-CN" altLang="en-US" b="1" dirty="0"/>
              <a:t>条件概率：实验一</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en-US" altLang="zh-CN" dirty="0"/>
              <a:t>However, the more crucial implication of this finding only arises when the pattern’s cue validity for ‘caused-motion’ is compared with the (weighted) cue validity of verbs for the same meaning, 0.65.</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更重要的推论是，填入该结构的动词对于致使义的提示有效性也是近似的。</a:t>
            </a:r>
          </a:p>
          <a:p>
            <a:endParaRPr lang="zh-CN" altLang="zh-CN" sz="2800" dirty="0"/>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a:t>4.2 </a:t>
            </a:r>
            <a:r>
              <a:rPr lang="zh-CN" altLang="en-US" b="1" dirty="0"/>
              <a:t>条件概率：实验一</a:t>
            </a:r>
            <a:endParaRPr lang="zh-CN" altLang="zh-CN" dirty="0"/>
          </a:p>
        </p:txBody>
      </p:sp>
      <p:sp>
        <p:nvSpPr>
          <p:cNvPr id="3" name="内容占位符 2"/>
          <p:cNvSpPr>
            <a:spLocks noGrp="1"/>
          </p:cNvSpPr>
          <p:nvPr>
            <p:ph idx="1"/>
          </p:nvPr>
        </p:nvSpPr>
        <p:spPr>
          <a:xfrm>
            <a:off x="467544" y="1340768"/>
            <a:ext cx="4618856" cy="5367480"/>
          </a:xfrm>
        </p:spPr>
        <p:txBody>
          <a:bodyPr>
            <a:normAutofit/>
          </a:bodyPr>
          <a:lstStyle/>
          <a:p>
            <a:r>
              <a:rPr lang="en-US" altLang="zh-CN" dirty="0"/>
              <a:t>Hence, using corpus data, Goldberg, </a:t>
            </a:r>
            <a:r>
              <a:rPr lang="en-US" altLang="zh-CN" dirty="0" err="1"/>
              <a:t>Casenhiser</a:t>
            </a:r>
            <a:r>
              <a:rPr lang="en-US" altLang="zh-CN" dirty="0"/>
              <a:t>, &amp; </a:t>
            </a:r>
            <a:r>
              <a:rPr lang="en-US" altLang="zh-CN" dirty="0" err="1"/>
              <a:t>Sethuraman</a:t>
            </a:r>
            <a:r>
              <a:rPr lang="en-US" altLang="zh-CN" dirty="0"/>
              <a:t> (2004) showed that syntactic patterns are just as reliable (as cues to sentential meaning) as verbs.</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统计表明构式与动词的关系就像提示对句意一样可靠。</a:t>
            </a:r>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条件概率：实验二</a:t>
            </a:r>
            <a:endParaRPr lang="zh-CN" altLang="zh-CN" dirty="0"/>
          </a:p>
        </p:txBody>
      </p:sp>
      <p:sp>
        <p:nvSpPr>
          <p:cNvPr id="3" name="内容占位符 2"/>
          <p:cNvSpPr>
            <a:spLocks noGrp="1"/>
          </p:cNvSpPr>
          <p:nvPr>
            <p:ph idx="1"/>
          </p:nvPr>
        </p:nvSpPr>
        <p:spPr>
          <a:xfrm>
            <a:off x="467544" y="1340768"/>
            <a:ext cx="4618856" cy="5367480"/>
          </a:xfrm>
        </p:spPr>
        <p:txBody>
          <a:bodyPr>
            <a:normAutofit lnSpcReduction="10000"/>
          </a:bodyPr>
          <a:lstStyle/>
          <a:p>
            <a:r>
              <a:rPr lang="en-US" altLang="zh-CN" dirty="0"/>
              <a:t>As for the latter, Ellis and Ferreira-Junior (2009 </a:t>
            </a:r>
            <a:r>
              <a:rPr lang="en-US" altLang="zh-CN" i="1" dirty="0"/>
              <a:t>b </a:t>
            </a:r>
            <a:r>
              <a:rPr lang="en-US" altLang="zh-CN" dirty="0"/>
              <a:t>) study the effect of </a:t>
            </a:r>
            <a:r>
              <a:rPr lang="en-US" altLang="zh-CN" dirty="0" smtClean="0"/>
              <a:t>type/token </a:t>
            </a:r>
            <a:r>
              <a:rPr lang="en-US" altLang="zh-CN" dirty="0"/>
              <a:t>frequencies of words in slots of the Intransitive Motion, the Caused </a:t>
            </a:r>
            <a:r>
              <a:rPr lang="en-US" altLang="zh-CN" dirty="0" smtClean="0"/>
              <a:t>Motion construction</a:t>
            </a:r>
            <a:r>
              <a:rPr lang="en-US" altLang="zh-CN" dirty="0"/>
              <a:t>, and the </a:t>
            </a:r>
            <a:r>
              <a:rPr lang="en-US" altLang="zh-CN" dirty="0" err="1"/>
              <a:t>Ditransitive</a:t>
            </a:r>
            <a:r>
              <a:rPr lang="en-US" altLang="zh-CN" dirty="0"/>
              <a:t> construction in L2/FLA in the ESF corpus.</a:t>
            </a:r>
            <a:endParaRPr lang="zh-CN" altLang="zh-CN" dirty="0"/>
          </a:p>
        </p:txBody>
      </p:sp>
    </p:spTree>
    <p:extLst>
      <p:ext uri="{BB962C8B-B14F-4D97-AF65-F5344CB8AC3E}">
        <p14:creationId xmlns:p14="http://schemas.microsoft.com/office/powerpoint/2010/main" val="1064219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作者简介</a:t>
            </a:r>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484784"/>
            <a:ext cx="5562600" cy="2638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372200" y="1436291"/>
            <a:ext cx="2376264" cy="3000821"/>
          </a:xfrm>
          <a:prstGeom prst="rect">
            <a:avLst/>
          </a:prstGeom>
          <a:noFill/>
        </p:spPr>
        <p:txBody>
          <a:bodyPr wrap="square" rtlCol="0">
            <a:spAutoFit/>
          </a:bodyPr>
          <a:lstStyle/>
          <a:p>
            <a:pPr>
              <a:lnSpc>
                <a:spcPct val="150000"/>
              </a:lnSpc>
            </a:pPr>
            <a:r>
              <a:rPr lang="zh-CN" altLang="en-US" dirty="0" smtClean="0"/>
              <a:t>        并没有找到详细的个人介绍，以及国籍信息，但从个人经历来看，早年在德国求学，学习自然语言处理和语言学，应该能得知其德国籍身份</a:t>
            </a:r>
            <a:endParaRPr lang="zh-CN" altLang="en-US" dirty="0"/>
          </a:p>
        </p:txBody>
      </p:sp>
      <p:sp>
        <p:nvSpPr>
          <p:cNvPr id="6" name="TextBox 5"/>
          <p:cNvSpPr txBox="1"/>
          <p:nvPr/>
        </p:nvSpPr>
        <p:spPr>
          <a:xfrm>
            <a:off x="395536" y="4377878"/>
            <a:ext cx="8352928" cy="923330"/>
          </a:xfrm>
          <a:prstGeom prst="rect">
            <a:avLst/>
          </a:prstGeom>
          <a:noFill/>
        </p:spPr>
        <p:txBody>
          <a:bodyPr wrap="square" rtlCol="0">
            <a:spAutoFit/>
          </a:bodyPr>
          <a:lstStyle/>
          <a:p>
            <a:pPr>
              <a:lnSpc>
                <a:spcPct val="150000"/>
              </a:lnSpc>
            </a:pPr>
            <a:r>
              <a:rPr lang="zh-CN" altLang="en-US" dirty="0" smtClean="0"/>
              <a:t>及语言学及计算机科学背景。这一点能解释其复杂严谨的行文风格和充实的计算知识。</a:t>
            </a:r>
            <a:endParaRPr lang="zh-CN" altLang="en-US" dirty="0"/>
          </a:p>
        </p:txBody>
      </p:sp>
    </p:spTree>
    <p:extLst>
      <p:ext uri="{BB962C8B-B14F-4D97-AF65-F5344CB8AC3E}">
        <p14:creationId xmlns:p14="http://schemas.microsoft.com/office/powerpoint/2010/main" val="420606749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条件概率：实验二</a:t>
            </a:r>
            <a:endParaRPr lang="zh-CN" altLang="zh-CN" dirty="0"/>
          </a:p>
        </p:txBody>
      </p:sp>
      <p:sp>
        <p:nvSpPr>
          <p:cNvPr id="3" name="内容占位符 2"/>
          <p:cNvSpPr>
            <a:spLocks noGrp="1"/>
          </p:cNvSpPr>
          <p:nvPr>
            <p:ph idx="1"/>
          </p:nvPr>
        </p:nvSpPr>
        <p:spPr>
          <a:xfrm>
            <a:off x="467544" y="1340768"/>
            <a:ext cx="4618856" cy="5367480"/>
          </a:xfrm>
        </p:spPr>
        <p:txBody>
          <a:bodyPr>
            <a:normAutofit lnSpcReduction="10000"/>
          </a:bodyPr>
          <a:lstStyle/>
          <a:p>
            <a:r>
              <a:rPr lang="en-US" altLang="zh-CN" dirty="0"/>
              <a:t>They find that the first-learned types in each slot of each of the constructions – esp. the verbs – are highly distinctive for their constructional slots (both in terms of </a:t>
            </a:r>
            <a:r>
              <a:rPr lang="en-US" altLang="zh-CN" i="1" dirty="0"/>
              <a:t>Δ</a:t>
            </a:r>
            <a:r>
              <a:rPr lang="en-US" altLang="zh-CN" dirty="0"/>
              <a:t>P and the </a:t>
            </a:r>
            <a:r>
              <a:rPr lang="en-US" altLang="zh-CN" dirty="0" err="1"/>
              <a:t>collostructional</a:t>
            </a:r>
            <a:r>
              <a:rPr lang="en-US" altLang="zh-CN" dirty="0"/>
              <a:t> measures discussed below).</a:t>
            </a:r>
            <a:endParaRPr lang="zh-CN" altLang="zh-CN" dirty="0"/>
          </a:p>
        </p:txBody>
      </p:sp>
      <p:sp>
        <p:nvSpPr>
          <p:cNvPr id="6" name="内容占位符 2"/>
          <p:cNvSpPr txBox="1">
            <a:spLocks/>
          </p:cNvSpPr>
          <p:nvPr/>
        </p:nvSpPr>
        <p:spPr>
          <a:xfrm>
            <a:off x="5292080" y="1340768"/>
            <a:ext cx="3394720" cy="474198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en-US" sz="2800" dirty="0" smtClean="0"/>
              <a:t>他们发现构式槽中能填入的类型（尤其是动词）随构式的不同而有很大区别（即</a:t>
            </a:r>
            <a:r>
              <a:rPr lang="en-US" altLang="zh-CN" sz="2800" dirty="0" smtClean="0"/>
              <a:t>O</a:t>
            </a:r>
            <a:r>
              <a:rPr lang="zh-CN" altLang="en-US" sz="2800" dirty="0" smtClean="0"/>
              <a:t>对</a:t>
            </a:r>
            <a:r>
              <a:rPr lang="en-US" altLang="zh-CN" sz="2800" dirty="0" smtClean="0"/>
              <a:t>C</a:t>
            </a:r>
            <a:r>
              <a:rPr lang="zh-CN" altLang="en-US" sz="2800" dirty="0" smtClean="0"/>
              <a:t>具有很强的选择性）</a:t>
            </a:r>
            <a:endParaRPr lang="zh-CN" altLang="zh-CN" sz="2800" dirty="0"/>
          </a:p>
        </p:txBody>
      </p:sp>
    </p:spTree>
    <p:extLst>
      <p:ext uri="{BB962C8B-B14F-4D97-AF65-F5344CB8AC3E}">
        <p14:creationId xmlns:p14="http://schemas.microsoft.com/office/powerpoint/2010/main" val="21383586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4.2 </a:t>
            </a:r>
            <a:r>
              <a:rPr lang="zh-CN" altLang="en-US" b="1" dirty="0" smtClean="0"/>
              <a:t>条件概率：实验二</a:t>
            </a:r>
            <a:endParaRPr lang="zh-CN" altLang="zh-CN" dirty="0"/>
          </a:p>
        </p:txBody>
      </p:sp>
      <p:sp>
        <p:nvSpPr>
          <p:cNvPr id="3" name="内容占位符 2"/>
          <p:cNvSpPr>
            <a:spLocks noGrp="1"/>
          </p:cNvSpPr>
          <p:nvPr>
            <p:ph idx="1"/>
          </p:nvPr>
        </p:nvSpPr>
        <p:spPr>
          <a:xfrm>
            <a:off x="467544" y="1340768"/>
            <a:ext cx="8280920" cy="5367480"/>
          </a:xfrm>
        </p:spPr>
        <p:txBody>
          <a:bodyPr>
            <a:normAutofit/>
          </a:bodyPr>
          <a:lstStyle/>
          <a:p>
            <a:r>
              <a:rPr lang="en-US" altLang="zh-CN" dirty="0"/>
              <a:t>This finding in turn supports an understanding of constructional acquisition as dependent on a larger variety of factors than are often discussed: while type and token frequencies do play important roles, (the distributions of frequencies) as well as (the distinctiveness of elements for the positions in which they are used and the degree to which they form chunks) are also highly relevant.</a:t>
            </a:r>
            <a:endParaRPr lang="zh-CN" altLang="zh-CN" dirty="0"/>
          </a:p>
        </p:txBody>
      </p:sp>
    </p:spTree>
    <p:extLst>
      <p:ext uri="{BB962C8B-B14F-4D97-AF65-F5344CB8AC3E}">
        <p14:creationId xmlns:p14="http://schemas.microsoft.com/office/powerpoint/2010/main" val="213835860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4.3 </a:t>
            </a:r>
            <a:r>
              <a:rPr lang="zh-CN" altLang="en-US" b="1" dirty="0" smtClean="0"/>
              <a:t>联系强度</a:t>
            </a:r>
            <a:endParaRPr lang="zh-CN" altLang="zh-CN" dirty="0"/>
          </a:p>
        </p:txBody>
      </p:sp>
      <p:sp>
        <p:nvSpPr>
          <p:cNvPr id="3" name="内容占位符 2"/>
          <p:cNvSpPr>
            <a:spLocks noGrp="1"/>
          </p:cNvSpPr>
          <p:nvPr>
            <p:ph idx="1"/>
          </p:nvPr>
        </p:nvSpPr>
        <p:spPr>
          <a:xfrm>
            <a:off x="467544" y="1340768"/>
            <a:ext cx="4618856" cy="5367480"/>
          </a:xfrm>
        </p:spPr>
        <p:txBody>
          <a:bodyPr>
            <a:normAutofit fontScale="92500" lnSpcReduction="20000"/>
          </a:bodyPr>
          <a:lstStyle/>
          <a:p>
            <a:r>
              <a:rPr lang="en-US" altLang="zh-CN" dirty="0"/>
              <a:t>Just like Ellis &amp; Ferreira-Junior’s (2009b) measure of </a:t>
            </a:r>
            <a:r>
              <a:rPr lang="en-US" altLang="zh-CN" i="1" dirty="0"/>
              <a:t>Δ</a:t>
            </a:r>
            <a:r>
              <a:rPr lang="en-US" altLang="zh-CN" dirty="0"/>
              <a:t>P, the (earlier) approach of </a:t>
            </a:r>
            <a:r>
              <a:rPr lang="en-US" altLang="zh-CN" dirty="0" err="1"/>
              <a:t>collostructional</a:t>
            </a:r>
            <a:r>
              <a:rPr lang="en-US" altLang="zh-CN" dirty="0"/>
              <a:t> analysis is a way to quantify association strength which ultimately based on </a:t>
            </a:r>
            <a:r>
              <a:rPr lang="en-US" altLang="zh-CN" dirty="0" err="1"/>
              <a:t>collocational</a:t>
            </a:r>
            <a:r>
              <a:rPr lang="en-US" altLang="zh-CN" dirty="0"/>
              <a:t> approaches from corpus linguistics – but unlike </a:t>
            </a:r>
            <a:r>
              <a:rPr lang="en-US" altLang="zh-CN" i="1" dirty="0"/>
              <a:t>Δ</a:t>
            </a:r>
            <a:r>
              <a:rPr lang="en-US" altLang="zh-CN" dirty="0"/>
              <a:t>P, it is an approach to compute a bidirectional association measure.</a:t>
            </a:r>
            <a:endParaRPr lang="zh-CN" altLang="zh-CN" dirty="0"/>
          </a:p>
        </p:txBody>
      </p:sp>
      <p:sp>
        <p:nvSpPr>
          <p:cNvPr id="6" name="内容占位符 2"/>
          <p:cNvSpPr txBox="1">
            <a:spLocks/>
          </p:cNvSpPr>
          <p:nvPr/>
        </p:nvSpPr>
        <p:spPr>
          <a:xfrm>
            <a:off x="5292080" y="1268760"/>
            <a:ext cx="3394720" cy="481399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早期的</a:t>
            </a:r>
            <a:r>
              <a:rPr lang="en-US" altLang="zh-CN" sz="2800" dirty="0" err="1"/>
              <a:t>collostruction</a:t>
            </a:r>
            <a:r>
              <a:rPr lang="zh-CN" altLang="zh-CN" sz="2800" dirty="0"/>
              <a:t>分析用于衡量搭配（</a:t>
            </a:r>
            <a:r>
              <a:rPr lang="en-US" altLang="zh-CN" sz="2800" dirty="0"/>
              <a:t>collocation</a:t>
            </a:r>
            <a:r>
              <a:rPr lang="zh-CN" altLang="zh-CN" sz="2800" dirty="0"/>
              <a:t>）间的联系强度。</a:t>
            </a:r>
          </a:p>
        </p:txBody>
      </p:sp>
    </p:spTree>
    <p:extLst>
      <p:ext uri="{BB962C8B-B14F-4D97-AF65-F5344CB8AC3E}">
        <p14:creationId xmlns:p14="http://schemas.microsoft.com/office/powerpoint/2010/main" val="213835860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en-US" altLang="zh-CN" b="1" dirty="0" smtClean="0"/>
              <a:t>4.3 </a:t>
            </a:r>
            <a:r>
              <a:rPr lang="zh-CN" altLang="en-US" b="1" dirty="0" smtClean="0"/>
              <a:t>联系强度</a:t>
            </a:r>
            <a:endParaRPr lang="zh-CN" altLang="zh-CN" dirty="0"/>
          </a:p>
        </p:txBody>
      </p:sp>
      <p:sp>
        <p:nvSpPr>
          <p:cNvPr id="3" name="内容占位符 2"/>
          <p:cNvSpPr>
            <a:spLocks noGrp="1"/>
          </p:cNvSpPr>
          <p:nvPr>
            <p:ph idx="1"/>
          </p:nvPr>
        </p:nvSpPr>
        <p:spPr>
          <a:xfrm>
            <a:off x="467544" y="1340768"/>
            <a:ext cx="4392488" cy="5367480"/>
          </a:xfrm>
        </p:spPr>
        <p:txBody>
          <a:bodyPr>
            <a:normAutofit fontScale="62500" lnSpcReduction="20000"/>
          </a:bodyPr>
          <a:lstStyle/>
          <a:p>
            <a:r>
              <a:rPr lang="en-US" altLang="zh-CN" dirty="0"/>
              <a:t>− </a:t>
            </a:r>
            <a:r>
              <a:rPr lang="en-US" altLang="zh-CN" i="1" dirty="0" err="1"/>
              <a:t>collexeme</a:t>
            </a:r>
            <a:r>
              <a:rPr lang="en-US" altLang="zh-CN" i="1" dirty="0"/>
              <a:t> analysis</a:t>
            </a:r>
            <a:r>
              <a:rPr lang="en-US" altLang="zh-CN" dirty="0"/>
              <a:t>, which computes for </a:t>
            </a:r>
            <a:r>
              <a:rPr lang="en-US" altLang="zh-CN" i="1" dirty="0"/>
              <a:t>n </a:t>
            </a:r>
            <a:r>
              <a:rPr lang="en-US" altLang="zh-CN" dirty="0"/>
              <a:t>words how strongly these words are attracted to a slot in a construction (cf. </a:t>
            </a:r>
            <a:r>
              <a:rPr lang="en-US" altLang="zh-CN" dirty="0" err="1"/>
              <a:t>Stefanowitsch</a:t>
            </a:r>
            <a:r>
              <a:rPr lang="en-US" altLang="zh-CN" dirty="0"/>
              <a:t> &amp; </a:t>
            </a:r>
            <a:r>
              <a:rPr lang="en-US" altLang="zh-CN" dirty="0" err="1"/>
              <a:t>Gries</a:t>
            </a:r>
            <a:r>
              <a:rPr lang="en-US" altLang="zh-CN" dirty="0"/>
              <a:t> 2003);</a:t>
            </a:r>
            <a:endParaRPr lang="zh-CN" altLang="zh-CN" dirty="0"/>
          </a:p>
          <a:p>
            <a:r>
              <a:rPr lang="en-US" altLang="zh-CN" dirty="0"/>
              <a:t>− (multiple) </a:t>
            </a:r>
            <a:r>
              <a:rPr lang="en-US" altLang="zh-CN" i="1" dirty="0"/>
              <a:t>distinctive </a:t>
            </a:r>
            <a:r>
              <a:rPr lang="en-US" altLang="zh-CN" i="1" dirty="0" err="1"/>
              <a:t>collexeme</a:t>
            </a:r>
            <a:r>
              <a:rPr lang="en-US" altLang="zh-CN" i="1" dirty="0"/>
              <a:t> analysis</a:t>
            </a:r>
            <a:r>
              <a:rPr lang="en-US" altLang="zh-CN" dirty="0"/>
              <a:t>, which computes for </a:t>
            </a:r>
            <a:r>
              <a:rPr lang="en-US" altLang="zh-CN" i="1" dirty="0"/>
              <a:t>n </a:t>
            </a:r>
            <a:r>
              <a:rPr lang="en-US" altLang="zh-CN" dirty="0"/>
              <a:t>words how strongly these words are attracted to two or more functionally similar constructions (cf. </a:t>
            </a:r>
            <a:r>
              <a:rPr lang="en-US" altLang="zh-CN" dirty="0" err="1"/>
              <a:t>Gries</a:t>
            </a:r>
            <a:r>
              <a:rPr lang="en-US" altLang="zh-CN" dirty="0"/>
              <a:t> &amp; </a:t>
            </a:r>
            <a:r>
              <a:rPr lang="en-US" altLang="zh-CN" dirty="0" err="1"/>
              <a:t>Stefanowitsch</a:t>
            </a:r>
            <a:r>
              <a:rPr lang="en-US" altLang="zh-CN" dirty="0"/>
              <a:t> 2004);</a:t>
            </a:r>
            <a:endParaRPr lang="zh-CN" altLang="zh-CN" dirty="0"/>
          </a:p>
          <a:p>
            <a:r>
              <a:rPr lang="en-US" altLang="zh-CN" dirty="0"/>
              <a:t>− </a:t>
            </a:r>
            <a:r>
              <a:rPr lang="en-US" altLang="zh-CN" i="1" dirty="0"/>
              <a:t>co-varying </a:t>
            </a:r>
            <a:r>
              <a:rPr lang="en-US" altLang="zh-CN" i="1" dirty="0" err="1"/>
              <a:t>collexeme</a:t>
            </a:r>
            <a:r>
              <a:rPr lang="en-US" altLang="zh-CN" i="1" dirty="0"/>
              <a:t> analysis </a:t>
            </a:r>
            <a:r>
              <a:rPr lang="en-US" altLang="zh-CN" dirty="0"/>
              <a:t>(item-based and system-based), which computes for </a:t>
            </a:r>
            <a:r>
              <a:rPr lang="en-US" altLang="zh-CN" i="1" dirty="0"/>
              <a:t>n </a:t>
            </a:r>
            <a:r>
              <a:rPr lang="en-US" altLang="zh-CN" dirty="0"/>
              <a:t>words in one slot of a construction how strongly these words are attracted to the </a:t>
            </a:r>
            <a:r>
              <a:rPr lang="en-US" altLang="zh-CN" i="1" dirty="0"/>
              <a:t>y </a:t>
            </a:r>
            <a:r>
              <a:rPr lang="en-US" altLang="zh-CN" dirty="0"/>
              <a:t>words in another slot of the same construction (cf. </a:t>
            </a:r>
            <a:r>
              <a:rPr lang="en-US" altLang="zh-CN" dirty="0" err="1"/>
              <a:t>Gries</a:t>
            </a:r>
            <a:r>
              <a:rPr lang="en-US" altLang="zh-CN" dirty="0"/>
              <a:t> &amp; </a:t>
            </a:r>
            <a:r>
              <a:rPr lang="en-US" altLang="zh-CN" dirty="0" err="1"/>
              <a:t>Stefanowitsch</a:t>
            </a:r>
            <a:r>
              <a:rPr lang="en-US" altLang="zh-CN" dirty="0"/>
              <a:t> 2004b, </a:t>
            </a:r>
            <a:r>
              <a:rPr lang="en-US" altLang="zh-CN" dirty="0" err="1"/>
              <a:t>Stefanowitsch</a:t>
            </a:r>
            <a:r>
              <a:rPr lang="en-US" altLang="zh-CN" dirty="0"/>
              <a:t> &amp; </a:t>
            </a:r>
            <a:r>
              <a:rPr lang="en-US" altLang="zh-CN" dirty="0" err="1"/>
              <a:t>Gries</a:t>
            </a:r>
            <a:r>
              <a:rPr lang="en-US" altLang="zh-CN" dirty="0"/>
              <a:t> 2005).</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800" dirty="0" err="1"/>
              <a:t>Collexeme</a:t>
            </a:r>
            <a:r>
              <a:rPr lang="zh-CN" altLang="zh-CN" sz="2800" dirty="0"/>
              <a:t>分析《</a:t>
            </a:r>
            <a:r>
              <a:rPr lang="en-US" altLang="zh-CN" sz="2800" dirty="0"/>
              <a:t> </a:t>
            </a:r>
            <a:r>
              <a:rPr lang="en-US" altLang="zh-CN" sz="2800" dirty="0" err="1"/>
              <a:t>Collostructions</a:t>
            </a:r>
            <a:r>
              <a:rPr lang="en-US" altLang="zh-CN" sz="2800" dirty="0"/>
              <a:t>: investigating the interaction between words and constructions</a:t>
            </a:r>
            <a:r>
              <a:rPr lang="zh-CN" altLang="zh-CN" sz="2800" dirty="0"/>
              <a:t>》：</a:t>
            </a:r>
            <a:r>
              <a:rPr lang="en-US" altLang="zh-CN" sz="2800" dirty="0"/>
              <a:t>the association strength between </a:t>
            </a:r>
            <a:r>
              <a:rPr lang="en-US" altLang="zh-CN" sz="2800" dirty="0" err="1"/>
              <a:t>collexeme</a:t>
            </a:r>
            <a:r>
              <a:rPr lang="en-US" altLang="zh-CN" sz="2800" dirty="0"/>
              <a:t> &amp; </a:t>
            </a:r>
            <a:r>
              <a:rPr lang="en-US" altLang="zh-CN" sz="2800" dirty="0" err="1"/>
              <a:t>collostruct</a:t>
            </a:r>
            <a:r>
              <a:rPr lang="en-US" altLang="zh-CN" sz="2800" dirty="0"/>
              <a:t> (one on one)</a:t>
            </a:r>
            <a:endParaRPr lang="zh-CN" altLang="zh-CN" sz="2800" dirty="0"/>
          </a:p>
          <a:p>
            <a:r>
              <a:rPr lang="zh-CN" altLang="zh-CN" sz="2800" dirty="0"/>
              <a:t>区别的</a:t>
            </a:r>
            <a:r>
              <a:rPr lang="en-US" altLang="zh-CN" sz="2800" dirty="0" err="1"/>
              <a:t>collexeme</a:t>
            </a:r>
            <a:r>
              <a:rPr lang="zh-CN" altLang="zh-CN" sz="2800" dirty="0"/>
              <a:t>分析《</a:t>
            </a:r>
            <a:r>
              <a:rPr lang="en-US" altLang="zh-CN" sz="2800" dirty="0"/>
              <a:t> Extending </a:t>
            </a:r>
            <a:r>
              <a:rPr lang="en-US" altLang="zh-CN" sz="2800" dirty="0" err="1"/>
              <a:t>collostructional</a:t>
            </a:r>
            <a:r>
              <a:rPr lang="en-US" altLang="zh-CN" sz="2800" dirty="0"/>
              <a:t> analysis: a corpus-based perspective on 'alternations'.</a:t>
            </a:r>
            <a:r>
              <a:rPr lang="zh-CN" altLang="zh-CN" sz="2800" dirty="0"/>
              <a:t>》：</a:t>
            </a:r>
            <a:r>
              <a:rPr lang="en-US" altLang="zh-CN" sz="2800" dirty="0"/>
              <a:t>more on one</a:t>
            </a:r>
            <a:r>
              <a:rPr lang="zh-CN" altLang="zh-CN" sz="2800" dirty="0"/>
              <a:t>，上文所述</a:t>
            </a:r>
            <a:r>
              <a:rPr lang="en-US" altLang="zh-CN" sz="2800" dirty="0"/>
              <a:t>distinctive</a:t>
            </a:r>
            <a:endParaRPr lang="zh-CN" altLang="zh-CN" sz="2800" dirty="0"/>
          </a:p>
          <a:p>
            <a:r>
              <a:rPr lang="zh-CN" altLang="zh-CN" sz="2800" dirty="0"/>
              <a:t>共同变化的</a:t>
            </a:r>
            <a:r>
              <a:rPr lang="en-US" altLang="zh-CN" sz="2800" dirty="0" err="1"/>
              <a:t>collexeme</a:t>
            </a:r>
            <a:r>
              <a:rPr lang="zh-CN" altLang="zh-CN" sz="2800" dirty="0"/>
              <a:t>分析《</a:t>
            </a:r>
            <a:r>
              <a:rPr lang="en-US" altLang="zh-CN" sz="2800" dirty="0"/>
              <a:t> </a:t>
            </a:r>
            <a:r>
              <a:rPr lang="en-US" altLang="zh-CN" sz="2800" dirty="0" err="1"/>
              <a:t>Covarying</a:t>
            </a:r>
            <a:r>
              <a:rPr lang="en-US" altLang="zh-CN" sz="2800" dirty="0"/>
              <a:t> </a:t>
            </a:r>
            <a:r>
              <a:rPr lang="en-US" altLang="zh-CN" sz="2800" dirty="0" err="1"/>
              <a:t>collexemes</a:t>
            </a:r>
            <a:r>
              <a:rPr lang="zh-CN" altLang="zh-CN" sz="2800" dirty="0"/>
              <a:t>》：</a:t>
            </a:r>
            <a:r>
              <a:rPr lang="en-US" altLang="zh-CN" sz="2800" dirty="0"/>
              <a:t>more on more</a:t>
            </a:r>
            <a:r>
              <a:rPr lang="zh-CN" altLang="zh-CN" sz="2800" dirty="0"/>
              <a:t>。</a:t>
            </a:r>
          </a:p>
        </p:txBody>
      </p:sp>
    </p:spTree>
    <p:extLst>
      <p:ext uri="{BB962C8B-B14F-4D97-AF65-F5344CB8AC3E}">
        <p14:creationId xmlns:p14="http://schemas.microsoft.com/office/powerpoint/2010/main" val="362636186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fontScale="85000" lnSpcReduction="20000"/>
          </a:bodyPr>
          <a:lstStyle/>
          <a:p>
            <a:r>
              <a:rPr lang="zh-CN" altLang="zh-CN" dirty="0"/>
              <a:t>构式研究强调语言形式（</a:t>
            </a:r>
            <a:r>
              <a:rPr lang="en-US" altLang="zh-CN" dirty="0"/>
              <a:t>linguistic forms</a:t>
            </a:r>
            <a:r>
              <a:rPr lang="zh-CN" altLang="zh-CN" dirty="0"/>
              <a:t>）与意义的配对，相对地，语料库语言学方法则常关注形式，对待语义，则或多或少地基于对图式（</a:t>
            </a:r>
            <a:r>
              <a:rPr lang="en-US" altLang="zh-CN" dirty="0"/>
              <a:t>pattern</a:t>
            </a:r>
            <a:r>
              <a:rPr lang="zh-CN" altLang="zh-CN" dirty="0"/>
              <a:t>）的语义解释，这些图式通过人工抽取检查得来，包括：针对目标词的</a:t>
            </a:r>
            <a:r>
              <a:rPr lang="en-US" altLang="zh-CN" dirty="0"/>
              <a:t>KWIC(key word in context) concordance display</a:t>
            </a:r>
            <a:r>
              <a:rPr lang="zh-CN" altLang="zh-CN" dirty="0"/>
              <a:t>（对齐语料表），以及出现在目标词周围的搭配词（</a:t>
            </a:r>
            <a:r>
              <a:rPr lang="en-US" altLang="zh-CN" dirty="0"/>
              <a:t>collocates</a:t>
            </a:r>
            <a:r>
              <a:rPr lang="zh-CN" altLang="zh-CN" dirty="0"/>
              <a:t>）。</a:t>
            </a:r>
          </a:p>
          <a:p>
            <a:r>
              <a:rPr lang="zh-CN" altLang="zh-CN" dirty="0"/>
              <a:t>然而，这些分析并不能照顾到语法结构，只是假设足够多的数据及足够高的频率能筛选出有价值的，而排除那些偶然的。这是一个明显的短处，因为简单的原始数据并不能照顾到那些分离的构式。</a:t>
            </a:r>
          </a:p>
          <a:p>
            <a:r>
              <a:rPr lang="zh-CN" altLang="zh-CN" dirty="0"/>
              <a:t>因此，作者发明了一个可以照顾到各种语言结构（说白了就是不简单依赖线性的语言结构）的方法，叫做</a:t>
            </a:r>
            <a:r>
              <a:rPr lang="en-US" altLang="zh-CN" dirty="0" err="1"/>
              <a:t>Collostruction</a:t>
            </a:r>
            <a:r>
              <a:rPr lang="en-US" altLang="zh-CN" dirty="0"/>
              <a:t>. </a:t>
            </a:r>
            <a:endParaRPr lang="zh-CN" altLang="zh-CN" dirty="0"/>
          </a:p>
        </p:txBody>
      </p:sp>
    </p:spTree>
    <p:extLst>
      <p:ext uri="{BB962C8B-B14F-4D97-AF65-F5344CB8AC3E}">
        <p14:creationId xmlns:p14="http://schemas.microsoft.com/office/powerpoint/2010/main" val="362636186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fontScale="85000" lnSpcReduction="10000"/>
          </a:bodyPr>
          <a:lstStyle/>
          <a:p>
            <a:r>
              <a:rPr lang="en-US" altLang="zh-CN" dirty="0" err="1"/>
              <a:t>Collostructional</a:t>
            </a:r>
            <a:r>
              <a:rPr lang="en-US" altLang="zh-CN" dirty="0"/>
              <a:t> analysis always starts with a particular construction and investigates which lexemes are strongly attracted or repelled by a particular slot in the construction; crucially, such ‘slots’ can exist at different levels of linguistic structure (for example, the </a:t>
            </a:r>
            <a:r>
              <a:rPr lang="en-US" altLang="zh-CN" dirty="0" err="1"/>
              <a:t>ditransitive</a:t>
            </a:r>
            <a:r>
              <a:rPr lang="en-US" altLang="zh-CN" dirty="0"/>
              <a:t> construction may be said to have four slots corresponding to the subject, the verb, and the indirect and direct objects, and the past-tense construction may be said to have a slot corresponding to the verb occurring in the past tense</a:t>
            </a:r>
            <a:r>
              <a:rPr lang="en-US" altLang="zh-CN" dirty="0" smtClean="0"/>
              <a:t>).</a:t>
            </a:r>
          </a:p>
          <a:p>
            <a:r>
              <a:rPr lang="zh-CN" altLang="zh-CN" dirty="0"/>
              <a:t>被吸引到这些槽中的词被称为</a:t>
            </a:r>
            <a:r>
              <a:rPr lang="en-US" altLang="zh-CN" dirty="0" err="1"/>
              <a:t>collexemes</a:t>
            </a:r>
            <a:r>
              <a:rPr lang="zh-CN" altLang="zh-CN" dirty="0"/>
              <a:t>，提供这些槽的构式被称为</a:t>
            </a:r>
            <a:r>
              <a:rPr lang="en-US" altLang="zh-CN" dirty="0" err="1"/>
              <a:t>collostruct</a:t>
            </a:r>
            <a:r>
              <a:rPr lang="zh-CN" altLang="zh-CN" dirty="0"/>
              <a:t>，这是一个多对一的</a:t>
            </a:r>
            <a:r>
              <a:rPr lang="en-US" altLang="zh-CN" dirty="0" err="1"/>
              <a:t>collostruction</a:t>
            </a:r>
            <a:r>
              <a:rPr lang="en-US" altLang="zh-CN" dirty="0" smtClean="0"/>
              <a:t>.</a:t>
            </a:r>
            <a:endParaRPr lang="zh-CN" altLang="zh-CN" dirty="0"/>
          </a:p>
        </p:txBody>
      </p:sp>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424936" cy="5517232"/>
          </a:xfrm>
        </p:spPr>
        <p:txBody>
          <a:bodyPr>
            <a:normAutofit fontScale="77500" lnSpcReduction="20000"/>
          </a:bodyPr>
          <a:lstStyle/>
          <a:p>
            <a:r>
              <a:rPr lang="zh-CN" altLang="zh-CN" dirty="0"/>
              <a:t>于是作者举例说明</a:t>
            </a:r>
            <a:r>
              <a:rPr lang="en-US" altLang="zh-CN" dirty="0" err="1"/>
              <a:t>collostruction</a:t>
            </a:r>
            <a:r>
              <a:rPr lang="zh-CN" altLang="zh-CN" dirty="0"/>
              <a:t>如何比线性搭配统计更加有效，例子是构式 </a:t>
            </a:r>
            <a:r>
              <a:rPr lang="en-US" altLang="zh-CN" dirty="0"/>
              <a:t>[ N waiting to happen]</a:t>
            </a:r>
            <a:r>
              <a:rPr lang="zh-CN" altLang="zh-CN" dirty="0"/>
              <a:t>，下面是从</a:t>
            </a:r>
            <a:r>
              <a:rPr lang="en-US" altLang="zh-CN" dirty="0"/>
              <a:t>British National Corpus</a:t>
            </a:r>
            <a:r>
              <a:rPr lang="zh-CN" altLang="zh-CN" dirty="0"/>
              <a:t>中抽取的两例：</a:t>
            </a:r>
          </a:p>
          <a:p>
            <a:r>
              <a:rPr lang="en-US" altLang="zh-CN" dirty="0"/>
              <a:t>14. accident at the heart of the company </a:t>
            </a:r>
            <a:r>
              <a:rPr lang="en-US" altLang="zh-CN" b="1" dirty="0"/>
              <a:t>waiting to happen</a:t>
            </a:r>
            <a:r>
              <a:rPr lang="en-US" altLang="zh-CN" dirty="0"/>
              <a:t>: now IBM’s </a:t>
            </a:r>
            <a:r>
              <a:rPr lang="en-US" altLang="zh-CN" dirty="0" err="1"/>
              <a:t>signalling</a:t>
            </a:r>
            <a:r>
              <a:rPr lang="en-US" altLang="zh-CN" dirty="0"/>
              <a:t> of the death of</a:t>
            </a:r>
            <a:endParaRPr lang="zh-CN" altLang="zh-CN" dirty="0"/>
          </a:p>
          <a:p>
            <a:r>
              <a:rPr lang="en-US" altLang="zh-CN" dirty="0"/>
              <a:t>28. As if it [sex]’s just over the horizon, </a:t>
            </a:r>
            <a:r>
              <a:rPr lang="en-US" altLang="zh-CN" b="1" dirty="0"/>
              <a:t>waiting to happen</a:t>
            </a:r>
            <a:r>
              <a:rPr lang="en-US" altLang="zh-CN" dirty="0"/>
              <a:t> to me, as weird and wonderful as</a:t>
            </a:r>
            <a:endParaRPr lang="zh-CN" altLang="zh-CN" dirty="0"/>
          </a:p>
          <a:p>
            <a:r>
              <a:rPr lang="zh-CN" altLang="zh-CN" dirty="0"/>
              <a:t>根据线性搭配，这些例子倾向于认为</a:t>
            </a:r>
            <a:r>
              <a:rPr lang="en-US" altLang="zh-CN" dirty="0"/>
              <a:t>company</a:t>
            </a:r>
            <a:r>
              <a:rPr lang="zh-CN" altLang="zh-CN" dirty="0"/>
              <a:t>和</a:t>
            </a:r>
            <a:r>
              <a:rPr lang="en-US" altLang="zh-CN" dirty="0"/>
              <a:t>horizon</a:t>
            </a:r>
            <a:r>
              <a:rPr lang="zh-CN" altLang="zh-CN" dirty="0"/>
              <a:t>是填入</a:t>
            </a:r>
            <a:r>
              <a:rPr lang="en-US" altLang="zh-CN" dirty="0"/>
              <a:t>N</a:t>
            </a:r>
            <a:r>
              <a:rPr lang="zh-CN" altLang="zh-CN" dirty="0"/>
              <a:t>槽中的词，但实际不是（而是</a:t>
            </a:r>
            <a:r>
              <a:rPr lang="en-US" altLang="zh-CN" dirty="0"/>
              <a:t>accident</a:t>
            </a:r>
            <a:r>
              <a:rPr lang="zh-CN" altLang="zh-CN" dirty="0"/>
              <a:t>和</a:t>
            </a:r>
            <a:r>
              <a:rPr lang="en-US" altLang="zh-CN" dirty="0"/>
              <a:t>it (sex)</a:t>
            </a:r>
            <a:r>
              <a:rPr lang="zh-CN" altLang="zh-CN" dirty="0"/>
              <a:t>），因为对于构式而言，它在空间上可能是分裂的（</a:t>
            </a:r>
            <a:r>
              <a:rPr lang="en-US" altLang="zh-CN" dirty="0"/>
              <a:t>split/interrupted/</a:t>
            </a:r>
            <a:r>
              <a:rPr lang="en-US" altLang="zh-CN" dirty="0" err="1"/>
              <a:t>uncontinuous</a:t>
            </a:r>
            <a:r>
              <a:rPr lang="zh-CN" altLang="zh-CN" dirty="0"/>
              <a:t>），且针对这个构式，它其实蕴含了两个可能的（句法）解释：</a:t>
            </a:r>
            <a:r>
              <a:rPr lang="en-US" altLang="zh-CN" dirty="0" err="1"/>
              <a:t>Sth</a:t>
            </a:r>
            <a:r>
              <a:rPr lang="en-US" altLang="zh-CN" dirty="0"/>
              <a:t>. Waiting to happen</a:t>
            </a:r>
            <a:r>
              <a:rPr lang="zh-CN" altLang="zh-CN" dirty="0"/>
              <a:t>（做补语小句）和</a:t>
            </a:r>
            <a:r>
              <a:rPr lang="en-US" altLang="zh-CN" dirty="0" err="1"/>
              <a:t>Sth</a:t>
            </a:r>
            <a:r>
              <a:rPr lang="en-US" altLang="zh-CN" dirty="0"/>
              <a:t>. Is Waiting to happen</a:t>
            </a:r>
            <a:r>
              <a:rPr lang="zh-CN" altLang="zh-CN" dirty="0"/>
              <a:t>（做表语），我们需要的是前者，而应该排除后者。这些不足印证了上述“这些分析并不能照顾到语法结构”</a:t>
            </a:r>
            <a:r>
              <a:rPr lang="zh-CN" altLang="zh-CN" dirty="0" smtClean="0"/>
              <a:t>。</a:t>
            </a:r>
            <a:r>
              <a:rPr lang="zh-CN" altLang="zh-CN" dirty="0"/>
              <a:t>线性搭配分析的结果，出现在</a:t>
            </a:r>
            <a:r>
              <a:rPr lang="en-US" altLang="zh-CN" dirty="0"/>
              <a:t>collocates</a:t>
            </a:r>
            <a:r>
              <a:rPr lang="zh-CN" altLang="zh-CN" dirty="0"/>
              <a:t>位置的大多是功能词（停用词）</a:t>
            </a:r>
            <a:r>
              <a:rPr lang="zh-CN" altLang="zh-CN" dirty="0" smtClean="0"/>
              <a:t>。</a:t>
            </a:r>
            <a:endParaRPr lang="zh-CN" altLang="zh-CN" dirty="0"/>
          </a:p>
        </p:txBody>
      </p:sp>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a:bodyPr>
          <a:lstStyle/>
          <a:p>
            <a:r>
              <a:rPr lang="zh-CN" altLang="zh-CN" dirty="0"/>
              <a:t>统计语言学家因此创立了很多种度量</a:t>
            </a:r>
            <a:r>
              <a:rPr lang="en-US" altLang="zh-CN" dirty="0" smtClean="0"/>
              <a:t>construction</a:t>
            </a:r>
            <a:r>
              <a:rPr lang="zh-CN" altLang="zh-CN" dirty="0"/>
              <a:t>强度的方法，但多数在针对低频率的</a:t>
            </a:r>
            <a:r>
              <a:rPr lang="en-US" altLang="zh-CN" dirty="0" smtClean="0"/>
              <a:t>construction</a:t>
            </a:r>
            <a:r>
              <a:rPr lang="zh-CN" altLang="zh-CN" dirty="0"/>
              <a:t>时显得不足，而根据齐夫定律，大多数的</a:t>
            </a:r>
            <a:r>
              <a:rPr lang="en-US" altLang="zh-CN" dirty="0" smtClean="0"/>
              <a:t>construction</a:t>
            </a:r>
            <a:r>
              <a:rPr lang="zh-CN" altLang="zh-CN" dirty="0"/>
              <a:t>都是低频的。所以作者权衡下采用了费舍尔确定性检验方法（</a:t>
            </a:r>
            <a:r>
              <a:rPr lang="en-US" altLang="zh-CN" dirty="0"/>
              <a:t>Fisher Exact Test</a:t>
            </a:r>
            <a:r>
              <a:rPr lang="zh-CN" altLang="zh-CN" dirty="0" smtClean="0"/>
              <a:t>）</a:t>
            </a:r>
            <a:r>
              <a:rPr lang="zh-CN" altLang="en-US" dirty="0" smtClean="0"/>
              <a:t>，即所谓的</a:t>
            </a:r>
            <a:r>
              <a:rPr lang="en-US" altLang="zh-CN" dirty="0" smtClean="0"/>
              <a:t>F</a:t>
            </a:r>
            <a:r>
              <a:rPr lang="zh-CN" altLang="en-US" dirty="0" smtClean="0"/>
              <a:t>检验</a:t>
            </a:r>
            <a:r>
              <a:rPr lang="zh-CN" altLang="zh-CN" dirty="0" smtClean="0"/>
              <a:t>。虽然</a:t>
            </a:r>
            <a:r>
              <a:rPr lang="zh-CN" altLang="zh-CN" dirty="0"/>
              <a:t>这种检验方法计算代价高昂，但非常吻合</a:t>
            </a:r>
            <a:r>
              <a:rPr lang="en-US" altLang="zh-CN" dirty="0" err="1"/>
              <a:t>collostruction</a:t>
            </a:r>
            <a:r>
              <a:rPr lang="zh-CN" altLang="zh-CN" dirty="0"/>
              <a:t>的设定。</a:t>
            </a:r>
          </a:p>
          <a:p>
            <a:endParaRPr lang="en-US" altLang="zh-CN" dirty="0" smtClean="0"/>
          </a:p>
        </p:txBody>
      </p:sp>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a:bodyPr>
          <a:lstStyle/>
          <a:p>
            <a:r>
              <a:rPr lang="en-US" altLang="zh-CN" dirty="0"/>
              <a:t>Thus, to calculate the </a:t>
            </a:r>
            <a:r>
              <a:rPr lang="en-US" altLang="zh-CN" dirty="0" err="1"/>
              <a:t>collostruction</a:t>
            </a:r>
            <a:r>
              <a:rPr lang="en-US" altLang="zh-CN" dirty="0"/>
              <a:t> strength of a given </a:t>
            </a:r>
            <a:r>
              <a:rPr lang="en-US" altLang="zh-CN" dirty="0" err="1"/>
              <a:t>collexeme</a:t>
            </a:r>
            <a:r>
              <a:rPr lang="en-US" altLang="zh-CN" dirty="0"/>
              <a:t> L for a given construction C, we need four frequencies: the frequency of L in C, the frequency of L in all other constructions, the frequency of C with lexemes other than L and the frequency of all other constructions with lexemes other than L.</a:t>
            </a:r>
            <a:endParaRPr lang="zh-CN" altLang="zh-CN" dirty="0"/>
          </a:p>
        </p:txBody>
      </p:sp>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a:bodyPr>
          <a:lstStyle/>
          <a:p>
            <a:endParaRPr lang="en-US" altLang="zh-CN" dirty="0" smtClean="0"/>
          </a:p>
          <a:p>
            <a:endParaRPr lang="en-US" altLang="zh-CN" dirty="0"/>
          </a:p>
          <a:p>
            <a:endParaRPr lang="en-US" altLang="zh-CN" dirty="0" smtClean="0"/>
          </a:p>
          <a:p>
            <a:endParaRPr lang="en-US" altLang="zh-CN" dirty="0"/>
          </a:p>
          <a:p>
            <a:endParaRPr lang="en-US" altLang="zh-CN" dirty="0" smtClean="0"/>
          </a:p>
          <a:p>
            <a:r>
              <a:rPr lang="en-US" altLang="zh-CN" dirty="0" smtClean="0"/>
              <a:t>P</a:t>
            </a:r>
            <a:r>
              <a:rPr lang="zh-CN" altLang="zh-CN" dirty="0"/>
              <a:t>值一般称为显著水平，当</a:t>
            </a:r>
            <a:r>
              <a:rPr lang="en-US" altLang="zh-CN" dirty="0"/>
              <a:t>p</a:t>
            </a:r>
            <a:r>
              <a:rPr lang="zh-CN" altLang="zh-CN" dirty="0"/>
              <a:t>值越低时表明相关程度越高，即联系强度越高。</a:t>
            </a:r>
          </a:p>
          <a:p>
            <a:endParaRPr lang="zh-CN" altLang="zh-CN" dirty="0"/>
          </a:p>
        </p:txBody>
      </p:sp>
      <p:pic>
        <p:nvPicPr>
          <p:cNvPr id="5" name="图片 4"/>
          <p:cNvPicPr/>
          <p:nvPr/>
        </p:nvPicPr>
        <p:blipFill>
          <a:blip r:embed="rId2"/>
          <a:stretch>
            <a:fillRect/>
          </a:stretch>
        </p:blipFill>
        <p:spPr>
          <a:xfrm>
            <a:off x="784818" y="1772816"/>
            <a:ext cx="7344816" cy="1669979"/>
          </a:xfrm>
          <a:prstGeom prst="rect">
            <a:avLst/>
          </a:prstGeom>
        </p:spPr>
      </p:pic>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文章提要</a:t>
            </a:r>
            <a:endParaRPr lang="zh-CN" altLang="en-US" dirty="0"/>
          </a:p>
        </p:txBody>
      </p:sp>
      <p:sp>
        <p:nvSpPr>
          <p:cNvPr id="3" name="内容占位符 2"/>
          <p:cNvSpPr>
            <a:spLocks noGrp="1"/>
          </p:cNvSpPr>
          <p:nvPr>
            <p:ph idx="1"/>
          </p:nvPr>
        </p:nvSpPr>
        <p:spPr/>
        <p:txBody>
          <a:bodyPr/>
          <a:lstStyle/>
          <a:p>
            <a:r>
              <a:rPr lang="en-US" altLang="zh-CN" dirty="0" smtClean="0"/>
              <a:t>《</a:t>
            </a:r>
            <a:r>
              <a:rPr lang="zh-CN" altLang="en-US" dirty="0" smtClean="0"/>
              <a:t>构式语法中的数据</a:t>
            </a:r>
            <a:r>
              <a:rPr lang="en-US" altLang="zh-CN" dirty="0" smtClean="0"/>
              <a:t>》</a:t>
            </a:r>
            <a:r>
              <a:rPr lang="zh-CN" altLang="en-US" dirty="0" smtClean="0"/>
              <a:t>是作者于</a:t>
            </a:r>
            <a:r>
              <a:rPr lang="en-US" altLang="zh-CN" dirty="0" smtClean="0"/>
              <a:t>2013</a:t>
            </a:r>
            <a:r>
              <a:rPr lang="zh-CN" altLang="en-US" dirty="0" smtClean="0"/>
              <a:t>年写作的关于构式语法的一部综述，从数据利用的不同角度对现今构式语法和涉及这个领域的相关研究做了一个较完备的整理。</a:t>
            </a:r>
            <a:endParaRPr lang="zh-CN" altLang="en-US" dirty="0"/>
          </a:p>
        </p:txBody>
      </p:sp>
    </p:spTree>
    <p:extLst>
      <p:ext uri="{BB962C8B-B14F-4D97-AF65-F5344CB8AC3E}">
        <p14:creationId xmlns:p14="http://schemas.microsoft.com/office/powerpoint/2010/main" val="128827528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t>插入：</a:t>
            </a:r>
            <a:r>
              <a:rPr lang="en-US" altLang="zh-CN" b="1" i="1" u="sng" dirty="0" err="1" smtClean="0"/>
              <a:t>Collostruction</a:t>
            </a:r>
            <a:endParaRPr lang="zh-CN" altLang="zh-CN" i="1" u="sng" dirty="0"/>
          </a:p>
        </p:txBody>
      </p:sp>
      <p:sp>
        <p:nvSpPr>
          <p:cNvPr id="3" name="内容占位符 2"/>
          <p:cNvSpPr>
            <a:spLocks noGrp="1"/>
          </p:cNvSpPr>
          <p:nvPr>
            <p:ph idx="1"/>
          </p:nvPr>
        </p:nvSpPr>
        <p:spPr>
          <a:xfrm>
            <a:off x="467544" y="1340768"/>
            <a:ext cx="8280920" cy="5367480"/>
          </a:xfrm>
        </p:spPr>
        <p:txBody>
          <a:bodyPr>
            <a:normAutofit fontScale="85000" lnSpcReduction="20000"/>
          </a:bodyPr>
          <a:lstStyle/>
          <a:p>
            <a:r>
              <a:rPr lang="zh-CN" altLang="zh-CN" dirty="0"/>
              <a:t>构式研究强调语言形式（</a:t>
            </a:r>
            <a:r>
              <a:rPr lang="en-US" altLang="zh-CN" dirty="0"/>
              <a:t>linguistic forms</a:t>
            </a:r>
            <a:r>
              <a:rPr lang="zh-CN" altLang="zh-CN" dirty="0"/>
              <a:t>）与意义的配对，相对地，语料库语言学方法则常关注形式，对待语义，则或多或少地基于对图式（</a:t>
            </a:r>
            <a:r>
              <a:rPr lang="en-US" altLang="zh-CN" dirty="0"/>
              <a:t>pattern</a:t>
            </a:r>
            <a:r>
              <a:rPr lang="zh-CN" altLang="zh-CN" dirty="0"/>
              <a:t>）的语义解释，这些图式通过人工抽取检查得来，包括：针对目标词的</a:t>
            </a:r>
            <a:r>
              <a:rPr lang="en-US" altLang="zh-CN" dirty="0"/>
              <a:t>KWIC(key word in context) concordance display</a:t>
            </a:r>
            <a:r>
              <a:rPr lang="zh-CN" altLang="zh-CN" dirty="0"/>
              <a:t>（对齐语料表），以及出现在目标词周围的搭配词（</a:t>
            </a:r>
            <a:r>
              <a:rPr lang="en-US" altLang="zh-CN" dirty="0"/>
              <a:t>collocates</a:t>
            </a:r>
            <a:r>
              <a:rPr lang="zh-CN" altLang="zh-CN" dirty="0"/>
              <a:t>）。</a:t>
            </a:r>
          </a:p>
          <a:p>
            <a:r>
              <a:rPr lang="zh-CN" altLang="zh-CN" dirty="0"/>
              <a:t>然而，这些分析并不能照顾到语法结构，只是假设足够多的数据及足够高的频率能筛选出有价值的，而排除那些偶然的。这是一个明显的短处，因为简单的原始数据并不能照顾到那些分离的构式。</a:t>
            </a:r>
          </a:p>
          <a:p>
            <a:r>
              <a:rPr lang="zh-CN" altLang="zh-CN" dirty="0"/>
              <a:t>因此，作者发明了一个可以照顾到各种语言结构（说白了就是不简单依赖线性的语言结构）的方法，叫做</a:t>
            </a:r>
            <a:r>
              <a:rPr lang="en-US" altLang="zh-CN" dirty="0" err="1"/>
              <a:t>Collostruction</a:t>
            </a:r>
            <a:r>
              <a:rPr lang="en-US" altLang="zh-CN" dirty="0"/>
              <a:t>. </a:t>
            </a:r>
            <a:endParaRPr lang="zh-CN" altLang="zh-CN" dirty="0"/>
          </a:p>
        </p:txBody>
      </p:sp>
    </p:spTree>
    <p:extLst>
      <p:ext uri="{BB962C8B-B14F-4D97-AF65-F5344CB8AC3E}">
        <p14:creationId xmlns:p14="http://schemas.microsoft.com/office/powerpoint/2010/main" val="343147396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8352928" cy="5367480"/>
          </a:xfrm>
        </p:spPr>
        <p:txBody>
          <a:bodyPr>
            <a:normAutofit/>
          </a:bodyPr>
          <a:lstStyle/>
          <a:p>
            <a:r>
              <a:rPr lang="zh-CN" altLang="en-US" dirty="0"/>
              <a:t>这</a:t>
            </a:r>
            <a:r>
              <a:rPr lang="zh-CN" altLang="en-US" dirty="0" smtClean="0"/>
              <a:t>一节介绍的方法均使用了复杂的统计学方法。对它们不太熟悉，可能在介绍时会显得模糊，因此在这里先简单说说统计学。</a:t>
            </a:r>
            <a:endParaRPr lang="en-US" altLang="zh-CN" dirty="0" smtClean="0"/>
          </a:p>
          <a:p>
            <a:r>
              <a:rPr lang="zh-CN" altLang="en-US" dirty="0" smtClean="0"/>
              <a:t>统计学基于非常强的经验假设，强调学习的意义：即从已知的数据推断未知的数据，所以统计学最重要的就是假设检验：根据已有的数据用一个模型去拟合它，然后检验这个拟合是否可靠。前面讲的四格</a:t>
            </a:r>
            <a:r>
              <a:rPr lang="en-US" altLang="zh-CN" dirty="0" smtClean="0"/>
              <a:t>F</a:t>
            </a:r>
            <a:r>
              <a:rPr lang="zh-CN" altLang="en-US" dirty="0" smtClean="0"/>
              <a:t>检验就是一种最简单的拟合：相关性检验。</a:t>
            </a:r>
            <a:endParaRPr lang="en-US" altLang="zh-CN" dirty="0" smtClean="0"/>
          </a:p>
          <a:p>
            <a:r>
              <a:rPr lang="zh-CN" altLang="en-US" dirty="0" smtClean="0"/>
              <a:t>总之我觉得我应该好好学学数学了。</a:t>
            </a:r>
            <a:endParaRPr lang="zh-CN" altLang="zh-CN" dirty="0"/>
          </a:p>
        </p:txBody>
      </p:sp>
    </p:spTree>
    <p:extLst>
      <p:ext uri="{BB962C8B-B14F-4D97-AF65-F5344CB8AC3E}">
        <p14:creationId xmlns:p14="http://schemas.microsoft.com/office/powerpoint/2010/main" val="39073757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Given (1) the obviously multifaceted nature of language and its relation to, or interaction with, cognitive processing and (2) the complexity and noisiness of data obtained from corpora, it is often necessary to resort to statistical methods that can do better justice to the observed facts.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3000" dirty="0"/>
              <a:t>语言的复杂、数据的噪音，使得对统计数据的利用变得更加复杂。（一切皆为数据）</a:t>
            </a:r>
          </a:p>
        </p:txBody>
      </p:sp>
    </p:spTree>
    <p:extLst>
      <p:ext uri="{BB962C8B-B14F-4D97-AF65-F5344CB8AC3E}">
        <p14:creationId xmlns:p14="http://schemas.microsoft.com/office/powerpoint/2010/main" val="145168278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fontScale="92500" lnSpcReduction="10000"/>
          </a:bodyPr>
          <a:lstStyle/>
          <a:p>
            <a:r>
              <a:rPr lang="en-US" altLang="zh-CN" dirty="0"/>
              <a:t>As mentioned above, early studies in Construction Grammar were devoted to the study of different kinds of idioms and to how the study of these items that are often considered </a:t>
            </a:r>
            <a:r>
              <a:rPr lang="zh-CN" altLang="zh-CN" dirty="0"/>
              <a:t>‘</a:t>
            </a:r>
            <a:r>
              <a:rPr lang="en-US" altLang="zh-CN" dirty="0"/>
              <a:t>marginal</a:t>
            </a:r>
            <a:r>
              <a:rPr lang="zh-CN" altLang="zh-CN" dirty="0"/>
              <a:t>’</a:t>
            </a:r>
            <a:r>
              <a:rPr lang="en-US" altLang="zh-CN" dirty="0"/>
              <a:t> illuminates the study of more regular constructions.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构式语法研究不同的习语。</a:t>
            </a:r>
          </a:p>
        </p:txBody>
      </p:sp>
    </p:spTree>
    <p:extLst>
      <p:ext uri="{BB962C8B-B14F-4D97-AF65-F5344CB8AC3E}">
        <p14:creationId xmlns:p14="http://schemas.microsoft.com/office/powerpoint/2010/main" val="12532036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However, as has been well known, </a:t>
            </a:r>
            <a:r>
              <a:rPr lang="en-US" altLang="zh-CN" dirty="0" err="1"/>
              <a:t>idiomaticity</a:t>
            </a:r>
            <a:r>
              <a:rPr lang="en-US" altLang="zh-CN" dirty="0"/>
              <a:t> is a perplexingly multidimensional notion, hard to operationalize or even just rank-order on the basis of introspection alone.</a:t>
            </a:r>
            <a:endParaRPr lang="zh-CN" altLang="zh-CN" dirty="0"/>
          </a:p>
        </p:txBody>
      </p:sp>
      <p:sp>
        <p:nvSpPr>
          <p:cNvPr id="6" name="内容占位符 2"/>
          <p:cNvSpPr txBox="1">
            <a:spLocks/>
          </p:cNvSpPr>
          <p:nvPr/>
        </p:nvSpPr>
        <p:spPr>
          <a:xfrm>
            <a:off x="5004048" y="1412776"/>
            <a:ext cx="3682752" cy="496855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然而，习语是一个复杂的多维概念，难以通过简单的内省使其操作化。</a:t>
            </a:r>
          </a:p>
        </p:txBody>
      </p:sp>
    </p:spTree>
    <p:extLst>
      <p:ext uri="{BB962C8B-B14F-4D97-AF65-F5344CB8AC3E}">
        <p14:creationId xmlns:p14="http://schemas.microsoft.com/office/powerpoint/2010/main" val="12532036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2664296" cy="5367480"/>
          </a:xfrm>
        </p:spPr>
        <p:txBody>
          <a:bodyPr>
            <a:normAutofit/>
          </a:bodyPr>
          <a:lstStyle/>
          <a:p>
            <a:r>
              <a:rPr lang="en-US" altLang="zh-CN" dirty="0"/>
              <a:t>First, she collected </a:t>
            </a:r>
            <a:r>
              <a:rPr lang="en-US" altLang="zh-CN" dirty="0" err="1"/>
              <a:t>idiomaticity</a:t>
            </a:r>
            <a:r>
              <a:rPr lang="en-US" altLang="zh-CN" dirty="0"/>
              <a:t> judgment data from subjects using the method of magnitude estimation</a:t>
            </a:r>
            <a:r>
              <a:rPr lang="en-US" altLang="zh-CN" dirty="0" smtClean="0"/>
              <a:t>.</a:t>
            </a:r>
            <a:endParaRPr lang="zh-CN" altLang="zh-CN" dirty="0"/>
          </a:p>
        </p:txBody>
      </p:sp>
      <p:sp>
        <p:nvSpPr>
          <p:cNvPr id="6" name="内容占位符 2"/>
          <p:cNvSpPr txBox="1">
            <a:spLocks/>
          </p:cNvSpPr>
          <p:nvPr/>
        </p:nvSpPr>
        <p:spPr>
          <a:xfrm>
            <a:off x="3203848" y="1412776"/>
            <a:ext cx="5482952" cy="5184576"/>
          </a:xfrm>
          <a:prstGeom prst="rect">
            <a:avLst/>
          </a:prstGeom>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3400" dirty="0"/>
              <a:t>首先，她用</a:t>
            </a:r>
            <a:r>
              <a:rPr lang="en-US" altLang="zh-CN" sz="3400" dirty="0"/>
              <a:t>*</a:t>
            </a:r>
            <a:r>
              <a:rPr lang="zh-CN" altLang="zh-CN" sz="3400" dirty="0"/>
              <a:t>量值估计法</a:t>
            </a:r>
            <a:r>
              <a:rPr lang="en-US" altLang="zh-CN" sz="3400" dirty="0"/>
              <a:t>*</a:t>
            </a:r>
            <a:r>
              <a:rPr lang="zh-CN" altLang="zh-CN" sz="3400" dirty="0"/>
              <a:t>收集了习语数据。</a:t>
            </a:r>
          </a:p>
          <a:p>
            <a:r>
              <a:rPr lang="en-US" altLang="zh-CN" sz="3400" dirty="0"/>
              <a:t>Magnitude Estimation: Stevens(1975), answering Can human subjects make reliable proportional </a:t>
            </a:r>
            <a:r>
              <a:rPr lang="en-US" altLang="zh-CN" sz="3400" dirty="0" err="1"/>
              <a:t>judgements</a:t>
            </a:r>
            <a:r>
              <a:rPr lang="en-US" altLang="zh-CN" sz="3400" dirty="0"/>
              <a:t> of physical stimuli? (e.g. brightness, length, loudness etc.).</a:t>
            </a:r>
            <a:endParaRPr lang="zh-CN" altLang="zh-CN" sz="3400" dirty="0"/>
          </a:p>
          <a:p>
            <a:r>
              <a:rPr lang="en-US" altLang="zh-CN" sz="3400" dirty="0"/>
              <a:t>Problem: linguistic acceptability has no obvious physical continuum against which to compare </a:t>
            </a:r>
            <a:r>
              <a:rPr lang="en-US" altLang="zh-CN" sz="3400" dirty="0" err="1"/>
              <a:t>judgements</a:t>
            </a:r>
            <a:r>
              <a:rPr lang="en-US" altLang="zh-CN" sz="3400" dirty="0"/>
              <a:t>.</a:t>
            </a:r>
            <a:endParaRPr lang="zh-CN" altLang="zh-CN" sz="3400" dirty="0"/>
          </a:p>
          <a:p>
            <a:r>
              <a:rPr lang="zh-CN" altLang="zh-CN" sz="3400" dirty="0"/>
              <a:t>（</a:t>
            </a:r>
            <a:r>
              <a:rPr lang="en-US" altLang="zh-CN" sz="3400" dirty="0" err="1"/>
              <a:t>Linguistical</a:t>
            </a:r>
            <a:r>
              <a:rPr lang="zh-CN" altLang="zh-CN" sz="3400" dirty="0"/>
              <a:t>） </a:t>
            </a:r>
            <a:r>
              <a:rPr lang="en-US" altLang="zh-CN" sz="3400" dirty="0"/>
              <a:t>Magnitude Estimation</a:t>
            </a:r>
            <a:r>
              <a:rPr lang="zh-CN" altLang="zh-CN" sz="3400" dirty="0"/>
              <a:t>大概是用来量化（一个语言表达的）可接受度的</a:t>
            </a:r>
            <a:r>
              <a:rPr lang="zh-CN" altLang="zh-CN" dirty="0"/>
              <a:t>。</a:t>
            </a:r>
          </a:p>
        </p:txBody>
      </p:sp>
    </p:spTree>
    <p:extLst>
      <p:ext uri="{BB962C8B-B14F-4D97-AF65-F5344CB8AC3E}">
        <p14:creationId xmlns:p14="http://schemas.microsoft.com/office/powerpoint/2010/main" val="12532036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fontScale="85000" lnSpcReduction="10000"/>
          </a:bodyPr>
          <a:lstStyle/>
          <a:p>
            <a:r>
              <a:rPr lang="en-US" altLang="zh-CN" dirty="0"/>
              <a:t>Second, and more importantly here, she used two different corpus-based ways to operationalize different dimensions of </a:t>
            </a:r>
            <a:r>
              <a:rPr lang="en-US" altLang="zh-CN" dirty="0" err="1"/>
              <a:t>idiomaticity</a:t>
            </a:r>
            <a:r>
              <a:rPr lang="en-US" altLang="zh-CN" dirty="0"/>
              <a:t>: </a:t>
            </a:r>
            <a:r>
              <a:rPr lang="en-US" altLang="zh-CN" dirty="0" err="1"/>
              <a:t>collocational</a:t>
            </a:r>
            <a:r>
              <a:rPr lang="en-US" altLang="zh-CN" dirty="0"/>
              <a:t> overlap and a measure of formal flexibility that was in turned based on twenty idiomatic variation parameters (describing morphological and syntactic parameters of the idioms’ use).</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更重要的，她用两种方法使不同维度的习语现象可操作化：搭配的重叠，以及一个基于</a:t>
            </a:r>
            <a:r>
              <a:rPr lang="en-US" altLang="zh-CN" sz="2800" dirty="0"/>
              <a:t>20</a:t>
            </a:r>
            <a:r>
              <a:rPr lang="zh-CN" altLang="zh-CN" sz="2800" dirty="0"/>
              <a:t>个习语变化参数的变化度量。</a:t>
            </a:r>
          </a:p>
        </p:txBody>
      </p:sp>
    </p:spTree>
    <p:extLst>
      <p:ext uri="{BB962C8B-B14F-4D97-AF65-F5344CB8AC3E}">
        <p14:creationId xmlns:p14="http://schemas.microsoft.com/office/powerpoint/2010/main" val="12532036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fontScale="85000" lnSpcReduction="10000"/>
          </a:bodyPr>
          <a:lstStyle/>
          <a:p>
            <a:r>
              <a:rPr lang="en-US" altLang="zh-CN" dirty="0"/>
              <a:t>Using multivariate and multifactorial methods</a:t>
            </a:r>
            <a:r>
              <a:rPr lang="zh-CN" altLang="zh-CN" dirty="0"/>
              <a:t>—</a:t>
            </a:r>
            <a:r>
              <a:rPr lang="en-US" altLang="zh-CN" dirty="0"/>
              <a:t>principal components analysis and multiple regression</a:t>
            </a:r>
            <a:r>
              <a:rPr lang="zh-CN" altLang="zh-CN" dirty="0"/>
              <a:t>—</a:t>
            </a:r>
            <a:r>
              <a:rPr lang="en-US" altLang="zh-CN" dirty="0"/>
              <a:t>she then identified which idiom variation parameters cluster (and are thus likely to underlie perceptions of </a:t>
            </a:r>
            <a:r>
              <a:rPr lang="en-US" altLang="zh-CN" dirty="0" err="1"/>
              <a:t>idiomaticity</a:t>
            </a:r>
            <a:r>
              <a:rPr lang="en-US" altLang="zh-CN" dirty="0"/>
              <a:t>) and validated these factors/clusters on the basis of the speaker judgments.</a:t>
            </a:r>
            <a:endParaRPr lang="zh-CN" altLang="zh-CN" dirty="0"/>
          </a:p>
        </p:txBody>
      </p:sp>
      <p:sp>
        <p:nvSpPr>
          <p:cNvPr id="6" name="内容占位符 2"/>
          <p:cNvSpPr txBox="1">
            <a:spLocks/>
          </p:cNvSpPr>
          <p:nvPr/>
        </p:nvSpPr>
        <p:spPr>
          <a:xfrm>
            <a:off x="4788024" y="1268760"/>
            <a:ext cx="3898776" cy="5112568"/>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在多元统计分析中，</a:t>
            </a:r>
            <a:r>
              <a:rPr lang="zh-CN" altLang="zh-CN" sz="2800" b="1" dirty="0"/>
              <a:t>主成分分析</a:t>
            </a:r>
            <a:r>
              <a:rPr lang="zh-CN" altLang="zh-CN" sz="2800" dirty="0"/>
              <a:t>（英语：</a:t>
            </a:r>
            <a:r>
              <a:rPr lang="zh-CN" altLang="zh-CN" sz="2800" b="1" dirty="0"/>
              <a:t>Principal components analysis</a:t>
            </a:r>
            <a:r>
              <a:rPr lang="zh-CN" altLang="zh-CN" sz="2800" dirty="0"/>
              <a:t>，</a:t>
            </a:r>
            <a:r>
              <a:rPr lang="zh-CN" altLang="zh-CN" sz="2800" b="1" dirty="0"/>
              <a:t>PCA</a:t>
            </a:r>
            <a:r>
              <a:rPr lang="zh-CN" altLang="zh-CN" sz="2800" dirty="0"/>
              <a:t>）是一种分析、简化数据集的技术。主成分分析经常用于减少数据集的维数，同时保持数据集中的对方差贡献最大的</a:t>
            </a:r>
            <a:r>
              <a:rPr lang="zh-CN" altLang="zh-CN" sz="2800" dirty="0" smtClean="0"/>
              <a:t>特征</a:t>
            </a:r>
            <a:r>
              <a:rPr lang="zh-CN" altLang="en-US" sz="2800" dirty="0" smtClean="0"/>
              <a:t>。</a:t>
            </a:r>
            <a:endParaRPr lang="en-US" altLang="zh-CN" sz="2800" dirty="0" smtClean="0"/>
          </a:p>
          <a:p>
            <a:r>
              <a:rPr lang="zh-CN" altLang="zh-CN" sz="2800" b="1" dirty="0"/>
              <a:t>回归分析</a:t>
            </a:r>
            <a:r>
              <a:rPr lang="en-US" altLang="zh-CN" sz="2800" dirty="0"/>
              <a:t> </a:t>
            </a:r>
            <a:r>
              <a:rPr lang="zh-CN" altLang="zh-CN" sz="2800" dirty="0"/>
              <a:t>（</a:t>
            </a:r>
            <a:r>
              <a:rPr lang="en-US" altLang="zh-CN" sz="2800" dirty="0"/>
              <a:t> </a:t>
            </a:r>
            <a:r>
              <a:rPr lang="zh-CN" altLang="zh-CN" sz="2800" dirty="0"/>
              <a:t>英语</a:t>
            </a:r>
            <a:r>
              <a:rPr lang="en-US" altLang="zh-CN" sz="2800" dirty="0"/>
              <a:t> </a:t>
            </a:r>
            <a:r>
              <a:rPr lang="zh-CN" altLang="zh-CN" sz="2800" dirty="0"/>
              <a:t>：</a:t>
            </a:r>
            <a:r>
              <a:rPr lang="en-US" altLang="zh-CN" sz="2800" dirty="0"/>
              <a:t> </a:t>
            </a:r>
            <a:r>
              <a:rPr lang="zh-CN" altLang="zh-CN" sz="2800" dirty="0"/>
              <a:t>Regression Analysis</a:t>
            </a:r>
            <a:r>
              <a:rPr lang="en-US" altLang="zh-CN" sz="2800" dirty="0"/>
              <a:t> </a:t>
            </a:r>
            <a:r>
              <a:rPr lang="zh-CN" altLang="zh-CN" sz="2800" dirty="0"/>
              <a:t>）是一种统计学上分析数据的方法，目的在于了解两个或多个变量间是否相关、相关方向与强度，并建立数学模型以便观察特定变量来预测研究者感兴趣的变量。</a:t>
            </a:r>
            <a:r>
              <a:rPr lang="zh-CN" altLang="zh-CN" sz="2800" b="1" dirty="0"/>
              <a:t>复回归分析</a:t>
            </a:r>
            <a:r>
              <a:rPr lang="en-US" altLang="zh-CN" sz="2800" dirty="0"/>
              <a:t> </a:t>
            </a:r>
            <a:r>
              <a:rPr lang="zh-CN" altLang="zh-CN" sz="2800" dirty="0"/>
              <a:t>（</a:t>
            </a:r>
            <a:r>
              <a:rPr lang="en-US" altLang="zh-CN" sz="2800" dirty="0"/>
              <a:t> </a:t>
            </a:r>
            <a:r>
              <a:rPr lang="zh-CN" altLang="zh-CN" sz="2800" dirty="0"/>
              <a:t>英语</a:t>
            </a:r>
            <a:r>
              <a:rPr lang="en-US" altLang="zh-CN" sz="2800" dirty="0"/>
              <a:t> </a:t>
            </a:r>
            <a:r>
              <a:rPr lang="zh-CN" altLang="zh-CN" sz="2800" dirty="0"/>
              <a:t>：</a:t>
            </a:r>
            <a:r>
              <a:rPr lang="en-US" altLang="zh-CN" sz="2800" dirty="0"/>
              <a:t> </a:t>
            </a:r>
            <a:r>
              <a:rPr lang="zh-CN" altLang="zh-CN" sz="2800" dirty="0"/>
              <a:t>multiple regression analysis</a:t>
            </a:r>
            <a:r>
              <a:rPr lang="en-US" altLang="zh-CN" sz="2800" dirty="0"/>
              <a:t> </a:t>
            </a:r>
            <a:r>
              <a:rPr lang="zh-CN" altLang="zh-CN" sz="2800" dirty="0"/>
              <a:t>）是简单线性回归的一种延伸应用，用以了解一个依变项与两组以上自变项的函数关系。</a:t>
            </a:r>
            <a:r>
              <a:rPr lang="en-US" altLang="zh-CN" sz="2800" dirty="0"/>
              <a:t>(cf. </a:t>
            </a:r>
            <a:r>
              <a:rPr lang="en-US" altLang="zh-CN" sz="2800" dirty="0" err="1"/>
              <a:t>wikipedia</a:t>
            </a:r>
            <a:r>
              <a:rPr lang="en-US" altLang="zh-CN" sz="2800" dirty="0" smtClean="0"/>
              <a:t>)</a:t>
            </a:r>
            <a:endParaRPr lang="zh-CN" altLang="zh-CN" sz="2800" dirty="0"/>
          </a:p>
        </p:txBody>
      </p:sp>
    </p:spTree>
    <p:extLst>
      <p:ext uri="{BB962C8B-B14F-4D97-AF65-F5344CB8AC3E}">
        <p14:creationId xmlns:p14="http://schemas.microsoft.com/office/powerpoint/2010/main" val="12532036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This showed, among other things, that compositionality was not as strong a predictor as was commonly held.</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组构原则并没有通常所举的那样具有强的预言性。</a:t>
            </a:r>
            <a:r>
              <a:rPr lang="en-US" altLang="zh-CN" sz="2800" dirty="0"/>
              <a:t>(</a:t>
            </a:r>
            <a:r>
              <a:rPr lang="en-US" altLang="zh-CN" sz="2800" dirty="0" err="1"/>
              <a:t>cf.ODL</a:t>
            </a:r>
            <a:r>
              <a:rPr lang="en-US" altLang="zh-CN" sz="2800" dirty="0"/>
              <a:t>)</a:t>
            </a:r>
            <a:endParaRPr lang="zh-CN" altLang="zh-CN" sz="2800" dirty="0"/>
          </a:p>
        </p:txBody>
      </p:sp>
    </p:spTree>
    <p:extLst>
      <p:ext uri="{BB962C8B-B14F-4D97-AF65-F5344CB8AC3E}">
        <p14:creationId xmlns:p14="http://schemas.microsoft.com/office/powerpoint/2010/main" val="228557573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The second multidimensional study to be discussed here was concerned with identifying prototypical instances of constructions.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第二个是关于构式原型的研究。</a:t>
            </a:r>
          </a:p>
        </p:txBody>
      </p:sp>
    </p:spTree>
    <p:extLst>
      <p:ext uri="{BB962C8B-B14F-4D97-AF65-F5344CB8AC3E}">
        <p14:creationId xmlns:p14="http://schemas.microsoft.com/office/powerpoint/2010/main" val="2285575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阅读难点</a:t>
            </a:r>
            <a:endParaRPr lang="zh-CN" altLang="en-US" dirty="0"/>
          </a:p>
        </p:txBody>
      </p:sp>
      <p:sp>
        <p:nvSpPr>
          <p:cNvPr id="3" name="内容占位符 2"/>
          <p:cNvSpPr>
            <a:spLocks noGrp="1"/>
          </p:cNvSpPr>
          <p:nvPr>
            <p:ph idx="1"/>
          </p:nvPr>
        </p:nvSpPr>
        <p:spPr>
          <a:xfrm>
            <a:off x="457200" y="1600200"/>
            <a:ext cx="8229600" cy="4853136"/>
          </a:xfrm>
        </p:spPr>
        <p:txBody>
          <a:bodyPr>
            <a:normAutofit/>
          </a:bodyPr>
          <a:lstStyle/>
          <a:p>
            <a:r>
              <a:rPr lang="zh-CN" altLang="en-US" dirty="0" smtClean="0"/>
              <a:t>德语式的表达，非常复杂的句子，常需要先进行句法分析才能阅读。</a:t>
            </a:r>
            <a:endParaRPr lang="en-US" altLang="zh-CN" dirty="0" smtClean="0"/>
          </a:p>
          <a:p>
            <a:r>
              <a:rPr lang="zh-CN" altLang="en-US" dirty="0" smtClean="0"/>
              <a:t>大量的语言学、统计学及计算机科学（尤其是智能科学）术语，这些术语没有经过突出显示或注释，看上去与一般陈述无异，但包含了大量信息，容易造成“能看懂每个词但看不懂整个短语”的困惑。</a:t>
            </a:r>
            <a:endParaRPr lang="en-US" altLang="zh-CN" dirty="0" smtClean="0"/>
          </a:p>
          <a:p>
            <a:r>
              <a:rPr lang="zh-CN" altLang="en-US" dirty="0" smtClean="0"/>
              <a:t>高度浓缩的过程和结论，有时候不能体会“干什么”，甚至很难明白“是什么”。</a:t>
            </a:r>
            <a:endParaRPr lang="zh-CN" altLang="en-US" dirty="0"/>
          </a:p>
        </p:txBody>
      </p:sp>
    </p:spTree>
    <p:extLst>
      <p:ext uri="{BB962C8B-B14F-4D97-AF65-F5344CB8AC3E}">
        <p14:creationId xmlns:p14="http://schemas.microsoft.com/office/powerpoint/2010/main" val="222860155"/>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lnSpcReduction="10000"/>
          </a:bodyPr>
          <a:lstStyle/>
          <a:p>
            <a:r>
              <a:rPr lang="en-US" altLang="zh-CN" dirty="0" err="1"/>
              <a:t>Gries</a:t>
            </a:r>
            <a:r>
              <a:rPr lang="en-US" altLang="zh-CN" dirty="0"/>
              <a:t> (2003 </a:t>
            </a:r>
            <a:r>
              <a:rPr lang="en-US" altLang="zh-CN" i="1" dirty="0"/>
              <a:t>b </a:t>
            </a:r>
            <a:r>
              <a:rPr lang="en-US" altLang="zh-CN" dirty="0"/>
              <a:t>) retrieved examples of the dative alternation from the British National Corpus and coded them for a large number of morphological, syntactic, semantic, and discourse-pragmatic characteristics.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800" dirty="0"/>
              <a:t>alternation: variation in the forms that realize linguistic units.</a:t>
            </a:r>
            <a:endParaRPr lang="zh-CN" altLang="zh-CN" sz="2800" dirty="0"/>
          </a:p>
          <a:p>
            <a:r>
              <a:rPr lang="en-US" altLang="zh-CN" sz="2800" dirty="0" err="1"/>
              <a:t>Gries</a:t>
            </a:r>
            <a:r>
              <a:rPr lang="zh-CN" altLang="zh-CN" sz="2800" dirty="0"/>
              <a:t>提取了与格交替，并将它们表示为一大堆不同层级的构式特征。</a:t>
            </a:r>
          </a:p>
        </p:txBody>
      </p:sp>
    </p:spTree>
    <p:extLst>
      <p:ext uri="{BB962C8B-B14F-4D97-AF65-F5344CB8AC3E}">
        <p14:creationId xmlns:p14="http://schemas.microsoft.com/office/powerpoint/2010/main" val="162135997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fontScale="90000"/>
          </a:bodyPr>
          <a:lstStyle/>
          <a:p>
            <a:r>
              <a:rPr lang="en-US" altLang="zh-CN" b="1" dirty="0" smtClean="0"/>
              <a:t>4.4 </a:t>
            </a:r>
            <a:r>
              <a:rPr lang="zh-CN" altLang="en-US" b="1" dirty="0" smtClean="0"/>
              <a:t>*多因子多变量方法</a:t>
            </a:r>
            <a:r>
              <a:rPr lang="en-US" altLang="zh-CN" b="1" dirty="0" smtClean="0"/>
              <a:t/>
            </a:r>
            <a:br>
              <a:rPr lang="en-US" altLang="zh-CN" b="1" dirty="0" smtClean="0"/>
            </a:br>
            <a:r>
              <a:rPr lang="en-US" altLang="zh-CN" sz="2700" b="1" dirty="0"/>
              <a:t>Multifactorial and Multivariate Approaches</a:t>
            </a:r>
            <a:endParaRPr lang="zh-CN" altLang="zh-CN" sz="2700"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He then used a linear discriminant analysis to determine which of these characteristics, if any, were good predictors of the constructional choices in the corpus data.</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b="1" dirty="0"/>
              <a:t>线性判别分析（</a:t>
            </a:r>
            <a:r>
              <a:rPr lang="en-US" altLang="zh-CN" sz="2800" b="1" dirty="0"/>
              <a:t>Linear Discriminant Analysis</a:t>
            </a:r>
            <a:r>
              <a:rPr lang="zh-CN" altLang="zh-CN" sz="2800" b="1" dirty="0"/>
              <a:t>）</a:t>
            </a:r>
            <a:r>
              <a:rPr lang="zh-CN" altLang="zh-CN" sz="2800" dirty="0"/>
              <a:t>，简称</a:t>
            </a:r>
            <a:r>
              <a:rPr lang="zh-CN" altLang="zh-CN" sz="2800" b="1" dirty="0"/>
              <a:t>判别分析</a:t>
            </a:r>
            <a:r>
              <a:rPr lang="zh-CN" altLang="zh-CN" sz="2800" dirty="0"/>
              <a:t>，是统计学上的一种分析方法，用于在已知的分类之下遇到有新的样本时，选定一个判别标准，以判定如何将新样本放置于哪一个类别之中。</a:t>
            </a:r>
          </a:p>
          <a:p>
            <a:r>
              <a:rPr lang="zh-CN" altLang="zh-CN" sz="2800" dirty="0"/>
              <a:t>然后用线性判别分析判断哪些特征更好地符合构式。</a:t>
            </a:r>
          </a:p>
        </p:txBody>
      </p:sp>
    </p:spTree>
    <p:extLst>
      <p:ext uri="{BB962C8B-B14F-4D97-AF65-F5344CB8AC3E}">
        <p14:creationId xmlns:p14="http://schemas.microsoft.com/office/powerpoint/2010/main" val="378247058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8352928" cy="5367480"/>
          </a:xfrm>
        </p:spPr>
        <p:txBody>
          <a:bodyPr>
            <a:normAutofit/>
          </a:bodyPr>
          <a:lstStyle/>
          <a:p>
            <a:r>
              <a:rPr lang="zh-CN" altLang="en-US" dirty="0" smtClean="0"/>
              <a:t>概述：内省法基本与“三个维度”无关，观察法基本都在“</a:t>
            </a:r>
            <a:r>
              <a:rPr lang="en-US" altLang="zh-CN" dirty="0" smtClean="0"/>
              <a:t>most natural</a:t>
            </a:r>
            <a:r>
              <a:rPr lang="zh-CN" altLang="en-US" dirty="0" smtClean="0"/>
              <a:t>”的极限中，所以“三维六极”的界定基本是为了区分不同的实验方法。由于构式语法跟认知科学有密切关联，所以实验法也是构式语法中重要的一块，然而，这一块的实验也是全文最难读懂的一部分。所以这里只是大概地描述</a:t>
            </a:r>
            <a:r>
              <a:rPr lang="en-US" altLang="zh-CN" dirty="0" smtClean="0"/>
              <a:t>+</a:t>
            </a:r>
            <a:r>
              <a:rPr lang="zh-CN" altLang="en-US" dirty="0" smtClean="0"/>
              <a:t>猜测一下实验目的和结果。</a:t>
            </a:r>
            <a:endParaRPr lang="zh-CN" altLang="zh-CN" dirty="0"/>
          </a:p>
        </p:txBody>
      </p:sp>
    </p:spTree>
    <p:extLst>
      <p:ext uri="{BB962C8B-B14F-4D97-AF65-F5344CB8AC3E}">
        <p14:creationId xmlns:p14="http://schemas.microsoft.com/office/powerpoint/2010/main" val="187814794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The experimental approaches that are among the most natural on all dimensions are those involving young children. ... While these tasks would be somewhat artificial in an adult-only context, interactions like these are, of course, not at all rare in discourses between children and their caretakers, which is why this kind of experimental approach is categorized as natural on all dimensions</a:t>
            </a:r>
            <a:r>
              <a:rPr lang="en-US" altLang="zh-CN" dirty="0" smtClean="0"/>
              <a:t>.</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b="1" dirty="0"/>
              <a:t>在三个维度（场景、动机、反馈）都非常自然的实验是关于小孩的语言习得的。</a:t>
            </a:r>
            <a:endParaRPr lang="zh-CN" altLang="zh-CN" sz="2800" dirty="0"/>
          </a:p>
        </p:txBody>
      </p:sp>
    </p:spTree>
    <p:extLst>
      <p:ext uri="{BB962C8B-B14F-4D97-AF65-F5344CB8AC3E}">
        <p14:creationId xmlns:p14="http://schemas.microsoft.com/office/powerpoint/2010/main" val="316698581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032448" cy="5367480"/>
          </a:xfrm>
        </p:spPr>
        <p:txBody>
          <a:bodyPr>
            <a:normAutofit/>
          </a:bodyPr>
          <a:lstStyle/>
          <a:p>
            <a:r>
              <a:rPr lang="zh-CN" altLang="zh-CN" dirty="0"/>
              <a:t>第一个实验（</a:t>
            </a:r>
            <a:r>
              <a:rPr lang="en-US" altLang="zh-CN" dirty="0" err="1"/>
              <a:t>Tomasello</a:t>
            </a:r>
            <a:r>
              <a:rPr lang="en-US" altLang="zh-CN" dirty="0"/>
              <a:t> and Brooks (1998)</a:t>
            </a:r>
            <a:r>
              <a:rPr lang="zh-CN" altLang="zh-CN" dirty="0"/>
              <a:t>）：教小孩（</a:t>
            </a:r>
            <a:r>
              <a:rPr lang="en-US" altLang="zh-CN" dirty="0"/>
              <a:t>2-3</a:t>
            </a:r>
            <a:r>
              <a:rPr lang="zh-CN" altLang="zh-CN" dirty="0"/>
              <a:t>）使用及物</a:t>
            </a:r>
            <a:r>
              <a:rPr lang="en-US" altLang="zh-CN" dirty="0"/>
              <a:t>/</a:t>
            </a:r>
            <a:r>
              <a:rPr lang="zh-CN" altLang="zh-CN" dirty="0"/>
              <a:t>不及物动词，发现小孩习得句子层级的构式是基于动词基础的。</a:t>
            </a:r>
          </a:p>
        </p:txBody>
      </p:sp>
      <p:sp>
        <p:nvSpPr>
          <p:cNvPr id="6" name="内容占位符 2"/>
          <p:cNvSpPr txBox="1">
            <a:spLocks/>
          </p:cNvSpPr>
          <p:nvPr/>
        </p:nvSpPr>
        <p:spPr>
          <a:xfrm>
            <a:off x="4572000" y="1303879"/>
            <a:ext cx="4114800"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第二个实验（</a:t>
            </a:r>
            <a:r>
              <a:rPr lang="en-US" altLang="zh-CN" dirty="0" err="1"/>
              <a:t>Casenhiser</a:t>
            </a:r>
            <a:r>
              <a:rPr lang="en-US" altLang="zh-CN" dirty="0"/>
              <a:t> and Goldberg (2005)</a:t>
            </a:r>
            <a:r>
              <a:rPr lang="zh-CN" altLang="zh-CN" dirty="0"/>
              <a:t>）：教小孩使用偶造动词（</a:t>
            </a:r>
            <a:r>
              <a:rPr lang="en-US" altLang="zh-CN" dirty="0"/>
              <a:t>nonce verb, </a:t>
            </a:r>
            <a:r>
              <a:rPr lang="en-US" altLang="zh-CN" dirty="0" err="1"/>
              <a:t>cf</a:t>
            </a:r>
            <a:r>
              <a:rPr lang="en-US" altLang="zh-CN" dirty="0"/>
              <a:t> ODL</a:t>
            </a:r>
            <a:r>
              <a:rPr lang="zh-CN" altLang="zh-CN" dirty="0"/>
              <a:t>）</a:t>
            </a:r>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4" name="内容占位符 3"/>
          <p:cNvSpPr>
            <a:spLocks noGrp="1"/>
          </p:cNvSpPr>
          <p:nvPr>
            <p:ph idx="1"/>
          </p:nvPr>
        </p:nvSpPr>
        <p:spPr>
          <a:xfrm>
            <a:off x="457200" y="1600200"/>
            <a:ext cx="8229600" cy="4925144"/>
          </a:xfrm>
        </p:spPr>
        <p:txBody>
          <a:bodyPr>
            <a:normAutofit fontScale="85000" lnSpcReduction="10000"/>
          </a:bodyPr>
          <a:lstStyle/>
          <a:p>
            <a:r>
              <a:rPr lang="zh-CN" altLang="zh-CN" dirty="0"/>
              <a:t>方法：</a:t>
            </a:r>
            <a:r>
              <a:rPr lang="en-US" altLang="zh-CN" dirty="0"/>
              <a:t>they systematically varied the token frequencies (...a token frequency distribution that was skewed in a way that is skewed similarly to the </a:t>
            </a:r>
            <a:r>
              <a:rPr lang="en-US" altLang="zh-CN" dirty="0" err="1"/>
              <a:t>Zipfian</a:t>
            </a:r>
            <a:r>
              <a:rPr lang="en-US" altLang="zh-CN" dirty="0"/>
              <a:t> distributions of verbs in constructions.) with which the nonce verbs occurred in the novel pattern. </a:t>
            </a:r>
            <a:endParaRPr lang="zh-CN" altLang="zh-CN" dirty="0"/>
          </a:p>
          <a:p>
            <a:r>
              <a:rPr lang="zh-CN" altLang="zh-CN" dirty="0"/>
              <a:t>他们系统地调整了词频，使之与一般的动词在构式中出现的频率一致</a:t>
            </a:r>
            <a:r>
              <a:rPr lang="zh-CN" altLang="zh-CN" dirty="0" smtClean="0"/>
              <a:t>。</a:t>
            </a:r>
            <a:endParaRPr lang="en-US" altLang="zh-CN" dirty="0" smtClean="0"/>
          </a:p>
          <a:p>
            <a:r>
              <a:rPr lang="zh-CN" altLang="zh-CN" dirty="0" smtClean="0"/>
              <a:t>结论</a:t>
            </a:r>
            <a:r>
              <a:rPr lang="zh-CN" altLang="zh-CN" dirty="0"/>
              <a:t>：</a:t>
            </a:r>
            <a:r>
              <a:rPr lang="en-US" altLang="zh-CN" dirty="0"/>
              <a:t>children are very fast at identifying probabilistic patterns in skewed distributions and associating a meaning with them.</a:t>
            </a:r>
            <a:endParaRPr lang="zh-CN" altLang="zh-CN" dirty="0"/>
          </a:p>
          <a:p>
            <a:r>
              <a:rPr lang="zh-CN" altLang="zh-CN" dirty="0"/>
              <a:t>小孩能很快地根据频率分布给予它们（偶造动词）一个意义。</a:t>
            </a:r>
          </a:p>
          <a:p>
            <a:endParaRPr lang="zh-CN" altLang="en-US" dirty="0"/>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Another range of experimental approaches used in Construction Grammar involves several paper-and-pencil tasks, which involve intermediately unnatural experimental settings but that differ with regard to the naturalness of the stimuli and the ‘output’ produced by the subjects.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b="1" dirty="0"/>
              <a:t>调查问卷的方法在自然度方面，场景中等，动机和反馈自然。</a:t>
            </a:r>
            <a:endParaRPr lang="zh-CN" altLang="zh-CN" sz="2800" dirty="0"/>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One set of experiments that has provided different kinds of useful findings involves priming effects.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800" b="1" dirty="0"/>
              <a:t>Priming</a:t>
            </a:r>
            <a:r>
              <a:rPr lang="en-US" altLang="zh-CN" sz="2800" dirty="0"/>
              <a:t> is an implicit memory effect in which exposure to one stimulus influences a response to another stimulus. (cf. Wikipedia)</a:t>
            </a:r>
            <a:endParaRPr lang="zh-CN" altLang="zh-CN" sz="2800" dirty="0"/>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10000"/>
          </a:bodyPr>
          <a:lstStyle/>
          <a:p>
            <a:r>
              <a:rPr lang="en-US" altLang="zh-CN" dirty="0"/>
              <a:t>Many priming studies have restricted themselves to a purely syntactic/structural view of priming, but in an important study Hare and Goldberg (1999) extended a previous study by Bock and </a:t>
            </a:r>
            <a:r>
              <a:rPr lang="en-US" altLang="zh-CN" dirty="0" err="1"/>
              <a:t>Loebell</a:t>
            </a:r>
            <a:r>
              <a:rPr lang="en-US" altLang="zh-CN" dirty="0"/>
              <a:t> to determine to what degree, if any, priming may not just be syntactic but also influenced, or reinforced, by semantic factors.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启动效应不仅出现在句法上，还会被语义影响或加强。</a:t>
            </a:r>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680520" cy="5367480"/>
          </a:xfrm>
        </p:spPr>
        <p:txBody>
          <a:bodyPr>
            <a:normAutofit fontScale="77500" lnSpcReduction="20000"/>
          </a:bodyPr>
          <a:lstStyle/>
          <a:p>
            <a:r>
              <a:rPr lang="en-US" altLang="zh-CN" dirty="0" err="1"/>
              <a:t>Gries</a:t>
            </a:r>
            <a:r>
              <a:rPr lang="en-US" altLang="zh-CN" dirty="0"/>
              <a:t> and </a:t>
            </a:r>
            <a:r>
              <a:rPr lang="en-US" altLang="zh-CN" dirty="0" err="1"/>
              <a:t>Wulff</a:t>
            </a:r>
            <a:r>
              <a:rPr lang="en-US" altLang="zh-CN" dirty="0"/>
              <a:t> (2005) conducted a </a:t>
            </a:r>
            <a:r>
              <a:rPr lang="en-US" altLang="zh-CN" b="1" dirty="0"/>
              <a:t>sentence-completion experiment </a:t>
            </a:r>
            <a:r>
              <a:rPr lang="en-US" altLang="zh-CN" dirty="0"/>
              <a:t>with advanced German learners of English. In this study, primes were set up to bias subjects into producing either </a:t>
            </a:r>
            <a:r>
              <a:rPr lang="en-US" altLang="zh-CN" dirty="0" err="1"/>
              <a:t>ditransitives</a:t>
            </a:r>
            <a:r>
              <a:rPr lang="en-US" altLang="zh-CN" dirty="0"/>
              <a:t> or prepositional datives to determine whether (1) German learners exhibit the same kinds of priming effects as native speakers and (2), just as importantly, whether German learners exhibit the same kinds of verb-construction preferences as native speakers of English.</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让受试者倾向于双宾或介宾的与格表达，以测试：外国人会不会产生与本国人相同的启动效应。</a:t>
            </a:r>
          </a:p>
        </p:txBody>
      </p:sp>
    </p:spTree>
    <p:extLst>
      <p:ext uri="{BB962C8B-B14F-4D97-AF65-F5344CB8AC3E}">
        <p14:creationId xmlns:p14="http://schemas.microsoft.com/office/powerpoint/2010/main" val="23033516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辅助工具</a:t>
            </a:r>
            <a:endParaRPr lang="zh-CN" altLang="en-US" dirty="0"/>
          </a:p>
        </p:txBody>
      </p:sp>
      <p:sp>
        <p:nvSpPr>
          <p:cNvPr id="3" name="内容占位符 2"/>
          <p:cNvSpPr>
            <a:spLocks noGrp="1"/>
          </p:cNvSpPr>
          <p:nvPr>
            <p:ph idx="1"/>
          </p:nvPr>
        </p:nvSpPr>
        <p:spPr/>
        <p:txBody>
          <a:bodyPr/>
          <a:lstStyle/>
          <a:p>
            <a:r>
              <a:rPr lang="zh-CN" altLang="en-US" dirty="0" smtClean="0"/>
              <a:t>针对这三个难点，本次报告中将原文一并呈现，以备理解失误时能得到及时指正；并努力查找更多的资料来解释这些术语的概貌（主要参照的是牛津语言学词典，</a:t>
            </a:r>
            <a:r>
              <a:rPr lang="en-US" altLang="zh-CN" dirty="0" smtClean="0"/>
              <a:t>Ox-ford concise Dictionary for Linguistics</a:t>
            </a:r>
            <a:r>
              <a:rPr lang="zh-CN" altLang="en-US" dirty="0" smtClean="0"/>
              <a:t>，</a:t>
            </a:r>
            <a:r>
              <a:rPr lang="en-US" altLang="zh-CN" dirty="0" smtClean="0"/>
              <a:t>ODL</a:t>
            </a:r>
            <a:r>
              <a:rPr lang="zh-CN" altLang="en-US" dirty="0" smtClean="0"/>
              <a:t>；和英文维基百科，</a:t>
            </a:r>
            <a:r>
              <a:rPr lang="en-US" altLang="zh-CN" dirty="0" smtClean="0"/>
              <a:t>en.wikipedia.org</a:t>
            </a:r>
            <a:r>
              <a:rPr lang="zh-CN" altLang="en-US" dirty="0" smtClean="0"/>
              <a:t>）。</a:t>
            </a:r>
            <a:endParaRPr lang="zh-CN" altLang="en-US" dirty="0"/>
          </a:p>
        </p:txBody>
      </p:sp>
    </p:spTree>
    <p:extLst>
      <p:ext uri="{BB962C8B-B14F-4D97-AF65-F5344CB8AC3E}">
        <p14:creationId xmlns:p14="http://schemas.microsoft.com/office/powerpoint/2010/main" val="318326547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err="1"/>
              <a:t>Gries</a:t>
            </a:r>
            <a:r>
              <a:rPr lang="en-US" altLang="zh-CN" dirty="0"/>
              <a:t> and </a:t>
            </a:r>
            <a:r>
              <a:rPr lang="en-US" altLang="zh-CN" dirty="0" err="1"/>
              <a:t>Wulff</a:t>
            </a:r>
            <a:r>
              <a:rPr lang="en-US" altLang="zh-CN" dirty="0"/>
              <a:t> found both of these effects: the learners exhibited constructional priming effects </a:t>
            </a:r>
            <a:r>
              <a:rPr lang="en-US" altLang="zh-CN" b="1" dirty="0"/>
              <a:t>and </a:t>
            </a:r>
            <a:r>
              <a:rPr lang="en-US" altLang="zh-CN" dirty="0"/>
              <a:t>verb-construction preferences that were very similar to native speakers, but they also showed that the verb-construction preferences they found were not due to translational equivalents’ transfer effects.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会，对某些动词构式的偏好也并不是由于等价翻译效应造成的。</a:t>
            </a:r>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Another example is </a:t>
            </a:r>
            <a:r>
              <a:rPr lang="en-US" altLang="zh-CN" dirty="0" err="1"/>
              <a:t>Gries</a:t>
            </a:r>
            <a:r>
              <a:rPr lang="en-US" altLang="zh-CN" dirty="0"/>
              <a:t>, </a:t>
            </a:r>
            <a:r>
              <a:rPr lang="en-US" altLang="zh-CN" dirty="0" err="1"/>
              <a:t>Hampe</a:t>
            </a:r>
            <a:r>
              <a:rPr lang="en-US" altLang="zh-CN" dirty="0"/>
              <a:t>, and </a:t>
            </a:r>
            <a:r>
              <a:rPr lang="en-US" altLang="zh-CN" dirty="0" err="1"/>
              <a:t>Schonefeld’s</a:t>
            </a:r>
            <a:r>
              <a:rPr lang="en-US" altLang="zh-CN" dirty="0"/>
              <a:t> (2005) study of </a:t>
            </a:r>
            <a:r>
              <a:rPr lang="en-US" altLang="zh-CN" i="1" dirty="0"/>
              <a:t>as </a:t>
            </a:r>
            <a:r>
              <a:rPr lang="en-US" altLang="zh-CN" dirty="0"/>
              <a:t>-</a:t>
            </a:r>
            <a:r>
              <a:rPr lang="en-US" altLang="zh-CN" dirty="0" err="1"/>
              <a:t>predicatives</a:t>
            </a:r>
            <a:r>
              <a:rPr lang="en-US" altLang="zh-CN" dirty="0"/>
              <a:t>.</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关于</a:t>
            </a:r>
            <a:r>
              <a:rPr lang="en-US" altLang="zh-CN" sz="2800" dirty="0"/>
              <a:t>V (+ O) + as</a:t>
            </a:r>
            <a:r>
              <a:rPr lang="zh-CN" altLang="zh-CN" sz="2800" dirty="0"/>
              <a:t>构式的研究。</a:t>
            </a:r>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10000"/>
          </a:bodyPr>
          <a:lstStyle/>
          <a:p>
            <a:r>
              <a:rPr lang="en-US" altLang="zh-CN" dirty="0"/>
              <a:t>They first undertook a corpus study of the </a:t>
            </a:r>
            <a:r>
              <a:rPr lang="en-US" altLang="zh-CN" i="1" dirty="0"/>
              <a:t>as </a:t>
            </a:r>
            <a:r>
              <a:rPr lang="en-US" altLang="zh-CN" dirty="0"/>
              <a:t>-predicative (as in, e.g., </a:t>
            </a:r>
            <a:r>
              <a:rPr lang="en-US" altLang="zh-CN" i="1" dirty="0"/>
              <a:t>He regarded that as a big mistake </a:t>
            </a:r>
            <a:r>
              <a:rPr lang="en-US" altLang="zh-CN" dirty="0"/>
              <a:t>) to determine verbs that are frequent or not so frequent in that construction, as well as verbs that are highly attracted or barely attracted to the construction (in terms of </a:t>
            </a:r>
            <a:r>
              <a:rPr lang="en-US" altLang="zh-CN" dirty="0" err="1"/>
              <a:t>collostructional</a:t>
            </a:r>
            <a:r>
              <a:rPr lang="en-US" altLang="zh-CN" dirty="0"/>
              <a:t> attraction).</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en-US" sz="2800" dirty="0" smtClean="0"/>
              <a:t>首先根据动词</a:t>
            </a:r>
            <a:r>
              <a:rPr lang="zh-CN" altLang="zh-CN" sz="2800" dirty="0" smtClean="0"/>
              <a:t>出现</a:t>
            </a:r>
            <a:r>
              <a:rPr lang="zh-CN" altLang="zh-CN" sz="2800" dirty="0"/>
              <a:t>的频率高不高以及是不是</a:t>
            </a:r>
            <a:r>
              <a:rPr lang="zh-CN" altLang="zh-CN" sz="2800" dirty="0" smtClean="0"/>
              <a:t>被</a:t>
            </a:r>
            <a:r>
              <a:rPr lang="en-US" altLang="zh-CN" sz="2800" dirty="0" smtClean="0"/>
              <a:t>as-predicative</a:t>
            </a:r>
            <a:r>
              <a:rPr lang="zh-CN" altLang="en-US" sz="2800" dirty="0" smtClean="0"/>
              <a:t>构式</a:t>
            </a:r>
            <a:r>
              <a:rPr lang="zh-CN" altLang="zh-CN" sz="2800" dirty="0" smtClean="0"/>
              <a:t>吸引</a:t>
            </a:r>
            <a:r>
              <a:rPr lang="zh-CN" altLang="en-US" sz="2800" dirty="0" smtClean="0"/>
              <a:t>抽取动词</a:t>
            </a:r>
            <a:r>
              <a:rPr lang="zh-CN" altLang="zh-CN" sz="2800" dirty="0" smtClean="0"/>
              <a:t>。</a:t>
            </a:r>
            <a:endParaRPr lang="zh-CN" altLang="zh-CN" sz="2800" dirty="0"/>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Then, they presented subjects with sentence fragments featuring verbs from each of the four groups that resulted from crossing the frequency and the attraction conditions.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然后将带有这些动词的片段呈现给受试者。</a:t>
            </a:r>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77500" lnSpcReduction="20000"/>
          </a:bodyPr>
          <a:lstStyle/>
          <a:p>
            <a:r>
              <a:rPr lang="en-US" altLang="zh-CN" dirty="0"/>
              <a:t>The dependent variable was therefore whether subjects would use an </a:t>
            </a:r>
            <a:r>
              <a:rPr lang="en-US" altLang="zh-CN" i="1" dirty="0"/>
              <a:t>as </a:t>
            </a:r>
            <a:r>
              <a:rPr lang="en-US" altLang="zh-CN" dirty="0"/>
              <a:t>-predicative or not, and they found that the </a:t>
            </a:r>
            <a:r>
              <a:rPr lang="en-US" altLang="zh-CN" dirty="0" err="1"/>
              <a:t>collostructional</a:t>
            </a:r>
            <a:r>
              <a:rPr lang="en-US" altLang="zh-CN" dirty="0"/>
              <a:t> measure had a very large effect on the subjects’ completion patterns (as had the voice of the sentence fragment) whereas raw frequency did not, which lends experimental support for corpus studies of constructions using </a:t>
            </a:r>
            <a:r>
              <a:rPr lang="en-US" altLang="zh-CN" dirty="0" err="1"/>
              <a:t>uni</a:t>
            </a:r>
            <a:r>
              <a:rPr lang="en-US" altLang="zh-CN" dirty="0"/>
              <a:t>- or bidirectional measures of association.</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测试他们在这些片段语境的提示中会不会使用</a:t>
            </a:r>
            <a:r>
              <a:rPr lang="en-US" altLang="zh-CN" sz="2800" dirty="0"/>
              <a:t>as</a:t>
            </a:r>
            <a:r>
              <a:rPr lang="zh-CN" altLang="zh-CN" sz="2800" dirty="0"/>
              <a:t>结构，发现</a:t>
            </a:r>
            <a:r>
              <a:rPr lang="en-US" altLang="zh-CN" sz="2800" dirty="0" err="1"/>
              <a:t>collostruction</a:t>
            </a:r>
            <a:r>
              <a:rPr lang="zh-CN" altLang="zh-CN" sz="2800" dirty="0"/>
              <a:t>方法比原始频率的方法更加好用。这是借用实验数据帮助观察数据的例子。</a:t>
            </a:r>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Studies in which subjects were requested to do something less natural than produce or complete sentences, include cases where subjects fill gaps or sort sentences.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比补全句子更少的动作是填空或者对句子排序。</a:t>
            </a:r>
          </a:p>
        </p:txBody>
      </p:sp>
    </p:spTree>
    <p:extLst>
      <p:ext uri="{BB962C8B-B14F-4D97-AF65-F5344CB8AC3E}">
        <p14:creationId xmlns:p14="http://schemas.microsoft.com/office/powerpoint/2010/main" val="26747350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lnSpcReduction="10000"/>
          </a:bodyPr>
          <a:lstStyle/>
          <a:p>
            <a:r>
              <a:rPr lang="en-US" altLang="zh-CN" dirty="0" err="1"/>
              <a:t>Bencini</a:t>
            </a:r>
            <a:r>
              <a:rPr lang="en-US" altLang="zh-CN" dirty="0"/>
              <a:t> and Goldberg (2000) used a sorting paradigm to study which components of a sentence</a:t>
            </a:r>
            <a:r>
              <a:rPr lang="zh-CN" altLang="zh-CN" dirty="0"/>
              <a:t>—</a:t>
            </a:r>
            <a:r>
              <a:rPr lang="en-US" altLang="zh-CN" dirty="0"/>
              <a:t>the main verb or the Argument Structure construction</a:t>
            </a:r>
            <a:r>
              <a:rPr lang="zh-CN" altLang="zh-CN" dirty="0"/>
              <a:t>— </a:t>
            </a:r>
            <a:r>
              <a:rPr lang="en-US" altLang="zh-CN" dirty="0"/>
              <a:t>are most central to the sentence</a:t>
            </a:r>
            <a:r>
              <a:rPr lang="zh-CN" altLang="zh-CN" dirty="0"/>
              <a:t>’</a:t>
            </a:r>
            <a:r>
              <a:rPr lang="en-US" altLang="zh-CN" dirty="0"/>
              <a:t>s overall meaning.</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是中心动词还是整个论元结构处于句意的中心。</a:t>
            </a:r>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Native speakers of English received sixteen cards, each with a different sentence that used one of four verbs in one of four Argument Structure constructions (</a:t>
            </a:r>
            <a:r>
              <a:rPr lang="en-US" altLang="zh-CN" dirty="0" err="1"/>
              <a:t>Ditransitive</a:t>
            </a:r>
            <a:r>
              <a:rPr lang="en-US" altLang="zh-CN" dirty="0"/>
              <a:t>, Transitive, Caused Motion, and </a:t>
            </a:r>
            <a:r>
              <a:rPr lang="en-US" altLang="zh-CN" dirty="0" err="1"/>
              <a:t>Resultative</a:t>
            </a:r>
            <a:r>
              <a:rPr lang="en-US" altLang="zh-CN" dirty="0"/>
              <a:t> construction); the stimuli can therefore be categorized as rather natural.</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受试者拿到十六张卡片，分别写着四个动词及四个构式的搭配。</a:t>
            </a:r>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The subjects were then asked to sort the sixteen sentences into piles depending on overall similarity of meaning (i.e., perform a not-so-natural linguistic task). The dependent variable and the question in point was whether the subjects would produce piles based on the verbs or on the constructions.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看他们是依据动词分类还是依据构式分类。</a:t>
            </a:r>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It turned out that the subjects produced significantly stronger construction-based clusters, which underscored the relevance of Argument Structure constructions for sentence meaning.</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结果是后者。</a:t>
            </a:r>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zh-CN" b="1" dirty="0"/>
              <a:t>一、构式</a:t>
            </a:r>
            <a:r>
              <a:rPr lang="zh-CN" altLang="zh-CN" b="1" dirty="0" smtClean="0"/>
              <a:t>语法</a:t>
            </a:r>
            <a:r>
              <a:rPr lang="zh-CN" altLang="en-US" b="1" dirty="0"/>
              <a:t>回顾</a:t>
            </a:r>
            <a:r>
              <a:rPr lang="en-US" altLang="zh-CN" b="1" dirty="0" smtClean="0"/>
              <a:t/>
            </a:r>
            <a:br>
              <a:rPr lang="en-US" altLang="zh-CN" b="1" dirty="0" smtClean="0"/>
            </a:br>
            <a:r>
              <a:rPr lang="zh-CN" altLang="zh-CN" b="1" dirty="0" smtClean="0"/>
              <a:t>（</a:t>
            </a:r>
            <a:r>
              <a:rPr lang="en-US" altLang="zh-CN" b="1" dirty="0" smtClean="0"/>
              <a:t>cf. </a:t>
            </a:r>
            <a:r>
              <a:rPr lang="en-US" altLang="zh-CN" b="1" i="1" u="sng" dirty="0" err="1" smtClean="0"/>
              <a:t>Collostructions</a:t>
            </a:r>
            <a:r>
              <a:rPr lang="zh-CN" altLang="zh-CN" b="1" dirty="0"/>
              <a:t>）</a:t>
            </a:r>
            <a:endParaRPr lang="zh-CN" altLang="en-US" dirty="0"/>
          </a:p>
        </p:txBody>
      </p:sp>
      <p:sp>
        <p:nvSpPr>
          <p:cNvPr id="3" name="内容占位符 2"/>
          <p:cNvSpPr>
            <a:spLocks noGrp="1"/>
          </p:cNvSpPr>
          <p:nvPr>
            <p:ph idx="1"/>
          </p:nvPr>
        </p:nvSpPr>
        <p:spPr>
          <a:xfrm>
            <a:off x="457200" y="1600200"/>
            <a:ext cx="4762872" cy="4525963"/>
          </a:xfrm>
        </p:spPr>
        <p:txBody>
          <a:bodyPr>
            <a:normAutofit fontScale="92500" lnSpcReduction="10000"/>
          </a:bodyPr>
          <a:lstStyle/>
          <a:p>
            <a:r>
              <a:rPr lang="zh-CN" altLang="zh-CN" b="1" dirty="0"/>
              <a:t>传统语法：</a:t>
            </a:r>
            <a:endParaRPr lang="zh-CN" altLang="zh-CN" dirty="0"/>
          </a:p>
          <a:p>
            <a:r>
              <a:rPr lang="en-US" altLang="zh-CN" dirty="0"/>
              <a:t>Traditionally, the lexicon and the grammar of a language are viewed as qualitatively completely different phenomena, with the lexicon consisting of specific lexical items, and the grammar consisting of abstract syntactic rules</a:t>
            </a:r>
            <a:r>
              <a:rPr lang="en-US" altLang="zh-CN" dirty="0" smtClean="0"/>
              <a:t>.</a:t>
            </a:r>
            <a:endParaRPr lang="zh-CN" altLang="zh-CN" dirty="0"/>
          </a:p>
        </p:txBody>
      </p:sp>
      <p:sp>
        <p:nvSpPr>
          <p:cNvPr id="6" name="内容占位符 2"/>
          <p:cNvSpPr txBox="1">
            <a:spLocks/>
          </p:cNvSpPr>
          <p:nvPr/>
        </p:nvSpPr>
        <p:spPr>
          <a:xfrm>
            <a:off x="5292080" y="2060848"/>
            <a:ext cx="3394720" cy="402190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3000" dirty="0" smtClean="0"/>
              <a:t>词汇和语法是决然不同的两种语言现象。</a:t>
            </a:r>
            <a:endParaRPr lang="zh-CN" altLang="en-US" sz="3000" dirty="0"/>
          </a:p>
        </p:txBody>
      </p:sp>
    </p:spTree>
    <p:extLst>
      <p:ext uri="{BB962C8B-B14F-4D97-AF65-F5344CB8AC3E}">
        <p14:creationId xmlns:p14="http://schemas.microsoft.com/office/powerpoint/2010/main" val="285208297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85000" lnSpcReduction="20000"/>
          </a:bodyPr>
          <a:lstStyle/>
          <a:p>
            <a:r>
              <a:rPr lang="en-US" altLang="zh-CN" dirty="0"/>
              <a:t>A replication of this study provided additional results. </a:t>
            </a:r>
            <a:r>
              <a:rPr lang="en-US" altLang="zh-CN" dirty="0" err="1"/>
              <a:t>Gries</a:t>
            </a:r>
            <a:r>
              <a:rPr lang="en-US" altLang="zh-CN" dirty="0"/>
              <a:t> and </a:t>
            </a:r>
            <a:r>
              <a:rPr lang="en-US" altLang="zh-CN" dirty="0" err="1"/>
              <a:t>Wulff</a:t>
            </a:r>
            <a:r>
              <a:rPr lang="en-US" altLang="zh-CN" dirty="0"/>
              <a:t> (2005) replicated this experiment with advanced German learners of English, with additional findings. The German learners also exhibited a significant preference for construction-based </a:t>
            </a:r>
            <a:r>
              <a:rPr lang="en-US" altLang="zh-CN" dirty="0" err="1"/>
              <a:t>sortings</a:t>
            </a:r>
            <a:r>
              <a:rPr lang="zh-CN" altLang="zh-CN" dirty="0"/>
              <a:t>—</a:t>
            </a:r>
            <a:r>
              <a:rPr lang="en-US" altLang="zh-CN" dirty="0"/>
              <a:t>in fact an even stronger effect in this direction than the native speakers.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二人做了相似的实验，发现外语习得者比</a:t>
            </a:r>
            <a:r>
              <a:rPr lang="en-US" altLang="zh-CN" sz="2800" dirty="0"/>
              <a:t>natives</a:t>
            </a:r>
            <a:r>
              <a:rPr lang="zh-CN" altLang="zh-CN" sz="2800" dirty="0"/>
              <a:t>更加倾向于构式。</a:t>
            </a:r>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but </a:t>
            </a:r>
            <a:r>
              <a:rPr lang="en-US" altLang="zh-CN" dirty="0" err="1"/>
              <a:t>Gries</a:t>
            </a:r>
            <a:r>
              <a:rPr lang="en-US" altLang="zh-CN" dirty="0"/>
              <a:t> and </a:t>
            </a:r>
            <a:r>
              <a:rPr lang="en-US" altLang="zh-CN" dirty="0" err="1"/>
              <a:t>Wulff</a:t>
            </a:r>
            <a:r>
              <a:rPr lang="en-US" altLang="zh-CN" dirty="0"/>
              <a:t> also analyzed the sorting data by means of exploratory data analysis methods, a hierarchical agglomerative cluster analysis and a principal components analysis.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所谓探索性数据分析</a:t>
            </a:r>
            <a:r>
              <a:rPr lang="en-US" altLang="zh-CN" sz="2800" dirty="0"/>
              <a:t>(</a:t>
            </a:r>
            <a:r>
              <a:rPr lang="en-US" altLang="zh-CN" sz="2800" b="1" dirty="0"/>
              <a:t>Exploratory Data Analysis</a:t>
            </a:r>
            <a:r>
              <a:rPr lang="zh-CN" altLang="zh-CN" sz="2800" dirty="0"/>
              <a:t>，以下简称</a:t>
            </a:r>
            <a:r>
              <a:rPr lang="en-US" altLang="zh-CN" sz="2800" dirty="0"/>
              <a:t>EDA)</a:t>
            </a:r>
            <a:r>
              <a:rPr lang="zh-CN" altLang="zh-CN" sz="2800" dirty="0"/>
              <a:t>，是指对已有的数据</a:t>
            </a:r>
            <a:r>
              <a:rPr lang="en-US" altLang="zh-CN" sz="2800" dirty="0"/>
              <a:t>(</a:t>
            </a:r>
            <a:r>
              <a:rPr lang="zh-CN" altLang="zh-CN" sz="2800" dirty="0"/>
              <a:t>特别是调查或观察得来的原始数据</a:t>
            </a:r>
            <a:r>
              <a:rPr lang="en-US" altLang="zh-CN" sz="2800" dirty="0"/>
              <a:t>)</a:t>
            </a:r>
            <a:r>
              <a:rPr lang="zh-CN" altLang="zh-CN" sz="2800" dirty="0"/>
              <a:t>在尽量少的先验假定下进行探索，通过作图、制表、方程拟合、计算特征量等手段探索数据的结构和规律的一种数据分析方法。</a:t>
            </a:r>
            <a:r>
              <a:rPr lang="en-US" altLang="zh-CN" sz="2800" dirty="0"/>
              <a:t>(cf. http://blog.sciencenet.cn/blog-350729-662859.html)</a:t>
            </a:r>
            <a:endParaRPr lang="zh-CN" altLang="zh-CN" sz="2800" dirty="0"/>
          </a:p>
          <a:p>
            <a:r>
              <a:rPr lang="en-US" altLang="zh-CN" sz="2800" dirty="0"/>
              <a:t>In data mining, </a:t>
            </a:r>
            <a:r>
              <a:rPr lang="en-US" altLang="zh-CN" sz="2800" b="1" dirty="0"/>
              <a:t>hierarchical clustering</a:t>
            </a:r>
            <a:r>
              <a:rPr lang="en-US" altLang="zh-CN" sz="2800" dirty="0"/>
              <a:t> is a method of cluster analysis which seeks to build a hierarchy of clusters. Strategies for hierarchical clustering generally fall into two types:</a:t>
            </a:r>
            <a:endParaRPr lang="zh-CN" altLang="zh-CN" sz="2800" dirty="0"/>
          </a:p>
          <a:p>
            <a:r>
              <a:rPr lang="en-US" altLang="zh-CN" sz="2800" b="1" dirty="0"/>
              <a:t>Agglomerative</a:t>
            </a:r>
            <a:r>
              <a:rPr lang="en-US" altLang="zh-CN" sz="2800" dirty="0"/>
              <a:t>: This is a "bottom up" approach: each observation starts in its own cluster, and pairs of clusters are merged as one moves up the hierarchy.</a:t>
            </a:r>
            <a:endParaRPr lang="zh-CN" altLang="zh-CN" sz="2800" dirty="0"/>
          </a:p>
        </p:txBody>
      </p:sp>
    </p:spTree>
    <p:extLst>
      <p:ext uri="{BB962C8B-B14F-4D97-AF65-F5344CB8AC3E}">
        <p14:creationId xmlns:p14="http://schemas.microsoft.com/office/powerpoint/2010/main" val="204963172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77500" lnSpcReduction="20000"/>
          </a:bodyPr>
          <a:lstStyle/>
          <a:p>
            <a:r>
              <a:rPr lang="en-US" altLang="zh-CN" dirty="0"/>
              <a:t>Interestingly enough, the clustering of the constructions is perfectly compatible with their theoretical treatment in Construction Grammar such that, for example, </a:t>
            </a:r>
            <a:r>
              <a:rPr lang="en-US" altLang="zh-CN" dirty="0" err="1"/>
              <a:t>Resultative</a:t>
            </a:r>
            <a:r>
              <a:rPr lang="en-US" altLang="zh-CN" dirty="0"/>
              <a:t> and Caused Motion constructions are related most strongly, reflecting Goldberg</a:t>
            </a:r>
            <a:r>
              <a:rPr lang="zh-CN" altLang="zh-CN" dirty="0"/>
              <a:t>’</a:t>
            </a:r>
            <a:r>
              <a:rPr lang="en-US" altLang="zh-CN" dirty="0"/>
              <a:t>s (1995) analysis. This is therefore a case where a more comprehensive statistical analysis of the data could yield results that even go beyond the original question.</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800" dirty="0"/>
              <a:t>有趣的是，聚类的结果与传统构式语法理论一致（相兼容），例如，结果补语与致使结构两种构式有很强的联系。这说明一个可读的（有语言学意义的）统计分析可以得到更丰富的结果。</a:t>
            </a:r>
          </a:p>
        </p:txBody>
      </p:sp>
    </p:spTree>
    <p:extLst>
      <p:ext uri="{BB962C8B-B14F-4D97-AF65-F5344CB8AC3E}">
        <p14:creationId xmlns:p14="http://schemas.microsoft.com/office/powerpoint/2010/main" val="3703676859"/>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The final experimental method to be discussed here involves a design with a rather artificial design (on all three levels</a:t>
            </a:r>
            <a:r>
              <a:rPr lang="en-US" altLang="zh-CN" dirty="0" smtClean="0"/>
              <a:t>).</a:t>
            </a:r>
          </a:p>
          <a:p>
            <a:r>
              <a:rPr lang="en-US" altLang="zh-CN" dirty="0" err="1"/>
              <a:t>Gries</a:t>
            </a:r>
            <a:r>
              <a:rPr lang="en-US" altLang="zh-CN" dirty="0"/>
              <a:t>, </a:t>
            </a:r>
            <a:r>
              <a:rPr lang="en-US" altLang="zh-CN" dirty="0" err="1"/>
              <a:t>Hampe</a:t>
            </a:r>
            <a:r>
              <a:rPr lang="en-US" altLang="zh-CN" dirty="0"/>
              <a:t>, and </a:t>
            </a:r>
            <a:r>
              <a:rPr lang="en-US" altLang="zh-CN" dirty="0" err="1"/>
              <a:t>Schonefeld</a:t>
            </a:r>
            <a:r>
              <a:rPr lang="en-US" altLang="zh-CN" dirty="0"/>
              <a:t> (2010) conducted a follow-up study of their 2005 sentence-completion experiment, which involved a self-paced reading task.</a:t>
            </a:r>
            <a:endParaRPr lang="zh-CN" altLang="zh-CN" dirty="0"/>
          </a:p>
          <a:p>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en-US" sz="2800" dirty="0" smtClean="0"/>
              <a:t>上文所述</a:t>
            </a:r>
            <a:r>
              <a:rPr lang="en-US" altLang="zh-CN" sz="2800" dirty="0" smtClean="0"/>
              <a:t>as-predicative</a:t>
            </a:r>
            <a:r>
              <a:rPr lang="zh-CN" altLang="en-US" sz="2800" dirty="0" smtClean="0"/>
              <a:t>实验</a:t>
            </a:r>
            <a:endParaRPr lang="zh-CN" altLang="zh-CN" sz="2800" dirty="0"/>
          </a:p>
        </p:txBody>
      </p:sp>
    </p:spTree>
    <p:extLst>
      <p:ext uri="{BB962C8B-B14F-4D97-AF65-F5344CB8AC3E}">
        <p14:creationId xmlns:p14="http://schemas.microsoft.com/office/powerpoint/2010/main" val="3703676859"/>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77500" lnSpcReduction="20000"/>
          </a:bodyPr>
          <a:lstStyle/>
          <a:p>
            <a:r>
              <a:rPr lang="en-US" altLang="zh-CN" dirty="0"/>
              <a:t>On the basis of a larger corpus sample, they again crossed frequency of co-occurrence (high vs. low), </a:t>
            </a:r>
            <a:r>
              <a:rPr lang="en-US" altLang="zh-CN" dirty="0" err="1"/>
              <a:t>collostructional</a:t>
            </a:r>
            <a:r>
              <a:rPr lang="en-US" altLang="zh-CN" dirty="0"/>
              <a:t> attraction (high vs. low), and voice and presented subjects with sentences from the British National Corpus that contained these verbs but were altered to render their lengths and complexities comparable, as well as replacing context-dependent expressions such as proper names by more generic expressions.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基于一个更大的语料库，他们再次统计了原始频率和</a:t>
            </a:r>
            <a:r>
              <a:rPr lang="en-US" altLang="zh-CN" dirty="0" err="1"/>
              <a:t>collostruction</a:t>
            </a:r>
            <a:r>
              <a:rPr lang="zh-CN" altLang="zh-CN" dirty="0"/>
              <a:t>值，从</a:t>
            </a:r>
            <a:r>
              <a:rPr lang="en-US" altLang="zh-CN" dirty="0"/>
              <a:t>BNC</a:t>
            </a:r>
            <a:r>
              <a:rPr lang="zh-CN" altLang="zh-CN" dirty="0"/>
              <a:t>中取得相同的动词，修剪其句子控制变量，并以声音和图像的形式呈现给受试者。</a:t>
            </a:r>
          </a:p>
        </p:txBody>
      </p:sp>
    </p:spTree>
    <p:extLst>
      <p:ext uri="{BB962C8B-B14F-4D97-AF65-F5344CB8AC3E}">
        <p14:creationId xmlns:p14="http://schemas.microsoft.com/office/powerpoint/2010/main" val="370367685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a:bodyPr>
          <a:lstStyle/>
          <a:p>
            <a:r>
              <a:rPr lang="en-US" altLang="zh-CN" dirty="0"/>
              <a:t>The subjects read the sentences word-by-word such that they had to press a button to request and obtain the next word</a:t>
            </a:r>
            <a:r>
              <a:rPr lang="en-US" altLang="zh-CN" dirty="0" smtClean="0"/>
              <a:t>.</a:t>
            </a:r>
          </a:p>
          <a:p>
            <a:r>
              <a:rPr lang="en-US" altLang="zh-CN" dirty="0"/>
              <a:t>The dependent variable was the time from the presentation of one word till the request of the next word.</a:t>
            </a:r>
            <a:endParaRPr lang="zh-CN" altLang="zh-CN" dirty="0"/>
          </a:p>
          <a:p>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按键才能继续获得新词</a:t>
            </a:r>
            <a:r>
              <a:rPr lang="zh-CN" altLang="zh-CN" dirty="0" smtClean="0"/>
              <a:t>。</a:t>
            </a:r>
            <a:endParaRPr lang="en-US" altLang="zh-CN" dirty="0"/>
          </a:p>
          <a:p>
            <a:endParaRPr lang="en-US" altLang="zh-CN" dirty="0" smtClean="0"/>
          </a:p>
          <a:p>
            <a:endParaRPr lang="en-US" altLang="zh-CN" dirty="0"/>
          </a:p>
          <a:p>
            <a:endParaRPr lang="en-US" altLang="zh-CN" dirty="0" smtClean="0"/>
          </a:p>
          <a:p>
            <a:r>
              <a:rPr lang="zh-CN" altLang="zh-CN" dirty="0"/>
              <a:t>考察的变量是读一个单词的时间。</a:t>
            </a:r>
          </a:p>
          <a:p>
            <a:endParaRPr lang="en-US" altLang="zh-CN" dirty="0" smtClean="0"/>
          </a:p>
        </p:txBody>
      </p:sp>
    </p:spTree>
    <p:extLst>
      <p:ext uri="{BB962C8B-B14F-4D97-AF65-F5344CB8AC3E}">
        <p14:creationId xmlns:p14="http://schemas.microsoft.com/office/powerpoint/2010/main" val="370367685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a:bodyPr>
          <a:lstStyle/>
          <a:p>
            <a:r>
              <a:rPr lang="en-US" altLang="zh-CN" dirty="0"/>
              <a:t>the word following </a:t>
            </a:r>
            <a:r>
              <a:rPr lang="zh-CN" altLang="zh-CN" dirty="0"/>
              <a:t>— </a:t>
            </a:r>
            <a:r>
              <a:rPr lang="en-US" altLang="zh-CN" dirty="0"/>
              <a:t>the word that should reveal to the subjects whether their initial parse expectation based on the verb was correct or </a:t>
            </a:r>
            <a:r>
              <a:rPr lang="en-US" altLang="zh-CN" dirty="0" smtClean="0"/>
              <a:t>not.</a:t>
            </a:r>
            <a:endParaRPr lang="zh-CN" altLang="zh-CN" dirty="0"/>
          </a:p>
          <a:p>
            <a:pPr marL="0" indent="0">
              <a:buNone/>
            </a:pP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zh-CN" altLang="zh-CN" sz="1800" dirty="0"/>
          </a:p>
        </p:txBody>
      </p:sp>
    </p:spTree>
    <p:extLst>
      <p:ext uri="{BB962C8B-B14F-4D97-AF65-F5344CB8AC3E}">
        <p14:creationId xmlns:p14="http://schemas.microsoft.com/office/powerpoint/2010/main" val="370367685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10000"/>
          </a:bodyPr>
          <a:lstStyle/>
          <a:p>
            <a:r>
              <a:rPr lang="en-US" altLang="zh-CN" dirty="0"/>
              <a:t>but a final group of experiments must nevertheless not go completely unmentioned, namely the large body of work that has been done in the areas of Simulation Semantics and Embodied Construction Grammar (cf. Bergen and Chang, this volume).</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最后要介绍的是模拟语义和体认构式语法。</a:t>
            </a:r>
          </a:p>
        </p:txBody>
      </p:sp>
    </p:spTree>
    <p:extLst>
      <p:ext uri="{BB962C8B-B14F-4D97-AF65-F5344CB8AC3E}">
        <p14:creationId xmlns:p14="http://schemas.microsoft.com/office/powerpoint/2010/main" val="4029018754"/>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lnSpcReduction="10000"/>
          </a:bodyPr>
          <a:lstStyle/>
          <a:p>
            <a:r>
              <a:rPr lang="en-US" altLang="zh-CN" dirty="0"/>
              <a:t>Starting out from the view that understanding language often involves mental perceptual and motor simulations (as indicated by activation of areas in the brain responsible for motor action)</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理解语言通常包含感知和行动模拟。</a:t>
            </a:r>
          </a:p>
        </p:txBody>
      </p:sp>
    </p:spTree>
    <p:extLst>
      <p:ext uri="{BB962C8B-B14F-4D97-AF65-F5344CB8AC3E}">
        <p14:creationId xmlns:p14="http://schemas.microsoft.com/office/powerpoint/2010/main" val="4029018754"/>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b="1" dirty="0"/>
              <a:t>五、</a:t>
            </a:r>
            <a:r>
              <a:rPr lang="zh-CN" altLang="zh-CN" b="1" dirty="0" smtClean="0"/>
              <a:t>实验</a:t>
            </a:r>
            <a:r>
              <a:rPr lang="zh-CN" altLang="en-US" b="1" dirty="0" smtClean="0"/>
              <a:t>（</a:t>
            </a:r>
            <a:r>
              <a:rPr lang="en-US" altLang="zh-CN" b="1" dirty="0" smtClean="0"/>
              <a:t>Experimental</a:t>
            </a:r>
            <a:r>
              <a:rPr lang="zh-CN" altLang="en-US" b="1" dirty="0" smtClean="0"/>
              <a:t>）</a:t>
            </a:r>
            <a:endParaRPr lang="zh-CN" altLang="zh-CN" dirty="0"/>
          </a:p>
        </p:txBody>
      </p:sp>
      <p:sp>
        <p:nvSpPr>
          <p:cNvPr id="3" name="内容占位符 2"/>
          <p:cNvSpPr>
            <a:spLocks noGrp="1"/>
          </p:cNvSpPr>
          <p:nvPr>
            <p:ph idx="1"/>
          </p:nvPr>
        </p:nvSpPr>
        <p:spPr>
          <a:xfrm>
            <a:off x="467544" y="1340768"/>
            <a:ext cx="4392488" cy="5367480"/>
          </a:xfrm>
        </p:spPr>
        <p:txBody>
          <a:bodyPr>
            <a:normAutofit fontScale="92500" lnSpcReduction="20000"/>
          </a:bodyPr>
          <a:lstStyle/>
          <a:p>
            <a:r>
              <a:rPr lang="en-US" altLang="zh-CN" dirty="0"/>
              <a:t>they test action-sentence compatibility effects, that is, whether the direction of motion represented in a sentence is compatible with the hand movement the subjects have to make to press a response button (and thus speeds up reaction times) or not (and thus slows down reaction times).</a:t>
            </a:r>
            <a:endParaRPr lang="zh-CN" altLang="zh-CN" dirty="0"/>
          </a:p>
        </p:txBody>
      </p:sp>
      <p:sp>
        <p:nvSpPr>
          <p:cNvPr id="6" name="内容占位符 2"/>
          <p:cNvSpPr txBox="1">
            <a:spLocks/>
          </p:cNvSpPr>
          <p:nvPr/>
        </p:nvSpPr>
        <p:spPr>
          <a:xfrm>
            <a:off x="5004048" y="1268760"/>
            <a:ext cx="3682752" cy="511256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dirty="0"/>
              <a:t>他们测试了动作句子的兼容效应：一个句子表达的动作方向是否与受试者必须按一个按钮时手势方向兼容。</a:t>
            </a:r>
          </a:p>
        </p:txBody>
      </p:sp>
    </p:spTree>
    <p:extLst>
      <p:ext uri="{BB962C8B-B14F-4D97-AF65-F5344CB8AC3E}">
        <p14:creationId xmlns:p14="http://schemas.microsoft.com/office/powerpoint/2010/main" val="4029018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3032</TotalTime>
  <Words>8750</Words>
  <Application>Microsoft Office PowerPoint</Application>
  <PresentationFormat>全屏显示(4:3)</PresentationFormat>
  <Paragraphs>422</Paragraphs>
  <Slides>115</Slides>
  <Notes>1</Notes>
  <HiddenSlides>0</HiddenSlides>
  <MMClips>0</MMClips>
  <ScaleCrop>false</ScaleCrop>
  <HeadingPairs>
    <vt:vector size="4" baseType="variant">
      <vt:variant>
        <vt:lpstr>主题</vt:lpstr>
      </vt:variant>
      <vt:variant>
        <vt:i4>1</vt:i4>
      </vt:variant>
      <vt:variant>
        <vt:lpstr>幻灯片标题</vt:lpstr>
      </vt:variant>
      <vt:variant>
        <vt:i4>115</vt:i4>
      </vt:variant>
    </vt:vector>
  </HeadingPairs>
  <TitlesOfParts>
    <vt:vector size="116" baseType="lpstr">
      <vt:lpstr>Office 主题</vt:lpstr>
      <vt:lpstr>构式语法中的数据</vt:lpstr>
      <vt:lpstr>文章选取</vt:lpstr>
      <vt:lpstr>文章选取</vt:lpstr>
      <vt:lpstr>作者简介</vt:lpstr>
      <vt:lpstr>作者简介</vt:lpstr>
      <vt:lpstr>文章提要</vt:lpstr>
      <vt:lpstr>阅读难点</vt:lpstr>
      <vt:lpstr>辅助工具</vt:lpstr>
      <vt:lpstr>一、构式语法回顾 （cf. Collostructions）</vt:lpstr>
      <vt:lpstr>一、构式语法回顾 （cf. Collostructions）</vt:lpstr>
      <vt:lpstr>一、构式语法回顾 （cf. Collostructions）</vt:lpstr>
      <vt:lpstr>一、构式语法回顾 （cf. Collostructions）</vt:lpstr>
      <vt:lpstr>一、构式语法回顾 （cf. Collostructions）</vt:lpstr>
      <vt:lpstr>一、构式语法回顾 （cf. Collostructions）</vt:lpstr>
      <vt:lpstr>一、构式语法回顾 （cf. Collostructions）</vt:lpstr>
      <vt:lpstr>一、构式语法回顾 （cf. Collostructions）</vt:lpstr>
      <vt:lpstr>二、构式语法成员（from now cf. Data in Construction Grammar）</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二、构式语法成员</vt:lpstr>
      <vt:lpstr>三、内省（introspective）</vt:lpstr>
      <vt:lpstr>三、内省（introspective）</vt:lpstr>
      <vt:lpstr>三、内省（introspective）</vt:lpstr>
      <vt:lpstr>三、内省（introspective）</vt:lpstr>
      <vt:lpstr>三、内省（introspective）</vt:lpstr>
      <vt:lpstr>四、观察（observational）</vt:lpstr>
      <vt:lpstr>四、观察（observational）</vt:lpstr>
      <vt:lpstr>4.1 频率</vt:lpstr>
      <vt:lpstr>4.1 频率</vt:lpstr>
      <vt:lpstr>4.1 频率</vt:lpstr>
      <vt:lpstr>4.2 条件概率</vt:lpstr>
      <vt:lpstr>4.2 条件概率</vt:lpstr>
      <vt:lpstr>4.2 条件概率：实验一</vt:lpstr>
      <vt:lpstr>4.2 条件概率：实验一</vt:lpstr>
      <vt:lpstr>4.2 条件概率：实验一</vt:lpstr>
      <vt:lpstr>4.2 条件概率：实验一</vt:lpstr>
      <vt:lpstr>4.2 条件概率：实验二</vt:lpstr>
      <vt:lpstr>4.2 条件概率：实验二</vt:lpstr>
      <vt:lpstr>4.2 条件概率：实验二</vt:lpstr>
      <vt:lpstr>4.3 联系强度</vt:lpstr>
      <vt:lpstr>4.3 联系强度</vt:lpstr>
      <vt:lpstr>插入：Collostruction</vt:lpstr>
      <vt:lpstr>插入：Collostruction</vt:lpstr>
      <vt:lpstr>插入：Collostruction</vt:lpstr>
      <vt:lpstr>插入：Collostruction</vt:lpstr>
      <vt:lpstr>插入：Collostruction</vt:lpstr>
      <vt:lpstr>插入：Collostruction</vt:lpstr>
      <vt:lpstr>插入：Collostruction</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4.4 *多因子多变量方法 Multifactorial and Multivariate Approaches</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五、实验（Experimental）</vt:lpstr>
      <vt:lpstr>六、计算语言学/机器学习</vt:lpstr>
      <vt:lpstr>六、计算语言学/机器学习</vt:lpstr>
      <vt:lpstr>六、计算语言学/机器学习</vt:lpstr>
      <vt:lpstr>六、计算语言学/机器学习</vt:lpstr>
      <vt:lpstr>六、计算语言学/机器学习</vt:lpstr>
      <vt:lpstr>六、计算语言学/机器学习</vt:lpstr>
      <vt:lpstr>六、计算语言学/机器学习</vt:lpstr>
      <vt:lpstr>六、计算语言学/机器学习</vt:lpstr>
      <vt:lpstr>七、展望未来</vt:lpstr>
      <vt:lpstr>七、展望未来</vt:lpstr>
      <vt:lpstr>七、展望未来</vt:lpstr>
      <vt:lpstr>七、展望未来</vt:lpstr>
      <vt:lpstr>七、展望未来</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构式语法中的数据</dc:title>
  <dc:creator>DreamerLHP</dc:creator>
  <cp:lastModifiedBy>DreamerLHP</cp:lastModifiedBy>
  <cp:revision>51</cp:revision>
  <dcterms:created xsi:type="dcterms:W3CDTF">2014-04-09T13:00:26Z</dcterms:created>
  <dcterms:modified xsi:type="dcterms:W3CDTF">2014-04-19T05:34:43Z</dcterms:modified>
</cp:coreProperties>
</file>