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heme/theme3.xml" ContentType="application/vnd.openxmlformats-officedocument.theme+xml"/>
  <Override PartName="/ppt/tags/tag249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heme/themeOverride1.xml" ContentType="application/vnd.openxmlformats-officedocument.themeOverride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notesSlides/notesSlide1.xml" ContentType="application/vnd.openxmlformats-officedocument.presentationml.notesSlide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heme/themeOverride2.xml" ContentType="application/vnd.openxmlformats-officedocument.themeOverride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0.xml" ContentType="application/vnd.openxmlformats-officedocument.presentationml.tags+xml"/>
  <Override PartName="/ppt/notesSlides/notesSlide2.xml" ContentType="application/vnd.openxmlformats-officedocument.presentationml.notesSlide+xml"/>
  <Override PartName="/ppt/tags/tag291.xml" ContentType="application/vnd.openxmlformats-officedocument.presentationml.tags+xml"/>
  <Override PartName="/ppt/notesSlides/notesSlide3.xml" ContentType="application/vnd.openxmlformats-officedocument.presentationml.notesSlide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heme/themeOverride3.xml" ContentType="application/vnd.openxmlformats-officedocument.themeOverride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7" r:id="rId2"/>
  </p:sldMasterIdLst>
  <p:notesMasterIdLst>
    <p:notesMasterId r:id="rId45"/>
  </p:notesMasterIdLst>
  <p:sldIdLst>
    <p:sldId id="409" r:id="rId3"/>
    <p:sldId id="529" r:id="rId4"/>
    <p:sldId id="480" r:id="rId5"/>
    <p:sldId id="410" r:id="rId6"/>
    <p:sldId id="527" r:id="rId7"/>
    <p:sldId id="528" r:id="rId8"/>
    <p:sldId id="414" r:id="rId9"/>
    <p:sldId id="422" r:id="rId10"/>
    <p:sldId id="423" r:id="rId11"/>
    <p:sldId id="424" r:id="rId12"/>
    <p:sldId id="442" r:id="rId13"/>
    <p:sldId id="444" r:id="rId14"/>
    <p:sldId id="426" r:id="rId15"/>
    <p:sldId id="446" r:id="rId16"/>
    <p:sldId id="425" r:id="rId17"/>
    <p:sldId id="445" r:id="rId18"/>
    <p:sldId id="443" r:id="rId19"/>
    <p:sldId id="449" r:id="rId20"/>
    <p:sldId id="427" r:id="rId21"/>
    <p:sldId id="428" r:id="rId22"/>
    <p:sldId id="450" r:id="rId23"/>
    <p:sldId id="451" r:id="rId24"/>
    <p:sldId id="531" r:id="rId25"/>
    <p:sldId id="448" r:id="rId26"/>
    <p:sldId id="430" r:id="rId27"/>
    <p:sldId id="452" r:id="rId28"/>
    <p:sldId id="453" r:id="rId29"/>
    <p:sldId id="432" r:id="rId30"/>
    <p:sldId id="433" r:id="rId31"/>
    <p:sldId id="434" r:id="rId32"/>
    <p:sldId id="454" r:id="rId33"/>
    <p:sldId id="456" r:id="rId34"/>
    <p:sldId id="458" r:id="rId35"/>
    <p:sldId id="461" r:id="rId36"/>
    <p:sldId id="460" r:id="rId37"/>
    <p:sldId id="462" r:id="rId38"/>
    <p:sldId id="463" r:id="rId39"/>
    <p:sldId id="464" r:id="rId40"/>
    <p:sldId id="438" r:id="rId41"/>
    <p:sldId id="465" r:id="rId42"/>
    <p:sldId id="435" r:id="rId43"/>
    <p:sldId id="420" r:id="rId44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作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D9D9D9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>
      <p:cViewPr varScale="1">
        <p:scale>
          <a:sx n="65" d="100"/>
          <a:sy n="65" d="100"/>
        </p:scale>
        <p:origin x="224" y="56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viewProps" Target="viewProps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commentAuthors" Target="commentAuthors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>2021/1/14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en-US" altLang="zh-CN"/>
              <a:t>traces</a:t>
            </a:r>
            <a:r>
              <a:rPr lang="zh-CN" altLang="en-US"/>
              <a:t>是什么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zh-CN" altLang="en-US"/>
              <a:t>重点思考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pPr marL="0" lvl="2"/>
            <a:r>
              <a:rPr>
                <a:sym typeface="+mn-ea"/>
              </a:rPr>
              <a:t>（</a:t>
            </a:r>
            <a:r>
              <a:rPr lang="zh-CN" altLang="en-US">
                <a:sym typeface="+mn-ea"/>
              </a:rPr>
              <a:t>思考</a:t>
            </a:r>
            <a:r>
              <a:rPr>
                <a:sym typeface="+mn-ea"/>
              </a:rPr>
              <a:t>The CI-II model和</a:t>
            </a:r>
            <a:r>
              <a:rPr lang="en-US" altLang="zh-CN">
                <a:sym typeface="+mn-ea"/>
              </a:rPr>
              <a:t>Topic</a:t>
            </a:r>
            <a:r>
              <a:rPr>
                <a:sym typeface="+mn-ea"/>
              </a:rPr>
              <a:t>之间的关系，如何在不使用</a:t>
            </a:r>
            <a:r>
              <a:rPr lang="en-US" altLang="zh-CN">
                <a:sym typeface="+mn-ea"/>
              </a:rPr>
              <a:t>Topic</a:t>
            </a:r>
            <a:r>
              <a:rPr>
                <a:sym typeface="+mn-ea"/>
              </a:rPr>
              <a:t>的情况下使用The CI-II model？）</a:t>
            </a:r>
          </a:p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tags" Target="../tags/tag14.xml"/><Relationship Id="rId3" Type="http://schemas.openxmlformats.org/officeDocument/2006/relationships/tags" Target="../tags/tag9.xml"/><Relationship Id="rId7" Type="http://schemas.openxmlformats.org/officeDocument/2006/relationships/tags" Target="../tags/tag13.xml"/><Relationship Id="rId2" Type="http://schemas.openxmlformats.org/officeDocument/2006/relationships/tags" Target="../tags/tag8.xml"/><Relationship Id="rId1" Type="http://schemas.openxmlformats.org/officeDocument/2006/relationships/tags" Target="../tags/tag7.xml"/><Relationship Id="rId6" Type="http://schemas.openxmlformats.org/officeDocument/2006/relationships/tags" Target="../tags/tag12.xml"/><Relationship Id="rId11" Type="http://schemas.openxmlformats.org/officeDocument/2006/relationships/image" Target="../media/image1.jpeg"/><Relationship Id="rId5" Type="http://schemas.openxmlformats.org/officeDocument/2006/relationships/tags" Target="../tags/tag11.xml"/><Relationship Id="rId10" Type="http://schemas.openxmlformats.org/officeDocument/2006/relationships/slideMaster" Target="../slideMasters/slideMaster1.xml"/><Relationship Id="rId4" Type="http://schemas.openxmlformats.org/officeDocument/2006/relationships/tags" Target="../tags/tag10.xml"/><Relationship Id="rId9" Type="http://schemas.openxmlformats.org/officeDocument/2006/relationships/tags" Target="../tags/tag15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tags" Target="../tags/tag18.xml"/><Relationship Id="rId7" Type="http://schemas.openxmlformats.org/officeDocument/2006/relationships/image" Target="../media/image2.png"/><Relationship Id="rId2" Type="http://schemas.openxmlformats.org/officeDocument/2006/relationships/tags" Target="../tags/tag17.xml"/><Relationship Id="rId1" Type="http://schemas.openxmlformats.org/officeDocument/2006/relationships/tags" Target="../tags/tag16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20.xml"/><Relationship Id="rId4" Type="http://schemas.openxmlformats.org/officeDocument/2006/relationships/tags" Target="../tags/tag19.xml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3" Type="http://schemas.openxmlformats.org/officeDocument/2006/relationships/tags" Target="../tags/tag23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22.xml"/><Relationship Id="rId1" Type="http://schemas.openxmlformats.org/officeDocument/2006/relationships/tags" Target="../tags/tag21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tags" Target="../tags/tag29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28.xml"/><Relationship Id="rId1" Type="http://schemas.openxmlformats.org/officeDocument/2006/relationships/tags" Target="../tags/tag27.xml"/><Relationship Id="rId6" Type="http://schemas.openxmlformats.org/officeDocument/2006/relationships/tags" Target="../tags/tag32.xml"/><Relationship Id="rId5" Type="http://schemas.openxmlformats.org/officeDocument/2006/relationships/tags" Target="../tags/tag31.xml"/><Relationship Id="rId4" Type="http://schemas.openxmlformats.org/officeDocument/2006/relationships/tags" Target="../tags/tag30.xml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tags" Target="../tags/tag40.xml"/><Relationship Id="rId3" Type="http://schemas.openxmlformats.org/officeDocument/2006/relationships/tags" Target="../tags/tag35.xml"/><Relationship Id="rId7" Type="http://schemas.openxmlformats.org/officeDocument/2006/relationships/tags" Target="../tags/tag39.xml"/><Relationship Id="rId2" Type="http://schemas.openxmlformats.org/officeDocument/2006/relationships/tags" Target="../tags/tag34.xml"/><Relationship Id="rId1" Type="http://schemas.openxmlformats.org/officeDocument/2006/relationships/tags" Target="../tags/tag33.xml"/><Relationship Id="rId6" Type="http://schemas.openxmlformats.org/officeDocument/2006/relationships/tags" Target="../tags/tag38.xml"/><Relationship Id="rId5" Type="http://schemas.openxmlformats.org/officeDocument/2006/relationships/tags" Target="../tags/tag37.xml"/><Relationship Id="rId10" Type="http://schemas.openxmlformats.org/officeDocument/2006/relationships/image" Target="../media/image2.png"/><Relationship Id="rId4" Type="http://schemas.openxmlformats.org/officeDocument/2006/relationships/tags" Target="../tags/tag36.xml"/><Relationship Id="rId9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tags" Target="../tags/tag43.xml"/><Relationship Id="rId7" Type="http://schemas.openxmlformats.org/officeDocument/2006/relationships/image" Target="../media/image1.jpeg"/><Relationship Id="rId2" Type="http://schemas.openxmlformats.org/officeDocument/2006/relationships/tags" Target="../tags/tag42.xml"/><Relationship Id="rId1" Type="http://schemas.openxmlformats.org/officeDocument/2006/relationships/tags" Target="../tags/tag41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45.xml"/><Relationship Id="rId4" Type="http://schemas.openxmlformats.org/officeDocument/2006/relationships/tags" Target="../tags/tag44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tags" Target="../tags/tag48.xml"/><Relationship Id="rId2" Type="http://schemas.openxmlformats.org/officeDocument/2006/relationships/tags" Target="../tags/tag47.xml"/><Relationship Id="rId1" Type="http://schemas.openxmlformats.org/officeDocument/2006/relationships/tags" Target="../tags/tag46.xml"/><Relationship Id="rId5" Type="http://schemas.openxmlformats.org/officeDocument/2006/relationships/image" Target="../media/image2.png"/><Relationship Id="rId4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tags" Target="../tags/tag51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50.xml"/><Relationship Id="rId1" Type="http://schemas.openxmlformats.org/officeDocument/2006/relationships/tags" Target="../tags/tag49.xml"/><Relationship Id="rId6" Type="http://schemas.openxmlformats.org/officeDocument/2006/relationships/tags" Target="../tags/tag54.xml"/><Relationship Id="rId5" Type="http://schemas.openxmlformats.org/officeDocument/2006/relationships/tags" Target="../tags/tag53.xml"/><Relationship Id="rId4" Type="http://schemas.openxmlformats.org/officeDocument/2006/relationships/tags" Target="../tags/tag52.xml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tags" Target="../tags/tag62.xml"/><Relationship Id="rId3" Type="http://schemas.openxmlformats.org/officeDocument/2006/relationships/tags" Target="../tags/tag57.xml"/><Relationship Id="rId7" Type="http://schemas.openxmlformats.org/officeDocument/2006/relationships/tags" Target="../tags/tag61.xml"/><Relationship Id="rId12" Type="http://schemas.openxmlformats.org/officeDocument/2006/relationships/image" Target="../media/image2.png"/><Relationship Id="rId2" Type="http://schemas.openxmlformats.org/officeDocument/2006/relationships/tags" Target="../tags/tag56.xml"/><Relationship Id="rId1" Type="http://schemas.openxmlformats.org/officeDocument/2006/relationships/tags" Target="../tags/tag55.xml"/><Relationship Id="rId6" Type="http://schemas.openxmlformats.org/officeDocument/2006/relationships/tags" Target="../tags/tag60.xml"/><Relationship Id="rId11" Type="http://schemas.openxmlformats.org/officeDocument/2006/relationships/slideMaster" Target="../slideMasters/slideMaster1.xml"/><Relationship Id="rId5" Type="http://schemas.openxmlformats.org/officeDocument/2006/relationships/tags" Target="../tags/tag59.xml"/><Relationship Id="rId10" Type="http://schemas.openxmlformats.org/officeDocument/2006/relationships/tags" Target="../tags/tag64.xml"/><Relationship Id="rId4" Type="http://schemas.openxmlformats.org/officeDocument/2006/relationships/tags" Target="../tags/tag58.xml"/><Relationship Id="rId9" Type="http://schemas.openxmlformats.org/officeDocument/2006/relationships/tags" Target="../tags/tag63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tags" Target="../tags/tag67.xml"/><Relationship Id="rId2" Type="http://schemas.openxmlformats.org/officeDocument/2006/relationships/tags" Target="../tags/tag66.xml"/><Relationship Id="rId1" Type="http://schemas.openxmlformats.org/officeDocument/2006/relationships/tags" Target="../tags/tag65.xml"/><Relationship Id="rId6" Type="http://schemas.openxmlformats.org/officeDocument/2006/relationships/image" Target="../media/image2.png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68.xml"/></Relationships>
</file>

<file path=ppt/slideLayouts/_rels/slideLayout11.xml.rels><?xml version="1.0" encoding="UTF-8" standalone="yes"?>
<Relationships xmlns="http://schemas.openxmlformats.org/package/2006/relationships"><Relationship Id="rId8" Type="http://schemas.openxmlformats.org/officeDocument/2006/relationships/tags" Target="../tags/tag76.xml"/><Relationship Id="rId3" Type="http://schemas.openxmlformats.org/officeDocument/2006/relationships/tags" Target="../tags/tag71.xml"/><Relationship Id="rId7" Type="http://schemas.openxmlformats.org/officeDocument/2006/relationships/tags" Target="../tags/tag75.xml"/><Relationship Id="rId12" Type="http://schemas.openxmlformats.org/officeDocument/2006/relationships/image" Target="../media/image1.jpeg"/><Relationship Id="rId2" Type="http://schemas.openxmlformats.org/officeDocument/2006/relationships/tags" Target="../tags/tag70.xml"/><Relationship Id="rId1" Type="http://schemas.openxmlformats.org/officeDocument/2006/relationships/tags" Target="../tags/tag69.xml"/><Relationship Id="rId6" Type="http://schemas.openxmlformats.org/officeDocument/2006/relationships/tags" Target="../tags/tag74.xml"/><Relationship Id="rId11" Type="http://schemas.openxmlformats.org/officeDocument/2006/relationships/slideMaster" Target="../slideMasters/slideMaster1.xml"/><Relationship Id="rId5" Type="http://schemas.openxmlformats.org/officeDocument/2006/relationships/tags" Target="../tags/tag73.xml"/><Relationship Id="rId10" Type="http://schemas.openxmlformats.org/officeDocument/2006/relationships/tags" Target="../tags/tag78.xml"/><Relationship Id="rId4" Type="http://schemas.openxmlformats.org/officeDocument/2006/relationships/tags" Target="../tags/tag72.xml"/><Relationship Id="rId9" Type="http://schemas.openxmlformats.org/officeDocument/2006/relationships/tags" Target="../tags/tag77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tags" Target="../tags/tag81.xml"/><Relationship Id="rId2" Type="http://schemas.openxmlformats.org/officeDocument/2006/relationships/tags" Target="../tags/tag80.xml"/><Relationship Id="rId1" Type="http://schemas.openxmlformats.org/officeDocument/2006/relationships/tags" Target="../tags/tag79.xml"/><Relationship Id="rId6" Type="http://schemas.openxmlformats.org/officeDocument/2006/relationships/image" Target="../media/image2.png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82.xml"/></Relationships>
</file>

<file path=ppt/slideLayouts/_rels/slideLayout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tags" Target="../tags/tag85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84.xml"/><Relationship Id="rId1" Type="http://schemas.openxmlformats.org/officeDocument/2006/relationships/tags" Target="../tags/tag83.xml"/><Relationship Id="rId6" Type="http://schemas.openxmlformats.org/officeDocument/2006/relationships/tags" Target="../tags/tag88.xml"/><Relationship Id="rId5" Type="http://schemas.openxmlformats.org/officeDocument/2006/relationships/tags" Target="../tags/tag87.xml"/><Relationship Id="rId4" Type="http://schemas.openxmlformats.org/officeDocument/2006/relationships/tags" Target="../tags/tag86.xml"/></Relationships>
</file>

<file path=ppt/slideLayouts/_rels/slideLayout14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1.xml"/><Relationship Id="rId3" Type="http://schemas.openxmlformats.org/officeDocument/2006/relationships/tags" Target="../tags/tag91.xml"/><Relationship Id="rId7" Type="http://schemas.openxmlformats.org/officeDocument/2006/relationships/tags" Target="../tags/tag95.xml"/><Relationship Id="rId2" Type="http://schemas.openxmlformats.org/officeDocument/2006/relationships/tags" Target="../tags/tag90.xml"/><Relationship Id="rId1" Type="http://schemas.openxmlformats.org/officeDocument/2006/relationships/tags" Target="../tags/tag89.xml"/><Relationship Id="rId6" Type="http://schemas.openxmlformats.org/officeDocument/2006/relationships/tags" Target="../tags/tag94.xml"/><Relationship Id="rId5" Type="http://schemas.openxmlformats.org/officeDocument/2006/relationships/tags" Target="../tags/tag93.xml"/><Relationship Id="rId4" Type="http://schemas.openxmlformats.org/officeDocument/2006/relationships/tags" Target="../tags/tag92.xml"/><Relationship Id="rId9" Type="http://schemas.openxmlformats.org/officeDocument/2006/relationships/image" Target="../media/image2.png"/></Relationships>
</file>

<file path=ppt/slideLayouts/_rels/slideLayout15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1.xml"/><Relationship Id="rId3" Type="http://schemas.openxmlformats.org/officeDocument/2006/relationships/tags" Target="../tags/tag98.xml"/><Relationship Id="rId7" Type="http://schemas.openxmlformats.org/officeDocument/2006/relationships/tags" Target="../tags/tag102.xml"/><Relationship Id="rId2" Type="http://schemas.openxmlformats.org/officeDocument/2006/relationships/tags" Target="../tags/tag97.xml"/><Relationship Id="rId1" Type="http://schemas.openxmlformats.org/officeDocument/2006/relationships/tags" Target="../tags/tag96.xml"/><Relationship Id="rId6" Type="http://schemas.openxmlformats.org/officeDocument/2006/relationships/tags" Target="../tags/tag101.xml"/><Relationship Id="rId5" Type="http://schemas.openxmlformats.org/officeDocument/2006/relationships/tags" Target="../tags/tag100.xml"/><Relationship Id="rId4" Type="http://schemas.openxmlformats.org/officeDocument/2006/relationships/tags" Target="../tags/tag99.xml"/><Relationship Id="rId9" Type="http://schemas.openxmlformats.org/officeDocument/2006/relationships/image" Target="../media/image2.png"/></Relationships>
</file>

<file path=ppt/slideLayouts/_rels/slideLayout16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1.xml"/><Relationship Id="rId3" Type="http://schemas.openxmlformats.org/officeDocument/2006/relationships/tags" Target="../tags/tag105.xml"/><Relationship Id="rId7" Type="http://schemas.openxmlformats.org/officeDocument/2006/relationships/tags" Target="../tags/tag109.xml"/><Relationship Id="rId2" Type="http://schemas.openxmlformats.org/officeDocument/2006/relationships/tags" Target="../tags/tag104.xml"/><Relationship Id="rId1" Type="http://schemas.openxmlformats.org/officeDocument/2006/relationships/tags" Target="../tags/tag103.xml"/><Relationship Id="rId6" Type="http://schemas.openxmlformats.org/officeDocument/2006/relationships/tags" Target="../tags/tag108.xml"/><Relationship Id="rId5" Type="http://schemas.openxmlformats.org/officeDocument/2006/relationships/tags" Target="../tags/tag107.xml"/><Relationship Id="rId4" Type="http://schemas.openxmlformats.org/officeDocument/2006/relationships/tags" Target="../tags/tag106.xml"/><Relationship Id="rId9" Type="http://schemas.openxmlformats.org/officeDocument/2006/relationships/image" Target="../media/image2.png"/></Relationships>
</file>

<file path=ppt/slideLayouts/_rels/slideLayout17.xml.rels><?xml version="1.0" encoding="UTF-8" standalone="yes"?>
<Relationships xmlns="http://schemas.openxmlformats.org/package/2006/relationships"><Relationship Id="rId8" Type="http://schemas.openxmlformats.org/officeDocument/2006/relationships/tags" Target="../tags/tag117.xml"/><Relationship Id="rId3" Type="http://schemas.openxmlformats.org/officeDocument/2006/relationships/tags" Target="../tags/tag112.xml"/><Relationship Id="rId7" Type="http://schemas.openxmlformats.org/officeDocument/2006/relationships/tags" Target="../tags/tag116.xml"/><Relationship Id="rId2" Type="http://schemas.openxmlformats.org/officeDocument/2006/relationships/tags" Target="../tags/tag111.xml"/><Relationship Id="rId1" Type="http://schemas.openxmlformats.org/officeDocument/2006/relationships/tags" Target="../tags/tag110.xml"/><Relationship Id="rId6" Type="http://schemas.openxmlformats.org/officeDocument/2006/relationships/tags" Target="../tags/tag115.xml"/><Relationship Id="rId11" Type="http://schemas.openxmlformats.org/officeDocument/2006/relationships/image" Target="../media/image2.png"/><Relationship Id="rId5" Type="http://schemas.openxmlformats.org/officeDocument/2006/relationships/tags" Target="../tags/tag114.xml"/><Relationship Id="rId10" Type="http://schemas.openxmlformats.org/officeDocument/2006/relationships/slideMaster" Target="../slideMasters/slideMaster1.xml"/><Relationship Id="rId4" Type="http://schemas.openxmlformats.org/officeDocument/2006/relationships/tags" Target="../tags/tag113.xml"/><Relationship Id="rId9" Type="http://schemas.openxmlformats.org/officeDocument/2006/relationships/tags" Target="../tags/tag118.xml"/></Relationships>
</file>

<file path=ppt/slideLayouts/_rels/slideLayout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tags" Target="../tags/tag121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120.xml"/><Relationship Id="rId1" Type="http://schemas.openxmlformats.org/officeDocument/2006/relationships/tags" Target="../tags/tag119.xml"/><Relationship Id="rId6" Type="http://schemas.openxmlformats.org/officeDocument/2006/relationships/tags" Target="../tags/tag124.xml"/><Relationship Id="rId5" Type="http://schemas.openxmlformats.org/officeDocument/2006/relationships/tags" Target="../tags/tag123.xml"/><Relationship Id="rId4" Type="http://schemas.openxmlformats.org/officeDocument/2006/relationships/tags" Target="../tags/tag122.xml"/></Relationships>
</file>

<file path=ppt/slideLayouts/_rels/slideLayout19.xml.rels><?xml version="1.0" encoding="UTF-8" standalone="yes"?>
<Relationships xmlns="http://schemas.openxmlformats.org/package/2006/relationships"><Relationship Id="rId8" Type="http://schemas.openxmlformats.org/officeDocument/2006/relationships/tags" Target="../tags/tag138.xml"/><Relationship Id="rId3" Type="http://schemas.openxmlformats.org/officeDocument/2006/relationships/tags" Target="../tags/tag133.xml"/><Relationship Id="rId7" Type="http://schemas.openxmlformats.org/officeDocument/2006/relationships/tags" Target="../tags/tag137.xml"/><Relationship Id="rId2" Type="http://schemas.openxmlformats.org/officeDocument/2006/relationships/tags" Target="../tags/tag132.xml"/><Relationship Id="rId1" Type="http://schemas.openxmlformats.org/officeDocument/2006/relationships/tags" Target="../tags/tag131.xml"/><Relationship Id="rId6" Type="http://schemas.openxmlformats.org/officeDocument/2006/relationships/tags" Target="../tags/tag136.xml"/><Relationship Id="rId11" Type="http://schemas.openxmlformats.org/officeDocument/2006/relationships/image" Target="../media/image1.jpeg"/><Relationship Id="rId5" Type="http://schemas.openxmlformats.org/officeDocument/2006/relationships/tags" Target="../tags/tag135.xml"/><Relationship Id="rId10" Type="http://schemas.openxmlformats.org/officeDocument/2006/relationships/slideMaster" Target="../slideMasters/slideMaster2.xml"/><Relationship Id="rId4" Type="http://schemas.openxmlformats.org/officeDocument/2006/relationships/tags" Target="../tags/tag134.xml"/><Relationship Id="rId9" Type="http://schemas.openxmlformats.org/officeDocument/2006/relationships/tags" Target="../tags/tag139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tags" Target="../tags/tag142.xml"/><Relationship Id="rId7" Type="http://schemas.openxmlformats.org/officeDocument/2006/relationships/image" Target="../media/image2.png"/><Relationship Id="rId2" Type="http://schemas.openxmlformats.org/officeDocument/2006/relationships/tags" Target="../tags/tag141.xml"/><Relationship Id="rId1" Type="http://schemas.openxmlformats.org/officeDocument/2006/relationships/tags" Target="../tags/tag140.xml"/><Relationship Id="rId6" Type="http://schemas.openxmlformats.org/officeDocument/2006/relationships/slideMaster" Target="../slideMasters/slideMaster2.xml"/><Relationship Id="rId5" Type="http://schemas.openxmlformats.org/officeDocument/2006/relationships/tags" Target="../tags/tag144.xml"/><Relationship Id="rId4" Type="http://schemas.openxmlformats.org/officeDocument/2006/relationships/tags" Target="../tags/tag143.xml"/></Relationships>
</file>

<file path=ppt/slideLayouts/_rels/slideLayout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3" Type="http://schemas.openxmlformats.org/officeDocument/2006/relationships/tags" Target="../tags/tag147.xml"/><Relationship Id="rId7" Type="http://schemas.openxmlformats.org/officeDocument/2006/relationships/slideMaster" Target="../slideMasters/slideMaster2.xml"/><Relationship Id="rId2" Type="http://schemas.openxmlformats.org/officeDocument/2006/relationships/tags" Target="../tags/tag146.xml"/><Relationship Id="rId1" Type="http://schemas.openxmlformats.org/officeDocument/2006/relationships/tags" Target="../tags/tag145.xml"/><Relationship Id="rId6" Type="http://schemas.openxmlformats.org/officeDocument/2006/relationships/tags" Target="../tags/tag150.xml"/><Relationship Id="rId5" Type="http://schemas.openxmlformats.org/officeDocument/2006/relationships/tags" Target="../tags/tag149.xml"/><Relationship Id="rId4" Type="http://schemas.openxmlformats.org/officeDocument/2006/relationships/tags" Target="../tags/tag148.xml"/></Relationships>
</file>

<file path=ppt/slideLayouts/_rels/slideLayout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tags" Target="../tags/tag153.xml"/><Relationship Id="rId7" Type="http://schemas.openxmlformats.org/officeDocument/2006/relationships/slideMaster" Target="../slideMasters/slideMaster2.xml"/><Relationship Id="rId2" Type="http://schemas.openxmlformats.org/officeDocument/2006/relationships/tags" Target="../tags/tag152.xml"/><Relationship Id="rId1" Type="http://schemas.openxmlformats.org/officeDocument/2006/relationships/tags" Target="../tags/tag151.xml"/><Relationship Id="rId6" Type="http://schemas.openxmlformats.org/officeDocument/2006/relationships/tags" Target="../tags/tag156.xml"/><Relationship Id="rId5" Type="http://schemas.openxmlformats.org/officeDocument/2006/relationships/tags" Target="../tags/tag155.xml"/><Relationship Id="rId4" Type="http://schemas.openxmlformats.org/officeDocument/2006/relationships/tags" Target="../tags/tag154.xml"/></Relationships>
</file>

<file path=ppt/slideLayouts/_rels/slideLayout23.xml.rels><?xml version="1.0" encoding="UTF-8" standalone="yes"?>
<Relationships xmlns="http://schemas.openxmlformats.org/package/2006/relationships"><Relationship Id="rId8" Type="http://schemas.openxmlformats.org/officeDocument/2006/relationships/tags" Target="../tags/tag164.xml"/><Relationship Id="rId3" Type="http://schemas.openxmlformats.org/officeDocument/2006/relationships/tags" Target="../tags/tag159.xml"/><Relationship Id="rId7" Type="http://schemas.openxmlformats.org/officeDocument/2006/relationships/tags" Target="../tags/tag163.xml"/><Relationship Id="rId2" Type="http://schemas.openxmlformats.org/officeDocument/2006/relationships/tags" Target="../tags/tag158.xml"/><Relationship Id="rId1" Type="http://schemas.openxmlformats.org/officeDocument/2006/relationships/tags" Target="../tags/tag157.xml"/><Relationship Id="rId6" Type="http://schemas.openxmlformats.org/officeDocument/2006/relationships/tags" Target="../tags/tag162.xml"/><Relationship Id="rId5" Type="http://schemas.openxmlformats.org/officeDocument/2006/relationships/tags" Target="../tags/tag161.xml"/><Relationship Id="rId10" Type="http://schemas.openxmlformats.org/officeDocument/2006/relationships/image" Target="../media/image2.png"/><Relationship Id="rId4" Type="http://schemas.openxmlformats.org/officeDocument/2006/relationships/tags" Target="../tags/tag160.xml"/><Relationship Id="rId9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tags" Target="../tags/tag167.xml"/><Relationship Id="rId7" Type="http://schemas.openxmlformats.org/officeDocument/2006/relationships/image" Target="../media/image1.jpeg"/><Relationship Id="rId2" Type="http://schemas.openxmlformats.org/officeDocument/2006/relationships/tags" Target="../tags/tag166.xml"/><Relationship Id="rId1" Type="http://schemas.openxmlformats.org/officeDocument/2006/relationships/tags" Target="../tags/tag165.xml"/><Relationship Id="rId6" Type="http://schemas.openxmlformats.org/officeDocument/2006/relationships/slideMaster" Target="../slideMasters/slideMaster2.xml"/><Relationship Id="rId5" Type="http://schemas.openxmlformats.org/officeDocument/2006/relationships/tags" Target="../tags/tag169.xml"/><Relationship Id="rId4" Type="http://schemas.openxmlformats.org/officeDocument/2006/relationships/tags" Target="../tags/tag168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tags" Target="../tags/tag172.xml"/><Relationship Id="rId2" Type="http://schemas.openxmlformats.org/officeDocument/2006/relationships/tags" Target="../tags/tag171.xml"/><Relationship Id="rId1" Type="http://schemas.openxmlformats.org/officeDocument/2006/relationships/tags" Target="../tags/tag170.xml"/><Relationship Id="rId5" Type="http://schemas.openxmlformats.org/officeDocument/2006/relationships/image" Target="../media/image2.png"/><Relationship Id="rId4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tags" Target="../tags/tag175.xml"/><Relationship Id="rId7" Type="http://schemas.openxmlformats.org/officeDocument/2006/relationships/slideMaster" Target="../slideMasters/slideMaster2.xml"/><Relationship Id="rId2" Type="http://schemas.openxmlformats.org/officeDocument/2006/relationships/tags" Target="../tags/tag174.xml"/><Relationship Id="rId1" Type="http://schemas.openxmlformats.org/officeDocument/2006/relationships/tags" Target="../tags/tag173.xml"/><Relationship Id="rId6" Type="http://schemas.openxmlformats.org/officeDocument/2006/relationships/tags" Target="../tags/tag178.xml"/><Relationship Id="rId5" Type="http://schemas.openxmlformats.org/officeDocument/2006/relationships/tags" Target="../tags/tag177.xml"/><Relationship Id="rId4" Type="http://schemas.openxmlformats.org/officeDocument/2006/relationships/tags" Target="../tags/tag176.xml"/></Relationships>
</file>

<file path=ppt/slideLayouts/_rels/slideLayout27.xml.rels><?xml version="1.0" encoding="UTF-8" standalone="yes"?>
<Relationships xmlns="http://schemas.openxmlformats.org/package/2006/relationships"><Relationship Id="rId8" Type="http://schemas.openxmlformats.org/officeDocument/2006/relationships/tags" Target="../tags/tag186.xml"/><Relationship Id="rId3" Type="http://schemas.openxmlformats.org/officeDocument/2006/relationships/tags" Target="../tags/tag181.xml"/><Relationship Id="rId7" Type="http://schemas.openxmlformats.org/officeDocument/2006/relationships/tags" Target="../tags/tag185.xml"/><Relationship Id="rId12" Type="http://schemas.openxmlformats.org/officeDocument/2006/relationships/image" Target="../media/image2.png"/><Relationship Id="rId2" Type="http://schemas.openxmlformats.org/officeDocument/2006/relationships/tags" Target="../tags/tag180.xml"/><Relationship Id="rId1" Type="http://schemas.openxmlformats.org/officeDocument/2006/relationships/tags" Target="../tags/tag179.xml"/><Relationship Id="rId6" Type="http://schemas.openxmlformats.org/officeDocument/2006/relationships/tags" Target="../tags/tag184.xml"/><Relationship Id="rId11" Type="http://schemas.openxmlformats.org/officeDocument/2006/relationships/slideMaster" Target="../slideMasters/slideMaster2.xml"/><Relationship Id="rId5" Type="http://schemas.openxmlformats.org/officeDocument/2006/relationships/tags" Target="../tags/tag183.xml"/><Relationship Id="rId10" Type="http://schemas.openxmlformats.org/officeDocument/2006/relationships/tags" Target="../tags/tag188.xml"/><Relationship Id="rId4" Type="http://schemas.openxmlformats.org/officeDocument/2006/relationships/tags" Target="../tags/tag182.xml"/><Relationship Id="rId9" Type="http://schemas.openxmlformats.org/officeDocument/2006/relationships/tags" Target="../tags/tag187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tags" Target="../tags/tag191.xml"/><Relationship Id="rId2" Type="http://schemas.openxmlformats.org/officeDocument/2006/relationships/tags" Target="../tags/tag190.xml"/><Relationship Id="rId1" Type="http://schemas.openxmlformats.org/officeDocument/2006/relationships/tags" Target="../tags/tag189.xml"/><Relationship Id="rId6" Type="http://schemas.openxmlformats.org/officeDocument/2006/relationships/image" Target="../media/image2.png"/><Relationship Id="rId5" Type="http://schemas.openxmlformats.org/officeDocument/2006/relationships/slideMaster" Target="../slideMasters/slideMaster2.xml"/><Relationship Id="rId4" Type="http://schemas.openxmlformats.org/officeDocument/2006/relationships/tags" Target="../tags/tag192.xml"/></Relationships>
</file>

<file path=ppt/slideLayouts/_rels/slideLayout29.xml.rels><?xml version="1.0" encoding="UTF-8" standalone="yes"?>
<Relationships xmlns="http://schemas.openxmlformats.org/package/2006/relationships"><Relationship Id="rId8" Type="http://schemas.openxmlformats.org/officeDocument/2006/relationships/tags" Target="../tags/tag200.xml"/><Relationship Id="rId3" Type="http://schemas.openxmlformats.org/officeDocument/2006/relationships/tags" Target="../tags/tag195.xml"/><Relationship Id="rId7" Type="http://schemas.openxmlformats.org/officeDocument/2006/relationships/tags" Target="../tags/tag199.xml"/><Relationship Id="rId12" Type="http://schemas.openxmlformats.org/officeDocument/2006/relationships/image" Target="../media/image1.jpeg"/><Relationship Id="rId2" Type="http://schemas.openxmlformats.org/officeDocument/2006/relationships/tags" Target="../tags/tag194.xml"/><Relationship Id="rId1" Type="http://schemas.openxmlformats.org/officeDocument/2006/relationships/tags" Target="../tags/tag193.xml"/><Relationship Id="rId6" Type="http://schemas.openxmlformats.org/officeDocument/2006/relationships/tags" Target="../tags/tag198.xml"/><Relationship Id="rId11" Type="http://schemas.openxmlformats.org/officeDocument/2006/relationships/slideMaster" Target="../slideMasters/slideMaster2.xml"/><Relationship Id="rId5" Type="http://schemas.openxmlformats.org/officeDocument/2006/relationships/tags" Target="../tags/tag197.xml"/><Relationship Id="rId10" Type="http://schemas.openxmlformats.org/officeDocument/2006/relationships/tags" Target="../tags/tag202.xml"/><Relationship Id="rId4" Type="http://schemas.openxmlformats.org/officeDocument/2006/relationships/tags" Target="../tags/tag196.xml"/><Relationship Id="rId9" Type="http://schemas.openxmlformats.org/officeDocument/2006/relationships/tags" Target="../tags/tag201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tags" Target="../tags/tag205.xml"/><Relationship Id="rId2" Type="http://schemas.openxmlformats.org/officeDocument/2006/relationships/tags" Target="../tags/tag204.xml"/><Relationship Id="rId1" Type="http://schemas.openxmlformats.org/officeDocument/2006/relationships/tags" Target="../tags/tag203.xml"/><Relationship Id="rId6" Type="http://schemas.openxmlformats.org/officeDocument/2006/relationships/image" Target="../media/image2.png"/><Relationship Id="rId5" Type="http://schemas.openxmlformats.org/officeDocument/2006/relationships/slideMaster" Target="../slideMasters/slideMaster2.xml"/><Relationship Id="rId4" Type="http://schemas.openxmlformats.org/officeDocument/2006/relationships/tags" Target="../tags/tag206.xml"/></Relationships>
</file>

<file path=ppt/slideLayouts/_rels/slideLayout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tags" Target="../tags/tag209.xml"/><Relationship Id="rId7" Type="http://schemas.openxmlformats.org/officeDocument/2006/relationships/slideMaster" Target="../slideMasters/slideMaster2.xml"/><Relationship Id="rId2" Type="http://schemas.openxmlformats.org/officeDocument/2006/relationships/tags" Target="../tags/tag208.xml"/><Relationship Id="rId1" Type="http://schemas.openxmlformats.org/officeDocument/2006/relationships/tags" Target="../tags/tag207.xml"/><Relationship Id="rId6" Type="http://schemas.openxmlformats.org/officeDocument/2006/relationships/tags" Target="../tags/tag212.xml"/><Relationship Id="rId5" Type="http://schemas.openxmlformats.org/officeDocument/2006/relationships/tags" Target="../tags/tag211.xml"/><Relationship Id="rId4" Type="http://schemas.openxmlformats.org/officeDocument/2006/relationships/tags" Target="../tags/tag210.xml"/></Relationships>
</file>

<file path=ppt/slideLayouts/_rels/slideLayout32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2.xml"/><Relationship Id="rId3" Type="http://schemas.openxmlformats.org/officeDocument/2006/relationships/tags" Target="../tags/tag215.xml"/><Relationship Id="rId7" Type="http://schemas.openxmlformats.org/officeDocument/2006/relationships/tags" Target="../tags/tag219.xml"/><Relationship Id="rId2" Type="http://schemas.openxmlformats.org/officeDocument/2006/relationships/tags" Target="../tags/tag214.xml"/><Relationship Id="rId1" Type="http://schemas.openxmlformats.org/officeDocument/2006/relationships/tags" Target="../tags/tag213.xml"/><Relationship Id="rId6" Type="http://schemas.openxmlformats.org/officeDocument/2006/relationships/tags" Target="../tags/tag218.xml"/><Relationship Id="rId5" Type="http://schemas.openxmlformats.org/officeDocument/2006/relationships/tags" Target="../tags/tag217.xml"/><Relationship Id="rId4" Type="http://schemas.openxmlformats.org/officeDocument/2006/relationships/tags" Target="../tags/tag216.xml"/><Relationship Id="rId9" Type="http://schemas.openxmlformats.org/officeDocument/2006/relationships/image" Target="../media/image2.png"/></Relationships>
</file>

<file path=ppt/slideLayouts/_rels/slideLayout33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2.xml"/><Relationship Id="rId3" Type="http://schemas.openxmlformats.org/officeDocument/2006/relationships/tags" Target="../tags/tag222.xml"/><Relationship Id="rId7" Type="http://schemas.openxmlformats.org/officeDocument/2006/relationships/tags" Target="../tags/tag226.xml"/><Relationship Id="rId2" Type="http://schemas.openxmlformats.org/officeDocument/2006/relationships/tags" Target="../tags/tag221.xml"/><Relationship Id="rId1" Type="http://schemas.openxmlformats.org/officeDocument/2006/relationships/tags" Target="../tags/tag220.xml"/><Relationship Id="rId6" Type="http://schemas.openxmlformats.org/officeDocument/2006/relationships/tags" Target="../tags/tag225.xml"/><Relationship Id="rId5" Type="http://schemas.openxmlformats.org/officeDocument/2006/relationships/tags" Target="../tags/tag224.xml"/><Relationship Id="rId4" Type="http://schemas.openxmlformats.org/officeDocument/2006/relationships/tags" Target="../tags/tag223.xml"/><Relationship Id="rId9" Type="http://schemas.openxmlformats.org/officeDocument/2006/relationships/image" Target="../media/image2.png"/></Relationships>
</file>

<file path=ppt/slideLayouts/_rels/slideLayout34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2.xml"/><Relationship Id="rId3" Type="http://schemas.openxmlformats.org/officeDocument/2006/relationships/tags" Target="../tags/tag229.xml"/><Relationship Id="rId7" Type="http://schemas.openxmlformats.org/officeDocument/2006/relationships/tags" Target="../tags/tag233.xml"/><Relationship Id="rId2" Type="http://schemas.openxmlformats.org/officeDocument/2006/relationships/tags" Target="../tags/tag228.xml"/><Relationship Id="rId1" Type="http://schemas.openxmlformats.org/officeDocument/2006/relationships/tags" Target="../tags/tag227.xml"/><Relationship Id="rId6" Type="http://schemas.openxmlformats.org/officeDocument/2006/relationships/tags" Target="../tags/tag232.xml"/><Relationship Id="rId5" Type="http://schemas.openxmlformats.org/officeDocument/2006/relationships/tags" Target="../tags/tag231.xml"/><Relationship Id="rId4" Type="http://schemas.openxmlformats.org/officeDocument/2006/relationships/tags" Target="../tags/tag230.xml"/><Relationship Id="rId9" Type="http://schemas.openxmlformats.org/officeDocument/2006/relationships/image" Target="../media/image2.png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tags" Target="../tags/tag241.xml"/><Relationship Id="rId3" Type="http://schemas.openxmlformats.org/officeDocument/2006/relationships/tags" Target="../tags/tag236.xml"/><Relationship Id="rId7" Type="http://schemas.openxmlformats.org/officeDocument/2006/relationships/tags" Target="../tags/tag240.xml"/><Relationship Id="rId2" Type="http://schemas.openxmlformats.org/officeDocument/2006/relationships/tags" Target="../tags/tag235.xml"/><Relationship Id="rId1" Type="http://schemas.openxmlformats.org/officeDocument/2006/relationships/tags" Target="../tags/tag234.xml"/><Relationship Id="rId6" Type="http://schemas.openxmlformats.org/officeDocument/2006/relationships/tags" Target="../tags/tag239.xml"/><Relationship Id="rId11" Type="http://schemas.openxmlformats.org/officeDocument/2006/relationships/image" Target="../media/image2.png"/><Relationship Id="rId5" Type="http://schemas.openxmlformats.org/officeDocument/2006/relationships/tags" Target="../tags/tag238.xml"/><Relationship Id="rId10" Type="http://schemas.openxmlformats.org/officeDocument/2006/relationships/slideMaster" Target="../slideMasters/slideMaster2.xml"/><Relationship Id="rId4" Type="http://schemas.openxmlformats.org/officeDocument/2006/relationships/tags" Target="../tags/tag237.xml"/><Relationship Id="rId9" Type="http://schemas.openxmlformats.org/officeDocument/2006/relationships/tags" Target="../tags/tag242.xml"/></Relationships>
</file>

<file path=ppt/slideLayouts/_rels/slideLayout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tags" Target="../tags/tag245.xml"/><Relationship Id="rId7" Type="http://schemas.openxmlformats.org/officeDocument/2006/relationships/slideMaster" Target="../slideMasters/slideMaster2.xml"/><Relationship Id="rId2" Type="http://schemas.openxmlformats.org/officeDocument/2006/relationships/tags" Target="../tags/tag244.xml"/><Relationship Id="rId1" Type="http://schemas.openxmlformats.org/officeDocument/2006/relationships/tags" Target="../tags/tag243.xml"/><Relationship Id="rId6" Type="http://schemas.openxmlformats.org/officeDocument/2006/relationships/tags" Target="../tags/tag248.xml"/><Relationship Id="rId5" Type="http://schemas.openxmlformats.org/officeDocument/2006/relationships/tags" Target="../tags/tag247.xml"/><Relationship Id="rId4" Type="http://schemas.openxmlformats.org/officeDocument/2006/relationships/tags" Target="../tags/tag24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>
            <p:custDataLst>
              <p:tags r:id="rId1"/>
            </p:custDataLst>
          </p:nvPr>
        </p:nvSpPr>
        <p:spPr>
          <a:xfrm rot="245821">
            <a:off x="1744345" y="1880870"/>
            <a:ext cx="9324340" cy="3429000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13"/>
          <p:cNvSpPr/>
          <p:nvPr>
            <p:custDataLst>
              <p:tags r:id="rId2"/>
            </p:custDataLst>
          </p:nvPr>
        </p:nvSpPr>
        <p:spPr>
          <a:xfrm rot="21380745">
            <a:off x="1756410" y="1901190"/>
            <a:ext cx="9324340" cy="3429000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/>
          <p:cNvSpPr/>
          <p:nvPr>
            <p:custDataLst>
              <p:tags r:id="rId3"/>
            </p:custDataLst>
          </p:nvPr>
        </p:nvSpPr>
        <p:spPr>
          <a:xfrm>
            <a:off x="1756410" y="1900057"/>
            <a:ext cx="9324340" cy="3429000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1" name="直接连接符 20"/>
          <p:cNvCxnSpPr/>
          <p:nvPr>
            <p:custDataLst>
              <p:tags r:id="rId4"/>
            </p:custDataLst>
          </p:nvPr>
        </p:nvCxnSpPr>
        <p:spPr>
          <a:xfrm>
            <a:off x="5779167" y="3748839"/>
            <a:ext cx="998621" cy="0"/>
          </a:xfrm>
          <a:prstGeom prst="line">
            <a:avLst/>
          </a:prstGeom>
          <a:ln w="762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2021/1/14</a:t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8"/>
            </p:custDataLst>
          </p:nvPr>
        </p:nvSpPr>
        <p:spPr>
          <a:xfrm>
            <a:off x="2426367" y="2438402"/>
            <a:ext cx="7704222" cy="1176155"/>
          </a:xfrm>
        </p:spPr>
        <p:txBody>
          <a:bodyPr lIns="90000" tIns="46800" rIns="90000" bIns="0" anchor="b" anchorCtr="0">
            <a:normAutofit/>
          </a:bodyPr>
          <a:lstStyle>
            <a:lvl1pPr algn="ctr">
              <a:defRPr sz="5400" spc="600" baseline="0">
                <a:solidFill>
                  <a:schemeClr val="tx1">
                    <a:lumMod val="85000"/>
                    <a:lumOff val="15000"/>
                  </a:schemeClr>
                </a:solidFill>
                <a:ea typeface="汉仪旗黑-85S" panose="00020600040101010101" pitchFamily="18" charset="-122"/>
              </a:defRPr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9"/>
            </p:custDataLst>
          </p:nvPr>
        </p:nvSpPr>
        <p:spPr>
          <a:xfrm>
            <a:off x="2426367" y="3870121"/>
            <a:ext cx="7704222" cy="801114"/>
          </a:xfrm>
        </p:spPr>
        <p:txBody>
          <a:bodyPr lIns="90000" tIns="0" rIns="90000" bIns="46800">
            <a:normAutofit/>
          </a:bodyPr>
          <a:lstStyle>
            <a:lvl1pPr marL="0" indent="0" algn="ctr" eaLnBrk="1" fontAlgn="auto" latinLnBrk="0" hangingPunct="1">
              <a:lnSpc>
                <a:spcPct val="100000"/>
              </a:lnSpc>
              <a:buNone/>
              <a:defRPr sz="2800" u="none" strike="noStrike" kern="1200" cap="none" spc="2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单击此处编辑副标题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bg>
      <p:bgPr>
        <a:blipFill dpi="0" rotWithShape="1">
          <a:blip r:embed="rId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69882" y="952508"/>
            <a:ext cx="10852237" cy="5388907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</a:p>
          <a:p>
            <a:pPr lvl="1"/>
            <a:r>
              <a:rPr dirty="0">
                <a:sym typeface="+mn-ea"/>
              </a:rPr>
              <a:t>第二级</a:t>
            </a:r>
          </a:p>
          <a:p>
            <a:pPr lvl="2"/>
            <a:r>
              <a:rPr dirty="0">
                <a:sym typeface="+mn-ea"/>
              </a:rPr>
              <a:t>第三级</a:t>
            </a:r>
          </a:p>
          <a:p>
            <a:pPr lvl="3"/>
            <a:r>
              <a:rPr dirty="0">
                <a:sym typeface="+mn-ea"/>
              </a:rPr>
              <a:t>第四级</a:t>
            </a:r>
          </a:p>
          <a:p>
            <a:pPr lvl="4"/>
            <a:r>
              <a:rPr dirty="0">
                <a:sym typeface="+mn-ea"/>
              </a:rPr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2021/1/14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"/>
            </p:custDataLst>
          </p:nvPr>
        </p:nvSpPr>
        <p:spPr>
          <a:xfrm>
            <a:off x="3508184" y="4084721"/>
            <a:ext cx="4567816" cy="793459"/>
          </a:xfrm>
        </p:spPr>
        <p:txBody>
          <a:bodyPr lIns="90000" tIns="46800" rIns="90000" bIns="0" anchor="b" anchorCtr="0">
            <a:normAutofit/>
          </a:bodyPr>
          <a:lstStyle>
            <a:lvl1pPr algn="ctr">
              <a:defRPr sz="3600" u="none" strike="noStrike" kern="1200" cap="none" spc="3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汉仪旗黑-85S" panose="00020600040101010101" pitchFamily="18" charset="-122"/>
              </a:defRPr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3508179" y="4956280"/>
            <a:ext cx="4567816" cy="1077985"/>
          </a:xfrm>
        </p:spPr>
        <p:txBody>
          <a:bodyPr lIns="90000" tIns="0" rIns="90000" bIns="46800">
            <a:normAutofit/>
          </a:bodyPr>
          <a:lstStyle>
            <a:lvl1pPr marL="0" indent="0" algn="ctr" eaLnBrk="1" fontAlgn="auto" latinLnBrk="0" hangingPunct="1">
              <a:buNone/>
              <a:defRPr kumimoji="0" lang="zh-CN" altLang="en-US" sz="2000" b="0" i="0" u="none" strike="noStrike" kern="1200" cap="none" spc="150" normalizeH="0" baseline="0" noProof="1">
                <a:solidFill>
                  <a:schemeClr val="bg1">
                    <a:lumMod val="50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2021/1/14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cxnSp>
        <p:nvCxnSpPr>
          <p:cNvPr id="8" name="直接连接符 7"/>
          <p:cNvCxnSpPr/>
          <p:nvPr>
            <p:custDataLst>
              <p:tags r:id="rId6"/>
            </p:custDataLst>
          </p:nvPr>
        </p:nvCxnSpPr>
        <p:spPr>
          <a:xfrm>
            <a:off x="5237746" y="3998543"/>
            <a:ext cx="998621" cy="0"/>
          </a:xfrm>
          <a:prstGeom prst="line">
            <a:avLst/>
          </a:prstGeom>
          <a:ln w="762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90000" tIns="46800" rIns="90000" bIns="4680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</a:p>
          <a:p>
            <a:pPr lvl="1"/>
            <a:r>
              <a:rPr dirty="0">
                <a:sym typeface="+mn-ea"/>
              </a:rPr>
              <a:t>第二级</a:t>
            </a:r>
          </a:p>
          <a:p>
            <a:pPr lvl="2"/>
            <a:r>
              <a:rPr dirty="0">
                <a:sym typeface="+mn-ea"/>
              </a:rPr>
              <a:t>第三级</a:t>
            </a:r>
          </a:p>
          <a:p>
            <a:pPr lvl="3"/>
            <a:r>
              <a:rPr dirty="0">
                <a:sym typeface="+mn-ea"/>
              </a:rPr>
              <a:t>第四级</a:t>
            </a:r>
          </a:p>
          <a:p>
            <a:pPr lvl="4"/>
            <a:r>
              <a:rPr dirty="0">
                <a:sym typeface="+mn-ea"/>
              </a:rPr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238877" y="952508"/>
            <a:ext cx="5283242" cy="5388907"/>
          </a:xfrm>
        </p:spPr>
        <p:txBody>
          <a:bodyPr lIns="90000" tIns="46800" rIns="90000" bIns="46800">
            <a:normAutofit/>
          </a:bodyPr>
          <a:lstStyle>
            <a:lvl1pPr>
              <a:defRPr sz="1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 sz="1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defRPr sz="1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defRPr sz="1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defRPr sz="1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lIns="90000" tIns="46800" rIns="90000" bIns="46800">
            <a:normAutofit/>
          </a:bodyPr>
          <a:lstStyle/>
          <a:p>
            <a:fld id="{760FBDFE-C587-4B4C-A407-44438C67B59E}" type="datetimeFigureOut">
              <a:rPr lang="zh-CN" altLang="en-US" smtClean="0"/>
              <a:t>2021/1/14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 lIns="90000" tIns="46800" rIns="90000" bIns="46800">
            <a:normAutofit/>
          </a:bodyPr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 lIns="90000" tIns="46800" rIns="90000" bIns="46800">
            <a:normAutofit/>
          </a:bodyPr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90000" tIns="46800" rIns="90000" bIns="4680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69930" y="952508"/>
            <a:ext cx="5283242" cy="381003"/>
          </a:xfrm>
        </p:spPr>
        <p:txBody>
          <a:bodyPr lIns="90000" tIns="46800" rIns="90000" bIns="46800" anchor="t" anchorCtr="0">
            <a:norm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2000" b="0" u="none" strike="noStrike" kern="1200" cap="none" spc="2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69925" y="1406525"/>
            <a:ext cx="5283200" cy="4934752"/>
          </a:xfrm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</a:p>
          <a:p>
            <a:pPr lvl="1"/>
            <a:r>
              <a:rPr dirty="0">
                <a:sym typeface="+mn-ea"/>
              </a:rPr>
              <a:t>第二级</a:t>
            </a:r>
          </a:p>
          <a:p>
            <a:pPr lvl="2"/>
            <a:r>
              <a:rPr dirty="0">
                <a:sym typeface="+mn-ea"/>
              </a:rPr>
              <a:t>第三级</a:t>
            </a:r>
          </a:p>
          <a:p>
            <a:pPr lvl="3"/>
            <a:r>
              <a:rPr dirty="0">
                <a:sym typeface="+mn-ea"/>
              </a:rPr>
              <a:t>第四级</a:t>
            </a:r>
          </a:p>
          <a:p>
            <a:pPr lvl="4"/>
            <a:r>
              <a:rPr dirty="0">
                <a:sym typeface="+mn-ea"/>
              </a:rPr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4"/>
            </p:custDataLst>
          </p:nvPr>
        </p:nvSpPr>
        <p:spPr>
          <a:xfrm>
            <a:off x="6235750" y="952508"/>
            <a:ext cx="5283242" cy="381003"/>
          </a:xfrm>
        </p:spPr>
        <p:txBody>
          <a:bodyPr vert="horz" lIns="90000" tIns="46800" rIns="90000" bIns="46800" rtlCol="0" anchor="t" anchorCtr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kumimoji="0" lang="zh-CN" altLang="en-US" sz="2000" b="0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dirty="0">
                <a:sym typeface="+mn-ea"/>
              </a:rPr>
              <a:t>单击此处编辑文本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235750" y="1406525"/>
            <a:ext cx="5283242" cy="4934752"/>
          </a:xfrm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</a:p>
          <a:p>
            <a:pPr lvl="1"/>
            <a:r>
              <a:rPr dirty="0">
                <a:sym typeface="+mn-ea"/>
              </a:rPr>
              <a:t>第二级</a:t>
            </a:r>
          </a:p>
          <a:p>
            <a:pPr lvl="2"/>
            <a:r>
              <a:rPr dirty="0">
                <a:sym typeface="+mn-ea"/>
              </a:rPr>
              <a:t>第三级</a:t>
            </a:r>
          </a:p>
          <a:p>
            <a:pPr lvl="3"/>
            <a:r>
              <a:rPr dirty="0">
                <a:sym typeface="+mn-ea"/>
              </a:rPr>
              <a:t>第四级</a:t>
            </a:r>
          </a:p>
          <a:p>
            <a:pPr lvl="4"/>
            <a:r>
              <a:rPr dirty="0">
                <a:sym typeface="+mn-ea"/>
              </a:rPr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 lIns="90000" tIns="46800" rIns="90000" bIns="46800">
            <a:normAutofit/>
          </a:bodyPr>
          <a:lstStyle/>
          <a:p>
            <a:fld id="{760FBDFE-C587-4B4C-A407-44438C67B59E}" type="datetimeFigureOut">
              <a:rPr lang="zh-CN" altLang="en-US" smtClean="0"/>
              <a:t>2021/1/14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 lIns="90000" tIns="46800" rIns="90000" bIns="46800">
            <a:normAutofit/>
          </a:bodyPr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 lIns="90000" tIns="46800" rIns="90000" bIns="46800">
            <a:normAutofit/>
          </a:bodyPr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bg>
      <p:bgPr>
        <a:blipFill dpi="0" rotWithShape="1">
          <a:blip r:embed="rId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>
            <p:custDataLst>
              <p:tags r:id="rId1"/>
            </p:custDataLst>
          </p:nvPr>
        </p:nvSpPr>
        <p:spPr>
          <a:xfrm>
            <a:off x="324678" y="294859"/>
            <a:ext cx="11542644" cy="626827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innerShdw blurRad="63500" dist="50800" dir="162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000" tIns="46800" rIns="90000" bIns="46800" rtlCol="0" anchor="ctr">
            <a:normAutofit/>
          </a:bodyPr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vert="horz" lIns="90000" tIns="46800" rIns="90000" bIns="4680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lIns="90000" tIns="46800" rIns="90000" bIns="46800">
            <a:normAutofit/>
          </a:bodyPr>
          <a:lstStyle/>
          <a:p>
            <a:fld id="{760FBDFE-C587-4B4C-A407-44438C67B59E}" type="datetimeFigureOut">
              <a:rPr lang="zh-CN" altLang="en-US" smtClean="0"/>
              <a:t>2021/1/14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 lIns="90000" tIns="46800" rIns="90000" bIns="46800">
            <a:normAutofit/>
          </a:bodyPr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lIns="90000" tIns="46800" rIns="90000" bIns="46800">
            <a:normAutofit/>
          </a:bodyPr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2021/1/14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69930" y="443234"/>
            <a:ext cx="10852237" cy="441964"/>
          </a:xfrm>
        </p:spPr>
        <p:txBody>
          <a:bodyPr vert="horz" lIns="90000" tIns="46800" rIns="90000" bIns="4680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90000" tIns="46800" rIns="90000" bIns="4680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 dirty="0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238925" y="952508"/>
            <a:ext cx="5283242" cy="5388907"/>
          </a:xfrm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lIns="90000" tIns="46800" rIns="90000" bIns="46800">
            <a:normAutofit/>
          </a:bodyPr>
          <a:lstStyle/>
          <a:p>
            <a:fld id="{9EFD9D74-47D9-4702-A33C-335B63B48DBF}" type="datetimeFigureOut">
              <a:rPr lang="zh-CN" altLang="en-US" smtClean="0"/>
              <a:t>2021/1/14</a:t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 lIns="90000" tIns="46800" rIns="90000" bIns="46800">
            <a:normAutofit/>
          </a:bodyPr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 lIns="90000" tIns="46800" rIns="90000" bIns="46800">
            <a:normAutofit/>
          </a:bodyPr>
          <a:lstStyle/>
          <a:p>
            <a:fld id="{FABC47A4-756D-490B-A52F-7D9E2C9FC05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>
            <p:custDataLst>
              <p:tags r:id="rId1"/>
            </p:custDataLst>
          </p:nvPr>
        </p:nvGrpSpPr>
        <p:grpSpPr>
          <a:xfrm>
            <a:off x="11583670" y="5733415"/>
            <a:ext cx="498475" cy="1082675"/>
            <a:chOff x="17775" y="8015"/>
            <a:chExt cx="1252" cy="2719"/>
          </a:xfrm>
        </p:grpSpPr>
        <p:sp>
          <p:nvSpPr>
            <p:cNvPr id="13" name="椭圆 12"/>
            <p:cNvSpPr/>
            <p:nvPr userDrawn="1">
              <p:custDataLst>
                <p:tags r:id="rId7"/>
              </p:custDataLst>
            </p:nvPr>
          </p:nvSpPr>
          <p:spPr>
            <a:xfrm>
              <a:off x="18152" y="9860"/>
              <a:ext cx="875" cy="875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椭圆 13"/>
            <p:cNvSpPr/>
            <p:nvPr userDrawn="1">
              <p:custDataLst>
                <p:tags r:id="rId8"/>
              </p:custDataLst>
            </p:nvPr>
          </p:nvSpPr>
          <p:spPr>
            <a:xfrm>
              <a:off x="17775" y="9140"/>
              <a:ext cx="626" cy="626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椭圆 14"/>
            <p:cNvSpPr/>
            <p:nvPr userDrawn="1">
              <p:custDataLst>
                <p:tags r:id="rId9"/>
              </p:custDataLst>
            </p:nvPr>
          </p:nvSpPr>
          <p:spPr>
            <a:xfrm>
              <a:off x="18401" y="8687"/>
              <a:ext cx="626" cy="626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椭圆 15"/>
            <p:cNvSpPr/>
            <p:nvPr userDrawn="1">
              <p:custDataLst>
                <p:tags r:id="rId10"/>
              </p:custDataLst>
            </p:nvPr>
          </p:nvSpPr>
          <p:spPr>
            <a:xfrm>
              <a:off x="17883" y="8015"/>
              <a:ext cx="626" cy="626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2"/>
            </p:custDataLst>
          </p:nvPr>
        </p:nvSpPr>
        <p:spPr>
          <a:xfrm>
            <a:off x="10571135" y="952508"/>
            <a:ext cx="950984" cy="5388907"/>
          </a:xfrm>
        </p:spPr>
        <p:txBody>
          <a:bodyPr vert="eaVert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669925" y="952500"/>
            <a:ext cx="9828101" cy="5388907"/>
          </a:xfrm>
        </p:spPr>
        <p:txBody>
          <a:bodyPr vert="eaVert"/>
          <a:lstStyle>
            <a:lvl1pPr indent="0" eaLnBrk="1" fontAlgn="auto" latinLnBrk="0" hangingPunct="1"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indent="0" eaLnBrk="1" fontAlgn="auto" latinLnBrk="0" hangingPunct="1"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indent="0" eaLnBrk="1" fontAlgn="auto" latinLnBrk="0" hangingPunct="1"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indent="0" eaLnBrk="1" fontAlgn="auto" latinLnBrk="0" hangingPunct="1"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indent="0" eaLnBrk="1" fontAlgn="auto" latinLnBrk="0" hangingPunct="1"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2021/1/14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2021/1/14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669930" y="952508"/>
            <a:ext cx="10852237" cy="5388907"/>
          </a:xfrm>
        </p:spPr>
        <p:txBody>
          <a:bodyPr/>
          <a:lstStyle>
            <a:lvl1pPr>
              <a:defRPr baseline="0"/>
            </a:lvl1pPr>
            <a:lvl2pPr>
              <a:defRPr baseline="0"/>
            </a:lvl2pPr>
            <a:lvl3pPr>
              <a:defRPr baseline="0"/>
            </a:lvl3pPr>
            <a:lvl4pPr>
              <a:defRPr baseline="0"/>
            </a:lvl4pPr>
            <a:lvl5pPr>
              <a:defRPr baseline="0"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>
            <p:custDataLst>
              <p:tags r:id="rId1"/>
            </p:custDataLst>
          </p:nvPr>
        </p:nvGrpSpPr>
        <p:grpSpPr>
          <a:xfrm>
            <a:off x="1744578" y="1880787"/>
            <a:ext cx="9336506" cy="3449203"/>
            <a:chOff x="1744578" y="1880787"/>
            <a:chExt cx="9336506" cy="3449203"/>
          </a:xfrm>
        </p:grpSpPr>
        <p:sp>
          <p:nvSpPr>
            <p:cNvPr id="7" name="矩形 6"/>
            <p:cNvSpPr/>
            <p:nvPr>
              <p:custDataLst>
                <p:tags r:id="rId8"/>
              </p:custDataLst>
            </p:nvPr>
          </p:nvSpPr>
          <p:spPr>
            <a:xfrm rot="245821">
              <a:off x="1744578" y="1880787"/>
              <a:ext cx="9324473" cy="3429000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矩形 7"/>
            <p:cNvSpPr/>
            <p:nvPr>
              <p:custDataLst>
                <p:tags r:id="rId9"/>
              </p:custDataLst>
            </p:nvPr>
          </p:nvSpPr>
          <p:spPr>
            <a:xfrm rot="21380745">
              <a:off x="1756611" y="1900990"/>
              <a:ext cx="9324473" cy="3429000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矩形 8"/>
            <p:cNvSpPr/>
            <p:nvPr>
              <p:custDataLst>
                <p:tags r:id="rId10"/>
              </p:custDataLst>
            </p:nvPr>
          </p:nvSpPr>
          <p:spPr>
            <a:xfrm>
              <a:off x="1744578" y="1900990"/>
              <a:ext cx="9324473" cy="3429000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2021/1/14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3266167" y="2599827"/>
            <a:ext cx="6371319" cy="1179574"/>
          </a:xfrm>
        </p:spPr>
        <p:txBody>
          <a:bodyPr vert="horz" lIns="90000" tIns="46800" rIns="90000" bIns="0" rtlCol="0" anchor="b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None/>
              <a:defRPr kumimoji="0" lang="zh-CN" altLang="en-US" sz="8000" b="1" i="0" u="none" strike="noStrike" kern="1200" cap="none" spc="6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汉仪旗黑-85S" panose="00020600040101010101" pitchFamily="18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编辑标题</a:t>
            </a:r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3" hasCustomPrompt="1"/>
            <p:custDataLst>
              <p:tags r:id="rId6"/>
            </p:custDataLst>
          </p:nvPr>
        </p:nvSpPr>
        <p:spPr>
          <a:xfrm>
            <a:off x="3266168" y="3991669"/>
            <a:ext cx="6371318" cy="973138"/>
          </a:xfrm>
        </p:spPr>
        <p:txBody>
          <a:bodyPr lIns="90000" rIns="90000" bIns="46800"/>
          <a:lstStyle>
            <a:lvl1pPr marL="0" indent="0" algn="ctr">
              <a:buNone/>
              <a:defRPr sz="20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pPr lvl="0"/>
            <a:r>
              <a:rPr lang="zh-CN" altLang="en-US" dirty="0"/>
              <a:t>单击此处编辑文本</a:t>
            </a:r>
          </a:p>
        </p:txBody>
      </p:sp>
      <p:cxnSp>
        <p:nvCxnSpPr>
          <p:cNvPr id="14" name="直接连接符 13"/>
          <p:cNvCxnSpPr/>
          <p:nvPr>
            <p:custDataLst>
              <p:tags r:id="rId7"/>
            </p:custDataLst>
          </p:nvPr>
        </p:nvCxnSpPr>
        <p:spPr>
          <a:xfrm>
            <a:off x="5779167" y="3863139"/>
            <a:ext cx="998621" cy="0"/>
          </a:xfrm>
          <a:prstGeom prst="line">
            <a:avLst/>
          </a:prstGeom>
          <a:ln w="762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通用">
    <p:bg>
      <p:bgPr>
        <a:blipFill>
          <a:blip r:embed="rId6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2021/1/14</a:t>
            </a:fld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  <p:sp>
        <p:nvSpPr>
          <p:cNvPr id="10" name="标题 9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/>
        <p:txBody>
          <a:bodyPr>
            <a:normAutofit/>
          </a:bodyPr>
          <a:lstStyle>
            <a:lvl1pPr>
              <a:defRPr baseline="0"/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相框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>
            <p:custDataLst>
              <p:tags r:id="rId1"/>
            </p:custDataLst>
          </p:nvPr>
        </p:nvSpPr>
        <p:spPr>
          <a:xfrm>
            <a:off x="248285" y="273050"/>
            <a:ext cx="11692255" cy="6311900"/>
          </a:xfrm>
          <a:prstGeom prst="rect">
            <a:avLst/>
          </a:prstGeom>
          <a:blipFill>
            <a:blip r:embed="rId8"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0000" tIns="46800" rIns="90000" bIns="46800" rtlCol="0" anchor="ctr">
            <a:normAutofit/>
          </a:bodyPr>
          <a:lstStyle/>
          <a:p>
            <a:pPr lvl="0" algn="ctr"/>
            <a:endParaRPr lang="en-US" altLang="zh-CN" dirty="0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281600" y="1249200"/>
            <a:ext cx="9626400" cy="723600"/>
          </a:xfrm>
        </p:spPr>
        <p:txBody>
          <a:bodyPr wrap="square" lIns="90000" tIns="46800" rIns="90000" bIns="46800" anchor="ctr">
            <a:normAutofit/>
          </a:bodyPr>
          <a:lstStyle>
            <a:lvl1pPr>
              <a:defRPr sz="3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3"/>
            </p:custDataLst>
          </p:nvPr>
        </p:nvSpPr>
        <p:spPr>
          <a:xfrm>
            <a:off x="1281113" y="2163600"/>
            <a:ext cx="9626600" cy="3445200"/>
          </a:xfrm>
        </p:spPr>
        <p:txBody>
          <a:bodyPr wrap="square"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 lIns="90000" tIns="46800" rIns="90000" bIns="46800">
            <a:normAutofit/>
          </a:bodyPr>
          <a:lstStyle/>
          <a:p>
            <a:fld id="{760FBDFE-C587-4B4C-A407-44438C67B59E}" type="datetimeFigureOut">
              <a:rPr lang="zh-CN" altLang="en-US" smtClean="0"/>
              <a:t>2021/1/14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 wrap="square" lIns="90000" tIns="46800" rIns="90000" bIns="46800">
            <a:normAutofit/>
          </a:bodyPr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 wrap="square" lIns="90000" tIns="46800" rIns="90000" bIns="46800">
            <a:normAutofit/>
          </a:bodyPr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左右">
    <p:bg>
      <p:bgPr>
        <a:blipFill>
          <a:blip r:embed="rId9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>
            <p:custDataLst>
              <p:tags r:id="rId1"/>
            </p:custDataLst>
          </p:nvPr>
        </p:nvSpPr>
        <p:spPr>
          <a:xfrm>
            <a:off x="0" y="0"/>
            <a:ext cx="4823460" cy="6866255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0000" tIns="46800" rIns="90000" bIns="46800" rtlCol="0" anchor="ctr">
            <a:normAutofit/>
          </a:bodyPr>
          <a:lstStyle/>
          <a:p>
            <a:pPr lvl="0" algn="ctr"/>
            <a:endParaRPr lang="en-US" altLang="zh-CN" dirty="0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583200" y="770400"/>
            <a:ext cx="3960000" cy="882000"/>
          </a:xfrm>
        </p:spPr>
        <p:txBody>
          <a:bodyPr wrap="square" lIns="90000" tIns="46800" rIns="90000" bIns="46800" anchor="ctr">
            <a:normAutofit/>
          </a:bodyPr>
          <a:lstStyle>
            <a:lvl1pPr>
              <a:defRPr sz="3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单击编辑标题</a:t>
            </a: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 wrap="square" lIns="90000" tIns="46800" rIns="90000" bIns="46800">
            <a:normAutofit/>
          </a:bodyPr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 lIns="90000" tIns="46800" rIns="90000" bIns="46800">
            <a:normAutofit/>
          </a:bodyPr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5"/>
            </p:custDataLst>
          </p:nvPr>
        </p:nvSpPr>
        <p:spPr>
          <a:xfrm>
            <a:off x="586800" y="1764000"/>
            <a:ext cx="3956400" cy="4093200"/>
          </a:xfrm>
        </p:spPr>
        <p:txBody>
          <a:bodyPr wrap="square"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6"/>
            </p:custDataLst>
          </p:nvPr>
        </p:nvSpPr>
        <p:spPr>
          <a:xfrm>
            <a:off x="5101200" y="769939"/>
            <a:ext cx="6480000" cy="5087937"/>
          </a:xfrm>
        </p:spPr>
        <p:txBody>
          <a:bodyPr wrap="square"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 wrap="square" lIns="90000" tIns="46800" rIns="90000" bIns="46800">
            <a:normAutofit/>
          </a:bodyPr>
          <a:lstStyle/>
          <a:p>
            <a:fld id="{760FBDFE-C587-4B4C-A407-44438C67B59E}" type="datetimeFigureOut">
              <a:rPr lang="zh-CN" altLang="en-US" smtClean="0"/>
              <a:t>2021/1/14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上下">
    <p:bg>
      <p:bgPr>
        <a:blipFill>
          <a:blip r:embed="rId9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>
            <p:custDataLst>
              <p:tags r:id="rId1"/>
            </p:custDataLst>
          </p:nvPr>
        </p:nvSpPr>
        <p:spPr>
          <a:xfrm>
            <a:off x="0" y="1147334"/>
            <a:ext cx="12192000" cy="369332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0000" tIns="46800" rIns="90000" bIns="46800" rtlCol="0" anchor="ctr">
            <a:norm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12000" y="770144"/>
            <a:ext cx="10976400" cy="648512"/>
          </a:xfrm>
        </p:spPr>
        <p:txBody>
          <a:bodyPr wrap="square" lIns="90000" tIns="46800" rIns="90000" bIns="46800" anchor="ctr">
            <a:normAutofit/>
          </a:bodyPr>
          <a:lstStyle>
            <a:lvl1pPr algn="ctr">
              <a:defRPr sz="3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79742" y="6368643"/>
            <a:ext cx="2700000" cy="279180"/>
          </a:xfrm>
        </p:spPr>
        <p:txBody>
          <a:bodyPr wrap="square" lIns="90000" tIns="46800" rIns="90000" bIns="46800">
            <a:normAutofit/>
          </a:bodyPr>
          <a:lstStyle/>
          <a:p>
            <a:fld id="{760FBDFE-C587-4B4C-A407-44438C67B59E}" type="datetimeFigureOut">
              <a:rPr lang="zh-CN" altLang="en-US" smtClean="0"/>
              <a:t>2021/1/14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116000" y="6368643"/>
            <a:ext cx="3960000" cy="279180"/>
          </a:xfrm>
        </p:spPr>
        <p:txBody>
          <a:bodyPr wrap="square" lIns="90000" tIns="46800" rIns="90000" bIns="46800">
            <a:normAutofit/>
          </a:bodyPr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610600" y="6368643"/>
            <a:ext cx="2700000" cy="279180"/>
          </a:xfrm>
        </p:spPr>
        <p:txBody>
          <a:bodyPr wrap="square" lIns="90000" tIns="46800" rIns="90000" bIns="46800">
            <a:normAutofit/>
          </a:bodyPr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612000" y="1659600"/>
            <a:ext cx="10975975" cy="382991"/>
          </a:xfrm>
        </p:spPr>
        <p:txBody>
          <a:bodyPr wrap="square" lIns="90000" tIns="46800" rIns="90000" bIns="46800">
            <a:normAutofit/>
          </a:bodyPr>
          <a:lstStyle>
            <a:lvl1pPr algn="ctr"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7"/>
            </p:custDataLst>
          </p:nvPr>
        </p:nvSpPr>
        <p:spPr>
          <a:xfrm>
            <a:off x="612775" y="2808000"/>
            <a:ext cx="10965600" cy="1980158"/>
          </a:xfrm>
        </p:spPr>
        <p:txBody>
          <a:bodyPr wrap="square"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下上">
    <p:bg>
      <p:bgPr>
        <a:blipFill>
          <a:blip r:embed="rId9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>
            <p:custDataLst>
              <p:tags r:id="rId1"/>
            </p:custDataLst>
          </p:nvPr>
        </p:nvSpPr>
        <p:spPr>
          <a:xfrm>
            <a:off x="0" y="5029201"/>
            <a:ext cx="12192000" cy="1828799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0000" tIns="46800" rIns="90000" bIns="46800" rtlCol="0" anchor="ctr">
            <a:norm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4800" y="669600"/>
            <a:ext cx="10976400" cy="565200"/>
          </a:xfrm>
        </p:spPr>
        <p:txBody>
          <a:bodyPr wrap="square" lIns="90000" tIns="46800" rIns="90000" bIns="46800" anchor="ctr">
            <a:normAutofit/>
          </a:bodyPr>
          <a:lstStyle>
            <a:lvl1pPr algn="ctr">
              <a:defRPr sz="3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 wrap="square" lIns="90000" tIns="46800" rIns="90000" bIns="46800">
            <a:normAutofit/>
          </a:bodyPr>
          <a:lstStyle/>
          <a:p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604837" y="1681200"/>
            <a:ext cx="10990800" cy="3211200"/>
          </a:xfrm>
        </p:spPr>
        <p:txBody>
          <a:bodyPr wrap="square"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4"/>
            <p:custDataLst>
              <p:tags r:id="rId5"/>
            </p:custDataLst>
          </p:nvPr>
        </p:nvSpPr>
        <p:spPr>
          <a:xfrm>
            <a:off x="594000" y="5180400"/>
            <a:ext cx="11001600" cy="1011600"/>
          </a:xfrm>
        </p:spPr>
        <p:txBody>
          <a:bodyPr wrap="square" lIns="90000" tIns="46800" rIns="90000" bIns="46800">
            <a:normAutofit/>
          </a:bodyPr>
          <a:lstStyle>
            <a:lvl1pPr marL="0" indent="0">
              <a:buNone/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 wrap="square" lIns="90000" tIns="46800" rIns="90000" bIns="46800">
            <a:normAutofit/>
          </a:bodyPr>
          <a:lstStyle/>
          <a:p>
            <a:fld id="{760FBDFE-C587-4B4C-A407-44438C67B59E}" type="datetimeFigureOut">
              <a:rPr lang="zh-CN" altLang="en-US" smtClean="0"/>
              <a:t>2021/1/14</a:t>
            </a:fld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 wrap="square" lIns="90000" tIns="46800" rIns="90000" bIns="46800">
            <a:normAutofit/>
          </a:bodyPr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导航">
    <p:bg>
      <p:bgPr>
        <a:blipFill>
          <a:blip r:embed="rId1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>
            <p:custDataLst>
              <p:tags r:id="rId1"/>
            </p:custDataLst>
          </p:nvPr>
        </p:nvSpPr>
        <p:spPr>
          <a:xfrm>
            <a:off x="0" y="-110460"/>
            <a:ext cx="12192000" cy="9144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0000" tIns="46800" rIns="90000" bIns="46800" rtlCol="0" anchor="ctr">
            <a:norm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579755" y="237490"/>
            <a:ext cx="11037570" cy="565150"/>
          </a:xfrm>
        </p:spPr>
        <p:txBody>
          <a:bodyPr wrap="square" lIns="90000" tIns="46800" rIns="90000" bIns="46800">
            <a:normAutofit/>
          </a:bodyPr>
          <a:lstStyle>
            <a:lvl1pPr>
              <a:defRPr sz="3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 wrap="square" lIns="90000" tIns="46800" rIns="90000" bIns="46800">
            <a:normAutofit/>
          </a:bodyPr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 lIns="90000" tIns="46800" rIns="90000" bIns="46800">
            <a:normAutofit/>
          </a:bodyPr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579600" y="1663200"/>
            <a:ext cx="5342400" cy="2894400"/>
          </a:xfrm>
        </p:spPr>
        <p:txBody>
          <a:bodyPr wrap="square"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6"/>
            </p:custDataLst>
          </p:nvPr>
        </p:nvSpPr>
        <p:spPr>
          <a:xfrm>
            <a:off x="6242400" y="1663200"/>
            <a:ext cx="5367600" cy="2894400"/>
          </a:xfrm>
        </p:spPr>
        <p:txBody>
          <a:bodyPr wrap="square"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5"/>
            <p:custDataLst>
              <p:tags r:id="rId7"/>
            </p:custDataLst>
          </p:nvPr>
        </p:nvSpPr>
        <p:spPr>
          <a:xfrm>
            <a:off x="572400" y="4816800"/>
            <a:ext cx="5342400" cy="781200"/>
          </a:xfrm>
        </p:spPr>
        <p:txBody>
          <a:bodyPr wrap="square"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6"/>
            <p:custDataLst>
              <p:tags r:id="rId8"/>
            </p:custDataLst>
          </p:nvPr>
        </p:nvSpPr>
        <p:spPr>
          <a:xfrm>
            <a:off x="6253200" y="4813200"/>
            <a:ext cx="5367600" cy="781200"/>
          </a:xfrm>
        </p:spPr>
        <p:txBody>
          <a:bodyPr wrap="square"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/>
        <p:txBody>
          <a:bodyPr wrap="square" lIns="90000" tIns="46800" rIns="90000" bIns="46800">
            <a:normAutofit/>
          </a:bodyPr>
          <a:lstStyle/>
          <a:p>
            <a:fld id="{760FBDFE-C587-4B4C-A407-44438C67B59E}" type="datetimeFigureOut">
              <a:rPr lang="zh-CN" altLang="en-US" smtClean="0"/>
              <a:t>2021/1/14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腰带">
    <p:bg>
      <p:bgPr>
        <a:blipFill>
          <a:blip r:embed="rId8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>
            <p:custDataLst>
              <p:tags r:id="rId1"/>
            </p:custDataLst>
          </p:nvPr>
        </p:nvSpPr>
        <p:spPr>
          <a:xfrm>
            <a:off x="0" y="959224"/>
            <a:ext cx="12192000" cy="4939553"/>
          </a:xfrm>
          <a:prstGeom prst="rect">
            <a:avLst/>
          </a:prstGeom>
          <a:solidFill>
            <a:schemeClr val="bg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0000" tIns="46800" rIns="90000" bIns="46800" rtlCol="0" anchor="ctr">
            <a:norm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522800" y="1339200"/>
            <a:ext cx="9144000" cy="2386800"/>
          </a:xfrm>
        </p:spPr>
        <p:txBody>
          <a:bodyPr wrap="square" lIns="90000" tIns="46800" rIns="90000" bIns="46800" anchor="b">
            <a:normAutofit/>
          </a:bodyPr>
          <a:lstStyle>
            <a:lvl1pPr algn="ctr">
              <a:defRPr sz="60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 wrap="square" lIns="90000" tIns="46800" rIns="90000" bIns="46800">
            <a:normAutofit/>
          </a:bodyPr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 lIns="90000" tIns="46800" rIns="90000" bIns="46800">
            <a:normAutofit/>
          </a:bodyPr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5"/>
            </p:custDataLst>
          </p:nvPr>
        </p:nvSpPr>
        <p:spPr>
          <a:xfrm>
            <a:off x="1522413" y="3862800"/>
            <a:ext cx="9144000" cy="1656000"/>
          </a:xfrm>
        </p:spPr>
        <p:txBody>
          <a:bodyPr wrap="square" lIns="90000" tIns="46800" rIns="90000" bIns="46800">
            <a:normAutofit/>
          </a:bodyPr>
          <a:lstStyle>
            <a:lvl1pPr algn="ctr"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 wrap="square" lIns="90000" tIns="46800" rIns="90000" bIns="46800">
            <a:normAutofit/>
          </a:bodyPr>
          <a:lstStyle/>
          <a:p>
            <a:fld id="{760FBDFE-C587-4B4C-A407-44438C67B59E}" type="datetimeFigureOut">
              <a:rPr lang="zh-CN" altLang="en-US" smtClean="0"/>
              <a:t>2021/1/14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 userDrawn="1">
            <p:custDataLst>
              <p:tags r:id="rId1"/>
            </p:custDataLst>
          </p:nvPr>
        </p:nvSpPr>
        <p:spPr>
          <a:xfrm rot="245821">
            <a:off x="1744345" y="1880870"/>
            <a:ext cx="9324340" cy="3429000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13"/>
          <p:cNvSpPr/>
          <p:nvPr userDrawn="1">
            <p:custDataLst>
              <p:tags r:id="rId2"/>
            </p:custDataLst>
          </p:nvPr>
        </p:nvSpPr>
        <p:spPr>
          <a:xfrm rot="21380745">
            <a:off x="1756410" y="1901190"/>
            <a:ext cx="9324340" cy="3429000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/>
          <p:cNvSpPr/>
          <p:nvPr userDrawn="1">
            <p:custDataLst>
              <p:tags r:id="rId3"/>
            </p:custDataLst>
          </p:nvPr>
        </p:nvSpPr>
        <p:spPr>
          <a:xfrm>
            <a:off x="1756410" y="1900057"/>
            <a:ext cx="9324340" cy="3429000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1" name="直接连接符 20"/>
          <p:cNvCxnSpPr/>
          <p:nvPr userDrawn="1">
            <p:custDataLst>
              <p:tags r:id="rId4"/>
            </p:custDataLst>
          </p:nvPr>
        </p:nvCxnSpPr>
        <p:spPr>
          <a:xfrm>
            <a:off x="5779167" y="3748839"/>
            <a:ext cx="998621" cy="0"/>
          </a:xfrm>
          <a:prstGeom prst="line">
            <a:avLst/>
          </a:prstGeom>
          <a:ln w="762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2021/1/14</a:t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8"/>
            </p:custDataLst>
          </p:nvPr>
        </p:nvSpPr>
        <p:spPr>
          <a:xfrm>
            <a:off x="2426367" y="2438402"/>
            <a:ext cx="7704222" cy="1176155"/>
          </a:xfrm>
        </p:spPr>
        <p:txBody>
          <a:bodyPr lIns="90000" tIns="46800" rIns="90000" bIns="0" anchor="b" anchorCtr="0">
            <a:normAutofit/>
          </a:bodyPr>
          <a:lstStyle>
            <a:lvl1pPr algn="ctr">
              <a:defRPr sz="5400" spc="600" baseline="0">
                <a:solidFill>
                  <a:schemeClr val="tx1">
                    <a:lumMod val="85000"/>
                    <a:lumOff val="15000"/>
                  </a:schemeClr>
                </a:solidFill>
                <a:ea typeface="汉仪旗黑-85S" panose="00020600040101010101" pitchFamily="18" charset="-122"/>
              </a:defRPr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9"/>
            </p:custDataLst>
          </p:nvPr>
        </p:nvSpPr>
        <p:spPr>
          <a:xfrm>
            <a:off x="2426367" y="3870121"/>
            <a:ext cx="7704222" cy="801114"/>
          </a:xfrm>
        </p:spPr>
        <p:txBody>
          <a:bodyPr lIns="90000" tIns="0" rIns="90000" bIns="46800">
            <a:normAutofit/>
          </a:bodyPr>
          <a:lstStyle>
            <a:lvl1pPr marL="0" indent="0" algn="ctr" eaLnBrk="1" fontAlgn="auto" latinLnBrk="0" hangingPunct="1">
              <a:lnSpc>
                <a:spcPct val="100000"/>
              </a:lnSpc>
              <a:buNone/>
              <a:defRPr sz="2800" u="none" strike="noStrike" kern="1200" cap="none" spc="2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单击此处编辑副标题</a:t>
            </a: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bg>
      <p:bgPr>
        <a:blipFill dpi="0" rotWithShape="1">
          <a:blip r:embed="rId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69882" y="952508"/>
            <a:ext cx="10852237" cy="5388907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</a:p>
          <a:p>
            <a:pPr lvl="1"/>
            <a:r>
              <a:rPr dirty="0">
                <a:sym typeface="+mn-ea"/>
              </a:rPr>
              <a:t>第二级</a:t>
            </a:r>
          </a:p>
          <a:p>
            <a:pPr lvl="2"/>
            <a:r>
              <a:rPr dirty="0">
                <a:sym typeface="+mn-ea"/>
              </a:rPr>
              <a:t>第三级</a:t>
            </a:r>
          </a:p>
          <a:p>
            <a:pPr lvl="3"/>
            <a:r>
              <a:rPr dirty="0">
                <a:sym typeface="+mn-ea"/>
              </a:rPr>
              <a:t>第四级</a:t>
            </a:r>
          </a:p>
          <a:p>
            <a:pPr lvl="4"/>
            <a:r>
              <a:rPr dirty="0">
                <a:sym typeface="+mn-ea"/>
              </a:rPr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2021/1/14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"/>
            </p:custDataLst>
          </p:nvPr>
        </p:nvSpPr>
        <p:spPr>
          <a:xfrm>
            <a:off x="3508184" y="4084721"/>
            <a:ext cx="4567816" cy="793459"/>
          </a:xfrm>
        </p:spPr>
        <p:txBody>
          <a:bodyPr lIns="90000" tIns="46800" rIns="90000" bIns="0" anchor="b" anchorCtr="0">
            <a:normAutofit/>
          </a:bodyPr>
          <a:lstStyle>
            <a:lvl1pPr algn="ctr">
              <a:defRPr sz="3600" u="none" strike="noStrike" kern="1200" cap="none" spc="3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汉仪旗黑-85S" panose="00020600040101010101" pitchFamily="18" charset="-122"/>
              </a:defRPr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3508179" y="4956280"/>
            <a:ext cx="4567816" cy="1077985"/>
          </a:xfrm>
        </p:spPr>
        <p:txBody>
          <a:bodyPr lIns="90000" tIns="0" rIns="90000" bIns="46800">
            <a:normAutofit/>
          </a:bodyPr>
          <a:lstStyle>
            <a:lvl1pPr marL="0" indent="0" algn="ctr" eaLnBrk="1" fontAlgn="auto" latinLnBrk="0" hangingPunct="1">
              <a:buNone/>
              <a:defRPr kumimoji="0" lang="zh-CN" altLang="en-US" sz="2000" b="0" i="0" u="none" strike="noStrike" kern="1200" cap="none" spc="150" normalizeH="0" baseline="0" noProof="1">
                <a:solidFill>
                  <a:schemeClr val="bg1">
                    <a:lumMod val="50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2021/1/14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cxnSp>
        <p:nvCxnSpPr>
          <p:cNvPr id="8" name="直接连接符 7"/>
          <p:cNvCxnSpPr/>
          <p:nvPr userDrawn="1">
            <p:custDataLst>
              <p:tags r:id="rId6"/>
            </p:custDataLst>
          </p:nvPr>
        </p:nvCxnSpPr>
        <p:spPr>
          <a:xfrm>
            <a:off x="5237746" y="3998543"/>
            <a:ext cx="998621" cy="0"/>
          </a:xfrm>
          <a:prstGeom prst="line">
            <a:avLst/>
          </a:prstGeom>
          <a:ln w="762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90000" tIns="46800" rIns="90000" bIns="4680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</a:p>
          <a:p>
            <a:pPr lvl="1"/>
            <a:r>
              <a:rPr dirty="0">
                <a:sym typeface="+mn-ea"/>
              </a:rPr>
              <a:t>第二级</a:t>
            </a:r>
          </a:p>
          <a:p>
            <a:pPr lvl="2"/>
            <a:r>
              <a:rPr dirty="0">
                <a:sym typeface="+mn-ea"/>
              </a:rPr>
              <a:t>第三级</a:t>
            </a:r>
          </a:p>
          <a:p>
            <a:pPr lvl="3"/>
            <a:r>
              <a:rPr dirty="0">
                <a:sym typeface="+mn-ea"/>
              </a:rPr>
              <a:t>第四级</a:t>
            </a:r>
          </a:p>
          <a:p>
            <a:pPr lvl="4"/>
            <a:r>
              <a:rPr dirty="0">
                <a:sym typeface="+mn-ea"/>
              </a:rPr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238877" y="952508"/>
            <a:ext cx="5283242" cy="5388907"/>
          </a:xfrm>
        </p:spPr>
        <p:txBody>
          <a:bodyPr lIns="90000" tIns="46800" rIns="90000" bIns="46800">
            <a:normAutofit/>
          </a:bodyPr>
          <a:lstStyle>
            <a:lvl1pPr>
              <a:defRPr sz="1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 sz="1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defRPr sz="1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defRPr sz="1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defRPr sz="1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lIns="90000" tIns="46800" rIns="90000" bIns="46800">
            <a:normAutofit/>
          </a:bodyPr>
          <a:lstStyle/>
          <a:p>
            <a:fld id="{760FBDFE-C587-4B4C-A407-44438C67B59E}" type="datetimeFigureOut">
              <a:rPr lang="zh-CN" altLang="en-US" smtClean="0"/>
              <a:t>2021/1/14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 lIns="90000" tIns="46800" rIns="90000" bIns="46800">
            <a:normAutofit/>
          </a:bodyPr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 lIns="90000" tIns="46800" rIns="90000" bIns="46800">
            <a:normAutofit/>
          </a:bodyPr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90000" tIns="46800" rIns="90000" bIns="4680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69930" y="952508"/>
            <a:ext cx="5283242" cy="381003"/>
          </a:xfrm>
        </p:spPr>
        <p:txBody>
          <a:bodyPr lIns="90000" tIns="46800" rIns="90000" bIns="46800" anchor="t" anchorCtr="0">
            <a:norm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2000" b="0" u="none" strike="noStrike" kern="1200" cap="none" spc="2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69925" y="1406525"/>
            <a:ext cx="5283200" cy="4934752"/>
          </a:xfrm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</a:p>
          <a:p>
            <a:pPr lvl="1"/>
            <a:r>
              <a:rPr dirty="0">
                <a:sym typeface="+mn-ea"/>
              </a:rPr>
              <a:t>第二级</a:t>
            </a:r>
          </a:p>
          <a:p>
            <a:pPr lvl="2"/>
            <a:r>
              <a:rPr dirty="0">
                <a:sym typeface="+mn-ea"/>
              </a:rPr>
              <a:t>第三级</a:t>
            </a:r>
          </a:p>
          <a:p>
            <a:pPr lvl="3"/>
            <a:r>
              <a:rPr dirty="0">
                <a:sym typeface="+mn-ea"/>
              </a:rPr>
              <a:t>第四级</a:t>
            </a:r>
          </a:p>
          <a:p>
            <a:pPr lvl="4"/>
            <a:r>
              <a:rPr dirty="0">
                <a:sym typeface="+mn-ea"/>
              </a:rPr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4"/>
            </p:custDataLst>
          </p:nvPr>
        </p:nvSpPr>
        <p:spPr>
          <a:xfrm>
            <a:off x="6235750" y="952508"/>
            <a:ext cx="5283242" cy="381003"/>
          </a:xfrm>
        </p:spPr>
        <p:txBody>
          <a:bodyPr vert="horz" lIns="90000" tIns="46800" rIns="90000" bIns="46800" rtlCol="0" anchor="t" anchorCtr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kumimoji="0" lang="zh-CN" altLang="en-US" sz="2000" b="0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dirty="0">
                <a:sym typeface="+mn-ea"/>
              </a:rPr>
              <a:t>单击此处编辑文本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235750" y="1406525"/>
            <a:ext cx="5283242" cy="4934752"/>
          </a:xfrm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</a:p>
          <a:p>
            <a:pPr lvl="1"/>
            <a:r>
              <a:rPr dirty="0">
                <a:sym typeface="+mn-ea"/>
              </a:rPr>
              <a:t>第二级</a:t>
            </a:r>
          </a:p>
          <a:p>
            <a:pPr lvl="2"/>
            <a:r>
              <a:rPr dirty="0">
                <a:sym typeface="+mn-ea"/>
              </a:rPr>
              <a:t>第三级</a:t>
            </a:r>
          </a:p>
          <a:p>
            <a:pPr lvl="3"/>
            <a:r>
              <a:rPr dirty="0">
                <a:sym typeface="+mn-ea"/>
              </a:rPr>
              <a:t>第四级</a:t>
            </a:r>
          </a:p>
          <a:p>
            <a:pPr lvl="4"/>
            <a:r>
              <a:rPr dirty="0">
                <a:sym typeface="+mn-ea"/>
              </a:rPr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 lIns="90000" tIns="46800" rIns="90000" bIns="46800">
            <a:normAutofit/>
          </a:bodyPr>
          <a:lstStyle/>
          <a:p>
            <a:fld id="{760FBDFE-C587-4B4C-A407-44438C67B59E}" type="datetimeFigureOut">
              <a:rPr lang="zh-CN" altLang="en-US" smtClean="0"/>
              <a:t>2021/1/14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 lIns="90000" tIns="46800" rIns="90000" bIns="46800">
            <a:normAutofit/>
          </a:bodyPr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 lIns="90000" tIns="46800" rIns="90000" bIns="46800">
            <a:normAutofit/>
          </a:bodyPr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bg>
      <p:bgPr>
        <a:blipFill dpi="0" rotWithShape="1">
          <a:blip r:embed="rId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 userDrawn="1">
            <p:custDataLst>
              <p:tags r:id="rId1"/>
            </p:custDataLst>
          </p:nvPr>
        </p:nvSpPr>
        <p:spPr>
          <a:xfrm>
            <a:off x="324678" y="294859"/>
            <a:ext cx="11542644" cy="626827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innerShdw blurRad="63500" dist="50800" dir="162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000" tIns="46800" rIns="90000" bIns="46800" rtlCol="0" anchor="ctr">
            <a:normAutofit/>
          </a:bodyPr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vert="horz" lIns="90000" tIns="46800" rIns="90000" bIns="4680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lIns="90000" tIns="46800" rIns="90000" bIns="46800">
            <a:normAutofit/>
          </a:bodyPr>
          <a:lstStyle/>
          <a:p>
            <a:fld id="{760FBDFE-C587-4B4C-A407-44438C67B59E}" type="datetimeFigureOut">
              <a:rPr lang="zh-CN" altLang="en-US" smtClean="0"/>
              <a:t>2021/1/14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 lIns="90000" tIns="46800" rIns="90000" bIns="46800">
            <a:normAutofit/>
          </a:bodyPr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lIns="90000" tIns="46800" rIns="90000" bIns="46800">
            <a:normAutofit/>
          </a:bodyPr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2021/1/14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69930" y="443234"/>
            <a:ext cx="10852237" cy="441964"/>
          </a:xfrm>
        </p:spPr>
        <p:txBody>
          <a:bodyPr vert="horz" lIns="90000" tIns="46800" rIns="90000" bIns="4680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90000" tIns="46800" rIns="90000" bIns="4680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 dirty="0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238925" y="952508"/>
            <a:ext cx="5283242" cy="5388907"/>
          </a:xfrm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lIns="90000" tIns="46800" rIns="90000" bIns="46800">
            <a:normAutofit/>
          </a:bodyPr>
          <a:lstStyle/>
          <a:p>
            <a:fld id="{9EFD9D74-47D9-4702-A33C-335B63B48DBF}" type="datetimeFigureOut">
              <a:rPr lang="zh-CN" altLang="en-US" smtClean="0"/>
              <a:t>2021/1/14</a:t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 lIns="90000" tIns="46800" rIns="90000" bIns="46800">
            <a:normAutofit/>
          </a:bodyPr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 lIns="90000" tIns="46800" rIns="90000" bIns="46800">
            <a:normAutofit/>
          </a:bodyPr>
          <a:lstStyle/>
          <a:p>
            <a:fld id="{FABC47A4-756D-490B-A52F-7D9E2C9FC05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 userDrawn="1">
            <p:custDataLst>
              <p:tags r:id="rId1"/>
            </p:custDataLst>
          </p:nvPr>
        </p:nvGrpSpPr>
        <p:grpSpPr>
          <a:xfrm>
            <a:off x="11583670" y="5733415"/>
            <a:ext cx="498475" cy="1082675"/>
            <a:chOff x="17775" y="8015"/>
            <a:chExt cx="1252" cy="2719"/>
          </a:xfrm>
        </p:grpSpPr>
        <p:sp>
          <p:nvSpPr>
            <p:cNvPr id="13" name="椭圆 12"/>
            <p:cNvSpPr/>
            <p:nvPr userDrawn="1">
              <p:custDataLst>
                <p:tags r:id="rId7"/>
              </p:custDataLst>
            </p:nvPr>
          </p:nvSpPr>
          <p:spPr>
            <a:xfrm>
              <a:off x="18152" y="9860"/>
              <a:ext cx="875" cy="875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椭圆 13"/>
            <p:cNvSpPr/>
            <p:nvPr userDrawn="1">
              <p:custDataLst>
                <p:tags r:id="rId8"/>
              </p:custDataLst>
            </p:nvPr>
          </p:nvSpPr>
          <p:spPr>
            <a:xfrm>
              <a:off x="17775" y="9140"/>
              <a:ext cx="626" cy="626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椭圆 14"/>
            <p:cNvSpPr/>
            <p:nvPr userDrawn="1">
              <p:custDataLst>
                <p:tags r:id="rId9"/>
              </p:custDataLst>
            </p:nvPr>
          </p:nvSpPr>
          <p:spPr>
            <a:xfrm>
              <a:off x="18401" y="8687"/>
              <a:ext cx="626" cy="626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椭圆 15"/>
            <p:cNvSpPr/>
            <p:nvPr userDrawn="1">
              <p:custDataLst>
                <p:tags r:id="rId10"/>
              </p:custDataLst>
            </p:nvPr>
          </p:nvSpPr>
          <p:spPr>
            <a:xfrm>
              <a:off x="17883" y="8015"/>
              <a:ext cx="626" cy="626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2"/>
            </p:custDataLst>
          </p:nvPr>
        </p:nvSpPr>
        <p:spPr>
          <a:xfrm>
            <a:off x="10571135" y="952508"/>
            <a:ext cx="950984" cy="5388907"/>
          </a:xfrm>
        </p:spPr>
        <p:txBody>
          <a:bodyPr vert="eaVert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669925" y="952500"/>
            <a:ext cx="9828101" cy="5388907"/>
          </a:xfrm>
        </p:spPr>
        <p:txBody>
          <a:bodyPr vert="eaVert"/>
          <a:lstStyle>
            <a:lvl1pPr indent="0" eaLnBrk="1" fontAlgn="auto" latinLnBrk="0" hangingPunct="1"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indent="0" eaLnBrk="1" fontAlgn="auto" latinLnBrk="0" hangingPunct="1"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indent="0" eaLnBrk="1" fontAlgn="auto" latinLnBrk="0" hangingPunct="1"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indent="0" eaLnBrk="1" fontAlgn="auto" latinLnBrk="0" hangingPunct="1"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indent="0" eaLnBrk="1" fontAlgn="auto" latinLnBrk="0" hangingPunct="1"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2021/1/14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2021/1/14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669930" y="952508"/>
            <a:ext cx="10852237" cy="5388907"/>
          </a:xfrm>
        </p:spPr>
        <p:txBody>
          <a:bodyPr/>
          <a:lstStyle>
            <a:lvl1pPr>
              <a:defRPr baseline="0"/>
            </a:lvl1pPr>
            <a:lvl2pPr>
              <a:defRPr baseline="0"/>
            </a:lvl2pPr>
            <a:lvl3pPr>
              <a:defRPr baseline="0"/>
            </a:lvl3pPr>
            <a:lvl4pPr>
              <a:defRPr baseline="0"/>
            </a:lvl4pPr>
            <a:lvl5pPr>
              <a:defRPr baseline="0"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 userDrawn="1">
            <p:custDataLst>
              <p:tags r:id="rId1"/>
            </p:custDataLst>
          </p:nvPr>
        </p:nvGrpSpPr>
        <p:grpSpPr>
          <a:xfrm>
            <a:off x="1744578" y="1880787"/>
            <a:ext cx="9336506" cy="3449203"/>
            <a:chOff x="1744578" y="1880787"/>
            <a:chExt cx="9336506" cy="3449203"/>
          </a:xfrm>
        </p:grpSpPr>
        <p:sp>
          <p:nvSpPr>
            <p:cNvPr id="7" name="矩形 6"/>
            <p:cNvSpPr/>
            <p:nvPr>
              <p:custDataLst>
                <p:tags r:id="rId8"/>
              </p:custDataLst>
            </p:nvPr>
          </p:nvSpPr>
          <p:spPr>
            <a:xfrm rot="245821">
              <a:off x="1744578" y="1880787"/>
              <a:ext cx="9324473" cy="3429000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矩形 7"/>
            <p:cNvSpPr/>
            <p:nvPr>
              <p:custDataLst>
                <p:tags r:id="rId9"/>
              </p:custDataLst>
            </p:nvPr>
          </p:nvSpPr>
          <p:spPr>
            <a:xfrm rot="21380745">
              <a:off x="1756611" y="1900990"/>
              <a:ext cx="9324473" cy="3429000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矩形 8"/>
            <p:cNvSpPr/>
            <p:nvPr>
              <p:custDataLst>
                <p:tags r:id="rId10"/>
              </p:custDataLst>
            </p:nvPr>
          </p:nvSpPr>
          <p:spPr>
            <a:xfrm>
              <a:off x="1744578" y="1900990"/>
              <a:ext cx="9324473" cy="3429000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2021/1/14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3266167" y="2599827"/>
            <a:ext cx="6371319" cy="1179574"/>
          </a:xfrm>
        </p:spPr>
        <p:txBody>
          <a:bodyPr vert="horz" lIns="90000" tIns="46800" rIns="90000" bIns="0" rtlCol="0" anchor="b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None/>
              <a:defRPr kumimoji="0" lang="zh-CN" altLang="en-US" sz="8000" b="1" i="0" u="none" strike="noStrike" kern="1200" cap="none" spc="6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汉仪旗黑-85S" panose="00020600040101010101" pitchFamily="18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编辑标题</a:t>
            </a:r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3" hasCustomPrompt="1"/>
            <p:custDataLst>
              <p:tags r:id="rId6"/>
            </p:custDataLst>
          </p:nvPr>
        </p:nvSpPr>
        <p:spPr>
          <a:xfrm>
            <a:off x="3266168" y="3991669"/>
            <a:ext cx="6371318" cy="973138"/>
          </a:xfrm>
        </p:spPr>
        <p:txBody>
          <a:bodyPr lIns="90000" rIns="90000" bIns="46800"/>
          <a:lstStyle>
            <a:lvl1pPr marL="0" indent="0" algn="ctr">
              <a:buNone/>
              <a:defRPr sz="20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pPr lvl="0"/>
            <a:r>
              <a:rPr lang="zh-CN" altLang="en-US" dirty="0"/>
              <a:t>单击此处编辑文本</a:t>
            </a:r>
          </a:p>
        </p:txBody>
      </p:sp>
      <p:cxnSp>
        <p:nvCxnSpPr>
          <p:cNvPr id="14" name="直接连接符 13"/>
          <p:cNvCxnSpPr/>
          <p:nvPr userDrawn="1">
            <p:custDataLst>
              <p:tags r:id="rId7"/>
            </p:custDataLst>
          </p:nvPr>
        </p:nvCxnSpPr>
        <p:spPr>
          <a:xfrm>
            <a:off x="5779167" y="3863139"/>
            <a:ext cx="998621" cy="0"/>
          </a:xfrm>
          <a:prstGeom prst="line">
            <a:avLst/>
          </a:prstGeom>
          <a:ln w="762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通用">
    <p:bg>
      <p:bgPr>
        <a:blipFill>
          <a:blip r:embed="rId6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2021/1/14</a:t>
            </a:fld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  <p:sp>
        <p:nvSpPr>
          <p:cNvPr id="10" name="标题 9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/>
        <p:txBody>
          <a:bodyPr>
            <a:normAutofit/>
          </a:bodyPr>
          <a:lstStyle>
            <a:lvl1pPr>
              <a:defRPr baseline="0"/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相框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 userDrawn="1">
            <p:custDataLst>
              <p:tags r:id="rId1"/>
            </p:custDataLst>
          </p:nvPr>
        </p:nvSpPr>
        <p:spPr>
          <a:xfrm>
            <a:off x="248285" y="273050"/>
            <a:ext cx="11692255" cy="6311900"/>
          </a:xfrm>
          <a:prstGeom prst="rect">
            <a:avLst/>
          </a:prstGeom>
          <a:blipFill>
            <a:blip r:embed="rId8"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0000" tIns="46800" rIns="90000" bIns="46800" rtlCol="0" anchor="ctr">
            <a:normAutofit/>
          </a:bodyPr>
          <a:lstStyle/>
          <a:p>
            <a:pPr lvl="0" algn="ctr"/>
            <a:endParaRPr lang="en-US" altLang="zh-CN" dirty="0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281600" y="1249200"/>
            <a:ext cx="9626400" cy="723600"/>
          </a:xfrm>
        </p:spPr>
        <p:txBody>
          <a:bodyPr wrap="square" lIns="90000" tIns="46800" rIns="90000" bIns="46800" anchor="ctr">
            <a:normAutofit/>
          </a:bodyPr>
          <a:lstStyle>
            <a:lvl1pPr>
              <a:defRPr sz="3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3"/>
            </p:custDataLst>
          </p:nvPr>
        </p:nvSpPr>
        <p:spPr>
          <a:xfrm>
            <a:off x="1281113" y="2163600"/>
            <a:ext cx="9626600" cy="3445200"/>
          </a:xfrm>
        </p:spPr>
        <p:txBody>
          <a:bodyPr wrap="square"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 lIns="90000" tIns="46800" rIns="90000" bIns="46800">
            <a:normAutofit/>
          </a:bodyPr>
          <a:lstStyle/>
          <a:p>
            <a:fld id="{760FBDFE-C587-4B4C-A407-44438C67B59E}" type="datetimeFigureOut">
              <a:rPr lang="zh-CN" altLang="en-US" smtClean="0"/>
              <a:t>2021/1/14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 wrap="square" lIns="90000" tIns="46800" rIns="90000" bIns="46800">
            <a:normAutofit/>
          </a:bodyPr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 wrap="square" lIns="90000" tIns="46800" rIns="90000" bIns="46800">
            <a:normAutofit/>
          </a:bodyPr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左右">
    <p:bg>
      <p:bgPr>
        <a:blipFill>
          <a:blip r:embed="rId9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4823460" cy="6866255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0000" tIns="46800" rIns="90000" bIns="46800" rtlCol="0" anchor="ctr">
            <a:normAutofit/>
          </a:bodyPr>
          <a:lstStyle/>
          <a:p>
            <a:pPr lvl="0" algn="ctr"/>
            <a:endParaRPr lang="en-US" altLang="zh-CN" dirty="0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583200" y="770400"/>
            <a:ext cx="3960000" cy="882000"/>
          </a:xfrm>
        </p:spPr>
        <p:txBody>
          <a:bodyPr wrap="square" lIns="90000" tIns="46800" rIns="90000" bIns="46800" anchor="ctr">
            <a:normAutofit/>
          </a:bodyPr>
          <a:lstStyle>
            <a:lvl1pPr>
              <a:defRPr sz="3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单击编辑标题</a:t>
            </a: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 wrap="square" lIns="90000" tIns="46800" rIns="90000" bIns="46800">
            <a:normAutofit/>
          </a:bodyPr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 lIns="90000" tIns="46800" rIns="90000" bIns="46800">
            <a:normAutofit/>
          </a:bodyPr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5"/>
            </p:custDataLst>
          </p:nvPr>
        </p:nvSpPr>
        <p:spPr>
          <a:xfrm>
            <a:off x="586800" y="1764000"/>
            <a:ext cx="3956400" cy="4093200"/>
          </a:xfrm>
        </p:spPr>
        <p:txBody>
          <a:bodyPr wrap="square"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6"/>
            </p:custDataLst>
          </p:nvPr>
        </p:nvSpPr>
        <p:spPr>
          <a:xfrm>
            <a:off x="5101200" y="769939"/>
            <a:ext cx="6480000" cy="5087937"/>
          </a:xfrm>
        </p:spPr>
        <p:txBody>
          <a:bodyPr wrap="square"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 wrap="square" lIns="90000" tIns="46800" rIns="90000" bIns="46800">
            <a:normAutofit/>
          </a:bodyPr>
          <a:lstStyle/>
          <a:p>
            <a:fld id="{760FBDFE-C587-4B4C-A407-44438C67B59E}" type="datetimeFigureOut">
              <a:rPr lang="zh-CN" altLang="en-US" smtClean="0"/>
              <a:t>2021/1/14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上下">
    <p:bg>
      <p:bgPr>
        <a:blipFill>
          <a:blip r:embed="rId9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1147334"/>
            <a:ext cx="12192000" cy="369332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0000" tIns="46800" rIns="90000" bIns="46800" rtlCol="0" anchor="ctr">
            <a:norm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12000" y="770144"/>
            <a:ext cx="10976400" cy="648512"/>
          </a:xfrm>
        </p:spPr>
        <p:txBody>
          <a:bodyPr wrap="square" lIns="90000" tIns="46800" rIns="90000" bIns="46800" anchor="ctr">
            <a:normAutofit/>
          </a:bodyPr>
          <a:lstStyle>
            <a:lvl1pPr algn="ctr">
              <a:defRPr sz="3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79742" y="6368643"/>
            <a:ext cx="2700000" cy="279180"/>
          </a:xfrm>
        </p:spPr>
        <p:txBody>
          <a:bodyPr wrap="square" lIns="90000" tIns="46800" rIns="90000" bIns="46800">
            <a:normAutofit/>
          </a:bodyPr>
          <a:lstStyle/>
          <a:p>
            <a:fld id="{760FBDFE-C587-4B4C-A407-44438C67B59E}" type="datetimeFigureOut">
              <a:rPr lang="zh-CN" altLang="en-US" smtClean="0"/>
              <a:t>2021/1/14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116000" y="6368643"/>
            <a:ext cx="3960000" cy="279180"/>
          </a:xfrm>
        </p:spPr>
        <p:txBody>
          <a:bodyPr wrap="square" lIns="90000" tIns="46800" rIns="90000" bIns="46800">
            <a:normAutofit/>
          </a:bodyPr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610600" y="6368643"/>
            <a:ext cx="2700000" cy="279180"/>
          </a:xfrm>
        </p:spPr>
        <p:txBody>
          <a:bodyPr wrap="square" lIns="90000" tIns="46800" rIns="90000" bIns="46800">
            <a:normAutofit/>
          </a:bodyPr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612000" y="1659600"/>
            <a:ext cx="10975975" cy="382991"/>
          </a:xfrm>
        </p:spPr>
        <p:txBody>
          <a:bodyPr wrap="square" lIns="90000" tIns="46800" rIns="90000" bIns="46800">
            <a:normAutofit/>
          </a:bodyPr>
          <a:lstStyle>
            <a:lvl1pPr algn="ctr"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7"/>
            </p:custDataLst>
          </p:nvPr>
        </p:nvSpPr>
        <p:spPr>
          <a:xfrm>
            <a:off x="612775" y="2808000"/>
            <a:ext cx="10965600" cy="1980158"/>
          </a:xfrm>
        </p:spPr>
        <p:txBody>
          <a:bodyPr wrap="square"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下上">
    <p:bg>
      <p:bgPr>
        <a:blipFill>
          <a:blip r:embed="rId9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0" y="5029201"/>
            <a:ext cx="12192000" cy="1828799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0000" tIns="46800" rIns="90000" bIns="46800" rtlCol="0" anchor="ctr">
            <a:norm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4800" y="669600"/>
            <a:ext cx="10976400" cy="565200"/>
          </a:xfrm>
        </p:spPr>
        <p:txBody>
          <a:bodyPr wrap="square" lIns="90000" tIns="46800" rIns="90000" bIns="46800" anchor="ctr">
            <a:normAutofit/>
          </a:bodyPr>
          <a:lstStyle>
            <a:lvl1pPr algn="ctr">
              <a:defRPr sz="3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 wrap="square" lIns="90000" tIns="46800" rIns="90000" bIns="46800">
            <a:normAutofit/>
          </a:bodyPr>
          <a:lstStyle/>
          <a:p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604837" y="1681200"/>
            <a:ext cx="10990800" cy="3211200"/>
          </a:xfrm>
        </p:spPr>
        <p:txBody>
          <a:bodyPr wrap="square"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4"/>
            <p:custDataLst>
              <p:tags r:id="rId5"/>
            </p:custDataLst>
          </p:nvPr>
        </p:nvSpPr>
        <p:spPr>
          <a:xfrm>
            <a:off x="594000" y="5180400"/>
            <a:ext cx="11001600" cy="1011600"/>
          </a:xfrm>
        </p:spPr>
        <p:txBody>
          <a:bodyPr wrap="square" lIns="90000" tIns="46800" rIns="90000" bIns="46800">
            <a:normAutofit/>
          </a:bodyPr>
          <a:lstStyle>
            <a:lvl1pPr marL="0" indent="0">
              <a:buNone/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 wrap="square" lIns="90000" tIns="46800" rIns="90000" bIns="46800">
            <a:normAutofit/>
          </a:bodyPr>
          <a:lstStyle/>
          <a:p>
            <a:fld id="{760FBDFE-C587-4B4C-A407-44438C67B59E}" type="datetimeFigureOut">
              <a:rPr lang="zh-CN" altLang="en-US" smtClean="0"/>
              <a:t>2021/1/14</a:t>
            </a:fld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 wrap="square" lIns="90000" tIns="46800" rIns="90000" bIns="46800">
            <a:normAutofit/>
          </a:bodyPr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导航">
    <p:bg>
      <p:bgPr>
        <a:blipFill>
          <a:blip r:embed="rId1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-110460"/>
            <a:ext cx="12192000" cy="9144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0000" tIns="46800" rIns="90000" bIns="46800" rtlCol="0" anchor="ctr">
            <a:norm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579755" y="237490"/>
            <a:ext cx="11037570" cy="565150"/>
          </a:xfrm>
        </p:spPr>
        <p:txBody>
          <a:bodyPr wrap="square" lIns="90000" tIns="46800" rIns="90000" bIns="46800">
            <a:normAutofit/>
          </a:bodyPr>
          <a:lstStyle>
            <a:lvl1pPr>
              <a:defRPr sz="3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 wrap="square" lIns="90000" tIns="46800" rIns="90000" bIns="46800">
            <a:normAutofit/>
          </a:bodyPr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 lIns="90000" tIns="46800" rIns="90000" bIns="46800">
            <a:normAutofit/>
          </a:bodyPr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579600" y="1663200"/>
            <a:ext cx="5342400" cy="2894400"/>
          </a:xfrm>
        </p:spPr>
        <p:txBody>
          <a:bodyPr wrap="square"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6"/>
            </p:custDataLst>
          </p:nvPr>
        </p:nvSpPr>
        <p:spPr>
          <a:xfrm>
            <a:off x="6242400" y="1663200"/>
            <a:ext cx="5367600" cy="2894400"/>
          </a:xfrm>
        </p:spPr>
        <p:txBody>
          <a:bodyPr wrap="square"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5"/>
            <p:custDataLst>
              <p:tags r:id="rId7"/>
            </p:custDataLst>
          </p:nvPr>
        </p:nvSpPr>
        <p:spPr>
          <a:xfrm>
            <a:off x="572400" y="4816800"/>
            <a:ext cx="5342400" cy="781200"/>
          </a:xfrm>
        </p:spPr>
        <p:txBody>
          <a:bodyPr wrap="square"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6"/>
            <p:custDataLst>
              <p:tags r:id="rId8"/>
            </p:custDataLst>
          </p:nvPr>
        </p:nvSpPr>
        <p:spPr>
          <a:xfrm>
            <a:off x="6253200" y="4813200"/>
            <a:ext cx="5367600" cy="781200"/>
          </a:xfrm>
        </p:spPr>
        <p:txBody>
          <a:bodyPr wrap="square" lIns="90000" tIns="46800" rIns="90000" bIns="46800">
            <a:normAutofit/>
          </a:bodyPr>
          <a:lstStyle>
            <a:lvl1pPr>
              <a:defRPr sz="1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/>
        <p:txBody>
          <a:bodyPr wrap="square" lIns="90000" tIns="46800" rIns="90000" bIns="46800">
            <a:normAutofit/>
          </a:bodyPr>
          <a:lstStyle/>
          <a:p>
            <a:fld id="{760FBDFE-C587-4B4C-A407-44438C67B59E}" type="datetimeFigureOut">
              <a:rPr lang="zh-CN" altLang="en-US" smtClean="0"/>
              <a:t>2021/1/14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腰带">
    <p:bg>
      <p:bgPr>
        <a:blipFill>
          <a:blip r:embed="rId8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959224"/>
            <a:ext cx="12192000" cy="4939553"/>
          </a:xfrm>
          <a:prstGeom prst="rect">
            <a:avLst/>
          </a:prstGeom>
          <a:solidFill>
            <a:schemeClr val="bg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0000" tIns="46800" rIns="90000" bIns="46800" rtlCol="0" anchor="ctr">
            <a:norm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522800" y="1339200"/>
            <a:ext cx="9144000" cy="2386800"/>
          </a:xfrm>
        </p:spPr>
        <p:txBody>
          <a:bodyPr wrap="square" lIns="90000" tIns="46800" rIns="90000" bIns="46800" anchor="b">
            <a:normAutofit/>
          </a:bodyPr>
          <a:lstStyle>
            <a:lvl1pPr algn="ctr">
              <a:defRPr sz="60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 wrap="square" lIns="90000" tIns="46800" rIns="90000" bIns="46800">
            <a:normAutofit/>
          </a:bodyPr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 lIns="90000" tIns="46800" rIns="90000" bIns="46800">
            <a:normAutofit/>
          </a:bodyPr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5"/>
            </p:custDataLst>
          </p:nvPr>
        </p:nvSpPr>
        <p:spPr>
          <a:xfrm>
            <a:off x="1522413" y="3862800"/>
            <a:ext cx="9144000" cy="1656000"/>
          </a:xfrm>
        </p:spPr>
        <p:txBody>
          <a:bodyPr wrap="square" lIns="90000" tIns="46800" rIns="90000" bIns="46800">
            <a:normAutofit/>
          </a:bodyPr>
          <a:lstStyle>
            <a:lvl1pPr algn="ctr"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 wrap="square" lIns="90000" tIns="46800" rIns="90000" bIns="46800">
            <a:normAutofit/>
          </a:bodyPr>
          <a:lstStyle/>
          <a:p>
            <a:fld id="{760FBDFE-C587-4B4C-A407-44438C67B59E}" type="datetimeFigureOut">
              <a:rPr lang="zh-CN" altLang="en-US" smtClean="0"/>
              <a:t>2021/1/14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ags" Target="../tags/tag2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tags" Target="../tags/tag6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ags" Target="../tags/tag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ags" Target="../tags/tag5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ags" Target="../tags/tag4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ags" Target="../tags/tag3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.xml"/><Relationship Id="rId13" Type="http://schemas.openxmlformats.org/officeDocument/2006/relationships/slideLayout" Target="../slideLayouts/slideLayout31.xml"/><Relationship Id="rId18" Type="http://schemas.openxmlformats.org/officeDocument/2006/relationships/slideLayout" Target="../slideLayouts/slideLayout36.xml"/><Relationship Id="rId3" Type="http://schemas.openxmlformats.org/officeDocument/2006/relationships/slideLayout" Target="../slideLayouts/slideLayout21.xml"/><Relationship Id="rId21" Type="http://schemas.openxmlformats.org/officeDocument/2006/relationships/tags" Target="../tags/tag126.xml"/><Relationship Id="rId7" Type="http://schemas.openxmlformats.org/officeDocument/2006/relationships/slideLayout" Target="../slideLayouts/slideLayout25.xml"/><Relationship Id="rId12" Type="http://schemas.openxmlformats.org/officeDocument/2006/relationships/slideLayout" Target="../slideLayouts/slideLayout30.xml"/><Relationship Id="rId17" Type="http://schemas.openxmlformats.org/officeDocument/2006/relationships/slideLayout" Target="../slideLayouts/slideLayout35.xml"/><Relationship Id="rId25" Type="http://schemas.openxmlformats.org/officeDocument/2006/relationships/tags" Target="../tags/tag130.xml"/><Relationship Id="rId2" Type="http://schemas.openxmlformats.org/officeDocument/2006/relationships/slideLayout" Target="../slideLayouts/slideLayout20.xml"/><Relationship Id="rId16" Type="http://schemas.openxmlformats.org/officeDocument/2006/relationships/slideLayout" Target="../slideLayouts/slideLayout34.xml"/><Relationship Id="rId20" Type="http://schemas.openxmlformats.org/officeDocument/2006/relationships/tags" Target="../tags/tag125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11" Type="http://schemas.openxmlformats.org/officeDocument/2006/relationships/slideLayout" Target="../slideLayouts/slideLayout29.xml"/><Relationship Id="rId24" Type="http://schemas.openxmlformats.org/officeDocument/2006/relationships/tags" Target="../tags/tag129.xml"/><Relationship Id="rId5" Type="http://schemas.openxmlformats.org/officeDocument/2006/relationships/slideLayout" Target="../slideLayouts/slideLayout23.xml"/><Relationship Id="rId15" Type="http://schemas.openxmlformats.org/officeDocument/2006/relationships/slideLayout" Target="../slideLayouts/slideLayout33.xml"/><Relationship Id="rId23" Type="http://schemas.openxmlformats.org/officeDocument/2006/relationships/tags" Target="../tags/tag128.xml"/><Relationship Id="rId10" Type="http://schemas.openxmlformats.org/officeDocument/2006/relationships/slideLayout" Target="../slideLayouts/slideLayout28.xml"/><Relationship Id="rId19" Type="http://schemas.openxmlformats.org/officeDocument/2006/relationships/theme" Target="../theme/theme2.xml"/><Relationship Id="rId4" Type="http://schemas.openxmlformats.org/officeDocument/2006/relationships/slideLayout" Target="../slideLayouts/slideLayout22.xml"/><Relationship Id="rId9" Type="http://schemas.openxmlformats.org/officeDocument/2006/relationships/slideLayout" Target="../slideLayouts/slideLayout27.xml"/><Relationship Id="rId14" Type="http://schemas.openxmlformats.org/officeDocument/2006/relationships/slideLayout" Target="../slideLayouts/slideLayout32.xml"/><Relationship Id="rId22" Type="http://schemas.openxmlformats.org/officeDocument/2006/relationships/tags" Target="../tags/tag1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20"/>
            </p:custDataLst>
          </p:nvPr>
        </p:nvSpPr>
        <p:spPr>
          <a:xfrm>
            <a:off x="669882" y="443230"/>
            <a:ext cx="10852237" cy="441964"/>
          </a:xfrm>
          <a:prstGeom prst="rect">
            <a:avLst/>
          </a:prstGeom>
        </p:spPr>
        <p:txBody>
          <a:bodyPr vert="horz" lIns="90000" tIns="46800" rIns="90000" bIns="46800" rtlCol="0" anchor="t" anchorCtr="0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1"/>
            </p:custDataLst>
          </p:nvPr>
        </p:nvSpPr>
        <p:spPr>
          <a:xfrm>
            <a:off x="669882" y="952508"/>
            <a:ext cx="10852237" cy="5388907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22"/>
            </p:custDataLst>
          </p:nvPr>
        </p:nvSpPr>
        <p:spPr>
          <a:xfrm>
            <a:off x="879742" y="6349833"/>
            <a:ext cx="2700000" cy="316800"/>
          </a:xfrm>
          <a:prstGeom prst="rect">
            <a:avLst/>
          </a:prstGeom>
        </p:spPr>
        <p:txBody>
          <a:bodyPr vert="horz" lIns="90000" tIns="46800" rIns="90000" bIns="4680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  <a:t>2021/1/14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23"/>
            </p:custDataLst>
          </p:nvPr>
        </p:nvSpPr>
        <p:spPr>
          <a:xfrm>
            <a:off x="4116000" y="6349833"/>
            <a:ext cx="3960000" cy="316800"/>
          </a:xfrm>
          <a:prstGeom prst="rect">
            <a:avLst/>
          </a:prstGeom>
        </p:spPr>
        <p:txBody>
          <a:bodyPr vert="horz" lIns="90000" tIns="46800" rIns="90000" bIns="4680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24"/>
            </p:custDataLst>
          </p:nvPr>
        </p:nvSpPr>
        <p:spPr>
          <a:xfrm>
            <a:off x="8610600" y="6349833"/>
            <a:ext cx="2700000" cy="316800"/>
          </a:xfrm>
          <a:prstGeom prst="rect">
            <a:avLst/>
          </a:prstGeom>
        </p:spPr>
        <p:txBody>
          <a:bodyPr vert="horz" lIns="90000" tIns="46800" rIns="90000" bIns="4680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  <p:sp>
        <p:nvSpPr>
          <p:cNvPr id="7" name="KSO_TEMPLATE" hidden="1"/>
          <p:cNvSpPr/>
          <p:nvPr>
            <p:custDataLst>
              <p:tags r:id="rId25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2400" b="1" u="none" strike="noStrike" kern="1200" cap="none" spc="20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tabLst>
          <a:tab pos="1609725" algn="l"/>
        </a:tabLst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20"/>
            </p:custDataLst>
          </p:nvPr>
        </p:nvSpPr>
        <p:spPr>
          <a:xfrm>
            <a:off x="669882" y="443230"/>
            <a:ext cx="10852237" cy="441964"/>
          </a:xfrm>
          <a:prstGeom prst="rect">
            <a:avLst/>
          </a:prstGeom>
        </p:spPr>
        <p:txBody>
          <a:bodyPr vert="horz" lIns="90000" tIns="46800" rIns="90000" bIns="46800" rtlCol="0" anchor="t" anchorCtr="0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1"/>
            </p:custDataLst>
          </p:nvPr>
        </p:nvSpPr>
        <p:spPr>
          <a:xfrm>
            <a:off x="669882" y="952508"/>
            <a:ext cx="10852237" cy="5388907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22"/>
            </p:custDataLst>
          </p:nvPr>
        </p:nvSpPr>
        <p:spPr>
          <a:xfrm>
            <a:off x="879742" y="6349833"/>
            <a:ext cx="2700000" cy="316800"/>
          </a:xfrm>
          <a:prstGeom prst="rect">
            <a:avLst/>
          </a:prstGeom>
        </p:spPr>
        <p:txBody>
          <a:bodyPr vert="horz" lIns="90000" tIns="46800" rIns="90000" bIns="4680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  <a:t>2021/1/14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23"/>
            </p:custDataLst>
          </p:nvPr>
        </p:nvSpPr>
        <p:spPr>
          <a:xfrm>
            <a:off x="4116000" y="6349833"/>
            <a:ext cx="3960000" cy="316800"/>
          </a:xfrm>
          <a:prstGeom prst="rect">
            <a:avLst/>
          </a:prstGeom>
        </p:spPr>
        <p:txBody>
          <a:bodyPr vert="horz" lIns="90000" tIns="46800" rIns="90000" bIns="4680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24"/>
            </p:custDataLst>
          </p:nvPr>
        </p:nvSpPr>
        <p:spPr>
          <a:xfrm>
            <a:off x="8610600" y="6349833"/>
            <a:ext cx="2700000" cy="316800"/>
          </a:xfrm>
          <a:prstGeom prst="rect">
            <a:avLst/>
          </a:prstGeom>
        </p:spPr>
        <p:txBody>
          <a:bodyPr vert="horz" lIns="90000" tIns="46800" rIns="90000" bIns="4680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  <p:sp>
        <p:nvSpPr>
          <p:cNvPr id="7" name="KSO_TEMPLATE" hidden="1"/>
          <p:cNvSpPr/>
          <p:nvPr userDrawn="1">
            <p:custDataLst>
              <p:tags r:id="rId25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  <p:sldLayoutId id="2147483672" r:id="rId5"/>
    <p:sldLayoutId id="2147483673" r:id="rId6"/>
    <p:sldLayoutId id="2147483674" r:id="rId7"/>
    <p:sldLayoutId id="2147483675" r:id="rId8"/>
    <p:sldLayoutId id="2147483676" r:id="rId9"/>
    <p:sldLayoutId id="2147483677" r:id="rId10"/>
    <p:sldLayoutId id="2147483678" r:id="rId11"/>
    <p:sldLayoutId id="2147483679" r:id="rId12"/>
    <p:sldLayoutId id="2147483680" r:id="rId13"/>
    <p:sldLayoutId id="2147483681" r:id="rId14"/>
    <p:sldLayoutId id="2147483682" r:id="rId15"/>
    <p:sldLayoutId id="2147483683" r:id="rId16"/>
    <p:sldLayoutId id="2147483684" r:id="rId17"/>
    <p:sldLayoutId id="2147483685" r:id="rId18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2400" b="1" u="none" strike="noStrike" kern="1200" cap="none" spc="20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tabLst>
          <a:tab pos="1609725" algn="l"/>
        </a:tabLst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tags" Target="../tags/tag251.xml"/><Relationship Id="rId2" Type="http://schemas.openxmlformats.org/officeDocument/2006/relationships/tags" Target="../tags/tag250.xml"/><Relationship Id="rId1" Type="http://schemas.openxmlformats.org/officeDocument/2006/relationships/tags" Target="../tags/tag249.xml"/><Relationship Id="rId4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tags" Target="../tags/tag254.xml"/><Relationship Id="rId2" Type="http://schemas.openxmlformats.org/officeDocument/2006/relationships/tags" Target="../tags/tag253.xml"/><Relationship Id="rId1" Type="http://schemas.openxmlformats.org/officeDocument/2006/relationships/tags" Target="../tags/tag252.xml"/><Relationship Id="rId4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25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25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5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5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25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tags" Target="../tags/tag261.xml"/><Relationship Id="rId2" Type="http://schemas.openxmlformats.org/officeDocument/2006/relationships/tags" Target="../tags/tag260.xml"/><Relationship Id="rId1" Type="http://schemas.openxmlformats.org/officeDocument/2006/relationships/themeOverride" Target="../theme/themeOverride1.xml"/><Relationship Id="rId5" Type="http://schemas.openxmlformats.org/officeDocument/2006/relationships/slideLayout" Target="../slideLayouts/slideLayout21.xml"/><Relationship Id="rId4" Type="http://schemas.openxmlformats.org/officeDocument/2006/relationships/tags" Target="../tags/tag26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lsa.colorado.edu" TargetMode="Externa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6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26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6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6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6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26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269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270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1.xml"/><Relationship Id="rId1" Type="http://schemas.openxmlformats.org/officeDocument/2006/relationships/tags" Target="../tags/tag27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27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27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7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27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7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27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tags" Target="../tags/tag279.xml"/><Relationship Id="rId2" Type="http://schemas.openxmlformats.org/officeDocument/2006/relationships/tags" Target="../tags/tag278.xml"/><Relationship Id="rId1" Type="http://schemas.openxmlformats.org/officeDocument/2006/relationships/themeOverride" Target="../theme/themeOverride2.xml"/><Relationship Id="rId5" Type="http://schemas.openxmlformats.org/officeDocument/2006/relationships/slideLayout" Target="../slideLayouts/slideLayout21.xml"/><Relationship Id="rId4" Type="http://schemas.openxmlformats.org/officeDocument/2006/relationships/tags" Target="../tags/tag280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28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28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8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28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285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28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8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88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289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90.xml"/><Relationship Id="rId4" Type="http://schemas.openxmlformats.org/officeDocument/2006/relationships/image" Target="../media/image13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91.xml"/><Relationship Id="rId4" Type="http://schemas.openxmlformats.org/officeDocument/2006/relationships/image" Target="../media/image14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9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93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94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tags" Target="../tags/tag296.xml"/><Relationship Id="rId2" Type="http://schemas.openxmlformats.org/officeDocument/2006/relationships/tags" Target="../tags/tag295.xml"/><Relationship Id="rId1" Type="http://schemas.openxmlformats.org/officeDocument/2006/relationships/themeOverride" Target="../theme/themeOverride3.xml"/><Relationship Id="rId5" Type="http://schemas.openxmlformats.org/officeDocument/2006/relationships/slideLayout" Target="../slideLayouts/slideLayout21.xml"/><Relationship Id="rId4" Type="http://schemas.openxmlformats.org/officeDocument/2006/relationships/tags" Target="../tags/tag29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298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299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tags" Target="../tags/tag302.xml"/><Relationship Id="rId2" Type="http://schemas.openxmlformats.org/officeDocument/2006/relationships/tags" Target="../tags/tag301.xml"/><Relationship Id="rId1" Type="http://schemas.openxmlformats.org/officeDocument/2006/relationships/tags" Target="../tags/tag300.xml"/><Relationship Id="rId4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en-US" altLang="zh-CN"/>
              <a:t>The construction of meaning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/>
        <p:txBody>
          <a:bodyPr>
            <a:normAutofit fontScale="60000" lnSpcReduction="20000"/>
          </a:bodyPr>
          <a:lstStyle/>
          <a:p>
            <a:r>
              <a:rPr lang="zh-CN" altLang="en-US"/>
              <a:t>W. Kintsch, P. Mangalath ⁄ Topics in Cognitive Science 3 (2011)</a:t>
            </a:r>
          </a:p>
          <a:p>
            <a:r>
              <a:rPr lang="zh-CN" altLang="en-US"/>
              <a:t>报告人：吴明哗 </a:t>
            </a:r>
            <a:r>
              <a:rPr lang="en-US" altLang="zh-CN"/>
              <a:t>2021/1/14</a:t>
            </a:r>
          </a:p>
        </p:txBody>
      </p:sp>
    </p:spTree>
    <p:custDataLst>
      <p:tags r:id="rId1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>
            <p:custDataLst>
              <p:tags r:id="rId2"/>
            </p:custDataLst>
          </p:nvPr>
        </p:nvSpPr>
        <p:spPr>
          <a:xfrm>
            <a:off x="4921250" y="2823210"/>
            <a:ext cx="1790700" cy="119888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algn="ctr"/>
            <a:r>
              <a:rPr lang="en-US" altLang="zh-CN" sz="72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01</a:t>
            </a:r>
          </a:p>
        </p:txBody>
      </p:sp>
      <p:sp>
        <p:nvSpPr>
          <p:cNvPr id="5" name="标题 4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>
            <a:normAutofit/>
          </a:bodyPr>
          <a:lstStyle/>
          <a:p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引言</a:t>
            </a:r>
          </a:p>
        </p:txBody>
      </p:sp>
    </p:spTree>
    <p:custDataLst>
      <p:tags r:id="rId1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研究对象：</a:t>
            </a:r>
            <a:r>
              <a:rPr lang="en-US" altLang="zh-CN"/>
              <a:t>meaning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/>
              <a:t>For a large class of cases—though not for all—in which we employ the word </a:t>
            </a:r>
            <a:r>
              <a:rPr lang="en-US" altLang="zh-CN"/>
              <a:t>“</a:t>
            </a:r>
            <a:r>
              <a:rPr lang="zh-CN" altLang="en-US"/>
              <a:t>meaning</a:t>
            </a:r>
            <a:r>
              <a:rPr lang="en-US" altLang="zh-CN"/>
              <a:t>” </a:t>
            </a:r>
            <a:r>
              <a:rPr lang="zh-CN" altLang="en-US"/>
              <a:t>it can be defined thus: the meaning of a word is</a:t>
            </a:r>
            <a:r>
              <a:rPr lang="zh-CN" altLang="en-US">
                <a:solidFill>
                  <a:srgbClr val="FF0000"/>
                </a:solidFill>
              </a:rPr>
              <a:t> its use</a:t>
            </a:r>
            <a:r>
              <a:rPr lang="zh-CN" altLang="en-US"/>
              <a:t> in language.</a:t>
            </a:r>
          </a:p>
          <a:p>
            <a:pPr marL="0" indent="0" algn="r">
              <a:buNone/>
            </a:pPr>
            <a:r>
              <a:rPr lang="zh-CN" altLang="en-US"/>
              <a:t>—Wittgenstein (1953)</a:t>
            </a:r>
          </a:p>
          <a:p>
            <a:r>
              <a:rPr lang="zh-CN" altLang="en-US"/>
              <a:t>A word is characterized by</a:t>
            </a:r>
            <a:r>
              <a:rPr lang="zh-CN" altLang="en-US">
                <a:solidFill>
                  <a:srgbClr val="FF0000"/>
                </a:solidFill>
              </a:rPr>
              <a:t> the company</a:t>
            </a:r>
            <a:r>
              <a:rPr lang="zh-CN" altLang="en-US"/>
              <a:t> it keeps.</a:t>
            </a:r>
          </a:p>
          <a:p>
            <a:pPr marL="0" indent="0" algn="r">
              <a:buNone/>
            </a:pPr>
            <a:r>
              <a:rPr lang="zh-CN" altLang="en-US"/>
              <a:t>—Firth (1957)</a:t>
            </a:r>
          </a:p>
          <a:p>
            <a:r>
              <a:rPr lang="zh-CN" altLang="en-US"/>
              <a:t>Language is a system of interdependent terms in which the value of each term results solely from the</a:t>
            </a:r>
            <a:r>
              <a:rPr lang="zh-CN" altLang="en-US">
                <a:solidFill>
                  <a:srgbClr val="FF0000"/>
                </a:solidFill>
              </a:rPr>
              <a:t> simultaneous presence </a:t>
            </a:r>
            <a:r>
              <a:rPr lang="zh-CN" altLang="en-US"/>
              <a:t>of the others.</a:t>
            </a:r>
          </a:p>
          <a:p>
            <a:pPr marL="0" indent="0" algn="r">
              <a:buNone/>
            </a:pPr>
            <a:r>
              <a:rPr lang="zh-CN" altLang="en-US"/>
              <a:t>—Saussure (1915)</a:t>
            </a:r>
          </a:p>
          <a:p>
            <a:pPr marL="0" indent="0" algn="l">
              <a:buNone/>
            </a:pPr>
            <a:r>
              <a:rPr lang="zh-CN" altLang="en-US"/>
              <a:t>研究对象：通过使用来定义语义，</a:t>
            </a:r>
          </a:p>
          <a:p>
            <a:pPr marL="0" indent="0" algn="l">
              <a:buNone/>
            </a:pPr>
            <a:r>
              <a:rPr lang="zh-CN" altLang="en-US"/>
              <a:t>语料库反映了单词在语言中的使用方式，</a:t>
            </a:r>
          </a:p>
          <a:p>
            <a:pPr marL="0" indent="0" algn="l">
              <a:buNone/>
            </a:pPr>
            <a:r>
              <a:rPr lang="zh-CN" altLang="en-US"/>
              <a:t>机器学习算法的进步使得自动抽取成为可能</a:t>
            </a:r>
          </a:p>
          <a:p>
            <a:pPr marL="0" indent="0" algn="l">
              <a:buNone/>
            </a:pPr>
            <a:endParaRPr lang="zh-CN" altLang="en-US"/>
          </a:p>
        </p:txBody>
      </p:sp>
    </p:spTree>
    <p:custDataLst>
      <p:tags r:id="rId1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研究问题：意义是如何构建的？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1" indent="0">
              <a:buNone/>
            </a:pPr>
            <a:r>
              <a:rPr b="1">
                <a:sym typeface="+mn-ea"/>
              </a:rPr>
              <a:t>静态存储：</a:t>
            </a:r>
            <a:r>
              <a:rPr>
                <a:sym typeface="+mn-ea"/>
              </a:rPr>
              <a:t>心理词库（</a:t>
            </a:r>
            <a:r>
              <a:rPr lang="en-US" altLang="zh-CN">
                <a:sym typeface="+mn-ea"/>
              </a:rPr>
              <a:t>mental lexicon</a:t>
            </a:r>
            <a:r>
              <a:rPr>
                <a:sym typeface="+mn-ea"/>
              </a:rPr>
              <a:t>）</a:t>
            </a:r>
            <a:endParaRPr b="1">
              <a:sym typeface="+mn-ea"/>
            </a:endParaRPr>
          </a:p>
          <a:p>
            <a:pPr marL="0" lvl="1" indent="0">
              <a:buNone/>
            </a:pPr>
            <a:r>
              <a:rPr b="1">
                <a:sym typeface="+mn-ea"/>
              </a:rPr>
              <a:t>动态生成：</a:t>
            </a:r>
            <a:endParaRPr lang="en-US" altLang="zh-CN" b="1">
              <a:sym typeface="+mn-ea"/>
            </a:endParaRPr>
          </a:p>
          <a:p>
            <a:pPr marL="0" lvl="1"/>
            <a:r>
              <a:rPr lang="en-US" altLang="zh-CN">
                <a:sym typeface="+mn-ea"/>
              </a:rPr>
              <a:t>Barclay, Bransford, Franks, McCarrell, and Nitsch</a:t>
            </a:r>
            <a:r>
              <a:rPr>
                <a:sym typeface="+mn-ea"/>
              </a:rPr>
              <a:t>（</a:t>
            </a:r>
            <a:r>
              <a:rPr lang="en-US" altLang="zh-CN">
                <a:sym typeface="+mn-ea"/>
              </a:rPr>
              <a:t>1974)</a:t>
            </a:r>
            <a:endParaRPr lang="en-US" altLang="zh-CN"/>
          </a:p>
          <a:p>
            <a:pPr lvl="1"/>
            <a:r>
              <a:rPr lang="en-US" altLang="zh-CN"/>
              <a:t>moving furniture: The pianos are heavy</a:t>
            </a:r>
          </a:p>
          <a:p>
            <a:pPr lvl="1"/>
            <a:r>
              <a:rPr>
                <a:sym typeface="+mn-ea"/>
              </a:rPr>
              <a:t>Arthur Rubenstein</a:t>
            </a:r>
            <a:r>
              <a:rPr lang="en-US" altLang="zh-CN">
                <a:sym typeface="+mn-ea"/>
              </a:rPr>
              <a:t>: The pianos</a:t>
            </a:r>
            <a:r>
              <a:t> are musical</a:t>
            </a:r>
            <a:endParaRPr lang="en-US" altLang="zh-CN"/>
          </a:p>
          <a:p>
            <a:pPr marL="228600" lvl="0" indent="-228600" algn="l">
              <a:buFont typeface="Arial" panose="020B0604020202020204" pitchFamily="34" charset="0"/>
              <a:buChar char="•"/>
            </a:pPr>
            <a:r>
              <a:rPr lang="en-US" altLang="zh-CN">
                <a:solidFill>
                  <a:schemeClr val="tx1">
                    <a:lumMod val="85000"/>
                    <a:lumOff val="15000"/>
                  </a:schemeClr>
                </a:solidFill>
              </a:rPr>
              <a:t>Barsalou</a:t>
            </a:r>
            <a:r>
              <a:rPr>
                <a:solidFill>
                  <a:schemeClr val="tx1">
                    <a:lumMod val="85000"/>
                    <a:lumOff val="15000"/>
                  </a:schemeClr>
                </a:solidFill>
              </a:rPr>
              <a:t>（</a:t>
            </a:r>
            <a:r>
              <a:rPr lang="en-US" altLang="zh-CN">
                <a:solidFill>
                  <a:schemeClr val="tx1">
                    <a:lumMod val="85000"/>
                    <a:lumOff val="15000"/>
                  </a:schemeClr>
                </a:solidFill>
              </a:rPr>
              <a:t>1987</a:t>
            </a:r>
            <a:r>
              <a:rPr>
                <a:solidFill>
                  <a:schemeClr val="tx1">
                    <a:lumMod val="85000"/>
                    <a:lumOff val="15000"/>
                  </a:schemeClr>
                </a:solidFill>
              </a:rPr>
              <a:t>）</a:t>
            </a:r>
            <a:r>
              <a:t>意义是在和语境的互动中生成的</a:t>
            </a:r>
            <a:endParaRPr lang="en-US" altLang="zh-CN"/>
          </a:p>
          <a:p>
            <a:pPr marL="228600" lvl="0" indent="-228600">
              <a:buFont typeface="Arial" panose="020B0604020202020204" pitchFamily="34" charset="0"/>
              <a:buChar char="•"/>
            </a:pPr>
            <a:r>
              <a:rPr lang="en-US" altLang="zh-CN">
                <a:solidFill>
                  <a:schemeClr val="tx1">
                    <a:lumMod val="85000"/>
                    <a:lumOff val="15000"/>
                  </a:schemeClr>
                </a:solidFill>
              </a:rPr>
              <a:t>Balota</a:t>
            </a:r>
            <a:r>
              <a:rPr>
                <a:solidFill>
                  <a:schemeClr val="tx1">
                    <a:lumMod val="85000"/>
                    <a:lumOff val="15000"/>
                  </a:schemeClr>
                </a:solidFill>
              </a:rPr>
              <a:t>（</a:t>
            </a:r>
            <a:r>
              <a:rPr lang="en-US" altLang="zh-CN">
                <a:solidFill>
                  <a:schemeClr val="tx1">
                    <a:lumMod val="85000"/>
                    <a:lumOff val="15000"/>
                  </a:schemeClr>
                </a:solidFill>
              </a:rPr>
              <a:t>1990</a:t>
            </a:r>
            <a:r>
              <a:rPr>
                <a:solidFill>
                  <a:schemeClr val="tx1">
                    <a:lumMod val="85000"/>
                    <a:lumOff val="15000"/>
                  </a:schemeClr>
                </a:solidFill>
              </a:rPr>
              <a:t>）</a:t>
            </a:r>
            <a:r>
              <a:t>意义没有固定数量，新的意义根据使用需要随时出现</a:t>
            </a:r>
          </a:p>
          <a:p>
            <a:pPr marL="228600" lvl="0" indent="-228600">
              <a:buFont typeface="Arial" panose="020B0604020202020204" pitchFamily="34" charset="0"/>
              <a:buChar char="•"/>
            </a:pPr>
            <a:r>
              <a:rPr lang="en-US" altLang="zh-CN"/>
              <a:t>Klein &amp; Murphy</a:t>
            </a:r>
            <a:r>
              <a:t>（</a:t>
            </a:r>
            <a:r>
              <a:rPr lang="en-US" altLang="zh-CN"/>
              <a:t>2001</a:t>
            </a:r>
            <a:r>
              <a:t>）如果预先存储了所有意义，那就会加重记忆负担，记忆理论无法解释为何能够迅速高效地抽取出正确的词义</a:t>
            </a:r>
          </a:p>
          <a:p>
            <a:pPr marL="0" lvl="0" indent="0">
              <a:buFont typeface="Arial" panose="020B0604020202020204" pitchFamily="34" charset="0"/>
              <a:buNone/>
            </a:pPr>
            <a:endParaRPr b="1">
              <a:sym typeface="+mn-ea"/>
            </a:endParaRPr>
          </a:p>
          <a:p>
            <a:pPr marL="0" lvl="0" indent="0">
              <a:buFont typeface="Arial" panose="020B0604020202020204" pitchFamily="34" charset="0"/>
              <a:buNone/>
            </a:pPr>
            <a:r>
              <a:rPr b="1">
                <a:sym typeface="+mn-ea"/>
              </a:rPr>
              <a:t>结论：</a:t>
            </a:r>
            <a:r>
              <a:rPr>
                <a:sym typeface="+mn-ea"/>
              </a:rPr>
              <a:t>静态存储在心理词库的意义并不是词语的全部意义，</a:t>
            </a:r>
            <a:r>
              <a:t>意义是在语境中动态生成的</a:t>
            </a:r>
          </a:p>
          <a:p>
            <a:pPr marL="228600" lvl="0" indent="-228600">
              <a:buFont typeface="Arial" panose="020B0604020202020204" pitchFamily="34" charset="0"/>
              <a:buChar char="•"/>
            </a:pPr>
            <a:endParaRPr/>
          </a:p>
          <a:p>
            <a:pPr marL="0" lvl="0" indent="0">
              <a:buFont typeface="Arial" panose="020B0604020202020204" pitchFamily="34" charset="0"/>
              <a:buNone/>
            </a:pPr>
            <a:r>
              <a:rPr b="1"/>
              <a:t>问题：</a:t>
            </a:r>
            <a:r>
              <a:t>如何建模意义在语境中动态生成的过程？ 模拟人类认知加工语言的过程</a:t>
            </a:r>
          </a:p>
          <a:p>
            <a:pPr lvl="1"/>
            <a:endParaRPr/>
          </a:p>
          <a:p>
            <a:pPr marL="457200" lvl="1" indent="0">
              <a:buNone/>
            </a:pPr>
            <a:endParaRPr/>
          </a:p>
        </p:txBody>
      </p:sp>
    </p:spTree>
    <p:custDataLst>
      <p:tags r:id="rId1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记忆理论</a:t>
            </a:r>
          </a:p>
        </p:txBody>
      </p:sp>
      <p:pic>
        <p:nvPicPr>
          <p:cNvPr id="6" name="内容占位符 5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596390" y="1744345"/>
            <a:ext cx="8997950" cy="380365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圆角矩形 7"/>
          <p:cNvSpPr/>
          <p:nvPr/>
        </p:nvSpPr>
        <p:spPr>
          <a:xfrm>
            <a:off x="7706995" y="3909695"/>
            <a:ext cx="2983865" cy="2971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圆角矩形 5"/>
          <p:cNvSpPr/>
          <p:nvPr/>
        </p:nvSpPr>
        <p:spPr>
          <a:xfrm>
            <a:off x="7742555" y="2011680"/>
            <a:ext cx="2878455" cy="281940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记忆理论</a:t>
            </a:r>
          </a:p>
        </p:txBody>
      </p:sp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69925" y="1103630"/>
            <a:ext cx="6340475" cy="4650105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887730" y="5822315"/>
            <a:ext cx="11304270" cy="11372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/>
              <a:t>       </a:t>
            </a:r>
            <a:r>
              <a:rPr lang="zh-CN" altLang="en-US"/>
              <a:t>Baddeley的四成分工作记忆模型</a:t>
            </a:r>
            <a:r>
              <a:rPr lang="en-US" altLang="zh-CN" baseline="30000"/>
              <a:t>1</a:t>
            </a:r>
            <a:endParaRPr lang="zh-CN" altLang="en-US"/>
          </a:p>
          <a:p>
            <a:endParaRPr lang="zh-CN" altLang="en-US"/>
          </a:p>
          <a:p>
            <a:r>
              <a:rPr lang="en-US" altLang="zh-CN" sz="1600"/>
              <a:t>1.</a:t>
            </a:r>
            <a:r>
              <a:rPr lang="zh-CN" altLang="en-US" sz="1600"/>
              <a:t>Baddeley, A., Working memory: looking back and looking forward. Nat Rev Neurosci, 2003. 4(10): p. 829-39.</a:t>
            </a:r>
          </a:p>
          <a:p>
            <a:r>
              <a:rPr lang="en-US" altLang="zh-CN" sz="1600"/>
              <a:t>2.Baddeley, A., Working memory. Science, 1992. 255(5044): p. 556-559.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7706995" y="1997710"/>
            <a:ext cx="4112895" cy="39693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工作记忆(working memory)</a:t>
            </a:r>
            <a:r>
              <a:rPr lang="zh-CN" altLang="en-US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</a:p>
          <a:p>
            <a:endParaRPr lang="zh-CN" altLang="en-US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r>
              <a:rPr lang="zh-CN" altLang="en-US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个体在执行认知任务中, 对信息暂时储存与操作的能力。它是语言理解、学习与记忆、推理和计划等复杂认知能力的基础</a:t>
            </a:r>
            <a:r>
              <a:rPr lang="en-US" altLang="zh-CN" baseline="300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2</a:t>
            </a:r>
            <a:endParaRPr lang="zh-CN" altLang="en-US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endParaRPr lang="zh-CN" altLang="en-US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r>
              <a:rPr lang="zh-CN" altLang="en-US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长时记忆</a:t>
            </a:r>
            <a:r>
              <a:rPr lang="en-US" altLang="zh-CN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(long-term memory)</a:t>
            </a:r>
            <a:endParaRPr lang="zh-CN" altLang="en-US" b="1">
              <a:solidFill>
                <a:schemeClr val="bg1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endParaRPr lang="zh-CN" altLang="en-US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r>
              <a:rPr>
                <a:sym typeface="+mn-ea"/>
              </a:rPr>
              <a:t>去语境化义，是一个有结构、有组织的表示</a:t>
            </a:r>
            <a:r>
              <a:rPr lang="en-US">
                <a:sym typeface="+mn-ea"/>
              </a:rPr>
              <a:t>.</a:t>
            </a:r>
          </a:p>
          <a:p>
            <a:endParaRPr lang="zh-CN" altLang="en-US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r>
              <a:rPr lang="zh-CN" altLang="en-US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使用长时记忆中的信息在工作记忆中构建符合符合语境的语义</a:t>
            </a:r>
          </a:p>
        </p:txBody>
      </p:sp>
    </p:spTree>
    <p:custDataLst>
      <p:tags r:id="rId1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研究内容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1"/>
            <a:endParaRPr>
              <a:sym typeface="+mn-ea"/>
            </a:endParaRPr>
          </a:p>
          <a:p>
            <a:pPr marL="0" lvl="1"/>
            <a:r>
              <a:rPr>
                <a:sym typeface="+mn-ea"/>
              </a:rPr>
              <a:t>研究目标：意义生成模型</a:t>
            </a:r>
          </a:p>
          <a:p>
            <a:pPr marL="457200" lvl="2"/>
            <a:r>
              <a:rPr>
                <a:sym typeface="+mn-ea"/>
              </a:rPr>
              <a:t>结合句法语义构建句子的意义</a:t>
            </a:r>
          </a:p>
          <a:p>
            <a:pPr marL="457200" lvl="2"/>
            <a:r>
              <a:rPr>
                <a:sym typeface="+mn-ea"/>
              </a:rPr>
              <a:t>区分下列两个层次：</a:t>
            </a:r>
            <a:endParaRPr lang="en-US" altLang="zh-CN">
              <a:sym typeface="+mn-ea"/>
            </a:endParaRPr>
          </a:p>
          <a:p>
            <a:pPr lvl="1"/>
            <a:r>
              <a:rPr>
                <a:sym typeface="+mn-ea"/>
              </a:rPr>
              <a:t>长时记忆：来自语料库的抽象语义表征</a:t>
            </a:r>
            <a:endParaRPr lang="en-US" altLang="zh-CN"/>
          </a:p>
          <a:p>
            <a:pPr lvl="1"/>
            <a:r>
              <a:rPr>
                <a:sym typeface="+mn-ea"/>
              </a:rPr>
              <a:t>工作记忆：使用上述表征创建适合的语境义</a:t>
            </a:r>
          </a:p>
          <a:p>
            <a:pPr lvl="1"/>
            <a:endParaRPr>
              <a:sym typeface="+mn-ea"/>
            </a:endParaRPr>
          </a:p>
          <a:p>
            <a:pPr marL="457200" lvl="1" indent="0">
              <a:buNone/>
            </a:pPr>
            <a:endParaRPr>
              <a:sym typeface="+mn-ea"/>
            </a:endParaRPr>
          </a:p>
          <a:p>
            <a:pPr marL="228600" lvl="0" indent="-228600">
              <a:buFont typeface="Arial" panose="020B0604020202020204" pitchFamily="34" charset="0"/>
              <a:buChar char="•"/>
            </a:pPr>
            <a:r>
              <a:rPr>
                <a:solidFill>
                  <a:schemeClr val="tx1">
                    <a:lumMod val="85000"/>
                    <a:lumOff val="15000"/>
                  </a:schemeClr>
                </a:solidFill>
                <a:sym typeface="+mn-ea"/>
              </a:rPr>
              <a:t>研究内容：</a:t>
            </a:r>
          </a:p>
          <a:p>
            <a:pPr lvl="1"/>
            <a:r>
              <a:rPr>
                <a:sym typeface="+mn-ea"/>
              </a:rPr>
              <a:t>回顾已有模型</a:t>
            </a:r>
            <a:endParaRPr lang="en-US" altLang="zh-CN"/>
          </a:p>
          <a:p>
            <a:pPr lvl="1"/>
            <a:r>
              <a:rPr>
                <a:sym typeface="+mn-ea"/>
              </a:rPr>
              <a:t>介绍新的模型</a:t>
            </a:r>
            <a:endParaRPr lang="en-US" altLang="zh-CN"/>
          </a:p>
          <a:p>
            <a:pPr lvl="1"/>
            <a:endParaRPr lang="en-US" altLang="zh-CN"/>
          </a:p>
          <a:p>
            <a:pPr lvl="1"/>
            <a:endParaRPr lang="en-US" altLang="zh-CN"/>
          </a:p>
          <a:p>
            <a:pPr lvl="1"/>
            <a:endParaRPr lang="en-US" altLang="zh-CN"/>
          </a:p>
          <a:p>
            <a:endParaRPr lang="zh-CN" altLang="en-US"/>
          </a:p>
        </p:txBody>
      </p:sp>
    </p:spTree>
    <p:custDataLst>
      <p:tags r:id="rId1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>
            <p:custDataLst>
              <p:tags r:id="rId3"/>
            </p:custDataLst>
          </p:nvPr>
        </p:nvSpPr>
        <p:spPr>
          <a:xfrm>
            <a:off x="4921250" y="2823210"/>
            <a:ext cx="1790700" cy="119888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algn="ctr"/>
            <a:r>
              <a:rPr lang="en-US" altLang="zh-CN" sz="72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02</a:t>
            </a:r>
          </a:p>
        </p:txBody>
      </p:sp>
      <p:sp>
        <p:nvSpPr>
          <p:cNvPr id="5" name="标题 4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1661160" y="4232275"/>
            <a:ext cx="8430895" cy="793750"/>
          </a:xfrm>
        </p:spPr>
        <p:txBody>
          <a:bodyPr>
            <a:normAutofit/>
          </a:bodyPr>
          <a:lstStyle/>
          <a:p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已有模型</a:t>
            </a:r>
          </a:p>
        </p:txBody>
      </p:sp>
    </p:spTree>
    <p:custDataLst>
      <p:tags r:id="rId2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LSA</a:t>
            </a:r>
            <a:r>
              <a:t>模型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/>
              <a:t>词义：高维语义空间中的点</a:t>
            </a:r>
          </a:p>
          <a:p>
            <a:endParaRPr lang="zh-CN" altLang="en-US"/>
          </a:p>
          <a:p>
            <a:r>
              <a:rPr lang="zh-CN" altLang="en-US"/>
              <a:t>构建步骤：</a:t>
            </a:r>
          </a:p>
          <a:p>
            <a:pPr lvl="1"/>
            <a:r>
              <a:rPr lang="en-US" altLang="zh-CN"/>
              <a:t>word-by-document</a:t>
            </a:r>
            <a:r>
              <a:t>矩阵</a:t>
            </a:r>
          </a:p>
          <a:p>
            <a:pPr lvl="1"/>
            <a:r>
              <a:rPr lang="zh-CN" altLang="en-US"/>
              <a:t>奇异值分解降维</a:t>
            </a:r>
          </a:p>
          <a:p>
            <a:pPr lvl="1"/>
            <a:r>
              <a:t>每个单词被表征成一个</a:t>
            </a:r>
            <a:r>
              <a:rPr lang="en-US" altLang="zh-CN"/>
              <a:t>300</a:t>
            </a:r>
            <a:r>
              <a:t>维的向量</a:t>
            </a:r>
          </a:p>
          <a:p>
            <a:pPr lvl="1"/>
            <a:endParaRPr lang="zh-CN" altLang="en-US"/>
          </a:p>
          <a:p>
            <a:r>
              <a:rPr lang="zh-CN" altLang="en-US"/>
              <a:t>应用：</a:t>
            </a:r>
          </a:p>
          <a:p>
            <a:pPr lvl="1"/>
            <a:r>
              <a:t>单词、短语、句子、文章的语义计算（假设文本的意义是文本中单词的向量之和）</a:t>
            </a:r>
          </a:p>
          <a:p>
            <a:pPr lvl="1"/>
            <a:r>
              <a:t>计算语义距离</a:t>
            </a:r>
          </a:p>
          <a:p>
            <a:pPr lvl="1"/>
            <a:r>
              <a:rPr lang="zh-CN" altLang="en-US">
                <a:hlinkClick r:id="rId3"/>
              </a:rPr>
              <a:t>http://lsa.colorado.edu</a:t>
            </a:r>
            <a:endParaRPr lang="zh-CN" altLang="en-US"/>
          </a:p>
          <a:p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669925" y="6453505"/>
            <a:ext cx="4754880" cy="33718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1600">
                <a:sym typeface="+mn-ea"/>
              </a:rPr>
              <a:t>Landauer &amp; Dumais, 1997；Martin &amp; Berry, 2007</a:t>
            </a:r>
          </a:p>
        </p:txBody>
      </p:sp>
    </p:spTree>
    <p:custDataLst>
      <p:tags r:id="rId1"/>
    </p:custData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 the Topic model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/>
              <a:t>文档：话题的分布</a:t>
            </a:r>
          </a:p>
          <a:p>
            <a:r>
              <a:rPr lang="zh-CN" altLang="en-US"/>
              <a:t>话题：单词的概率分布</a:t>
            </a:r>
          </a:p>
          <a:p>
            <a:r>
              <a:rPr lang="en-US" altLang="zh-CN">
                <a:sym typeface="+mn-ea"/>
              </a:rPr>
              <a:t>“</a:t>
            </a:r>
            <a:r>
              <a:rPr>
                <a:sym typeface="+mn-ea"/>
              </a:rPr>
              <a:t>printing</a:t>
            </a:r>
            <a:r>
              <a:rPr lang="en-US" altLang="zh-CN">
                <a:sym typeface="+mn-ea"/>
              </a:rPr>
              <a:t>”</a:t>
            </a:r>
            <a:r>
              <a:rPr>
                <a:sym typeface="+mn-ea"/>
              </a:rPr>
              <a:t>：printing, paper, press, type, process, ink, etc.</a:t>
            </a:r>
            <a:endParaRPr lang="zh-CN" altLang="en-US"/>
          </a:p>
          <a:p>
            <a:r>
              <a:rPr lang="en-US" altLang="zh-CN">
                <a:sym typeface="+mn-ea"/>
              </a:rPr>
              <a:t>“</a:t>
            </a:r>
            <a:r>
              <a:rPr>
                <a:sym typeface="+mn-ea"/>
              </a:rPr>
              <a:t>experiment</a:t>
            </a:r>
            <a:r>
              <a:rPr lang="en-US" altLang="zh-CN">
                <a:sym typeface="+mn-ea"/>
              </a:rPr>
              <a:t>”</a:t>
            </a:r>
            <a:r>
              <a:rPr>
                <a:sym typeface="+mn-ea"/>
              </a:rPr>
              <a:t>：hypothesis, experiment, scientific, observation,test</a:t>
            </a:r>
            <a:r>
              <a:rPr lang="en-US" altLang="zh-CN">
                <a:sym typeface="+mn-ea"/>
              </a:rPr>
              <a:t>,</a:t>
            </a:r>
            <a:r>
              <a:rPr>
                <a:sym typeface="+mn-ea"/>
              </a:rPr>
              <a:t> etc.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文本的生成</a:t>
            </a:r>
            <a:r>
              <a:rPr lang="en-US" altLang="zh-CN"/>
              <a:t>:</a:t>
            </a:r>
          </a:p>
          <a:p>
            <a:pPr lvl="1"/>
            <a:r>
              <a:rPr lang="zh-CN" altLang="en-US"/>
              <a:t>先从表征文本要点的话题集中选择一个话题，</a:t>
            </a:r>
          </a:p>
          <a:p>
            <a:pPr lvl="1"/>
            <a:r>
              <a:rPr lang="zh-CN" altLang="en-US"/>
              <a:t>然后在和该话题相关的单词概率分布中选择单词</a:t>
            </a:r>
          </a:p>
          <a:p>
            <a:r>
              <a:rPr lang="zh-CN" altLang="en-US"/>
              <a:t>文本的理解：上述程序颠倒过来，可以推断文本中的话题分布和话题相关的单词分布</a:t>
            </a:r>
          </a:p>
          <a:p>
            <a:endParaRPr>
              <a:sym typeface="+mn-ea"/>
            </a:endParaRPr>
          </a:p>
          <a:p>
            <a:r>
              <a:rPr>
                <a:sym typeface="+mn-ea"/>
              </a:rPr>
              <a:t>一个单词的不同词义可能指派到不同的话题，</a:t>
            </a:r>
            <a:r>
              <a:rPr lang="en-US" altLang="zh-CN">
                <a:sym typeface="+mn-ea"/>
              </a:rPr>
              <a:t>play: theater, sports</a:t>
            </a:r>
            <a:endParaRPr lang="en-US" altLang="zh-CN"/>
          </a:p>
          <a:p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669925" y="6440170"/>
            <a:ext cx="9631680" cy="33718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1600">
                <a:sym typeface="+mn-ea"/>
              </a:rPr>
              <a:t>Griffiths &amp; Steyvers, 2004; Griffiths, Steyvers, &amp; Tenenbaum,2007; Steyvers &amp; Griffiths, 2007</a:t>
            </a:r>
          </a:p>
        </p:txBody>
      </p:sp>
    </p:spTree>
    <p:custDataLst>
      <p:tags r:id="rId1"/>
    </p:custData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zh-CN"/>
              <a:t>Table1</a:t>
            </a:r>
            <a:r>
              <a:t>：</a:t>
            </a:r>
            <a:r>
              <a:rPr lang="zh-CN" altLang="en-US"/>
              <a:t>和</a:t>
            </a:r>
            <a:r>
              <a:rPr lang="en-US" altLang="zh-CN"/>
              <a:t>play</a:t>
            </a:r>
            <a:r>
              <a:t>语义距离最小的</a:t>
            </a:r>
            <a:r>
              <a:rPr lang="en-US" altLang="zh-CN"/>
              <a:t>20</a:t>
            </a:r>
            <a:r>
              <a:t>个词</a:t>
            </a:r>
          </a:p>
        </p:txBody>
      </p:sp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3"/>
          <a:srcRect t="9743"/>
          <a:stretch>
            <a:fillRect/>
          </a:stretch>
        </p:blipFill>
        <p:spPr>
          <a:xfrm>
            <a:off x="2033270" y="1022350"/>
            <a:ext cx="8125460" cy="572389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927735" y="2651760"/>
            <a:ext cx="982980" cy="92202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 altLang="zh-CN">
                <a:sym typeface="+mn-ea"/>
              </a:rPr>
              <a:t>LSA</a:t>
            </a:r>
            <a:r>
              <a:rPr lang="zh-CN" altLang="en-US">
                <a:sym typeface="+mn-ea"/>
              </a:rPr>
              <a:t>：</a:t>
            </a:r>
          </a:p>
          <a:p>
            <a:r>
              <a:rPr lang="en-US" altLang="zh-CN">
                <a:sym typeface="+mn-ea"/>
              </a:rPr>
              <a:t>theater</a:t>
            </a:r>
          </a:p>
          <a:p>
            <a:r>
              <a:rPr lang="en-US" altLang="zh-CN">
                <a:sym typeface="+mn-ea"/>
              </a:rPr>
              <a:t>sports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10284460" y="2651760"/>
            <a:ext cx="2125980" cy="119888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 altLang="zh-CN">
                <a:sym typeface="+mn-ea"/>
              </a:rPr>
              <a:t>the Topic model</a:t>
            </a:r>
            <a:r>
              <a:rPr lang="zh-CN" altLang="en-US">
                <a:sym typeface="+mn-ea"/>
              </a:rPr>
              <a:t>：</a:t>
            </a:r>
          </a:p>
          <a:p>
            <a:r>
              <a:rPr lang="en-US" altLang="zh-CN">
                <a:sym typeface="+mn-ea"/>
              </a:rPr>
              <a:t>theater</a:t>
            </a:r>
          </a:p>
          <a:p>
            <a:r>
              <a:rPr lang="en-US" altLang="zh-CN">
                <a:sym typeface="+mn-ea"/>
              </a:rPr>
              <a:t>sports</a:t>
            </a:r>
          </a:p>
          <a:p>
            <a:r>
              <a:rPr lang="en-US" altLang="zh-CN">
                <a:sym typeface="+mn-ea"/>
              </a:rPr>
              <a:t>children-play</a:t>
            </a:r>
          </a:p>
        </p:txBody>
      </p:sp>
    </p:spTree>
    <p:custDataLst>
      <p:tags r:id="rId1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HAL</a:t>
            </a:r>
            <a:r>
              <a:t>模型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>
                <a:sym typeface="+mn-ea"/>
              </a:rPr>
              <a:t> the Hyperspace Analogue to Language (HAL) </a:t>
            </a:r>
          </a:p>
          <a:p>
            <a:r>
              <a:rPr>
                <a:sym typeface="+mn-ea"/>
              </a:rPr>
              <a:t>没有降维</a:t>
            </a:r>
            <a:endParaRPr lang="zh-CN" altLang="en-US"/>
          </a:p>
          <a:p>
            <a:r>
              <a:rPr lang="zh-CN" altLang="en-US"/>
              <a:t>共现频率的权重由词间距离决定</a:t>
            </a:r>
          </a:p>
          <a:p>
            <a:endParaRPr lang="zh-CN" altLang="en-US"/>
          </a:p>
          <a:p>
            <a:r>
              <a:rPr lang="en-US" altLang="zh-CN"/>
              <a:t>The horse raced past the barn fell.</a:t>
            </a:r>
            <a:endParaRPr lang="zh-CN" altLang="en-US"/>
          </a:p>
          <a:p>
            <a:r>
              <a:rPr lang="zh-CN" altLang="en-US"/>
              <a:t>图中 </a:t>
            </a:r>
            <a:r>
              <a:rPr lang="en-US" altLang="zh-CN"/>
              <a:t>5</a:t>
            </a:r>
            <a:r>
              <a:t>个长度的移动窗口，列右行左</a:t>
            </a:r>
          </a:p>
          <a:p>
            <a:endParaRPr/>
          </a:p>
          <a:p>
            <a:r>
              <a:t>实际</a:t>
            </a:r>
            <a:r>
              <a:rPr lang="en-US" altLang="zh-CN"/>
              <a:t>10</a:t>
            </a:r>
            <a:r>
              <a:t>个长度在</a:t>
            </a:r>
            <a:r>
              <a:rPr lang="en-US" altLang="zh-CN"/>
              <a:t>300m</a:t>
            </a:r>
            <a:r>
              <a:t>的语料库中移动</a:t>
            </a:r>
            <a:endParaRPr lang="zh-CN" altLang="en-US"/>
          </a:p>
          <a:p>
            <a:endParaRPr lang="zh-CN" altLang="en-US"/>
          </a:p>
          <a:p>
            <a:endParaRPr lang="zh-CN" altLang="en-US"/>
          </a:p>
          <a:p>
            <a:endParaRPr lang="zh-CN" altLang="en-US"/>
          </a:p>
          <a:p>
            <a:endParaRPr lang="zh-CN" altLang="en-US"/>
          </a:p>
          <a:p>
            <a:endParaRPr lang="zh-CN" altLang="en-US"/>
          </a:p>
          <a:p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54600" y="2115185"/>
            <a:ext cx="4806950" cy="401955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669925" y="6412230"/>
            <a:ext cx="2519680" cy="33718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sz="1600">
                <a:sym typeface="+mn-ea"/>
              </a:rPr>
              <a:t>Burgess and Lund (2000)</a:t>
            </a:r>
            <a:endParaRPr lang="zh-CN" altLang="en-US" sz="1600">
              <a:sym typeface="+mn-ea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SP</a:t>
            </a:r>
            <a:r>
              <a:t>模型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/>
              <a:t> the Syntagmatic-Paradigmatic model（Dennis</a:t>
            </a:r>
            <a:r>
              <a:rPr lang="en-US" altLang="zh-CN"/>
              <a:t>, </a:t>
            </a:r>
            <a:r>
              <a:rPr lang="zh-CN" altLang="en-US"/>
              <a:t>2005)</a:t>
            </a:r>
          </a:p>
          <a:p>
            <a:r>
              <a:rPr lang="zh-CN" altLang="en-US"/>
              <a:t>抽取出句法模式和语义两种类型的信息</a:t>
            </a:r>
          </a:p>
          <a:p>
            <a:r>
              <a:rPr lang="zh-CN" altLang="en-US"/>
              <a:t>句法信息：sequential structures </a:t>
            </a:r>
            <a:r>
              <a:rPr lang="en-US" altLang="zh-CN"/>
              <a:t>by </a:t>
            </a:r>
            <a:r>
              <a:rPr lang="zh-CN" altLang="en-US"/>
              <a:t>syntagmatic associations（drive-fast, deep-water）</a:t>
            </a:r>
          </a:p>
          <a:p>
            <a:r>
              <a:rPr lang="zh-CN" altLang="en-US"/>
              <a:t>语义信息：</a:t>
            </a:r>
            <a:r>
              <a:rPr>
                <a:sym typeface="+mn-ea"/>
              </a:rPr>
              <a:t>relational structures </a:t>
            </a:r>
            <a:r>
              <a:rPr lang="en-US" altLang="zh-CN">
                <a:sym typeface="+mn-ea"/>
              </a:rPr>
              <a:t>by </a:t>
            </a:r>
            <a:r>
              <a:rPr lang="zh-CN" altLang="en-US"/>
              <a:t>paradigmatic associations（fast-slow, deep-shallow）</a:t>
            </a:r>
          </a:p>
          <a:p>
            <a:endParaRPr lang="zh-CN" altLang="en-US"/>
          </a:p>
          <a:p>
            <a:r>
              <a:rPr lang="zh-CN" altLang="en-US"/>
              <a:t>综合句法语义可以得到句子命题义，基于理解回答简单的问题，</a:t>
            </a:r>
          </a:p>
          <a:p>
            <a:pPr lvl="1"/>
            <a:r>
              <a:rPr lang="zh-CN" altLang="en-US"/>
              <a:t>比如学习和职业网球相关的文章后能够回答谁赢得了比赛：</a:t>
            </a:r>
          </a:p>
          <a:p>
            <a:pPr lvl="2"/>
            <a:r>
              <a:rPr lang="zh-CN" altLang="en-US"/>
              <a:t>只有序列结构，正确率为</a:t>
            </a:r>
            <a:r>
              <a:rPr lang="en-US" altLang="zh-CN"/>
              <a:t>8%</a:t>
            </a:r>
            <a:r>
              <a:t>；</a:t>
            </a:r>
          </a:p>
          <a:p>
            <a:pPr lvl="2"/>
            <a:r>
              <a:t>综合序列结构和关联结构，正确率为</a:t>
            </a:r>
            <a:r>
              <a:rPr lang="en-US" altLang="zh-CN"/>
              <a:t>67%</a:t>
            </a:r>
            <a:endParaRPr lang="zh-CN" altLang="en-US"/>
          </a:p>
          <a:p>
            <a:endParaRPr lang="zh-CN" altLang="en-US"/>
          </a:p>
          <a:p>
            <a:endParaRPr lang="zh-CN" altLang="en-US"/>
          </a:p>
          <a:p>
            <a:endParaRPr lang="zh-CN" altLang="en-US"/>
          </a:p>
        </p:txBody>
      </p:sp>
    </p:spTree>
    <p:custDataLst>
      <p:tags r:id="rId1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SP</a:t>
            </a:r>
            <a:r>
              <a:t>模型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>
              <a:sym typeface="+mn-ea"/>
            </a:endParaRPr>
          </a:p>
          <a:p>
            <a:r>
              <a:rPr>
                <a:sym typeface="+mn-ea"/>
              </a:rPr>
              <a:t>通过推理得出</a:t>
            </a:r>
            <a:r>
              <a:rPr lang="zh-CN" altLang="en-US"/>
              <a:t>命题义</a:t>
            </a:r>
            <a:r>
              <a:rPr>
                <a:sym typeface="+mn-ea"/>
              </a:rPr>
              <a:t>Dennis and Kintsch (2008)</a:t>
            </a:r>
          </a:p>
          <a:p>
            <a:r>
              <a:rPr>
                <a:sym typeface="+mn-ea"/>
              </a:rPr>
              <a:t>相似句子之间的对齐：</a:t>
            </a:r>
            <a:endParaRPr lang="zh-CN" altLang="en-US"/>
          </a:p>
          <a:p>
            <a:r>
              <a:rPr lang="en-US" altLang="zh-CN">
                <a:sym typeface="+mn-ea"/>
              </a:rPr>
              <a:t>1. </a:t>
            </a:r>
            <a:r>
              <a:rPr>
                <a:sym typeface="+mn-ea"/>
              </a:rPr>
              <a:t>Charlie bought the lemonade from Lucy</a:t>
            </a:r>
            <a:r>
              <a:rPr lang="en-US" altLang="zh-CN">
                <a:sym typeface="+mn-ea"/>
              </a:rPr>
              <a:t>——A buy B from C</a:t>
            </a:r>
          </a:p>
          <a:p>
            <a:r>
              <a:rPr lang="en-US" altLang="zh-CN">
                <a:sym typeface="+mn-ea"/>
              </a:rPr>
              <a:t>2. Lucy sells the lemonade to Charlie——</a:t>
            </a:r>
            <a:r>
              <a:rPr>
                <a:sym typeface="+mn-ea"/>
              </a:rPr>
              <a:t>C sells B to A</a:t>
            </a:r>
            <a:endParaRPr lang="en-US" altLang="zh-CN">
              <a:sym typeface="+mn-ea"/>
            </a:endParaRPr>
          </a:p>
          <a:p>
            <a:r>
              <a:rPr lang="en-US" altLang="zh-CN">
                <a:sym typeface="+mn-ea"/>
              </a:rPr>
              <a:t>3. Charlie owns the lemonade——</a:t>
            </a:r>
            <a:r>
              <a:rPr>
                <a:sym typeface="+mn-ea"/>
              </a:rPr>
              <a:t>A owns B</a:t>
            </a:r>
          </a:p>
          <a:p>
            <a:r>
              <a:rPr lang="en-US" altLang="zh-CN"/>
              <a:t>A</a:t>
            </a:r>
            <a:r>
              <a:t> is a set of buyers, B is a set of objects bought and sold, and C is a set of sellers</a:t>
            </a:r>
          </a:p>
          <a:p>
            <a:r>
              <a:t>模型得到可以担任同一个语义角色的单词列表，但是施事受事这些语义角色标签并不会显性标注出来</a:t>
            </a:r>
          </a:p>
          <a:p>
            <a:endParaRPr lang="zh-CN" altLang="en-US"/>
          </a:p>
        </p:txBody>
      </p:sp>
    </p:spTree>
    <p:custDataLst>
      <p:tags r:id="rId1"/>
    </p:custData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>
                <a:sym typeface="+mn-ea"/>
              </a:rPr>
              <a:t>其他模型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altLang="zh-CN"/>
          </a:p>
          <a:p>
            <a:r>
              <a:rPr lang="en-US" altLang="zh-CN"/>
              <a:t>BEAGLE</a:t>
            </a:r>
            <a:r>
              <a:t>模型</a:t>
            </a:r>
            <a:r>
              <a:rPr lang="en-US" altLang="zh-CN"/>
              <a:t>Bound Encoding of the Aggregate L</a:t>
            </a:r>
            <a:r>
              <a:rPr lang="zh-CN" altLang="en-US"/>
              <a:t>anguage </a:t>
            </a:r>
            <a:r>
              <a:rPr lang="en-US" altLang="zh-CN"/>
              <a:t>E</a:t>
            </a:r>
            <a:r>
              <a:rPr lang="zh-CN" altLang="en-US"/>
              <a:t>nvironment </a:t>
            </a:r>
            <a:r>
              <a:rPr lang="en-US" altLang="zh-CN"/>
              <a:t>(</a:t>
            </a:r>
            <a:r>
              <a:rPr lang="zh-CN" altLang="en-US"/>
              <a:t>Jones and Mewhort</a:t>
            </a:r>
            <a:r>
              <a:rPr lang="en-US" altLang="zh-CN"/>
              <a:t>, </a:t>
            </a:r>
            <a:r>
              <a:rPr lang="zh-CN" altLang="en-US"/>
              <a:t>2007)</a:t>
            </a:r>
          </a:p>
          <a:p>
            <a:pPr lvl="1"/>
            <a:r>
              <a:rPr lang="zh-CN" altLang="en-US"/>
              <a:t>参照Murdock’s (1982)的情景记忆模型，</a:t>
            </a:r>
            <a:r>
              <a:rPr>
                <a:sym typeface="+mn-ea"/>
              </a:rPr>
              <a:t>a single holographic trace </a:t>
            </a:r>
          </a:p>
          <a:p>
            <a:pPr lvl="1"/>
            <a:endParaRPr lang="zh-CN" altLang="en-US"/>
          </a:p>
          <a:p>
            <a:pPr marL="228600" lvl="0" indent="-228600">
              <a:buFont typeface="Arial" panose="020B0604020202020204" pitchFamily="34" charset="0"/>
              <a:buChar char="•"/>
            </a:pPr>
            <a:r>
              <a:rPr lang="zh-CN" altLang="en-US">
                <a:solidFill>
                  <a:schemeClr val="tx1">
                    <a:lumMod val="85000"/>
                    <a:lumOff val="15000"/>
                  </a:schemeClr>
                </a:solidFill>
              </a:rPr>
              <a:t>a context model of semantic memory（ Kwantes</a:t>
            </a:r>
            <a:r>
              <a:rPr lang="en-US" altLang="zh-CN"/>
              <a:t>, </a:t>
            </a:r>
            <a:r>
              <a:rPr lang="zh-CN" altLang="en-US"/>
              <a:t>2005)</a:t>
            </a:r>
          </a:p>
          <a:p>
            <a:pPr lvl="1"/>
            <a:r>
              <a:rPr lang="zh-CN" altLang="en-US"/>
              <a:t>Hintzman (1984)的情境记忆模型，</a:t>
            </a:r>
            <a:r>
              <a:rPr>
                <a:sym typeface="+mn-ea"/>
              </a:rPr>
              <a:t>multiple traces</a:t>
            </a:r>
            <a:endParaRPr lang="zh-CN" altLang="en-US"/>
          </a:p>
          <a:p>
            <a:pPr marL="0" indent="0">
              <a:buNone/>
            </a:pPr>
            <a:r>
              <a:rPr lang="en-US" altLang="zh-CN"/>
              <a:t>	</a:t>
            </a:r>
          </a:p>
          <a:p>
            <a:pPr marL="0" indent="0">
              <a:buNone/>
            </a:pPr>
            <a:endParaRPr lang="zh-CN" altLang="en-US"/>
          </a:p>
        </p:txBody>
      </p:sp>
    </p:spTree>
    <p:custDataLst>
      <p:tags r:id="rId1"/>
    </p:custData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u="heavy"/>
              <a:t>小结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>
                <a:sym typeface="+mn-ea"/>
              </a:rPr>
              <a:t>1</a:t>
            </a:r>
            <a:r>
              <a:rPr>
                <a:sym typeface="+mn-ea"/>
              </a:rPr>
              <a:t>、语料库类型决定了所能得到的信息表示的本质（比如</a:t>
            </a:r>
            <a:r>
              <a:rPr lang="en-US" altLang="zh-CN">
                <a:sym typeface="+mn-ea"/>
              </a:rPr>
              <a:t>LSA</a:t>
            </a:r>
            <a:r>
              <a:rPr>
                <a:sym typeface="+mn-ea"/>
              </a:rPr>
              <a:t>语义空间根据不同语料库得到）</a:t>
            </a:r>
          </a:p>
          <a:p>
            <a:pPr lvl="1"/>
            <a:r>
              <a:rPr>
                <a:sym typeface="+mn-ea"/>
              </a:rPr>
              <a:t>语料库</a:t>
            </a:r>
            <a:r>
              <a:rPr lang="en-US" altLang="zh-CN">
                <a:sym typeface="+mn-ea"/>
              </a:rPr>
              <a:t>TASA</a:t>
            </a:r>
            <a:r>
              <a:rPr>
                <a:sym typeface="+mn-ea"/>
              </a:rPr>
              <a:t>（ Quesada, 2007）：一个典型的美国高中生在毕业之前所能读到的文本</a:t>
            </a:r>
          </a:p>
          <a:p>
            <a:pPr lvl="1"/>
            <a:endParaRPr>
              <a:sym typeface="+mn-ea"/>
            </a:endParaRPr>
          </a:p>
          <a:p>
            <a:r>
              <a:rPr lang="en-US" altLang="zh-CN">
                <a:sym typeface="+mn-ea"/>
              </a:rPr>
              <a:t>2</a:t>
            </a:r>
            <a:r>
              <a:rPr>
                <a:sym typeface="+mn-ea"/>
              </a:rPr>
              <a:t>、通过无监督算法从语料库中自动抽取语义表示可以有多个方法，不同方法意图解决的问题不同，没有直接优劣之分</a:t>
            </a:r>
          </a:p>
          <a:p>
            <a:pPr lvl="1"/>
            <a:r>
              <a:rPr lang="en-US" altLang="zh-CN">
                <a:sym typeface="+mn-ea"/>
              </a:rPr>
              <a:t>Topic model</a:t>
            </a:r>
            <a:r>
              <a:rPr>
                <a:sym typeface="+mn-ea"/>
              </a:rPr>
              <a:t>能够捕捉不对称的语义信息，比如相似度的计算</a:t>
            </a:r>
          </a:p>
          <a:p>
            <a:pPr lvl="1"/>
            <a:r>
              <a:rPr lang="en-US" altLang="zh-CN">
                <a:sym typeface="+mn-ea"/>
              </a:rPr>
              <a:t>LSA</a:t>
            </a:r>
            <a:r>
              <a:rPr>
                <a:sym typeface="+mn-ea"/>
              </a:rPr>
              <a:t>能够生成文本摘要，进行文章评分</a:t>
            </a:r>
          </a:p>
          <a:p>
            <a:pPr lvl="1"/>
            <a:endParaRPr>
              <a:sym typeface="+mn-ea"/>
            </a:endParaRPr>
          </a:p>
          <a:p>
            <a:pPr marL="228600" lvl="0" indent="-228600">
              <a:buFont typeface="Arial" panose="020B0604020202020204" pitchFamily="34" charset="0"/>
              <a:buChar char="•"/>
            </a:pPr>
            <a:r>
              <a:rPr lang="en-US" altLang="zh-CN">
                <a:solidFill>
                  <a:schemeClr val="tx1">
                    <a:lumMod val="85000"/>
                    <a:lumOff val="15000"/>
                  </a:schemeClr>
                </a:solidFill>
                <a:sym typeface="+mn-ea"/>
              </a:rPr>
              <a:t>3</a:t>
            </a:r>
            <a:r>
              <a:rPr>
                <a:solidFill>
                  <a:schemeClr val="tx1">
                    <a:lumMod val="85000"/>
                    <a:lumOff val="15000"/>
                  </a:schemeClr>
                </a:solidFill>
                <a:sym typeface="+mn-ea"/>
              </a:rPr>
              <a:t>、以上模型大都是词袋模型，都是依据单词在文档或句子中的共现信息来抽取语义知识</a:t>
            </a:r>
            <a:endParaRPr>
              <a:sym typeface="+mn-ea"/>
            </a:endParaRPr>
          </a:p>
          <a:p>
            <a:pPr marL="685800" lvl="1" indent="-228600">
              <a:buFont typeface="Arial" panose="020B0604020202020204" pitchFamily="34" charset="0"/>
              <a:buChar char="•"/>
            </a:pPr>
            <a:r>
              <a:rPr>
                <a:solidFill>
                  <a:schemeClr val="tx1">
                    <a:lumMod val="85000"/>
                    <a:lumOff val="15000"/>
                  </a:schemeClr>
                </a:solidFill>
                <a:sym typeface="+mn-ea"/>
              </a:rPr>
              <a:t>加入词序和句法结构信息能够增强模型的解释力</a:t>
            </a:r>
            <a:endParaRPr lang="zh-CN" altLang="en-US"/>
          </a:p>
          <a:p>
            <a:pPr lvl="2"/>
            <a:r>
              <a:rPr>
                <a:sym typeface="+mn-ea"/>
              </a:rPr>
              <a:t>词序：</a:t>
            </a:r>
            <a:r>
              <a:rPr lang="en-US" altLang="zh-CN">
                <a:sym typeface="+mn-ea"/>
              </a:rPr>
              <a:t>BEAGLE</a:t>
            </a:r>
            <a:r>
              <a:rPr>
                <a:sym typeface="+mn-ea"/>
              </a:rPr>
              <a:t>模型</a:t>
            </a:r>
          </a:p>
          <a:p>
            <a:pPr lvl="2"/>
            <a:r>
              <a:rPr>
                <a:sym typeface="+mn-ea"/>
              </a:rPr>
              <a:t>句法结构：</a:t>
            </a:r>
            <a:r>
              <a:rPr lang="en-US" altLang="zh-CN">
                <a:sym typeface="+mn-ea"/>
              </a:rPr>
              <a:t>SP</a:t>
            </a:r>
            <a:r>
              <a:rPr>
                <a:sym typeface="+mn-ea"/>
              </a:rPr>
              <a:t>模型</a:t>
            </a:r>
          </a:p>
          <a:p>
            <a:pPr marL="228600" lvl="0" indent="-228600">
              <a:buFont typeface="Arial" panose="020B0604020202020204" pitchFamily="34" charset="0"/>
              <a:buChar char="•"/>
            </a:pPr>
            <a:r>
              <a:rPr lang="en-US" altLang="zh-CN">
                <a:solidFill>
                  <a:schemeClr val="tx1">
                    <a:lumMod val="85000"/>
                    <a:lumOff val="15000"/>
                  </a:schemeClr>
                </a:solidFill>
                <a:sym typeface="+mn-ea"/>
              </a:rPr>
              <a:t>4</a:t>
            </a:r>
            <a:r>
              <a:rPr>
                <a:solidFill>
                  <a:schemeClr val="tx1">
                    <a:lumMod val="85000"/>
                    <a:lumOff val="15000"/>
                  </a:schemeClr>
                </a:solidFill>
                <a:sym typeface="+mn-ea"/>
              </a:rPr>
              <a:t>、上述模型都是去语境化的抽象的语义表征，长时记忆中存储的信息，并不能真正反映词义</a:t>
            </a:r>
            <a:endParaRPr lang="zh-CN" altLang="en-US"/>
          </a:p>
          <a:p>
            <a:pPr marL="457200" lvl="1" indent="0">
              <a:buNone/>
            </a:pPr>
            <a:endParaRPr>
              <a:sym typeface="+mn-ea"/>
            </a:endParaRPr>
          </a:p>
          <a:p>
            <a:pPr marL="0" indent="0">
              <a:buNone/>
            </a:pPr>
            <a:endParaRPr lang="zh-CN" altLang="en-US"/>
          </a:p>
        </p:txBody>
      </p:sp>
    </p:spTree>
    <p:custDataLst>
      <p:tags r:id="rId1"/>
    </p:custData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456180" y="4282440"/>
            <a:ext cx="6714490" cy="793750"/>
          </a:xfrm>
        </p:spPr>
        <p:txBody>
          <a:bodyPr>
            <a:normAutofit fontScale="90000"/>
          </a:bodyPr>
          <a:lstStyle/>
          <a:p>
            <a:r>
              <a:rPr lang="zh-CN" altLang="en-US">
                <a:sym typeface="+mn-ea"/>
              </a:rPr>
              <a:t>The construction of word meaning in working memory</a:t>
            </a:r>
            <a:endParaRPr lang="zh-CN" altLang="en-US"/>
          </a:p>
        </p:txBody>
      </p:sp>
    </p:spTree>
    <p:custDataLst>
      <p:tags r:id="rId1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>
                <a:sym typeface="+mn-ea"/>
              </a:rPr>
              <a:t>多义问题polysemous</a:t>
            </a:r>
            <a:r>
              <a:rPr lang="zh-CN" altLang="en-US"/>
              <a:t/>
            </a:r>
            <a:br>
              <a:rPr lang="zh-CN" altLang="en-US"/>
            </a:b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zh-CN">
                <a:sym typeface="+mn-ea"/>
              </a:rPr>
              <a:t>bark</a:t>
            </a:r>
            <a:r>
              <a:rPr>
                <a:sym typeface="+mn-ea"/>
              </a:rPr>
              <a:t>（</a:t>
            </a:r>
            <a:r>
              <a:rPr lang="en-US" altLang="zh-CN">
                <a:sym typeface="+mn-ea"/>
              </a:rPr>
              <a:t>WordNet</a:t>
            </a:r>
            <a:r>
              <a:rPr>
                <a:sym typeface="+mn-ea"/>
              </a:rPr>
              <a:t>）：</a:t>
            </a:r>
          </a:p>
          <a:p>
            <a:r>
              <a:rPr lang="en-US" altLang="zh-CN">
                <a:sym typeface="+mn-ea"/>
              </a:rPr>
              <a:t>three unrelated meaning: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the tree-related bark：</a:t>
            </a:r>
            <a:r>
              <a:rPr lang="en-US" altLang="zh-CN">
                <a:sym typeface="+mn-ea"/>
              </a:rPr>
              <a:t>four senses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the dog-related bark：</a:t>
            </a:r>
            <a:r>
              <a:rPr lang="en-US" altLang="zh-CN">
                <a:sym typeface="+mn-ea"/>
              </a:rPr>
              <a:t>four senses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the ship-related bark：a single sense</a:t>
            </a:r>
          </a:p>
          <a:p>
            <a:pPr lvl="1"/>
            <a:endParaRPr>
              <a:sym typeface="+mn-ea"/>
            </a:endParaRPr>
          </a:p>
          <a:p>
            <a:pPr lvl="2"/>
            <a:endParaRPr>
              <a:sym typeface="+mn-ea"/>
            </a:endParaRPr>
          </a:p>
          <a:p>
            <a:pPr marL="0" lvl="0" indent="0">
              <a:buNone/>
            </a:pPr>
            <a:r>
              <a:rPr lang="en-US" altLang="zh-CN">
                <a:sym typeface="+mn-ea"/>
              </a:rPr>
              <a:t>LSA</a:t>
            </a:r>
            <a:r>
              <a:rPr>
                <a:sym typeface="+mn-ea"/>
              </a:rPr>
              <a:t>不区分多义词，</a:t>
            </a:r>
          </a:p>
          <a:p>
            <a:pPr marL="0" lvl="0" indent="0">
              <a:buNone/>
            </a:pPr>
            <a:r>
              <a:rPr lang="en-US" altLang="zh-CN">
                <a:sym typeface="+mn-ea"/>
              </a:rPr>
              <a:t>bark</a:t>
            </a:r>
            <a:r>
              <a:rPr>
                <a:sym typeface="+mn-ea"/>
              </a:rPr>
              <a:t>的所有意义在</a:t>
            </a:r>
            <a:r>
              <a:rPr lang="en-US" altLang="zh-CN">
                <a:sym typeface="+mn-ea"/>
              </a:rPr>
              <a:t>LSA</a:t>
            </a:r>
            <a:r>
              <a:rPr>
                <a:sym typeface="+mn-ea"/>
              </a:rPr>
              <a:t>中用一个向量来表示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内容占位符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63235" y="952500"/>
            <a:ext cx="6628765" cy="5250815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 The </a:t>
            </a:r>
            <a:r>
              <a:rPr lang="en-US" altLang="zh-CN"/>
              <a:t>Prediction model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生成符合语境的词义</a:t>
            </a:r>
          </a:p>
          <a:p>
            <a:r>
              <a:t>激活扩散程序（</a:t>
            </a:r>
            <a:r>
              <a:rPr lang="en-US" altLang="zh-CN">
                <a:sym typeface="+mn-ea"/>
              </a:rPr>
              <a:t>a spreading activation process</a:t>
            </a:r>
            <a:r>
              <a:t>）</a:t>
            </a:r>
            <a:endParaRPr lang="en-US" altLang="zh-CN"/>
          </a:p>
          <a:p>
            <a:pPr lvl="1"/>
            <a:r>
              <a:t>构建语义网络，包括目标词和相近词</a:t>
            </a:r>
            <a:r>
              <a:rPr lang="en-US" altLang="zh-CN"/>
              <a:t>(</a:t>
            </a:r>
            <a:r>
              <a:t>语义</a:t>
            </a:r>
            <a:r>
              <a:rPr lang="en-US" altLang="zh-CN"/>
              <a:t>)</a:t>
            </a:r>
            <a:r>
              <a:t>，然后关联到语境，分别计算邻近词与目标词和语境词之间的余弦值，激活网络中和语境相关的词语，调整目标词的原始向量</a:t>
            </a:r>
          </a:p>
          <a:p>
            <a:pPr lvl="1"/>
            <a:endParaRPr/>
          </a:p>
          <a:p>
            <a:r>
              <a:t> 以</a:t>
            </a:r>
            <a:r>
              <a:rPr lang="en-US" altLang="zh-CN"/>
              <a:t>bark</a:t>
            </a:r>
            <a:r>
              <a:t>为例</a:t>
            </a:r>
          </a:p>
          <a:p>
            <a:r>
              <a:t>构建网络：</a:t>
            </a:r>
            <a:r>
              <a:rPr lang="en-US" altLang="zh-CN"/>
              <a:t>bark,kennel( the dog-meaning),lumber( the tree-meaning)</a:t>
            </a:r>
          </a:p>
          <a:p>
            <a:r>
              <a:t>生成</a:t>
            </a:r>
            <a:r>
              <a:rPr lang="en-US" altLang="zh-CN"/>
              <a:t>bark</a:t>
            </a:r>
            <a:r>
              <a:t>在</a:t>
            </a:r>
            <a:r>
              <a:rPr lang="en-US" altLang="zh-CN"/>
              <a:t>dog</a:t>
            </a:r>
            <a:r>
              <a:t>语境下的意义：</a:t>
            </a:r>
          </a:p>
          <a:p>
            <a:pPr lvl="1"/>
            <a:r>
              <a:t>分别计算邻近词和</a:t>
            </a:r>
            <a:r>
              <a:rPr lang="en-US" altLang="zh-CN"/>
              <a:t>dog</a:t>
            </a:r>
            <a:r>
              <a:t>与</a:t>
            </a:r>
            <a:r>
              <a:rPr lang="en-US" altLang="zh-CN"/>
              <a:t>bark</a:t>
            </a:r>
            <a:r>
              <a:t>的余弦值，最终，网络中和语境相关的词</a:t>
            </a:r>
            <a:r>
              <a:rPr lang="en-US" altLang="zh-CN"/>
              <a:t>(kennel)</a:t>
            </a:r>
            <a:r>
              <a:t>被激活，不相关的词</a:t>
            </a:r>
            <a:r>
              <a:rPr lang="en-US" altLang="zh-CN"/>
              <a:t>(lumber)</a:t>
            </a:r>
            <a:r>
              <a:t>被抑制，最终生成语境义。</a:t>
            </a:r>
          </a:p>
          <a:p>
            <a:r>
              <a:rPr lang="en-US" altLang="zh-CN"/>
              <a:t>bark</a:t>
            </a:r>
            <a:r>
              <a:rPr lang="en-US" altLang="zh-CN" baseline="-25000"/>
              <a:t>dog</a:t>
            </a:r>
            <a:r>
              <a:t>和</a:t>
            </a:r>
            <a:r>
              <a:rPr lang="en-US" altLang="zh-CN"/>
              <a:t>bark</a:t>
            </a:r>
            <a:r>
              <a:rPr lang="en-US" altLang="zh-CN" baseline="-25000"/>
              <a:t>tree</a:t>
            </a:r>
            <a:r>
              <a:t>之间的余弦值是</a:t>
            </a:r>
            <a:r>
              <a:rPr lang="en-US" altLang="zh-CN"/>
              <a:t>0.03</a:t>
            </a:r>
            <a:r>
              <a:t>；</a:t>
            </a:r>
            <a:r>
              <a:rPr lang="en-US" altLang="zh-CN">
                <a:sym typeface="+mn-ea"/>
              </a:rPr>
              <a:t>bark</a:t>
            </a:r>
            <a:r>
              <a:rPr lang="en-US" altLang="zh-CN" baseline="-25000">
                <a:sym typeface="+mn-ea"/>
              </a:rPr>
              <a:t>dog</a:t>
            </a:r>
            <a:r>
              <a:rPr>
                <a:sym typeface="+mn-ea"/>
              </a:rPr>
              <a:t>和</a:t>
            </a:r>
            <a:r>
              <a:rPr lang="en-US" altLang="zh-CN">
                <a:sym typeface="+mn-ea"/>
              </a:rPr>
              <a:t>tree</a:t>
            </a:r>
            <a:r>
              <a:rPr>
                <a:sym typeface="+mn-ea"/>
              </a:rPr>
              <a:t>之间的余弦值是</a:t>
            </a:r>
            <a:r>
              <a:rPr lang="en-US" altLang="zh-CN">
                <a:sym typeface="+mn-ea"/>
              </a:rPr>
              <a:t>-0.04</a:t>
            </a:r>
            <a:r>
              <a:rPr>
                <a:sym typeface="+mn-ea"/>
              </a:rPr>
              <a:t>；</a:t>
            </a:r>
            <a:r>
              <a:rPr lang="en-US" altLang="zh-CN">
                <a:sym typeface="+mn-ea"/>
              </a:rPr>
              <a:t>bark</a:t>
            </a:r>
            <a:r>
              <a:rPr lang="en-US" altLang="zh-CN" baseline="-25000">
                <a:sym typeface="+mn-ea"/>
              </a:rPr>
              <a:t>tree</a:t>
            </a:r>
            <a:r>
              <a:rPr>
                <a:sym typeface="+mn-ea"/>
              </a:rPr>
              <a:t>和</a:t>
            </a:r>
            <a:r>
              <a:rPr lang="en-US" altLang="zh-CN">
                <a:sym typeface="+mn-ea"/>
              </a:rPr>
              <a:t>dog</a:t>
            </a:r>
            <a:r>
              <a:rPr>
                <a:sym typeface="+mn-ea"/>
              </a:rPr>
              <a:t>之间的余弦值是</a:t>
            </a:r>
            <a:r>
              <a:rPr lang="en-US" altLang="zh-CN">
                <a:sym typeface="+mn-ea"/>
              </a:rPr>
              <a:t>0.02</a:t>
            </a:r>
          </a:p>
          <a:p>
            <a:endParaRPr>
              <a:sym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669925" y="6447155"/>
            <a:ext cx="3129280" cy="33718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1600">
                <a:sym typeface="+mn-ea"/>
              </a:rPr>
              <a:t>Kintsch (2001, 2007, 2008a,b)</a:t>
            </a:r>
          </a:p>
        </p:txBody>
      </p:sp>
    </p:spTree>
    <p:custDataLst>
      <p:tags r:id="rId1"/>
    </p:custData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隐喻问题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altLang="zh-CN"/>
          </a:p>
          <a:p>
            <a:r>
              <a:rPr lang="en-US" altLang="zh-CN"/>
              <a:t>My lawyer is a </a:t>
            </a:r>
            <a:r>
              <a:rPr lang="en-US" altLang="zh-CN">
                <a:solidFill>
                  <a:srgbClr val="FF0000"/>
                </a:solidFill>
              </a:rPr>
              <a:t>shark</a:t>
            </a:r>
            <a:r>
              <a:rPr>
                <a:sym typeface="+mn-ea"/>
              </a:rPr>
              <a:t>(Kintsch,2008</a:t>
            </a:r>
            <a:r>
              <a:rPr lang="en-US" altLang="zh-CN">
                <a:sym typeface="+mn-ea"/>
              </a:rPr>
              <a:t>b</a:t>
            </a:r>
            <a:r>
              <a:rPr>
                <a:sym typeface="+mn-ea"/>
              </a:rPr>
              <a:t>)</a:t>
            </a:r>
            <a:endParaRPr lang="en-US" altLang="zh-CN"/>
          </a:p>
          <a:p>
            <a:r>
              <a:t>在</a:t>
            </a:r>
            <a:r>
              <a:rPr lang="en-US" altLang="zh-CN"/>
              <a:t>lawyer</a:t>
            </a:r>
            <a:r>
              <a:t>语境下：</a:t>
            </a:r>
          </a:p>
          <a:p>
            <a:pPr lvl="1"/>
            <a:r>
              <a:t>原本词义 fishiness被弱化</a:t>
            </a:r>
          </a:p>
          <a:p>
            <a:pPr lvl="1"/>
            <a:r>
              <a:t>dangerous特征被加强</a:t>
            </a:r>
          </a:p>
          <a:p>
            <a:r>
              <a:t>和</a:t>
            </a:r>
            <a:r>
              <a:rPr lang="en-US" altLang="zh-CN"/>
              <a:t>shark</a:t>
            </a:r>
            <a:r>
              <a:rPr lang="en-US" altLang="zh-CN" baseline="-25000"/>
              <a:t>lawyer</a:t>
            </a:r>
            <a:r>
              <a:t>最相近的词：</a:t>
            </a:r>
          </a:p>
          <a:p>
            <a:r>
              <a:t>danger, killer, frighten, grounds,killing, and victims</a:t>
            </a:r>
          </a:p>
          <a:p>
            <a:endParaRPr lang="en-US" altLang="zh-CN"/>
          </a:p>
          <a:p>
            <a:r>
              <a:t>有些复杂的隐喻包含类比推理，并不仅仅是意义的转移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47205" y="1578610"/>
            <a:ext cx="4546600" cy="476250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8032750" y="6341110"/>
            <a:ext cx="3268980" cy="36830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>
                <a:sym typeface="+mn-ea"/>
              </a:rPr>
              <a:t>激活扩散网络(Kintsch,2008a)</a:t>
            </a:r>
            <a:endParaRPr lang="zh-CN" altLang="en-US"/>
          </a:p>
        </p:txBody>
      </p:sp>
    </p:spTree>
    <p:custDataLst>
      <p:tags r:id="rId1"/>
    </p:custData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the Prediction model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  <a:p>
            <a:r>
              <a:rPr lang="zh-CN" altLang="en-US"/>
              <a:t>激活扩散程序：网络计算复杂，需要自由参数（比如需要搜索多少个相近词？激活阈值是多少？）</a:t>
            </a:r>
          </a:p>
          <a:p>
            <a:r>
              <a:rPr lang="zh-CN" altLang="en-US"/>
              <a:t>概率模型：可以避免上述问题，用</a:t>
            </a:r>
            <a:r>
              <a:rPr lang="en-US" altLang="zh-CN"/>
              <a:t>the Topic model</a:t>
            </a:r>
            <a:r>
              <a:t>取代</a:t>
            </a:r>
            <a:r>
              <a:rPr lang="en-US" altLang="zh-CN"/>
              <a:t>LSA</a:t>
            </a:r>
            <a:r>
              <a:t>模型</a:t>
            </a:r>
          </a:p>
          <a:p>
            <a:r>
              <a:rPr lang="en-US" altLang="zh-CN"/>
              <a:t>the Topic model</a:t>
            </a:r>
          </a:p>
          <a:p>
            <a:pPr lvl="1"/>
            <a:r>
              <a:rPr>
                <a:sym typeface="+mn-ea"/>
              </a:rPr>
              <a:t>词向量：</a:t>
            </a:r>
            <a:r>
              <a:rPr lang="en-US" altLang="zh-CN">
                <a:sym typeface="+mn-ea"/>
              </a:rPr>
              <a:t>the word topic matrix</a:t>
            </a:r>
            <a:r>
              <a:rPr>
                <a:sym typeface="+mn-ea"/>
              </a:rPr>
              <a:t>的静态行</a:t>
            </a:r>
          </a:p>
          <a:p>
            <a:pPr lvl="1"/>
            <a:r>
              <a:t>意义表征对语境是敏感的，比如</a:t>
            </a:r>
            <a:r>
              <a:rPr lang="en-US" altLang="zh-CN"/>
              <a:t>play</a:t>
            </a:r>
            <a:r>
              <a:t>在</a:t>
            </a:r>
            <a:r>
              <a:rPr lang="en-US" altLang="zh-CN"/>
              <a:t>theater</a:t>
            </a:r>
            <a:r>
              <a:t>和</a:t>
            </a:r>
            <a:r>
              <a:rPr lang="en-US" altLang="zh-CN"/>
              <a:t>baseball</a:t>
            </a:r>
            <a:r>
              <a:t>文档中被指派到不同的话题之下</a:t>
            </a:r>
          </a:p>
          <a:p>
            <a:endParaRPr lang="en-US" altLang="zh-CN"/>
          </a:p>
          <a:p>
            <a:endParaRPr lang="en-US" altLang="zh-CN"/>
          </a:p>
        </p:txBody>
      </p:sp>
    </p:spTree>
    <p:custDataLst>
      <p:tags r:id="rId1"/>
    </p:custData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5002530" y="0"/>
            <a:ext cx="6696075" cy="6857365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772160" y="1548130"/>
            <a:ext cx="3752215" cy="2553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spc="15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</a:rPr>
              <a:t>根据条件概率找到和play语义距离最相近的前20个词，</a:t>
            </a:r>
          </a:p>
          <a:p>
            <a:r>
              <a:rPr lang="zh-CN" altLang="en-US" sz="1600" spc="15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</a:rPr>
              <a:t>Shakespeare：theater-related和其他相关词（只有18个）</a:t>
            </a:r>
          </a:p>
          <a:p>
            <a:r>
              <a:rPr lang="zh-CN" altLang="en-US" sz="1600" spc="15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</a:rPr>
              <a:t>baseball：sports-related和其他相关词</a:t>
            </a:r>
          </a:p>
          <a:p>
            <a:endParaRPr lang="zh-CN" altLang="en-US" sz="1600" spc="150">
              <a:solidFill>
                <a:schemeClr val="tx1">
                  <a:lumMod val="85000"/>
                  <a:lumOff val="15000"/>
                </a:schemeClr>
              </a:solidFill>
              <a:uFillTx/>
              <a:latin typeface="Arial" panose="020B0604020202020204" pitchFamily="34" charset="0"/>
              <a:ea typeface="微软雅黑" panose="020B0503020204020204" pitchFamily="34" charset="-122"/>
            </a:endParaRPr>
          </a:p>
          <a:p>
            <a:r>
              <a:rPr lang="zh-CN" altLang="en-US" sz="1600" spc="15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</a:rPr>
              <a:t>为什么表格中不对齐？</a:t>
            </a:r>
          </a:p>
          <a:p>
            <a:endParaRPr lang="zh-CN" altLang="en-US" sz="1600" spc="150">
              <a:solidFill>
                <a:schemeClr val="tx1">
                  <a:lumMod val="85000"/>
                  <a:lumOff val="15000"/>
                </a:schemeClr>
              </a:solidFill>
              <a:uFillTx/>
              <a:latin typeface="Arial" panose="020B0604020202020204" pitchFamily="34" charset="0"/>
              <a:ea typeface="微软雅黑" panose="020B0503020204020204" pitchFamily="34" charset="-122"/>
            </a:endParaRPr>
          </a:p>
          <a:p>
            <a:endParaRPr lang="zh-CN" altLang="en-US" sz="1600" spc="150">
              <a:solidFill>
                <a:schemeClr val="tx1">
                  <a:lumMod val="85000"/>
                  <a:lumOff val="15000"/>
                </a:schemeClr>
              </a:solidFill>
              <a:uFillTx/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Prediction</a:t>
            </a:r>
            <a:r>
              <a:rPr lang="zh-CN" altLang="en-US"/>
              <a:t>模型特点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>
                <a:sym typeface="+mn-ea"/>
              </a:rPr>
              <a:t>以前的模型：</a:t>
            </a:r>
            <a:r>
              <a:rPr lang="en-US" altLang="zh-CN">
                <a:sym typeface="+mn-ea"/>
              </a:rPr>
              <a:t>context-free</a:t>
            </a:r>
            <a:r>
              <a:rPr>
                <a:sym typeface="+mn-ea"/>
              </a:rPr>
              <a:t>，</a:t>
            </a:r>
            <a:r>
              <a:rPr lang="en-US" altLang="zh-CN">
                <a:sym typeface="+mn-ea"/>
              </a:rPr>
              <a:t>long-term memory</a:t>
            </a:r>
            <a:endParaRPr lang="en-US" altLang="zh-CN"/>
          </a:p>
          <a:p>
            <a:r>
              <a:rPr lang="en-US" altLang="zh-CN">
                <a:sym typeface="+mn-ea"/>
              </a:rPr>
              <a:t>the prediction model: context-appropriate: working memory</a:t>
            </a:r>
          </a:p>
          <a:p>
            <a:pPr lvl="1"/>
            <a:r>
              <a:rPr lang="en-US" altLang="zh-CN">
                <a:sym typeface="+mn-ea"/>
              </a:rPr>
              <a:t>a generative lexicon</a:t>
            </a:r>
            <a:r>
              <a:rPr>
                <a:sym typeface="+mn-ea"/>
              </a:rPr>
              <a:t>，生成的词义根据语境不断变化</a:t>
            </a:r>
          </a:p>
          <a:p>
            <a:pPr lvl="1"/>
            <a:r>
              <a:rPr>
                <a:sym typeface="+mn-ea"/>
              </a:rPr>
              <a:t>语境义变化有大有小：</a:t>
            </a:r>
            <a:r>
              <a:rPr lang="en-US" altLang="zh-CN">
                <a:sym typeface="+mn-ea"/>
              </a:rPr>
              <a:t>shark</a:t>
            </a:r>
            <a:r>
              <a:rPr>
                <a:sym typeface="+mn-ea"/>
              </a:rPr>
              <a:t>：</a:t>
            </a:r>
            <a:r>
              <a:rPr lang="en-US" altLang="zh-CN">
                <a:sym typeface="+mn-ea"/>
              </a:rPr>
              <a:t>swim&lt;soup&lt;lawyer</a:t>
            </a:r>
            <a:endParaRPr lang="en-US" altLang="zh-CN"/>
          </a:p>
          <a:p>
            <a:pPr lvl="1"/>
            <a:endParaRPr lang="en-US" altLang="zh-CN"/>
          </a:p>
          <a:p>
            <a:endParaRPr lang="en-US" altLang="zh-CN"/>
          </a:p>
          <a:p>
            <a:r>
              <a:rPr>
                <a:sym typeface="+mn-ea"/>
              </a:rPr>
              <a:t>这里的</a:t>
            </a:r>
            <a:r>
              <a:rPr lang="en-US" altLang="zh-CN">
                <a:sym typeface="+mn-ea"/>
              </a:rPr>
              <a:t>context</a:t>
            </a:r>
            <a:r>
              <a:rPr>
                <a:sym typeface="+mn-ea"/>
              </a:rPr>
              <a:t>都是单个词，需要放在更大的语言环境</a:t>
            </a:r>
            <a:r>
              <a:rPr lang="en-US" altLang="zh-CN">
                <a:sym typeface="+mn-ea"/>
              </a:rPr>
              <a:t>——</a:t>
            </a:r>
            <a:r>
              <a:rPr>
                <a:sym typeface="+mn-ea"/>
              </a:rPr>
              <a:t>句子中，此时考虑影响语义的句子结构和句法</a:t>
            </a:r>
          </a:p>
          <a:p>
            <a:r>
              <a:rPr>
                <a:sym typeface="+mn-ea"/>
              </a:rPr>
              <a:t>将</a:t>
            </a:r>
            <a:r>
              <a:rPr lang="en-US" altLang="zh-CN">
                <a:sym typeface="+mn-ea"/>
              </a:rPr>
              <a:t>the prediction model</a:t>
            </a:r>
            <a:r>
              <a:rPr>
                <a:sym typeface="+mn-ea"/>
              </a:rPr>
              <a:t>扩展到句子里</a:t>
            </a:r>
          </a:p>
          <a:p>
            <a:endParaRPr lang="zh-CN" altLang="en-US"/>
          </a:p>
        </p:txBody>
      </p:sp>
    </p:spTree>
    <p:custDataLst>
      <p:tags r:id="rId1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>
            <p:custDataLst>
              <p:tags r:id="rId3"/>
            </p:custDataLst>
          </p:nvPr>
        </p:nvSpPr>
        <p:spPr>
          <a:xfrm>
            <a:off x="4921250" y="2823210"/>
            <a:ext cx="1790700" cy="119888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algn="ctr"/>
            <a:r>
              <a:rPr lang="en-US" altLang="zh-CN" sz="72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03</a:t>
            </a:r>
          </a:p>
        </p:txBody>
      </p:sp>
      <p:sp>
        <p:nvSpPr>
          <p:cNvPr id="5" name="标题 4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1661160" y="4232275"/>
            <a:ext cx="8430895" cy="793750"/>
          </a:xfrm>
        </p:spPr>
        <p:txBody>
          <a:bodyPr>
            <a:normAutofit/>
          </a:bodyPr>
          <a:lstStyle/>
          <a:p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新模型</a:t>
            </a:r>
            <a:r>
              <a:rPr lang="zh-CN" altLang="en-US">
                <a:sym typeface="+mn-ea"/>
              </a:rPr>
              <a:t> The CI-II model</a:t>
            </a:r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</p:spTree>
    <p:custDataLst>
      <p:tags r:id="rId2"/>
    </p:custData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模型内容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  <a:p>
            <a:r>
              <a:rPr lang="zh-CN" altLang="en-US"/>
              <a:t>主要内容包括以下五个方面:</a:t>
            </a:r>
          </a:p>
          <a:p>
            <a:pPr lvl="1"/>
            <a:r>
              <a:rPr lang="zh-CN" altLang="en-US"/>
              <a:t>1. 意义：依据长时记忆的信息在工作记忆的语境下构建意义 </a:t>
            </a:r>
          </a:p>
          <a:p>
            <a:pPr lvl="1"/>
            <a:r>
              <a:rPr lang="zh-CN" altLang="en-US"/>
              <a:t>2. 整体框架：the Topic model.</a:t>
            </a:r>
          </a:p>
          <a:p>
            <a:pPr lvl="1"/>
            <a:r>
              <a:rPr lang="zh-CN" altLang="en-US"/>
              <a:t>3. 根据</a:t>
            </a:r>
            <a:r>
              <a:rPr lang="en-US" altLang="zh-CN"/>
              <a:t>SP</a:t>
            </a:r>
            <a:r>
              <a:t>模型区分组合信息和聚合信息</a:t>
            </a:r>
          </a:p>
          <a:p>
            <a:pPr lvl="1"/>
            <a:r>
              <a:rPr lang="zh-CN" altLang="en-US"/>
              <a:t>4. 使用依存语法分析得到句法结构</a:t>
            </a:r>
          </a:p>
          <a:p>
            <a:pPr lvl="1"/>
            <a:r>
              <a:rPr lang="zh-CN" altLang="en-US"/>
              <a:t>5. 区分不同层次的表达：粗粒度的概括层（</a:t>
            </a:r>
            <a:r>
              <a:rPr lang="en-US" altLang="zh-CN"/>
              <a:t>gist level</a:t>
            </a:r>
            <a:r>
              <a:rPr lang="zh-CN" altLang="en-US"/>
              <a:t>）和细粒度的表象层（</a:t>
            </a:r>
            <a:r>
              <a:rPr lang="en-US" altLang="zh-CN"/>
              <a:t>explicit level</a:t>
            </a:r>
            <a:r>
              <a:rPr lang="zh-CN" altLang="en-US"/>
              <a:t>）</a:t>
            </a:r>
          </a:p>
        </p:txBody>
      </p:sp>
    </p:spTree>
    <p:custDataLst>
      <p:tags r:id="rId1"/>
    </p:custData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句法信息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/>
              <a:t>句法的重要性：</a:t>
            </a:r>
          </a:p>
          <a:p>
            <a:pPr lvl="1"/>
            <a:r>
              <a:rPr lang="zh-CN" altLang="en-US"/>
              <a:t>语言学理论：整体趋势是结合句法语义信息分析词项，比如词汇功能语法（</a:t>
            </a:r>
            <a:r>
              <a:rPr>
                <a:sym typeface="+mn-ea"/>
              </a:rPr>
              <a:t>Bresnan &amp; Kaplan, 1982</a:t>
            </a:r>
            <a:r>
              <a:rPr lang="zh-CN" altLang="en-US"/>
              <a:t>），组合范畴语法（</a:t>
            </a:r>
            <a:r>
              <a:rPr>
                <a:sym typeface="+mn-ea"/>
              </a:rPr>
              <a:t>Steedman, 1996</a:t>
            </a:r>
            <a:r>
              <a:rPr lang="zh-CN" altLang="en-US"/>
              <a:t>），树邻接语法（</a:t>
            </a:r>
            <a:r>
              <a:rPr>
                <a:sym typeface="+mn-ea"/>
              </a:rPr>
              <a:t>Joshi, 2004</a:t>
            </a:r>
            <a:r>
              <a:rPr lang="zh-CN" altLang="en-US"/>
              <a:t>），构式语法（</a:t>
            </a:r>
            <a:r>
              <a:rPr>
                <a:sym typeface="+mn-ea"/>
              </a:rPr>
              <a:t>Goldberg, 2006</a:t>
            </a:r>
            <a:r>
              <a:rPr lang="zh-CN" altLang="en-US"/>
              <a:t>） </a:t>
            </a:r>
          </a:p>
          <a:p>
            <a:pPr lvl="1"/>
            <a:r>
              <a:rPr lang="zh-CN" altLang="en-US"/>
              <a:t>心理语言学：认识到句法语义和语篇特征在语言处理和习得中的重要性</a:t>
            </a:r>
          </a:p>
          <a:p>
            <a:pPr lvl="1"/>
            <a:endParaRPr lang="zh-CN" altLang="en-US"/>
          </a:p>
          <a:p>
            <a:pPr marL="0" lvl="1"/>
            <a:r>
              <a:rPr>
                <a:sym typeface="+mn-ea"/>
              </a:rPr>
              <a:t>需要什么样的句法信息：</a:t>
            </a:r>
          </a:p>
          <a:p>
            <a:pPr marL="685800" lvl="1" indent="-228600">
              <a:buFont typeface="Arial" panose="020B0604020202020204" pitchFamily="34" charset="0"/>
              <a:buChar char="•"/>
            </a:pPr>
            <a:r>
              <a:rPr lang="en-US" altLang="zh-CN">
                <a:solidFill>
                  <a:schemeClr val="tx1">
                    <a:lumMod val="85000"/>
                    <a:lumOff val="15000"/>
                  </a:schemeClr>
                </a:solidFill>
                <a:sym typeface="+mn-ea"/>
              </a:rPr>
              <a:t>The good enough approach (Ferreira &amp; Patson, 2007)</a:t>
            </a:r>
          </a:p>
          <a:p>
            <a:pPr marL="685800" lvl="1" indent="-228600">
              <a:buFont typeface="Arial" panose="020B0604020202020204" pitchFamily="34" charset="0"/>
              <a:buChar char="•"/>
            </a:pPr>
            <a:r>
              <a:rPr>
                <a:solidFill>
                  <a:schemeClr val="tx1">
                    <a:lumMod val="85000"/>
                    <a:lumOff val="15000"/>
                  </a:schemeClr>
                </a:solidFill>
                <a:sym typeface="+mn-ea"/>
              </a:rPr>
              <a:t>人类对语言的分析比语言学的分析浅显，真实的心理表征是不完整和不准确的</a:t>
            </a:r>
          </a:p>
          <a:p>
            <a:pPr marL="228600" lvl="0" indent="-228600">
              <a:buFont typeface="Arial" panose="020B0604020202020204" pitchFamily="34" charset="0"/>
              <a:buChar char="•"/>
            </a:pPr>
            <a:r>
              <a:rPr lang="zh-CN" altLang="en-US">
                <a:solidFill>
                  <a:schemeClr val="tx1">
                    <a:lumMod val="85000"/>
                    <a:lumOff val="15000"/>
                  </a:schemeClr>
                </a:solidFill>
              </a:rPr>
              <a:t>将局部信息拼接起来</a:t>
            </a:r>
          </a:p>
          <a:p>
            <a:endParaRPr>
              <a:sym typeface="+mn-ea"/>
            </a:endParaRPr>
          </a:p>
          <a:p>
            <a:r>
              <a:rPr>
                <a:sym typeface="+mn-ea"/>
              </a:rPr>
              <a:t>如何获得并使用这些句法信息：</a:t>
            </a:r>
            <a:endParaRPr lang="zh-CN" altLang="en-US"/>
          </a:p>
          <a:p>
            <a:pPr lvl="1"/>
            <a:r>
              <a:rPr lang="zh-CN" altLang="en-US"/>
              <a:t> The CI-II model只解决使用问题，不负责学习</a:t>
            </a:r>
          </a:p>
          <a:p>
            <a:pPr lvl="1"/>
            <a:r>
              <a:rPr lang="zh-CN" altLang="en-US"/>
              <a:t>依存语法</a:t>
            </a:r>
          </a:p>
        </p:txBody>
      </p:sp>
    </p:spTree>
    <p:custDataLst>
      <p:tags r:id="rId1"/>
    </p:custData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依存语法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/>
              <a:t>理想情况：模型在无监督的条件下从语料库中学到潜在语义结构和句法结构</a:t>
            </a:r>
          </a:p>
          <a:p>
            <a:endParaRPr lang="zh-CN" altLang="en-US"/>
          </a:p>
          <a:p>
            <a:r>
              <a:rPr lang="zh-CN" altLang="en-US"/>
              <a:t>和其他语法理论比较，依存语法是朴素的，不需要借助像名词短语和动词短语这样的中介符号，也不需要施事和受事这样的语义角色标签，只需要指出句中单词的依存关系和词类范畴。</a:t>
            </a:r>
          </a:p>
          <a:p>
            <a:r>
              <a:rPr lang="zh-CN" altLang="en-US"/>
              <a:t>通过分析依存结构得到句子的命题结构，命题结构对于理解句义至关重要</a:t>
            </a:r>
          </a:p>
          <a:p>
            <a:endParaRPr lang="zh-CN" altLang="en-US"/>
          </a:p>
          <a:p>
            <a:r>
              <a:rPr lang="zh-CN" altLang="en-US"/>
              <a:t> Kintsch (1974, 1998)包含命题分析的依存树：</a:t>
            </a:r>
          </a:p>
          <a:p>
            <a:r>
              <a:rPr>
                <a:sym typeface="+mn-ea"/>
              </a:rPr>
              <a:t>依存关系：RIVER ⬅ FLOOD， FLOOD ⬅ TOWN.</a:t>
            </a:r>
          </a:p>
          <a:p>
            <a:r>
              <a:rPr lang="zh-CN" altLang="en-US"/>
              <a:t>命题：FLOOD[RIVER,TOWN]</a:t>
            </a:r>
          </a:p>
          <a:p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03720" y="3429000"/>
            <a:ext cx="4076700" cy="3062605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303530" y="6491605"/>
            <a:ext cx="6751955" cy="3371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1600"/>
              <a:t>Mel’cuk, 1988; Sgall,Hajicova, &amp; Panevova, 1986; Tesniere, 1959</a:t>
            </a:r>
          </a:p>
        </p:txBody>
      </p:sp>
    </p:spTree>
    <p:custDataLst>
      <p:tags r:id="rId1"/>
    </p:custData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表达层次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/>
          </a:p>
          <a:p>
            <a:r>
              <a:t>粗粒度（</a:t>
            </a:r>
            <a:r>
              <a:rPr lang="en-US" altLang="zh-CN"/>
              <a:t>gist-level topic representation</a:t>
            </a:r>
            <a:r>
              <a:t>）</a:t>
            </a:r>
            <a:r>
              <a:rPr lang="en-US" altLang="zh-CN"/>
              <a:t>:</a:t>
            </a:r>
          </a:p>
          <a:p>
            <a:pPr lvl="1"/>
            <a:r>
              <a:rPr>
                <a:sym typeface="+mn-ea"/>
              </a:rPr>
              <a:t>本文采用</a:t>
            </a:r>
            <a:r>
              <a:rPr lang="en-US" altLang="zh-CN">
                <a:sym typeface="+mn-ea"/>
              </a:rPr>
              <a:t>1195</a:t>
            </a:r>
            <a:r>
              <a:rPr>
                <a:sym typeface="+mn-ea"/>
              </a:rPr>
              <a:t>个话题，</a:t>
            </a:r>
            <a:r>
              <a:rPr lang="en-US" altLang="zh-CN"/>
              <a:t>LSA</a:t>
            </a:r>
            <a:r>
              <a:rPr lang="en-US" altLang="zh-CN">
                <a:sym typeface="+mn-ea"/>
              </a:rPr>
              <a:t>(300</a:t>
            </a:r>
            <a:r>
              <a:rPr>
                <a:sym typeface="+mn-ea"/>
              </a:rPr>
              <a:t>个维度</a:t>
            </a:r>
            <a:r>
              <a:rPr lang="en-US" altLang="zh-CN">
                <a:sym typeface="+mn-ea"/>
              </a:rPr>
              <a:t>)</a:t>
            </a:r>
            <a:r>
              <a:rPr>
                <a:sym typeface="+mn-ea"/>
              </a:rPr>
              <a:t>，</a:t>
            </a:r>
            <a:r>
              <a:rPr lang="en-US" altLang="zh-CN">
                <a:sym typeface="+mn-ea"/>
              </a:rPr>
              <a:t> the Topic model</a:t>
            </a:r>
            <a:r>
              <a:rPr>
                <a:sym typeface="+mn-ea"/>
              </a:rPr>
              <a:t>（</a:t>
            </a:r>
            <a:r>
              <a:rPr lang="en-US" altLang="zh-CN">
                <a:sym typeface="+mn-ea"/>
              </a:rPr>
              <a:t>500-1700</a:t>
            </a:r>
            <a:r>
              <a:rPr>
                <a:sym typeface="+mn-ea"/>
              </a:rPr>
              <a:t>个话题）</a:t>
            </a:r>
          </a:p>
          <a:p>
            <a:pPr lvl="1"/>
            <a:r>
              <a:rPr>
                <a:sym typeface="+mn-ea"/>
              </a:rPr>
              <a:t>该层面的表达能够捕捉到单词在语义空间中的聚合结构（潜在的语义结构）</a:t>
            </a:r>
          </a:p>
          <a:p>
            <a:pPr lvl="1"/>
            <a:r>
              <a:rPr lang="en-US" altLang="zh-CN">
                <a:sym typeface="+mn-ea"/>
              </a:rPr>
              <a:t>river</a:t>
            </a:r>
            <a:r>
              <a:rPr>
                <a:sym typeface="+mn-ea"/>
              </a:rPr>
              <a:t>一共关联</a:t>
            </a:r>
            <a:r>
              <a:rPr lang="en-US" altLang="zh-CN">
                <a:sym typeface="+mn-ea"/>
              </a:rPr>
              <a:t>18</a:t>
            </a:r>
            <a:r>
              <a:rPr>
                <a:sym typeface="+mn-ea"/>
              </a:rPr>
              <a:t>个话题，在</a:t>
            </a:r>
            <a:r>
              <a:rPr lang="en-US" altLang="zh-CN">
                <a:sym typeface="+mn-ea"/>
              </a:rPr>
              <a:t>flood</a:t>
            </a:r>
            <a:r>
              <a:rPr>
                <a:sym typeface="+mn-ea"/>
              </a:rPr>
              <a:t>语境下只关联</a:t>
            </a:r>
            <a:r>
              <a:rPr lang="en-US" altLang="zh-CN">
                <a:sym typeface="+mn-ea"/>
              </a:rPr>
              <a:t>4</a:t>
            </a:r>
            <a:r>
              <a:rPr>
                <a:sym typeface="+mn-ea"/>
              </a:rPr>
              <a:t>个话题，过于稀疏，需要补充单词使用的细节信息</a:t>
            </a:r>
          </a:p>
          <a:p>
            <a:r>
              <a:rPr>
                <a:sym typeface="+mn-ea"/>
              </a:rPr>
              <a:t>细粒度（</a:t>
            </a:r>
            <a:r>
              <a:rPr lang="en-US" altLang="zh-CN">
                <a:sym typeface="+mn-ea"/>
              </a:rPr>
              <a:t>explicit relational and sequential representation</a:t>
            </a:r>
            <a:r>
              <a:rPr>
                <a:sym typeface="+mn-ea"/>
              </a:rPr>
              <a:t>）</a:t>
            </a:r>
            <a:r>
              <a:rPr lang="en-US" altLang="zh-CN">
                <a:sym typeface="+mn-ea"/>
              </a:rPr>
              <a:t>:</a:t>
            </a:r>
          </a:p>
          <a:p>
            <a:pPr lvl="1"/>
            <a:r>
              <a:rPr lang="en-US" altLang="zh-CN">
                <a:sym typeface="+mn-ea"/>
              </a:rPr>
              <a:t>word-by-wordmatrix</a:t>
            </a:r>
            <a:r>
              <a:rPr>
                <a:sym typeface="+mn-ea"/>
              </a:rPr>
              <a:t>：</a:t>
            </a:r>
            <a:r>
              <a:rPr lang="en-US" altLang="zh-CN">
                <a:sym typeface="+mn-ea"/>
              </a:rPr>
              <a:t>TASA</a:t>
            </a:r>
            <a:r>
              <a:rPr>
                <a:sym typeface="+mn-ea"/>
              </a:rPr>
              <a:t>语料库</a:t>
            </a:r>
            <a:r>
              <a:rPr lang="en-US" altLang="zh-CN">
                <a:sym typeface="+mn-ea"/>
              </a:rPr>
              <a:t>58k</a:t>
            </a:r>
            <a:r>
              <a:rPr>
                <a:sym typeface="+mn-ea"/>
              </a:rPr>
              <a:t>×</a:t>
            </a:r>
            <a:r>
              <a:rPr lang="en-US" altLang="zh-CN">
                <a:sym typeface="+mn-ea"/>
              </a:rPr>
              <a:t>58k</a:t>
            </a:r>
          </a:p>
          <a:p>
            <a:pPr lvl="2"/>
            <a:r>
              <a:rPr lang="en-US" altLang="zh-CN">
                <a:sym typeface="+mn-ea"/>
              </a:rPr>
              <a:t>relational information: </a:t>
            </a:r>
            <a:r>
              <a:rPr>
                <a:sym typeface="+mn-ea"/>
              </a:rPr>
              <a:t>单词在文档中的共现次数 </a:t>
            </a:r>
            <a:r>
              <a:rPr lang="en-US" altLang="zh-CN">
                <a:sym typeface="+mn-ea"/>
              </a:rPr>
              <a:t>river</a:t>
            </a:r>
            <a:r>
              <a:rPr>
                <a:sym typeface="+mn-ea"/>
              </a:rPr>
              <a:t>有</a:t>
            </a:r>
            <a:r>
              <a:rPr lang="en-US" altLang="zh-CN">
                <a:sym typeface="+mn-ea"/>
              </a:rPr>
              <a:t>2730</a:t>
            </a:r>
            <a:r>
              <a:rPr>
                <a:sym typeface="+mn-ea"/>
              </a:rPr>
              <a:t>个非零词项</a:t>
            </a:r>
          </a:p>
          <a:p>
            <a:pPr lvl="2"/>
            <a:r>
              <a:rPr lang="en-US" altLang="zh-CN">
                <a:sym typeface="+mn-ea"/>
              </a:rPr>
              <a:t>sequential information</a:t>
            </a:r>
            <a:r>
              <a:rPr>
                <a:sym typeface="+mn-ea"/>
              </a:rPr>
              <a:t>：单词在同一个依存单元中共现的频率矩阵 </a:t>
            </a:r>
            <a:r>
              <a:rPr lang="en-US" altLang="zh-CN">
                <a:sym typeface="+mn-ea"/>
              </a:rPr>
              <a:t>river</a:t>
            </a:r>
            <a:r>
              <a:rPr>
                <a:sym typeface="+mn-ea"/>
              </a:rPr>
              <a:t>：</a:t>
            </a:r>
            <a:r>
              <a:rPr lang="en-US" altLang="zh-CN">
                <a:sym typeface="+mn-ea"/>
              </a:rPr>
              <a:t>132</a:t>
            </a:r>
            <a:r>
              <a:rPr>
                <a:sym typeface="+mn-ea"/>
              </a:rPr>
              <a:t>个词项</a:t>
            </a:r>
          </a:p>
          <a:p>
            <a:pPr marL="914400" lvl="2" indent="0">
              <a:buNone/>
            </a:pPr>
            <a:endParaRPr>
              <a:sym typeface="+mn-ea"/>
            </a:endParaRPr>
          </a:p>
          <a:p>
            <a:endParaRPr lang="en-US" altLang="zh-CN">
              <a:sym typeface="+mn-ea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长时记忆中的信息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信息来源：语料库</a:t>
            </a:r>
          </a:p>
          <a:p>
            <a:r>
              <a:t>三种分析语料库的方法：</a:t>
            </a:r>
          </a:p>
          <a:p>
            <a:pPr lvl="1"/>
            <a:r>
              <a:rPr lang="en-US" altLang="zh-CN"/>
              <a:t>1</a:t>
            </a:r>
            <a:r>
              <a:t>、</a:t>
            </a:r>
            <a:r>
              <a:rPr lang="en-US" altLang="zh-CN"/>
              <a:t>a word-by-document matrix </a:t>
            </a:r>
            <a:r>
              <a:t>：</a:t>
            </a:r>
          </a:p>
          <a:p>
            <a:pPr lvl="2"/>
            <a:r>
              <a:t>单词出现在文档中的次数</a:t>
            </a:r>
          </a:p>
          <a:p>
            <a:pPr lvl="2"/>
            <a:r>
              <a:rPr>
                <a:sym typeface="+mn-ea"/>
              </a:rPr>
              <a:t>降维操作之后可以表达单词的概括义</a:t>
            </a:r>
          </a:p>
          <a:p>
            <a:pPr lvl="2"/>
            <a:r>
              <a:rPr lang="en-US" altLang="zh-CN">
                <a:sym typeface="+mn-ea"/>
              </a:rPr>
              <a:t>the 300-dimensional LSA vector, or the 1,195-dimensional topics vector</a:t>
            </a:r>
            <a:endParaRPr lang="en-US" altLang="zh-CN"/>
          </a:p>
          <a:p>
            <a:pPr lvl="1"/>
            <a:r>
              <a:rPr lang="en-US" altLang="zh-CN"/>
              <a:t>2</a:t>
            </a:r>
            <a:r>
              <a:t>、</a:t>
            </a:r>
            <a:r>
              <a:rPr lang="en-US" altLang="zh-CN">
                <a:sym typeface="+mn-ea"/>
              </a:rPr>
              <a:t>a word-by-word matrix</a:t>
            </a:r>
          </a:p>
          <a:p>
            <a:pPr lvl="2"/>
            <a:r>
              <a:t>单词在文档或句中共现的次数</a:t>
            </a:r>
          </a:p>
          <a:p>
            <a:pPr lvl="2"/>
            <a:r>
              <a:rPr lang="en-US" altLang="zh-CN"/>
              <a:t>relational information</a:t>
            </a:r>
          </a:p>
          <a:p>
            <a:pPr lvl="1"/>
            <a:r>
              <a:rPr lang="en-US" altLang="zh-CN"/>
              <a:t>3</a:t>
            </a:r>
            <a:r>
              <a:t>、</a:t>
            </a:r>
            <a:r>
              <a:rPr lang="en-US" altLang="zh-CN"/>
              <a:t> a dependency grammar parser</a:t>
            </a:r>
          </a:p>
          <a:p>
            <a:pPr lvl="2"/>
            <a:r>
              <a:t>同一个依存单元中单词的关联概率</a:t>
            </a:r>
            <a:endParaRPr lang="en-US" altLang="zh-CN"/>
          </a:p>
          <a:p>
            <a:pPr lvl="2"/>
            <a:r>
              <a:rPr lang="en-US" altLang="zh-CN"/>
              <a:t>sequential information</a:t>
            </a:r>
          </a:p>
        </p:txBody>
      </p:sp>
    </p:spTree>
    <p:custDataLst>
      <p:tags r:id="rId1"/>
    </p:custData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工作记忆中的意义构建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/>
          </a:p>
          <a:p>
            <a:r>
              <a:t>特征：在 the explicit relational vector中的其他单词</a:t>
            </a:r>
          </a:p>
          <a:p>
            <a:endParaRPr/>
          </a:p>
          <a:p>
            <a:r>
              <a:t>特征采样程序（</a:t>
            </a:r>
            <a:r>
              <a:rPr lang="en-US" altLang="zh-CN"/>
              <a:t>the feature sampling procedure</a:t>
            </a:r>
            <a:r>
              <a:t>）在如下四个场景的应用：</a:t>
            </a:r>
          </a:p>
          <a:p>
            <a:pPr lvl="1"/>
            <a:r>
              <a:t>脱离语境的单词（</a:t>
            </a:r>
            <a:r>
              <a:rPr lang="en-US" altLang="zh-CN">
                <a:sym typeface="+mn-ea"/>
              </a:rPr>
              <a:t>words out of context</a:t>
            </a:r>
            <a:r>
              <a:t>）</a:t>
            </a:r>
          </a:p>
          <a:p>
            <a:pPr lvl="1"/>
            <a:r>
              <a:t>其他词充当语境下的单词（</a:t>
            </a:r>
            <a:r>
              <a:rPr lang="en-US" altLang="zh-CN">
                <a:sym typeface="+mn-ea"/>
              </a:rPr>
              <a:t>words in the context of other words</a:t>
            </a:r>
            <a:r>
              <a:t>）</a:t>
            </a:r>
          </a:p>
          <a:p>
            <a:pPr lvl="1"/>
            <a:r>
              <a:t>依存单元（</a:t>
            </a:r>
            <a:r>
              <a:rPr lang="en-US" altLang="zh-CN">
                <a:sym typeface="+mn-ea"/>
              </a:rPr>
              <a:t>dependency units</a:t>
            </a:r>
            <a:r>
              <a:t>）</a:t>
            </a:r>
          </a:p>
          <a:p>
            <a:pPr lvl="1"/>
            <a:r>
              <a:t>句义（</a:t>
            </a:r>
            <a:r>
              <a:rPr lang="en-US" altLang="zh-CN">
                <a:sym typeface="+mn-ea"/>
              </a:rPr>
              <a:t>sentences</a:t>
            </a:r>
            <a:r>
              <a:t>）</a:t>
            </a:r>
          </a:p>
          <a:p>
            <a:endParaRPr lang="zh-CN" altLang="en-US"/>
          </a:p>
          <a:p>
            <a:endParaRPr lang="zh-CN" altLang="en-US"/>
          </a:p>
          <a:p>
            <a:endParaRPr lang="zh-CN" altLang="en-US"/>
          </a:p>
          <a:p>
            <a:pPr marL="0" indent="0">
              <a:buNone/>
            </a:pPr>
            <a:endParaRPr lang="zh-CN" altLang="en-US"/>
          </a:p>
        </p:txBody>
      </p:sp>
    </p:spTree>
    <p:custDataLst>
      <p:tags r:id="rId1"/>
    </p:custData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脱离语境的单词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>
                <a:sym typeface="+mn-ea"/>
              </a:rPr>
              <a:t>噪声太多： the explicit relational </a:t>
            </a:r>
            <a:r>
              <a:rPr lang="en-US" altLang="zh-CN">
                <a:sym typeface="+mn-ea"/>
              </a:rPr>
              <a:t>trace</a:t>
            </a:r>
            <a:r>
              <a:rPr>
                <a:sym typeface="+mn-ea"/>
              </a:rPr>
              <a:t>中包含许多语义不相关的词，需要采样相关语境词</a:t>
            </a:r>
          </a:p>
          <a:p>
            <a:r>
              <a:rPr>
                <a:sym typeface="+mn-ea"/>
              </a:rPr>
              <a:t>使用该单词的</a:t>
            </a:r>
            <a:r>
              <a:rPr lang="en-US" altLang="zh-CN">
                <a:sym typeface="+mn-ea"/>
              </a:rPr>
              <a:t>topic representation</a:t>
            </a:r>
            <a:r>
              <a:rPr>
                <a:sym typeface="+mn-ea"/>
              </a:rPr>
              <a:t>来指导采样程序：</a:t>
            </a:r>
          </a:p>
          <a:p>
            <a:pPr lvl="1"/>
            <a:r>
              <a:rPr>
                <a:sym typeface="+mn-ea"/>
              </a:rPr>
              <a:t>随机选择一个</a:t>
            </a:r>
            <a:r>
              <a:rPr lang="en-US" altLang="zh-CN">
                <a:sym typeface="+mn-ea"/>
              </a:rPr>
              <a:t>topic</a:t>
            </a:r>
            <a:r>
              <a:rPr>
                <a:sym typeface="+mn-ea"/>
              </a:rPr>
              <a:t>，</a:t>
            </a:r>
          </a:p>
          <a:p>
            <a:pPr lvl="1"/>
            <a:r>
              <a:rPr>
                <a:sym typeface="+mn-ea"/>
              </a:rPr>
              <a:t>然后依据explicit relational </a:t>
            </a:r>
            <a:r>
              <a:rPr lang="en-US" altLang="zh-CN">
                <a:sym typeface="+mn-ea"/>
              </a:rPr>
              <a:t>trace</a:t>
            </a:r>
            <a:r>
              <a:rPr>
                <a:sym typeface="+mn-ea"/>
              </a:rPr>
              <a:t>中的单词在该话题下的概率抽取语境词，被选中词的权重取决于以下三个方面：</a:t>
            </a:r>
          </a:p>
          <a:p>
            <a:pPr lvl="2"/>
            <a:r>
              <a:rPr>
                <a:sym typeface="+mn-ea"/>
              </a:rPr>
              <a:t>特定话题被选中的概率（本文中话题均匀分布）</a:t>
            </a:r>
          </a:p>
          <a:p>
            <a:pPr lvl="2"/>
            <a:r>
              <a:rPr>
                <a:sym typeface="+mn-ea"/>
              </a:rPr>
              <a:t>被选中词在该话题下的概率</a:t>
            </a:r>
          </a:p>
          <a:p>
            <a:pPr lvl="2"/>
            <a:r>
              <a:rPr>
                <a:sym typeface="+mn-ea"/>
              </a:rPr>
              <a:t>被选中词在该词的 the explicit relational </a:t>
            </a:r>
            <a:r>
              <a:rPr lang="en-US" altLang="zh-CN">
                <a:sym typeface="+mn-ea"/>
              </a:rPr>
              <a:t>trace</a:t>
            </a:r>
            <a:r>
              <a:rPr>
                <a:sym typeface="+mn-ea"/>
              </a:rPr>
              <a:t>中的概率</a:t>
            </a:r>
          </a:p>
          <a:p>
            <a:pPr marL="685800" lvl="1" indent="-228600">
              <a:buFont typeface="Arial" panose="020B0604020202020204" pitchFamily="34" charset="0"/>
              <a:buChar char="•"/>
            </a:pPr>
            <a:r>
              <a:rPr>
                <a:solidFill>
                  <a:schemeClr val="tx1">
                    <a:lumMod val="85000"/>
                    <a:lumOff val="15000"/>
                  </a:schemeClr>
                </a:solidFill>
                <a:sym typeface="+mn-ea"/>
              </a:rPr>
              <a:t>重复采样程序</a:t>
            </a:r>
            <a:r>
              <a:rPr>
                <a:solidFill>
                  <a:schemeClr val="tx1"/>
                </a:solidFill>
                <a:sym typeface="+mn-ea"/>
              </a:rPr>
              <a:t>生成特征向量，</a:t>
            </a:r>
          </a:p>
          <a:p>
            <a:pPr marL="1143000" lvl="2" indent="-228600">
              <a:buFont typeface="Arial" panose="020B0604020202020204" pitchFamily="34" charset="0"/>
              <a:buChar char="•"/>
            </a:pPr>
            <a:r>
              <a:rPr>
                <a:solidFill>
                  <a:schemeClr val="tx1"/>
                </a:solidFill>
                <a:sym typeface="+mn-ea"/>
              </a:rPr>
              <a:t>特征就是这些被选中的词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21730" y="4232275"/>
            <a:ext cx="5589270" cy="2625725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语境中的单词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/>
              <a:t>提取</a:t>
            </a:r>
            <a:r>
              <a:rPr lang="en-US" altLang="zh-CN"/>
              <a:t>kill</a:t>
            </a:r>
            <a:r>
              <a:t>在</a:t>
            </a:r>
            <a:r>
              <a:rPr lang="en-US" altLang="zh-CN"/>
              <a:t>hunter</a:t>
            </a:r>
            <a:r>
              <a:t>话题限制下的特征，</a:t>
            </a:r>
            <a:r>
              <a:rPr lang="zh-CN" altLang="en-US"/>
              <a:t>整个语料库还是特定话题下</a:t>
            </a:r>
          </a:p>
          <a:p>
            <a:r>
              <a:rPr lang="en-US" altLang="zh-CN"/>
              <a:t>kill</a:t>
            </a:r>
            <a:r>
              <a:rPr lang="en-US" altLang="zh-CN" baseline="-25000"/>
              <a:t>hunter</a:t>
            </a:r>
            <a:r>
              <a:rPr lang="zh-CN" altLang="en-US"/>
              <a:t>的语义表示，与上一张的区别在于话题选择的范围，一个是单词本身的话题分布，一个是单词所在语境词的话题分布</a:t>
            </a:r>
          </a:p>
          <a:p>
            <a:endParaRPr lang="zh-CN" altLang="en-US"/>
          </a:p>
          <a:p>
            <a:endParaRPr lang="zh-CN" altLang="en-US"/>
          </a:p>
          <a:p>
            <a:endParaRPr lang="zh-CN" altLang="en-US"/>
          </a:p>
          <a:p>
            <a:endParaRPr lang="zh-CN" altLang="en-US"/>
          </a:p>
          <a:p>
            <a:endParaRPr lang="zh-CN" altLang="en-US"/>
          </a:p>
          <a:p>
            <a:endParaRPr lang="zh-CN" altLang="en-US"/>
          </a:p>
          <a:p>
            <a:endParaRPr lang="zh-CN" altLang="en-US"/>
          </a:p>
          <a:p>
            <a:r>
              <a:rPr lang="en-US" altLang="zh-CN"/>
              <a:t>Bright</a:t>
            </a:r>
            <a:r>
              <a:t>在</a:t>
            </a:r>
            <a:r>
              <a:rPr lang="en-US" altLang="zh-CN"/>
              <a:t>light</a:t>
            </a:r>
            <a:r>
              <a:t>和</a:t>
            </a:r>
            <a:r>
              <a:rPr lang="en-US" altLang="zh-CN"/>
              <a:t>smart</a:t>
            </a:r>
            <a:r>
              <a:t>两个话题下：</a:t>
            </a:r>
          </a:p>
          <a:p>
            <a:pPr lvl="1"/>
            <a:r>
              <a:rPr lang="zh-CN" altLang="en-US"/>
              <a:t>Bright</a:t>
            </a:r>
            <a:r>
              <a:rPr lang="zh-CN" altLang="en-US" baseline="-25000"/>
              <a:t>light</a:t>
            </a:r>
            <a:r>
              <a:rPr lang="zh-CN" altLang="en-US"/>
              <a:t> 有</a:t>
            </a:r>
            <a:r>
              <a:rPr lang="en-US" altLang="zh-CN"/>
              <a:t>1143</a:t>
            </a:r>
            <a:r>
              <a:t>个特征，</a:t>
            </a:r>
            <a:r>
              <a:rPr>
                <a:sym typeface="+mn-ea"/>
              </a:rPr>
              <a:t> bright</a:t>
            </a:r>
            <a:r>
              <a:rPr baseline="-25000">
                <a:sym typeface="+mn-ea"/>
              </a:rPr>
              <a:t>smart</a:t>
            </a:r>
            <a:r>
              <a:rPr>
                <a:sym typeface="+mn-ea"/>
              </a:rPr>
              <a:t> </a:t>
            </a:r>
            <a:r>
              <a:rPr lang="en-US" altLang="zh-CN">
                <a:sym typeface="+mn-ea"/>
              </a:rPr>
              <a:t>1016</a:t>
            </a:r>
            <a:r>
              <a:rPr>
                <a:sym typeface="+mn-ea"/>
              </a:rPr>
              <a:t>个特征，且重合度很低</a:t>
            </a:r>
            <a:endParaRPr lang="en-US" altLang="zh-CN"/>
          </a:p>
          <a:p>
            <a:pPr lvl="1"/>
            <a:r>
              <a:rPr lang="en-US" altLang="zh-CN"/>
              <a:t>light</a:t>
            </a:r>
            <a:r>
              <a:t>在两个话题之下与</a:t>
            </a:r>
            <a:r>
              <a:rPr lang="en-US" altLang="zh-CN"/>
              <a:t>bright</a:t>
            </a:r>
            <a:r>
              <a:t>的相关性：</a:t>
            </a:r>
            <a:r>
              <a:rPr lang="zh-CN" altLang="en-US"/>
              <a:t> P(light </a:t>
            </a:r>
            <a:r>
              <a:rPr lang="en-US" altLang="zh-CN"/>
              <a:t>|</a:t>
            </a:r>
            <a:r>
              <a:rPr lang="zh-CN" altLang="en-US"/>
              <a:t>bright</a:t>
            </a:r>
            <a:r>
              <a:rPr lang="zh-CN" altLang="en-US" baseline="-25000"/>
              <a:t>light</a:t>
            </a:r>
            <a:r>
              <a:rPr lang="zh-CN" altLang="en-US"/>
              <a:t>) = 0.44, P(light</a:t>
            </a:r>
            <a:r>
              <a:rPr lang="en-US" altLang="zh-CN"/>
              <a:t>|</a:t>
            </a:r>
            <a:r>
              <a:rPr lang="zh-CN" altLang="en-US"/>
              <a:t>bright</a:t>
            </a:r>
            <a:r>
              <a:rPr lang="zh-CN" altLang="en-US" baseline="-25000"/>
              <a:t>smart</a:t>
            </a:r>
            <a:r>
              <a:rPr lang="zh-CN" altLang="en-US"/>
              <a:t>) = 0.004.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14065" y="1863090"/>
            <a:ext cx="6703060" cy="327025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句子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69925" y="952500"/>
            <a:ext cx="11246485" cy="5388610"/>
          </a:xfrm>
        </p:spPr>
        <p:txBody>
          <a:bodyPr/>
          <a:lstStyle/>
          <a:p>
            <a:r>
              <a:rPr>
                <a:sym typeface="+mn-ea"/>
              </a:rPr>
              <a:t>单位层级：句子单元</a:t>
            </a:r>
            <a:r>
              <a:rPr lang="en-US" altLang="zh-CN">
                <a:sym typeface="+mn-ea"/>
              </a:rPr>
              <a:t>——</a:t>
            </a:r>
            <a:r>
              <a:rPr>
                <a:sym typeface="+mn-ea"/>
              </a:rPr>
              <a:t>命题单元</a:t>
            </a:r>
            <a:r>
              <a:rPr lang="en-US" altLang="zh-CN">
                <a:sym typeface="+mn-ea"/>
              </a:rPr>
              <a:t>——</a:t>
            </a:r>
            <a:r>
              <a:rPr>
                <a:sym typeface="+mn-ea"/>
              </a:rPr>
              <a:t>依存单元</a:t>
            </a:r>
            <a:r>
              <a:rPr lang="en-US" altLang="zh-CN">
                <a:sym typeface="+mn-ea"/>
              </a:rPr>
              <a:t>——</a:t>
            </a:r>
            <a:r>
              <a:rPr>
                <a:sym typeface="+mn-ea"/>
              </a:rPr>
              <a:t>词单元</a:t>
            </a:r>
          </a:p>
          <a:p>
            <a:r>
              <a:rPr lang="zh-CN" altLang="en-US"/>
              <a:t>句子中包含几个相互关联的命题，使用依存分析器将句子切分成几个独立的命题，命题中包含一个或两个依存单元</a:t>
            </a:r>
          </a:p>
          <a:p>
            <a:r>
              <a:rPr lang="zh-CN" altLang="en-US"/>
              <a:t>命题单元表达成一个有向图，节点表示单词（</a:t>
            </a:r>
            <a:r>
              <a:rPr lang="en-US" altLang="zh-CN"/>
              <a:t>relational</a:t>
            </a:r>
            <a:r>
              <a:rPr lang="zh-CN" altLang="en-US"/>
              <a:t>），边表示转移概率（</a:t>
            </a:r>
            <a:r>
              <a:rPr lang="en-US" altLang="zh-CN"/>
              <a:t>sequential</a:t>
            </a:r>
            <a:r>
              <a:rPr lang="zh-CN" altLang="en-US"/>
              <a:t>）</a:t>
            </a:r>
          </a:p>
          <a:p>
            <a:endParaRPr lang="zh-CN" altLang="en-US"/>
          </a:p>
          <a:p>
            <a:r>
              <a:rPr lang="en-US" altLang="zh-CN"/>
              <a:t>The hunter killed the deer. </a:t>
            </a:r>
            <a:r>
              <a:t>初始化：Hunter-&gt;Killed-&gt;Deer</a:t>
            </a:r>
          </a:p>
          <a:p>
            <a:r>
              <a:t>特征采样程序：hunter</a:t>
            </a:r>
            <a:r>
              <a:rPr baseline="-25000"/>
              <a:t>killed</a:t>
            </a:r>
            <a:r>
              <a:t>, killed</a:t>
            </a:r>
            <a:r>
              <a:rPr baseline="-25000"/>
              <a:t>hunter,deer</a:t>
            </a:r>
            <a:r>
              <a:t>, and deer</a:t>
            </a:r>
            <a:r>
              <a:rPr baseline="-25000"/>
              <a:t>killed</a:t>
            </a:r>
          </a:p>
          <a:p>
            <a:r>
              <a:rPr>
                <a:sym typeface="+mn-ea"/>
              </a:rPr>
              <a:t>特征链：计算转移概率积（</a:t>
            </a:r>
            <a:r>
              <a:rPr lang="en-US" altLang="zh-CN">
                <a:sym typeface="+mn-ea"/>
              </a:rPr>
              <a:t>explicit sequential trace</a:t>
            </a:r>
            <a:r>
              <a:rPr>
                <a:sym typeface="+mn-ea"/>
              </a:rPr>
              <a:t>）</a:t>
            </a:r>
          </a:p>
          <a:p>
            <a:pPr lvl="1"/>
            <a:r>
              <a:rPr>
                <a:sym typeface="+mn-ea"/>
              </a:rPr>
              <a:t> (shot-&gt;bear)是killed</a:t>
            </a:r>
            <a:r>
              <a:rPr baseline="-25000">
                <a:sym typeface="+mn-ea"/>
              </a:rPr>
              <a:t>hunter,deer</a:t>
            </a:r>
            <a:r>
              <a:rPr>
                <a:sym typeface="+mn-ea"/>
              </a:rPr>
              <a:t>, and deer</a:t>
            </a:r>
            <a:r>
              <a:rPr baseline="-25000">
                <a:sym typeface="+mn-ea"/>
              </a:rPr>
              <a:t>killed</a:t>
            </a:r>
            <a:r>
              <a:rPr>
                <a:sym typeface="+mn-ea"/>
              </a:rPr>
              <a:t>的次特征链（</a:t>
            </a:r>
            <a:r>
              <a:rPr lang="en-US" altLang="zh-CN">
                <a:sym typeface="+mn-ea"/>
              </a:rPr>
              <a:t>feature subchain</a:t>
            </a:r>
            <a:r>
              <a:rPr>
                <a:sym typeface="+mn-ea"/>
              </a:rPr>
              <a:t>）</a:t>
            </a:r>
            <a:endParaRPr baseline="-25000"/>
          </a:p>
          <a:p>
            <a:pPr lvl="1"/>
            <a:r>
              <a:t> (deer, kill, sportsman)是</a:t>
            </a:r>
            <a:r>
              <a:rPr lang="en-US" altLang="zh-CN"/>
              <a:t>hunter</a:t>
            </a:r>
            <a:r>
              <a:t>的特征，</a:t>
            </a:r>
          </a:p>
          <a:p>
            <a:pPr lvl="1"/>
            <a:r>
              <a:t>(deer-&gt;shot-&gt;bear), (kill-&gt;shot-&gt;bear), and </a:t>
            </a:r>
            <a:r>
              <a:rPr>
                <a:solidFill>
                  <a:srgbClr val="FF0000"/>
                </a:solidFill>
              </a:rPr>
              <a:t>(sportsman-&gt;shot-&gt;bear)</a:t>
            </a:r>
          </a:p>
          <a:p>
            <a:r>
              <a:rPr>
                <a:sym typeface="+mn-ea"/>
              </a:rPr>
              <a:t>Agent{hunter, sportsman,hunters} -&gt; killed{shot, kill,kills, shoot} -&gt; Patient{deer, bear, lion, wolves}</a:t>
            </a:r>
          </a:p>
          <a:p>
            <a:pPr marL="0" indent="0">
              <a:buNone/>
            </a:pPr>
            <a:endParaRPr>
              <a:sym typeface="+mn-ea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句子相似度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/>
              <a:t>特征的权重，聚合概率（横向替换），组合概率（纵向替换的可能性）</a:t>
            </a:r>
          </a:p>
          <a:p>
            <a:r>
              <a:rPr lang="zh-CN" altLang="en-US"/>
              <a:t>句子相似度的计算：权重的和（权重指在两个句子中重叠特征的权重），不像余弦值和条件概率一样符合直觉，但的确能够反映两个句子之间是否关联以及关联的程度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39010" y="2448560"/>
            <a:ext cx="7473950" cy="389255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模型评估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/>
              <a:t>通过评估对比，说明双层记忆假设的正确性</a:t>
            </a:r>
          </a:p>
          <a:p>
            <a:r>
              <a:rPr lang="zh-CN" altLang="en-US"/>
              <a:t>两个基准，评价语义统计模型（人类表现和模型数据之间的对比）：</a:t>
            </a:r>
          </a:p>
          <a:p>
            <a:pPr marL="457200" lvl="1" indent="0">
              <a:buFont typeface="+mj-ea"/>
              <a:buNone/>
            </a:pPr>
            <a:r>
              <a:rPr lang="en-US" altLang="zh-CN"/>
              <a:t>1</a:t>
            </a:r>
            <a:r>
              <a:t>、</a:t>
            </a:r>
            <a:r>
              <a:rPr lang="zh-CN" altLang="en-US"/>
              <a:t>the free association norms of Nelson： human ratings for 42,922 cue-target pairs</a:t>
            </a:r>
          </a:p>
          <a:p>
            <a:pPr lvl="2"/>
            <a:r>
              <a:rPr lang="zh-CN" altLang="en-US"/>
              <a:t>模型给出的关联度最高的词和人类给出的相一致的频率：</a:t>
            </a:r>
            <a:r>
              <a:rPr lang="en-US" altLang="zh-CN"/>
              <a:t>LSA</a:t>
            </a:r>
            <a:r>
              <a:rPr lang="zh-CN" altLang="en-US"/>
              <a:t> 9% and </a:t>
            </a:r>
            <a:r>
              <a:rPr lang="en-US" altLang="zh-CN"/>
              <a:t>Topic</a:t>
            </a:r>
            <a:r>
              <a:rPr lang="zh-CN" altLang="en-US"/>
              <a:t>14%，The CI-II model</a:t>
            </a:r>
            <a:r>
              <a:rPr lang="en-US" altLang="zh-CN"/>
              <a:t>14%</a:t>
            </a:r>
            <a:r>
              <a:t>，</a:t>
            </a:r>
            <a:r>
              <a:rPr lang="en-US" altLang="zh-CN"/>
              <a:t>Topic</a:t>
            </a:r>
            <a:r>
              <a:t>和</a:t>
            </a:r>
            <a:r>
              <a:rPr lang="en-US" altLang="zh-CN"/>
              <a:t>CI-</a:t>
            </a:r>
            <a:r>
              <a:rPr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II</a:t>
            </a:r>
            <a:r>
              <a:t>相结合</a:t>
            </a:r>
            <a:r>
              <a:rPr lang="en-US" altLang="zh-CN"/>
              <a:t>22%</a:t>
            </a:r>
            <a:r>
              <a:t>双层记忆假设，相互补充</a:t>
            </a:r>
          </a:p>
          <a:p>
            <a:pPr lvl="2"/>
            <a:r>
              <a:rPr lang="zh-CN" altLang="en-US"/>
              <a:t>排名前五的中位秩</a:t>
            </a:r>
          </a:p>
          <a:p>
            <a:pPr lvl="2"/>
            <a:endParaRPr lang="zh-CN" altLang="en-US"/>
          </a:p>
          <a:p>
            <a:pPr lvl="1"/>
            <a:endParaRPr lang="zh-CN" altLang="en-US"/>
          </a:p>
          <a:p>
            <a:pPr lvl="1"/>
            <a:endParaRPr lang="zh-CN" altLang="en-US"/>
          </a:p>
          <a:p>
            <a:pPr lvl="1"/>
            <a:endParaRPr lang="zh-CN" altLang="en-US"/>
          </a:p>
          <a:p>
            <a:pPr lvl="1"/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70125" y="3743325"/>
            <a:ext cx="7651750" cy="253365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lvl="1" indent="0">
              <a:buFont typeface="+mj-ea"/>
              <a:buNone/>
            </a:pPr>
            <a:r>
              <a:rPr lang="en-US" altLang="zh-CN">
                <a:sym typeface="+mn-ea"/>
              </a:rPr>
              <a:t>2</a:t>
            </a:r>
            <a:r>
              <a:rPr>
                <a:sym typeface="+mn-ea"/>
              </a:rPr>
              <a:t>、</a:t>
            </a:r>
            <a:r>
              <a:rPr lang="en-US" altLang="zh-CN">
                <a:sym typeface="+mn-ea"/>
              </a:rPr>
              <a:t>the TOEFL test</a:t>
            </a:r>
            <a:r>
              <a:rPr>
                <a:sym typeface="+mn-ea"/>
              </a:rPr>
              <a:t> (Landauer &amp; Dumais, 1997)， 包含四个选项的同义词识别任务</a:t>
            </a:r>
          </a:p>
          <a:p>
            <a:pPr marL="0" indent="0">
              <a:buNone/>
            </a:pPr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57375" y="2349500"/>
            <a:ext cx="8477250" cy="21590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结合语境信息的评估任务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>
                <a:sym typeface="+mn-ea"/>
              </a:rPr>
              <a:t>BEAGLE</a:t>
            </a:r>
            <a:r>
              <a:rPr>
                <a:sym typeface="+mn-ea"/>
              </a:rPr>
              <a:t>模型</a:t>
            </a:r>
            <a:r>
              <a:rPr lang="zh-CN" altLang="en-US"/>
              <a:t>Jones and Mewhort (2007)</a:t>
            </a:r>
            <a:r>
              <a:rPr>
                <a:sym typeface="+mn-ea"/>
              </a:rPr>
              <a:t>可以解决下列问题：</a:t>
            </a:r>
            <a:endParaRPr lang="zh-CN" altLang="en-US"/>
          </a:p>
          <a:p>
            <a:r>
              <a:rPr lang="zh-CN" altLang="en-US"/>
              <a:t> Thomas_______, </a:t>
            </a:r>
            <a:r>
              <a:rPr>
                <a:sym typeface="+mn-ea"/>
              </a:rPr>
              <a:t>Jefferson</a:t>
            </a:r>
            <a:r>
              <a:rPr lang="en-US" altLang="zh-CN">
                <a:sym typeface="+mn-ea"/>
              </a:rPr>
              <a:t>/</a:t>
            </a:r>
            <a:r>
              <a:rPr>
                <a:sym typeface="+mn-ea"/>
              </a:rPr>
              <a:t>Edison，（made the first phonograph）</a:t>
            </a:r>
            <a:endParaRPr lang="zh-CN" altLang="en-US"/>
          </a:p>
          <a:p>
            <a:r>
              <a:rPr lang="en-US" altLang="zh-CN"/>
              <a:t>the CI-II</a:t>
            </a:r>
            <a:r>
              <a:t>模型也可以实现：</a:t>
            </a:r>
            <a:r>
              <a:rPr>
                <a:sym typeface="+mn-ea"/>
              </a:rPr>
              <a:t>Thomas ________，共</a:t>
            </a:r>
            <a:r>
              <a:rPr lang="en-US" altLang="zh-CN">
                <a:sym typeface="+mn-ea"/>
              </a:rPr>
              <a:t>143</a:t>
            </a:r>
            <a:r>
              <a:rPr>
                <a:sym typeface="+mn-ea"/>
              </a:rPr>
              <a:t>个词，在made phonograph语境下只有Edison</a:t>
            </a:r>
            <a:endParaRPr lang="zh-CN" altLang="en-US"/>
          </a:p>
          <a:p>
            <a:r>
              <a:rPr>
                <a:sym typeface="+mn-ea"/>
              </a:rPr>
              <a:t>模型对比：最高选择的正确性（LSA </a:t>
            </a:r>
            <a:r>
              <a:rPr lang="en-US" altLang="zh-CN">
                <a:sym typeface="+mn-ea"/>
              </a:rPr>
              <a:t>3</a:t>
            </a:r>
            <a:r>
              <a:rPr>
                <a:sym typeface="+mn-ea"/>
              </a:rPr>
              <a:t>个错误；Topic </a:t>
            </a:r>
            <a:r>
              <a:rPr lang="en-US" altLang="zh-CN">
                <a:sym typeface="+mn-ea"/>
              </a:rPr>
              <a:t>4</a:t>
            </a:r>
            <a:r>
              <a:rPr>
                <a:sym typeface="+mn-ea"/>
              </a:rPr>
              <a:t>个），最高和次高之间的距离，</a:t>
            </a:r>
            <a:r>
              <a:rPr lang="en-US" altLang="zh-CN">
                <a:sym typeface="+mn-ea"/>
              </a:rPr>
              <a:t>0.69/0.21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6270" y="2660650"/>
            <a:ext cx="8585200" cy="419735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/>
              <a:t>198</a:t>
            </a:r>
            <a:r>
              <a:t>个完形填空任务 （Hamberger,</a:t>
            </a:r>
            <a:r>
              <a:rPr lang="en-US" altLang="zh-CN"/>
              <a:t>Friedman, and Rosen</a:t>
            </a:r>
            <a:r>
              <a:t>，</a:t>
            </a:r>
            <a:r>
              <a:rPr lang="en-US" altLang="zh-CN"/>
              <a:t>1996)</a:t>
            </a:r>
          </a:p>
          <a:p>
            <a:r>
              <a:t>去除</a:t>
            </a:r>
            <a:r>
              <a:rPr lang="en-US" altLang="zh-CN"/>
              <a:t>12</a:t>
            </a:r>
            <a:r>
              <a:t>个语料库中没有的题，剩余</a:t>
            </a:r>
            <a:r>
              <a:rPr lang="en-US" altLang="zh-CN"/>
              <a:t>186</a:t>
            </a:r>
            <a:r>
              <a:t>个，改进为多项选择任务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87525" y="2372995"/>
            <a:ext cx="8616950" cy="175895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>
            <p:custDataLst>
              <p:tags r:id="rId3"/>
            </p:custDataLst>
          </p:nvPr>
        </p:nvSpPr>
        <p:spPr>
          <a:xfrm>
            <a:off x="4921250" y="2823210"/>
            <a:ext cx="1790700" cy="119888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algn="ctr"/>
            <a:r>
              <a:rPr lang="en-US" altLang="zh-CN" sz="72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04</a:t>
            </a:r>
          </a:p>
        </p:txBody>
      </p:sp>
      <p:sp>
        <p:nvSpPr>
          <p:cNvPr id="5" name="标题 4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1661160" y="4232275"/>
            <a:ext cx="8430895" cy="793750"/>
          </a:xfrm>
        </p:spPr>
        <p:txBody>
          <a:bodyPr>
            <a:normAutofit/>
          </a:bodyPr>
          <a:lstStyle/>
          <a:p>
            <a:r>
              <a:rPr lang="en-US" altLang="zh-CN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Conclusion</a:t>
            </a:r>
          </a:p>
        </p:txBody>
      </p:sp>
    </p:spTree>
    <p:custDataLst>
      <p:tags r:id="rId2"/>
    </p:custData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结论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/>
              <a:t>1</a:t>
            </a:r>
            <a:r>
              <a:t>、意义都是语境化的，是在长时记忆痕迹和存在于工作记忆的瞬时语境的交互中产生的，这种交互包括句法和语义限制</a:t>
            </a:r>
          </a:p>
          <a:p>
            <a:endParaRPr/>
          </a:p>
          <a:p>
            <a:r>
              <a:rPr lang="en-US" altLang="zh-CN"/>
              <a:t>2</a:t>
            </a:r>
            <a:r>
              <a:t>、</a:t>
            </a:r>
            <a:r>
              <a:rPr>
                <a:sym typeface="+mn-ea"/>
              </a:rPr>
              <a:t>不同模型各有优劣，不需要对其进行全面系统的对比。</a:t>
            </a:r>
          </a:p>
          <a:p>
            <a:endParaRPr>
              <a:sym typeface="+mn-ea"/>
            </a:endParaRPr>
          </a:p>
          <a:p>
            <a:r>
              <a:rPr lang="en-US" altLang="zh-CN">
                <a:sym typeface="+mn-ea"/>
              </a:rPr>
              <a:t>3</a:t>
            </a:r>
            <a:r>
              <a:rPr>
                <a:sym typeface="+mn-ea"/>
              </a:rPr>
              <a:t>、</a:t>
            </a:r>
            <a:r>
              <a:t>不同方法生成相似的结果，说明得到的表示是真正的语义表示，而不是某种特定于方法的人造物</a:t>
            </a:r>
          </a:p>
          <a:p>
            <a:endParaRPr/>
          </a:p>
          <a:p>
            <a:r>
              <a:rPr lang="en-US" altLang="zh-CN"/>
              <a:t>4</a:t>
            </a:r>
            <a:r>
              <a:t>、除了考虑共现信息，加入句法信息后</a:t>
            </a:r>
            <a:r>
              <a:rPr/>
              <a:t>，</a:t>
            </a:r>
            <a:r>
              <a:rPr smtClean="0"/>
              <a:t>不同模型之间的区别就会显现出来</a:t>
            </a:r>
            <a:endParaRPr lang="en-US" smtClean="0"/>
          </a:p>
          <a:p>
            <a:pPr marL="0" indent="0">
              <a:buNone/>
            </a:pPr>
            <a:r>
              <a:rPr lang="en-US" altLang="zh-CN"/>
              <a:t> </a:t>
            </a:r>
            <a:r>
              <a:rPr lang="en-US" altLang="zh-CN" smtClean="0"/>
              <a:t>       BEAGLE</a:t>
            </a:r>
            <a:r>
              <a:rPr/>
              <a:t>说明了词序的重要</a:t>
            </a:r>
            <a:r>
              <a:rPr smtClean="0"/>
              <a:t>；</a:t>
            </a:r>
            <a:endParaRPr lang="en-US" smtClean="0"/>
          </a:p>
          <a:p>
            <a:pPr marL="0" indent="0">
              <a:buNone/>
            </a:pPr>
            <a:r>
              <a:rPr lang="en-US" altLang="zh-CN"/>
              <a:t> </a:t>
            </a:r>
            <a:r>
              <a:rPr lang="en-US" altLang="zh-CN" smtClean="0"/>
              <a:t>       SP</a:t>
            </a:r>
            <a:r>
              <a:t>模型和</a:t>
            </a:r>
            <a:r>
              <a:rPr lang="en-US" altLang="zh-CN"/>
              <a:t>CI-2</a:t>
            </a:r>
            <a:r>
              <a:t>模型在语义统计模型中加入了句法信息</a:t>
            </a:r>
          </a:p>
        </p:txBody>
      </p:sp>
    </p:spTree>
    <p:custDataLst>
      <p:tags r:id="rId1"/>
    </p:custData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Future work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模型改进：</a:t>
            </a:r>
          </a:p>
          <a:p>
            <a:pPr lvl="1"/>
            <a:r>
              <a:t>复杂句式；</a:t>
            </a:r>
          </a:p>
          <a:p>
            <a:pPr lvl="1"/>
            <a:r>
              <a:t>应用研究，文本理解相关的简答题评分</a:t>
            </a:r>
          </a:p>
          <a:p>
            <a:r>
              <a:t>超出模型范畴的问题：</a:t>
            </a:r>
          </a:p>
          <a:p>
            <a:pPr lvl="1"/>
            <a:r>
              <a:rPr lang="en-US" altLang="zh-CN"/>
              <a:t>1</a:t>
            </a:r>
            <a:r>
              <a:t>、语法信息的无监督学习（发展迅速）</a:t>
            </a:r>
          </a:p>
          <a:p>
            <a:pPr lvl="2"/>
            <a:r>
              <a:t>The ADIOS model of Solan, Horn, Ruppin, and Edelman (2005)使用图论，使用统计信息学习规则</a:t>
            </a:r>
          </a:p>
          <a:p>
            <a:pPr lvl="2"/>
            <a:r>
              <a:rPr lang="en-US" altLang="zh-CN"/>
              <a:t>SP</a:t>
            </a:r>
            <a:r>
              <a:t>模型（Dennis，2005)，推断句法语义结构</a:t>
            </a:r>
          </a:p>
          <a:p>
            <a:pPr lvl="1"/>
            <a:r>
              <a:rPr lang="en-US" altLang="zh-CN"/>
              <a:t>2</a:t>
            </a:r>
            <a:r>
              <a:t>、局限在符号层面，忽略了意义的具体化（</a:t>
            </a:r>
            <a:r>
              <a:rPr lang="en-US" altLang="zh-CN"/>
              <a:t>embodiment of meaning</a:t>
            </a:r>
            <a:r>
              <a:t>）综合感知和符号层面的表征</a:t>
            </a:r>
            <a:endParaRPr lang="en-US" altLang="zh-CN"/>
          </a:p>
          <a:p>
            <a:pPr lvl="1"/>
            <a:r>
              <a:rPr lang="en-US" altLang="zh-CN"/>
              <a:t>3</a:t>
            </a:r>
            <a:r>
              <a:t>、世界知识，当前难以解决</a:t>
            </a:r>
          </a:p>
          <a:p>
            <a:pPr lvl="2"/>
            <a:r>
              <a:t>篇章理解需要三个层面的表征: 字词层面the surface or verbatim level, 命题层面the propositional textbase, and情境模型 the situation model (Kintsch, 1998)，本文只关注前两个层面</a:t>
            </a:r>
          </a:p>
        </p:txBody>
      </p:sp>
    </p:spTree>
    <p:custDataLst>
      <p:tags r:id="rId1"/>
    </p:custData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/>
              <a:t>感谢聆听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单击此处添加副标题</a:t>
            </a:r>
          </a:p>
        </p:txBody>
      </p:sp>
    </p:spTree>
    <p:custDataLst>
      <p:tags r:id="rId1"/>
    </p:custData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2824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2824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SUBCATEGORY" val="0"/>
  <p:tag name="KSO_WM_TEMPLATE_MASTER_TYPE" val="1"/>
  <p:tag name="KSO_WM_TEMPLATE_COLOR_TYPE" val="1"/>
  <p:tag name="KSO_WM_TEMPLATE_MASTER_THUMB_INDEX" val="18"/>
  <p:tag name="KSO_WM_TAG_VERSION" val="1.0"/>
  <p:tag name="KSO_WM_BEAUTIFY_FLAG" val="#wm#"/>
  <p:tag name="KSO_WM_TEMPLATE_CATEGORY" val="custom"/>
  <p:tag name="KSO_WM_TEMPLATE_INDEX" val="20202824"/>
  <p:tag name="KSO_WM_TEMPLATE_THUMBS_INDEX" val="1、4、5、6、7、8、9、10、11、12、13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y*2"/>
  <p:tag name="KSO_WM_UNIT_LAYERLEVEL" val="1"/>
  <p:tag name="KSO_WM_TAG_VERSION" val="1.0"/>
  <p:tag name="KSO_WM_BEAUTIFY_FLAG" val="#wm#"/>
  <p:tag name="KSO_WM_UNIT_TYPE" val="y"/>
  <p:tag name="KSO_WM_UNIT_INDEX" val="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y*1"/>
  <p:tag name="KSO_WM_UNIT_LAYERLEVEL" val="1"/>
  <p:tag name="KSO_WM_TAG_VERSION" val="1.0"/>
  <p:tag name="KSO_WM_BEAUTIFY_FLAG" val="#wm#"/>
  <p:tag name="KSO_WM_UNIT_TYPE" val="y"/>
  <p:tag name="KSO_WM_UNIT_INDEX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y*3"/>
  <p:tag name="KSO_WM_UNIT_LAYERLEVEL" val="1"/>
  <p:tag name="KSO_WM_TAG_VERSION" val="1.0"/>
  <p:tag name="KSO_WM_BEAUTIFY_FLAG" val="#wm#"/>
  <p:tag name="KSO_WM_UNIT_TYPE" val="y"/>
  <p:tag name="KSO_WM_UNIT_INDEX" val="3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y*4"/>
  <p:tag name="KSO_WM_UNIT_LAYERLEVEL" val="1"/>
  <p:tag name="KSO_WM_TAG_VERSION" val="1.0"/>
  <p:tag name="KSO_WM_BEAUTIFY_FLAG" val="#wm#"/>
  <p:tag name="KSO_WM_UNIT_TYPE" val="y"/>
  <p:tag name="KSO_WM_UNIT_INDEX" val="4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_13*i*1"/>
  <p:tag name="KSO_WM_UNIT_BK_DARK_LIGHT" val="2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_14*i*1"/>
  <p:tag name="KSO_WM_UNIT_BK_DARK_LIGHT" val="2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_15*i*1"/>
  <p:tag name="KSO_WM_UNIT_BK_DARK_LIGHT" val="2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_16*i*1"/>
  <p:tag name="KSO_WM_UNIT_BK_DARK_LIGHT" val="2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_17*i*1"/>
  <p:tag name="KSO_WM_UNIT_BK_DARK_LIGHT" val="2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_18*i*1"/>
  <p:tag name="KSO_WM_UNIT_BK_DARK_LIGHT" val="2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2824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2824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SUBCATEGORY" val="0"/>
  <p:tag name="KSO_WM_TEMPLATE_MASTER_TYPE" val="1"/>
  <p:tag name="KSO_WM_TEMPLATE_COLOR_TYPE" val="1"/>
  <p:tag name="KSO_WM_TEMPLATE_MASTER_THUMB_INDEX" val="18"/>
  <p:tag name="KSO_WM_TAG_VERSION" val="1.0"/>
  <p:tag name="KSO_WM_BEAUTIFY_FLAG" val="#wm#"/>
  <p:tag name="KSO_WM_TEMPLATE_CATEGORY" val="custom"/>
  <p:tag name="KSO_WM_TEMPLATE_INDEX" val="20202824"/>
  <p:tag name="KSO_WM_TEMPLATE_THUMBS_INDEX" val="1、4、5、6、7、8、9、10、11、12、13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y*2"/>
  <p:tag name="KSO_WM_UNIT_LAYERLEVEL" val="1"/>
  <p:tag name="KSO_WM_TAG_VERSION" val="1.0"/>
  <p:tag name="KSO_WM_BEAUTIFY_FLAG" val="#wm#"/>
  <p:tag name="KSO_WM_UNIT_TYPE" val="y"/>
  <p:tag name="KSO_WM_UNIT_INDEX" val="2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y*1"/>
  <p:tag name="KSO_WM_UNIT_LAYERLEVEL" val="1"/>
  <p:tag name="KSO_WM_TAG_VERSION" val="1.0"/>
  <p:tag name="KSO_WM_BEAUTIFY_FLAG" val="#wm#"/>
  <p:tag name="KSO_WM_UNIT_TYPE" val="y"/>
  <p:tag name="KSO_WM_UNIT_INDEX" val="1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y*3"/>
  <p:tag name="KSO_WM_UNIT_LAYERLEVEL" val="1"/>
  <p:tag name="KSO_WM_TAG_VERSION" val="1.0"/>
  <p:tag name="KSO_WM_BEAUTIFY_FLAG" val="#wm#"/>
  <p:tag name="KSO_WM_UNIT_TYPE" val="y"/>
  <p:tag name="KSO_WM_UNIT_INDEX" val="3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y*4"/>
  <p:tag name="KSO_WM_UNIT_LAYERLEVEL" val="1"/>
  <p:tag name="KSO_WM_TAG_VERSION" val="1.0"/>
  <p:tag name="KSO_WM_BEAUTIFY_FLAG" val="#wm#"/>
  <p:tag name="KSO_WM_UNIT_TYPE" val="y"/>
  <p:tag name="KSO_WM_UNIT_INDEX" val="4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_13*i*1"/>
  <p:tag name="KSO_WM_UNIT_BK_DARK_LIGHT" val="2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_14*i*1"/>
  <p:tag name="KSO_WM_UNIT_BK_DARK_LIGHT" val="2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_15*i*1"/>
  <p:tag name="KSO_WM_UNIT_BK_DARK_LIGHT" val="2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2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2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2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2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2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2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_16*i*1"/>
  <p:tag name="KSO_WM_UNIT_BK_DARK_LIGHT" val="2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2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2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2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2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2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2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2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_17*i*1"/>
  <p:tag name="KSO_WM_UNIT_BK_DARK_LIGHT" val="2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2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_18*i*1"/>
  <p:tag name="KSO_WM_UNIT_BK_DARK_LIGHT" val="2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2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2824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2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PRESET_TEXT" val="空白演示"/>
  <p:tag name="KSO_WM_UNIT_NOCLEAR" val="0"/>
  <p:tag name="KSO_WM_UNIT_SHOW_EDIT_AREA_INDICATION" val="1"/>
  <p:tag name="KSO_WM_UNIT_VALUE" val="28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5176_1*a*1"/>
  <p:tag name="KSO_WM_TEMPLATE_CATEGORY" val="custom"/>
  <p:tag name="KSO_WM_TEMPLATE_INDEX" val="20205176"/>
  <p:tag name="KSO_WM_UNIT_LAYERLEVEL" val="1"/>
  <p:tag name="KSO_WM_TAG_VERSION" val="1.0"/>
  <p:tag name="KSO_WM_BEAUTIFY_FLAG" val="#wm#"/>
</p:tagLst>
</file>

<file path=ppt/tags/tag2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PRESET_TEXT" val="单击输入您的封面副标题"/>
  <p:tag name="KSO_WM_UNIT_NOCLEAR" val="0"/>
  <p:tag name="KSO_WM_UNIT_SHOW_EDIT_AREA_INDICATION" val="1"/>
  <p:tag name="KSO_WM_UNIT_VALUE" val="111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05176_1*b*1"/>
  <p:tag name="KSO_WM_TEMPLATE_CATEGORY" val="custom"/>
  <p:tag name="KSO_WM_TEMPLATE_INDEX" val="20205176"/>
  <p:tag name="KSO_WM_UNIT_LAYERLEVEL" val="1"/>
  <p:tag name="KSO_WM_TAG_VERSION" val="1.0"/>
  <p:tag name="KSO_WM_BEAUTIFY_FLAG" val="#wm#"/>
</p:tagLst>
</file>

<file path=ppt/tags/tag2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2824_5"/>
  <p:tag name="KSO_WM_TEMPLATE_SUBCATEGORY" val="0"/>
  <p:tag name="KSO_WM_TEMPLATE_MASTER_TYPE" val="1"/>
  <p:tag name="KSO_WM_TEMPLATE_COLOR_TYPE" val="1"/>
  <p:tag name="KSO_WM_SLIDE_TYPE" val="sectionTitle"/>
  <p:tag name="KSO_WM_SLIDE_SUBTYPE" val="pureTxt"/>
  <p:tag name="KSO_WM_SLIDE_ITEM_CNT" val="0"/>
  <p:tag name="KSO_WM_SLIDE_INDEX" val="5"/>
  <p:tag name="KSO_WM_TAG_VERSION" val="1.0"/>
  <p:tag name="KSO_WM_BEAUTIFY_FLAG" val="#wm#"/>
  <p:tag name="KSO_WM_TEMPLATE_CATEGORY" val="custom"/>
  <p:tag name="KSO_WM_TEMPLATE_INDEX" val="20202824"/>
  <p:tag name="KSO_WM_SLIDE_LAYOUT" val="a_b_e"/>
  <p:tag name="KSO_WM_SLIDE_LAYOUT_CNT" val="1_1_1"/>
</p:tagLst>
</file>

<file path=ppt/tags/tag2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RESET_TEXT" val="01"/>
  <p:tag name="KSO_WM_UNIT_NOCLEAR" val="0"/>
  <p:tag name="KSO_WM_UNIT_VALUE" val="1"/>
  <p:tag name="KSO_WM_UNIT_HIGHLIGHT" val="0"/>
  <p:tag name="KSO_WM_UNIT_COMPATIBLE" val="0"/>
  <p:tag name="KSO_WM_UNIT_DIAGRAM_ISNUMVISUAL" val="0"/>
  <p:tag name="KSO_WM_UNIT_DIAGRAM_ISREFERUNIT" val="0"/>
  <p:tag name="KSO_WM_UNIT_TYPE" val="e"/>
  <p:tag name="KSO_WM_UNIT_INDEX" val="1"/>
  <p:tag name="KSO_WM_UNIT_ID" val="custom20202824_5*e*1"/>
  <p:tag name="KSO_WM_TEMPLATE_CATEGORY" val="custom"/>
  <p:tag name="KSO_WM_TEMPLATE_INDEX" val="20202824"/>
  <p:tag name="KSO_WM_UNIT_LAYERLEVEL" val="1"/>
  <p:tag name="KSO_WM_TAG_VERSION" val="1.0"/>
  <p:tag name="KSO_WM_BEAUTIFY_FLAG" val="#wm#"/>
</p:tagLst>
</file>

<file path=ppt/tags/tag2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PRESET_TEXT" val="单击此处添加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2824_5*a*1"/>
  <p:tag name="KSO_WM_TEMPLATE_CATEGORY" val="custom"/>
  <p:tag name="KSO_WM_TEMPLATE_INDEX" val="20202824"/>
  <p:tag name="KSO_WM_UNIT_LAYERLEVEL" val="1"/>
  <p:tag name="KSO_WM_TAG_VERSION" val="1.0"/>
  <p:tag name="KSO_WM_BEAUTIFY_FLAG" val="#wm#"/>
</p:tagLst>
</file>

<file path=ppt/tags/tag2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2824"/>
</p:tagLst>
</file>

<file path=ppt/tags/tag2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2824"/>
</p:tagLst>
</file>

<file path=ppt/tags/tag2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2824"/>
</p:tagLst>
</file>

<file path=ppt/tags/tag2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2824"/>
</p:tagLst>
</file>

<file path=ppt/tags/tag2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2824"/>
</p:tagLst>
</file>

<file path=ppt/tags/tag2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2824_5"/>
  <p:tag name="KSO_WM_TEMPLATE_SUBCATEGORY" val="0"/>
  <p:tag name="KSO_WM_TEMPLATE_MASTER_TYPE" val="1"/>
  <p:tag name="KSO_WM_TEMPLATE_COLOR_TYPE" val="1"/>
  <p:tag name="KSO_WM_SLIDE_TYPE" val="sectionTitle"/>
  <p:tag name="KSO_WM_SLIDE_SUBTYPE" val="pureTxt"/>
  <p:tag name="KSO_WM_SLIDE_ITEM_CNT" val="0"/>
  <p:tag name="KSO_WM_SLIDE_INDEX" val="5"/>
  <p:tag name="KSO_WM_TAG_VERSION" val="1.0"/>
  <p:tag name="KSO_WM_BEAUTIFY_FLAG" val="#wm#"/>
  <p:tag name="KSO_WM_TEMPLATE_CATEGORY" val="custom"/>
  <p:tag name="KSO_WM_TEMPLATE_INDEX" val="20202824"/>
  <p:tag name="KSO_WM_SLIDE_LAYOUT" val="a_b_e"/>
  <p:tag name="KSO_WM_SLIDE_LAYOUT_CNT" val="1_1_1"/>
</p:tagLst>
</file>

<file path=ppt/tags/tag2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RESET_TEXT" val="01"/>
  <p:tag name="KSO_WM_UNIT_NOCLEAR" val="0"/>
  <p:tag name="KSO_WM_UNIT_VALUE" val="1"/>
  <p:tag name="KSO_WM_UNIT_HIGHLIGHT" val="0"/>
  <p:tag name="KSO_WM_UNIT_COMPATIBLE" val="0"/>
  <p:tag name="KSO_WM_UNIT_DIAGRAM_ISNUMVISUAL" val="0"/>
  <p:tag name="KSO_WM_UNIT_DIAGRAM_ISREFERUNIT" val="0"/>
  <p:tag name="KSO_WM_UNIT_TYPE" val="e"/>
  <p:tag name="KSO_WM_UNIT_INDEX" val="1"/>
  <p:tag name="KSO_WM_UNIT_ID" val="custom20202824_5*e*1"/>
  <p:tag name="KSO_WM_TEMPLATE_CATEGORY" val="custom"/>
  <p:tag name="KSO_WM_TEMPLATE_INDEX" val="20202824"/>
  <p:tag name="KSO_WM_UNIT_LAYERLEVEL" val="1"/>
  <p:tag name="KSO_WM_TAG_VERSION" val="1.0"/>
  <p:tag name="KSO_WM_BEAUTIFY_FLAG" val="#wm#"/>
</p:tagLst>
</file>

<file path=ppt/tags/tag2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PRESET_TEXT" val="单击此处添加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2824_5*a*1"/>
  <p:tag name="KSO_WM_TEMPLATE_CATEGORY" val="custom"/>
  <p:tag name="KSO_WM_TEMPLATE_INDEX" val="20202824"/>
  <p:tag name="KSO_WM_UNIT_LAYERLEVEL" val="1"/>
  <p:tag name="KSO_WM_TAG_VERSION" val="1.0"/>
  <p:tag name="KSO_WM_BEAUTIFY_FLAG" val="#wm#"/>
</p:tagLst>
</file>

<file path=ppt/tags/tag2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2824"/>
</p:tagLst>
</file>

<file path=ppt/tags/tag2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2824"/>
</p:tagLst>
</file>

<file path=ppt/tags/tag2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2824"/>
</p:tagLst>
</file>

<file path=ppt/tags/tag2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2824"/>
</p:tagLst>
</file>

<file path=ppt/tags/tag2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2824"/>
</p:tagLst>
</file>

<file path=ppt/tags/tag2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2824"/>
</p:tagLst>
</file>

<file path=ppt/tags/tag2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2824"/>
</p:tagLst>
</file>

<file path=ppt/tags/tag2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2824"/>
</p:tagLst>
</file>

<file path=ppt/tags/tag2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2824"/>
</p:tagLst>
</file>

<file path=ppt/tags/tag2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2824"/>
</p:tagLst>
</file>

<file path=ppt/tags/tag2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2824"/>
</p:tagLst>
</file>

<file path=ppt/tags/tag2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2824"/>
</p:tagLst>
</file>

<file path=ppt/tags/tag2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2824"/>
</p:tagLst>
</file>

<file path=ppt/tags/tag2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2824"/>
</p:tagLst>
</file>

<file path=ppt/tags/tag2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2824"/>
</p:tagLst>
</file>

<file path=ppt/tags/tag2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2824_5"/>
  <p:tag name="KSO_WM_TEMPLATE_SUBCATEGORY" val="0"/>
  <p:tag name="KSO_WM_TEMPLATE_MASTER_TYPE" val="1"/>
  <p:tag name="KSO_WM_TEMPLATE_COLOR_TYPE" val="1"/>
  <p:tag name="KSO_WM_SLIDE_TYPE" val="sectionTitle"/>
  <p:tag name="KSO_WM_SLIDE_SUBTYPE" val="pureTxt"/>
  <p:tag name="KSO_WM_SLIDE_ITEM_CNT" val="0"/>
  <p:tag name="KSO_WM_SLIDE_INDEX" val="5"/>
  <p:tag name="KSO_WM_TAG_VERSION" val="1.0"/>
  <p:tag name="KSO_WM_BEAUTIFY_FLAG" val="#wm#"/>
  <p:tag name="KSO_WM_TEMPLATE_CATEGORY" val="custom"/>
  <p:tag name="KSO_WM_TEMPLATE_INDEX" val="20202824"/>
  <p:tag name="KSO_WM_SLIDE_LAYOUT" val="a_b_e"/>
  <p:tag name="KSO_WM_SLIDE_LAYOUT_CNT" val="1_1_1"/>
</p:tagLst>
</file>

<file path=ppt/tags/tag2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RESET_TEXT" val="01"/>
  <p:tag name="KSO_WM_UNIT_NOCLEAR" val="0"/>
  <p:tag name="KSO_WM_UNIT_VALUE" val="1"/>
  <p:tag name="KSO_WM_UNIT_HIGHLIGHT" val="0"/>
  <p:tag name="KSO_WM_UNIT_COMPATIBLE" val="0"/>
  <p:tag name="KSO_WM_UNIT_DIAGRAM_ISNUMVISUAL" val="0"/>
  <p:tag name="KSO_WM_UNIT_DIAGRAM_ISREFERUNIT" val="0"/>
  <p:tag name="KSO_WM_UNIT_TYPE" val="e"/>
  <p:tag name="KSO_WM_UNIT_INDEX" val="1"/>
  <p:tag name="KSO_WM_UNIT_ID" val="custom20202824_5*e*1"/>
  <p:tag name="KSO_WM_TEMPLATE_CATEGORY" val="custom"/>
  <p:tag name="KSO_WM_TEMPLATE_INDEX" val="20202824"/>
  <p:tag name="KSO_WM_UNIT_LAYERLEVEL" val="1"/>
  <p:tag name="KSO_WM_TAG_VERSION" val="1.0"/>
  <p:tag name="KSO_WM_BEAUTIFY_FLAG" val="#wm#"/>
</p:tagLst>
</file>

<file path=ppt/tags/tag2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PRESET_TEXT" val="单击此处添加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2824_5*a*1"/>
  <p:tag name="KSO_WM_TEMPLATE_CATEGORY" val="custom"/>
  <p:tag name="KSO_WM_TEMPLATE_INDEX" val="20202824"/>
  <p:tag name="KSO_WM_UNIT_LAYERLEVEL" val="1"/>
  <p:tag name="KSO_WM_TAG_VERSION" val="1.0"/>
  <p:tag name="KSO_WM_BEAUTIFY_FLAG" val="#wm#"/>
</p:tagLst>
</file>

<file path=ppt/tags/tag2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2824"/>
</p:tagLst>
</file>

<file path=ppt/tags/tag2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2824"/>
</p:tagLst>
</file>

<file path=ppt/tags/tag2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2824"/>
</p:tagLst>
</file>

<file path=ppt/tags/tag2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2824"/>
</p:tagLst>
</file>

<file path=ppt/tags/tag2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2824"/>
</p:tagLst>
</file>

<file path=ppt/tags/tag2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2824"/>
</p:tagLst>
</file>

<file path=ppt/tags/tag2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2824"/>
</p:tagLst>
</file>

<file path=ppt/tags/tag2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2824"/>
</p:tagLst>
</file>

<file path=ppt/tags/tag2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2824"/>
</p:tagLst>
</file>

<file path=ppt/tags/tag2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2824"/>
</p:tagLst>
</file>

<file path=ppt/tags/tag2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2824"/>
</p:tagLst>
</file>

<file path=ppt/tags/tag2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2824"/>
</p:tagLst>
</file>

<file path=ppt/tags/tag2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2824"/>
</p:tagLst>
</file>

<file path=ppt/tags/tag2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2824"/>
</p:tagLst>
</file>

<file path=ppt/tags/tag2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2824_5"/>
  <p:tag name="KSO_WM_TEMPLATE_SUBCATEGORY" val="0"/>
  <p:tag name="KSO_WM_TEMPLATE_MASTER_TYPE" val="1"/>
  <p:tag name="KSO_WM_TEMPLATE_COLOR_TYPE" val="1"/>
  <p:tag name="KSO_WM_SLIDE_TYPE" val="sectionTitle"/>
  <p:tag name="KSO_WM_SLIDE_SUBTYPE" val="pureTxt"/>
  <p:tag name="KSO_WM_SLIDE_ITEM_CNT" val="0"/>
  <p:tag name="KSO_WM_SLIDE_INDEX" val="5"/>
  <p:tag name="KSO_WM_TAG_VERSION" val="1.0"/>
  <p:tag name="KSO_WM_BEAUTIFY_FLAG" val="#wm#"/>
  <p:tag name="KSO_WM_TEMPLATE_CATEGORY" val="custom"/>
  <p:tag name="KSO_WM_TEMPLATE_INDEX" val="20202824"/>
  <p:tag name="KSO_WM_SLIDE_LAYOUT" val="a_b_e"/>
  <p:tag name="KSO_WM_SLIDE_LAYOUT_CNT" val="1_1_1"/>
</p:tagLst>
</file>

<file path=ppt/tags/tag2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RESET_TEXT" val="01"/>
  <p:tag name="KSO_WM_UNIT_NOCLEAR" val="0"/>
  <p:tag name="KSO_WM_UNIT_VALUE" val="1"/>
  <p:tag name="KSO_WM_UNIT_HIGHLIGHT" val="0"/>
  <p:tag name="KSO_WM_UNIT_COMPATIBLE" val="0"/>
  <p:tag name="KSO_WM_UNIT_DIAGRAM_ISNUMVISUAL" val="0"/>
  <p:tag name="KSO_WM_UNIT_DIAGRAM_ISREFERUNIT" val="0"/>
  <p:tag name="KSO_WM_UNIT_TYPE" val="e"/>
  <p:tag name="KSO_WM_UNIT_INDEX" val="1"/>
  <p:tag name="KSO_WM_UNIT_ID" val="custom20202824_5*e*1"/>
  <p:tag name="KSO_WM_TEMPLATE_CATEGORY" val="custom"/>
  <p:tag name="KSO_WM_TEMPLATE_INDEX" val="20202824"/>
  <p:tag name="KSO_WM_UNIT_LAYERLEVEL" val="1"/>
  <p:tag name="KSO_WM_TAG_VERSION" val="1.0"/>
  <p:tag name="KSO_WM_BEAUTIFY_FLAG" val="#wm#"/>
</p:tagLst>
</file>

<file path=ppt/tags/tag2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PRESET_TEXT" val="单击此处添加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2824_5*a*1"/>
  <p:tag name="KSO_WM_TEMPLATE_CATEGORY" val="custom"/>
  <p:tag name="KSO_WM_TEMPLATE_INDEX" val="20202824"/>
  <p:tag name="KSO_WM_UNIT_LAYERLEVEL" val="1"/>
  <p:tag name="KSO_WM_TAG_VERSION" val="1.0"/>
  <p:tag name="KSO_WM_BEAUTIFY_FLAG" val="#wm#"/>
</p:tagLst>
</file>

<file path=ppt/tags/tag2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2824"/>
</p:tagLst>
</file>

<file path=ppt/tags/tag2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2824"/>
</p:tagLst>
</file>

<file path=ppt/tags/tag3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2824_13"/>
  <p:tag name="KSO_WM_TEMPLATE_SUBCATEGORY" val="0"/>
  <p:tag name="KSO_WM_TEMPLATE_MASTER_TYPE" val="1"/>
  <p:tag name="KSO_WM_TEMPLATE_COLOR_TYPE" val="1"/>
  <p:tag name="KSO_WM_SLIDE_TYPE" val="endPage"/>
  <p:tag name="KSO_WM_SLIDE_SUBTYPE" val="pureTxt"/>
  <p:tag name="KSO_WM_SLIDE_ITEM_CNT" val="0"/>
  <p:tag name="KSO_WM_SLIDE_INDEX" val="13"/>
  <p:tag name="KSO_WM_TAG_VERSION" val="1.0"/>
  <p:tag name="KSO_WM_BEAUTIFY_FLAG" val="#wm#"/>
  <p:tag name="KSO_WM_TEMPLATE_CATEGORY" val="custom"/>
  <p:tag name="KSO_WM_TEMPLATE_INDEX" val="20202824"/>
  <p:tag name="KSO_WM_SLIDE_LAYOUT" val="a_b"/>
  <p:tag name="KSO_WM_SLIDE_LAYOUT_CNT" val="1_1"/>
</p:tagLst>
</file>

<file path=ppt/tags/tag3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NOCLEAR" val="1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2824_13*a*1"/>
  <p:tag name="KSO_WM_TEMPLATE_CATEGORY" val="custom"/>
  <p:tag name="KSO_WM_TEMPLATE_INDEX" val="20202824"/>
  <p:tag name="KSO_WM_UNIT_LAYERLEVEL" val="1"/>
  <p:tag name="KSO_WM_TAG_VERSION" val="1.0"/>
  <p:tag name="KSO_WM_BEAUTIFY_FLAG" val="#wm#"/>
  <p:tag name="KSO_WM_UNIT_PRESET_TEXT" val="感谢聆听"/>
</p:tagLst>
</file>

<file path=ppt/tags/tag3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PRESET_TEXT" val="单击此处添加副标题"/>
  <p:tag name="KSO_WM_UNIT_NOCLEAR" val="0"/>
  <p:tag name="KSO_WM_UNIT_VALUE" val="54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02824_13*b*1"/>
  <p:tag name="KSO_WM_TEMPLATE_CATEGORY" val="custom"/>
  <p:tag name="KSO_WM_TEMPLATE_INDEX" val="20202824"/>
  <p:tag name="KSO_WM_UNIT_LAYERLEVEL" val="1"/>
  <p:tag name="KSO_WM_TAG_VERSION" val="1.0"/>
  <p:tag name="KSO_WM_BEAUTIFY_FLAG" val="#wm#"/>
</p:tagLst>
</file>

<file path=ppt/theme/theme1.xml><?xml version="1.0" encoding="utf-8"?>
<a:theme xmlns:a="http://schemas.openxmlformats.org/drawingml/2006/main" name="1_Office 主题​​">
  <a:themeElements>
    <a:clrScheme name="WPS主题色">
      <a:dk1>
        <a:srgbClr val="000000"/>
      </a:dk1>
      <a:lt1>
        <a:srgbClr val="FFFFFF"/>
      </a:lt1>
      <a:dk2>
        <a:srgbClr val="E5EAF2"/>
      </a:dk2>
      <a:lt2>
        <a:srgbClr val="FFFFFF"/>
      </a:lt2>
      <a:accent1>
        <a:srgbClr val="5F769F"/>
      </a:accent1>
      <a:accent2>
        <a:srgbClr val="71729B"/>
      </a:accent2>
      <a:accent3>
        <a:srgbClr val="7E6B95"/>
      </a:accent3>
      <a:accent4>
        <a:srgbClr val="8A668D"/>
      </a:accent4>
      <a:accent5>
        <a:srgbClr val="955F82"/>
      </a:accent5>
      <a:accent6>
        <a:srgbClr val="9B5B75"/>
      </a:accent6>
      <a:hlink>
        <a:srgbClr val="292BBB"/>
      </a:hlink>
      <a:folHlink>
        <a:srgbClr val="580C6F"/>
      </a:folHlink>
    </a:clrScheme>
    <a:fontScheme name="Angle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主题​​">
  <a:themeElements>
    <a:clrScheme name="WPS主题色">
      <a:dk1>
        <a:srgbClr val="000000"/>
      </a:dk1>
      <a:lt1>
        <a:srgbClr val="FFFFFF"/>
      </a:lt1>
      <a:dk2>
        <a:srgbClr val="E5EAF2"/>
      </a:dk2>
      <a:lt2>
        <a:srgbClr val="FFFFFF"/>
      </a:lt2>
      <a:accent1>
        <a:srgbClr val="5F769F"/>
      </a:accent1>
      <a:accent2>
        <a:srgbClr val="71729B"/>
      </a:accent2>
      <a:accent3>
        <a:srgbClr val="7E6B95"/>
      </a:accent3>
      <a:accent4>
        <a:srgbClr val="8A668D"/>
      </a:accent4>
      <a:accent5>
        <a:srgbClr val="955F82"/>
      </a:accent5>
      <a:accent6>
        <a:srgbClr val="9B5B75"/>
      </a:accent6>
      <a:hlink>
        <a:srgbClr val="292BBB"/>
      </a:hlink>
      <a:folHlink>
        <a:srgbClr val="580C6F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WPS主题色">
    <a:dk1>
      <a:srgbClr val="000000"/>
    </a:dk1>
    <a:lt1>
      <a:srgbClr val="FFFFFF"/>
    </a:lt1>
    <a:dk2>
      <a:srgbClr val="E5EAF2"/>
    </a:dk2>
    <a:lt2>
      <a:srgbClr val="FFFFFF"/>
    </a:lt2>
    <a:accent1>
      <a:srgbClr val="5F769F"/>
    </a:accent1>
    <a:accent2>
      <a:srgbClr val="71729B"/>
    </a:accent2>
    <a:accent3>
      <a:srgbClr val="7E6B95"/>
    </a:accent3>
    <a:accent4>
      <a:srgbClr val="8A668D"/>
    </a:accent4>
    <a:accent5>
      <a:srgbClr val="955F82"/>
    </a:accent5>
    <a:accent6>
      <a:srgbClr val="9B5B75"/>
    </a:accent6>
    <a:hlink>
      <a:srgbClr val="292BBB"/>
    </a:hlink>
    <a:folHlink>
      <a:srgbClr val="580C6F"/>
    </a:folHlink>
  </a:clrScheme>
</a:themeOverride>
</file>

<file path=ppt/theme/themeOverride2.xml><?xml version="1.0" encoding="utf-8"?>
<a:themeOverride xmlns:a="http://schemas.openxmlformats.org/drawingml/2006/main">
  <a:clrScheme name="WPS主题色">
    <a:dk1>
      <a:srgbClr val="000000"/>
    </a:dk1>
    <a:lt1>
      <a:srgbClr val="FFFFFF"/>
    </a:lt1>
    <a:dk2>
      <a:srgbClr val="E5EAF2"/>
    </a:dk2>
    <a:lt2>
      <a:srgbClr val="FFFFFF"/>
    </a:lt2>
    <a:accent1>
      <a:srgbClr val="5F769F"/>
    </a:accent1>
    <a:accent2>
      <a:srgbClr val="71729B"/>
    </a:accent2>
    <a:accent3>
      <a:srgbClr val="7E6B95"/>
    </a:accent3>
    <a:accent4>
      <a:srgbClr val="8A668D"/>
    </a:accent4>
    <a:accent5>
      <a:srgbClr val="955F82"/>
    </a:accent5>
    <a:accent6>
      <a:srgbClr val="9B5B75"/>
    </a:accent6>
    <a:hlink>
      <a:srgbClr val="292BBB"/>
    </a:hlink>
    <a:folHlink>
      <a:srgbClr val="580C6F"/>
    </a:folHlink>
  </a:clrScheme>
</a:themeOverride>
</file>

<file path=ppt/theme/themeOverride3.xml><?xml version="1.0" encoding="utf-8"?>
<a:themeOverride xmlns:a="http://schemas.openxmlformats.org/drawingml/2006/main">
  <a:clrScheme name="WPS主题色">
    <a:dk1>
      <a:srgbClr val="000000"/>
    </a:dk1>
    <a:lt1>
      <a:srgbClr val="FFFFFF"/>
    </a:lt1>
    <a:dk2>
      <a:srgbClr val="E5EAF2"/>
    </a:dk2>
    <a:lt2>
      <a:srgbClr val="FFFFFF"/>
    </a:lt2>
    <a:accent1>
      <a:srgbClr val="5F769F"/>
    </a:accent1>
    <a:accent2>
      <a:srgbClr val="71729B"/>
    </a:accent2>
    <a:accent3>
      <a:srgbClr val="7E6B95"/>
    </a:accent3>
    <a:accent4>
      <a:srgbClr val="8A668D"/>
    </a:accent4>
    <a:accent5>
      <a:srgbClr val="955F82"/>
    </a:accent5>
    <a:accent6>
      <a:srgbClr val="9B5B75"/>
    </a:accent6>
    <a:hlink>
      <a:srgbClr val="292BBB"/>
    </a:hlink>
    <a:folHlink>
      <a:srgbClr val="580C6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166</TotalTime>
  <Words>2419</Words>
  <Application>Microsoft Office PowerPoint</Application>
  <PresentationFormat>宽屏</PresentationFormat>
  <Paragraphs>352</Paragraphs>
  <Slides>42</Slides>
  <Notes>3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42</vt:i4>
      </vt:variant>
    </vt:vector>
  </HeadingPairs>
  <TitlesOfParts>
    <vt:vector size="52" baseType="lpstr">
      <vt:lpstr>汉仪旗黑-85S</vt:lpstr>
      <vt:lpstr>隶书</vt:lpstr>
      <vt:lpstr>宋体</vt:lpstr>
      <vt:lpstr>微软雅黑</vt:lpstr>
      <vt:lpstr>Arial</vt:lpstr>
      <vt:lpstr>Calibri</vt:lpstr>
      <vt:lpstr>Franklin Gothic Book</vt:lpstr>
      <vt:lpstr>Times New Roman</vt:lpstr>
      <vt:lpstr>1_Office 主题​​</vt:lpstr>
      <vt:lpstr>2_Office 主题​​</vt:lpstr>
      <vt:lpstr>The construction of meaning</vt:lpstr>
      <vt:lpstr>引言</vt:lpstr>
      <vt:lpstr>研究对象：meaning</vt:lpstr>
      <vt:lpstr>研究问题：意义是如何构建的？</vt:lpstr>
      <vt:lpstr>记忆理论</vt:lpstr>
      <vt:lpstr>记忆理论</vt:lpstr>
      <vt:lpstr>研究内容</vt:lpstr>
      <vt:lpstr>已有模型</vt:lpstr>
      <vt:lpstr>LSA模型</vt:lpstr>
      <vt:lpstr> the Topic model</vt:lpstr>
      <vt:lpstr>Table1：和play语义距离最小的20个词</vt:lpstr>
      <vt:lpstr>HAL模型</vt:lpstr>
      <vt:lpstr>SP模型</vt:lpstr>
      <vt:lpstr>SP模型</vt:lpstr>
      <vt:lpstr>其他模型</vt:lpstr>
      <vt:lpstr>小结</vt:lpstr>
      <vt:lpstr>The construction of word meaning in working memory</vt:lpstr>
      <vt:lpstr>多义问题polysemous </vt:lpstr>
      <vt:lpstr> The Prediction model</vt:lpstr>
      <vt:lpstr>隐喻问题</vt:lpstr>
      <vt:lpstr>the Prediction model</vt:lpstr>
      <vt:lpstr>PowerPoint 演示文稿</vt:lpstr>
      <vt:lpstr>Prediction模型特点</vt:lpstr>
      <vt:lpstr>新模型 The CI-II model</vt:lpstr>
      <vt:lpstr>模型内容</vt:lpstr>
      <vt:lpstr>句法信息</vt:lpstr>
      <vt:lpstr>依存语法</vt:lpstr>
      <vt:lpstr>表达层次</vt:lpstr>
      <vt:lpstr>长时记忆中的信息</vt:lpstr>
      <vt:lpstr>工作记忆中的意义构建</vt:lpstr>
      <vt:lpstr>脱离语境的单词</vt:lpstr>
      <vt:lpstr>语境中的单词</vt:lpstr>
      <vt:lpstr>句子</vt:lpstr>
      <vt:lpstr>句子相似度</vt:lpstr>
      <vt:lpstr>模型评估</vt:lpstr>
      <vt:lpstr>PowerPoint 演示文稿</vt:lpstr>
      <vt:lpstr>结合语境信息的评估任务</vt:lpstr>
      <vt:lpstr>PowerPoint 演示文稿</vt:lpstr>
      <vt:lpstr>Conclusion</vt:lpstr>
      <vt:lpstr>结论</vt:lpstr>
      <vt:lpstr>Future work</vt:lpstr>
      <vt:lpstr>感谢聆听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construction of meaning</dc:title>
  <dc:creator/>
  <cp:lastModifiedBy>123</cp:lastModifiedBy>
  <cp:revision>267</cp:revision>
  <dcterms:created xsi:type="dcterms:W3CDTF">2019-06-19T02:08:00Z</dcterms:created>
  <dcterms:modified xsi:type="dcterms:W3CDTF">2021-01-14T03:16:44Z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2052-11.1.0.10116</vt:lpwstr>
  </property>
</Properties>
</file>