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Lst>
  <p:notesMasterIdLst>
    <p:notesMasterId r:id="rId35"/>
  </p:notesMasterIdLst>
  <p:sldIdLst>
    <p:sldId id="617" r:id="rId3"/>
    <p:sldId id="349" r:id="rId4"/>
    <p:sldId id="649" r:id="rId5"/>
    <p:sldId id="267" r:id="rId6"/>
    <p:sldId id="686" r:id="rId7"/>
    <p:sldId id="657" r:id="rId8"/>
    <p:sldId id="687" r:id="rId9"/>
    <p:sldId id="689" r:id="rId10"/>
    <p:sldId id="688" r:id="rId11"/>
    <p:sldId id="690" r:id="rId12"/>
    <p:sldId id="650" r:id="rId13"/>
    <p:sldId id="691" r:id="rId14"/>
    <p:sldId id="694" r:id="rId15"/>
    <p:sldId id="695" r:id="rId16"/>
    <p:sldId id="697" r:id="rId17"/>
    <p:sldId id="696" r:id="rId18"/>
    <p:sldId id="699" r:id="rId19"/>
    <p:sldId id="700" r:id="rId20"/>
    <p:sldId id="711" r:id="rId21"/>
    <p:sldId id="702" r:id="rId22"/>
    <p:sldId id="651" r:id="rId23"/>
    <p:sldId id="703" r:id="rId24"/>
    <p:sldId id="704" r:id="rId25"/>
    <p:sldId id="705" r:id="rId26"/>
    <p:sldId id="709" r:id="rId27"/>
    <p:sldId id="710" r:id="rId28"/>
    <p:sldId id="708" r:id="rId29"/>
    <p:sldId id="652" r:id="rId30"/>
    <p:sldId id="706" r:id="rId31"/>
    <p:sldId id="707" r:id="rId32"/>
    <p:sldId id="712" r:id="rId33"/>
    <p:sldId id="624" r:id="rId34"/>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userId="42218d51efea374b" providerId="Windows Live"/>
      </p:ext>
    </p:extLst>
  </p:cmAuthor>
  <p:cmAuthor id="2" name="Fish Zheng" initials="FZ" lastIdx="1" clrIdx="1">
    <p:extLst>
      <p:ext uri="{19B8F6BF-5375-455C-9EA6-DF929625EA0E}">
        <p15:presenceInfo xmlns:p15="http://schemas.microsoft.com/office/powerpoint/2012/main" userId="784d355a392b2c52" providerId="Windows Live"/>
      </p:ext>
    </p:extLst>
  </p:cmAuthor>
  <p:cmAuthor id="3" name="静 陈" initials="静" lastIdx="1" clrIdx="2">
    <p:extLst>
      <p:ext uri="{19B8F6BF-5375-455C-9EA6-DF929625EA0E}">
        <p15:presenceInfo xmlns:p15="http://schemas.microsoft.com/office/powerpoint/2012/main" userId="677f350ea7e64110"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DCDCDC"/>
    <a:srgbClr val="9A0001"/>
    <a:srgbClr val="BFBFBF"/>
    <a:srgbClr val="CEAB6E"/>
    <a:srgbClr val="A6A6A6"/>
    <a:srgbClr val="B1B1B1"/>
    <a:srgbClr val="063771"/>
    <a:srgbClr val="222A35"/>
    <a:srgbClr val="A23341"/>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091" autoAdjust="0"/>
    <p:restoredTop sz="82004" autoAdjust="0"/>
  </p:normalViewPr>
  <p:slideViewPr>
    <p:cSldViewPr snapToGrid="0">
      <p:cViewPr varScale="1">
        <p:scale>
          <a:sx n="59" d="100"/>
          <a:sy n="59" d="100"/>
        </p:scale>
        <p:origin x="1176" y="72"/>
      </p:cViewPr>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theme" Target="theme/theme1.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slide" Target="slides/slide32.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commentAuthors" Target="commentAuthors.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2020/3/3</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extLst>
      <p:ext uri="{BB962C8B-B14F-4D97-AF65-F5344CB8AC3E}">
        <p14:creationId xmlns:p14="http://schemas.microsoft.com/office/powerpoint/2010/main"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大家好，今天我报告的内容是</a:t>
            </a:r>
            <a:r>
              <a:rPr lang="en-US" altLang="zh-CN" dirty="0"/>
              <a:t>……</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extLst>
      <p:ext uri="{BB962C8B-B14F-4D97-AF65-F5344CB8AC3E}">
        <p14:creationId xmlns:p14="http://schemas.microsoft.com/office/powerpoint/2010/main" val="317576746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extLst>
      <p:ext uri="{BB962C8B-B14F-4D97-AF65-F5344CB8AC3E}">
        <p14:creationId xmlns:p14="http://schemas.microsoft.com/office/powerpoint/2010/main" val="32511498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绪论这一部分的改动在研究思路上：根据开题时老师们的建议，我打算放弃“冗余否定”的说法，更多的从跟“</a:t>
            </a:r>
            <a:r>
              <a:rPr lang="en-US" altLang="zh-CN" dirty="0"/>
              <a:t>X</a:t>
            </a:r>
            <a:r>
              <a:rPr lang="zh-CN" altLang="en-US" dirty="0"/>
              <a:t>不是”的来源有关的偏向问上来引入研究对象。</a:t>
            </a:r>
            <a:endParaRPr lang="en-US" altLang="zh-CN" dirty="0"/>
          </a:p>
          <a:p>
            <a:r>
              <a:rPr lang="zh-CN" altLang="en-US" dirty="0"/>
              <a:t>随着我对更多语料的考察，我发现“</a:t>
            </a:r>
            <a:r>
              <a:rPr lang="en-US" altLang="zh-CN" dirty="0"/>
              <a:t>X</a:t>
            </a:r>
            <a:r>
              <a:rPr lang="zh-CN" altLang="en-US" dirty="0"/>
              <a:t>不是”所在小句的语义应该是说话者视角的不确定性某种推测，当然</a:t>
            </a:r>
            <a:r>
              <a:rPr lang="en-US" altLang="zh-CN" dirty="0"/>
              <a:t>X</a:t>
            </a:r>
            <a:r>
              <a:rPr lang="zh-CN" altLang="en-US" dirty="0"/>
              <a:t>的不同会带来“确定性”程度上的差异。</a:t>
            </a:r>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3</a:t>
            </a:fld>
            <a:endParaRPr lang="zh-CN" altLang="en-US"/>
          </a:p>
        </p:txBody>
      </p:sp>
    </p:spTree>
    <p:extLst>
      <p:ext uri="{BB962C8B-B14F-4D97-AF65-F5344CB8AC3E}">
        <p14:creationId xmlns:p14="http://schemas.microsoft.com/office/powerpoint/2010/main" val="258233914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这里的高确认度、低确认度只是一种相对说法。</a:t>
            </a:r>
            <a:endParaRPr lang="en-US" altLang="zh-CN" dirty="0"/>
          </a:p>
          <a:p>
            <a:endParaRPr lang="en-US" altLang="zh-CN" dirty="0"/>
          </a:p>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4</a:t>
            </a:fld>
            <a:endParaRPr lang="zh-CN" altLang="en-US"/>
          </a:p>
        </p:txBody>
      </p:sp>
    </p:spTree>
    <p:extLst>
      <p:ext uri="{BB962C8B-B14F-4D97-AF65-F5344CB8AC3E}">
        <p14:creationId xmlns:p14="http://schemas.microsoft.com/office/powerpoint/2010/main" val="7844290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单看“你不是这里的人？”这句话是有歧义的，也就是这里的两类“不是”句。其语义理解可以反问语气下的“你不是这里的人吗？”，也可以理解为揣测问“你不是这里的人吧。” </a:t>
            </a:r>
            <a:endParaRPr lang="en-US" altLang="zh-CN" dirty="0"/>
          </a:p>
          <a:p>
            <a:endParaRPr lang="en-US" altLang="zh-CN" dirty="0"/>
          </a:p>
          <a:p>
            <a:endParaRPr lang="en-US" altLang="zh-CN" dirty="0"/>
          </a:p>
          <a:p>
            <a:br>
              <a:rPr lang="en-US" altLang="zh-CN" dirty="0"/>
            </a:br>
            <a:endParaRPr lang="en-US" altLang="zh-CN" dirty="0"/>
          </a:p>
          <a:p>
            <a:endParaRPr lang="en-US" altLang="zh-CN" dirty="0"/>
          </a:p>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7008306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揣测类的“不是”句可以出现在感叹句或陈述句环境中，但是必须与“吧”共现。否则很难取揣测义解读，其优势解读是一般性的否定句，语义为某种否定性的判断。</a:t>
            </a:r>
            <a:endParaRPr lang="en-US" altLang="zh-CN" dirty="0"/>
          </a:p>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6</a:t>
            </a:fld>
            <a:endParaRPr lang="zh-CN" altLang="en-US"/>
          </a:p>
        </p:txBody>
      </p:sp>
    </p:spTree>
    <p:extLst>
      <p:ext uri="{BB962C8B-B14F-4D97-AF65-F5344CB8AC3E}">
        <p14:creationId xmlns:p14="http://schemas.microsoft.com/office/powerpoint/2010/main" val="277261933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a:t>
            </a:r>
            <a:r>
              <a:rPr lang="en-US" altLang="zh-CN" dirty="0"/>
              <a:t>4</a:t>
            </a:r>
            <a:r>
              <a:rPr lang="zh-CN" altLang="en-US" dirty="0"/>
              <a:t>）</a:t>
            </a:r>
            <a:r>
              <a:rPr lang="en-US" altLang="zh-CN" dirty="0"/>
              <a:t>-</a:t>
            </a:r>
            <a:r>
              <a:rPr lang="zh-CN" altLang="en-US" dirty="0"/>
              <a:t>（</a:t>
            </a:r>
            <a:r>
              <a:rPr lang="en-US" altLang="zh-CN" dirty="0"/>
              <a:t>6</a:t>
            </a:r>
            <a:r>
              <a:rPr lang="zh-CN" altLang="en-US" dirty="0"/>
              <a:t>）高确认度推测</a:t>
            </a:r>
            <a:r>
              <a:rPr lang="en-US" altLang="zh-CN" dirty="0"/>
              <a:t>-</a:t>
            </a:r>
            <a:r>
              <a:rPr lang="zh-CN" altLang="en-US" dirty="0"/>
              <a:t>即推断；（</a:t>
            </a:r>
            <a:r>
              <a:rPr lang="en-US" altLang="zh-CN" dirty="0"/>
              <a:t>7</a:t>
            </a:r>
            <a:r>
              <a:rPr lang="zh-CN" altLang="en-US" dirty="0"/>
              <a:t>）</a:t>
            </a:r>
            <a:r>
              <a:rPr lang="en-US" altLang="zh-CN" dirty="0"/>
              <a:t>-</a:t>
            </a:r>
            <a:r>
              <a:rPr lang="zh-CN" altLang="en-US" dirty="0"/>
              <a:t>（</a:t>
            </a:r>
            <a:r>
              <a:rPr lang="en-US" altLang="zh-CN" dirty="0"/>
              <a:t>9</a:t>
            </a:r>
            <a:r>
              <a:rPr lang="zh-CN" altLang="en-US" dirty="0"/>
              <a:t>）低确认度推测</a:t>
            </a:r>
            <a:r>
              <a:rPr lang="en-US" altLang="zh-CN" dirty="0"/>
              <a:t>—</a:t>
            </a:r>
            <a:r>
              <a:rPr lang="zh-CN" altLang="en-US" dirty="0"/>
              <a:t>即推测</a:t>
            </a:r>
            <a:endParaRPr lang="en-US" altLang="zh-CN" dirty="0"/>
          </a:p>
          <a:p>
            <a:endParaRPr lang="en-US" altLang="zh-CN" dirty="0"/>
          </a:p>
          <a:p>
            <a:r>
              <a:rPr lang="zh-CN" altLang="en-US" dirty="0"/>
              <a:t>当这些单音节副词进入“不是”句后，句子整体语义仍然是表示某种推测义，不过具化了“不是”句的语义功能。比如（</a:t>
            </a:r>
            <a:r>
              <a:rPr lang="en-US" altLang="zh-CN" dirty="0"/>
              <a:t>7</a:t>
            </a:r>
            <a:r>
              <a:rPr lang="zh-CN" altLang="en-US" dirty="0"/>
              <a:t>）</a:t>
            </a:r>
            <a:r>
              <a:rPr lang="en-US" altLang="zh-CN" dirty="0"/>
              <a:t>-</a:t>
            </a:r>
            <a:r>
              <a:rPr lang="zh-CN" altLang="en-US" dirty="0"/>
              <a:t>（</a:t>
            </a:r>
            <a:r>
              <a:rPr lang="en-US" altLang="zh-CN" dirty="0"/>
              <a:t>9</a:t>
            </a:r>
            <a:r>
              <a:rPr lang="zh-CN" altLang="en-US" dirty="0"/>
              <a:t>）语义上表达的是某种揣度性推测，根据我们对语料的检查，“别不是”引导的仅为这类偏向问句，用于表达说话者的某种不确定性推测。</a:t>
            </a:r>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7</a:t>
            </a:fld>
            <a:endParaRPr lang="zh-CN" altLang="en-US"/>
          </a:p>
        </p:txBody>
      </p:sp>
    </p:spTree>
    <p:extLst>
      <p:ext uri="{BB962C8B-B14F-4D97-AF65-F5344CB8AC3E}">
        <p14:creationId xmlns:p14="http://schemas.microsoft.com/office/powerpoint/2010/main" val="114032937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8</a:t>
            </a:fld>
            <a:endParaRPr lang="zh-CN" altLang="en-US"/>
          </a:p>
        </p:txBody>
      </p:sp>
    </p:spTree>
    <p:extLst>
      <p:ext uri="{BB962C8B-B14F-4D97-AF65-F5344CB8AC3E}">
        <p14:creationId xmlns:p14="http://schemas.microsoft.com/office/powerpoint/2010/main" val="8335488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a:p>
            <a:r>
              <a:rPr lang="zh-CN" altLang="en-US" dirty="0"/>
              <a:t>如果将“陈述句</a:t>
            </a:r>
            <a:r>
              <a:rPr lang="en-US" altLang="zh-CN" dirty="0"/>
              <a:t>+</a:t>
            </a:r>
            <a:r>
              <a:rPr lang="zh-CN" altLang="en-US" dirty="0"/>
              <a:t>无语气词”环境看作是推测义的无标记环境，那么</a:t>
            </a:r>
            <a:r>
              <a:rPr lang="en-US" altLang="zh-CN" dirty="0"/>
              <a:t>X</a:t>
            </a:r>
            <a:r>
              <a:rPr lang="zh-CN" altLang="en-US" dirty="0"/>
              <a:t>的作用就是允准了“不是”类句在无标记环境下获取推测义解读。换一句话说，“</a:t>
            </a:r>
            <a:r>
              <a:rPr lang="en-US" altLang="zh-CN" dirty="0"/>
              <a:t>X</a:t>
            </a:r>
            <a:r>
              <a:rPr lang="zh-CN" altLang="en-US" dirty="0"/>
              <a:t>”携带了某种“标记”。</a:t>
            </a:r>
            <a:endParaRPr lang="en-US" altLang="zh-CN" dirty="0"/>
          </a:p>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9</a:t>
            </a:fld>
            <a:endParaRPr lang="zh-CN" altLang="en-US"/>
          </a:p>
        </p:txBody>
      </p:sp>
    </p:spTree>
    <p:extLst>
      <p:ext uri="{BB962C8B-B14F-4D97-AF65-F5344CB8AC3E}">
        <p14:creationId xmlns:p14="http://schemas.microsoft.com/office/powerpoint/2010/main" val="115294587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“还不是”、“别不是”又分别是推测义标记词下的两小类标记词：确定性推测义（推断义）标记词“还不是”；揣度性推测义（揣测义）标记词“别不是”。</a:t>
            </a:r>
            <a:endParaRPr lang="en-US" altLang="zh-CN" dirty="0"/>
          </a:p>
          <a:p>
            <a:endParaRPr lang="en-US" altLang="zh-CN" dirty="0"/>
          </a:p>
          <a:p>
            <a:r>
              <a:rPr lang="zh-CN" altLang="en-US" dirty="0"/>
              <a:t>袁老师在开题报告中指出，本文的研究范围太广了，一是研究对象分布范围广；二是研究对象多。当时袁老师建议要么就只考虑“还不是”与“可不是”这一组。</a:t>
            </a:r>
            <a:endParaRPr lang="en-US" altLang="zh-CN" dirty="0"/>
          </a:p>
          <a:p>
            <a:endParaRPr lang="en-US" altLang="zh-CN" dirty="0"/>
          </a:p>
          <a:p>
            <a:r>
              <a:rPr lang="zh-CN" altLang="en-US" dirty="0"/>
              <a:t>根据调研，发现这种推测义标记词的形成不是个别现象，很可能是某种词汇化语法化规律（否定词</a:t>
            </a:r>
            <a:r>
              <a:rPr lang="en-US" altLang="zh-CN" dirty="0">
                <a:sym typeface="Wingdings" panose="05000000000000000000" pitchFamily="2" charset="2"/>
              </a:rPr>
              <a:t></a:t>
            </a:r>
            <a:r>
              <a:rPr lang="zh-CN" altLang="en-US" dirty="0">
                <a:sym typeface="Wingdings" panose="05000000000000000000" pitchFamily="2" charset="2"/>
              </a:rPr>
              <a:t>揣测问标记；否定词</a:t>
            </a:r>
            <a:r>
              <a:rPr lang="en-US" altLang="zh-CN" dirty="0">
                <a:sym typeface="Wingdings" panose="05000000000000000000" pitchFamily="2" charset="2"/>
              </a:rPr>
              <a:t></a:t>
            </a:r>
            <a:r>
              <a:rPr lang="zh-CN" altLang="en-US" dirty="0">
                <a:sym typeface="Wingdings" panose="05000000000000000000" pitchFamily="2" charset="2"/>
              </a:rPr>
              <a:t>反诘标记</a:t>
            </a:r>
            <a:r>
              <a:rPr lang="zh-CN" altLang="en-US" dirty="0"/>
              <a:t>），并且推断义标记词与揣测义标记词之间并不是毫无关系的，存在一定的转换和限制条件。本文目前的打算是仅对其分布范围进行限制。</a:t>
            </a:r>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10</a:t>
            </a:fld>
            <a:endParaRPr lang="zh-CN" altLang="en-US"/>
          </a:p>
        </p:txBody>
      </p:sp>
    </p:spTree>
    <p:extLst>
      <p:ext uri="{BB962C8B-B14F-4D97-AF65-F5344CB8AC3E}">
        <p14:creationId xmlns:p14="http://schemas.microsoft.com/office/powerpoint/2010/main" val="224157962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11</a:t>
            </a:fld>
            <a:endParaRPr lang="zh-CN" altLang="en-US"/>
          </a:p>
        </p:txBody>
      </p:sp>
    </p:spTree>
    <p:extLst>
      <p:ext uri="{BB962C8B-B14F-4D97-AF65-F5344CB8AC3E}">
        <p14:creationId xmlns:p14="http://schemas.microsoft.com/office/powerpoint/2010/main" val="12172333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12</a:t>
            </a:fld>
            <a:endParaRPr lang="zh-CN" altLang="en-US"/>
          </a:p>
        </p:txBody>
      </p:sp>
    </p:spTree>
    <p:extLst>
      <p:ext uri="{BB962C8B-B14F-4D97-AF65-F5344CB8AC3E}">
        <p14:creationId xmlns:p14="http://schemas.microsoft.com/office/powerpoint/2010/main" val="19062442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13</a:t>
            </a:fld>
            <a:endParaRPr lang="zh-CN" altLang="en-US"/>
          </a:p>
        </p:txBody>
      </p:sp>
    </p:spTree>
    <p:extLst>
      <p:ext uri="{BB962C8B-B14F-4D97-AF65-F5344CB8AC3E}">
        <p14:creationId xmlns:p14="http://schemas.microsoft.com/office/powerpoint/2010/main" val="181294058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14</a:t>
            </a:fld>
            <a:endParaRPr lang="zh-CN" altLang="en-US"/>
          </a:p>
        </p:txBody>
      </p:sp>
    </p:spTree>
    <p:extLst>
      <p:ext uri="{BB962C8B-B14F-4D97-AF65-F5344CB8AC3E}">
        <p14:creationId xmlns:p14="http://schemas.microsoft.com/office/powerpoint/2010/main" val="43580940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a:t>
            </a:r>
            <a:r>
              <a:rPr lang="en-US" altLang="zh-CN" dirty="0"/>
              <a:t>22</a:t>
            </a:r>
            <a:r>
              <a:rPr lang="zh-CN" altLang="en-US" dirty="0"/>
              <a:t>）</a:t>
            </a:r>
            <a:r>
              <a:rPr lang="en-US" altLang="zh-CN" dirty="0"/>
              <a:t>-</a:t>
            </a:r>
            <a:r>
              <a:rPr lang="zh-CN" altLang="en-US" dirty="0"/>
              <a:t>（</a:t>
            </a:r>
            <a:r>
              <a:rPr lang="en-US" altLang="zh-CN" dirty="0"/>
              <a:t>24</a:t>
            </a:r>
            <a:r>
              <a:rPr lang="zh-CN" altLang="en-US" dirty="0"/>
              <a:t>）也只能取否定判断义的解读。</a:t>
            </a:r>
            <a:endParaRPr lang="en-US" altLang="zh-CN" dirty="0"/>
          </a:p>
          <a:p>
            <a:endParaRPr lang="en-US" altLang="zh-CN" dirty="0"/>
          </a:p>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15</a:t>
            </a:fld>
            <a:endParaRPr lang="zh-CN" altLang="en-US"/>
          </a:p>
        </p:txBody>
      </p:sp>
    </p:spTree>
    <p:extLst>
      <p:ext uri="{BB962C8B-B14F-4D97-AF65-F5344CB8AC3E}">
        <p14:creationId xmlns:p14="http://schemas.microsoft.com/office/powerpoint/2010/main" val="42922410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a:t>
            </a:r>
            <a:r>
              <a:rPr lang="en-US" altLang="zh-CN" dirty="0"/>
              <a:t>25</a:t>
            </a:r>
            <a:r>
              <a:rPr lang="zh-CN" altLang="en-US" dirty="0"/>
              <a:t>）</a:t>
            </a:r>
            <a:r>
              <a:rPr lang="en-US" altLang="zh-CN" dirty="0"/>
              <a:t>-</a:t>
            </a:r>
            <a:r>
              <a:rPr lang="zh-CN" altLang="en-US" dirty="0"/>
              <a:t>（</a:t>
            </a:r>
            <a:r>
              <a:rPr lang="en-US" altLang="zh-CN" dirty="0"/>
              <a:t>28</a:t>
            </a:r>
            <a:r>
              <a:rPr lang="zh-CN" altLang="en-US" dirty="0"/>
              <a:t>）均解读为否定判断，而非推测义。</a:t>
            </a:r>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16</a:t>
            </a:fld>
            <a:endParaRPr lang="zh-CN" altLang="en-US"/>
          </a:p>
        </p:txBody>
      </p:sp>
    </p:spTree>
    <p:extLst>
      <p:ext uri="{BB962C8B-B14F-4D97-AF65-F5344CB8AC3E}">
        <p14:creationId xmlns:p14="http://schemas.microsoft.com/office/powerpoint/2010/main" val="102058194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这里所说的</a:t>
            </a:r>
            <a:r>
              <a:rPr lang="en-US" altLang="zh-CN" dirty="0"/>
              <a:t>S</a:t>
            </a:r>
            <a:r>
              <a:rPr lang="zh-CN" altLang="en-US" dirty="0"/>
              <a:t>前、</a:t>
            </a:r>
            <a:r>
              <a:rPr lang="en-US" altLang="zh-CN" dirty="0"/>
              <a:t>V</a:t>
            </a:r>
            <a:r>
              <a:rPr lang="zh-CN" altLang="en-US" dirty="0"/>
              <a:t>前是指紧邻</a:t>
            </a:r>
            <a:r>
              <a:rPr lang="en-US" altLang="zh-CN" dirty="0"/>
              <a:t>S</a:t>
            </a:r>
            <a:r>
              <a:rPr lang="zh-CN" altLang="en-US" dirty="0"/>
              <a:t>前、紧邻</a:t>
            </a:r>
            <a:r>
              <a:rPr lang="en-US" altLang="zh-CN" dirty="0"/>
              <a:t>V</a:t>
            </a:r>
            <a:r>
              <a:rPr lang="zh-CN" altLang="en-US" dirty="0"/>
              <a:t>前。</a:t>
            </a:r>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17</a:t>
            </a:fld>
            <a:endParaRPr lang="zh-CN" altLang="en-US"/>
          </a:p>
        </p:txBody>
      </p:sp>
    </p:spTree>
    <p:extLst>
      <p:ext uri="{BB962C8B-B14F-4D97-AF65-F5344CB8AC3E}">
        <p14:creationId xmlns:p14="http://schemas.microsoft.com/office/powerpoint/2010/main" val="177572640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18</a:t>
            </a:fld>
            <a:endParaRPr lang="zh-CN" altLang="en-US"/>
          </a:p>
        </p:txBody>
      </p:sp>
    </p:spTree>
    <p:extLst>
      <p:ext uri="{BB962C8B-B14F-4D97-AF65-F5344CB8AC3E}">
        <p14:creationId xmlns:p14="http://schemas.microsoft.com/office/powerpoint/2010/main" val="103966012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19</a:t>
            </a:fld>
            <a:endParaRPr lang="zh-CN" altLang="en-US"/>
          </a:p>
        </p:txBody>
      </p:sp>
    </p:spTree>
    <p:extLst>
      <p:ext uri="{BB962C8B-B14F-4D97-AF65-F5344CB8AC3E}">
        <p14:creationId xmlns:p14="http://schemas.microsoft.com/office/powerpoint/2010/main" val="61098633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20</a:t>
            </a:fld>
            <a:endParaRPr lang="zh-CN" altLang="en-US"/>
          </a:p>
        </p:txBody>
      </p:sp>
    </p:spTree>
    <p:extLst>
      <p:ext uri="{BB962C8B-B14F-4D97-AF65-F5344CB8AC3E}">
        <p14:creationId xmlns:p14="http://schemas.microsoft.com/office/powerpoint/2010/main" val="240488386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根据</a:t>
            </a:r>
            <a:r>
              <a:rPr lang="en-US" altLang="zh-CN" dirty="0" err="1"/>
              <a:t>Pamler</a:t>
            </a:r>
            <a:r>
              <a:rPr lang="zh-CN" altLang="en-US" dirty="0"/>
              <a:t>（</a:t>
            </a:r>
            <a:r>
              <a:rPr lang="en-US" altLang="zh-CN" dirty="0"/>
              <a:t>2001</a:t>
            </a:r>
            <a:r>
              <a:rPr lang="zh-CN" altLang="en-US" dirty="0"/>
              <a:t>）的理解，</a:t>
            </a:r>
            <a:r>
              <a:rPr lang="en-US" altLang="zh-CN" dirty="0"/>
              <a:t>John must be in his office.</a:t>
            </a:r>
            <a:r>
              <a:rPr lang="zh-CN" altLang="en-US" dirty="0"/>
              <a:t>表示说话人根据</a:t>
            </a:r>
            <a:r>
              <a:rPr lang="en-US" altLang="zh-CN" dirty="0"/>
              <a:t>John</a:t>
            </a:r>
            <a:r>
              <a:rPr lang="zh-CN" altLang="en-US" dirty="0"/>
              <a:t>办公室亮着灯或者不在家等证据做出的肯定判断，</a:t>
            </a:r>
            <a:r>
              <a:rPr lang="en-US" altLang="zh-CN" dirty="0"/>
              <a:t>John will be in his office.</a:t>
            </a:r>
            <a:r>
              <a:rPr lang="zh-CN" altLang="en-US" dirty="0"/>
              <a:t>则是根据其平时习惯的了解，比如几点到几点在办公室。</a:t>
            </a:r>
            <a:endParaRPr lang="en-US" altLang="zh-CN" dirty="0"/>
          </a:p>
          <a:p>
            <a:endParaRPr lang="en-US" altLang="zh-CN" dirty="0"/>
          </a:p>
          <a:p>
            <a:r>
              <a:rPr lang="zh-CN" altLang="en-US" dirty="0"/>
              <a:t>在我看来，认识情态是说话者对命题真值的主观判断，假设、推断、推测三者的分类标准似乎不在一个平面：推断和推测是根据确定性的大小，推断和假设又是根据“判断”的来源（事实证据 </a:t>
            </a:r>
            <a:r>
              <a:rPr lang="en-US" altLang="zh-CN" dirty="0"/>
              <a:t>or </a:t>
            </a:r>
            <a:r>
              <a:rPr lang="zh-CN" altLang="en-US" dirty="0"/>
              <a:t>惯常证据）。</a:t>
            </a:r>
            <a:endParaRPr lang="en-US" altLang="zh-CN" dirty="0"/>
          </a:p>
          <a:p>
            <a:endParaRPr lang="en-US" altLang="zh-CN" dirty="0"/>
          </a:p>
          <a:p>
            <a:r>
              <a:rPr lang="zh-CN" altLang="en-US" dirty="0"/>
              <a:t>当然情态的分类系统学界本就有争议，各家分类体系稍有差异。也有人认为典型的认识情态就是：推断、推测。</a:t>
            </a:r>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22</a:t>
            </a:fld>
            <a:endParaRPr lang="zh-CN" altLang="en-US"/>
          </a:p>
        </p:txBody>
      </p:sp>
    </p:spTree>
    <p:extLst>
      <p:ext uri="{BB962C8B-B14F-4D97-AF65-F5344CB8AC3E}">
        <p14:creationId xmlns:p14="http://schemas.microsoft.com/office/powerpoint/2010/main" val="371911369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23</a:t>
            </a:fld>
            <a:endParaRPr lang="zh-CN" altLang="en-US"/>
          </a:p>
        </p:txBody>
      </p:sp>
    </p:spTree>
    <p:extLst>
      <p:ext uri="{BB962C8B-B14F-4D97-AF65-F5344CB8AC3E}">
        <p14:creationId xmlns:p14="http://schemas.microsoft.com/office/powerpoint/2010/main" val="247054199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sz="12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t>24</a:t>
            </a:fld>
            <a:endParaRPr lang="zh-CN" altLang="en-US"/>
          </a:p>
        </p:txBody>
      </p:sp>
    </p:spTree>
    <p:extLst>
      <p:ext uri="{BB962C8B-B14F-4D97-AF65-F5344CB8AC3E}">
        <p14:creationId xmlns:p14="http://schemas.microsoft.com/office/powerpoint/2010/main" val="274499008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25</a:t>
            </a:fld>
            <a:endParaRPr lang="zh-CN" altLang="en-US"/>
          </a:p>
        </p:txBody>
      </p:sp>
    </p:spTree>
    <p:extLst>
      <p:ext uri="{BB962C8B-B14F-4D97-AF65-F5344CB8AC3E}">
        <p14:creationId xmlns:p14="http://schemas.microsoft.com/office/powerpoint/2010/main" val="126251306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27</a:t>
            </a:fld>
            <a:endParaRPr lang="zh-CN" altLang="en-US"/>
          </a:p>
        </p:txBody>
      </p:sp>
    </p:spTree>
    <p:extLst>
      <p:ext uri="{BB962C8B-B14F-4D97-AF65-F5344CB8AC3E}">
        <p14:creationId xmlns:p14="http://schemas.microsoft.com/office/powerpoint/2010/main" val="96654383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29</a:t>
            </a:fld>
            <a:endParaRPr lang="zh-CN" altLang="en-US"/>
          </a:p>
        </p:txBody>
      </p:sp>
    </p:spTree>
    <p:extLst>
      <p:ext uri="{BB962C8B-B14F-4D97-AF65-F5344CB8AC3E}">
        <p14:creationId xmlns:p14="http://schemas.microsoft.com/office/powerpoint/2010/main" val="186320567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30</a:t>
            </a:fld>
            <a:endParaRPr lang="zh-CN" altLang="en-US"/>
          </a:p>
        </p:txBody>
      </p:sp>
    </p:spTree>
    <p:extLst>
      <p:ext uri="{BB962C8B-B14F-4D97-AF65-F5344CB8AC3E}">
        <p14:creationId xmlns:p14="http://schemas.microsoft.com/office/powerpoint/2010/main" val="266141618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31</a:t>
            </a:fld>
            <a:endParaRPr lang="zh-CN" altLang="en-US"/>
          </a:p>
        </p:txBody>
      </p:sp>
    </p:spTree>
    <p:extLst>
      <p:ext uri="{BB962C8B-B14F-4D97-AF65-F5344CB8AC3E}">
        <p14:creationId xmlns:p14="http://schemas.microsoft.com/office/powerpoint/2010/main" val="403637496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32</a:t>
            </a:fld>
            <a:endParaRPr lang="zh-CN" altLang="en-US"/>
          </a:p>
        </p:txBody>
      </p:sp>
    </p:spTree>
    <p:extLst>
      <p:ext uri="{BB962C8B-B14F-4D97-AF65-F5344CB8AC3E}">
        <p14:creationId xmlns:p14="http://schemas.microsoft.com/office/powerpoint/2010/main" val="2536179895"/>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805475184"/>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764787002"/>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250273013"/>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343342305"/>
      </p:ext>
    </p:extLst>
  </p:cSld>
  <p:clrMapOvr>
    <a:masterClrMapping/>
  </p:clrMapOvr>
  <p:extLst>
    <p:ext uri="{DCECCB84-F9BA-43D5-87BE-67443E8EF086}">
      <p15:sldGuideLst xmlns:p15="http://schemas.microsoft.com/office/powerpoint/2012/main">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656950449"/>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320391281"/>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2297414712"/>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77410927"/>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271073170"/>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168377699"/>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176353344"/>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1056957791"/>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896438906"/>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DF3B757-47AA-4BCA-81ED-474622A665E0}"/>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EA70B36A-1A31-419F-B107-FD772495FE6B}"/>
              </a:ext>
            </a:extLst>
          </p:cNvPr>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30337AA3-7B46-4AC3-944B-962A2720E8B7}"/>
              </a:ext>
            </a:extLst>
          </p:cNvPr>
          <p:cNvSpPr>
            <a:spLocks noGrp="1"/>
          </p:cNvSpPr>
          <p:nvPr>
            <p:ph type="dt" sz="half" idx="10"/>
          </p:nvPr>
        </p:nvSpPr>
        <p:spPr/>
        <p:txBody>
          <a:bodyPr/>
          <a:lstStyle/>
          <a:p>
            <a:endParaRPr lang="zh-CN" altLang="en-US"/>
          </a:p>
        </p:txBody>
      </p:sp>
      <p:sp>
        <p:nvSpPr>
          <p:cNvPr id="5" name="页脚占位符 4">
            <a:extLst>
              <a:ext uri="{FF2B5EF4-FFF2-40B4-BE49-F238E27FC236}">
                <a16:creationId xmlns:a16="http://schemas.microsoft.com/office/drawing/2014/main" id="{354D78D1-39C9-41D1-BCB4-F9DA2F613F59}"/>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D17A9E27-853E-4E6C-8A64-EDA4771026AE}"/>
              </a:ext>
            </a:extLst>
          </p:cNvPr>
          <p:cNvSpPr>
            <a:spLocks noGrp="1"/>
          </p:cNvSpPr>
          <p:nvPr>
            <p:ph type="sldNum" sz="quarter" idx="12"/>
          </p:nvPr>
        </p:nvSpPr>
        <p:spPr/>
        <p:txBody>
          <a:bodyPr/>
          <a:lstStyle/>
          <a:p>
            <a:fld id="{251A96D6-2794-42F2-825E-06CB8FD7F0AC}" type="slidenum">
              <a:rPr lang="zh-CN" altLang="en-US" smtClean="0"/>
              <a:t>‹#›</a:t>
            </a:fld>
            <a:endParaRPr lang="zh-CN" altLang="en-US"/>
          </a:p>
        </p:txBody>
      </p:sp>
    </p:spTree>
    <p:extLst>
      <p:ext uri="{BB962C8B-B14F-4D97-AF65-F5344CB8AC3E}">
        <p14:creationId xmlns:p14="http://schemas.microsoft.com/office/powerpoint/2010/main" val="52142506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_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146381936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107872719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25565738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76123087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288389108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60989897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172611258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030030053"/>
      </p:ext>
    </p:extLst>
  </p:cSld>
  <p:clrMapOvr>
    <a:masterClrMapping/>
  </p:clrMapOvr>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925915339"/>
      </p:ext>
    </p:extLst>
  </p:cSld>
  <p:clrMapOvr>
    <a:masterClrMapping/>
  </p:clrMapOvr>
  <p:extLst>
    <p:ext uri="{DCECCB84-F9BA-43D5-87BE-67443E8EF086}">
      <p15:sldGuideLst xmlns:p15="http://schemas.microsoft.com/office/powerpoint/2012/main"/>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421409504"/>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530403812"/>
      </p:ext>
    </p:extLst>
  </p:cSld>
  <p:clrMapOvr>
    <a:masterClrMapping/>
  </p:clrMapOvr>
  <p:extLst>
    <p:ext uri="{DCECCB84-F9BA-43D5-87BE-67443E8EF086}">
      <p15:sldGuideLst xmlns:p15="http://schemas.microsoft.com/office/powerpoint/2012/main">
        <p15:guide id="2" orient="horz">
          <p15:clr>
            <a:srgbClr val="FBAE40"/>
          </p15:clr>
        </p15:guide>
        <p15:guide id="4" pos="384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1131119114"/>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01072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56674624"/>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4267871380"/>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61629306"/>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160747885"/>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310454351"/>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4212954581"/>
      </p:ext>
    </p:extLst>
  </p:cSld>
  <p:clrMapOvr>
    <a:masterClrMapping/>
  </p:clrMapOvr>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3757660173"/>
      </p:ext>
    </p:extLst>
  </p:cSld>
  <p:clrMapOvr>
    <a:masterClrMapping/>
  </p:clrMapOvr>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144750920"/>
      </p:ext>
    </p:extLst>
  </p:cSld>
  <p:clrMapOvr>
    <a:masterClrMapping/>
  </p:clrMapOvr>
  <p:extLst>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3" Type="http://schemas.openxmlformats.org/officeDocument/2006/relationships/slideLayout" Target="../slideLayouts/slideLayout25.xml"/><Relationship Id="rId21" Type="http://schemas.openxmlformats.org/officeDocument/2006/relationships/theme" Target="../theme/theme2.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 id="2147483728" r:id="rId21"/>
    <p:sldLayoutId id="2147483729" r:id="rId22"/>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矩形 30">
            <a:extLst>
              <a:ext uri="{FF2B5EF4-FFF2-40B4-BE49-F238E27FC236}">
                <a16:creationId xmlns:a16="http://schemas.microsoft.com/office/drawing/2014/main" id="{CFD835EC-0DF1-48EF-849A-579FE3D18E9E}"/>
              </a:ext>
            </a:extLst>
          </p:cNvPr>
          <p:cNvSpPr/>
          <p:nvPr/>
        </p:nvSpPr>
        <p:spPr>
          <a:xfrm>
            <a:off x="0" y="6609687"/>
            <a:ext cx="12192000" cy="248313"/>
          </a:xfrm>
          <a:prstGeom prst="rect">
            <a:avLst/>
          </a:prstGeom>
          <a:solidFill>
            <a:srgbClr val="9A0001"/>
          </a:solid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35" name="矩形 34">
            <a:extLst>
              <a:ext uri="{FF2B5EF4-FFF2-40B4-BE49-F238E27FC236}">
                <a16:creationId xmlns:a16="http://schemas.microsoft.com/office/drawing/2014/main" id="{00609156-92BA-4E9C-9E46-219AEC7B4063}"/>
              </a:ext>
            </a:extLst>
          </p:cNvPr>
          <p:cNvSpPr/>
          <p:nvPr/>
        </p:nvSpPr>
        <p:spPr>
          <a:xfrm>
            <a:off x="1457579" y="2031495"/>
            <a:ext cx="9531746" cy="768415"/>
          </a:xfrm>
          <a:prstGeom prst="rect">
            <a:avLst/>
          </a:prstGeom>
          <a:effectLst>
            <a:outerShdw blurRad="63500" sx="102000" sy="102000" algn="ctr" rotWithShape="0">
              <a:prstClr val="black">
                <a:alpha val="40000"/>
              </a:prstClr>
            </a:outerShdw>
          </a:effectLst>
        </p:spPr>
        <p:txBody>
          <a:bodyPr wrap="square">
            <a:spAutoFit/>
          </a:bodyPr>
          <a:lstStyle/>
          <a:p>
            <a:pPr algn="ctr">
              <a:lnSpc>
                <a:spcPct val="120000"/>
              </a:lnSpc>
              <a:defRPr/>
            </a:pPr>
            <a:r>
              <a:rPr lang="zh-CN" altLang="en-US" sz="4000" b="1" spc="300" dirty="0">
                <a:solidFill>
                  <a:srgbClr val="9A0001"/>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现代汉语 “</a:t>
            </a:r>
            <a:r>
              <a:rPr lang="en-US" altLang="zh-CN" sz="4000" b="1" spc="300" dirty="0">
                <a:solidFill>
                  <a:srgbClr val="9A0001"/>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X</a:t>
            </a:r>
            <a:r>
              <a:rPr lang="zh-CN" altLang="en-US" sz="4000" b="1" spc="300" dirty="0">
                <a:solidFill>
                  <a:srgbClr val="9A0001"/>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不是”研究</a:t>
            </a:r>
          </a:p>
        </p:txBody>
      </p:sp>
      <p:grpSp>
        <p:nvGrpSpPr>
          <p:cNvPr id="2" name="组合 1">
            <a:extLst>
              <a:ext uri="{FF2B5EF4-FFF2-40B4-BE49-F238E27FC236}">
                <a16:creationId xmlns:a16="http://schemas.microsoft.com/office/drawing/2014/main" id="{3E3900CA-8B52-40B3-B502-D5901B6F1F1C}"/>
              </a:ext>
            </a:extLst>
          </p:cNvPr>
          <p:cNvGrpSpPr/>
          <p:nvPr/>
        </p:nvGrpSpPr>
        <p:grpSpPr>
          <a:xfrm>
            <a:off x="4467382" y="528227"/>
            <a:ext cx="3257238" cy="958410"/>
            <a:chOff x="4774665" y="527202"/>
            <a:chExt cx="2642671" cy="777580"/>
          </a:xfrm>
        </p:grpSpPr>
        <p:grpSp>
          <p:nvGrpSpPr>
            <p:cNvPr id="34" name="组合 33">
              <a:extLst>
                <a:ext uri="{FF2B5EF4-FFF2-40B4-BE49-F238E27FC236}">
                  <a16:creationId xmlns:a16="http://schemas.microsoft.com/office/drawing/2014/main" id="{0EDD535D-D784-4EE5-B5CF-2EBC9A17EB32}"/>
                </a:ext>
              </a:extLst>
            </p:cNvPr>
            <p:cNvGrpSpPr/>
            <p:nvPr/>
          </p:nvGrpSpPr>
          <p:grpSpPr>
            <a:xfrm>
              <a:off x="5680139" y="1151206"/>
              <a:ext cx="1733210" cy="127574"/>
              <a:chOff x="4616246" y="3878362"/>
              <a:chExt cx="5571416" cy="410087"/>
            </a:xfrm>
            <a:solidFill>
              <a:schemeClr val="tx1">
                <a:alpha val="80000"/>
              </a:schemeClr>
            </a:solidFill>
          </p:grpSpPr>
          <p:sp>
            <p:nvSpPr>
              <p:cNvPr id="74" name="Freeform 17">
                <a:extLst>
                  <a:ext uri="{FF2B5EF4-FFF2-40B4-BE49-F238E27FC236}">
                    <a16:creationId xmlns:a16="http://schemas.microsoft.com/office/drawing/2014/main" id="{9771B00B-EC85-46E3-8561-CA425E021EBB}"/>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18">
                <a:extLst>
                  <a:ext uri="{FF2B5EF4-FFF2-40B4-BE49-F238E27FC236}">
                    <a16:creationId xmlns:a16="http://schemas.microsoft.com/office/drawing/2014/main" id="{9F9B0788-A516-4974-8DBA-C422279866C3}"/>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19">
                <a:extLst>
                  <a:ext uri="{FF2B5EF4-FFF2-40B4-BE49-F238E27FC236}">
                    <a16:creationId xmlns:a16="http://schemas.microsoft.com/office/drawing/2014/main" id="{51CF385B-43A1-4E37-BA6F-C4E14DA1E30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20">
                <a:extLst>
                  <a:ext uri="{FF2B5EF4-FFF2-40B4-BE49-F238E27FC236}">
                    <a16:creationId xmlns:a16="http://schemas.microsoft.com/office/drawing/2014/main" id="{B273F652-5909-43B3-B937-1D6D3FC1AE6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21">
                <a:extLst>
                  <a:ext uri="{FF2B5EF4-FFF2-40B4-BE49-F238E27FC236}">
                    <a16:creationId xmlns:a16="http://schemas.microsoft.com/office/drawing/2014/main" id="{8E7208C9-AEC1-4AF1-93E4-C92FA95D53F0}"/>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22">
                <a:extLst>
                  <a:ext uri="{FF2B5EF4-FFF2-40B4-BE49-F238E27FC236}">
                    <a16:creationId xmlns:a16="http://schemas.microsoft.com/office/drawing/2014/main" id="{0174D074-1597-42D2-8404-1940AB48121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23">
                <a:extLst>
                  <a:ext uri="{FF2B5EF4-FFF2-40B4-BE49-F238E27FC236}">
                    <a16:creationId xmlns:a16="http://schemas.microsoft.com/office/drawing/2014/main" id="{94A4D336-6C43-4850-9FB9-1D0FB6218E3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25">
                <a:extLst>
                  <a:ext uri="{FF2B5EF4-FFF2-40B4-BE49-F238E27FC236}">
                    <a16:creationId xmlns:a16="http://schemas.microsoft.com/office/drawing/2014/main" id="{90E1CDD4-31D0-4BF9-A2E3-E18F6AA07EA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27">
                <a:extLst>
                  <a:ext uri="{FF2B5EF4-FFF2-40B4-BE49-F238E27FC236}">
                    <a16:creationId xmlns:a16="http://schemas.microsoft.com/office/drawing/2014/main" id="{01C41B5E-CF56-4158-8288-6BDB208A423E}"/>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29">
                <a:extLst>
                  <a:ext uri="{FF2B5EF4-FFF2-40B4-BE49-F238E27FC236}">
                    <a16:creationId xmlns:a16="http://schemas.microsoft.com/office/drawing/2014/main" id="{810602C1-9C8A-4D00-9F39-4FAFBEE7791A}"/>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30">
                <a:extLst>
                  <a:ext uri="{FF2B5EF4-FFF2-40B4-BE49-F238E27FC236}">
                    <a16:creationId xmlns:a16="http://schemas.microsoft.com/office/drawing/2014/main" id="{172D6E8B-A23F-4ED5-B7A6-4F66980CDC37}"/>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31">
                <a:extLst>
                  <a:ext uri="{FF2B5EF4-FFF2-40B4-BE49-F238E27FC236}">
                    <a16:creationId xmlns:a16="http://schemas.microsoft.com/office/drawing/2014/main" id="{5C920499-D957-4506-9C21-CA56EFF694C1}"/>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32">
                <a:extLst>
                  <a:ext uri="{FF2B5EF4-FFF2-40B4-BE49-F238E27FC236}">
                    <a16:creationId xmlns:a16="http://schemas.microsoft.com/office/drawing/2014/main" id="{B950F4CF-4C6E-4C01-8349-488E6D0F4DB8}"/>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33">
                <a:extLst>
                  <a:ext uri="{FF2B5EF4-FFF2-40B4-BE49-F238E27FC236}">
                    <a16:creationId xmlns:a16="http://schemas.microsoft.com/office/drawing/2014/main" id="{86EBA35A-22DF-4302-B3D7-035F63A6187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34">
                <a:extLst>
                  <a:ext uri="{FF2B5EF4-FFF2-40B4-BE49-F238E27FC236}">
                    <a16:creationId xmlns:a16="http://schemas.microsoft.com/office/drawing/2014/main" id="{EF45DB14-54B6-4402-AAF4-57D3A27A62F8}"/>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35">
                <a:extLst>
                  <a:ext uri="{FF2B5EF4-FFF2-40B4-BE49-F238E27FC236}">
                    <a16:creationId xmlns:a16="http://schemas.microsoft.com/office/drawing/2014/main" id="{32F5CFC7-8C11-4C25-9113-137EB5B25ED1}"/>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a:extLst>
                <a:ext uri="{FF2B5EF4-FFF2-40B4-BE49-F238E27FC236}">
                  <a16:creationId xmlns:a16="http://schemas.microsoft.com/office/drawing/2014/main" id="{54155A7D-F6A6-41E7-8B2F-E850DD942BC8}"/>
                </a:ext>
              </a:extLst>
            </p:cNvPr>
            <p:cNvGrpSpPr/>
            <p:nvPr/>
          </p:nvGrpSpPr>
          <p:grpSpPr>
            <a:xfrm>
              <a:off x="5677149" y="582107"/>
              <a:ext cx="1740187" cy="497339"/>
              <a:chOff x="4606634" y="2048989"/>
              <a:chExt cx="5593843" cy="1598699"/>
            </a:xfrm>
            <a:solidFill>
              <a:srgbClr val="8B0012">
                <a:alpha val="80000"/>
              </a:srgbClr>
            </a:solidFill>
          </p:grpSpPr>
          <p:sp>
            <p:nvSpPr>
              <p:cNvPr id="62" name="Freeform 9">
                <a:extLst>
                  <a:ext uri="{FF2B5EF4-FFF2-40B4-BE49-F238E27FC236}">
                    <a16:creationId xmlns:a16="http://schemas.microsoft.com/office/drawing/2014/main" id="{EBFC073A-B809-441F-8826-EAA2F6100608}"/>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0">
                <a:extLst>
                  <a:ext uri="{FF2B5EF4-FFF2-40B4-BE49-F238E27FC236}">
                    <a16:creationId xmlns:a16="http://schemas.microsoft.com/office/drawing/2014/main" id="{8FFE228C-9354-453E-93B1-C084B39BCB5F}"/>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1">
                <a:extLst>
                  <a:ext uri="{FF2B5EF4-FFF2-40B4-BE49-F238E27FC236}">
                    <a16:creationId xmlns:a16="http://schemas.microsoft.com/office/drawing/2014/main" id="{1D407161-B16B-4645-AAFF-E48C81D215C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2">
                <a:extLst>
                  <a:ext uri="{FF2B5EF4-FFF2-40B4-BE49-F238E27FC236}">
                    <a16:creationId xmlns:a16="http://schemas.microsoft.com/office/drawing/2014/main" id="{D1973997-C21B-4913-B193-5B991958688D}"/>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3">
                <a:extLst>
                  <a:ext uri="{FF2B5EF4-FFF2-40B4-BE49-F238E27FC236}">
                    <a16:creationId xmlns:a16="http://schemas.microsoft.com/office/drawing/2014/main" id="{640470FB-2D85-4835-A010-DBB5B074B50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
                <a:extLst>
                  <a:ext uri="{FF2B5EF4-FFF2-40B4-BE49-F238E27FC236}">
                    <a16:creationId xmlns:a16="http://schemas.microsoft.com/office/drawing/2014/main" id="{6EE01C92-6EB2-405E-B52C-052438964395}"/>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5">
                <a:extLst>
                  <a:ext uri="{FF2B5EF4-FFF2-40B4-BE49-F238E27FC236}">
                    <a16:creationId xmlns:a16="http://schemas.microsoft.com/office/drawing/2014/main" id="{BD1EFD96-3003-41E3-9AA8-77790D4783B8}"/>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
                <a:extLst>
                  <a:ext uri="{FF2B5EF4-FFF2-40B4-BE49-F238E27FC236}">
                    <a16:creationId xmlns:a16="http://schemas.microsoft.com/office/drawing/2014/main" id="{CA91B64A-3DE5-4F89-A644-AFC2FC168B4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4">
                <a:extLst>
                  <a:ext uri="{FF2B5EF4-FFF2-40B4-BE49-F238E27FC236}">
                    <a16:creationId xmlns:a16="http://schemas.microsoft.com/office/drawing/2014/main" id="{DC717F91-A77E-4C5C-8604-D2F49D8352F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6">
                <a:extLst>
                  <a:ext uri="{FF2B5EF4-FFF2-40B4-BE49-F238E27FC236}">
                    <a16:creationId xmlns:a16="http://schemas.microsoft.com/office/drawing/2014/main" id="{30436DAD-9B6B-4FCF-86E7-97254337B1E5}"/>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8">
                <a:extLst>
                  <a:ext uri="{FF2B5EF4-FFF2-40B4-BE49-F238E27FC236}">
                    <a16:creationId xmlns:a16="http://schemas.microsoft.com/office/drawing/2014/main" id="{0F9CCBC7-0FC3-4970-A8D6-BFBDA83532F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6">
                <a:extLst>
                  <a:ext uri="{FF2B5EF4-FFF2-40B4-BE49-F238E27FC236}">
                    <a16:creationId xmlns:a16="http://schemas.microsoft.com/office/drawing/2014/main" id="{05228036-B990-4D04-AFC1-638DB69575C9}"/>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8" name="组合 37">
              <a:extLst>
                <a:ext uri="{FF2B5EF4-FFF2-40B4-BE49-F238E27FC236}">
                  <a16:creationId xmlns:a16="http://schemas.microsoft.com/office/drawing/2014/main" id="{0C221030-8B76-4757-883E-90925B306945}"/>
                </a:ext>
              </a:extLst>
            </p:cNvPr>
            <p:cNvGrpSpPr/>
            <p:nvPr/>
          </p:nvGrpSpPr>
          <p:grpSpPr>
            <a:xfrm>
              <a:off x="4774665" y="527202"/>
              <a:ext cx="779396" cy="777580"/>
              <a:chOff x="2105799" y="20055838"/>
              <a:chExt cx="6748090" cy="6732363"/>
            </a:xfrm>
            <a:solidFill>
              <a:srgbClr val="8B0012">
                <a:alpha val="80000"/>
              </a:srgbClr>
            </a:solidFill>
          </p:grpSpPr>
          <p:sp>
            <p:nvSpPr>
              <p:cNvPr id="39" name="Freeform 8">
                <a:extLst>
                  <a:ext uri="{FF2B5EF4-FFF2-40B4-BE49-F238E27FC236}">
                    <a16:creationId xmlns:a16="http://schemas.microsoft.com/office/drawing/2014/main" id="{13B696AA-FA92-4936-8B5C-BCA8B74BD45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0" name="Freeform 42">
                <a:extLst>
                  <a:ext uri="{FF2B5EF4-FFF2-40B4-BE49-F238E27FC236}">
                    <a16:creationId xmlns:a16="http://schemas.microsoft.com/office/drawing/2014/main" id="{90AA890E-C825-4CBC-9882-0ACB2F1FF050}"/>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1" name="Freeform 43">
                <a:extLst>
                  <a:ext uri="{FF2B5EF4-FFF2-40B4-BE49-F238E27FC236}">
                    <a16:creationId xmlns:a16="http://schemas.microsoft.com/office/drawing/2014/main" id="{30D0496F-F771-4A58-B195-6E25DC1C902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2" name="Freeform 44">
                <a:extLst>
                  <a:ext uri="{FF2B5EF4-FFF2-40B4-BE49-F238E27FC236}">
                    <a16:creationId xmlns:a16="http://schemas.microsoft.com/office/drawing/2014/main" id="{A403B18B-A13F-4305-B9B2-059ECE88E910}"/>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3" name="Freeform 45">
                <a:extLst>
                  <a:ext uri="{FF2B5EF4-FFF2-40B4-BE49-F238E27FC236}">
                    <a16:creationId xmlns:a16="http://schemas.microsoft.com/office/drawing/2014/main" id="{67A29C19-73EC-4950-A8A2-5F318814B83E}"/>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4" name="Freeform 46">
                <a:extLst>
                  <a:ext uri="{FF2B5EF4-FFF2-40B4-BE49-F238E27FC236}">
                    <a16:creationId xmlns:a16="http://schemas.microsoft.com/office/drawing/2014/main" id="{F0B3B3F8-55A6-4977-80CE-5B4C39615D4A}"/>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5" name="Freeform 47">
                <a:extLst>
                  <a:ext uri="{FF2B5EF4-FFF2-40B4-BE49-F238E27FC236}">
                    <a16:creationId xmlns:a16="http://schemas.microsoft.com/office/drawing/2014/main" id="{113EACBC-F028-49F9-A271-E4558A6E10C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6" name="Freeform 48">
                <a:extLst>
                  <a:ext uri="{FF2B5EF4-FFF2-40B4-BE49-F238E27FC236}">
                    <a16:creationId xmlns:a16="http://schemas.microsoft.com/office/drawing/2014/main" id="{D9F3F363-9BAB-4AAD-A26F-FBF3E19C9EF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7" name="Freeform 49">
                <a:extLst>
                  <a:ext uri="{FF2B5EF4-FFF2-40B4-BE49-F238E27FC236}">
                    <a16:creationId xmlns:a16="http://schemas.microsoft.com/office/drawing/2014/main" id="{4C0515F3-E70F-4098-8A4B-EDEAE4138947}"/>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8" name="Freeform 50">
                <a:extLst>
                  <a:ext uri="{FF2B5EF4-FFF2-40B4-BE49-F238E27FC236}">
                    <a16:creationId xmlns:a16="http://schemas.microsoft.com/office/drawing/2014/main" id="{C8C35204-1A75-4E0B-A042-52116E4F2642}"/>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49" name="Freeform 51">
                <a:extLst>
                  <a:ext uri="{FF2B5EF4-FFF2-40B4-BE49-F238E27FC236}">
                    <a16:creationId xmlns:a16="http://schemas.microsoft.com/office/drawing/2014/main" id="{9226A739-C992-4B9F-98E6-AB7BF531092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0" name="Freeform 52">
                <a:extLst>
                  <a:ext uri="{FF2B5EF4-FFF2-40B4-BE49-F238E27FC236}">
                    <a16:creationId xmlns:a16="http://schemas.microsoft.com/office/drawing/2014/main" id="{622C42B0-A34C-4C47-A5A8-137868A282A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1" name="Freeform 53">
                <a:extLst>
                  <a:ext uri="{FF2B5EF4-FFF2-40B4-BE49-F238E27FC236}">
                    <a16:creationId xmlns:a16="http://schemas.microsoft.com/office/drawing/2014/main" id="{808FC574-81B1-4A96-94B1-CC4F393B04E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2" name="Freeform 54">
                <a:extLst>
                  <a:ext uri="{FF2B5EF4-FFF2-40B4-BE49-F238E27FC236}">
                    <a16:creationId xmlns:a16="http://schemas.microsoft.com/office/drawing/2014/main" id="{F86F97F7-FE7A-45F6-AA71-4AFC9B9A4DD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3" name="Freeform 55">
                <a:extLst>
                  <a:ext uri="{FF2B5EF4-FFF2-40B4-BE49-F238E27FC236}">
                    <a16:creationId xmlns:a16="http://schemas.microsoft.com/office/drawing/2014/main" id="{C03E78F4-B863-4501-9BEF-DE91E672369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4" name="Freeform 56">
                <a:extLst>
                  <a:ext uri="{FF2B5EF4-FFF2-40B4-BE49-F238E27FC236}">
                    <a16:creationId xmlns:a16="http://schemas.microsoft.com/office/drawing/2014/main" id="{8E8AA57C-A242-4D44-A6B6-093D243CA93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5" name="Freeform 57">
                <a:extLst>
                  <a:ext uri="{FF2B5EF4-FFF2-40B4-BE49-F238E27FC236}">
                    <a16:creationId xmlns:a16="http://schemas.microsoft.com/office/drawing/2014/main" id="{D936B5FA-2F3E-46BA-B8DF-9AADC85A2E1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6" name="Freeform 58">
                <a:extLst>
                  <a:ext uri="{FF2B5EF4-FFF2-40B4-BE49-F238E27FC236}">
                    <a16:creationId xmlns:a16="http://schemas.microsoft.com/office/drawing/2014/main" id="{1CC8A29A-1E3D-4ACE-ADA0-5D87A527591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7" name="Freeform 59">
                <a:extLst>
                  <a:ext uri="{FF2B5EF4-FFF2-40B4-BE49-F238E27FC236}">
                    <a16:creationId xmlns:a16="http://schemas.microsoft.com/office/drawing/2014/main" id="{CEB0522F-93E0-40CD-BE26-E6328DD5F69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8" name="Freeform 60">
                <a:extLst>
                  <a:ext uri="{FF2B5EF4-FFF2-40B4-BE49-F238E27FC236}">
                    <a16:creationId xmlns:a16="http://schemas.microsoft.com/office/drawing/2014/main" id="{9033355D-4CC4-4773-9FD2-652927E406E3}"/>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9" name="Freeform 61">
                <a:extLst>
                  <a:ext uri="{FF2B5EF4-FFF2-40B4-BE49-F238E27FC236}">
                    <a16:creationId xmlns:a16="http://schemas.microsoft.com/office/drawing/2014/main" id="{1C74658F-9445-4CFC-859E-C7A5ACE7378B}"/>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60" name="Freeform 62">
                <a:extLst>
                  <a:ext uri="{FF2B5EF4-FFF2-40B4-BE49-F238E27FC236}">
                    <a16:creationId xmlns:a16="http://schemas.microsoft.com/office/drawing/2014/main" id="{80523328-8886-4D06-8CAA-A90AF49AB10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61" name="Freeform 71">
                <a:extLst>
                  <a:ext uri="{FF2B5EF4-FFF2-40B4-BE49-F238E27FC236}">
                    <a16:creationId xmlns:a16="http://schemas.microsoft.com/office/drawing/2014/main" id="{AE79382A-934E-428D-84F9-79E3EB96407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grpSp>
      <p:sp>
        <p:nvSpPr>
          <p:cNvPr id="92" name="文本框 91">
            <a:extLst>
              <a:ext uri="{FF2B5EF4-FFF2-40B4-BE49-F238E27FC236}">
                <a16:creationId xmlns:a16="http://schemas.microsoft.com/office/drawing/2014/main" id="{E6B9DDB9-469B-4DE8-A88D-93202B805B7E}"/>
              </a:ext>
            </a:extLst>
          </p:cNvPr>
          <p:cNvSpPr txBox="1"/>
          <p:nvPr/>
        </p:nvSpPr>
        <p:spPr>
          <a:xfrm>
            <a:off x="2092506" y="5431424"/>
            <a:ext cx="2708528" cy="400110"/>
          </a:xfrm>
          <a:prstGeom prst="rect">
            <a:avLst/>
          </a:prstGeom>
          <a:noFill/>
        </p:spPr>
        <p:txBody>
          <a:bodyPr wrap="square" rtlCol="0">
            <a:spAutoFit/>
          </a:bodyPr>
          <a:lstStyle/>
          <a:p>
            <a:r>
              <a:rPr lang="zh-CN" altLang="en-US" sz="2000" dirty="0">
                <a:solidFill>
                  <a:srgbClr val="9A0001"/>
                </a:solidFill>
                <a:latin typeface="华文中宋" panose="02010600040101010101" pitchFamily="2" charset="-122"/>
                <a:ea typeface="华文中宋" panose="02010600040101010101" pitchFamily="2" charset="-122"/>
              </a:rPr>
              <a:t>报告人：陈  静</a:t>
            </a:r>
          </a:p>
        </p:txBody>
      </p:sp>
      <p:cxnSp>
        <p:nvCxnSpPr>
          <p:cNvPr id="5" name="直接连接符 4">
            <a:extLst>
              <a:ext uri="{FF2B5EF4-FFF2-40B4-BE49-F238E27FC236}">
                <a16:creationId xmlns:a16="http://schemas.microsoft.com/office/drawing/2014/main" id="{BF15AF37-72A8-451E-963D-624E8F3A2F53}"/>
              </a:ext>
            </a:extLst>
          </p:cNvPr>
          <p:cNvCxnSpPr/>
          <p:nvPr/>
        </p:nvCxnSpPr>
        <p:spPr>
          <a:xfrm>
            <a:off x="0" y="2926080"/>
            <a:ext cx="1219200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5428B55B-0A7A-4166-91DD-513C23BD4ADF}"/>
              </a:ext>
            </a:extLst>
          </p:cNvPr>
          <p:cNvSpPr txBox="1"/>
          <p:nvPr/>
        </p:nvSpPr>
        <p:spPr>
          <a:xfrm>
            <a:off x="587616" y="3112305"/>
            <a:ext cx="10888394" cy="400110"/>
          </a:xfrm>
          <a:prstGeom prst="rect">
            <a:avLst/>
          </a:prstGeom>
          <a:noFill/>
        </p:spPr>
        <p:txBody>
          <a:bodyPr wrap="square" rtlCol="0">
            <a:spAutoFit/>
          </a:bodyPr>
          <a:lstStyle/>
          <a:p>
            <a:pPr algn="ctr"/>
            <a:r>
              <a:rPr lang="zh-CN" altLang="en-US" sz="2000" b="1" dirty="0">
                <a:latin typeface="幼圆" panose="02010509060101010101" pitchFamily="49" charset="-122"/>
                <a:ea typeface="幼圆" panose="02010509060101010101" pitchFamily="49" charset="-122"/>
                <a:cs typeface="+mn-ea"/>
                <a:sym typeface="Arial" panose="020B0604020202020204" pitchFamily="34" charset="0"/>
              </a:rPr>
              <a:t>硕   士    学    位   论   文   研   究   进   展   汇  报</a:t>
            </a:r>
          </a:p>
        </p:txBody>
      </p:sp>
      <p:sp>
        <p:nvSpPr>
          <p:cNvPr id="91" name="文本框 90">
            <a:extLst>
              <a:ext uri="{FF2B5EF4-FFF2-40B4-BE49-F238E27FC236}">
                <a16:creationId xmlns:a16="http://schemas.microsoft.com/office/drawing/2014/main" id="{A4D5611A-4A88-428E-A111-CBF03C8AAACF}"/>
              </a:ext>
            </a:extLst>
          </p:cNvPr>
          <p:cNvSpPr txBox="1"/>
          <p:nvPr/>
        </p:nvSpPr>
        <p:spPr>
          <a:xfrm>
            <a:off x="6741858" y="5431424"/>
            <a:ext cx="3357635" cy="400110"/>
          </a:xfrm>
          <a:prstGeom prst="rect">
            <a:avLst/>
          </a:prstGeom>
          <a:noFill/>
        </p:spPr>
        <p:txBody>
          <a:bodyPr wrap="square" rtlCol="0">
            <a:spAutoFit/>
          </a:bodyPr>
          <a:lstStyle/>
          <a:p>
            <a:r>
              <a:rPr lang="zh-CN" altLang="en-US" sz="2000" dirty="0">
                <a:solidFill>
                  <a:srgbClr val="9A0001"/>
                </a:solidFill>
                <a:latin typeface="华文中宋" panose="02010600040101010101" pitchFamily="2" charset="-122"/>
                <a:ea typeface="华文中宋" panose="02010600040101010101" pitchFamily="2" charset="-122"/>
              </a:rPr>
              <a:t>报告时间：</a:t>
            </a:r>
            <a:r>
              <a:rPr lang="en-US" altLang="zh-CN" sz="2000" dirty="0">
                <a:solidFill>
                  <a:srgbClr val="9A0001"/>
                </a:solidFill>
                <a:latin typeface="华文中宋" panose="02010600040101010101" pitchFamily="2" charset="-122"/>
                <a:ea typeface="华文中宋" panose="02010600040101010101" pitchFamily="2" charset="-122"/>
              </a:rPr>
              <a:t>2020/03/03</a:t>
            </a:r>
            <a:endParaRPr lang="zh-CN" altLang="en-US" sz="2000" dirty="0">
              <a:solidFill>
                <a:srgbClr val="9A0001"/>
              </a:solidFill>
              <a:latin typeface="华文中宋" panose="02010600040101010101" pitchFamily="2" charset="-122"/>
              <a:ea typeface="华文中宋" panose="02010600040101010101" pitchFamily="2" charset="-122"/>
            </a:endParaRPr>
          </a:p>
        </p:txBody>
      </p:sp>
      <p:sp>
        <p:nvSpPr>
          <p:cNvPr id="3" name="灯片编号占位符 2">
            <a:extLst>
              <a:ext uri="{FF2B5EF4-FFF2-40B4-BE49-F238E27FC236}">
                <a16:creationId xmlns:a16="http://schemas.microsoft.com/office/drawing/2014/main" id="{3826074B-4D59-4A8B-9CF6-F5A1BF2E86BC}"/>
              </a:ext>
            </a:extLst>
          </p:cNvPr>
          <p:cNvSpPr>
            <a:spLocks noGrp="1"/>
          </p:cNvSpPr>
          <p:nvPr>
            <p:ph type="sldNum" sz="quarter" idx="12"/>
          </p:nvPr>
        </p:nvSpPr>
        <p:spPr/>
        <p:txBody>
          <a:bodyPr/>
          <a:lstStyle/>
          <a:p>
            <a:fld id="{251A96D6-2794-42F2-825E-06CB8FD7F0AC}" type="slidenum">
              <a:rPr lang="zh-CN" altLang="en-US" smtClean="0"/>
              <a:t>1</a:t>
            </a:fld>
            <a:endParaRPr lang="zh-CN" altLang="en-US"/>
          </a:p>
        </p:txBody>
      </p:sp>
    </p:spTree>
    <p:extLst>
      <p:ext uri="{BB962C8B-B14F-4D97-AF65-F5344CB8AC3E}">
        <p14:creationId xmlns:p14="http://schemas.microsoft.com/office/powerpoint/2010/main" val="390730809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A16F1DB0-110B-4CF2-BE27-DE836C3AE752}"/>
              </a:ext>
            </a:extLst>
          </p:cNvPr>
          <p:cNvGrpSpPr/>
          <p:nvPr/>
        </p:nvGrpSpPr>
        <p:grpSpPr>
          <a:xfrm>
            <a:off x="654955" y="2615998"/>
            <a:ext cx="3222172" cy="1564449"/>
            <a:chOff x="1042609" y="2403083"/>
            <a:chExt cx="3222172" cy="1564449"/>
          </a:xfrm>
        </p:grpSpPr>
        <p:sp>
          <p:nvSpPr>
            <p:cNvPr id="3" name="文本框 2">
              <a:extLst>
                <a:ext uri="{FF2B5EF4-FFF2-40B4-BE49-F238E27FC236}">
                  <a16:creationId xmlns:a16="http://schemas.microsoft.com/office/drawing/2014/main" id="{DFFC51FB-0EB3-418B-8FE0-2F12B4F45E53}"/>
                </a:ext>
              </a:extLst>
            </p:cNvPr>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目录</a:t>
              </a:r>
            </a:p>
          </p:txBody>
        </p:sp>
        <p:sp>
          <p:nvSpPr>
            <p:cNvPr id="4" name="文本框 3">
              <a:extLst>
                <a:ext uri="{FF2B5EF4-FFF2-40B4-BE49-F238E27FC236}">
                  <a16:creationId xmlns:a16="http://schemas.microsoft.com/office/drawing/2014/main" id="{017C73DF-3DD7-4319-BB65-970ED9F6FD84}"/>
                </a:ext>
              </a:extLst>
            </p:cNvPr>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5" name="矩形 4">
            <a:extLst>
              <a:ext uri="{FF2B5EF4-FFF2-40B4-BE49-F238E27FC236}">
                <a16:creationId xmlns:a16="http://schemas.microsoft.com/office/drawing/2014/main" id="{EE1EBD59-DE80-47A6-B522-2FD964AD3C91}"/>
              </a:ext>
            </a:extLst>
          </p:cNvPr>
          <p:cNvSpPr/>
          <p:nvPr/>
        </p:nvSpPr>
        <p:spPr>
          <a:xfrm>
            <a:off x="3657600" y="1012372"/>
            <a:ext cx="8534400" cy="483325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26" name="组合 25">
            <a:extLst>
              <a:ext uri="{FF2B5EF4-FFF2-40B4-BE49-F238E27FC236}">
                <a16:creationId xmlns:a16="http://schemas.microsoft.com/office/drawing/2014/main" id="{4FAFAFF8-1733-4067-82BB-FAB192D1D310}"/>
              </a:ext>
            </a:extLst>
          </p:cNvPr>
          <p:cNvGrpSpPr/>
          <p:nvPr/>
        </p:nvGrpSpPr>
        <p:grpSpPr>
          <a:xfrm>
            <a:off x="4906540" y="1536149"/>
            <a:ext cx="3896558" cy="584775"/>
            <a:chOff x="4532498" y="4323460"/>
            <a:chExt cx="3896558" cy="584775"/>
          </a:xfrm>
        </p:grpSpPr>
        <p:sp>
          <p:nvSpPr>
            <p:cNvPr id="27" name="文本框 26">
              <a:extLst>
                <a:ext uri="{FF2B5EF4-FFF2-40B4-BE49-F238E27FC236}">
                  <a16:creationId xmlns:a16="http://schemas.microsoft.com/office/drawing/2014/main" id="{6D20DBCB-A543-4AF6-A656-231DCE368A92}"/>
                </a:ext>
              </a:extLst>
            </p:cNvPr>
            <p:cNvSpPr txBox="1"/>
            <p:nvPr/>
          </p:nvSpPr>
          <p:spPr>
            <a:xfrm>
              <a:off x="5265231" y="4355583"/>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绪论</a:t>
              </a:r>
            </a:p>
          </p:txBody>
        </p:sp>
        <p:sp>
          <p:nvSpPr>
            <p:cNvPr id="29" name="文本框 28">
              <a:extLst>
                <a:ext uri="{FF2B5EF4-FFF2-40B4-BE49-F238E27FC236}">
                  <a16:creationId xmlns:a16="http://schemas.microsoft.com/office/drawing/2014/main" id="{7FF49BCF-DBC9-4097-9020-CB0A724AC2F8}"/>
                </a:ext>
              </a:extLst>
            </p:cNvPr>
            <p:cNvSpPr txBox="1"/>
            <p:nvPr/>
          </p:nvSpPr>
          <p:spPr>
            <a:xfrm>
              <a:off x="4532498" y="4323460"/>
              <a:ext cx="9710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01</a:t>
              </a:r>
              <a:endParaRPr kumimoji="0" lang="zh-CN" altLang="en-US"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0" name="组合 29">
            <a:extLst>
              <a:ext uri="{FF2B5EF4-FFF2-40B4-BE49-F238E27FC236}">
                <a16:creationId xmlns:a16="http://schemas.microsoft.com/office/drawing/2014/main" id="{70D6622D-963C-4BEE-826C-EE53DB0F7E70}"/>
              </a:ext>
            </a:extLst>
          </p:cNvPr>
          <p:cNvGrpSpPr/>
          <p:nvPr/>
        </p:nvGrpSpPr>
        <p:grpSpPr>
          <a:xfrm>
            <a:off x="4906539" y="2525086"/>
            <a:ext cx="5857889" cy="967080"/>
            <a:chOff x="8025569" y="4309404"/>
            <a:chExt cx="3445677" cy="967080"/>
          </a:xfrm>
        </p:grpSpPr>
        <p:sp>
          <p:nvSpPr>
            <p:cNvPr id="31" name="文本框 30">
              <a:extLst>
                <a:ext uri="{FF2B5EF4-FFF2-40B4-BE49-F238E27FC236}">
                  <a16:creationId xmlns:a16="http://schemas.microsoft.com/office/drawing/2014/main" id="{7FC921DC-C9A5-4470-9BC4-ED7B97820E79}"/>
                </a:ext>
              </a:extLst>
            </p:cNvPr>
            <p:cNvSpPr txBox="1"/>
            <p:nvPr/>
          </p:nvSpPr>
          <p:spPr>
            <a:xfrm>
              <a:off x="8307421" y="4322377"/>
              <a:ext cx="3163825"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2800" spc="6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rPr>
                <a:t>“</a:t>
              </a:r>
              <a:r>
                <a:rPr lang="en-US" altLang="zh-CN" sz="2800" spc="6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rPr>
                <a:t>X</a:t>
              </a:r>
              <a:r>
                <a:rPr lang="zh-CN" altLang="en-US" sz="2800" spc="6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rPr>
                <a:t>不是”句法分布描写</a:t>
              </a:r>
              <a:endParaRPr kumimoji="0" lang="zh-CN" altLang="en-US"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文本框 32">
              <a:extLst>
                <a:ext uri="{FF2B5EF4-FFF2-40B4-BE49-F238E27FC236}">
                  <a16:creationId xmlns:a16="http://schemas.microsoft.com/office/drawing/2014/main" id="{35B15EBC-F3EE-45F7-A7C0-00388EB051DD}"/>
                </a:ext>
              </a:extLst>
            </p:cNvPr>
            <p:cNvSpPr txBox="1"/>
            <p:nvPr/>
          </p:nvSpPr>
          <p:spPr>
            <a:xfrm>
              <a:off x="8025569" y="4309404"/>
              <a:ext cx="3424554"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02</a:t>
              </a:r>
              <a:endParaRPr kumimoji="0" lang="zh-CN" altLang="en-US"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6" name="组合 35">
            <a:extLst>
              <a:ext uri="{FF2B5EF4-FFF2-40B4-BE49-F238E27FC236}">
                <a16:creationId xmlns:a16="http://schemas.microsoft.com/office/drawing/2014/main" id="{E5CBF42D-48CF-4D67-8B13-25BA4170FEE6}"/>
              </a:ext>
            </a:extLst>
          </p:cNvPr>
          <p:cNvGrpSpPr/>
          <p:nvPr/>
        </p:nvGrpSpPr>
        <p:grpSpPr>
          <a:xfrm>
            <a:off x="4906540" y="3505139"/>
            <a:ext cx="4995296" cy="954107"/>
            <a:chOff x="4517355" y="5460143"/>
            <a:chExt cx="3514896" cy="954107"/>
          </a:xfrm>
        </p:grpSpPr>
        <p:sp>
          <p:nvSpPr>
            <p:cNvPr id="37" name="文本框 36">
              <a:extLst>
                <a:ext uri="{FF2B5EF4-FFF2-40B4-BE49-F238E27FC236}">
                  <a16:creationId xmlns:a16="http://schemas.microsoft.com/office/drawing/2014/main" id="{3CEF983E-4B1E-48FA-9B0C-DB88BB6BA3F2}"/>
                </a:ext>
              </a:extLst>
            </p:cNvPr>
            <p:cNvSpPr txBox="1"/>
            <p:nvPr/>
          </p:nvSpPr>
          <p:spPr>
            <a:xfrm>
              <a:off x="4868426" y="5460143"/>
              <a:ext cx="3163825" cy="954107"/>
            </a:xfrm>
            <a:prstGeom prst="rect">
              <a:avLst/>
            </a:prstGeom>
            <a:noFill/>
          </p:spPr>
          <p:txBody>
            <a:bodyPr wrap="square" rtlCol="0">
              <a:spAutoFit/>
            </a:bodyPr>
            <a:lstStyle>
              <a:defPPr>
                <a:defRPr lang="zh-CN"/>
              </a:defPPr>
              <a:lvl1pPr marR="0" lvl="0" indent="0" fontAlgn="auto">
                <a:lnSpc>
                  <a:spcPct val="100000"/>
                </a:lnSpc>
                <a:spcBef>
                  <a:spcPts val="0"/>
                </a:spcBef>
                <a:spcAft>
                  <a:spcPts val="0"/>
                </a:spcAft>
                <a:buClrTx/>
                <a:buSzTx/>
                <a:buFontTx/>
                <a:buNone/>
                <a:tabLst/>
                <a:defRPr kumimoji="0" sz="2800" b="0" i="0" u="none" strike="noStrike" cap="none" spc="600" normalizeH="0" baseline="0">
                  <a:ln>
                    <a:noFill/>
                  </a:ln>
                  <a:solidFill>
                    <a:prstClr val="white"/>
                  </a:solidFill>
                  <a:effectLst/>
                  <a:uLnTx/>
                  <a:uFillTx/>
                  <a:latin typeface="微软雅黑" panose="020B0503020204020204" pitchFamily="34" charset="-122"/>
                  <a:ea typeface="微软雅黑" panose="020B0503020204020204" pitchFamily="34" charset="-122"/>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a:t>
              </a:r>
              <a:r>
                <a:rPr kumimoji="0" lang="en-US" altLang="zh-CN"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X</a:t>
              </a:r>
              <a:r>
                <a:rPr kumimoji="0" lang="zh-CN" altLang="en-US"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不是”构式义刻画</a:t>
              </a:r>
            </a:p>
          </p:txBody>
        </p:sp>
        <p:sp>
          <p:nvSpPr>
            <p:cNvPr id="38" name="文本框 37">
              <a:extLst>
                <a:ext uri="{FF2B5EF4-FFF2-40B4-BE49-F238E27FC236}">
                  <a16:creationId xmlns:a16="http://schemas.microsoft.com/office/drawing/2014/main" id="{88463CC6-BD24-4F23-BE06-9363597A7BE0}"/>
                </a:ext>
              </a:extLst>
            </p:cNvPr>
            <p:cNvSpPr txBox="1"/>
            <p:nvPr/>
          </p:nvSpPr>
          <p:spPr>
            <a:xfrm>
              <a:off x="4517355" y="5469524"/>
              <a:ext cx="9710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03</a:t>
              </a:r>
              <a:endParaRPr kumimoji="0" lang="zh-CN" altLang="en-US"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41" name="组合 40">
            <a:extLst>
              <a:ext uri="{FF2B5EF4-FFF2-40B4-BE49-F238E27FC236}">
                <a16:creationId xmlns:a16="http://schemas.microsoft.com/office/drawing/2014/main" id="{74E0DD7A-AC03-4FF4-8D60-99299DB3A072}"/>
              </a:ext>
            </a:extLst>
          </p:cNvPr>
          <p:cNvGrpSpPr/>
          <p:nvPr/>
        </p:nvGrpSpPr>
        <p:grpSpPr>
          <a:xfrm>
            <a:off x="4906540" y="4524072"/>
            <a:ext cx="4982644" cy="982224"/>
            <a:chOff x="8025569" y="5481330"/>
            <a:chExt cx="3921457" cy="982224"/>
          </a:xfrm>
        </p:grpSpPr>
        <p:sp>
          <p:nvSpPr>
            <p:cNvPr id="42" name="文本框 41">
              <a:extLst>
                <a:ext uri="{FF2B5EF4-FFF2-40B4-BE49-F238E27FC236}">
                  <a16:creationId xmlns:a16="http://schemas.microsoft.com/office/drawing/2014/main" id="{EBF54625-AA4E-42DC-8593-0723DBD74164}"/>
                </a:ext>
              </a:extLst>
            </p:cNvPr>
            <p:cNvSpPr txBox="1"/>
            <p:nvPr/>
          </p:nvSpPr>
          <p:spPr>
            <a:xfrm>
              <a:off x="8783201" y="5509447"/>
              <a:ext cx="3163825" cy="954107"/>
            </a:xfrm>
            <a:prstGeom prst="rect">
              <a:avLst/>
            </a:prstGeom>
            <a:noFill/>
          </p:spPr>
          <p:txBody>
            <a:bodyPr wrap="square" rtlCol="0">
              <a:spAutoFit/>
            </a:bodyPr>
            <a:lstStyle>
              <a:defPPr>
                <a:defRPr lang="zh-CN"/>
              </a:defPPr>
              <a:lvl1pPr marR="0" lvl="0" indent="0" fontAlgn="auto">
                <a:lnSpc>
                  <a:spcPct val="100000"/>
                </a:lnSpc>
                <a:spcBef>
                  <a:spcPts val="0"/>
                </a:spcBef>
                <a:spcAft>
                  <a:spcPts val="0"/>
                </a:spcAft>
                <a:buClrTx/>
                <a:buSzTx/>
                <a:buFontTx/>
                <a:buNone/>
                <a:tabLst/>
                <a:defRPr kumimoji="0" sz="2800" b="0" i="0" u="none" strike="noStrike" cap="none" spc="600" normalizeH="0" baseline="0">
                  <a:ln>
                    <a:noFill/>
                  </a:ln>
                  <a:solidFill>
                    <a:prstClr val="white"/>
                  </a:solidFill>
                  <a:effectLst/>
                  <a:uLnTx/>
                  <a:uFillTx/>
                  <a:latin typeface="微软雅黑" panose="020B0503020204020204" pitchFamily="34" charset="-122"/>
                  <a:ea typeface="微软雅黑" panose="020B0503020204020204" pitchFamily="34" charset="-122"/>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接下来的研究思路</a:t>
              </a:r>
            </a:p>
          </p:txBody>
        </p:sp>
        <p:sp>
          <p:nvSpPr>
            <p:cNvPr id="43" name="文本框 42">
              <a:extLst>
                <a:ext uri="{FF2B5EF4-FFF2-40B4-BE49-F238E27FC236}">
                  <a16:creationId xmlns:a16="http://schemas.microsoft.com/office/drawing/2014/main" id="{FEB7088C-BE58-4250-A776-FC7E6FB08291}"/>
                </a:ext>
              </a:extLst>
            </p:cNvPr>
            <p:cNvSpPr txBox="1"/>
            <p:nvPr/>
          </p:nvSpPr>
          <p:spPr>
            <a:xfrm>
              <a:off x="8025569" y="5481330"/>
              <a:ext cx="9710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04</a:t>
              </a:r>
              <a:endParaRPr kumimoji="0" lang="zh-CN" altLang="en-US"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44" name="组合 43">
            <a:extLst>
              <a:ext uri="{FF2B5EF4-FFF2-40B4-BE49-F238E27FC236}">
                <a16:creationId xmlns:a16="http://schemas.microsoft.com/office/drawing/2014/main" id="{DBCD89C4-01BF-4457-9AF0-79558E50063F}"/>
              </a:ext>
            </a:extLst>
          </p:cNvPr>
          <p:cNvGrpSpPr/>
          <p:nvPr/>
        </p:nvGrpSpPr>
        <p:grpSpPr>
          <a:xfrm>
            <a:off x="7954667" y="1507952"/>
            <a:ext cx="3851076" cy="3842096"/>
            <a:chOff x="2105799" y="20055838"/>
            <a:chExt cx="6748090" cy="6732363"/>
          </a:xfrm>
          <a:solidFill>
            <a:schemeClr val="bg1">
              <a:alpha val="20000"/>
            </a:schemeClr>
          </a:solidFill>
        </p:grpSpPr>
        <p:sp>
          <p:nvSpPr>
            <p:cNvPr id="45" name="Freeform 8">
              <a:extLst>
                <a:ext uri="{FF2B5EF4-FFF2-40B4-BE49-F238E27FC236}">
                  <a16:creationId xmlns:a16="http://schemas.microsoft.com/office/drawing/2014/main" id="{79AAE98A-2858-4266-B930-41181A588C6F}"/>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2">
              <a:extLst>
                <a:ext uri="{FF2B5EF4-FFF2-40B4-BE49-F238E27FC236}">
                  <a16:creationId xmlns:a16="http://schemas.microsoft.com/office/drawing/2014/main" id="{6AF27BCA-EE53-49A1-BFE1-3B4DFBB9C920}"/>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3">
              <a:extLst>
                <a:ext uri="{FF2B5EF4-FFF2-40B4-BE49-F238E27FC236}">
                  <a16:creationId xmlns:a16="http://schemas.microsoft.com/office/drawing/2014/main" id="{84FCCD42-98F1-4DF4-9A60-306FD773A20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4">
              <a:extLst>
                <a:ext uri="{FF2B5EF4-FFF2-40B4-BE49-F238E27FC236}">
                  <a16:creationId xmlns:a16="http://schemas.microsoft.com/office/drawing/2014/main" id="{3991482C-9418-40C7-A43F-1E2E60BDD3A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45">
              <a:extLst>
                <a:ext uri="{FF2B5EF4-FFF2-40B4-BE49-F238E27FC236}">
                  <a16:creationId xmlns:a16="http://schemas.microsoft.com/office/drawing/2014/main" id="{C8F0283F-5609-4CF2-B95C-AE8A95754F9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46">
              <a:extLst>
                <a:ext uri="{FF2B5EF4-FFF2-40B4-BE49-F238E27FC236}">
                  <a16:creationId xmlns:a16="http://schemas.microsoft.com/office/drawing/2014/main" id="{BAC8DD0E-5DF7-4AE7-B758-A9A1B34942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47">
              <a:extLst>
                <a:ext uri="{FF2B5EF4-FFF2-40B4-BE49-F238E27FC236}">
                  <a16:creationId xmlns:a16="http://schemas.microsoft.com/office/drawing/2014/main" id="{2379E517-D02D-45F3-82A9-A375358BB62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48">
              <a:extLst>
                <a:ext uri="{FF2B5EF4-FFF2-40B4-BE49-F238E27FC236}">
                  <a16:creationId xmlns:a16="http://schemas.microsoft.com/office/drawing/2014/main" id="{3F957794-E9E3-44B6-9B05-CFF03B63EFA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49">
              <a:extLst>
                <a:ext uri="{FF2B5EF4-FFF2-40B4-BE49-F238E27FC236}">
                  <a16:creationId xmlns:a16="http://schemas.microsoft.com/office/drawing/2014/main" id="{32C2E9C2-6FBE-4035-8C09-5FFFA59FAB7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0">
              <a:extLst>
                <a:ext uri="{FF2B5EF4-FFF2-40B4-BE49-F238E27FC236}">
                  <a16:creationId xmlns:a16="http://schemas.microsoft.com/office/drawing/2014/main" id="{EF27CBC6-3163-424F-9694-53C0ABAE04EB}"/>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1">
              <a:extLst>
                <a:ext uri="{FF2B5EF4-FFF2-40B4-BE49-F238E27FC236}">
                  <a16:creationId xmlns:a16="http://schemas.microsoft.com/office/drawing/2014/main" id="{B43DD560-59F8-44D1-BB11-F20BA225E5A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2">
              <a:extLst>
                <a:ext uri="{FF2B5EF4-FFF2-40B4-BE49-F238E27FC236}">
                  <a16:creationId xmlns:a16="http://schemas.microsoft.com/office/drawing/2014/main" id="{0D3395C3-0ED8-4539-9326-A67C00FB89FD}"/>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3">
              <a:extLst>
                <a:ext uri="{FF2B5EF4-FFF2-40B4-BE49-F238E27FC236}">
                  <a16:creationId xmlns:a16="http://schemas.microsoft.com/office/drawing/2014/main" id="{11334AAE-90E7-478B-ACA0-3819E75EAC5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4">
              <a:extLst>
                <a:ext uri="{FF2B5EF4-FFF2-40B4-BE49-F238E27FC236}">
                  <a16:creationId xmlns:a16="http://schemas.microsoft.com/office/drawing/2014/main" id="{A78F65D0-5DD2-49B6-AE90-587785B2F89B}"/>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55">
              <a:extLst>
                <a:ext uri="{FF2B5EF4-FFF2-40B4-BE49-F238E27FC236}">
                  <a16:creationId xmlns:a16="http://schemas.microsoft.com/office/drawing/2014/main" id="{758F5D24-301B-460A-BA6F-EE19C334B8F0}"/>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56">
              <a:extLst>
                <a:ext uri="{FF2B5EF4-FFF2-40B4-BE49-F238E27FC236}">
                  <a16:creationId xmlns:a16="http://schemas.microsoft.com/office/drawing/2014/main" id="{D23E12EB-6C6B-46F5-AB2A-171AFB094A5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57">
              <a:extLst>
                <a:ext uri="{FF2B5EF4-FFF2-40B4-BE49-F238E27FC236}">
                  <a16:creationId xmlns:a16="http://schemas.microsoft.com/office/drawing/2014/main" id="{0A43D930-57AF-42F3-810A-B0ECA8EEF08A}"/>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58">
              <a:extLst>
                <a:ext uri="{FF2B5EF4-FFF2-40B4-BE49-F238E27FC236}">
                  <a16:creationId xmlns:a16="http://schemas.microsoft.com/office/drawing/2014/main" id="{C35C20AF-9414-4E8F-BA86-877CBA90989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59">
              <a:extLst>
                <a:ext uri="{FF2B5EF4-FFF2-40B4-BE49-F238E27FC236}">
                  <a16:creationId xmlns:a16="http://schemas.microsoft.com/office/drawing/2014/main" id="{1D224BFB-ED8B-400D-A3EB-7FCACA307599}"/>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60">
              <a:extLst>
                <a:ext uri="{FF2B5EF4-FFF2-40B4-BE49-F238E27FC236}">
                  <a16:creationId xmlns:a16="http://schemas.microsoft.com/office/drawing/2014/main" id="{5267C7E7-B082-41F9-8638-214CC5100C8D}"/>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61">
              <a:extLst>
                <a:ext uri="{FF2B5EF4-FFF2-40B4-BE49-F238E27FC236}">
                  <a16:creationId xmlns:a16="http://schemas.microsoft.com/office/drawing/2014/main" id="{150A37A0-0E83-4E3D-B77A-B96BE3FCE07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62">
              <a:extLst>
                <a:ext uri="{FF2B5EF4-FFF2-40B4-BE49-F238E27FC236}">
                  <a16:creationId xmlns:a16="http://schemas.microsoft.com/office/drawing/2014/main" id="{94C09A7A-99C3-483B-8EFC-CE53A050E6D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71">
              <a:extLst>
                <a:ext uri="{FF2B5EF4-FFF2-40B4-BE49-F238E27FC236}">
                  <a16:creationId xmlns:a16="http://schemas.microsoft.com/office/drawing/2014/main" id="{C1E36534-E2CA-4745-BA48-C5A07199F78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164554946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组合 55">
            <a:extLst>
              <a:ext uri="{FF2B5EF4-FFF2-40B4-BE49-F238E27FC236}">
                <a16:creationId xmlns:a16="http://schemas.microsoft.com/office/drawing/2014/main" id="{9F7D140E-8C0C-4FB5-A1D4-EBA1176F2C96}"/>
              </a:ext>
            </a:extLst>
          </p:cNvPr>
          <p:cNvGrpSpPr/>
          <p:nvPr/>
        </p:nvGrpSpPr>
        <p:grpSpPr>
          <a:xfrm>
            <a:off x="5354343" y="1326840"/>
            <a:ext cx="1581286" cy="1581286"/>
            <a:chOff x="5354343" y="1620759"/>
            <a:chExt cx="1581286" cy="1581286"/>
          </a:xfrm>
          <a:solidFill>
            <a:srgbClr val="9A0001"/>
          </a:solidFill>
        </p:grpSpPr>
        <p:sp>
          <p:nvSpPr>
            <p:cNvPr id="2" name="矩形 1">
              <a:extLst>
                <a:ext uri="{FF2B5EF4-FFF2-40B4-BE49-F238E27FC236}">
                  <a16:creationId xmlns:a16="http://schemas.microsoft.com/office/drawing/2014/main" id="{B32C7C20-3FC2-41EB-86F8-BD26DB47DAAE}"/>
                </a:ext>
              </a:extLst>
            </p:cNvPr>
            <p:cNvSpPr/>
            <p:nvPr/>
          </p:nvSpPr>
          <p:spPr>
            <a:xfrm>
              <a:off x="5354343" y="1620759"/>
              <a:ext cx="1581286" cy="1581286"/>
            </a:xfrm>
            <a:prstGeom prst="rect">
              <a:avLst/>
            </a:pr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7" name="文本框 6">
              <a:extLst>
                <a:ext uri="{FF2B5EF4-FFF2-40B4-BE49-F238E27FC236}">
                  <a16:creationId xmlns:a16="http://schemas.microsoft.com/office/drawing/2014/main" id="{50FE3FC3-1A54-41E4-BF6F-649A32162082}"/>
                </a:ext>
              </a:extLst>
            </p:cNvPr>
            <p:cNvSpPr txBox="1"/>
            <p:nvPr/>
          </p:nvSpPr>
          <p:spPr>
            <a:xfrm>
              <a:off x="5793923" y="1868079"/>
              <a:ext cx="800100" cy="1200329"/>
            </a:xfrm>
            <a:prstGeom prst="rect">
              <a:avLst/>
            </a:prstGeom>
            <a:grp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7200" b="0" i="0" u="none" strike="noStrike" kern="1200" cap="none" spc="0" normalizeH="0" baseline="0" noProof="0" dirty="0">
                  <a:ln>
                    <a:noFill/>
                  </a:ln>
                  <a:solidFill>
                    <a:prstClr val="white"/>
                  </a:solidFill>
                  <a:effectLst/>
                  <a:uLnTx/>
                  <a:uFillTx/>
                  <a:cs typeface="+mn-ea"/>
                  <a:sym typeface="+mn-lt"/>
                </a:rPr>
                <a:t>1</a:t>
              </a:r>
              <a:endParaRPr kumimoji="0" lang="zh-CN" altLang="en-US" sz="7200" b="0" i="0" u="none" strike="noStrike" kern="1200" cap="none" spc="0" normalizeH="0" baseline="0" noProof="0" dirty="0">
                <a:ln>
                  <a:noFill/>
                </a:ln>
                <a:solidFill>
                  <a:prstClr val="white"/>
                </a:solidFill>
                <a:effectLst/>
                <a:uLnTx/>
                <a:uFillTx/>
                <a:cs typeface="+mn-ea"/>
                <a:sym typeface="+mn-lt"/>
              </a:endParaRPr>
            </a:p>
          </p:txBody>
        </p:sp>
      </p:grpSp>
      <p:grpSp>
        <p:nvGrpSpPr>
          <p:cNvPr id="9" name="组合 8">
            <a:extLst>
              <a:ext uri="{FF2B5EF4-FFF2-40B4-BE49-F238E27FC236}">
                <a16:creationId xmlns:a16="http://schemas.microsoft.com/office/drawing/2014/main" id="{9FDB16DF-D42A-43B7-89FF-468112BEE054}"/>
              </a:ext>
            </a:extLst>
          </p:cNvPr>
          <p:cNvGrpSpPr/>
          <p:nvPr/>
        </p:nvGrpSpPr>
        <p:grpSpPr>
          <a:xfrm>
            <a:off x="4946809" y="6131696"/>
            <a:ext cx="2298382" cy="45719"/>
            <a:chOff x="4224338" y="5589588"/>
            <a:chExt cx="2298382" cy="45719"/>
          </a:xfrm>
        </p:grpSpPr>
        <p:sp>
          <p:nvSpPr>
            <p:cNvPr id="8" name="矩形 7">
              <a:extLst>
                <a:ext uri="{FF2B5EF4-FFF2-40B4-BE49-F238E27FC236}">
                  <a16:creationId xmlns:a16="http://schemas.microsoft.com/office/drawing/2014/main" id="{EBB6B357-BC04-4EFF-A281-9D3A3E0B9EBB}"/>
                </a:ext>
              </a:extLst>
            </p:cNvPr>
            <p:cNvSpPr/>
            <p:nvPr/>
          </p:nvSpPr>
          <p:spPr>
            <a:xfrm>
              <a:off x="4224338" y="5589588"/>
              <a:ext cx="309562" cy="45719"/>
            </a:xfrm>
            <a:prstGeom prst="rect">
              <a:avLst/>
            </a:prstGeom>
            <a:solidFill>
              <a:srgbClr val="950040"/>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9A0001"/>
                </a:solidFill>
                <a:effectLst/>
                <a:uLnTx/>
                <a:uFillTx/>
                <a:cs typeface="+mn-ea"/>
                <a:sym typeface="+mn-lt"/>
              </a:endParaRPr>
            </a:p>
          </p:txBody>
        </p:sp>
        <p:sp>
          <p:nvSpPr>
            <p:cNvPr id="50" name="矩形 49">
              <a:extLst>
                <a:ext uri="{FF2B5EF4-FFF2-40B4-BE49-F238E27FC236}">
                  <a16:creationId xmlns:a16="http://schemas.microsoft.com/office/drawing/2014/main" id="{2E6512A8-5C43-4C42-BCBE-5821FC98F4A6}"/>
                </a:ext>
              </a:extLst>
            </p:cNvPr>
            <p:cNvSpPr/>
            <p:nvPr/>
          </p:nvSpPr>
          <p:spPr>
            <a:xfrm>
              <a:off x="4721543"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1" name="矩形 50">
              <a:extLst>
                <a:ext uri="{FF2B5EF4-FFF2-40B4-BE49-F238E27FC236}">
                  <a16:creationId xmlns:a16="http://schemas.microsoft.com/office/drawing/2014/main" id="{6BD80EC6-D4AF-452D-96FD-593451ACA4FF}"/>
                </a:ext>
              </a:extLst>
            </p:cNvPr>
            <p:cNvSpPr/>
            <p:nvPr/>
          </p:nvSpPr>
          <p:spPr>
            <a:xfrm>
              <a:off x="5218748"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2" name="矩形 51">
              <a:extLst>
                <a:ext uri="{FF2B5EF4-FFF2-40B4-BE49-F238E27FC236}">
                  <a16:creationId xmlns:a16="http://schemas.microsoft.com/office/drawing/2014/main" id="{6713CDE0-C5FB-4944-BB39-96CAF193C95B}"/>
                </a:ext>
              </a:extLst>
            </p:cNvPr>
            <p:cNvSpPr/>
            <p:nvPr/>
          </p:nvSpPr>
          <p:spPr>
            <a:xfrm>
              <a:off x="5715953"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3" name="矩形 52">
              <a:extLst>
                <a:ext uri="{FF2B5EF4-FFF2-40B4-BE49-F238E27FC236}">
                  <a16:creationId xmlns:a16="http://schemas.microsoft.com/office/drawing/2014/main" id="{45D6198F-F165-4BC7-9FFD-14706CDA148D}"/>
                </a:ext>
              </a:extLst>
            </p:cNvPr>
            <p:cNvSpPr/>
            <p:nvPr/>
          </p:nvSpPr>
          <p:spPr>
            <a:xfrm>
              <a:off x="6213158"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grpSp>
      <p:grpSp>
        <p:nvGrpSpPr>
          <p:cNvPr id="55" name="组合 54">
            <a:extLst>
              <a:ext uri="{FF2B5EF4-FFF2-40B4-BE49-F238E27FC236}">
                <a16:creationId xmlns:a16="http://schemas.microsoft.com/office/drawing/2014/main" id="{879305D9-7645-4FA3-B1EA-57C40775E0A1}"/>
              </a:ext>
            </a:extLst>
          </p:cNvPr>
          <p:cNvGrpSpPr/>
          <p:nvPr/>
        </p:nvGrpSpPr>
        <p:grpSpPr>
          <a:xfrm>
            <a:off x="4017196" y="3245756"/>
            <a:ext cx="4008992" cy="1088646"/>
            <a:chOff x="4127046" y="3999597"/>
            <a:chExt cx="4008992" cy="1088646"/>
          </a:xfrm>
        </p:grpSpPr>
        <p:sp>
          <p:nvSpPr>
            <p:cNvPr id="10" name="矩形 9">
              <a:extLst>
                <a:ext uri="{FF2B5EF4-FFF2-40B4-BE49-F238E27FC236}">
                  <a16:creationId xmlns:a16="http://schemas.microsoft.com/office/drawing/2014/main" id="{F4FC0797-65BA-453E-A600-46E202908065}"/>
                </a:ext>
              </a:extLst>
            </p:cNvPr>
            <p:cNvSpPr/>
            <p:nvPr/>
          </p:nvSpPr>
          <p:spPr>
            <a:xfrm>
              <a:off x="5570304" y="3999597"/>
              <a:ext cx="1287532" cy="70788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4000" i="0" u="none" strike="noStrike" kern="1200" cap="none" spc="300" normalizeH="0" baseline="0" noProof="0" dirty="0">
                  <a:ln>
                    <a:noFill/>
                  </a:ln>
                  <a:solidFill>
                    <a:srgbClr val="9A0001"/>
                  </a:solidFill>
                  <a:effectLst/>
                  <a:uLnTx/>
                  <a:uFillTx/>
                  <a:cs typeface="+mn-ea"/>
                  <a:sym typeface="+mn-lt"/>
                </a:rPr>
                <a:t>绪论</a:t>
              </a:r>
            </a:p>
          </p:txBody>
        </p:sp>
        <p:sp>
          <p:nvSpPr>
            <p:cNvPr id="54" name="文本框 53">
              <a:extLst>
                <a:ext uri="{FF2B5EF4-FFF2-40B4-BE49-F238E27FC236}">
                  <a16:creationId xmlns:a16="http://schemas.microsoft.com/office/drawing/2014/main" id="{0C289546-177A-4DCC-89A6-DD2031CB5F5F}"/>
                </a:ext>
              </a:extLst>
            </p:cNvPr>
            <p:cNvSpPr txBox="1"/>
            <p:nvPr/>
          </p:nvSpPr>
          <p:spPr>
            <a:xfrm>
              <a:off x="4127046" y="4811244"/>
              <a:ext cx="400899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i="0" u="none" strike="noStrike" kern="1200" cap="none" spc="300" normalizeH="0" baseline="0" noProof="0" dirty="0">
                  <a:ln>
                    <a:noFill/>
                  </a:ln>
                  <a:solidFill>
                    <a:prstClr val="white">
                      <a:lumMod val="65000"/>
                    </a:prstClr>
                  </a:solidFill>
                  <a:effectLst/>
                  <a:uLnTx/>
                  <a:uFillTx/>
                  <a:cs typeface="+mn-ea"/>
                  <a:sym typeface="+mn-lt"/>
                </a:rPr>
                <a:t>BACKGROUNDS</a:t>
              </a:r>
              <a:endParaRPr kumimoji="0" lang="zh-CN" altLang="en-US" sz="1200" i="0" u="none" strike="noStrike" kern="1200" cap="none" spc="0" normalizeH="0" baseline="0" noProof="0" dirty="0">
                <a:ln>
                  <a:noFill/>
                </a:ln>
                <a:solidFill>
                  <a:prstClr val="white">
                    <a:lumMod val="65000"/>
                  </a:prstClr>
                </a:solidFill>
                <a:effectLst/>
                <a:uLnTx/>
                <a:uFillTx/>
                <a:cs typeface="+mn-ea"/>
                <a:sym typeface="+mn-lt"/>
              </a:endParaRPr>
            </a:p>
          </p:txBody>
        </p:sp>
      </p:grpSp>
      <p:cxnSp>
        <p:nvCxnSpPr>
          <p:cNvPr id="58" name="直接连接符 57">
            <a:extLst>
              <a:ext uri="{FF2B5EF4-FFF2-40B4-BE49-F238E27FC236}">
                <a16:creationId xmlns:a16="http://schemas.microsoft.com/office/drawing/2014/main" id="{4F7CFFB0-494B-438A-A5B4-4E2E493257F1}"/>
              </a:ext>
            </a:extLst>
          </p:cNvPr>
          <p:cNvCxnSpPr>
            <a:cxnSpLocks/>
          </p:cNvCxnSpPr>
          <p:nvPr/>
        </p:nvCxnSpPr>
        <p:spPr>
          <a:xfrm flipH="1">
            <a:off x="9078681" y="1828799"/>
            <a:ext cx="2286000" cy="9926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6B283E89-07B1-4A6D-8606-6A5E20E0BDBC}"/>
              </a:ext>
            </a:extLst>
          </p:cNvPr>
          <p:cNvCxnSpPr>
            <a:cxnSpLocks/>
          </p:cNvCxnSpPr>
          <p:nvPr/>
        </p:nvCxnSpPr>
        <p:spPr>
          <a:xfrm flipH="1">
            <a:off x="8326887" y="2904666"/>
            <a:ext cx="1094693" cy="4753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61404FAD-288B-4493-96D9-8E5127D3A4C6}"/>
              </a:ext>
            </a:extLst>
          </p:cNvPr>
          <p:cNvCxnSpPr>
            <a:cxnSpLocks/>
          </p:cNvCxnSpPr>
          <p:nvPr/>
        </p:nvCxnSpPr>
        <p:spPr>
          <a:xfrm flipH="1">
            <a:off x="2677886" y="4076700"/>
            <a:ext cx="1199696" cy="52094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3BA858E-65F6-4EB0-A439-8A4BD8855260}"/>
              </a:ext>
            </a:extLst>
          </p:cNvPr>
          <p:cNvCxnSpPr>
            <a:cxnSpLocks/>
          </p:cNvCxnSpPr>
          <p:nvPr/>
        </p:nvCxnSpPr>
        <p:spPr>
          <a:xfrm flipH="1">
            <a:off x="839790" y="4473575"/>
            <a:ext cx="2658366" cy="115433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8" name="组合 17">
            <a:extLst>
              <a:ext uri="{FF2B5EF4-FFF2-40B4-BE49-F238E27FC236}">
                <a16:creationId xmlns:a16="http://schemas.microsoft.com/office/drawing/2014/main" id="{699CE1CA-5A02-401B-9820-A43B161CC558}"/>
              </a:ext>
            </a:extLst>
          </p:cNvPr>
          <p:cNvGrpSpPr/>
          <p:nvPr/>
        </p:nvGrpSpPr>
        <p:grpSpPr>
          <a:xfrm>
            <a:off x="446878" y="333604"/>
            <a:ext cx="2231008" cy="656452"/>
            <a:chOff x="4774665" y="527202"/>
            <a:chExt cx="2642671" cy="777580"/>
          </a:xfrm>
          <a:solidFill>
            <a:srgbClr val="9A0001"/>
          </a:solidFill>
        </p:grpSpPr>
        <p:grpSp>
          <p:nvGrpSpPr>
            <p:cNvPr id="19" name="组合 18">
              <a:extLst>
                <a:ext uri="{FF2B5EF4-FFF2-40B4-BE49-F238E27FC236}">
                  <a16:creationId xmlns:a16="http://schemas.microsoft.com/office/drawing/2014/main" id="{2EE1419D-4189-4D72-9B62-44636E15E7D7}"/>
                </a:ext>
              </a:extLst>
            </p:cNvPr>
            <p:cNvGrpSpPr/>
            <p:nvPr/>
          </p:nvGrpSpPr>
          <p:grpSpPr>
            <a:xfrm>
              <a:off x="5680139" y="1151206"/>
              <a:ext cx="1733210" cy="127574"/>
              <a:chOff x="4616246" y="3878362"/>
              <a:chExt cx="5571416" cy="410087"/>
            </a:xfrm>
            <a:grpFill/>
          </p:grpSpPr>
          <p:sp>
            <p:nvSpPr>
              <p:cNvPr id="68" name="Freeform 17">
                <a:extLst>
                  <a:ext uri="{FF2B5EF4-FFF2-40B4-BE49-F238E27FC236}">
                    <a16:creationId xmlns:a16="http://schemas.microsoft.com/office/drawing/2014/main" id="{7FA047D1-1D32-458E-A503-7F8CA704238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9" name="Freeform 18">
                <a:extLst>
                  <a:ext uri="{FF2B5EF4-FFF2-40B4-BE49-F238E27FC236}">
                    <a16:creationId xmlns:a16="http://schemas.microsoft.com/office/drawing/2014/main" id="{BEACDBCA-2B23-437F-86E3-DEC2A7ABD8DA}"/>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0" name="Freeform 19">
                <a:extLst>
                  <a:ext uri="{FF2B5EF4-FFF2-40B4-BE49-F238E27FC236}">
                    <a16:creationId xmlns:a16="http://schemas.microsoft.com/office/drawing/2014/main" id="{4F9F0CB3-D444-45DD-AA37-E2C71114B02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1" name="Freeform 20">
                <a:extLst>
                  <a:ext uri="{FF2B5EF4-FFF2-40B4-BE49-F238E27FC236}">
                    <a16:creationId xmlns:a16="http://schemas.microsoft.com/office/drawing/2014/main" id="{568474A4-5F8E-4FF0-BF8C-51128C50671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2" name="Freeform 21">
                <a:extLst>
                  <a:ext uri="{FF2B5EF4-FFF2-40B4-BE49-F238E27FC236}">
                    <a16:creationId xmlns:a16="http://schemas.microsoft.com/office/drawing/2014/main" id="{C7D94B1C-8497-484B-95AF-D3A5650EE93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3" name="Freeform 22">
                <a:extLst>
                  <a:ext uri="{FF2B5EF4-FFF2-40B4-BE49-F238E27FC236}">
                    <a16:creationId xmlns:a16="http://schemas.microsoft.com/office/drawing/2014/main" id="{62AC0F2F-F966-4D50-850D-4B7F18A61936}"/>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4" name="Freeform 23">
                <a:extLst>
                  <a:ext uri="{FF2B5EF4-FFF2-40B4-BE49-F238E27FC236}">
                    <a16:creationId xmlns:a16="http://schemas.microsoft.com/office/drawing/2014/main" id="{0F58EDF3-3531-4CF8-AF5A-D9060E01FBC0}"/>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5" name="Freeform 25">
                <a:extLst>
                  <a:ext uri="{FF2B5EF4-FFF2-40B4-BE49-F238E27FC236}">
                    <a16:creationId xmlns:a16="http://schemas.microsoft.com/office/drawing/2014/main" id="{4ABAF2C5-4FAB-4CB0-B090-76492B270D52}"/>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6" name="Freeform 27">
                <a:extLst>
                  <a:ext uri="{FF2B5EF4-FFF2-40B4-BE49-F238E27FC236}">
                    <a16:creationId xmlns:a16="http://schemas.microsoft.com/office/drawing/2014/main" id="{2C496FEB-AC92-44FF-9937-8BAE01CC4038}"/>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7" name="Freeform 29">
                <a:extLst>
                  <a:ext uri="{FF2B5EF4-FFF2-40B4-BE49-F238E27FC236}">
                    <a16:creationId xmlns:a16="http://schemas.microsoft.com/office/drawing/2014/main" id="{A2032C15-C7C6-49B0-8C4A-B3233CABD8E1}"/>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8" name="Freeform 30">
                <a:extLst>
                  <a:ext uri="{FF2B5EF4-FFF2-40B4-BE49-F238E27FC236}">
                    <a16:creationId xmlns:a16="http://schemas.microsoft.com/office/drawing/2014/main" id="{32246FC6-B0A9-47D7-AF6C-2D1C5C7DBE9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9" name="Freeform 31">
                <a:extLst>
                  <a:ext uri="{FF2B5EF4-FFF2-40B4-BE49-F238E27FC236}">
                    <a16:creationId xmlns:a16="http://schemas.microsoft.com/office/drawing/2014/main" id="{81C0870F-19DA-48A6-BC9E-B9C12FF38BA4}"/>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0" name="Freeform 32">
                <a:extLst>
                  <a:ext uri="{FF2B5EF4-FFF2-40B4-BE49-F238E27FC236}">
                    <a16:creationId xmlns:a16="http://schemas.microsoft.com/office/drawing/2014/main" id="{2B7705D5-7803-4C04-B90B-59367F4DEE5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1" name="Freeform 33">
                <a:extLst>
                  <a:ext uri="{FF2B5EF4-FFF2-40B4-BE49-F238E27FC236}">
                    <a16:creationId xmlns:a16="http://schemas.microsoft.com/office/drawing/2014/main" id="{E1DA7FDF-B507-4454-931B-4492E032BA12}"/>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2" name="Freeform 34">
                <a:extLst>
                  <a:ext uri="{FF2B5EF4-FFF2-40B4-BE49-F238E27FC236}">
                    <a16:creationId xmlns:a16="http://schemas.microsoft.com/office/drawing/2014/main" id="{D8336FB0-07F5-49C0-9E02-CC8AB91E95B9}"/>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3" name="Freeform 35">
                <a:extLst>
                  <a:ext uri="{FF2B5EF4-FFF2-40B4-BE49-F238E27FC236}">
                    <a16:creationId xmlns:a16="http://schemas.microsoft.com/office/drawing/2014/main" id="{8B65B313-3D2E-43D7-B987-D3E32570E75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grpSp>
        <p:grpSp>
          <p:nvGrpSpPr>
            <p:cNvPr id="20" name="组合 19">
              <a:extLst>
                <a:ext uri="{FF2B5EF4-FFF2-40B4-BE49-F238E27FC236}">
                  <a16:creationId xmlns:a16="http://schemas.microsoft.com/office/drawing/2014/main" id="{E378B8DE-6BCD-4FF9-8327-E92FBCD4C9B3}"/>
                </a:ext>
              </a:extLst>
            </p:cNvPr>
            <p:cNvGrpSpPr/>
            <p:nvPr/>
          </p:nvGrpSpPr>
          <p:grpSpPr>
            <a:xfrm>
              <a:off x="5677149" y="582107"/>
              <a:ext cx="1740187" cy="497339"/>
              <a:chOff x="4606634" y="2048989"/>
              <a:chExt cx="5593843" cy="1598699"/>
            </a:xfrm>
            <a:grpFill/>
          </p:grpSpPr>
          <p:sp>
            <p:nvSpPr>
              <p:cNvPr id="45" name="Freeform 9">
                <a:extLst>
                  <a:ext uri="{FF2B5EF4-FFF2-40B4-BE49-F238E27FC236}">
                    <a16:creationId xmlns:a16="http://schemas.microsoft.com/office/drawing/2014/main" id="{BB4FB405-CEFA-4E6A-94A5-7A5B7C5F66F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6" name="Freeform 10">
                <a:extLst>
                  <a:ext uri="{FF2B5EF4-FFF2-40B4-BE49-F238E27FC236}">
                    <a16:creationId xmlns:a16="http://schemas.microsoft.com/office/drawing/2014/main" id="{C461C153-148D-4642-89B1-CA71A3FD4BF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7" name="Freeform 11">
                <a:extLst>
                  <a:ext uri="{FF2B5EF4-FFF2-40B4-BE49-F238E27FC236}">
                    <a16:creationId xmlns:a16="http://schemas.microsoft.com/office/drawing/2014/main" id="{E8A18E2E-BD72-4E2B-ADB5-B59F1B01156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8" name="Freeform 12">
                <a:extLst>
                  <a:ext uri="{FF2B5EF4-FFF2-40B4-BE49-F238E27FC236}">
                    <a16:creationId xmlns:a16="http://schemas.microsoft.com/office/drawing/2014/main" id="{D02C1E75-99F5-4D32-9A2B-03F9508A42C6}"/>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9" name="Freeform 13">
                <a:extLst>
                  <a:ext uri="{FF2B5EF4-FFF2-40B4-BE49-F238E27FC236}">
                    <a16:creationId xmlns:a16="http://schemas.microsoft.com/office/drawing/2014/main" id="{6E3AD4A3-419E-4600-97C5-644910EE64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57" name="Freeform 14">
                <a:extLst>
                  <a:ext uri="{FF2B5EF4-FFF2-40B4-BE49-F238E27FC236}">
                    <a16:creationId xmlns:a16="http://schemas.microsoft.com/office/drawing/2014/main" id="{31A3ED14-3E6F-49E4-8404-2A883CB0D64A}"/>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59" name="Freeform 15">
                <a:extLst>
                  <a:ext uri="{FF2B5EF4-FFF2-40B4-BE49-F238E27FC236}">
                    <a16:creationId xmlns:a16="http://schemas.microsoft.com/office/drawing/2014/main" id="{96D2FD9B-718E-4EF1-972D-A837E1170794}"/>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0" name="Freeform 16">
                <a:extLst>
                  <a:ext uri="{FF2B5EF4-FFF2-40B4-BE49-F238E27FC236}">
                    <a16:creationId xmlns:a16="http://schemas.microsoft.com/office/drawing/2014/main" id="{D9B62DC0-3111-48B8-B9E1-0345C0F398F5}"/>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2" name="Freeform 24">
                <a:extLst>
                  <a:ext uri="{FF2B5EF4-FFF2-40B4-BE49-F238E27FC236}">
                    <a16:creationId xmlns:a16="http://schemas.microsoft.com/office/drawing/2014/main" id="{BC507C44-7A18-441D-83F5-9F827C22D22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3" name="Freeform 26">
                <a:extLst>
                  <a:ext uri="{FF2B5EF4-FFF2-40B4-BE49-F238E27FC236}">
                    <a16:creationId xmlns:a16="http://schemas.microsoft.com/office/drawing/2014/main" id="{04A06C11-44D2-438D-8A08-9F12BC29853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6" name="Freeform 28">
                <a:extLst>
                  <a:ext uri="{FF2B5EF4-FFF2-40B4-BE49-F238E27FC236}">
                    <a16:creationId xmlns:a16="http://schemas.microsoft.com/office/drawing/2014/main" id="{867BFED6-E023-4E9A-A29D-B3EDCCBC5103}"/>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7" name="Freeform 36">
                <a:extLst>
                  <a:ext uri="{FF2B5EF4-FFF2-40B4-BE49-F238E27FC236}">
                    <a16:creationId xmlns:a16="http://schemas.microsoft.com/office/drawing/2014/main" id="{C7DB8DF3-05AF-4261-AEF2-2F562733C5D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grpSp>
        <p:grpSp>
          <p:nvGrpSpPr>
            <p:cNvPr id="21" name="组合 20">
              <a:extLst>
                <a:ext uri="{FF2B5EF4-FFF2-40B4-BE49-F238E27FC236}">
                  <a16:creationId xmlns:a16="http://schemas.microsoft.com/office/drawing/2014/main" id="{877322AB-0409-4E88-B0B6-0067F88DAD65}"/>
                </a:ext>
              </a:extLst>
            </p:cNvPr>
            <p:cNvGrpSpPr/>
            <p:nvPr/>
          </p:nvGrpSpPr>
          <p:grpSpPr>
            <a:xfrm>
              <a:off x="4774665" y="527202"/>
              <a:ext cx="779396" cy="777580"/>
              <a:chOff x="2105799" y="20055838"/>
              <a:chExt cx="6748090" cy="6732363"/>
            </a:xfrm>
            <a:grpFill/>
          </p:grpSpPr>
          <p:sp>
            <p:nvSpPr>
              <p:cNvPr id="22" name="Freeform 8">
                <a:extLst>
                  <a:ext uri="{FF2B5EF4-FFF2-40B4-BE49-F238E27FC236}">
                    <a16:creationId xmlns:a16="http://schemas.microsoft.com/office/drawing/2014/main" id="{79E947F7-353B-4A95-85C9-2E6A2B0073B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3" name="Freeform 42">
                <a:extLst>
                  <a:ext uri="{FF2B5EF4-FFF2-40B4-BE49-F238E27FC236}">
                    <a16:creationId xmlns:a16="http://schemas.microsoft.com/office/drawing/2014/main" id="{D59E89DF-C33D-4528-89FC-E9B0EA5C73B0}"/>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4" name="Freeform 43">
                <a:extLst>
                  <a:ext uri="{FF2B5EF4-FFF2-40B4-BE49-F238E27FC236}">
                    <a16:creationId xmlns:a16="http://schemas.microsoft.com/office/drawing/2014/main" id="{9E9C1020-4EC9-4465-B237-64E5B2B8B682}"/>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5" name="Freeform 44">
                <a:extLst>
                  <a:ext uri="{FF2B5EF4-FFF2-40B4-BE49-F238E27FC236}">
                    <a16:creationId xmlns:a16="http://schemas.microsoft.com/office/drawing/2014/main" id="{8CFE3E76-C003-4EEF-BC0B-3B64582BB75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6" name="Freeform 45">
                <a:extLst>
                  <a:ext uri="{FF2B5EF4-FFF2-40B4-BE49-F238E27FC236}">
                    <a16:creationId xmlns:a16="http://schemas.microsoft.com/office/drawing/2014/main" id="{57CF967E-FBE3-45D0-AFEB-942FCC11361F}"/>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7" name="Freeform 46">
                <a:extLst>
                  <a:ext uri="{FF2B5EF4-FFF2-40B4-BE49-F238E27FC236}">
                    <a16:creationId xmlns:a16="http://schemas.microsoft.com/office/drawing/2014/main" id="{3D2DB4A9-41D0-4719-A1BA-3CA8CF0C8A2E}"/>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8" name="Freeform 47">
                <a:extLst>
                  <a:ext uri="{FF2B5EF4-FFF2-40B4-BE49-F238E27FC236}">
                    <a16:creationId xmlns:a16="http://schemas.microsoft.com/office/drawing/2014/main" id="{AC3A3B1F-27AC-40EC-AABB-95A6629F025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9" name="Freeform 48">
                <a:extLst>
                  <a:ext uri="{FF2B5EF4-FFF2-40B4-BE49-F238E27FC236}">
                    <a16:creationId xmlns:a16="http://schemas.microsoft.com/office/drawing/2014/main" id="{207D2361-D52E-4484-A233-3CF8EBCAC684}"/>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0" name="Freeform 49">
                <a:extLst>
                  <a:ext uri="{FF2B5EF4-FFF2-40B4-BE49-F238E27FC236}">
                    <a16:creationId xmlns:a16="http://schemas.microsoft.com/office/drawing/2014/main" id="{71ED0C69-CED0-46D8-A23A-FB3D931491BC}"/>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1" name="Freeform 50">
                <a:extLst>
                  <a:ext uri="{FF2B5EF4-FFF2-40B4-BE49-F238E27FC236}">
                    <a16:creationId xmlns:a16="http://schemas.microsoft.com/office/drawing/2014/main" id="{1A475354-2F55-4C89-9DA0-7FE0A42EE1D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2" name="Freeform 51">
                <a:extLst>
                  <a:ext uri="{FF2B5EF4-FFF2-40B4-BE49-F238E27FC236}">
                    <a16:creationId xmlns:a16="http://schemas.microsoft.com/office/drawing/2014/main" id="{F7D219AC-FDC3-49DF-9561-10DABB2004F1}"/>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3" name="Freeform 52">
                <a:extLst>
                  <a:ext uri="{FF2B5EF4-FFF2-40B4-BE49-F238E27FC236}">
                    <a16:creationId xmlns:a16="http://schemas.microsoft.com/office/drawing/2014/main" id="{A0433495-C906-4DE7-A4DA-5E8C089EE46D}"/>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4" name="Freeform 53">
                <a:extLst>
                  <a:ext uri="{FF2B5EF4-FFF2-40B4-BE49-F238E27FC236}">
                    <a16:creationId xmlns:a16="http://schemas.microsoft.com/office/drawing/2014/main" id="{6D933DD0-7A88-491D-B96D-22B0C4DCF52B}"/>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5" name="Freeform 54">
                <a:extLst>
                  <a:ext uri="{FF2B5EF4-FFF2-40B4-BE49-F238E27FC236}">
                    <a16:creationId xmlns:a16="http://schemas.microsoft.com/office/drawing/2014/main" id="{9BCEAFC7-A051-4A64-A601-9B7813D89FA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6" name="Freeform 55">
                <a:extLst>
                  <a:ext uri="{FF2B5EF4-FFF2-40B4-BE49-F238E27FC236}">
                    <a16:creationId xmlns:a16="http://schemas.microsoft.com/office/drawing/2014/main" id="{73CCFCA7-7D89-44D2-B490-46105B5763E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7" name="Freeform 56">
                <a:extLst>
                  <a:ext uri="{FF2B5EF4-FFF2-40B4-BE49-F238E27FC236}">
                    <a16:creationId xmlns:a16="http://schemas.microsoft.com/office/drawing/2014/main" id="{C1F129CE-A214-49FC-B0AC-428D093460E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8" name="Freeform 57">
                <a:extLst>
                  <a:ext uri="{FF2B5EF4-FFF2-40B4-BE49-F238E27FC236}">
                    <a16:creationId xmlns:a16="http://schemas.microsoft.com/office/drawing/2014/main" id="{16AF5DAA-200D-4DAB-A9AB-108C4C162182}"/>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9" name="Freeform 58">
                <a:extLst>
                  <a:ext uri="{FF2B5EF4-FFF2-40B4-BE49-F238E27FC236}">
                    <a16:creationId xmlns:a16="http://schemas.microsoft.com/office/drawing/2014/main" id="{0689A0F2-670A-4532-A9CB-621B096424F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0" name="Freeform 59">
                <a:extLst>
                  <a:ext uri="{FF2B5EF4-FFF2-40B4-BE49-F238E27FC236}">
                    <a16:creationId xmlns:a16="http://schemas.microsoft.com/office/drawing/2014/main" id="{E4E7810F-BE6B-4D6D-A370-79CCCFEF4AD4}"/>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1" name="Freeform 60">
                <a:extLst>
                  <a:ext uri="{FF2B5EF4-FFF2-40B4-BE49-F238E27FC236}">
                    <a16:creationId xmlns:a16="http://schemas.microsoft.com/office/drawing/2014/main" id="{3E6971A9-309C-4BDE-AD40-281AF6FC041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2" name="Freeform 61">
                <a:extLst>
                  <a:ext uri="{FF2B5EF4-FFF2-40B4-BE49-F238E27FC236}">
                    <a16:creationId xmlns:a16="http://schemas.microsoft.com/office/drawing/2014/main" id="{D5A8384F-2875-4657-855C-78C8892DB1F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3" name="Freeform 62">
                <a:extLst>
                  <a:ext uri="{FF2B5EF4-FFF2-40B4-BE49-F238E27FC236}">
                    <a16:creationId xmlns:a16="http://schemas.microsoft.com/office/drawing/2014/main" id="{C0BF6685-9D96-4B19-B38A-6F03E5D2640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4" name="Freeform 71">
                <a:extLst>
                  <a:ext uri="{FF2B5EF4-FFF2-40B4-BE49-F238E27FC236}">
                    <a16:creationId xmlns:a16="http://schemas.microsoft.com/office/drawing/2014/main" id="{B12344A9-E5F3-4770-979A-A44B3809090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grpSp>
      </p:grpSp>
    </p:spTree>
    <p:extLst>
      <p:ext uri="{BB962C8B-B14F-4D97-AF65-F5344CB8AC3E}">
        <p14:creationId xmlns:p14="http://schemas.microsoft.com/office/powerpoint/2010/main" val="109346194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 y="179904"/>
            <a:ext cx="12192000" cy="752763"/>
          </a:xfrm>
          <a:prstGeom prst="rect">
            <a:avLst/>
          </a:prstGeom>
          <a:solidFill>
            <a:srgbClr val="9A00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9" name="组合 8"/>
          <p:cNvGrpSpPr/>
          <p:nvPr/>
        </p:nvGrpSpPr>
        <p:grpSpPr>
          <a:xfrm>
            <a:off x="3523675" y="307907"/>
            <a:ext cx="5144655" cy="523220"/>
            <a:chOff x="3924300" y="701805"/>
            <a:chExt cx="4343400" cy="523220"/>
          </a:xfrm>
        </p:grpSpPr>
        <p:grpSp>
          <p:nvGrpSpPr>
            <p:cNvPr id="5" name="组合 4"/>
            <p:cNvGrpSpPr/>
            <p:nvPr/>
          </p:nvGrpSpPr>
          <p:grpSpPr>
            <a:xfrm>
              <a:off x="3924300" y="919904"/>
              <a:ext cx="4343400" cy="87020"/>
              <a:chOff x="2331720" y="2320900"/>
              <a:chExt cx="7528560" cy="1564640"/>
            </a:xfrm>
            <a:solidFill>
              <a:schemeClr val="bg1"/>
            </a:solidFill>
          </p:grpSpPr>
          <p:cxnSp>
            <p:nvCxnSpPr>
              <p:cNvPr id="3" name="直接连接符 2"/>
              <p:cNvCxnSpPr/>
              <p:nvPr/>
            </p:nvCxnSpPr>
            <p:spPr>
              <a:xfrm>
                <a:off x="2331720" y="2320900"/>
                <a:ext cx="0" cy="1564640"/>
              </a:xfrm>
              <a:prstGeom prst="line">
                <a:avLst/>
              </a:prstGeom>
              <a:grpFill/>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 name="直接连接符 3"/>
              <p:cNvCxnSpPr/>
              <p:nvPr/>
            </p:nvCxnSpPr>
            <p:spPr>
              <a:xfrm>
                <a:off x="9860280" y="2320900"/>
                <a:ext cx="0" cy="1564640"/>
              </a:xfrm>
              <a:prstGeom prst="line">
                <a:avLst/>
              </a:prstGeom>
              <a:grpFill/>
              <a:ln w="762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 name="文本框 6"/>
            <p:cNvSpPr txBox="1"/>
            <p:nvPr/>
          </p:nvSpPr>
          <p:spPr>
            <a:xfrm>
              <a:off x="5407031" y="701805"/>
              <a:ext cx="1377974" cy="523220"/>
            </a:xfrm>
            <a:prstGeom prst="rect">
              <a:avLst/>
            </a:prstGeom>
            <a:noFill/>
          </p:spPr>
          <p:txBody>
            <a:bodyPr wrap="none" rtlCol="0" anchor="ctr">
              <a:spAutoFit/>
            </a:bodyPr>
            <a:lstStyle/>
            <a:p>
              <a:pPr algn="ctr"/>
              <a:r>
                <a:rPr lang="en-US" altLang="zh-CN" sz="2800" b="1" spc="300" dirty="0">
                  <a:solidFill>
                    <a:schemeClr val="bg1"/>
                  </a:solidFill>
                  <a:cs typeface="+mn-ea"/>
                  <a:sym typeface="+mn-lt"/>
                </a:rPr>
                <a:t>1. </a:t>
              </a:r>
              <a:r>
                <a:rPr lang="zh-CN" altLang="en-US" sz="2800" b="1" spc="300" dirty="0">
                  <a:solidFill>
                    <a:schemeClr val="bg1"/>
                  </a:solidFill>
                  <a:cs typeface="+mn-ea"/>
                  <a:sym typeface="+mn-lt"/>
                </a:rPr>
                <a:t>绪 论</a:t>
              </a:r>
            </a:p>
          </p:txBody>
        </p:sp>
      </p:grpSp>
      <p:grpSp>
        <p:nvGrpSpPr>
          <p:cNvPr id="29" name="组合 28">
            <a:extLst>
              <a:ext uri="{FF2B5EF4-FFF2-40B4-BE49-F238E27FC236}">
                <a16:creationId xmlns:a16="http://schemas.microsoft.com/office/drawing/2014/main" id="{57691DB9-AE31-469B-B170-321A0AC42625}"/>
              </a:ext>
            </a:extLst>
          </p:cNvPr>
          <p:cNvGrpSpPr/>
          <p:nvPr/>
        </p:nvGrpSpPr>
        <p:grpSpPr>
          <a:xfrm>
            <a:off x="242208" y="249464"/>
            <a:ext cx="600753" cy="599353"/>
            <a:chOff x="2105799" y="20055838"/>
            <a:chExt cx="6748090" cy="6732363"/>
          </a:xfrm>
          <a:solidFill>
            <a:schemeClr val="bg1">
              <a:alpha val="40000"/>
            </a:schemeClr>
          </a:solidFill>
        </p:grpSpPr>
        <p:sp>
          <p:nvSpPr>
            <p:cNvPr id="30" name="Freeform 8">
              <a:extLst>
                <a:ext uri="{FF2B5EF4-FFF2-40B4-BE49-F238E27FC236}">
                  <a16:creationId xmlns:a16="http://schemas.microsoft.com/office/drawing/2014/main" id="{7B7385B5-0365-4549-B6E0-0983C1B80FD5}"/>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1" name="Freeform 42">
              <a:extLst>
                <a:ext uri="{FF2B5EF4-FFF2-40B4-BE49-F238E27FC236}">
                  <a16:creationId xmlns:a16="http://schemas.microsoft.com/office/drawing/2014/main" id="{1DE93A29-974D-4497-B34A-8A61F77B7B1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2" name="Freeform 43">
              <a:extLst>
                <a:ext uri="{FF2B5EF4-FFF2-40B4-BE49-F238E27FC236}">
                  <a16:creationId xmlns:a16="http://schemas.microsoft.com/office/drawing/2014/main" id="{118534AE-F7D6-4602-B2C1-5EAB67CAAAC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3" name="Freeform 44">
              <a:extLst>
                <a:ext uri="{FF2B5EF4-FFF2-40B4-BE49-F238E27FC236}">
                  <a16:creationId xmlns:a16="http://schemas.microsoft.com/office/drawing/2014/main" id="{9BE56AB3-5504-49CB-900E-9272F983978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4" name="Freeform 45">
              <a:extLst>
                <a:ext uri="{FF2B5EF4-FFF2-40B4-BE49-F238E27FC236}">
                  <a16:creationId xmlns:a16="http://schemas.microsoft.com/office/drawing/2014/main" id="{A6C87D22-86E5-4C40-8CDC-3E6A6E88FA2E}"/>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5" name="Freeform 46">
              <a:extLst>
                <a:ext uri="{FF2B5EF4-FFF2-40B4-BE49-F238E27FC236}">
                  <a16:creationId xmlns:a16="http://schemas.microsoft.com/office/drawing/2014/main" id="{687C9768-3EE0-44E2-977D-2202CFA1B43C}"/>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6" name="Freeform 47">
              <a:extLst>
                <a:ext uri="{FF2B5EF4-FFF2-40B4-BE49-F238E27FC236}">
                  <a16:creationId xmlns:a16="http://schemas.microsoft.com/office/drawing/2014/main" id="{E73D0030-EAC3-4C4A-A19E-FADC78B252A9}"/>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7" name="Freeform 48">
              <a:extLst>
                <a:ext uri="{FF2B5EF4-FFF2-40B4-BE49-F238E27FC236}">
                  <a16:creationId xmlns:a16="http://schemas.microsoft.com/office/drawing/2014/main" id="{7CF4321B-073F-4213-AF87-70FD16BBC8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8" name="Freeform 49">
              <a:extLst>
                <a:ext uri="{FF2B5EF4-FFF2-40B4-BE49-F238E27FC236}">
                  <a16:creationId xmlns:a16="http://schemas.microsoft.com/office/drawing/2014/main" id="{2553454D-4943-486A-8D12-5E9B267A41D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9" name="Freeform 50">
              <a:extLst>
                <a:ext uri="{FF2B5EF4-FFF2-40B4-BE49-F238E27FC236}">
                  <a16:creationId xmlns:a16="http://schemas.microsoft.com/office/drawing/2014/main" id="{42884646-A3A8-404C-9497-525355B8567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0" name="Freeform 51">
              <a:extLst>
                <a:ext uri="{FF2B5EF4-FFF2-40B4-BE49-F238E27FC236}">
                  <a16:creationId xmlns:a16="http://schemas.microsoft.com/office/drawing/2014/main" id="{7723317E-D8C4-4441-8965-F19F885BEA0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1" name="Freeform 52">
              <a:extLst>
                <a:ext uri="{FF2B5EF4-FFF2-40B4-BE49-F238E27FC236}">
                  <a16:creationId xmlns:a16="http://schemas.microsoft.com/office/drawing/2014/main" id="{A34ECD05-F7B2-4F44-AEDC-0E5A9C730785}"/>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2" name="Freeform 53">
              <a:extLst>
                <a:ext uri="{FF2B5EF4-FFF2-40B4-BE49-F238E27FC236}">
                  <a16:creationId xmlns:a16="http://schemas.microsoft.com/office/drawing/2014/main" id="{C8992583-00DE-4628-A7E4-1D8D70061AE6}"/>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3" name="Freeform 54">
              <a:extLst>
                <a:ext uri="{FF2B5EF4-FFF2-40B4-BE49-F238E27FC236}">
                  <a16:creationId xmlns:a16="http://schemas.microsoft.com/office/drawing/2014/main" id="{8F677A0E-D2C8-49FC-9CD2-1A29740718A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4" name="Freeform 55">
              <a:extLst>
                <a:ext uri="{FF2B5EF4-FFF2-40B4-BE49-F238E27FC236}">
                  <a16:creationId xmlns:a16="http://schemas.microsoft.com/office/drawing/2014/main" id="{EAB1BAC5-65EA-433F-9070-D4016F79078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5" name="Freeform 56">
              <a:extLst>
                <a:ext uri="{FF2B5EF4-FFF2-40B4-BE49-F238E27FC236}">
                  <a16:creationId xmlns:a16="http://schemas.microsoft.com/office/drawing/2014/main" id="{71B45C3A-B730-42C4-820D-20EE973C43C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6" name="Freeform 57">
              <a:extLst>
                <a:ext uri="{FF2B5EF4-FFF2-40B4-BE49-F238E27FC236}">
                  <a16:creationId xmlns:a16="http://schemas.microsoft.com/office/drawing/2014/main" id="{2DF92390-3651-4034-AC0E-9C3870338789}"/>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7" name="Freeform 58">
              <a:extLst>
                <a:ext uri="{FF2B5EF4-FFF2-40B4-BE49-F238E27FC236}">
                  <a16:creationId xmlns:a16="http://schemas.microsoft.com/office/drawing/2014/main" id="{186F123D-2E92-42D5-BB8B-77E2237D2C78}"/>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8" name="Freeform 59">
              <a:extLst>
                <a:ext uri="{FF2B5EF4-FFF2-40B4-BE49-F238E27FC236}">
                  <a16:creationId xmlns:a16="http://schemas.microsoft.com/office/drawing/2014/main" id="{DE748756-510F-4189-BCC1-72DEEF47A3B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9" name="Freeform 60">
              <a:extLst>
                <a:ext uri="{FF2B5EF4-FFF2-40B4-BE49-F238E27FC236}">
                  <a16:creationId xmlns:a16="http://schemas.microsoft.com/office/drawing/2014/main" id="{0C3EAC25-338B-410D-8608-8288AF993905}"/>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50" name="Freeform 61">
              <a:extLst>
                <a:ext uri="{FF2B5EF4-FFF2-40B4-BE49-F238E27FC236}">
                  <a16:creationId xmlns:a16="http://schemas.microsoft.com/office/drawing/2014/main" id="{09F5E50F-E8E2-4D9D-BF32-391A9BC8F87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51" name="Freeform 62">
              <a:extLst>
                <a:ext uri="{FF2B5EF4-FFF2-40B4-BE49-F238E27FC236}">
                  <a16:creationId xmlns:a16="http://schemas.microsoft.com/office/drawing/2014/main" id="{1E3707DA-E81A-41F9-93A6-9D3A91FA8DBA}"/>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52" name="Freeform 71">
              <a:extLst>
                <a:ext uri="{FF2B5EF4-FFF2-40B4-BE49-F238E27FC236}">
                  <a16:creationId xmlns:a16="http://schemas.microsoft.com/office/drawing/2014/main" id="{40DBF97D-0F84-4E52-8A9B-EEA5D051D28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grpSp>
      <p:grpSp>
        <p:nvGrpSpPr>
          <p:cNvPr id="114" name="组合 113">
            <a:extLst>
              <a:ext uri="{FF2B5EF4-FFF2-40B4-BE49-F238E27FC236}">
                <a16:creationId xmlns:a16="http://schemas.microsoft.com/office/drawing/2014/main" id="{DA16352A-EB48-488C-8D6B-9B03582B86FF}"/>
              </a:ext>
            </a:extLst>
          </p:cNvPr>
          <p:cNvGrpSpPr/>
          <p:nvPr/>
        </p:nvGrpSpPr>
        <p:grpSpPr>
          <a:xfrm>
            <a:off x="11315676" y="249464"/>
            <a:ext cx="600753" cy="599353"/>
            <a:chOff x="2105799" y="20055838"/>
            <a:chExt cx="6748090" cy="6732363"/>
          </a:xfrm>
          <a:solidFill>
            <a:schemeClr val="bg1">
              <a:alpha val="40000"/>
            </a:schemeClr>
          </a:solidFill>
        </p:grpSpPr>
        <p:sp>
          <p:nvSpPr>
            <p:cNvPr id="115" name="Freeform 8">
              <a:extLst>
                <a:ext uri="{FF2B5EF4-FFF2-40B4-BE49-F238E27FC236}">
                  <a16:creationId xmlns:a16="http://schemas.microsoft.com/office/drawing/2014/main" id="{F08E7519-7CA5-4CD8-8ACA-5175B63CE6E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16" name="Freeform 42">
              <a:extLst>
                <a:ext uri="{FF2B5EF4-FFF2-40B4-BE49-F238E27FC236}">
                  <a16:creationId xmlns:a16="http://schemas.microsoft.com/office/drawing/2014/main" id="{73E29F05-BF3F-4BCF-AA21-20A542B3E339}"/>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17" name="Freeform 43">
              <a:extLst>
                <a:ext uri="{FF2B5EF4-FFF2-40B4-BE49-F238E27FC236}">
                  <a16:creationId xmlns:a16="http://schemas.microsoft.com/office/drawing/2014/main" id="{F67AF09E-D6D2-4143-B148-66A95EBF1EF0}"/>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18" name="Freeform 44">
              <a:extLst>
                <a:ext uri="{FF2B5EF4-FFF2-40B4-BE49-F238E27FC236}">
                  <a16:creationId xmlns:a16="http://schemas.microsoft.com/office/drawing/2014/main" id="{2DC4D86E-C290-4EB2-9BEE-15F426FF07D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19" name="Freeform 45">
              <a:extLst>
                <a:ext uri="{FF2B5EF4-FFF2-40B4-BE49-F238E27FC236}">
                  <a16:creationId xmlns:a16="http://schemas.microsoft.com/office/drawing/2014/main" id="{DB64DFBA-99A8-4074-AD65-2B8BCBCA2CE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0" name="Freeform 46">
              <a:extLst>
                <a:ext uri="{FF2B5EF4-FFF2-40B4-BE49-F238E27FC236}">
                  <a16:creationId xmlns:a16="http://schemas.microsoft.com/office/drawing/2014/main" id="{694CD5E0-7B3A-4CB9-9732-BFB37859718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1" name="Freeform 47">
              <a:extLst>
                <a:ext uri="{FF2B5EF4-FFF2-40B4-BE49-F238E27FC236}">
                  <a16:creationId xmlns:a16="http://schemas.microsoft.com/office/drawing/2014/main" id="{F54252FB-3975-4246-A9B8-243AA4CB054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2" name="Freeform 48">
              <a:extLst>
                <a:ext uri="{FF2B5EF4-FFF2-40B4-BE49-F238E27FC236}">
                  <a16:creationId xmlns:a16="http://schemas.microsoft.com/office/drawing/2014/main" id="{23140196-FB76-4CE3-BCDF-629B349D02AC}"/>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3" name="Freeform 49">
              <a:extLst>
                <a:ext uri="{FF2B5EF4-FFF2-40B4-BE49-F238E27FC236}">
                  <a16:creationId xmlns:a16="http://schemas.microsoft.com/office/drawing/2014/main" id="{C91D0C48-90A1-4C55-9021-02B4B644062F}"/>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4" name="Freeform 50">
              <a:extLst>
                <a:ext uri="{FF2B5EF4-FFF2-40B4-BE49-F238E27FC236}">
                  <a16:creationId xmlns:a16="http://schemas.microsoft.com/office/drawing/2014/main" id="{96E6008A-34F7-4921-A619-5C73C2198D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5" name="Freeform 51">
              <a:extLst>
                <a:ext uri="{FF2B5EF4-FFF2-40B4-BE49-F238E27FC236}">
                  <a16:creationId xmlns:a16="http://schemas.microsoft.com/office/drawing/2014/main" id="{08322DAE-98E3-471E-89C6-3CA06662445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6" name="Freeform 52">
              <a:extLst>
                <a:ext uri="{FF2B5EF4-FFF2-40B4-BE49-F238E27FC236}">
                  <a16:creationId xmlns:a16="http://schemas.microsoft.com/office/drawing/2014/main" id="{36A00174-AB7B-4DF4-84EC-F9E75EED8A7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7" name="Freeform 53">
              <a:extLst>
                <a:ext uri="{FF2B5EF4-FFF2-40B4-BE49-F238E27FC236}">
                  <a16:creationId xmlns:a16="http://schemas.microsoft.com/office/drawing/2014/main" id="{F13F22CB-EAED-455F-85E7-68118CFA586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8" name="Freeform 54">
              <a:extLst>
                <a:ext uri="{FF2B5EF4-FFF2-40B4-BE49-F238E27FC236}">
                  <a16:creationId xmlns:a16="http://schemas.microsoft.com/office/drawing/2014/main" id="{560D47C2-4521-4AB4-BC07-5A2999B9687D}"/>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9" name="Freeform 55">
              <a:extLst>
                <a:ext uri="{FF2B5EF4-FFF2-40B4-BE49-F238E27FC236}">
                  <a16:creationId xmlns:a16="http://schemas.microsoft.com/office/drawing/2014/main" id="{C6A58A78-BA8D-49F2-92E8-53D52C552E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0" name="Freeform 56">
              <a:extLst>
                <a:ext uri="{FF2B5EF4-FFF2-40B4-BE49-F238E27FC236}">
                  <a16:creationId xmlns:a16="http://schemas.microsoft.com/office/drawing/2014/main" id="{7EC489D0-5A14-4AC8-935C-E4910DC6EDD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1" name="Freeform 57">
              <a:extLst>
                <a:ext uri="{FF2B5EF4-FFF2-40B4-BE49-F238E27FC236}">
                  <a16:creationId xmlns:a16="http://schemas.microsoft.com/office/drawing/2014/main" id="{167B9902-42FA-438D-AE88-D11ACB41EC81}"/>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2" name="Freeform 58">
              <a:extLst>
                <a:ext uri="{FF2B5EF4-FFF2-40B4-BE49-F238E27FC236}">
                  <a16:creationId xmlns:a16="http://schemas.microsoft.com/office/drawing/2014/main" id="{99036FA4-0BBA-457A-ACA8-F1D62833062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3" name="Freeform 59">
              <a:extLst>
                <a:ext uri="{FF2B5EF4-FFF2-40B4-BE49-F238E27FC236}">
                  <a16:creationId xmlns:a16="http://schemas.microsoft.com/office/drawing/2014/main" id="{257060C3-602E-49F7-AE52-9FAFFDE200CA}"/>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4" name="Freeform 60">
              <a:extLst>
                <a:ext uri="{FF2B5EF4-FFF2-40B4-BE49-F238E27FC236}">
                  <a16:creationId xmlns:a16="http://schemas.microsoft.com/office/drawing/2014/main" id="{31EE913E-AD11-4D5D-8011-9ACB935E6FB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5" name="Freeform 61">
              <a:extLst>
                <a:ext uri="{FF2B5EF4-FFF2-40B4-BE49-F238E27FC236}">
                  <a16:creationId xmlns:a16="http://schemas.microsoft.com/office/drawing/2014/main" id="{1FD2A427-0C8C-4D66-AC27-4741BF7748B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6" name="Freeform 62">
              <a:extLst>
                <a:ext uri="{FF2B5EF4-FFF2-40B4-BE49-F238E27FC236}">
                  <a16:creationId xmlns:a16="http://schemas.microsoft.com/office/drawing/2014/main" id="{C18F83B1-F420-4B3A-B4BE-B2403974890E}"/>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7" name="Freeform 71">
              <a:extLst>
                <a:ext uri="{FF2B5EF4-FFF2-40B4-BE49-F238E27FC236}">
                  <a16:creationId xmlns:a16="http://schemas.microsoft.com/office/drawing/2014/main" id="{739CBEF2-27C7-4C4F-A411-C2EBFD55B51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grpSp>
      <p:sp>
        <p:nvSpPr>
          <p:cNvPr id="6" name="文本框 5">
            <a:extLst>
              <a:ext uri="{FF2B5EF4-FFF2-40B4-BE49-F238E27FC236}">
                <a16:creationId xmlns:a16="http://schemas.microsoft.com/office/drawing/2014/main" id="{D84A0B8E-5A90-440A-B93F-566A886C6E4C}"/>
              </a:ext>
            </a:extLst>
          </p:cNvPr>
          <p:cNvSpPr txBox="1"/>
          <p:nvPr/>
        </p:nvSpPr>
        <p:spPr>
          <a:xfrm>
            <a:off x="117656" y="1336247"/>
            <a:ext cx="5037727" cy="461665"/>
          </a:xfrm>
          <a:prstGeom prst="rect">
            <a:avLst/>
          </a:prstGeom>
          <a:noFill/>
        </p:spPr>
        <p:txBody>
          <a:bodyPr wrap="square" rtlCol="0">
            <a:spAutoFit/>
          </a:bodyPr>
          <a:lstStyle/>
          <a:p>
            <a:pPr algn="ctr"/>
            <a:r>
              <a:rPr lang="en-US" altLang="zh-CN" sz="2400" b="1"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1.1   </a:t>
            </a:r>
            <a:r>
              <a:rPr lang="zh-CN" altLang="en-US" sz="2400" b="1"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从 “不是”类偏向问句说起</a:t>
            </a:r>
          </a:p>
        </p:txBody>
      </p:sp>
      <p:sp>
        <p:nvSpPr>
          <p:cNvPr id="11" name="矩形: 圆角 10">
            <a:extLst>
              <a:ext uri="{FF2B5EF4-FFF2-40B4-BE49-F238E27FC236}">
                <a16:creationId xmlns:a16="http://schemas.microsoft.com/office/drawing/2014/main" id="{743FBC2A-BCDC-4B03-BA4E-E0457119C44A}"/>
              </a:ext>
            </a:extLst>
          </p:cNvPr>
          <p:cNvSpPr/>
          <p:nvPr/>
        </p:nvSpPr>
        <p:spPr>
          <a:xfrm>
            <a:off x="777143" y="2201492"/>
            <a:ext cx="11041961" cy="4476597"/>
          </a:xfrm>
          <a:prstGeom prst="roundRect">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文本框 54">
            <a:extLst>
              <a:ext uri="{FF2B5EF4-FFF2-40B4-BE49-F238E27FC236}">
                <a16:creationId xmlns:a16="http://schemas.microsoft.com/office/drawing/2014/main" id="{DA6BBA7E-1BE6-4B85-B253-7B49988C5E65}"/>
              </a:ext>
            </a:extLst>
          </p:cNvPr>
          <p:cNvSpPr txBox="1"/>
          <p:nvPr/>
        </p:nvSpPr>
        <p:spPr>
          <a:xfrm>
            <a:off x="1057082" y="2967208"/>
            <a:ext cx="10901225" cy="2862322"/>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根据李宇凤（</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2008</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）的研究，汉语中包括两种语用偏向问的“不是”句，分别是：表示高度确认义的“不是”句和表示缓和揣测义的“不是”句，如下：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zh-CN" altLang="en-US" sz="2000" dirty="0">
                <a:latin typeface="KaiTi" panose="02010609060101010101" pitchFamily="49" charset="-122"/>
                <a:ea typeface="KaiTi" panose="02010609060101010101" pitchFamily="49" charset="-122"/>
              </a:rPr>
              <a:t>  （</a:t>
            </a:r>
            <a:r>
              <a:rPr lang="en-US" altLang="zh-CN" sz="2000" dirty="0">
                <a:latin typeface="KaiTi" panose="02010609060101010101" pitchFamily="49" charset="-122"/>
                <a:ea typeface="KaiTi" panose="02010609060101010101" pitchFamily="49" charset="-122"/>
              </a:rPr>
              <a:t>1</a:t>
            </a:r>
            <a:r>
              <a:rPr lang="zh-CN" altLang="en-US" sz="2000" dirty="0">
                <a:latin typeface="KaiTi" panose="02010609060101010101" pitchFamily="49" charset="-122"/>
                <a:ea typeface="KaiTi" panose="02010609060101010101" pitchFamily="49" charset="-122"/>
              </a:rPr>
              <a:t>）犀吉又说，怎么？在巴黎不和我再见面了？这</a:t>
            </a:r>
            <a:r>
              <a:rPr lang="zh-CN" altLang="en-US" sz="2000" b="1" dirty="0">
                <a:latin typeface="KaiTi" panose="02010609060101010101" pitchFamily="49" charset="-122"/>
                <a:ea typeface="KaiTi" panose="02010609060101010101" pitchFamily="49" charset="-122"/>
              </a:rPr>
              <a:t>不是</a:t>
            </a:r>
            <a:r>
              <a:rPr lang="zh-CN" altLang="en-US" sz="2000" dirty="0">
                <a:latin typeface="KaiTi" panose="02010609060101010101" pitchFamily="49" charset="-122"/>
                <a:ea typeface="KaiTi" panose="02010609060101010101" pitchFamily="49" charset="-122"/>
              </a:rPr>
              <a:t>胡闹</a:t>
            </a:r>
            <a:r>
              <a:rPr lang="zh-CN" altLang="en-US" sz="2000" b="1" dirty="0">
                <a:latin typeface="KaiTi" panose="02010609060101010101" pitchFamily="49" charset="-122"/>
                <a:ea typeface="KaiTi" panose="02010609060101010101" pitchFamily="49" charset="-122"/>
              </a:rPr>
              <a:t>吗</a:t>
            </a:r>
            <a:r>
              <a:rPr lang="zh-CN" altLang="en-US" sz="2000" dirty="0">
                <a:latin typeface="KaiTi" panose="02010609060101010101" pitchFamily="49" charset="-122"/>
                <a:ea typeface="KaiTi" panose="02010609060101010101" pitchFamily="49" charset="-122"/>
              </a:rPr>
              <a:t>？</a:t>
            </a:r>
            <a:br>
              <a:rPr lang="en-US" altLang="zh-CN" sz="2000" dirty="0">
                <a:latin typeface="KaiTi" panose="02010609060101010101" pitchFamily="49" charset="-122"/>
                <a:ea typeface="KaiTi" panose="02010609060101010101" pitchFamily="49" charset="-122"/>
                <a:cs typeface="+mn-ea"/>
                <a:sym typeface="Arial" panose="020B0604020202020204" pitchFamily="34" charset="0"/>
              </a:rPr>
            </a:b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  </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2</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zh-CN" altLang="en-US" sz="2000" dirty="0">
                <a:latin typeface="KaiTi" panose="02010609060101010101" pitchFamily="49" charset="-122"/>
                <a:ea typeface="KaiTi" panose="02010609060101010101" pitchFamily="49" charset="-122"/>
              </a:rPr>
              <a:t>俞樾说你这</a:t>
            </a:r>
            <a:r>
              <a:rPr lang="zh-CN" altLang="en-US" sz="2000" b="1" dirty="0">
                <a:latin typeface="KaiTi" panose="02010609060101010101" pitchFamily="49" charset="-122"/>
                <a:ea typeface="KaiTi" panose="02010609060101010101" pitchFamily="49" charset="-122"/>
              </a:rPr>
              <a:t>不是</a:t>
            </a:r>
            <a:r>
              <a:rPr lang="zh-CN" altLang="en-US" sz="2000" dirty="0">
                <a:latin typeface="KaiTi" panose="02010609060101010101" pitchFamily="49" charset="-122"/>
                <a:ea typeface="KaiTi" panose="02010609060101010101" pitchFamily="49" charset="-122"/>
              </a:rPr>
              <a:t>走了歪路了</a:t>
            </a:r>
            <a:r>
              <a:rPr lang="zh-CN" altLang="en-US" sz="2000" b="1" dirty="0">
                <a:latin typeface="KaiTi" panose="02010609060101010101" pitchFamily="49" charset="-122"/>
                <a:ea typeface="KaiTi" panose="02010609060101010101" pitchFamily="49" charset="-122"/>
              </a:rPr>
              <a:t>吗</a:t>
            </a:r>
            <a:r>
              <a:rPr lang="zh-CN" altLang="en-US" sz="2000" dirty="0">
                <a:latin typeface="KaiTi" panose="02010609060101010101" pitchFamily="49" charset="-122"/>
                <a:ea typeface="KaiTi" panose="02010609060101010101" pitchFamily="49" charset="-122"/>
              </a:rPr>
              <a:t>？学问不好好搞，去搞什么政治？  </a:t>
            </a:r>
            <a:endParaRPr lang="en-US" altLang="zh-CN" sz="2000" dirty="0">
              <a:latin typeface="KaiTi" panose="02010609060101010101" pitchFamily="49" charset="-122"/>
              <a:ea typeface="KaiTi" panose="02010609060101010101" pitchFamily="49" charset="-122"/>
            </a:endParaRPr>
          </a:p>
          <a:p>
            <a:endParaRPr lang="en-US" altLang="zh-CN" sz="2000" dirty="0">
              <a:latin typeface="KaiTi" panose="02010609060101010101" pitchFamily="49" charset="-122"/>
              <a:ea typeface="KaiTi" panose="02010609060101010101" pitchFamily="49" charset="-122"/>
            </a:endParaRPr>
          </a:p>
          <a:p>
            <a:r>
              <a:rPr lang="en-US" altLang="zh-CN" sz="2000" dirty="0">
                <a:latin typeface="KaiTi" panose="02010609060101010101" pitchFamily="49" charset="-122"/>
                <a:ea typeface="KaiTi" panose="02010609060101010101" pitchFamily="49" charset="-122"/>
              </a:rPr>
              <a:t>  </a:t>
            </a:r>
            <a:r>
              <a:rPr lang="zh-CN" altLang="en-US" sz="2000" dirty="0">
                <a:latin typeface="KaiTi" panose="02010609060101010101" pitchFamily="49" charset="-122"/>
                <a:ea typeface="KaiTi" panose="02010609060101010101" pitchFamily="49" charset="-122"/>
              </a:rPr>
              <a:t>（</a:t>
            </a:r>
            <a:r>
              <a:rPr lang="en-US" altLang="zh-CN" sz="2000" dirty="0">
                <a:latin typeface="KaiTi" panose="02010609060101010101" pitchFamily="49" charset="-122"/>
                <a:ea typeface="KaiTi" panose="02010609060101010101" pitchFamily="49" charset="-122"/>
              </a:rPr>
              <a:t>3</a:t>
            </a:r>
            <a:r>
              <a:rPr lang="zh-CN" altLang="en-US" sz="2000" dirty="0">
                <a:latin typeface="KaiTi" panose="02010609060101010101" pitchFamily="49" charset="-122"/>
                <a:ea typeface="KaiTi" panose="02010609060101010101" pitchFamily="49" charset="-122"/>
              </a:rPr>
              <a:t>）她凑近火光，看了看我，说：“你</a:t>
            </a:r>
            <a:r>
              <a:rPr lang="zh-CN" altLang="en-US" sz="2000" b="1" dirty="0">
                <a:latin typeface="KaiTi" panose="02010609060101010101" pitchFamily="49" charset="-122"/>
                <a:ea typeface="KaiTi" panose="02010609060101010101" pitchFamily="49" charset="-122"/>
              </a:rPr>
              <a:t>不是</a:t>
            </a:r>
            <a:r>
              <a:rPr lang="zh-CN" altLang="en-US" sz="2000" dirty="0">
                <a:latin typeface="KaiTi" panose="02010609060101010101" pitchFamily="49" charset="-122"/>
                <a:ea typeface="KaiTi" panose="02010609060101010101" pitchFamily="49" charset="-122"/>
              </a:rPr>
              <a:t>这里的人</a:t>
            </a:r>
            <a:r>
              <a:rPr lang="zh-CN" altLang="en-US" sz="2000" b="1" dirty="0">
                <a:latin typeface="KaiTi" panose="02010609060101010101" pitchFamily="49" charset="-122"/>
                <a:ea typeface="KaiTi" panose="02010609060101010101" pitchFamily="49" charset="-122"/>
              </a:rPr>
              <a:t>吧</a:t>
            </a:r>
            <a:r>
              <a:rPr lang="zh-CN" altLang="en-US" sz="2000" dirty="0">
                <a:latin typeface="KaiTi" panose="02010609060101010101" pitchFamily="49" charset="-122"/>
                <a:ea typeface="KaiTi" panose="02010609060101010101" pitchFamily="49" charset="-122"/>
              </a:rPr>
              <a:t>？ ”</a:t>
            </a:r>
            <a:endParaRPr lang="en-US" altLang="zh-CN" sz="2000" dirty="0">
              <a:latin typeface="KaiTi" panose="02010609060101010101" pitchFamily="49" charset="-122"/>
              <a:ea typeface="KaiTi" panose="02010609060101010101" pitchFamily="49" charset="-122"/>
            </a:endParaRPr>
          </a:p>
          <a:p>
            <a:r>
              <a:rPr lang="en-US" altLang="zh-CN" sz="2000" dirty="0">
                <a:latin typeface="KaiTi" panose="02010609060101010101" pitchFamily="49" charset="-122"/>
                <a:ea typeface="KaiTi" panose="02010609060101010101" pitchFamily="49" charset="-122"/>
                <a:sym typeface="Arial" panose="020B0604020202020204" pitchFamily="34" charset="0"/>
              </a:rPr>
              <a:t>  </a:t>
            </a:r>
          </a:p>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也即，“不是”句在反问句环境下获取高度确认义解读，在揣测问环境下获取低确认度推测。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57" name="直接连接符 56">
            <a:extLst>
              <a:ext uri="{FF2B5EF4-FFF2-40B4-BE49-F238E27FC236}">
                <a16:creationId xmlns:a16="http://schemas.microsoft.com/office/drawing/2014/main" id="{E7F9CEF3-B41C-45DF-BE7D-995AD7502E59}"/>
              </a:ext>
            </a:extLst>
          </p:cNvPr>
          <p:cNvCxnSpPr>
            <a:cxnSpLocks/>
          </p:cNvCxnSpPr>
          <p:nvPr/>
        </p:nvCxnSpPr>
        <p:spPr>
          <a:xfrm>
            <a:off x="339533" y="1843702"/>
            <a:ext cx="2296987"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97DE4F75-4625-4723-98F1-CF0F336AB27F}"/>
              </a:ext>
            </a:extLst>
          </p:cNvPr>
          <p:cNvCxnSpPr/>
          <p:nvPr/>
        </p:nvCxnSpPr>
        <p:spPr>
          <a:xfrm>
            <a:off x="337082" y="1843702"/>
            <a:ext cx="720000" cy="0"/>
          </a:xfrm>
          <a:prstGeom prst="line">
            <a:avLst/>
          </a:prstGeom>
          <a:ln w="38100" cmpd="sng"/>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816752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 y="179904"/>
            <a:ext cx="12192000" cy="752763"/>
          </a:xfrm>
          <a:prstGeom prst="rect">
            <a:avLst/>
          </a:prstGeom>
          <a:solidFill>
            <a:srgbClr val="9A00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9" name="组合 8"/>
          <p:cNvGrpSpPr/>
          <p:nvPr/>
        </p:nvGrpSpPr>
        <p:grpSpPr>
          <a:xfrm>
            <a:off x="3523675" y="307907"/>
            <a:ext cx="5144655" cy="523220"/>
            <a:chOff x="3924300" y="701805"/>
            <a:chExt cx="4343400" cy="523220"/>
          </a:xfrm>
        </p:grpSpPr>
        <p:grpSp>
          <p:nvGrpSpPr>
            <p:cNvPr id="5" name="组合 4"/>
            <p:cNvGrpSpPr/>
            <p:nvPr/>
          </p:nvGrpSpPr>
          <p:grpSpPr>
            <a:xfrm>
              <a:off x="3924300" y="919904"/>
              <a:ext cx="4343400" cy="87020"/>
              <a:chOff x="2331720" y="2320900"/>
              <a:chExt cx="7528560" cy="1564640"/>
            </a:xfrm>
            <a:solidFill>
              <a:schemeClr val="bg1"/>
            </a:solidFill>
          </p:grpSpPr>
          <p:cxnSp>
            <p:nvCxnSpPr>
              <p:cNvPr id="3" name="直接连接符 2"/>
              <p:cNvCxnSpPr/>
              <p:nvPr/>
            </p:nvCxnSpPr>
            <p:spPr>
              <a:xfrm>
                <a:off x="2331720" y="2320900"/>
                <a:ext cx="0" cy="1564640"/>
              </a:xfrm>
              <a:prstGeom prst="line">
                <a:avLst/>
              </a:prstGeom>
              <a:grpFill/>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 name="直接连接符 3"/>
              <p:cNvCxnSpPr/>
              <p:nvPr/>
            </p:nvCxnSpPr>
            <p:spPr>
              <a:xfrm>
                <a:off x="9860280" y="2320900"/>
                <a:ext cx="0" cy="1564640"/>
              </a:xfrm>
              <a:prstGeom prst="line">
                <a:avLst/>
              </a:prstGeom>
              <a:grpFill/>
              <a:ln w="762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 name="文本框 6"/>
            <p:cNvSpPr txBox="1"/>
            <p:nvPr/>
          </p:nvSpPr>
          <p:spPr>
            <a:xfrm>
              <a:off x="5407031" y="701805"/>
              <a:ext cx="1377974" cy="523220"/>
            </a:xfrm>
            <a:prstGeom prst="rect">
              <a:avLst/>
            </a:prstGeom>
            <a:noFill/>
          </p:spPr>
          <p:txBody>
            <a:bodyPr wrap="none" rtlCol="0" anchor="ctr">
              <a:spAutoFit/>
            </a:bodyPr>
            <a:lstStyle/>
            <a:p>
              <a:pPr algn="ctr"/>
              <a:r>
                <a:rPr lang="en-US" altLang="zh-CN" sz="2800" b="1" spc="300" dirty="0">
                  <a:solidFill>
                    <a:schemeClr val="bg1"/>
                  </a:solidFill>
                  <a:cs typeface="+mn-ea"/>
                  <a:sym typeface="+mn-lt"/>
                </a:rPr>
                <a:t>1. </a:t>
              </a:r>
              <a:r>
                <a:rPr lang="zh-CN" altLang="en-US" sz="2800" b="1" spc="300" dirty="0">
                  <a:solidFill>
                    <a:schemeClr val="bg1"/>
                  </a:solidFill>
                  <a:cs typeface="+mn-ea"/>
                  <a:sym typeface="+mn-lt"/>
                </a:rPr>
                <a:t>绪 论</a:t>
              </a:r>
            </a:p>
          </p:txBody>
        </p:sp>
      </p:grpSp>
      <p:grpSp>
        <p:nvGrpSpPr>
          <p:cNvPr id="29" name="组合 28">
            <a:extLst>
              <a:ext uri="{FF2B5EF4-FFF2-40B4-BE49-F238E27FC236}">
                <a16:creationId xmlns:a16="http://schemas.microsoft.com/office/drawing/2014/main" id="{57691DB9-AE31-469B-B170-321A0AC42625}"/>
              </a:ext>
            </a:extLst>
          </p:cNvPr>
          <p:cNvGrpSpPr/>
          <p:nvPr/>
        </p:nvGrpSpPr>
        <p:grpSpPr>
          <a:xfrm>
            <a:off x="242208" y="249464"/>
            <a:ext cx="600753" cy="599353"/>
            <a:chOff x="2105799" y="20055838"/>
            <a:chExt cx="6748090" cy="6732363"/>
          </a:xfrm>
          <a:solidFill>
            <a:schemeClr val="bg1">
              <a:alpha val="40000"/>
            </a:schemeClr>
          </a:solidFill>
        </p:grpSpPr>
        <p:sp>
          <p:nvSpPr>
            <p:cNvPr id="30" name="Freeform 8">
              <a:extLst>
                <a:ext uri="{FF2B5EF4-FFF2-40B4-BE49-F238E27FC236}">
                  <a16:creationId xmlns:a16="http://schemas.microsoft.com/office/drawing/2014/main" id="{7B7385B5-0365-4549-B6E0-0983C1B80FD5}"/>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1" name="Freeform 42">
              <a:extLst>
                <a:ext uri="{FF2B5EF4-FFF2-40B4-BE49-F238E27FC236}">
                  <a16:creationId xmlns:a16="http://schemas.microsoft.com/office/drawing/2014/main" id="{1DE93A29-974D-4497-B34A-8A61F77B7B1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2" name="Freeform 43">
              <a:extLst>
                <a:ext uri="{FF2B5EF4-FFF2-40B4-BE49-F238E27FC236}">
                  <a16:creationId xmlns:a16="http://schemas.microsoft.com/office/drawing/2014/main" id="{118534AE-F7D6-4602-B2C1-5EAB67CAAAC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3" name="Freeform 44">
              <a:extLst>
                <a:ext uri="{FF2B5EF4-FFF2-40B4-BE49-F238E27FC236}">
                  <a16:creationId xmlns:a16="http://schemas.microsoft.com/office/drawing/2014/main" id="{9BE56AB3-5504-49CB-900E-9272F983978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4" name="Freeform 45">
              <a:extLst>
                <a:ext uri="{FF2B5EF4-FFF2-40B4-BE49-F238E27FC236}">
                  <a16:creationId xmlns:a16="http://schemas.microsoft.com/office/drawing/2014/main" id="{A6C87D22-86E5-4C40-8CDC-3E6A6E88FA2E}"/>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5" name="Freeform 46">
              <a:extLst>
                <a:ext uri="{FF2B5EF4-FFF2-40B4-BE49-F238E27FC236}">
                  <a16:creationId xmlns:a16="http://schemas.microsoft.com/office/drawing/2014/main" id="{687C9768-3EE0-44E2-977D-2202CFA1B43C}"/>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6" name="Freeform 47">
              <a:extLst>
                <a:ext uri="{FF2B5EF4-FFF2-40B4-BE49-F238E27FC236}">
                  <a16:creationId xmlns:a16="http://schemas.microsoft.com/office/drawing/2014/main" id="{E73D0030-EAC3-4C4A-A19E-FADC78B252A9}"/>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7" name="Freeform 48">
              <a:extLst>
                <a:ext uri="{FF2B5EF4-FFF2-40B4-BE49-F238E27FC236}">
                  <a16:creationId xmlns:a16="http://schemas.microsoft.com/office/drawing/2014/main" id="{7CF4321B-073F-4213-AF87-70FD16BBC8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8" name="Freeform 49">
              <a:extLst>
                <a:ext uri="{FF2B5EF4-FFF2-40B4-BE49-F238E27FC236}">
                  <a16:creationId xmlns:a16="http://schemas.microsoft.com/office/drawing/2014/main" id="{2553454D-4943-486A-8D12-5E9B267A41D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9" name="Freeform 50">
              <a:extLst>
                <a:ext uri="{FF2B5EF4-FFF2-40B4-BE49-F238E27FC236}">
                  <a16:creationId xmlns:a16="http://schemas.microsoft.com/office/drawing/2014/main" id="{42884646-A3A8-404C-9497-525355B8567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0" name="Freeform 51">
              <a:extLst>
                <a:ext uri="{FF2B5EF4-FFF2-40B4-BE49-F238E27FC236}">
                  <a16:creationId xmlns:a16="http://schemas.microsoft.com/office/drawing/2014/main" id="{7723317E-D8C4-4441-8965-F19F885BEA0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1" name="Freeform 52">
              <a:extLst>
                <a:ext uri="{FF2B5EF4-FFF2-40B4-BE49-F238E27FC236}">
                  <a16:creationId xmlns:a16="http://schemas.microsoft.com/office/drawing/2014/main" id="{A34ECD05-F7B2-4F44-AEDC-0E5A9C730785}"/>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2" name="Freeform 53">
              <a:extLst>
                <a:ext uri="{FF2B5EF4-FFF2-40B4-BE49-F238E27FC236}">
                  <a16:creationId xmlns:a16="http://schemas.microsoft.com/office/drawing/2014/main" id="{C8992583-00DE-4628-A7E4-1D8D70061AE6}"/>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3" name="Freeform 54">
              <a:extLst>
                <a:ext uri="{FF2B5EF4-FFF2-40B4-BE49-F238E27FC236}">
                  <a16:creationId xmlns:a16="http://schemas.microsoft.com/office/drawing/2014/main" id="{8F677A0E-D2C8-49FC-9CD2-1A29740718A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4" name="Freeform 55">
              <a:extLst>
                <a:ext uri="{FF2B5EF4-FFF2-40B4-BE49-F238E27FC236}">
                  <a16:creationId xmlns:a16="http://schemas.microsoft.com/office/drawing/2014/main" id="{EAB1BAC5-65EA-433F-9070-D4016F79078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5" name="Freeform 56">
              <a:extLst>
                <a:ext uri="{FF2B5EF4-FFF2-40B4-BE49-F238E27FC236}">
                  <a16:creationId xmlns:a16="http://schemas.microsoft.com/office/drawing/2014/main" id="{71B45C3A-B730-42C4-820D-20EE973C43C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6" name="Freeform 57">
              <a:extLst>
                <a:ext uri="{FF2B5EF4-FFF2-40B4-BE49-F238E27FC236}">
                  <a16:creationId xmlns:a16="http://schemas.microsoft.com/office/drawing/2014/main" id="{2DF92390-3651-4034-AC0E-9C3870338789}"/>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7" name="Freeform 58">
              <a:extLst>
                <a:ext uri="{FF2B5EF4-FFF2-40B4-BE49-F238E27FC236}">
                  <a16:creationId xmlns:a16="http://schemas.microsoft.com/office/drawing/2014/main" id="{186F123D-2E92-42D5-BB8B-77E2237D2C78}"/>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8" name="Freeform 59">
              <a:extLst>
                <a:ext uri="{FF2B5EF4-FFF2-40B4-BE49-F238E27FC236}">
                  <a16:creationId xmlns:a16="http://schemas.microsoft.com/office/drawing/2014/main" id="{DE748756-510F-4189-BCC1-72DEEF47A3B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9" name="Freeform 60">
              <a:extLst>
                <a:ext uri="{FF2B5EF4-FFF2-40B4-BE49-F238E27FC236}">
                  <a16:creationId xmlns:a16="http://schemas.microsoft.com/office/drawing/2014/main" id="{0C3EAC25-338B-410D-8608-8288AF993905}"/>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50" name="Freeform 61">
              <a:extLst>
                <a:ext uri="{FF2B5EF4-FFF2-40B4-BE49-F238E27FC236}">
                  <a16:creationId xmlns:a16="http://schemas.microsoft.com/office/drawing/2014/main" id="{09F5E50F-E8E2-4D9D-BF32-391A9BC8F87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51" name="Freeform 62">
              <a:extLst>
                <a:ext uri="{FF2B5EF4-FFF2-40B4-BE49-F238E27FC236}">
                  <a16:creationId xmlns:a16="http://schemas.microsoft.com/office/drawing/2014/main" id="{1E3707DA-E81A-41F9-93A6-9D3A91FA8DBA}"/>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52" name="Freeform 71">
              <a:extLst>
                <a:ext uri="{FF2B5EF4-FFF2-40B4-BE49-F238E27FC236}">
                  <a16:creationId xmlns:a16="http://schemas.microsoft.com/office/drawing/2014/main" id="{40DBF97D-0F84-4E52-8A9B-EEA5D051D28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grpSp>
      <p:grpSp>
        <p:nvGrpSpPr>
          <p:cNvPr id="114" name="组合 113">
            <a:extLst>
              <a:ext uri="{FF2B5EF4-FFF2-40B4-BE49-F238E27FC236}">
                <a16:creationId xmlns:a16="http://schemas.microsoft.com/office/drawing/2014/main" id="{DA16352A-EB48-488C-8D6B-9B03582B86FF}"/>
              </a:ext>
            </a:extLst>
          </p:cNvPr>
          <p:cNvGrpSpPr/>
          <p:nvPr/>
        </p:nvGrpSpPr>
        <p:grpSpPr>
          <a:xfrm>
            <a:off x="11315676" y="249464"/>
            <a:ext cx="600753" cy="599353"/>
            <a:chOff x="2105799" y="20055838"/>
            <a:chExt cx="6748090" cy="6732363"/>
          </a:xfrm>
          <a:solidFill>
            <a:schemeClr val="bg1">
              <a:alpha val="40000"/>
            </a:schemeClr>
          </a:solidFill>
        </p:grpSpPr>
        <p:sp>
          <p:nvSpPr>
            <p:cNvPr id="115" name="Freeform 8">
              <a:extLst>
                <a:ext uri="{FF2B5EF4-FFF2-40B4-BE49-F238E27FC236}">
                  <a16:creationId xmlns:a16="http://schemas.microsoft.com/office/drawing/2014/main" id="{F08E7519-7CA5-4CD8-8ACA-5175B63CE6E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16" name="Freeform 42">
              <a:extLst>
                <a:ext uri="{FF2B5EF4-FFF2-40B4-BE49-F238E27FC236}">
                  <a16:creationId xmlns:a16="http://schemas.microsoft.com/office/drawing/2014/main" id="{73E29F05-BF3F-4BCF-AA21-20A542B3E339}"/>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17" name="Freeform 43">
              <a:extLst>
                <a:ext uri="{FF2B5EF4-FFF2-40B4-BE49-F238E27FC236}">
                  <a16:creationId xmlns:a16="http://schemas.microsoft.com/office/drawing/2014/main" id="{F67AF09E-D6D2-4143-B148-66A95EBF1EF0}"/>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18" name="Freeform 44">
              <a:extLst>
                <a:ext uri="{FF2B5EF4-FFF2-40B4-BE49-F238E27FC236}">
                  <a16:creationId xmlns:a16="http://schemas.microsoft.com/office/drawing/2014/main" id="{2DC4D86E-C290-4EB2-9BEE-15F426FF07D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19" name="Freeform 45">
              <a:extLst>
                <a:ext uri="{FF2B5EF4-FFF2-40B4-BE49-F238E27FC236}">
                  <a16:creationId xmlns:a16="http://schemas.microsoft.com/office/drawing/2014/main" id="{DB64DFBA-99A8-4074-AD65-2B8BCBCA2CE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0" name="Freeform 46">
              <a:extLst>
                <a:ext uri="{FF2B5EF4-FFF2-40B4-BE49-F238E27FC236}">
                  <a16:creationId xmlns:a16="http://schemas.microsoft.com/office/drawing/2014/main" id="{694CD5E0-7B3A-4CB9-9732-BFB37859718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1" name="Freeform 47">
              <a:extLst>
                <a:ext uri="{FF2B5EF4-FFF2-40B4-BE49-F238E27FC236}">
                  <a16:creationId xmlns:a16="http://schemas.microsoft.com/office/drawing/2014/main" id="{F54252FB-3975-4246-A9B8-243AA4CB054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2" name="Freeform 48">
              <a:extLst>
                <a:ext uri="{FF2B5EF4-FFF2-40B4-BE49-F238E27FC236}">
                  <a16:creationId xmlns:a16="http://schemas.microsoft.com/office/drawing/2014/main" id="{23140196-FB76-4CE3-BCDF-629B349D02AC}"/>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3" name="Freeform 49">
              <a:extLst>
                <a:ext uri="{FF2B5EF4-FFF2-40B4-BE49-F238E27FC236}">
                  <a16:creationId xmlns:a16="http://schemas.microsoft.com/office/drawing/2014/main" id="{C91D0C48-90A1-4C55-9021-02B4B644062F}"/>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4" name="Freeform 50">
              <a:extLst>
                <a:ext uri="{FF2B5EF4-FFF2-40B4-BE49-F238E27FC236}">
                  <a16:creationId xmlns:a16="http://schemas.microsoft.com/office/drawing/2014/main" id="{96E6008A-34F7-4921-A619-5C73C2198D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5" name="Freeform 51">
              <a:extLst>
                <a:ext uri="{FF2B5EF4-FFF2-40B4-BE49-F238E27FC236}">
                  <a16:creationId xmlns:a16="http://schemas.microsoft.com/office/drawing/2014/main" id="{08322DAE-98E3-471E-89C6-3CA06662445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6" name="Freeform 52">
              <a:extLst>
                <a:ext uri="{FF2B5EF4-FFF2-40B4-BE49-F238E27FC236}">
                  <a16:creationId xmlns:a16="http://schemas.microsoft.com/office/drawing/2014/main" id="{36A00174-AB7B-4DF4-84EC-F9E75EED8A7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7" name="Freeform 53">
              <a:extLst>
                <a:ext uri="{FF2B5EF4-FFF2-40B4-BE49-F238E27FC236}">
                  <a16:creationId xmlns:a16="http://schemas.microsoft.com/office/drawing/2014/main" id="{F13F22CB-EAED-455F-85E7-68118CFA586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8" name="Freeform 54">
              <a:extLst>
                <a:ext uri="{FF2B5EF4-FFF2-40B4-BE49-F238E27FC236}">
                  <a16:creationId xmlns:a16="http://schemas.microsoft.com/office/drawing/2014/main" id="{560D47C2-4521-4AB4-BC07-5A2999B9687D}"/>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29" name="Freeform 55">
              <a:extLst>
                <a:ext uri="{FF2B5EF4-FFF2-40B4-BE49-F238E27FC236}">
                  <a16:creationId xmlns:a16="http://schemas.microsoft.com/office/drawing/2014/main" id="{C6A58A78-BA8D-49F2-92E8-53D52C552E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0" name="Freeform 56">
              <a:extLst>
                <a:ext uri="{FF2B5EF4-FFF2-40B4-BE49-F238E27FC236}">
                  <a16:creationId xmlns:a16="http://schemas.microsoft.com/office/drawing/2014/main" id="{7EC489D0-5A14-4AC8-935C-E4910DC6EDD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1" name="Freeform 57">
              <a:extLst>
                <a:ext uri="{FF2B5EF4-FFF2-40B4-BE49-F238E27FC236}">
                  <a16:creationId xmlns:a16="http://schemas.microsoft.com/office/drawing/2014/main" id="{167B9902-42FA-438D-AE88-D11ACB41EC81}"/>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2" name="Freeform 58">
              <a:extLst>
                <a:ext uri="{FF2B5EF4-FFF2-40B4-BE49-F238E27FC236}">
                  <a16:creationId xmlns:a16="http://schemas.microsoft.com/office/drawing/2014/main" id="{99036FA4-0BBA-457A-ACA8-F1D62833062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3" name="Freeform 59">
              <a:extLst>
                <a:ext uri="{FF2B5EF4-FFF2-40B4-BE49-F238E27FC236}">
                  <a16:creationId xmlns:a16="http://schemas.microsoft.com/office/drawing/2014/main" id="{257060C3-602E-49F7-AE52-9FAFFDE200CA}"/>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4" name="Freeform 60">
              <a:extLst>
                <a:ext uri="{FF2B5EF4-FFF2-40B4-BE49-F238E27FC236}">
                  <a16:creationId xmlns:a16="http://schemas.microsoft.com/office/drawing/2014/main" id="{31EE913E-AD11-4D5D-8011-9ACB935E6FB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5" name="Freeform 61">
              <a:extLst>
                <a:ext uri="{FF2B5EF4-FFF2-40B4-BE49-F238E27FC236}">
                  <a16:creationId xmlns:a16="http://schemas.microsoft.com/office/drawing/2014/main" id="{1FD2A427-0C8C-4D66-AC27-4741BF7748B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6" name="Freeform 62">
              <a:extLst>
                <a:ext uri="{FF2B5EF4-FFF2-40B4-BE49-F238E27FC236}">
                  <a16:creationId xmlns:a16="http://schemas.microsoft.com/office/drawing/2014/main" id="{C18F83B1-F420-4B3A-B4BE-B2403974890E}"/>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137" name="Freeform 71">
              <a:extLst>
                <a:ext uri="{FF2B5EF4-FFF2-40B4-BE49-F238E27FC236}">
                  <a16:creationId xmlns:a16="http://schemas.microsoft.com/office/drawing/2014/main" id="{739CBEF2-27C7-4C4F-A411-C2EBFD55B51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grpSp>
      <p:sp>
        <p:nvSpPr>
          <p:cNvPr id="6" name="文本框 5">
            <a:extLst>
              <a:ext uri="{FF2B5EF4-FFF2-40B4-BE49-F238E27FC236}">
                <a16:creationId xmlns:a16="http://schemas.microsoft.com/office/drawing/2014/main" id="{D84A0B8E-5A90-440A-B93F-566A886C6E4C}"/>
              </a:ext>
            </a:extLst>
          </p:cNvPr>
          <p:cNvSpPr txBox="1"/>
          <p:nvPr/>
        </p:nvSpPr>
        <p:spPr>
          <a:xfrm>
            <a:off x="117656" y="1336247"/>
            <a:ext cx="5037727" cy="461665"/>
          </a:xfrm>
          <a:prstGeom prst="rect">
            <a:avLst/>
          </a:prstGeom>
          <a:noFill/>
        </p:spPr>
        <p:txBody>
          <a:bodyPr wrap="square" rtlCol="0">
            <a:spAutoFit/>
          </a:bodyPr>
          <a:lstStyle/>
          <a:p>
            <a:pPr algn="ctr"/>
            <a:r>
              <a:rPr lang="en-US" altLang="zh-CN" sz="2400" b="1"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1.1   </a:t>
            </a:r>
            <a:r>
              <a:rPr lang="zh-CN" altLang="en-US" sz="2400" b="1"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从 “不是”类偏向问句说起</a:t>
            </a:r>
          </a:p>
        </p:txBody>
      </p:sp>
      <p:sp>
        <p:nvSpPr>
          <p:cNvPr id="11" name="矩形: 圆角 10">
            <a:extLst>
              <a:ext uri="{FF2B5EF4-FFF2-40B4-BE49-F238E27FC236}">
                <a16:creationId xmlns:a16="http://schemas.microsoft.com/office/drawing/2014/main" id="{743FBC2A-BCDC-4B03-BA4E-E0457119C44A}"/>
              </a:ext>
            </a:extLst>
          </p:cNvPr>
          <p:cNvSpPr/>
          <p:nvPr/>
        </p:nvSpPr>
        <p:spPr>
          <a:xfrm>
            <a:off x="757538" y="2052819"/>
            <a:ext cx="10950237" cy="2126668"/>
          </a:xfrm>
          <a:prstGeom prst="roundRect">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文本框 54">
            <a:extLst>
              <a:ext uri="{FF2B5EF4-FFF2-40B4-BE49-F238E27FC236}">
                <a16:creationId xmlns:a16="http://schemas.microsoft.com/office/drawing/2014/main" id="{DA6BBA7E-1BE6-4B85-B253-7B49988C5E65}"/>
              </a:ext>
            </a:extLst>
          </p:cNvPr>
          <p:cNvSpPr txBox="1"/>
          <p:nvPr/>
        </p:nvSpPr>
        <p:spPr>
          <a:xfrm>
            <a:off x="817339" y="2304613"/>
            <a:ext cx="10901225" cy="1631216"/>
          </a:xfrm>
          <a:prstGeom prst="rect">
            <a:avLst/>
          </a:prstGeom>
          <a:noFill/>
        </p:spPr>
        <p:txBody>
          <a:bodyPr wrap="square" rtlCol="0">
            <a:spAutoFit/>
          </a:bodyPr>
          <a:lstStyle/>
          <a:p>
            <a:r>
              <a:rPr lang="zh-CN" altLang="en-US" sz="2000" dirty="0">
                <a:latin typeface="KaiTi" panose="02010609060101010101" pitchFamily="49" charset="-122"/>
                <a:ea typeface="KaiTi" panose="02010609060101010101" pitchFamily="49" charset="-122"/>
              </a:rPr>
              <a:t>（</a:t>
            </a:r>
            <a:r>
              <a:rPr lang="en-US" altLang="zh-CN" sz="2000" dirty="0">
                <a:latin typeface="KaiTi" panose="02010609060101010101" pitchFamily="49" charset="-122"/>
                <a:ea typeface="KaiTi" panose="02010609060101010101" pitchFamily="49" charset="-122"/>
              </a:rPr>
              <a:t>3</a:t>
            </a:r>
            <a:r>
              <a:rPr lang="zh-CN" altLang="en-US" sz="2000" dirty="0">
                <a:latin typeface="KaiTi" panose="02010609060101010101" pitchFamily="49" charset="-122"/>
                <a:ea typeface="KaiTi" panose="02010609060101010101" pitchFamily="49" charset="-122"/>
              </a:rPr>
              <a:t>）她凑近火光，看了看我，说：“你</a:t>
            </a:r>
            <a:r>
              <a:rPr lang="zh-CN" altLang="en-US" sz="2000" b="1" dirty="0">
                <a:latin typeface="KaiTi" panose="02010609060101010101" pitchFamily="49" charset="-122"/>
                <a:ea typeface="KaiTi" panose="02010609060101010101" pitchFamily="49" charset="-122"/>
              </a:rPr>
              <a:t>不是</a:t>
            </a:r>
            <a:r>
              <a:rPr lang="zh-CN" altLang="en-US" sz="2000" dirty="0">
                <a:latin typeface="KaiTi" panose="02010609060101010101" pitchFamily="49" charset="-122"/>
                <a:ea typeface="KaiTi" panose="02010609060101010101" pitchFamily="49" charset="-122"/>
              </a:rPr>
              <a:t>这里的人</a:t>
            </a:r>
            <a:r>
              <a:rPr lang="zh-CN" altLang="en-US" sz="2000" b="1" dirty="0">
                <a:latin typeface="KaiTi" panose="02010609060101010101" pitchFamily="49" charset="-122"/>
                <a:ea typeface="KaiTi" panose="02010609060101010101" pitchFamily="49" charset="-122"/>
              </a:rPr>
              <a:t>吧</a:t>
            </a:r>
            <a:r>
              <a:rPr lang="zh-CN" altLang="en-US" sz="2000" dirty="0">
                <a:latin typeface="KaiTi" panose="02010609060101010101" pitchFamily="49" charset="-122"/>
                <a:ea typeface="KaiTi" panose="02010609060101010101" pitchFamily="49" charset="-122"/>
              </a:rPr>
              <a:t>？”</a:t>
            </a:r>
            <a:endParaRPr lang="en-US" altLang="zh-CN" sz="2000" dirty="0">
              <a:latin typeface="KaiTi" panose="02010609060101010101" pitchFamily="49" charset="-122"/>
              <a:ea typeface="KaiTi" panose="02010609060101010101" pitchFamily="49" charset="-122"/>
            </a:endParaRPr>
          </a:p>
          <a:p>
            <a:endParaRPr lang="en-US" altLang="zh-CN" sz="2000" dirty="0">
              <a:latin typeface="KaiTi" panose="02010609060101010101" pitchFamily="49" charset="-122"/>
              <a:ea typeface="KaiTi" panose="02010609060101010101" pitchFamily="49" charset="-122"/>
            </a:endParaRPr>
          </a:p>
          <a:p>
            <a:r>
              <a:rPr lang="zh-CN" altLang="en-US" sz="2000" dirty="0">
                <a:latin typeface="KaiTi" panose="02010609060101010101" pitchFamily="49" charset="-122"/>
                <a:ea typeface="KaiTi" panose="02010609060101010101" pitchFamily="49" charset="-122"/>
              </a:rPr>
              <a:t>    对于例（</a:t>
            </a:r>
            <a:r>
              <a:rPr lang="en-US" altLang="zh-CN" sz="2000" dirty="0">
                <a:latin typeface="KaiTi" panose="02010609060101010101" pitchFamily="49" charset="-122"/>
                <a:ea typeface="KaiTi" panose="02010609060101010101" pitchFamily="49" charset="-122"/>
              </a:rPr>
              <a:t>3</a:t>
            </a:r>
            <a:r>
              <a:rPr lang="zh-CN" altLang="en-US" sz="2000" dirty="0">
                <a:latin typeface="KaiTi" panose="02010609060101010101" pitchFamily="49" charset="-122"/>
                <a:ea typeface="KaiTi" panose="02010609060101010101" pitchFamily="49" charset="-122"/>
              </a:rPr>
              <a:t>）来说，也可以用陈述的语调来问询或确认，仍然表示的是说话者的某种揣测。</a:t>
            </a:r>
            <a:endParaRPr lang="en-US" altLang="zh-CN" sz="2000" dirty="0">
              <a:latin typeface="KaiTi" panose="02010609060101010101" pitchFamily="49" charset="-122"/>
              <a:ea typeface="KaiTi" panose="02010609060101010101" pitchFamily="49" charset="-122"/>
            </a:endParaRPr>
          </a:p>
          <a:p>
            <a:endParaRPr lang="en-US" altLang="zh-CN" sz="2000" dirty="0">
              <a:latin typeface="KaiTi" panose="02010609060101010101" pitchFamily="49" charset="-122"/>
              <a:ea typeface="KaiTi" panose="02010609060101010101" pitchFamily="49" charset="-122"/>
            </a:endParaRPr>
          </a:p>
          <a:p>
            <a:r>
              <a:rPr lang="zh-CN" altLang="en-US" sz="2000" dirty="0">
                <a:latin typeface="KaiTi" panose="02010609060101010101" pitchFamily="49" charset="-122"/>
                <a:ea typeface="KaiTi" panose="02010609060101010101" pitchFamily="49" charset="-122"/>
              </a:rPr>
              <a:t>（</a:t>
            </a:r>
            <a:r>
              <a:rPr lang="en-US" altLang="zh-CN" sz="2000" dirty="0">
                <a:latin typeface="KaiTi" panose="02010609060101010101" pitchFamily="49" charset="-122"/>
                <a:ea typeface="KaiTi" panose="02010609060101010101" pitchFamily="49" charset="-122"/>
              </a:rPr>
              <a:t>3’</a:t>
            </a:r>
            <a:r>
              <a:rPr lang="zh-CN" altLang="en-US" sz="2000" dirty="0">
                <a:latin typeface="KaiTi" panose="02010609060101010101" pitchFamily="49" charset="-122"/>
                <a:ea typeface="KaiTi" panose="02010609060101010101" pitchFamily="49" charset="-122"/>
              </a:rPr>
              <a:t>）她凑近火光，看了看我，说：“你不是这里的人吧。”</a:t>
            </a:r>
            <a:endParaRPr lang="en-US" altLang="zh-CN" sz="2000" dirty="0">
              <a:latin typeface="KaiTi" panose="02010609060101010101" pitchFamily="49" charset="-122"/>
              <a:ea typeface="KaiTi" panose="02010609060101010101" pitchFamily="49" charset="-122"/>
            </a:endParaRPr>
          </a:p>
        </p:txBody>
      </p:sp>
      <p:cxnSp>
        <p:nvCxnSpPr>
          <p:cNvPr id="57" name="直接连接符 56">
            <a:extLst>
              <a:ext uri="{FF2B5EF4-FFF2-40B4-BE49-F238E27FC236}">
                <a16:creationId xmlns:a16="http://schemas.microsoft.com/office/drawing/2014/main" id="{E7F9CEF3-B41C-45DF-BE7D-995AD7502E59}"/>
              </a:ext>
            </a:extLst>
          </p:cNvPr>
          <p:cNvCxnSpPr>
            <a:cxnSpLocks/>
          </p:cNvCxnSpPr>
          <p:nvPr/>
        </p:nvCxnSpPr>
        <p:spPr>
          <a:xfrm>
            <a:off x="339533" y="1843702"/>
            <a:ext cx="2296987"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97DE4F75-4625-4723-98F1-CF0F336AB27F}"/>
              </a:ext>
            </a:extLst>
          </p:cNvPr>
          <p:cNvCxnSpPr/>
          <p:nvPr/>
        </p:nvCxnSpPr>
        <p:spPr>
          <a:xfrm>
            <a:off x="337082" y="1843702"/>
            <a:ext cx="720000" cy="0"/>
          </a:xfrm>
          <a:prstGeom prst="line">
            <a:avLst/>
          </a:prstGeom>
          <a:ln w="38100" cmpd="sng"/>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670849B3-D5B4-4BB5-B9A2-1EDA464C4553}"/>
              </a:ext>
            </a:extLst>
          </p:cNvPr>
          <p:cNvSpPr/>
          <p:nvPr/>
        </p:nvSpPr>
        <p:spPr>
          <a:xfrm>
            <a:off x="796399" y="5041693"/>
            <a:ext cx="2763948" cy="960120"/>
          </a:xfrm>
          <a:prstGeom prst="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rPr>
              <a:t>“不是”类偏向问</a:t>
            </a:r>
          </a:p>
        </p:txBody>
      </p:sp>
      <p:cxnSp>
        <p:nvCxnSpPr>
          <p:cNvPr id="63" name="直接箭头连接符 62">
            <a:extLst>
              <a:ext uri="{FF2B5EF4-FFF2-40B4-BE49-F238E27FC236}">
                <a16:creationId xmlns:a16="http://schemas.microsoft.com/office/drawing/2014/main" id="{44768ADB-BC0E-4B73-B7B7-A0AF8BF63F22}"/>
              </a:ext>
            </a:extLst>
          </p:cNvPr>
          <p:cNvCxnSpPr/>
          <p:nvPr/>
        </p:nvCxnSpPr>
        <p:spPr>
          <a:xfrm flipV="1">
            <a:off x="3914111" y="4829597"/>
            <a:ext cx="731520" cy="56388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4" name="直接箭头连接符 63">
            <a:extLst>
              <a:ext uri="{FF2B5EF4-FFF2-40B4-BE49-F238E27FC236}">
                <a16:creationId xmlns:a16="http://schemas.microsoft.com/office/drawing/2014/main" id="{8ED52EFA-29FD-46D7-9144-E4A87D3A6D03}"/>
              </a:ext>
            </a:extLst>
          </p:cNvPr>
          <p:cNvCxnSpPr/>
          <p:nvPr/>
        </p:nvCxnSpPr>
        <p:spPr>
          <a:xfrm>
            <a:off x="3914111" y="5680095"/>
            <a:ext cx="883920" cy="3634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66" name="矩形 65">
            <a:extLst>
              <a:ext uri="{FF2B5EF4-FFF2-40B4-BE49-F238E27FC236}">
                <a16:creationId xmlns:a16="http://schemas.microsoft.com/office/drawing/2014/main" id="{2B386412-1521-4271-8C41-7F5E3158E7AC}"/>
              </a:ext>
            </a:extLst>
          </p:cNvPr>
          <p:cNvSpPr/>
          <p:nvPr/>
        </p:nvSpPr>
        <p:spPr>
          <a:xfrm>
            <a:off x="4999395" y="4547657"/>
            <a:ext cx="4191000" cy="563880"/>
          </a:xfrm>
          <a:prstGeom prst="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rPr>
              <a:t>反问类“不是”句，常与“吗</a:t>
            </a:r>
            <a:r>
              <a:rPr lang="en-US" altLang="zh-CN" dirty="0">
                <a:solidFill>
                  <a:schemeClr val="tx1"/>
                </a:solidFill>
              </a:rPr>
              <a:t>/</a:t>
            </a:r>
            <a:r>
              <a:rPr lang="zh-CN" altLang="en-US" dirty="0">
                <a:solidFill>
                  <a:schemeClr val="tx1"/>
                </a:solidFill>
              </a:rPr>
              <a:t>么”共现</a:t>
            </a:r>
          </a:p>
        </p:txBody>
      </p:sp>
      <p:sp>
        <p:nvSpPr>
          <p:cNvPr id="67" name="矩形 66">
            <a:extLst>
              <a:ext uri="{FF2B5EF4-FFF2-40B4-BE49-F238E27FC236}">
                <a16:creationId xmlns:a16="http://schemas.microsoft.com/office/drawing/2014/main" id="{B2360AE2-F070-4794-8468-36F2DE2BC88A}"/>
              </a:ext>
            </a:extLst>
          </p:cNvPr>
          <p:cNvSpPr/>
          <p:nvPr/>
        </p:nvSpPr>
        <p:spPr>
          <a:xfrm>
            <a:off x="4999395" y="5861841"/>
            <a:ext cx="4191000" cy="563880"/>
          </a:xfrm>
          <a:prstGeom prst="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rPr>
              <a:t>揣测问类“不是”句，常与“吧”共现</a:t>
            </a:r>
          </a:p>
        </p:txBody>
      </p:sp>
      <p:sp>
        <p:nvSpPr>
          <p:cNvPr id="10" name="文本框 9">
            <a:extLst>
              <a:ext uri="{FF2B5EF4-FFF2-40B4-BE49-F238E27FC236}">
                <a16:creationId xmlns:a16="http://schemas.microsoft.com/office/drawing/2014/main" id="{6103F090-C212-4982-963E-371DA5461849}"/>
              </a:ext>
            </a:extLst>
          </p:cNvPr>
          <p:cNvSpPr txBox="1"/>
          <p:nvPr/>
        </p:nvSpPr>
        <p:spPr>
          <a:xfrm>
            <a:off x="5155383" y="5154754"/>
            <a:ext cx="3065742" cy="400110"/>
          </a:xfrm>
          <a:prstGeom prst="rect">
            <a:avLst/>
          </a:prstGeom>
          <a:noFill/>
        </p:spPr>
        <p:txBody>
          <a:bodyPr wrap="square" rtlCol="0">
            <a:spAutoFit/>
          </a:bodyPr>
          <a:lstStyle/>
          <a:p>
            <a:pPr algn="ctr"/>
            <a:r>
              <a:rPr lang="zh-CN" altLang="en-US" sz="2000" b="1" dirty="0">
                <a:solidFill>
                  <a:srgbClr val="C00000"/>
                </a:solidFill>
                <a:latin typeface="Arial" panose="020B0604020202020204" pitchFamily="34" charset="0"/>
                <a:ea typeface="微软雅黑" panose="020B0503020204020204" pitchFamily="34" charset="-122"/>
                <a:cs typeface="+mn-ea"/>
                <a:sym typeface="Arial" panose="020B0604020202020204" pitchFamily="34" charset="0"/>
              </a:rPr>
              <a:t>确定性推断（必然）</a:t>
            </a:r>
          </a:p>
        </p:txBody>
      </p:sp>
      <p:sp>
        <p:nvSpPr>
          <p:cNvPr id="12" name="文本框 11">
            <a:extLst>
              <a:ext uri="{FF2B5EF4-FFF2-40B4-BE49-F238E27FC236}">
                <a16:creationId xmlns:a16="http://schemas.microsoft.com/office/drawing/2014/main" id="{D0DE2DBC-10C1-4BF0-A8CF-7A97A88AC2A6}"/>
              </a:ext>
            </a:extLst>
          </p:cNvPr>
          <p:cNvSpPr txBox="1"/>
          <p:nvPr/>
        </p:nvSpPr>
        <p:spPr>
          <a:xfrm>
            <a:off x="5475680" y="6457890"/>
            <a:ext cx="2425148" cy="400110"/>
          </a:xfrm>
          <a:prstGeom prst="rect">
            <a:avLst/>
          </a:prstGeom>
          <a:noFill/>
        </p:spPr>
        <p:txBody>
          <a:bodyPr wrap="square" rtlCol="0">
            <a:spAutoFit/>
          </a:bodyPr>
          <a:lstStyle/>
          <a:p>
            <a:pPr algn="ctr"/>
            <a:r>
              <a:rPr lang="zh-CN" altLang="en-US" sz="2000" b="1" dirty="0">
                <a:solidFill>
                  <a:srgbClr val="C00000"/>
                </a:solidFill>
                <a:latin typeface="Arial" panose="020B0604020202020204" pitchFamily="34" charset="0"/>
                <a:ea typeface="微软雅黑" panose="020B0503020204020204" pitchFamily="34" charset="-122"/>
                <a:cs typeface="+mn-ea"/>
                <a:sym typeface="Arial" panose="020B0604020202020204" pitchFamily="34" charset="0"/>
              </a:rPr>
              <a:t>揣度性推测（或然）</a:t>
            </a:r>
          </a:p>
        </p:txBody>
      </p:sp>
    </p:spTree>
    <p:extLst>
      <p:ext uri="{BB962C8B-B14F-4D97-AF65-F5344CB8AC3E}">
        <p14:creationId xmlns:p14="http://schemas.microsoft.com/office/powerpoint/2010/main" val="255147610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1.1  </a:t>
            </a:r>
            <a:r>
              <a:rPr lang="zh-CN" altLang="en-US" dirty="0">
                <a:sym typeface="Arial" panose="020B0604020202020204" pitchFamily="34" charset="0"/>
              </a:rPr>
              <a:t>从“不是”类偏向问说起</a:t>
            </a:r>
          </a:p>
        </p:txBody>
      </p:sp>
      <p:sp>
        <p:nvSpPr>
          <p:cNvPr id="10" name="文本框 9">
            <a:extLst>
              <a:ext uri="{FF2B5EF4-FFF2-40B4-BE49-F238E27FC236}">
                <a16:creationId xmlns:a16="http://schemas.microsoft.com/office/drawing/2014/main" id="{D11F9EC9-3637-4CB3-B922-96DD02729D28}"/>
              </a:ext>
            </a:extLst>
          </p:cNvPr>
          <p:cNvSpPr txBox="1"/>
          <p:nvPr/>
        </p:nvSpPr>
        <p:spPr>
          <a:xfrm>
            <a:off x="670560" y="1489390"/>
            <a:ext cx="9484483" cy="400110"/>
          </a:xfrm>
          <a:prstGeom prst="rect">
            <a:avLst/>
          </a:prstGeom>
          <a:noFill/>
        </p:spPr>
        <p:txBody>
          <a:bodyPr wrap="square" rtlCol="0">
            <a:spAutoFit/>
          </a:bodyPr>
          <a:lstStyle/>
          <a:p>
            <a:r>
              <a:rPr lang="en-US" altLang="zh-CN" sz="2000" dirty="0">
                <a:cs typeface="+mn-ea"/>
                <a:sym typeface="+mn-lt"/>
              </a:rPr>
              <a:t> </a:t>
            </a:r>
            <a:r>
              <a:rPr lang="zh-CN" altLang="en-US" sz="2000" dirty="0">
                <a:cs typeface="+mn-ea"/>
                <a:sym typeface="+mn-lt"/>
              </a:rPr>
              <a:t>进一步总结表反面确认义的“不是”句使用环境如表</a:t>
            </a:r>
            <a:r>
              <a:rPr lang="en-US" altLang="zh-CN" sz="2000" dirty="0">
                <a:cs typeface="+mn-ea"/>
                <a:sym typeface="+mn-lt"/>
              </a:rPr>
              <a:t>1</a:t>
            </a:r>
            <a:r>
              <a:rPr lang="zh-CN" altLang="en-US" sz="2000" dirty="0">
                <a:cs typeface="+mn-ea"/>
                <a:sym typeface="+mn-lt"/>
              </a:rPr>
              <a:t>：</a:t>
            </a:r>
            <a:endParaRPr lang="zh-CN" altLang="en-US" sz="2000" dirty="0"/>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264892" y="1489390"/>
            <a:ext cx="405668" cy="529464"/>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aphicFrame>
        <p:nvGraphicFramePr>
          <p:cNvPr id="19" name="表格 19">
            <a:extLst>
              <a:ext uri="{FF2B5EF4-FFF2-40B4-BE49-F238E27FC236}">
                <a16:creationId xmlns:a16="http://schemas.microsoft.com/office/drawing/2014/main" id="{886540E9-788C-4AB3-A15B-2282A40F811D}"/>
              </a:ext>
            </a:extLst>
          </p:cNvPr>
          <p:cNvGraphicFramePr>
            <a:graphicFrameLocks noGrp="1"/>
          </p:cNvGraphicFramePr>
          <p:nvPr>
            <p:extLst>
              <p:ext uri="{D42A27DB-BD31-4B8C-83A1-F6EECF244321}">
                <p14:modId xmlns:p14="http://schemas.microsoft.com/office/powerpoint/2010/main" val="1967690829"/>
              </p:ext>
            </p:extLst>
          </p:nvPr>
        </p:nvGraphicFramePr>
        <p:xfrm>
          <a:off x="878717" y="2319865"/>
          <a:ext cx="9484481" cy="3532204"/>
        </p:xfrm>
        <a:graphic>
          <a:graphicData uri="http://schemas.openxmlformats.org/drawingml/2006/table">
            <a:tbl>
              <a:tblPr firstRow="1" bandRow="1">
                <a:tableStyleId>{5C22544A-7EE6-4342-B048-85BDC9FD1C3A}</a:tableStyleId>
              </a:tblPr>
              <a:tblGrid>
                <a:gridCol w="1381726">
                  <a:extLst>
                    <a:ext uri="{9D8B030D-6E8A-4147-A177-3AD203B41FA5}">
                      <a16:colId xmlns:a16="http://schemas.microsoft.com/office/drawing/2014/main" val="3290986870"/>
                    </a:ext>
                  </a:extLst>
                </a:gridCol>
                <a:gridCol w="1552173">
                  <a:extLst>
                    <a:ext uri="{9D8B030D-6E8A-4147-A177-3AD203B41FA5}">
                      <a16:colId xmlns:a16="http://schemas.microsoft.com/office/drawing/2014/main" val="3992941603"/>
                    </a:ext>
                  </a:extLst>
                </a:gridCol>
                <a:gridCol w="1263270">
                  <a:extLst>
                    <a:ext uri="{9D8B030D-6E8A-4147-A177-3AD203B41FA5}">
                      <a16:colId xmlns:a16="http://schemas.microsoft.com/office/drawing/2014/main" val="324652580"/>
                    </a:ext>
                  </a:extLst>
                </a:gridCol>
                <a:gridCol w="1412710">
                  <a:extLst>
                    <a:ext uri="{9D8B030D-6E8A-4147-A177-3AD203B41FA5}">
                      <a16:colId xmlns:a16="http://schemas.microsoft.com/office/drawing/2014/main" val="3241759614"/>
                    </a:ext>
                  </a:extLst>
                </a:gridCol>
                <a:gridCol w="1291534">
                  <a:extLst>
                    <a:ext uri="{9D8B030D-6E8A-4147-A177-3AD203B41FA5}">
                      <a16:colId xmlns:a16="http://schemas.microsoft.com/office/drawing/2014/main" val="2997443728"/>
                    </a:ext>
                  </a:extLst>
                </a:gridCol>
                <a:gridCol w="1291534">
                  <a:extLst>
                    <a:ext uri="{9D8B030D-6E8A-4147-A177-3AD203B41FA5}">
                      <a16:colId xmlns:a16="http://schemas.microsoft.com/office/drawing/2014/main" val="3282846853"/>
                    </a:ext>
                  </a:extLst>
                </a:gridCol>
                <a:gridCol w="1291534">
                  <a:extLst>
                    <a:ext uri="{9D8B030D-6E8A-4147-A177-3AD203B41FA5}">
                      <a16:colId xmlns:a16="http://schemas.microsoft.com/office/drawing/2014/main" val="194454693"/>
                    </a:ext>
                  </a:extLst>
                </a:gridCol>
              </a:tblGrid>
              <a:tr h="792389">
                <a:tc rowSpan="2">
                  <a:txBody>
                    <a:bodyPr/>
                    <a:lstStyle/>
                    <a:p>
                      <a:pPr algn="ctr"/>
                      <a:endParaRPr lang="zh-CN" altLang="en-US" dirty="0"/>
                    </a:p>
                  </a:txBody>
                  <a:tcPr anchor="ctr">
                    <a:solidFill>
                      <a:srgbClr val="DCDCDC"/>
                    </a:solidFill>
                  </a:tcPr>
                </a:tc>
                <a:tc gridSpan="3">
                  <a:txBody>
                    <a:bodyPr/>
                    <a:lstStyle/>
                    <a:p>
                      <a:pPr algn="ctr"/>
                      <a:r>
                        <a:rPr lang="zh-CN" altLang="en-US" dirty="0"/>
                        <a:t>        允许出现的句类环境</a:t>
                      </a:r>
                    </a:p>
                  </a:txBody>
                  <a:tcPr anchor="ctr"/>
                </a:tc>
                <a:tc hMerge="1">
                  <a:txBody>
                    <a:bodyPr/>
                    <a:lstStyle/>
                    <a:p>
                      <a:endParaRPr lang="zh-CN" altLang="en-US" dirty="0"/>
                    </a:p>
                  </a:txBody>
                  <a:tcPr/>
                </a:tc>
                <a:tc hMerge="1">
                  <a:txBody>
                    <a:bodyPr/>
                    <a:lstStyle/>
                    <a:p>
                      <a:endParaRPr lang="zh-CN" altLang="en-US" dirty="0"/>
                    </a:p>
                  </a:txBody>
                  <a:tcPr anchor="ctr"/>
                </a:tc>
                <a:tc gridSpan="3">
                  <a:txBody>
                    <a:bodyPr/>
                    <a:lstStyle/>
                    <a:p>
                      <a:pPr algn="ctr"/>
                      <a:r>
                        <a:rPr lang="zh-CN" altLang="en-US" dirty="0"/>
                        <a:t>与之共现的语气词</a:t>
                      </a:r>
                    </a:p>
                  </a:txBody>
                  <a:tcPr anchor="ctr"/>
                </a:tc>
                <a:tc hMerge="1">
                  <a:txBody>
                    <a:bodyPr/>
                    <a:lstStyle/>
                    <a:p>
                      <a:endParaRPr lang="zh-CN" altLang="en-US"/>
                    </a:p>
                  </a:txBody>
                  <a:tcPr/>
                </a:tc>
                <a:tc hMerge="1">
                  <a:txBody>
                    <a:bodyPr/>
                    <a:lstStyle/>
                    <a:p>
                      <a:endParaRPr lang="zh-CN" altLang="en-US" dirty="0"/>
                    </a:p>
                  </a:txBody>
                  <a:tcPr/>
                </a:tc>
                <a:extLst>
                  <a:ext uri="{0D108BD9-81ED-4DB2-BD59-A6C34878D82A}">
                    <a16:rowId xmlns:a16="http://schemas.microsoft.com/office/drawing/2014/main" val="3210269828"/>
                  </a:ext>
                </a:extLst>
              </a:tr>
              <a:tr h="758706">
                <a:tc vMerge="1">
                  <a:txBody>
                    <a:bodyPr/>
                    <a:lstStyle/>
                    <a:p>
                      <a:endParaRPr lang="zh-CN" altLang="en-US" dirty="0"/>
                    </a:p>
                  </a:txBody>
                  <a:tcPr/>
                </a:tc>
                <a:tc>
                  <a:txBody>
                    <a:bodyPr/>
                    <a:lstStyle/>
                    <a:p>
                      <a:pPr algn="ctr"/>
                      <a:r>
                        <a:rPr lang="zh-CN" altLang="en-US" dirty="0"/>
                        <a:t>疑问</a:t>
                      </a:r>
                    </a:p>
                  </a:txBody>
                  <a:tcPr anchor="ctr"/>
                </a:tc>
                <a:tc>
                  <a:txBody>
                    <a:bodyPr/>
                    <a:lstStyle/>
                    <a:p>
                      <a:pPr algn="ctr"/>
                      <a:r>
                        <a:rPr lang="zh-CN" altLang="en-US" dirty="0"/>
                        <a:t>感叹</a:t>
                      </a:r>
                    </a:p>
                  </a:txBody>
                  <a:tcPr anchor="ctr"/>
                </a:tc>
                <a:tc>
                  <a:txBody>
                    <a:bodyPr/>
                    <a:lstStyle/>
                    <a:p>
                      <a:pPr algn="ctr"/>
                      <a:r>
                        <a:rPr lang="zh-CN" altLang="en-US" dirty="0"/>
                        <a:t>陈述</a:t>
                      </a:r>
                    </a:p>
                  </a:txBody>
                  <a:tcPr anchor="ctr"/>
                </a:tc>
                <a:tc>
                  <a:txBody>
                    <a:bodyPr/>
                    <a:lstStyle/>
                    <a:p>
                      <a:pPr algn="ctr"/>
                      <a:r>
                        <a:rPr lang="zh-CN" altLang="en-US" dirty="0"/>
                        <a:t>吗</a:t>
                      </a:r>
                      <a:r>
                        <a:rPr lang="en-US" altLang="zh-CN" dirty="0"/>
                        <a:t>/</a:t>
                      </a:r>
                      <a:r>
                        <a:rPr lang="zh-CN" altLang="en-US" dirty="0"/>
                        <a:t>么</a:t>
                      </a:r>
                    </a:p>
                  </a:txBody>
                  <a:tcPr anchor="ctr"/>
                </a:tc>
                <a:tc>
                  <a:txBody>
                    <a:bodyPr/>
                    <a:lstStyle/>
                    <a:p>
                      <a:pPr algn="ctr"/>
                      <a:r>
                        <a:rPr lang="zh-CN" altLang="en-US" dirty="0"/>
                        <a:t>吧</a:t>
                      </a:r>
                    </a:p>
                  </a:txBody>
                  <a:tcPr anchor="ctr"/>
                </a:tc>
                <a:tc>
                  <a:txBody>
                    <a:bodyPr/>
                    <a:lstStyle/>
                    <a:p>
                      <a:pPr algn="ctr"/>
                      <a:r>
                        <a:rPr lang="zh-CN" altLang="en-US" dirty="0"/>
                        <a:t>Ø</a:t>
                      </a:r>
                    </a:p>
                  </a:txBody>
                  <a:tcPr anchor="ctr"/>
                </a:tc>
                <a:extLst>
                  <a:ext uri="{0D108BD9-81ED-4DB2-BD59-A6C34878D82A}">
                    <a16:rowId xmlns:a16="http://schemas.microsoft.com/office/drawing/2014/main" val="3970015321"/>
                  </a:ext>
                </a:extLst>
              </a:tr>
              <a:tr h="792389">
                <a:tc>
                  <a:txBody>
                    <a:bodyPr/>
                    <a:lstStyle/>
                    <a:p>
                      <a:pPr algn="ctr"/>
                      <a:r>
                        <a:rPr lang="zh-CN" altLang="en-US" dirty="0"/>
                        <a:t>推断</a:t>
                      </a:r>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extLst>
                  <a:ext uri="{0D108BD9-81ED-4DB2-BD59-A6C34878D82A}">
                    <a16:rowId xmlns:a16="http://schemas.microsoft.com/office/drawing/2014/main" val="3278164164"/>
                  </a:ext>
                </a:extLst>
              </a:tr>
              <a:tr h="792389">
                <a:tc>
                  <a:txBody>
                    <a:bodyPr/>
                    <a:lstStyle/>
                    <a:p>
                      <a:pPr algn="ctr"/>
                      <a:r>
                        <a:rPr lang="zh-CN" altLang="en-US" dirty="0"/>
                        <a:t>推测</a:t>
                      </a:r>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p>
                    <a:p>
                      <a:pPr algn="ctr"/>
                      <a:r>
                        <a:rPr lang="zh-CN" altLang="en-US" dirty="0"/>
                        <a:t>（必须与“吧”共现）</a:t>
                      </a:r>
                    </a:p>
                  </a:txBody>
                  <a:tcPr anchor="ctr"/>
                </a:tc>
                <a:tc>
                  <a:txBody>
                    <a:bodyPr/>
                    <a:lstStyle/>
                    <a:p>
                      <a:pPr algn="ctr"/>
                      <a:r>
                        <a:rPr lang="en-US" altLang="zh-CN" dirty="0"/>
                        <a:t>+</a:t>
                      </a:r>
                    </a:p>
                    <a:p>
                      <a:pPr algn="ctr"/>
                      <a:r>
                        <a:rPr lang="zh-CN" altLang="en-US" dirty="0"/>
                        <a:t>（必须与“吧”共现）</a:t>
                      </a:r>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extLst>
                  <a:ext uri="{0D108BD9-81ED-4DB2-BD59-A6C34878D82A}">
                    <a16:rowId xmlns:a16="http://schemas.microsoft.com/office/drawing/2014/main" val="3380697165"/>
                  </a:ext>
                </a:extLst>
              </a:tr>
            </a:tbl>
          </a:graphicData>
        </a:graphic>
      </p:graphicFrame>
      <p:sp>
        <p:nvSpPr>
          <p:cNvPr id="2" name="灯片编号占位符 1">
            <a:extLst>
              <a:ext uri="{FF2B5EF4-FFF2-40B4-BE49-F238E27FC236}">
                <a16:creationId xmlns:a16="http://schemas.microsoft.com/office/drawing/2014/main" id="{D4D3C311-C412-4039-8EEC-CD519107C67D}"/>
              </a:ext>
            </a:extLst>
          </p:cNvPr>
          <p:cNvSpPr>
            <a:spLocks noGrp="1"/>
          </p:cNvSpPr>
          <p:nvPr>
            <p:ph type="sldNum" sz="quarter" idx="4"/>
          </p:nvPr>
        </p:nvSpPr>
        <p:spPr/>
        <p:txBody>
          <a:bodyPr/>
          <a:lstStyle/>
          <a:p>
            <a:r>
              <a:rPr lang="en-US" altLang="zh-CN"/>
              <a:t>&lt; </a:t>
            </a:r>
            <a:fld id="{A548B57D-AE10-4CF7-A9DF-59FEFA91B28E}" type="slidenum">
              <a:rPr lang="zh-CN" altLang="en-US" smtClean="0"/>
              <a:pPr/>
              <a:t>6</a:t>
            </a:fld>
            <a:r>
              <a:rPr lang="zh-CN" altLang="en-US"/>
              <a:t> </a:t>
            </a:r>
            <a:r>
              <a:rPr lang="en-US" altLang="zh-CN"/>
              <a:t>&gt;</a:t>
            </a:r>
            <a:endParaRPr lang="zh-CN" altLang="en-US" dirty="0"/>
          </a:p>
        </p:txBody>
      </p:sp>
      <p:sp>
        <p:nvSpPr>
          <p:cNvPr id="9" name="矩形 8">
            <a:extLst>
              <a:ext uri="{FF2B5EF4-FFF2-40B4-BE49-F238E27FC236}">
                <a16:creationId xmlns:a16="http://schemas.microsoft.com/office/drawing/2014/main" id="{CC2424EC-7ED4-4D5E-9F65-AB0E2DD7C7C7}"/>
              </a:ext>
            </a:extLst>
          </p:cNvPr>
          <p:cNvSpPr/>
          <p:nvPr/>
        </p:nvSpPr>
        <p:spPr>
          <a:xfrm>
            <a:off x="467725" y="6301047"/>
            <a:ext cx="1405319" cy="3799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08672253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4">
            <a:extLst>
              <a:ext uri="{FF2B5EF4-FFF2-40B4-BE49-F238E27FC236}">
                <a16:creationId xmlns:a16="http://schemas.microsoft.com/office/drawing/2014/main" id="{3AEB0118-C1ED-4DE4-9186-9C238E03EB02}"/>
              </a:ext>
            </a:extLst>
          </p:cNvPr>
          <p:cNvSpPr/>
          <p:nvPr/>
        </p:nvSpPr>
        <p:spPr>
          <a:xfrm>
            <a:off x="670560" y="1934358"/>
            <a:ext cx="10591800" cy="1803279"/>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1.1  </a:t>
            </a:r>
            <a:r>
              <a:rPr lang="zh-CN" altLang="en-US" dirty="0">
                <a:sym typeface="Arial" panose="020B0604020202020204" pitchFamily="34" charset="0"/>
              </a:rPr>
              <a:t>从“不是”类偏向问说起</a:t>
            </a:r>
          </a:p>
        </p:txBody>
      </p:sp>
      <p:sp>
        <p:nvSpPr>
          <p:cNvPr id="10" name="文本框 9">
            <a:extLst>
              <a:ext uri="{FF2B5EF4-FFF2-40B4-BE49-F238E27FC236}">
                <a16:creationId xmlns:a16="http://schemas.microsoft.com/office/drawing/2014/main" id="{D11F9EC9-3637-4CB3-B922-96DD02729D28}"/>
              </a:ext>
            </a:extLst>
          </p:cNvPr>
          <p:cNvSpPr txBox="1"/>
          <p:nvPr/>
        </p:nvSpPr>
        <p:spPr>
          <a:xfrm>
            <a:off x="670560" y="1489390"/>
            <a:ext cx="10850880" cy="4708981"/>
          </a:xfrm>
          <a:prstGeom prst="rect">
            <a:avLst/>
          </a:prstGeom>
          <a:noFill/>
        </p:spPr>
        <p:txBody>
          <a:bodyPr wrap="square" rtlCol="0">
            <a:spAutoFit/>
          </a:bodyPr>
          <a:lstStyle/>
          <a:p>
            <a:r>
              <a:rPr lang="en-US" altLang="zh-CN" sz="2000" dirty="0">
                <a:cs typeface="+mn-ea"/>
                <a:sym typeface="+mn-lt"/>
              </a:rPr>
              <a:t> </a:t>
            </a:r>
            <a:r>
              <a:rPr lang="zh-CN" altLang="en-US" sz="2000" dirty="0">
                <a:cs typeface="+mn-ea"/>
                <a:sym typeface="+mn-lt"/>
              </a:rPr>
              <a:t>当一部分单音节副词进入“不是”类偏向问句后</a:t>
            </a:r>
            <a:r>
              <a:rPr lang="en-US" altLang="zh-CN" sz="2000" dirty="0">
                <a:cs typeface="+mn-ea"/>
                <a:sym typeface="+mn-lt"/>
              </a:rPr>
              <a:t>……</a:t>
            </a:r>
          </a:p>
          <a:p>
            <a:endParaRPr lang="en-US" altLang="zh-CN" sz="2000" dirty="0">
              <a:latin typeface="KaiTi" panose="02010609060101010101" pitchFamily="49" charset="-122"/>
              <a:ea typeface="KaiTi" panose="02010609060101010101" pitchFamily="49" charset="-122"/>
              <a:cs typeface="+mn-ea"/>
              <a:sym typeface="+mn-lt"/>
            </a:endParaRPr>
          </a:p>
          <a:p>
            <a:r>
              <a:rPr lang="zh-CN" altLang="en-US" sz="2000" dirty="0">
                <a:latin typeface="KaiTi" panose="02010609060101010101" pitchFamily="49" charset="-122"/>
                <a:ea typeface="KaiTi" panose="02010609060101010101" pitchFamily="49" charset="-122"/>
                <a:cs typeface="+mn-ea"/>
                <a:sym typeface="+mn-lt"/>
              </a:rPr>
              <a:t>（</a:t>
            </a:r>
            <a:r>
              <a:rPr lang="en-US" altLang="zh-CN" sz="2000" dirty="0">
                <a:latin typeface="KaiTi" panose="02010609060101010101" pitchFamily="49" charset="-122"/>
                <a:ea typeface="KaiTi" panose="02010609060101010101" pitchFamily="49" charset="-122"/>
                <a:cs typeface="+mn-ea"/>
                <a:sym typeface="+mn-lt"/>
              </a:rPr>
              <a:t>4</a:t>
            </a:r>
            <a:r>
              <a:rPr lang="zh-CN" altLang="en-US" sz="2000" dirty="0">
                <a:latin typeface="KaiTi" panose="02010609060101010101" pitchFamily="49" charset="-122"/>
                <a:ea typeface="KaiTi" panose="02010609060101010101" pitchFamily="49" charset="-122"/>
                <a:cs typeface="+mn-ea"/>
                <a:sym typeface="+mn-lt"/>
              </a:rPr>
              <a:t>）“</a:t>
            </a:r>
            <a:r>
              <a:rPr lang="zh-CN" altLang="zh-CN" sz="2000" dirty="0">
                <a:latin typeface="KaiTi" panose="02010609060101010101" pitchFamily="49" charset="-122"/>
                <a:ea typeface="KaiTi" panose="02010609060101010101" pitchFamily="49" charset="-122"/>
              </a:rPr>
              <a:t>至于钱这个东西，多一点，少一点，</a:t>
            </a:r>
            <a:r>
              <a:rPr lang="zh-CN" altLang="zh-CN" sz="2000" u="sng" dirty="0">
                <a:latin typeface="KaiTi" panose="02010609060101010101" pitchFamily="49" charset="-122"/>
                <a:ea typeface="KaiTi" panose="02010609060101010101" pitchFamily="49" charset="-122"/>
              </a:rPr>
              <a:t>日子</a:t>
            </a:r>
            <a:r>
              <a:rPr lang="zh-CN" altLang="zh-CN" sz="2000" b="1" u="sng" dirty="0">
                <a:latin typeface="KaiTi" panose="02010609060101010101" pitchFamily="49" charset="-122"/>
                <a:ea typeface="KaiTi" panose="02010609060101010101" pitchFamily="49" charset="-122"/>
              </a:rPr>
              <a:t>还不是</a:t>
            </a:r>
            <a:r>
              <a:rPr lang="zh-CN" altLang="zh-CN" sz="2000" u="sng" dirty="0">
                <a:latin typeface="KaiTi" panose="02010609060101010101" pitchFamily="49" charset="-122"/>
                <a:ea typeface="KaiTi" panose="02010609060101010101" pitchFamily="49" charset="-122"/>
              </a:rPr>
              <a:t>一样过？</a:t>
            </a:r>
            <a:r>
              <a:rPr lang="en-US" altLang="zh-CN" sz="2000" dirty="0">
                <a:latin typeface="KaiTi" panose="02010609060101010101" pitchFamily="49" charset="-122"/>
                <a:ea typeface="KaiTi" panose="02010609060101010101" pitchFamily="49" charset="-122"/>
              </a:rPr>
              <a:t>”</a:t>
            </a:r>
            <a:r>
              <a:rPr lang="zh-CN" altLang="zh-CN" sz="2000" dirty="0">
                <a:latin typeface="KaiTi" panose="02010609060101010101" pitchFamily="49" charset="-122"/>
                <a:ea typeface="KaiTi" panose="02010609060101010101" pitchFamily="49" charset="-122"/>
              </a:rPr>
              <a:t>妻子娇嗔地白他一眼：</a:t>
            </a:r>
            <a:r>
              <a:rPr lang="en-US" altLang="zh-CN" sz="2000" dirty="0">
                <a:latin typeface="KaiTi" panose="02010609060101010101" pitchFamily="49" charset="-122"/>
                <a:ea typeface="KaiTi" panose="02010609060101010101" pitchFamily="49" charset="-122"/>
              </a:rPr>
              <a:t>“</a:t>
            </a:r>
            <a:r>
              <a:rPr lang="zh-CN" altLang="zh-CN" sz="2000" dirty="0">
                <a:latin typeface="KaiTi" panose="02010609060101010101" pitchFamily="49" charset="-122"/>
                <a:ea typeface="KaiTi" panose="02010609060101010101" pitchFamily="49" charset="-122"/>
              </a:rPr>
              <a:t>就你清高！</a:t>
            </a:r>
            <a:r>
              <a:rPr lang="en-US" altLang="zh-CN" sz="2000" dirty="0">
                <a:latin typeface="KaiTi" panose="02010609060101010101" pitchFamily="49" charset="-122"/>
                <a:ea typeface="KaiTi" panose="02010609060101010101" pitchFamily="49" charset="-122"/>
              </a:rPr>
              <a:t>”	</a:t>
            </a:r>
            <a:br>
              <a:rPr lang="en-US" altLang="zh-CN" sz="2000" dirty="0">
                <a:latin typeface="KaiTi" panose="02010609060101010101" pitchFamily="49" charset="-122"/>
                <a:ea typeface="KaiTi" panose="02010609060101010101" pitchFamily="49" charset="-122"/>
                <a:cs typeface="+mn-ea"/>
                <a:sym typeface="+mn-lt"/>
              </a:rPr>
            </a:br>
            <a:r>
              <a:rPr lang="zh-CN" altLang="en-US" sz="2000" dirty="0">
                <a:latin typeface="KaiTi" panose="02010609060101010101" pitchFamily="49" charset="-122"/>
                <a:ea typeface="KaiTi" panose="02010609060101010101" pitchFamily="49" charset="-122"/>
                <a:cs typeface="+mn-ea"/>
                <a:sym typeface="+mn-lt"/>
              </a:rPr>
              <a:t>（</a:t>
            </a:r>
            <a:r>
              <a:rPr lang="en-US" altLang="zh-CN" sz="2000" dirty="0">
                <a:latin typeface="KaiTi" panose="02010609060101010101" pitchFamily="49" charset="-122"/>
                <a:ea typeface="KaiTi" panose="02010609060101010101" pitchFamily="49" charset="-122"/>
                <a:cs typeface="+mn-ea"/>
                <a:sym typeface="+mn-lt"/>
              </a:rPr>
              <a:t>5</a:t>
            </a:r>
            <a:r>
              <a:rPr lang="zh-CN" altLang="en-US" sz="2000" dirty="0">
                <a:latin typeface="KaiTi" panose="02010609060101010101" pitchFamily="49" charset="-122"/>
                <a:ea typeface="KaiTi" panose="02010609060101010101" pitchFamily="49" charset="-122"/>
                <a:cs typeface="+mn-ea"/>
                <a:sym typeface="+mn-lt"/>
              </a:rPr>
              <a:t>）“老赵，老赵！这可不敢意气用事！</a:t>
            </a:r>
            <a:r>
              <a:rPr lang="zh-CN" altLang="en-US" sz="2000" u="sng" dirty="0">
                <a:latin typeface="KaiTi" panose="02010609060101010101" pitchFamily="49" charset="-122"/>
                <a:ea typeface="KaiTi" panose="02010609060101010101" pitchFamily="49" charset="-122"/>
                <a:cs typeface="+mn-ea"/>
                <a:sym typeface="+mn-lt"/>
              </a:rPr>
              <a:t>一个乡党委书记说撸一个村支书</a:t>
            </a:r>
            <a:r>
              <a:rPr lang="zh-CN" altLang="en-US" sz="2000" b="1" u="sng" dirty="0">
                <a:latin typeface="KaiTi" panose="02010609060101010101" pitchFamily="49" charset="-122"/>
                <a:ea typeface="KaiTi" panose="02010609060101010101" pitchFamily="49" charset="-122"/>
                <a:cs typeface="+mn-ea"/>
                <a:sym typeface="+mn-lt"/>
              </a:rPr>
              <a:t>还不是</a:t>
            </a:r>
            <a:r>
              <a:rPr lang="zh-CN" altLang="en-US" sz="2000" u="sng" dirty="0">
                <a:latin typeface="KaiTi" panose="02010609060101010101" pitchFamily="49" charset="-122"/>
                <a:ea typeface="KaiTi" panose="02010609060101010101" pitchFamily="49" charset="-122"/>
                <a:cs typeface="+mn-ea"/>
                <a:sym typeface="+mn-lt"/>
              </a:rPr>
              <a:t>一句话</a:t>
            </a:r>
            <a:r>
              <a:rPr lang="zh-CN" altLang="en-US" sz="2000" dirty="0">
                <a:latin typeface="KaiTi" panose="02010609060101010101" pitchFamily="49" charset="-122"/>
                <a:ea typeface="KaiTi" panose="02010609060101010101" pitchFamily="49" charset="-122"/>
                <a:cs typeface="+mn-ea"/>
                <a:sym typeface="+mn-lt"/>
              </a:rPr>
              <a:t>！”</a:t>
            </a:r>
            <a:br>
              <a:rPr lang="en-US" altLang="zh-CN" sz="2000" dirty="0">
                <a:latin typeface="KaiTi" panose="02010609060101010101" pitchFamily="49" charset="-122"/>
                <a:ea typeface="KaiTi" panose="02010609060101010101" pitchFamily="49" charset="-122"/>
                <a:cs typeface="+mn-ea"/>
                <a:sym typeface="+mn-lt"/>
              </a:rPr>
            </a:br>
            <a:r>
              <a:rPr lang="zh-CN" altLang="en-US" sz="2000" dirty="0">
                <a:latin typeface="KaiTi" panose="02010609060101010101" pitchFamily="49" charset="-122"/>
                <a:ea typeface="KaiTi" panose="02010609060101010101" pitchFamily="49" charset="-122"/>
                <a:cs typeface="+mn-ea"/>
                <a:sym typeface="+mn-lt"/>
              </a:rPr>
              <a:t>（</a:t>
            </a:r>
            <a:r>
              <a:rPr lang="en-US" altLang="zh-CN" sz="2000" dirty="0">
                <a:latin typeface="KaiTi" panose="02010609060101010101" pitchFamily="49" charset="-122"/>
                <a:ea typeface="KaiTi" panose="02010609060101010101" pitchFamily="49" charset="-122"/>
                <a:cs typeface="+mn-ea"/>
                <a:sym typeface="+mn-lt"/>
              </a:rPr>
              <a:t>6</a:t>
            </a:r>
            <a:r>
              <a:rPr lang="zh-CN" altLang="en-US" sz="2000" dirty="0">
                <a:latin typeface="KaiTi" panose="02010609060101010101" pitchFamily="49" charset="-122"/>
                <a:ea typeface="KaiTi" panose="02010609060101010101" pitchFamily="49" charset="-122"/>
                <a:cs typeface="+mn-ea"/>
                <a:sym typeface="+mn-lt"/>
              </a:rPr>
              <a:t>）忙活了一年，新的一年我要轻松轻松，也许有人说，新的一年，</a:t>
            </a:r>
            <a:r>
              <a:rPr lang="zh-CN" altLang="en-US" sz="2000" u="sng" dirty="0">
                <a:latin typeface="KaiTi" panose="02010609060101010101" pitchFamily="49" charset="-122"/>
                <a:ea typeface="KaiTi" panose="02010609060101010101" pitchFamily="49" charset="-122"/>
                <a:cs typeface="+mn-ea"/>
                <a:sym typeface="+mn-lt"/>
              </a:rPr>
              <a:t>太阳</a:t>
            </a:r>
            <a:r>
              <a:rPr lang="zh-CN" altLang="en-US" sz="2000" b="1" u="sng" dirty="0">
                <a:latin typeface="KaiTi" panose="02010609060101010101" pitchFamily="49" charset="-122"/>
                <a:ea typeface="KaiTi" panose="02010609060101010101" pitchFamily="49" charset="-122"/>
                <a:cs typeface="+mn-ea"/>
                <a:sym typeface="+mn-lt"/>
              </a:rPr>
              <a:t>还不是</a:t>
            </a:r>
            <a:r>
              <a:rPr lang="zh-CN" altLang="en-US" sz="2000" u="sng" dirty="0">
                <a:latin typeface="KaiTi" panose="02010609060101010101" pitchFamily="49" charset="-122"/>
                <a:ea typeface="KaiTi" panose="02010609060101010101" pitchFamily="49" charset="-122"/>
                <a:cs typeface="+mn-ea"/>
                <a:sym typeface="+mn-lt"/>
              </a:rPr>
              <a:t>照样东升西落</a:t>
            </a:r>
            <a:r>
              <a:rPr lang="zh-CN" altLang="en-US" sz="2000" dirty="0">
                <a:latin typeface="KaiTi" panose="02010609060101010101" pitchFamily="49" charset="-122"/>
                <a:ea typeface="KaiTi" panose="02010609060101010101" pitchFamily="49" charset="-122"/>
                <a:cs typeface="+mn-ea"/>
                <a:sym typeface="+mn-lt"/>
              </a:rPr>
              <a:t>，地球还不依然自东向西旋转，没什么新鲜</a:t>
            </a:r>
            <a:r>
              <a:rPr lang="en-US" altLang="zh-CN" sz="2000" dirty="0">
                <a:latin typeface="KaiTi" panose="02010609060101010101" pitchFamily="49" charset="-122"/>
                <a:ea typeface="KaiTi" panose="02010609060101010101" pitchFamily="49" charset="-122"/>
                <a:cs typeface="+mn-ea"/>
                <a:sym typeface="+mn-lt"/>
              </a:rPr>
              <a:t>……	</a:t>
            </a:r>
          </a:p>
          <a:p>
            <a:endParaRPr lang="en-US" altLang="zh-CN" sz="2000" dirty="0">
              <a:latin typeface="KaiTi" panose="02010609060101010101" pitchFamily="49" charset="-122"/>
              <a:ea typeface="KaiTi" panose="02010609060101010101" pitchFamily="49" charset="-122"/>
              <a:cs typeface="+mn-ea"/>
              <a:sym typeface="+mn-lt"/>
            </a:endParaRPr>
          </a:p>
          <a:p>
            <a:r>
              <a:rPr lang="zh-CN" altLang="en-US" sz="2000" dirty="0">
                <a:latin typeface="KaiTi" panose="02010609060101010101" pitchFamily="49" charset="-122"/>
                <a:ea typeface="KaiTi" panose="02010609060101010101" pitchFamily="49" charset="-122"/>
                <a:cs typeface="+mn-ea"/>
                <a:sym typeface="+mn-lt"/>
              </a:rPr>
              <a:t>（</a:t>
            </a:r>
            <a:r>
              <a:rPr lang="en-US" altLang="zh-CN" sz="2000" dirty="0">
                <a:latin typeface="KaiTi" panose="02010609060101010101" pitchFamily="49" charset="-122"/>
                <a:ea typeface="KaiTi" panose="02010609060101010101" pitchFamily="49" charset="-122"/>
                <a:cs typeface="+mn-ea"/>
                <a:sym typeface="+mn-lt"/>
              </a:rPr>
              <a:t>7</a:t>
            </a:r>
            <a:r>
              <a:rPr lang="zh-CN" altLang="en-US" sz="2000" dirty="0">
                <a:latin typeface="KaiTi" panose="02010609060101010101" pitchFamily="49" charset="-122"/>
                <a:ea typeface="KaiTi" panose="02010609060101010101" pitchFamily="49" charset="-122"/>
                <a:cs typeface="+mn-ea"/>
                <a:sym typeface="+mn-lt"/>
              </a:rPr>
              <a:t>）</a:t>
            </a:r>
            <a:r>
              <a:rPr lang="zh-CN" altLang="en-US" sz="2000" dirty="0">
                <a:latin typeface="KaiTi" panose="02010609060101010101" pitchFamily="49" charset="-122"/>
                <a:ea typeface="KaiTi" panose="02010609060101010101" pitchFamily="49" charset="-122"/>
                <a:cs typeface="+mn-ea"/>
              </a:rPr>
              <a:t>我们聊天飞行</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rPr>
              <a:t>畅笑正欢</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rPr>
              <a:t>忽然车速大减</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rPr>
              <a:t>叫人生疑。一看</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rPr>
              <a:t>嗬</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rPr>
              <a:t>原来前方路上</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rPr>
              <a:t>左右各停一车</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rPr>
              <a:t>一正一反</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rPr>
              <a:t>哼哈二将</a:t>
            </a:r>
            <a:r>
              <a:rPr lang="en-US" altLang="zh-CN" sz="2000" dirty="0">
                <a:latin typeface="KaiTi" panose="02010609060101010101" pitchFamily="49" charset="-122"/>
                <a:ea typeface="KaiTi" panose="02010609060101010101" pitchFamily="49" charset="-122"/>
                <a:cs typeface="+mn-ea"/>
              </a:rPr>
              <a:t>,</a:t>
            </a:r>
            <a:r>
              <a:rPr lang="zh-CN" altLang="en-US" sz="2000" dirty="0">
                <a:latin typeface="KaiTi" panose="02010609060101010101" pitchFamily="49" charset="-122"/>
                <a:ea typeface="KaiTi" panose="02010609060101010101" pitchFamily="49" charset="-122"/>
                <a:cs typeface="+mn-ea"/>
                <a:sym typeface="+mn-lt"/>
              </a:rPr>
              <a:t>正将道路把住</a:t>
            </a:r>
            <a:r>
              <a:rPr lang="en-US" altLang="zh-CN" sz="2000" dirty="0">
                <a:latin typeface="KaiTi" panose="02010609060101010101" pitchFamily="49" charset="-122"/>
                <a:ea typeface="KaiTi" panose="02010609060101010101" pitchFamily="49" charset="-122"/>
                <a:cs typeface="+mn-ea"/>
                <a:sym typeface="+mn-lt"/>
              </a:rPr>
              <a:t>,</a:t>
            </a:r>
            <a:r>
              <a:rPr lang="zh-CN" altLang="en-US" sz="2000" dirty="0">
                <a:latin typeface="KaiTi" panose="02010609060101010101" pitchFamily="49" charset="-122"/>
                <a:ea typeface="KaiTi" panose="02010609060101010101" pitchFamily="49" charset="-122"/>
                <a:cs typeface="+mn-ea"/>
                <a:sym typeface="+mn-lt"/>
              </a:rPr>
              <a:t>只留一道小缝供一车爬行。久居此地的朋友便说</a:t>
            </a:r>
            <a:r>
              <a:rPr lang="en-US" altLang="zh-CN" sz="2000" dirty="0">
                <a:latin typeface="KaiTi" panose="02010609060101010101" pitchFamily="49" charset="-122"/>
                <a:ea typeface="KaiTi" panose="02010609060101010101" pitchFamily="49" charset="-122"/>
                <a:cs typeface="+mn-ea"/>
                <a:sym typeface="+mn-lt"/>
              </a:rPr>
              <a:t>:“</a:t>
            </a:r>
            <a:r>
              <a:rPr lang="zh-CN" altLang="en-US" sz="2000" u="sng" dirty="0">
                <a:latin typeface="KaiTi" panose="02010609060101010101" pitchFamily="49" charset="-122"/>
                <a:ea typeface="KaiTi" panose="02010609060101010101" pitchFamily="49" charset="-122"/>
                <a:cs typeface="+mn-ea"/>
                <a:sym typeface="+mn-lt"/>
              </a:rPr>
              <a:t>别不是两个司机又聊上了吧</a:t>
            </a:r>
            <a:r>
              <a:rPr lang="en-US" altLang="zh-CN" sz="2000" u="sng" dirty="0">
                <a:latin typeface="KaiTi" panose="02010609060101010101" pitchFamily="49" charset="-122"/>
                <a:ea typeface="KaiTi" panose="02010609060101010101" pitchFamily="49" charset="-122"/>
                <a:cs typeface="+mn-ea"/>
                <a:sym typeface="+mn-lt"/>
              </a:rPr>
              <a:t>?</a:t>
            </a:r>
            <a:r>
              <a:rPr lang="en-US" altLang="zh-CN" sz="2000" dirty="0">
                <a:latin typeface="KaiTi" panose="02010609060101010101" pitchFamily="49" charset="-122"/>
                <a:ea typeface="KaiTi" panose="02010609060101010101" pitchFamily="49" charset="-122"/>
                <a:cs typeface="+mn-ea"/>
                <a:sym typeface="+mn-lt"/>
              </a:rPr>
              <a:t>”</a:t>
            </a:r>
          </a:p>
          <a:p>
            <a:r>
              <a:rPr lang="zh-CN" altLang="en-US" sz="2000" dirty="0">
                <a:latin typeface="KaiTi" panose="02010609060101010101" pitchFamily="49" charset="-122"/>
                <a:ea typeface="KaiTi" panose="02010609060101010101" pitchFamily="49" charset="-122"/>
                <a:cs typeface="+mn-ea"/>
                <a:sym typeface="+mn-lt"/>
              </a:rPr>
              <a:t>（</a:t>
            </a:r>
            <a:r>
              <a:rPr lang="en-US" altLang="zh-CN" sz="2000" dirty="0">
                <a:latin typeface="KaiTi" panose="02010609060101010101" pitchFamily="49" charset="-122"/>
                <a:ea typeface="KaiTi" panose="02010609060101010101" pitchFamily="49" charset="-122"/>
                <a:cs typeface="+mn-ea"/>
                <a:sym typeface="+mn-lt"/>
              </a:rPr>
              <a:t>8</a:t>
            </a:r>
            <a:r>
              <a:rPr lang="zh-CN" altLang="en-US" sz="2000" dirty="0">
                <a:latin typeface="KaiTi" panose="02010609060101010101" pitchFamily="49" charset="-122"/>
                <a:ea typeface="KaiTi" panose="02010609060101010101" pitchFamily="49" charset="-122"/>
                <a:cs typeface="+mn-ea"/>
                <a:sym typeface="+mn-lt"/>
              </a:rPr>
              <a:t>）他想：“什么急事要我马上离开，这样晚的时光，到哪里去，</a:t>
            </a:r>
            <a:r>
              <a:rPr lang="zh-CN" altLang="en-US" sz="2000" b="1" u="sng" dirty="0">
                <a:latin typeface="KaiTi" panose="02010609060101010101" pitchFamily="49" charset="-122"/>
                <a:ea typeface="KaiTi" panose="02010609060101010101" pitchFamily="49" charset="-122"/>
                <a:cs typeface="+mn-ea"/>
                <a:sym typeface="+mn-lt"/>
              </a:rPr>
              <a:t>别不是</a:t>
            </a:r>
            <a:r>
              <a:rPr lang="zh-CN" altLang="en-US" sz="2000" u="sng" dirty="0">
                <a:latin typeface="KaiTi" panose="02010609060101010101" pitchFamily="49" charset="-122"/>
                <a:ea typeface="KaiTi" panose="02010609060101010101" pitchFamily="49" charset="-122"/>
                <a:cs typeface="+mn-ea"/>
                <a:sym typeface="+mn-lt"/>
              </a:rPr>
              <a:t>她听错了</a:t>
            </a:r>
            <a:r>
              <a:rPr lang="zh-CN" altLang="en-US" sz="2000" dirty="0">
                <a:latin typeface="KaiTi" panose="02010609060101010101" pitchFamily="49" charset="-122"/>
                <a:ea typeface="KaiTi" panose="02010609060101010101" pitchFamily="49" charset="-122"/>
                <a:cs typeface="+mn-ea"/>
                <a:sym typeface="+mn-lt"/>
              </a:rPr>
              <a:t>！这个女乡下佬！”</a:t>
            </a:r>
            <a:endParaRPr lang="en-US" altLang="zh-CN" sz="2000" dirty="0">
              <a:latin typeface="KaiTi" panose="02010609060101010101" pitchFamily="49" charset="-122"/>
              <a:ea typeface="KaiTi" panose="02010609060101010101" pitchFamily="49" charset="-122"/>
              <a:cs typeface="+mn-ea"/>
              <a:sym typeface="+mn-lt"/>
            </a:endParaRPr>
          </a:p>
          <a:p>
            <a:r>
              <a:rPr lang="zh-CN" altLang="en-US" sz="2000" dirty="0">
                <a:latin typeface="KaiTi" panose="02010609060101010101" pitchFamily="49" charset="-122"/>
                <a:ea typeface="KaiTi" panose="02010609060101010101" pitchFamily="49" charset="-122"/>
                <a:cs typeface="+mn-ea"/>
                <a:sym typeface="+mn-lt"/>
              </a:rPr>
              <a:t>（</a:t>
            </a:r>
            <a:r>
              <a:rPr lang="en-US" altLang="zh-CN" sz="2000" dirty="0">
                <a:latin typeface="KaiTi" panose="02010609060101010101" pitchFamily="49" charset="-122"/>
                <a:ea typeface="KaiTi" panose="02010609060101010101" pitchFamily="49" charset="-122"/>
                <a:cs typeface="+mn-ea"/>
                <a:sym typeface="+mn-lt"/>
              </a:rPr>
              <a:t>9</a:t>
            </a:r>
            <a:r>
              <a:rPr lang="zh-CN" altLang="en-US" sz="2000" dirty="0">
                <a:latin typeface="KaiTi" panose="02010609060101010101" pitchFamily="49" charset="-122"/>
                <a:ea typeface="KaiTi" panose="02010609060101010101" pitchFamily="49" charset="-122"/>
                <a:cs typeface="+mn-ea"/>
                <a:sym typeface="+mn-lt"/>
              </a:rPr>
              <a:t>）</a:t>
            </a:r>
            <a:r>
              <a:rPr lang="zh-CN" altLang="en-US" sz="2000" b="1" u="sng" dirty="0">
                <a:latin typeface="KaiTi" panose="02010609060101010101" pitchFamily="49" charset="-122"/>
                <a:ea typeface="KaiTi" panose="02010609060101010101" pitchFamily="49" charset="-122"/>
                <a:cs typeface="+mn-ea"/>
                <a:sym typeface="+mn-lt"/>
              </a:rPr>
              <a:t>别不是</a:t>
            </a:r>
            <a:r>
              <a:rPr lang="zh-CN" altLang="en-US" sz="2000" u="sng" dirty="0">
                <a:latin typeface="KaiTi" panose="02010609060101010101" pitchFamily="49" charset="-122"/>
                <a:ea typeface="KaiTi" panose="02010609060101010101" pitchFamily="49" charset="-122"/>
                <a:cs typeface="+mn-ea"/>
                <a:sym typeface="+mn-lt"/>
              </a:rPr>
              <a:t>他们又回来了。</a:t>
            </a:r>
            <a:endParaRPr lang="en-US" altLang="zh-CN" sz="2000" dirty="0">
              <a:latin typeface="KaiTi" panose="02010609060101010101" pitchFamily="49" charset="-122"/>
              <a:ea typeface="KaiTi" panose="02010609060101010101" pitchFamily="49" charset="-122"/>
              <a:cs typeface="+mn-ea"/>
              <a:sym typeface="+mn-lt"/>
            </a:endParaRPr>
          </a:p>
          <a:p>
            <a:endParaRPr lang="zh-CN" altLang="en-US" sz="2000" dirty="0"/>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264892" y="1489390"/>
            <a:ext cx="405668" cy="529464"/>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4" name="直接连接符 3">
            <a:extLst>
              <a:ext uri="{FF2B5EF4-FFF2-40B4-BE49-F238E27FC236}">
                <a16:creationId xmlns:a16="http://schemas.microsoft.com/office/drawing/2014/main" id="{F32D73B0-8B0D-421C-B0DF-63CF330CEB15}"/>
              </a:ext>
            </a:extLst>
          </p:cNvPr>
          <p:cNvCxnSpPr/>
          <p:nvPr/>
        </p:nvCxnSpPr>
        <p:spPr>
          <a:xfrm>
            <a:off x="670560" y="3822248"/>
            <a:ext cx="4602480" cy="0"/>
          </a:xfrm>
          <a:prstGeom prst="line">
            <a:avLst/>
          </a:prstGeom>
          <a:ln w="38100">
            <a:solidFill>
              <a:srgbClr val="9A0001"/>
            </a:solidFill>
          </a:ln>
        </p:spPr>
        <p:style>
          <a:lnRef idx="3">
            <a:schemeClr val="accent1"/>
          </a:lnRef>
          <a:fillRef idx="0">
            <a:schemeClr val="accent1"/>
          </a:fillRef>
          <a:effectRef idx="2">
            <a:schemeClr val="accent1"/>
          </a:effectRef>
          <a:fontRef idx="minor">
            <a:schemeClr val="tx1"/>
          </a:fontRef>
        </p:style>
      </p:cxnSp>
      <p:sp>
        <p:nvSpPr>
          <p:cNvPr id="9" name="矩形 8">
            <a:extLst>
              <a:ext uri="{FF2B5EF4-FFF2-40B4-BE49-F238E27FC236}">
                <a16:creationId xmlns:a16="http://schemas.microsoft.com/office/drawing/2014/main" id="{4BDAAF8E-83C2-4F8F-AF03-02B921AF94DC}"/>
              </a:ext>
            </a:extLst>
          </p:cNvPr>
          <p:cNvSpPr/>
          <p:nvPr/>
        </p:nvSpPr>
        <p:spPr>
          <a:xfrm>
            <a:off x="467725" y="6301047"/>
            <a:ext cx="1405319" cy="3799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灯片编号占位符 1">
            <a:extLst>
              <a:ext uri="{FF2B5EF4-FFF2-40B4-BE49-F238E27FC236}">
                <a16:creationId xmlns:a16="http://schemas.microsoft.com/office/drawing/2014/main" id="{E9D41DE3-579F-4B5B-BA57-85E1C05C9FD7}"/>
              </a:ext>
            </a:extLst>
          </p:cNvPr>
          <p:cNvSpPr>
            <a:spLocks noGrp="1"/>
          </p:cNvSpPr>
          <p:nvPr>
            <p:ph type="sldNum" sz="quarter" idx="4"/>
          </p:nvPr>
        </p:nvSpPr>
        <p:spPr/>
        <p:txBody>
          <a:bodyPr/>
          <a:lstStyle/>
          <a:p>
            <a:r>
              <a:rPr lang="en-US" altLang="zh-CN"/>
              <a:t>&lt; </a:t>
            </a:r>
            <a:fld id="{A548B57D-AE10-4CF7-A9DF-59FEFA91B28E}" type="slidenum">
              <a:rPr lang="zh-CN" altLang="en-US" smtClean="0"/>
              <a:pPr/>
              <a:t>7</a:t>
            </a:fld>
            <a:r>
              <a:rPr lang="zh-CN" altLang="en-US"/>
              <a:t> </a:t>
            </a:r>
            <a:r>
              <a:rPr lang="en-US" altLang="zh-CN"/>
              <a:t>&gt;</a:t>
            </a:r>
            <a:endParaRPr lang="zh-CN" altLang="en-US" dirty="0"/>
          </a:p>
        </p:txBody>
      </p:sp>
    </p:spTree>
    <p:extLst>
      <p:ext uri="{BB962C8B-B14F-4D97-AF65-F5344CB8AC3E}">
        <p14:creationId xmlns:p14="http://schemas.microsoft.com/office/powerpoint/2010/main" val="328649732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1.1  </a:t>
            </a:r>
            <a:r>
              <a:rPr lang="zh-CN" altLang="en-US" dirty="0">
                <a:sym typeface="Arial" panose="020B0604020202020204" pitchFamily="34" charset="0"/>
              </a:rPr>
              <a:t>从“不是”类偏向问说起</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264892" y="1489390"/>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aphicFrame>
        <p:nvGraphicFramePr>
          <p:cNvPr id="9" name="表格 19">
            <a:extLst>
              <a:ext uri="{FF2B5EF4-FFF2-40B4-BE49-F238E27FC236}">
                <a16:creationId xmlns:a16="http://schemas.microsoft.com/office/drawing/2014/main" id="{A4DFB411-CC2B-4BAF-A35C-F76816907679}"/>
              </a:ext>
            </a:extLst>
          </p:cNvPr>
          <p:cNvGraphicFramePr>
            <a:graphicFrameLocks noGrp="1"/>
          </p:cNvGraphicFramePr>
          <p:nvPr>
            <p:extLst>
              <p:ext uri="{D42A27DB-BD31-4B8C-83A1-F6EECF244321}">
                <p14:modId xmlns:p14="http://schemas.microsoft.com/office/powerpoint/2010/main" val="697304973"/>
              </p:ext>
            </p:extLst>
          </p:nvPr>
        </p:nvGraphicFramePr>
        <p:xfrm>
          <a:off x="878717" y="2319865"/>
          <a:ext cx="9484481" cy="3135873"/>
        </p:xfrm>
        <a:graphic>
          <a:graphicData uri="http://schemas.openxmlformats.org/drawingml/2006/table">
            <a:tbl>
              <a:tblPr firstRow="1" bandRow="1">
                <a:tableStyleId>{5C22544A-7EE6-4342-B048-85BDC9FD1C3A}</a:tableStyleId>
              </a:tblPr>
              <a:tblGrid>
                <a:gridCol w="1381726">
                  <a:extLst>
                    <a:ext uri="{9D8B030D-6E8A-4147-A177-3AD203B41FA5}">
                      <a16:colId xmlns:a16="http://schemas.microsoft.com/office/drawing/2014/main" val="3290986870"/>
                    </a:ext>
                  </a:extLst>
                </a:gridCol>
                <a:gridCol w="1552173">
                  <a:extLst>
                    <a:ext uri="{9D8B030D-6E8A-4147-A177-3AD203B41FA5}">
                      <a16:colId xmlns:a16="http://schemas.microsoft.com/office/drawing/2014/main" val="3992941603"/>
                    </a:ext>
                  </a:extLst>
                </a:gridCol>
                <a:gridCol w="1263270">
                  <a:extLst>
                    <a:ext uri="{9D8B030D-6E8A-4147-A177-3AD203B41FA5}">
                      <a16:colId xmlns:a16="http://schemas.microsoft.com/office/drawing/2014/main" val="324652580"/>
                    </a:ext>
                  </a:extLst>
                </a:gridCol>
                <a:gridCol w="1412710">
                  <a:extLst>
                    <a:ext uri="{9D8B030D-6E8A-4147-A177-3AD203B41FA5}">
                      <a16:colId xmlns:a16="http://schemas.microsoft.com/office/drawing/2014/main" val="3241759614"/>
                    </a:ext>
                  </a:extLst>
                </a:gridCol>
                <a:gridCol w="1291534">
                  <a:extLst>
                    <a:ext uri="{9D8B030D-6E8A-4147-A177-3AD203B41FA5}">
                      <a16:colId xmlns:a16="http://schemas.microsoft.com/office/drawing/2014/main" val="2997443728"/>
                    </a:ext>
                  </a:extLst>
                </a:gridCol>
                <a:gridCol w="1291534">
                  <a:extLst>
                    <a:ext uri="{9D8B030D-6E8A-4147-A177-3AD203B41FA5}">
                      <a16:colId xmlns:a16="http://schemas.microsoft.com/office/drawing/2014/main" val="3282846853"/>
                    </a:ext>
                  </a:extLst>
                </a:gridCol>
                <a:gridCol w="1291534">
                  <a:extLst>
                    <a:ext uri="{9D8B030D-6E8A-4147-A177-3AD203B41FA5}">
                      <a16:colId xmlns:a16="http://schemas.microsoft.com/office/drawing/2014/main" val="194454693"/>
                    </a:ext>
                  </a:extLst>
                </a:gridCol>
              </a:tblGrid>
              <a:tr h="792389">
                <a:tc rowSpan="2">
                  <a:txBody>
                    <a:bodyPr/>
                    <a:lstStyle/>
                    <a:p>
                      <a:pPr algn="ctr"/>
                      <a:endParaRPr lang="zh-CN" altLang="en-US" dirty="0"/>
                    </a:p>
                  </a:txBody>
                  <a:tcPr anchor="ctr">
                    <a:solidFill>
                      <a:srgbClr val="DCDCDC"/>
                    </a:solidFill>
                  </a:tcPr>
                </a:tc>
                <a:tc gridSpan="3">
                  <a:txBody>
                    <a:bodyPr/>
                    <a:lstStyle/>
                    <a:p>
                      <a:pPr algn="ctr"/>
                      <a:r>
                        <a:rPr lang="zh-CN" altLang="en-US" dirty="0"/>
                        <a:t>        允许出现的句类环境</a:t>
                      </a:r>
                    </a:p>
                  </a:txBody>
                  <a:tcPr anchor="ctr"/>
                </a:tc>
                <a:tc hMerge="1">
                  <a:txBody>
                    <a:bodyPr/>
                    <a:lstStyle/>
                    <a:p>
                      <a:endParaRPr lang="zh-CN" altLang="en-US" dirty="0"/>
                    </a:p>
                  </a:txBody>
                  <a:tcPr/>
                </a:tc>
                <a:tc hMerge="1">
                  <a:txBody>
                    <a:bodyPr/>
                    <a:lstStyle/>
                    <a:p>
                      <a:endParaRPr lang="zh-CN" altLang="en-US" dirty="0"/>
                    </a:p>
                  </a:txBody>
                  <a:tcPr anchor="ctr"/>
                </a:tc>
                <a:tc gridSpan="3">
                  <a:txBody>
                    <a:bodyPr/>
                    <a:lstStyle/>
                    <a:p>
                      <a:pPr algn="ctr"/>
                      <a:r>
                        <a:rPr lang="zh-CN" altLang="en-US" dirty="0"/>
                        <a:t>与之共现的语气词</a:t>
                      </a:r>
                    </a:p>
                  </a:txBody>
                  <a:tcPr anchor="ctr"/>
                </a:tc>
                <a:tc hMerge="1">
                  <a:txBody>
                    <a:bodyPr/>
                    <a:lstStyle/>
                    <a:p>
                      <a:endParaRPr lang="zh-CN" altLang="en-US"/>
                    </a:p>
                  </a:txBody>
                  <a:tcPr/>
                </a:tc>
                <a:tc hMerge="1">
                  <a:txBody>
                    <a:bodyPr/>
                    <a:lstStyle/>
                    <a:p>
                      <a:endParaRPr lang="zh-CN" altLang="en-US" dirty="0"/>
                    </a:p>
                  </a:txBody>
                  <a:tcPr/>
                </a:tc>
                <a:extLst>
                  <a:ext uri="{0D108BD9-81ED-4DB2-BD59-A6C34878D82A}">
                    <a16:rowId xmlns:a16="http://schemas.microsoft.com/office/drawing/2014/main" val="3210269828"/>
                  </a:ext>
                </a:extLst>
              </a:tr>
              <a:tr h="758706">
                <a:tc vMerge="1">
                  <a:txBody>
                    <a:bodyPr/>
                    <a:lstStyle/>
                    <a:p>
                      <a:endParaRPr lang="zh-CN" altLang="en-US" dirty="0"/>
                    </a:p>
                  </a:txBody>
                  <a:tcPr/>
                </a:tc>
                <a:tc>
                  <a:txBody>
                    <a:bodyPr/>
                    <a:lstStyle/>
                    <a:p>
                      <a:pPr algn="ctr"/>
                      <a:r>
                        <a:rPr lang="zh-CN" altLang="en-US" dirty="0"/>
                        <a:t>疑问</a:t>
                      </a:r>
                    </a:p>
                  </a:txBody>
                  <a:tcPr anchor="ctr"/>
                </a:tc>
                <a:tc>
                  <a:txBody>
                    <a:bodyPr/>
                    <a:lstStyle/>
                    <a:p>
                      <a:pPr algn="ctr"/>
                      <a:r>
                        <a:rPr lang="zh-CN" altLang="en-US" dirty="0"/>
                        <a:t>感叹</a:t>
                      </a:r>
                    </a:p>
                  </a:txBody>
                  <a:tcPr anchor="ctr"/>
                </a:tc>
                <a:tc>
                  <a:txBody>
                    <a:bodyPr/>
                    <a:lstStyle/>
                    <a:p>
                      <a:pPr algn="ctr"/>
                      <a:r>
                        <a:rPr lang="zh-CN" altLang="en-US" dirty="0"/>
                        <a:t>陈述</a:t>
                      </a:r>
                    </a:p>
                  </a:txBody>
                  <a:tcPr anchor="ctr"/>
                </a:tc>
                <a:tc>
                  <a:txBody>
                    <a:bodyPr/>
                    <a:lstStyle/>
                    <a:p>
                      <a:pPr algn="ctr"/>
                      <a:r>
                        <a:rPr lang="zh-CN" altLang="en-US" dirty="0"/>
                        <a:t>吗</a:t>
                      </a:r>
                      <a:r>
                        <a:rPr lang="en-US" altLang="zh-CN" dirty="0"/>
                        <a:t>/</a:t>
                      </a:r>
                      <a:r>
                        <a:rPr lang="zh-CN" altLang="en-US" dirty="0"/>
                        <a:t>么</a:t>
                      </a:r>
                    </a:p>
                  </a:txBody>
                  <a:tcPr anchor="ctr"/>
                </a:tc>
                <a:tc>
                  <a:txBody>
                    <a:bodyPr/>
                    <a:lstStyle/>
                    <a:p>
                      <a:pPr algn="ctr"/>
                      <a:r>
                        <a:rPr lang="zh-CN" altLang="en-US" dirty="0"/>
                        <a:t>吧</a:t>
                      </a:r>
                    </a:p>
                  </a:txBody>
                  <a:tcPr anchor="ctr"/>
                </a:tc>
                <a:tc>
                  <a:txBody>
                    <a:bodyPr/>
                    <a:lstStyle/>
                    <a:p>
                      <a:pPr algn="ctr"/>
                      <a:r>
                        <a:rPr lang="zh-CN" altLang="en-US" dirty="0"/>
                        <a:t>Ø</a:t>
                      </a:r>
                    </a:p>
                  </a:txBody>
                  <a:tcPr anchor="ctr"/>
                </a:tc>
                <a:extLst>
                  <a:ext uri="{0D108BD9-81ED-4DB2-BD59-A6C34878D82A}">
                    <a16:rowId xmlns:a16="http://schemas.microsoft.com/office/drawing/2014/main" val="3970015321"/>
                  </a:ext>
                </a:extLst>
              </a:tr>
              <a:tr h="792389">
                <a:tc>
                  <a:txBody>
                    <a:bodyPr/>
                    <a:lstStyle/>
                    <a:p>
                      <a:pPr algn="ctr"/>
                      <a:r>
                        <a:rPr lang="zh-CN" altLang="en-US" dirty="0"/>
                        <a:t>还不是类</a:t>
                      </a:r>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extLst>
                  <a:ext uri="{0D108BD9-81ED-4DB2-BD59-A6C34878D82A}">
                    <a16:rowId xmlns:a16="http://schemas.microsoft.com/office/drawing/2014/main" val="3278164164"/>
                  </a:ext>
                </a:extLst>
              </a:tr>
              <a:tr h="792389">
                <a:tc>
                  <a:txBody>
                    <a:bodyPr/>
                    <a:lstStyle/>
                    <a:p>
                      <a:pPr algn="ctr"/>
                      <a:r>
                        <a:rPr lang="zh-CN" altLang="en-US" dirty="0"/>
                        <a:t>别不是类</a:t>
                      </a:r>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tc>
                  <a:txBody>
                    <a:bodyPr/>
                    <a:lstStyle/>
                    <a:p>
                      <a:pPr algn="ctr"/>
                      <a:r>
                        <a:rPr lang="en-US" altLang="zh-CN" dirty="0"/>
                        <a:t>+</a:t>
                      </a:r>
                      <a:endParaRPr lang="zh-CN" altLang="en-US" dirty="0"/>
                    </a:p>
                  </a:txBody>
                  <a:tcPr anchor="ctr"/>
                </a:tc>
                <a:extLst>
                  <a:ext uri="{0D108BD9-81ED-4DB2-BD59-A6C34878D82A}">
                    <a16:rowId xmlns:a16="http://schemas.microsoft.com/office/drawing/2014/main" val="3380697165"/>
                  </a:ext>
                </a:extLst>
              </a:tr>
            </a:tbl>
          </a:graphicData>
        </a:graphic>
      </p:graphicFrame>
      <p:sp>
        <p:nvSpPr>
          <p:cNvPr id="2" name="矩形 1">
            <a:extLst>
              <a:ext uri="{FF2B5EF4-FFF2-40B4-BE49-F238E27FC236}">
                <a16:creationId xmlns:a16="http://schemas.microsoft.com/office/drawing/2014/main" id="{5CE91D00-E039-4674-B027-538F289C4EF9}"/>
              </a:ext>
            </a:extLst>
          </p:cNvPr>
          <p:cNvSpPr/>
          <p:nvPr/>
        </p:nvSpPr>
        <p:spPr>
          <a:xfrm>
            <a:off x="878717" y="1523071"/>
            <a:ext cx="5698996" cy="369332"/>
          </a:xfrm>
          <a:prstGeom prst="rect">
            <a:avLst/>
          </a:prstGeom>
        </p:spPr>
        <p:txBody>
          <a:bodyPr wrap="none">
            <a:spAutoFit/>
          </a:bodyPr>
          <a:lstStyle/>
          <a:p>
            <a:r>
              <a:rPr lang="zh-CN" altLang="en-US" dirty="0">
                <a:cs typeface="+mn-ea"/>
                <a:sym typeface="+mn-lt"/>
              </a:rPr>
              <a:t>进一步总结“还不是”“别不是”的使用环境如表</a:t>
            </a:r>
            <a:r>
              <a:rPr lang="en-US" altLang="zh-CN" dirty="0">
                <a:cs typeface="+mn-ea"/>
                <a:sym typeface="+mn-lt"/>
              </a:rPr>
              <a:t>2</a:t>
            </a:r>
            <a:r>
              <a:rPr lang="zh-CN" altLang="en-US" dirty="0">
                <a:cs typeface="+mn-ea"/>
                <a:sym typeface="+mn-lt"/>
              </a:rPr>
              <a:t>：</a:t>
            </a:r>
            <a:endParaRPr lang="zh-CN" altLang="en-US" dirty="0"/>
          </a:p>
        </p:txBody>
      </p:sp>
      <p:sp>
        <p:nvSpPr>
          <p:cNvPr id="10" name="矩形 9">
            <a:extLst>
              <a:ext uri="{FF2B5EF4-FFF2-40B4-BE49-F238E27FC236}">
                <a16:creationId xmlns:a16="http://schemas.microsoft.com/office/drawing/2014/main" id="{200390E2-6BA3-4316-9565-D2D7BAEE2797}"/>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a:extLst>
              <a:ext uri="{FF2B5EF4-FFF2-40B4-BE49-F238E27FC236}">
                <a16:creationId xmlns:a16="http://schemas.microsoft.com/office/drawing/2014/main" id="{8EC7CE64-95DE-4D91-8262-3F283C22D828}"/>
              </a:ext>
            </a:extLst>
          </p:cNvPr>
          <p:cNvSpPr>
            <a:spLocks noGrp="1"/>
          </p:cNvSpPr>
          <p:nvPr>
            <p:ph type="sldNum" sz="quarter" idx="4"/>
          </p:nvPr>
        </p:nvSpPr>
        <p:spPr/>
        <p:txBody>
          <a:bodyPr/>
          <a:lstStyle/>
          <a:p>
            <a:r>
              <a:rPr lang="en-US" altLang="zh-CN"/>
              <a:t>&lt; </a:t>
            </a:r>
            <a:fld id="{A548B57D-AE10-4CF7-A9DF-59FEFA91B28E}" type="slidenum">
              <a:rPr lang="zh-CN" altLang="en-US" smtClean="0"/>
              <a:pPr/>
              <a:t>8</a:t>
            </a:fld>
            <a:r>
              <a:rPr lang="zh-CN" altLang="en-US"/>
              <a:t> </a:t>
            </a:r>
            <a:r>
              <a:rPr lang="en-US" altLang="zh-CN"/>
              <a:t>&gt;</a:t>
            </a:r>
            <a:endParaRPr lang="zh-CN" altLang="en-US" dirty="0"/>
          </a:p>
        </p:txBody>
      </p:sp>
      <p:sp>
        <p:nvSpPr>
          <p:cNvPr id="12" name="矩形 11">
            <a:extLst>
              <a:ext uri="{FF2B5EF4-FFF2-40B4-BE49-F238E27FC236}">
                <a16:creationId xmlns:a16="http://schemas.microsoft.com/office/drawing/2014/main" id="{7BECFA05-521F-4792-B5C4-F289D6390C8A}"/>
              </a:ext>
            </a:extLst>
          </p:cNvPr>
          <p:cNvSpPr/>
          <p:nvPr/>
        </p:nvSpPr>
        <p:spPr>
          <a:xfrm>
            <a:off x="620126" y="64534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6692031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圆角 2">
            <a:extLst>
              <a:ext uri="{FF2B5EF4-FFF2-40B4-BE49-F238E27FC236}">
                <a16:creationId xmlns:a16="http://schemas.microsoft.com/office/drawing/2014/main" id="{C2FFE8AD-057B-42C2-B58C-111AD71A8E49}"/>
              </a:ext>
            </a:extLst>
          </p:cNvPr>
          <p:cNvSpPr/>
          <p:nvPr/>
        </p:nvSpPr>
        <p:spPr>
          <a:xfrm>
            <a:off x="454843" y="1213425"/>
            <a:ext cx="11282314" cy="4921290"/>
          </a:xfrm>
          <a:prstGeom prst="round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1.1  </a:t>
            </a:r>
            <a:r>
              <a:rPr lang="zh-CN" altLang="en-US" dirty="0">
                <a:sym typeface="Arial" panose="020B0604020202020204" pitchFamily="34" charset="0"/>
              </a:rPr>
              <a:t>从“不是”类偏向问说起</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590195" y="1704460"/>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 name="文本框 1">
            <a:extLst>
              <a:ext uri="{FF2B5EF4-FFF2-40B4-BE49-F238E27FC236}">
                <a16:creationId xmlns:a16="http://schemas.microsoft.com/office/drawing/2014/main" id="{A1DA7A76-2811-433E-B215-0B570ACE2891}"/>
              </a:ext>
            </a:extLst>
          </p:cNvPr>
          <p:cNvSpPr txBox="1"/>
          <p:nvPr/>
        </p:nvSpPr>
        <p:spPr>
          <a:xfrm>
            <a:off x="1015268" y="1704460"/>
            <a:ext cx="10460452" cy="4093428"/>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结合表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，总结如下：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buClr>
                <a:srgbClr val="9A0001"/>
              </a:buCl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Clr>
                <a:srgbClr val="9A0001"/>
              </a:buClr>
              <a:buFont typeface="Wingdings" panose="05000000000000000000" pitchFamily="2" charset="2"/>
              <a:buChar char="u"/>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光杆“不是”句若要获取推测义解读，则必须要依赖特殊的语气词和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或特殊句类（非陈述句类）。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buClr>
                <a:srgbClr val="9A0001"/>
              </a:buCl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也即，在陈述句 </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无语气词的环境下，光杆“不是”句基本不可能获取推测义解读；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buClr>
                <a:srgbClr val="9A0001"/>
              </a:buCl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Clr>
                <a:srgbClr val="9A0001"/>
              </a:buClr>
              <a:buFont typeface="Wingdings" panose="05000000000000000000" pitchFamily="2" charset="2"/>
              <a:buChar char="u"/>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非光杆“不是”句（以“还</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别不是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”为例）可以不依赖特殊语气词或特殊句类获得推测义解读。也即，在陈述句 </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无语气词的环境中，该句式可以获取推测义。</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Clr>
                <a:srgbClr val="9A0001"/>
              </a:buClr>
              <a:buFont typeface="Wingdings" panose="05000000000000000000" pitchFamily="2" charset="2"/>
              <a:buChar char="u"/>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Clr>
                <a:srgbClr val="9A0001"/>
              </a:buClr>
              <a:buFont typeface="Wingdings" panose="05000000000000000000" pitchFamily="2" charset="2"/>
              <a:buChar char="u"/>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3.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光杆“不是”句的推测义解读机制是否定词的语义与特殊语气词和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或句类语义共同作用的结果。非光杆“不是”句在不依赖特殊语气词或句类的情况下取推测义解读，是违反常规语义组合规律的。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矩形 8">
            <a:extLst>
              <a:ext uri="{FF2B5EF4-FFF2-40B4-BE49-F238E27FC236}">
                <a16:creationId xmlns:a16="http://schemas.microsoft.com/office/drawing/2014/main" id="{2CE799A2-13A5-4B7E-BF40-7A678C5AF342}"/>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灯片编号占位符 3">
            <a:extLst>
              <a:ext uri="{FF2B5EF4-FFF2-40B4-BE49-F238E27FC236}">
                <a16:creationId xmlns:a16="http://schemas.microsoft.com/office/drawing/2014/main" id="{2DFA1BD0-A439-4630-842F-66AE2851F1E6}"/>
              </a:ext>
            </a:extLst>
          </p:cNvPr>
          <p:cNvSpPr>
            <a:spLocks noGrp="1"/>
          </p:cNvSpPr>
          <p:nvPr>
            <p:ph type="sldNum" sz="quarter" idx="4"/>
          </p:nvPr>
        </p:nvSpPr>
        <p:spPr/>
        <p:txBody>
          <a:bodyPr/>
          <a:lstStyle/>
          <a:p>
            <a:r>
              <a:rPr lang="en-US" altLang="zh-CN"/>
              <a:t>&lt; </a:t>
            </a:r>
            <a:fld id="{A548B57D-AE10-4CF7-A9DF-59FEFA91B28E}" type="slidenum">
              <a:rPr lang="zh-CN" altLang="en-US" smtClean="0"/>
              <a:pPr/>
              <a:t>9</a:t>
            </a:fld>
            <a:r>
              <a:rPr lang="zh-CN" altLang="en-US"/>
              <a:t> </a:t>
            </a:r>
            <a:r>
              <a:rPr lang="en-US" altLang="zh-CN"/>
              <a:t>&gt;</a:t>
            </a:r>
            <a:endParaRPr lang="zh-CN" altLang="en-US" dirty="0"/>
          </a:p>
        </p:txBody>
      </p:sp>
    </p:spTree>
    <p:extLst>
      <p:ext uri="{BB962C8B-B14F-4D97-AF65-F5344CB8AC3E}">
        <p14:creationId xmlns:p14="http://schemas.microsoft.com/office/powerpoint/2010/main" val="17719929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1.2 </a:t>
            </a:r>
            <a:r>
              <a:rPr lang="zh-CN" altLang="en-US" dirty="0">
                <a:sym typeface="Arial" panose="020B0604020202020204" pitchFamily="34" charset="0"/>
              </a:rPr>
              <a:t>推测义标记词“</a:t>
            </a:r>
            <a:r>
              <a:rPr lang="en-US" altLang="zh-CN" dirty="0">
                <a:sym typeface="Arial" panose="020B0604020202020204" pitchFamily="34" charset="0"/>
              </a:rPr>
              <a:t>X</a:t>
            </a:r>
            <a:r>
              <a:rPr lang="zh-CN" altLang="en-US" dirty="0">
                <a:sym typeface="Arial" panose="020B0604020202020204" pitchFamily="34" charset="0"/>
              </a:rPr>
              <a:t>不是”</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590195" y="1704460"/>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333500" y="1704460"/>
            <a:ext cx="9525000" cy="4401205"/>
          </a:xfrm>
          <a:prstGeom prst="rect">
            <a:avLst/>
          </a:prstGeom>
          <a:noFill/>
        </p:spPr>
        <p:txBody>
          <a:bodyPr wrap="square" rtlCol="0">
            <a:spAutoFit/>
          </a:bodyPr>
          <a:lstStyle/>
          <a:p>
            <a:pPr marL="342900" indent="-342900">
              <a:buFont typeface="Wingdings" panose="05000000000000000000" pitchFamily="2" charset="2"/>
              <a:buChar char="Ø"/>
            </a:pPr>
            <a:r>
              <a:rPr lang="zh-CN" altLang="en-US" sz="2000" dirty="0">
                <a:latin typeface="+mn-ea"/>
                <a:cs typeface="+mn-ea"/>
                <a:sym typeface="Arial" panose="020B0604020202020204" pitchFamily="34" charset="0"/>
              </a:rPr>
              <a:t>“还不是”、“别不是”可看作是推测义标记词。</a:t>
            </a:r>
            <a:endParaRPr lang="en-US" altLang="zh-CN" sz="2000" dirty="0">
              <a:latin typeface="+mn-ea"/>
              <a:cs typeface="+mn-ea"/>
              <a:sym typeface="Arial" panose="020B0604020202020204" pitchFamily="34" charset="0"/>
            </a:endParaRPr>
          </a:p>
          <a:p>
            <a:pPr marL="342900" indent="-342900">
              <a:buFont typeface="Arial" panose="020B0604020202020204" pitchFamily="34" charset="0"/>
              <a:buChar char="•"/>
            </a:pPr>
            <a:endParaRPr lang="en-US" altLang="zh-CN" sz="2000" dirty="0">
              <a:latin typeface="+mn-ea"/>
              <a:cs typeface="+mn-ea"/>
              <a:sym typeface="Arial" panose="020B0604020202020204" pitchFamily="34" charset="0"/>
            </a:endParaRPr>
          </a:p>
          <a:p>
            <a:pPr marL="342900" indent="-342900">
              <a:buFont typeface="Wingdings" panose="05000000000000000000" pitchFamily="2" charset="2"/>
              <a:buChar char="Ø"/>
            </a:pPr>
            <a:r>
              <a:rPr lang="zh-CN" altLang="en-US" sz="2000" dirty="0">
                <a:latin typeface="+mn-ea"/>
                <a:cs typeface="+mn-ea"/>
                <a:sym typeface="Arial" panose="020B0604020202020204" pitchFamily="34" charset="0"/>
              </a:rPr>
              <a:t>   由于“</a:t>
            </a:r>
            <a:r>
              <a:rPr lang="en-US" altLang="zh-CN" sz="2000" dirty="0">
                <a:latin typeface="+mn-ea"/>
                <a:cs typeface="+mn-ea"/>
                <a:sym typeface="Arial" panose="020B0604020202020204" pitchFamily="34" charset="0"/>
              </a:rPr>
              <a:t>X</a:t>
            </a:r>
            <a:r>
              <a:rPr lang="zh-CN" altLang="en-US" sz="2000" dirty="0">
                <a:latin typeface="+mn-ea"/>
                <a:cs typeface="+mn-ea"/>
                <a:sym typeface="Arial" panose="020B0604020202020204" pitchFamily="34" charset="0"/>
              </a:rPr>
              <a:t>不是”类表推测义的句子出现的句类范围较广，限于能力和精力，本文仅打算对</a:t>
            </a:r>
            <a:r>
              <a:rPr lang="zh-CN" altLang="en-US" sz="2000" b="1" dirty="0">
                <a:latin typeface="+mn-ea"/>
                <a:cs typeface="+mn-ea"/>
                <a:sym typeface="Arial" panose="020B0604020202020204" pitchFamily="34" charset="0"/>
              </a:rPr>
              <a:t>陈述句环境中“</a:t>
            </a:r>
            <a:r>
              <a:rPr lang="en-US" altLang="zh-CN" sz="2000" b="1" dirty="0">
                <a:latin typeface="+mn-ea"/>
                <a:cs typeface="+mn-ea"/>
                <a:sym typeface="Arial" panose="020B0604020202020204" pitchFamily="34" charset="0"/>
              </a:rPr>
              <a:t>X</a:t>
            </a:r>
            <a:r>
              <a:rPr lang="zh-CN" altLang="en-US" sz="2000" b="1" dirty="0">
                <a:latin typeface="+mn-ea"/>
                <a:cs typeface="+mn-ea"/>
                <a:sym typeface="Arial" panose="020B0604020202020204" pitchFamily="34" charset="0"/>
              </a:rPr>
              <a:t>不是”类句子进行研究</a:t>
            </a:r>
            <a:r>
              <a:rPr lang="zh-CN" altLang="en-US" sz="2000" dirty="0">
                <a:latin typeface="+mn-ea"/>
                <a:cs typeface="+mn-ea"/>
                <a:sym typeface="Arial" panose="020B0604020202020204" pitchFamily="34" charset="0"/>
              </a:rPr>
              <a:t>。</a:t>
            </a:r>
            <a:endParaRPr lang="en-US" altLang="zh-CN" sz="2000" dirty="0">
              <a:latin typeface="+mn-ea"/>
              <a:cs typeface="+mn-ea"/>
              <a:sym typeface="Arial" panose="020B0604020202020204" pitchFamily="34" charset="0"/>
            </a:endParaRPr>
          </a:p>
          <a:p>
            <a:pPr marL="342900" indent="-342900">
              <a:buFont typeface="Arial" panose="020B0604020202020204" pitchFamily="34" charset="0"/>
              <a:buChar char="•"/>
            </a:pPr>
            <a:endParaRPr lang="en-US" altLang="zh-CN" sz="2000" dirty="0">
              <a:latin typeface="+mn-ea"/>
              <a:cs typeface="+mn-ea"/>
              <a:sym typeface="Arial" panose="020B0604020202020204" pitchFamily="34" charset="0"/>
            </a:endParaRPr>
          </a:p>
          <a:p>
            <a:pPr marL="800100" lvl="1" indent="-342900">
              <a:buFont typeface="Arial" panose="020B0604020202020204" pitchFamily="34" charset="0"/>
              <a:buChar char="•"/>
            </a:pPr>
            <a:r>
              <a:rPr lang="zh-CN" altLang="en-US" sz="2000" dirty="0">
                <a:latin typeface="+mn-ea"/>
                <a:cs typeface="+mn-ea"/>
                <a:sym typeface="Arial" panose="020B0604020202020204" pitchFamily="34" charset="0"/>
              </a:rPr>
              <a:t>“</a:t>
            </a:r>
            <a:r>
              <a:rPr lang="en-US" altLang="zh-CN" sz="2000" dirty="0">
                <a:latin typeface="+mn-ea"/>
                <a:cs typeface="+mn-ea"/>
                <a:sym typeface="Arial" panose="020B0604020202020204" pitchFamily="34" charset="0"/>
              </a:rPr>
              <a:t>X</a:t>
            </a:r>
            <a:r>
              <a:rPr lang="zh-CN" altLang="en-US" sz="2000" dirty="0">
                <a:latin typeface="+mn-ea"/>
                <a:cs typeface="+mn-ea"/>
                <a:sym typeface="Arial" panose="020B0604020202020204" pitchFamily="34" charset="0"/>
              </a:rPr>
              <a:t>不是”在陈述句环境中表推测义是基于原来的反问句用法发展而来，算是一种新兴用法。</a:t>
            </a:r>
            <a:endParaRPr lang="en-US" altLang="zh-CN" sz="2000" dirty="0">
              <a:latin typeface="+mn-ea"/>
              <a:cs typeface="+mn-ea"/>
              <a:sym typeface="Arial" panose="020B0604020202020204" pitchFamily="34" charset="0"/>
            </a:endParaRPr>
          </a:p>
          <a:p>
            <a:pPr marL="800100" lvl="1" indent="-342900">
              <a:buFont typeface="Arial" panose="020B0604020202020204" pitchFamily="34" charset="0"/>
              <a:buChar char="•"/>
            </a:pPr>
            <a:endParaRPr lang="en-US" altLang="zh-CN" sz="2000" dirty="0">
              <a:latin typeface="+mn-ea"/>
              <a:cs typeface="+mn-ea"/>
              <a:sym typeface="Arial" panose="020B0604020202020204" pitchFamily="34" charset="0"/>
            </a:endParaRPr>
          </a:p>
          <a:p>
            <a:pPr marL="800100" lvl="1" indent="-342900">
              <a:buFont typeface="Arial" panose="020B0604020202020204" pitchFamily="34" charset="0"/>
              <a:buChar char="•"/>
            </a:pPr>
            <a:r>
              <a:rPr lang="zh-CN" altLang="en-US" sz="2000" dirty="0">
                <a:latin typeface="+mn-ea"/>
                <a:cs typeface="+mn-ea"/>
                <a:sym typeface="Arial" panose="020B0604020202020204" pitchFamily="34" charset="0"/>
              </a:rPr>
              <a:t>承担某种否定判断义的“</a:t>
            </a:r>
            <a:r>
              <a:rPr lang="en-US" altLang="zh-CN" sz="2000" dirty="0">
                <a:latin typeface="+mn-ea"/>
                <a:cs typeface="+mn-ea"/>
                <a:sym typeface="Arial" panose="020B0604020202020204" pitchFamily="34" charset="0"/>
              </a:rPr>
              <a:t>X-</a:t>
            </a:r>
            <a:r>
              <a:rPr lang="zh-CN" altLang="en-US" sz="2000" dirty="0">
                <a:latin typeface="+mn-ea"/>
                <a:cs typeface="+mn-ea"/>
                <a:sym typeface="Arial" panose="020B0604020202020204" pitchFamily="34" charset="0"/>
              </a:rPr>
              <a:t>不是”在语言中仍然存在，这种“同形”带来了歧义，从而造成非母语者及计算机语义识解的困难。</a:t>
            </a:r>
            <a:endParaRPr lang="en-US" altLang="zh-CN" sz="2000" dirty="0">
              <a:latin typeface="+mn-ea"/>
              <a:cs typeface="+mn-ea"/>
              <a:sym typeface="Arial" panose="020B0604020202020204" pitchFamily="34" charset="0"/>
            </a:endParaRPr>
          </a:p>
          <a:p>
            <a:pPr marL="800100" lvl="1" indent="-342900">
              <a:buFont typeface="Arial" panose="020B0604020202020204" pitchFamily="34" charset="0"/>
              <a:buChar char="•"/>
            </a:pPr>
            <a:endParaRPr lang="en-US" altLang="zh-CN" sz="2000" dirty="0">
              <a:latin typeface="+mn-ea"/>
              <a:cs typeface="+mn-ea"/>
              <a:sym typeface="Arial" panose="020B0604020202020204" pitchFamily="34" charset="0"/>
            </a:endParaRPr>
          </a:p>
          <a:p>
            <a:pPr lvl="1"/>
            <a:endParaRPr lang="en-US" altLang="zh-CN" sz="2000" dirty="0">
              <a:latin typeface="+mn-ea"/>
              <a:cs typeface="+mn-ea"/>
              <a:sym typeface="Arial" panose="020B0604020202020204" pitchFamily="34" charset="0"/>
            </a:endParaRPr>
          </a:p>
          <a:p>
            <a:pPr lvl="1"/>
            <a:endParaRPr lang="en-US" altLang="zh-CN" sz="2000" dirty="0">
              <a:latin typeface="+mn-ea"/>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 name="文本框 1">
            <a:extLst>
              <a:ext uri="{FF2B5EF4-FFF2-40B4-BE49-F238E27FC236}">
                <a16:creationId xmlns:a16="http://schemas.microsoft.com/office/drawing/2014/main" id="{CFD520C6-018A-4886-8537-275D7B851C7E}"/>
              </a:ext>
            </a:extLst>
          </p:cNvPr>
          <p:cNvSpPr txBox="1"/>
          <p:nvPr/>
        </p:nvSpPr>
        <p:spPr>
          <a:xfrm>
            <a:off x="1333500" y="5397779"/>
            <a:ext cx="10110355" cy="707886"/>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因此，本文的研究对象限定在：陈述句环境中的推测义标记词。拟打算从构式的角度描写这些标记词的句法语义语用特征。</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矩形 8">
            <a:extLst>
              <a:ext uri="{FF2B5EF4-FFF2-40B4-BE49-F238E27FC236}">
                <a16:creationId xmlns:a16="http://schemas.microsoft.com/office/drawing/2014/main" id="{18BB0E5E-CF71-488A-8202-BDDA97E68B3D}"/>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a:extLst>
              <a:ext uri="{FF2B5EF4-FFF2-40B4-BE49-F238E27FC236}">
                <a16:creationId xmlns:a16="http://schemas.microsoft.com/office/drawing/2014/main" id="{716655F1-D118-40E2-907E-CF0C33CE1B3D}"/>
              </a:ext>
            </a:extLst>
          </p:cNvPr>
          <p:cNvSpPr>
            <a:spLocks noGrp="1"/>
          </p:cNvSpPr>
          <p:nvPr>
            <p:ph type="sldNum" sz="quarter" idx="4"/>
          </p:nvPr>
        </p:nvSpPr>
        <p:spPr/>
        <p:txBody>
          <a:bodyPr/>
          <a:lstStyle/>
          <a:p>
            <a:r>
              <a:rPr lang="en-US" altLang="zh-CN"/>
              <a:t>&lt; </a:t>
            </a:r>
            <a:fld id="{A548B57D-AE10-4CF7-A9DF-59FEFA91B28E}" type="slidenum">
              <a:rPr lang="zh-CN" altLang="en-US" smtClean="0"/>
              <a:pPr/>
              <a:t>10</a:t>
            </a:fld>
            <a:r>
              <a:rPr lang="zh-CN" altLang="en-US"/>
              <a:t> </a:t>
            </a:r>
            <a:r>
              <a:rPr lang="en-US" altLang="zh-CN"/>
              <a:t>&gt;</a:t>
            </a:r>
            <a:endParaRPr lang="zh-CN" altLang="en-US" dirty="0"/>
          </a:p>
        </p:txBody>
      </p:sp>
    </p:spTree>
    <p:extLst>
      <p:ext uri="{BB962C8B-B14F-4D97-AF65-F5344CB8AC3E}">
        <p14:creationId xmlns:p14="http://schemas.microsoft.com/office/powerpoint/2010/main" val="219491236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组合 55">
            <a:extLst>
              <a:ext uri="{FF2B5EF4-FFF2-40B4-BE49-F238E27FC236}">
                <a16:creationId xmlns:a16="http://schemas.microsoft.com/office/drawing/2014/main" id="{9F7D140E-8C0C-4FB5-A1D4-EBA1176F2C96}"/>
              </a:ext>
            </a:extLst>
          </p:cNvPr>
          <p:cNvGrpSpPr/>
          <p:nvPr/>
        </p:nvGrpSpPr>
        <p:grpSpPr>
          <a:xfrm>
            <a:off x="5354343" y="1326840"/>
            <a:ext cx="1581286" cy="1581286"/>
            <a:chOff x="5354343" y="1620759"/>
            <a:chExt cx="1581286" cy="1581286"/>
          </a:xfrm>
          <a:solidFill>
            <a:srgbClr val="9A0001"/>
          </a:solidFill>
        </p:grpSpPr>
        <p:sp>
          <p:nvSpPr>
            <p:cNvPr id="2" name="矩形 1">
              <a:extLst>
                <a:ext uri="{FF2B5EF4-FFF2-40B4-BE49-F238E27FC236}">
                  <a16:creationId xmlns:a16="http://schemas.microsoft.com/office/drawing/2014/main" id="{B32C7C20-3FC2-41EB-86F8-BD26DB47DAAE}"/>
                </a:ext>
              </a:extLst>
            </p:cNvPr>
            <p:cNvSpPr/>
            <p:nvPr/>
          </p:nvSpPr>
          <p:spPr>
            <a:xfrm>
              <a:off x="5354343" y="1620759"/>
              <a:ext cx="1581286" cy="1581286"/>
            </a:xfrm>
            <a:prstGeom prst="rect">
              <a:avLst/>
            </a:pr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7" name="文本框 6">
              <a:extLst>
                <a:ext uri="{FF2B5EF4-FFF2-40B4-BE49-F238E27FC236}">
                  <a16:creationId xmlns:a16="http://schemas.microsoft.com/office/drawing/2014/main" id="{50FE3FC3-1A54-41E4-BF6F-649A32162082}"/>
                </a:ext>
              </a:extLst>
            </p:cNvPr>
            <p:cNvSpPr txBox="1"/>
            <p:nvPr/>
          </p:nvSpPr>
          <p:spPr>
            <a:xfrm>
              <a:off x="5793923" y="1868079"/>
              <a:ext cx="800100" cy="1200329"/>
            </a:xfrm>
            <a:prstGeom prst="rect">
              <a:avLst/>
            </a:prstGeom>
            <a:grp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7200" dirty="0">
                  <a:solidFill>
                    <a:prstClr val="white"/>
                  </a:solidFill>
                  <a:cs typeface="+mn-ea"/>
                  <a:sym typeface="+mn-lt"/>
                </a:rPr>
                <a:t>2</a:t>
              </a:r>
              <a:endParaRPr kumimoji="0" lang="zh-CN" altLang="en-US" sz="7200" b="0" i="0" u="none" strike="noStrike" kern="1200" cap="none" spc="0" normalizeH="0" baseline="0" noProof="0" dirty="0">
                <a:ln>
                  <a:noFill/>
                </a:ln>
                <a:solidFill>
                  <a:prstClr val="white"/>
                </a:solidFill>
                <a:effectLst/>
                <a:uLnTx/>
                <a:uFillTx/>
                <a:cs typeface="+mn-ea"/>
                <a:sym typeface="+mn-lt"/>
              </a:endParaRPr>
            </a:p>
          </p:txBody>
        </p:sp>
      </p:grpSp>
      <p:sp>
        <p:nvSpPr>
          <p:cNvPr id="10" name="矩形 9">
            <a:extLst>
              <a:ext uri="{FF2B5EF4-FFF2-40B4-BE49-F238E27FC236}">
                <a16:creationId xmlns:a16="http://schemas.microsoft.com/office/drawing/2014/main" id="{F4FC0797-65BA-453E-A600-46E202908065}"/>
              </a:ext>
            </a:extLst>
          </p:cNvPr>
          <p:cNvSpPr/>
          <p:nvPr/>
        </p:nvSpPr>
        <p:spPr>
          <a:xfrm>
            <a:off x="3064776" y="3245756"/>
            <a:ext cx="6078907" cy="70788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4000" i="0" u="none" strike="noStrike" kern="1200" cap="none" spc="300" normalizeH="0" baseline="0" noProof="0" dirty="0">
                <a:ln>
                  <a:noFill/>
                </a:ln>
                <a:solidFill>
                  <a:srgbClr val="9A0001"/>
                </a:solidFill>
                <a:effectLst/>
                <a:uLnTx/>
                <a:uFillTx/>
                <a:cs typeface="+mn-ea"/>
                <a:sym typeface="+mn-lt"/>
              </a:rPr>
              <a:t>“</a:t>
            </a:r>
            <a:r>
              <a:rPr kumimoji="0" lang="en-US" altLang="zh-CN" sz="4000" i="0" u="none" strike="noStrike" kern="1200" cap="none" spc="300" normalizeH="0" baseline="0" noProof="0" dirty="0">
                <a:ln>
                  <a:noFill/>
                </a:ln>
                <a:solidFill>
                  <a:srgbClr val="9A0001"/>
                </a:solidFill>
                <a:effectLst/>
                <a:uLnTx/>
                <a:uFillTx/>
                <a:cs typeface="+mn-ea"/>
                <a:sym typeface="+mn-lt"/>
              </a:rPr>
              <a:t>X</a:t>
            </a:r>
            <a:r>
              <a:rPr kumimoji="0" lang="zh-CN" altLang="en-US" sz="4000" i="0" u="none" strike="noStrike" kern="1200" cap="none" spc="300" normalizeH="0" baseline="0" noProof="0" dirty="0">
                <a:ln>
                  <a:noFill/>
                </a:ln>
                <a:solidFill>
                  <a:srgbClr val="9A0001"/>
                </a:solidFill>
                <a:effectLst/>
                <a:uLnTx/>
                <a:uFillTx/>
                <a:cs typeface="+mn-ea"/>
                <a:sym typeface="+mn-lt"/>
              </a:rPr>
              <a:t>不是”句法分布描写</a:t>
            </a:r>
          </a:p>
        </p:txBody>
      </p:sp>
      <p:cxnSp>
        <p:nvCxnSpPr>
          <p:cNvPr id="58" name="直接连接符 57">
            <a:extLst>
              <a:ext uri="{FF2B5EF4-FFF2-40B4-BE49-F238E27FC236}">
                <a16:creationId xmlns:a16="http://schemas.microsoft.com/office/drawing/2014/main" id="{4F7CFFB0-494B-438A-A5B4-4E2E493257F1}"/>
              </a:ext>
            </a:extLst>
          </p:cNvPr>
          <p:cNvCxnSpPr>
            <a:cxnSpLocks/>
          </p:cNvCxnSpPr>
          <p:nvPr/>
        </p:nvCxnSpPr>
        <p:spPr>
          <a:xfrm flipH="1">
            <a:off x="9078681" y="1828799"/>
            <a:ext cx="2286000" cy="9926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6B283E89-07B1-4A6D-8606-6A5E20E0BDBC}"/>
              </a:ext>
            </a:extLst>
          </p:cNvPr>
          <p:cNvCxnSpPr>
            <a:cxnSpLocks/>
          </p:cNvCxnSpPr>
          <p:nvPr/>
        </p:nvCxnSpPr>
        <p:spPr>
          <a:xfrm flipH="1">
            <a:off x="8326887" y="2904666"/>
            <a:ext cx="1094693" cy="4753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61404FAD-288B-4493-96D9-8E5127D3A4C6}"/>
              </a:ext>
            </a:extLst>
          </p:cNvPr>
          <p:cNvCxnSpPr>
            <a:cxnSpLocks/>
          </p:cNvCxnSpPr>
          <p:nvPr/>
        </p:nvCxnSpPr>
        <p:spPr>
          <a:xfrm flipH="1">
            <a:off x="2677886" y="4076700"/>
            <a:ext cx="1199696" cy="52094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3BA858E-65F6-4EB0-A439-8A4BD8855260}"/>
              </a:ext>
            </a:extLst>
          </p:cNvPr>
          <p:cNvCxnSpPr>
            <a:cxnSpLocks/>
          </p:cNvCxnSpPr>
          <p:nvPr/>
        </p:nvCxnSpPr>
        <p:spPr>
          <a:xfrm flipH="1">
            <a:off x="839790" y="4473575"/>
            <a:ext cx="2658366" cy="115433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8" name="组合 17">
            <a:extLst>
              <a:ext uri="{FF2B5EF4-FFF2-40B4-BE49-F238E27FC236}">
                <a16:creationId xmlns:a16="http://schemas.microsoft.com/office/drawing/2014/main" id="{699CE1CA-5A02-401B-9820-A43B161CC558}"/>
              </a:ext>
            </a:extLst>
          </p:cNvPr>
          <p:cNvGrpSpPr/>
          <p:nvPr/>
        </p:nvGrpSpPr>
        <p:grpSpPr>
          <a:xfrm>
            <a:off x="446878" y="333604"/>
            <a:ext cx="2231008" cy="656452"/>
            <a:chOff x="4774665" y="527202"/>
            <a:chExt cx="2642671" cy="777580"/>
          </a:xfrm>
          <a:solidFill>
            <a:srgbClr val="9A0001"/>
          </a:solidFill>
        </p:grpSpPr>
        <p:grpSp>
          <p:nvGrpSpPr>
            <p:cNvPr id="19" name="组合 18">
              <a:extLst>
                <a:ext uri="{FF2B5EF4-FFF2-40B4-BE49-F238E27FC236}">
                  <a16:creationId xmlns:a16="http://schemas.microsoft.com/office/drawing/2014/main" id="{2EE1419D-4189-4D72-9B62-44636E15E7D7}"/>
                </a:ext>
              </a:extLst>
            </p:cNvPr>
            <p:cNvGrpSpPr/>
            <p:nvPr/>
          </p:nvGrpSpPr>
          <p:grpSpPr>
            <a:xfrm>
              <a:off x="5680139" y="1151206"/>
              <a:ext cx="1733210" cy="127574"/>
              <a:chOff x="4616246" y="3878362"/>
              <a:chExt cx="5571416" cy="410087"/>
            </a:xfrm>
            <a:grpFill/>
          </p:grpSpPr>
          <p:sp>
            <p:nvSpPr>
              <p:cNvPr id="68" name="Freeform 17">
                <a:extLst>
                  <a:ext uri="{FF2B5EF4-FFF2-40B4-BE49-F238E27FC236}">
                    <a16:creationId xmlns:a16="http://schemas.microsoft.com/office/drawing/2014/main" id="{7FA047D1-1D32-458E-A503-7F8CA704238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9" name="Freeform 18">
                <a:extLst>
                  <a:ext uri="{FF2B5EF4-FFF2-40B4-BE49-F238E27FC236}">
                    <a16:creationId xmlns:a16="http://schemas.microsoft.com/office/drawing/2014/main" id="{BEACDBCA-2B23-437F-86E3-DEC2A7ABD8DA}"/>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0" name="Freeform 19">
                <a:extLst>
                  <a:ext uri="{FF2B5EF4-FFF2-40B4-BE49-F238E27FC236}">
                    <a16:creationId xmlns:a16="http://schemas.microsoft.com/office/drawing/2014/main" id="{4F9F0CB3-D444-45DD-AA37-E2C71114B02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1" name="Freeform 20">
                <a:extLst>
                  <a:ext uri="{FF2B5EF4-FFF2-40B4-BE49-F238E27FC236}">
                    <a16:creationId xmlns:a16="http://schemas.microsoft.com/office/drawing/2014/main" id="{568474A4-5F8E-4FF0-BF8C-51128C50671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2" name="Freeform 21">
                <a:extLst>
                  <a:ext uri="{FF2B5EF4-FFF2-40B4-BE49-F238E27FC236}">
                    <a16:creationId xmlns:a16="http://schemas.microsoft.com/office/drawing/2014/main" id="{C7D94B1C-8497-484B-95AF-D3A5650EE93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3" name="Freeform 22">
                <a:extLst>
                  <a:ext uri="{FF2B5EF4-FFF2-40B4-BE49-F238E27FC236}">
                    <a16:creationId xmlns:a16="http://schemas.microsoft.com/office/drawing/2014/main" id="{62AC0F2F-F966-4D50-850D-4B7F18A61936}"/>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4" name="Freeform 23">
                <a:extLst>
                  <a:ext uri="{FF2B5EF4-FFF2-40B4-BE49-F238E27FC236}">
                    <a16:creationId xmlns:a16="http://schemas.microsoft.com/office/drawing/2014/main" id="{0F58EDF3-3531-4CF8-AF5A-D9060E01FBC0}"/>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5" name="Freeform 25">
                <a:extLst>
                  <a:ext uri="{FF2B5EF4-FFF2-40B4-BE49-F238E27FC236}">
                    <a16:creationId xmlns:a16="http://schemas.microsoft.com/office/drawing/2014/main" id="{4ABAF2C5-4FAB-4CB0-B090-76492B270D52}"/>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6" name="Freeform 27">
                <a:extLst>
                  <a:ext uri="{FF2B5EF4-FFF2-40B4-BE49-F238E27FC236}">
                    <a16:creationId xmlns:a16="http://schemas.microsoft.com/office/drawing/2014/main" id="{2C496FEB-AC92-44FF-9937-8BAE01CC4038}"/>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7" name="Freeform 29">
                <a:extLst>
                  <a:ext uri="{FF2B5EF4-FFF2-40B4-BE49-F238E27FC236}">
                    <a16:creationId xmlns:a16="http://schemas.microsoft.com/office/drawing/2014/main" id="{A2032C15-C7C6-49B0-8C4A-B3233CABD8E1}"/>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8" name="Freeform 30">
                <a:extLst>
                  <a:ext uri="{FF2B5EF4-FFF2-40B4-BE49-F238E27FC236}">
                    <a16:creationId xmlns:a16="http://schemas.microsoft.com/office/drawing/2014/main" id="{32246FC6-B0A9-47D7-AF6C-2D1C5C7DBE9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9" name="Freeform 31">
                <a:extLst>
                  <a:ext uri="{FF2B5EF4-FFF2-40B4-BE49-F238E27FC236}">
                    <a16:creationId xmlns:a16="http://schemas.microsoft.com/office/drawing/2014/main" id="{81C0870F-19DA-48A6-BC9E-B9C12FF38BA4}"/>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0" name="Freeform 32">
                <a:extLst>
                  <a:ext uri="{FF2B5EF4-FFF2-40B4-BE49-F238E27FC236}">
                    <a16:creationId xmlns:a16="http://schemas.microsoft.com/office/drawing/2014/main" id="{2B7705D5-7803-4C04-B90B-59367F4DEE5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1" name="Freeform 33">
                <a:extLst>
                  <a:ext uri="{FF2B5EF4-FFF2-40B4-BE49-F238E27FC236}">
                    <a16:creationId xmlns:a16="http://schemas.microsoft.com/office/drawing/2014/main" id="{E1DA7FDF-B507-4454-931B-4492E032BA12}"/>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2" name="Freeform 34">
                <a:extLst>
                  <a:ext uri="{FF2B5EF4-FFF2-40B4-BE49-F238E27FC236}">
                    <a16:creationId xmlns:a16="http://schemas.microsoft.com/office/drawing/2014/main" id="{D8336FB0-07F5-49C0-9E02-CC8AB91E95B9}"/>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3" name="Freeform 35">
                <a:extLst>
                  <a:ext uri="{FF2B5EF4-FFF2-40B4-BE49-F238E27FC236}">
                    <a16:creationId xmlns:a16="http://schemas.microsoft.com/office/drawing/2014/main" id="{8B65B313-3D2E-43D7-B987-D3E32570E75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grpSp>
        <p:grpSp>
          <p:nvGrpSpPr>
            <p:cNvPr id="20" name="组合 19">
              <a:extLst>
                <a:ext uri="{FF2B5EF4-FFF2-40B4-BE49-F238E27FC236}">
                  <a16:creationId xmlns:a16="http://schemas.microsoft.com/office/drawing/2014/main" id="{E378B8DE-6BCD-4FF9-8327-E92FBCD4C9B3}"/>
                </a:ext>
              </a:extLst>
            </p:cNvPr>
            <p:cNvGrpSpPr/>
            <p:nvPr/>
          </p:nvGrpSpPr>
          <p:grpSpPr>
            <a:xfrm>
              <a:off x="5677149" y="582107"/>
              <a:ext cx="1740187" cy="497339"/>
              <a:chOff x="4606634" y="2048989"/>
              <a:chExt cx="5593843" cy="1598699"/>
            </a:xfrm>
            <a:grpFill/>
          </p:grpSpPr>
          <p:sp>
            <p:nvSpPr>
              <p:cNvPr id="45" name="Freeform 9">
                <a:extLst>
                  <a:ext uri="{FF2B5EF4-FFF2-40B4-BE49-F238E27FC236}">
                    <a16:creationId xmlns:a16="http://schemas.microsoft.com/office/drawing/2014/main" id="{BB4FB405-CEFA-4E6A-94A5-7A5B7C5F66F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6" name="Freeform 10">
                <a:extLst>
                  <a:ext uri="{FF2B5EF4-FFF2-40B4-BE49-F238E27FC236}">
                    <a16:creationId xmlns:a16="http://schemas.microsoft.com/office/drawing/2014/main" id="{C461C153-148D-4642-89B1-CA71A3FD4BF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7" name="Freeform 11">
                <a:extLst>
                  <a:ext uri="{FF2B5EF4-FFF2-40B4-BE49-F238E27FC236}">
                    <a16:creationId xmlns:a16="http://schemas.microsoft.com/office/drawing/2014/main" id="{E8A18E2E-BD72-4E2B-ADB5-B59F1B01156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8" name="Freeform 12">
                <a:extLst>
                  <a:ext uri="{FF2B5EF4-FFF2-40B4-BE49-F238E27FC236}">
                    <a16:creationId xmlns:a16="http://schemas.microsoft.com/office/drawing/2014/main" id="{D02C1E75-99F5-4D32-9A2B-03F9508A42C6}"/>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9" name="Freeform 13">
                <a:extLst>
                  <a:ext uri="{FF2B5EF4-FFF2-40B4-BE49-F238E27FC236}">
                    <a16:creationId xmlns:a16="http://schemas.microsoft.com/office/drawing/2014/main" id="{6E3AD4A3-419E-4600-97C5-644910EE64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57" name="Freeform 14">
                <a:extLst>
                  <a:ext uri="{FF2B5EF4-FFF2-40B4-BE49-F238E27FC236}">
                    <a16:creationId xmlns:a16="http://schemas.microsoft.com/office/drawing/2014/main" id="{31A3ED14-3E6F-49E4-8404-2A883CB0D64A}"/>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59" name="Freeform 15">
                <a:extLst>
                  <a:ext uri="{FF2B5EF4-FFF2-40B4-BE49-F238E27FC236}">
                    <a16:creationId xmlns:a16="http://schemas.microsoft.com/office/drawing/2014/main" id="{96D2FD9B-718E-4EF1-972D-A837E1170794}"/>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0" name="Freeform 16">
                <a:extLst>
                  <a:ext uri="{FF2B5EF4-FFF2-40B4-BE49-F238E27FC236}">
                    <a16:creationId xmlns:a16="http://schemas.microsoft.com/office/drawing/2014/main" id="{D9B62DC0-3111-48B8-B9E1-0345C0F398F5}"/>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2" name="Freeform 24">
                <a:extLst>
                  <a:ext uri="{FF2B5EF4-FFF2-40B4-BE49-F238E27FC236}">
                    <a16:creationId xmlns:a16="http://schemas.microsoft.com/office/drawing/2014/main" id="{BC507C44-7A18-441D-83F5-9F827C22D22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3" name="Freeform 26">
                <a:extLst>
                  <a:ext uri="{FF2B5EF4-FFF2-40B4-BE49-F238E27FC236}">
                    <a16:creationId xmlns:a16="http://schemas.microsoft.com/office/drawing/2014/main" id="{04A06C11-44D2-438D-8A08-9F12BC29853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6" name="Freeform 28">
                <a:extLst>
                  <a:ext uri="{FF2B5EF4-FFF2-40B4-BE49-F238E27FC236}">
                    <a16:creationId xmlns:a16="http://schemas.microsoft.com/office/drawing/2014/main" id="{867BFED6-E023-4E9A-A29D-B3EDCCBC5103}"/>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7" name="Freeform 36">
                <a:extLst>
                  <a:ext uri="{FF2B5EF4-FFF2-40B4-BE49-F238E27FC236}">
                    <a16:creationId xmlns:a16="http://schemas.microsoft.com/office/drawing/2014/main" id="{C7DB8DF3-05AF-4261-AEF2-2F562733C5D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grpSp>
        <p:grpSp>
          <p:nvGrpSpPr>
            <p:cNvPr id="21" name="组合 20">
              <a:extLst>
                <a:ext uri="{FF2B5EF4-FFF2-40B4-BE49-F238E27FC236}">
                  <a16:creationId xmlns:a16="http://schemas.microsoft.com/office/drawing/2014/main" id="{877322AB-0409-4E88-B0B6-0067F88DAD65}"/>
                </a:ext>
              </a:extLst>
            </p:cNvPr>
            <p:cNvGrpSpPr/>
            <p:nvPr/>
          </p:nvGrpSpPr>
          <p:grpSpPr>
            <a:xfrm>
              <a:off x="4774665" y="527202"/>
              <a:ext cx="779396" cy="777580"/>
              <a:chOff x="2105799" y="20055838"/>
              <a:chExt cx="6748090" cy="6732363"/>
            </a:xfrm>
            <a:grpFill/>
          </p:grpSpPr>
          <p:sp>
            <p:nvSpPr>
              <p:cNvPr id="22" name="Freeform 8">
                <a:extLst>
                  <a:ext uri="{FF2B5EF4-FFF2-40B4-BE49-F238E27FC236}">
                    <a16:creationId xmlns:a16="http://schemas.microsoft.com/office/drawing/2014/main" id="{79E947F7-353B-4A95-85C9-2E6A2B0073B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3" name="Freeform 42">
                <a:extLst>
                  <a:ext uri="{FF2B5EF4-FFF2-40B4-BE49-F238E27FC236}">
                    <a16:creationId xmlns:a16="http://schemas.microsoft.com/office/drawing/2014/main" id="{D59E89DF-C33D-4528-89FC-E9B0EA5C73B0}"/>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4" name="Freeform 43">
                <a:extLst>
                  <a:ext uri="{FF2B5EF4-FFF2-40B4-BE49-F238E27FC236}">
                    <a16:creationId xmlns:a16="http://schemas.microsoft.com/office/drawing/2014/main" id="{9E9C1020-4EC9-4465-B237-64E5B2B8B682}"/>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5" name="Freeform 44">
                <a:extLst>
                  <a:ext uri="{FF2B5EF4-FFF2-40B4-BE49-F238E27FC236}">
                    <a16:creationId xmlns:a16="http://schemas.microsoft.com/office/drawing/2014/main" id="{8CFE3E76-C003-4EEF-BC0B-3B64582BB75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6" name="Freeform 45">
                <a:extLst>
                  <a:ext uri="{FF2B5EF4-FFF2-40B4-BE49-F238E27FC236}">
                    <a16:creationId xmlns:a16="http://schemas.microsoft.com/office/drawing/2014/main" id="{57CF967E-FBE3-45D0-AFEB-942FCC11361F}"/>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7" name="Freeform 46">
                <a:extLst>
                  <a:ext uri="{FF2B5EF4-FFF2-40B4-BE49-F238E27FC236}">
                    <a16:creationId xmlns:a16="http://schemas.microsoft.com/office/drawing/2014/main" id="{3D2DB4A9-41D0-4719-A1BA-3CA8CF0C8A2E}"/>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8" name="Freeform 47">
                <a:extLst>
                  <a:ext uri="{FF2B5EF4-FFF2-40B4-BE49-F238E27FC236}">
                    <a16:creationId xmlns:a16="http://schemas.microsoft.com/office/drawing/2014/main" id="{AC3A3B1F-27AC-40EC-AABB-95A6629F025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9" name="Freeform 48">
                <a:extLst>
                  <a:ext uri="{FF2B5EF4-FFF2-40B4-BE49-F238E27FC236}">
                    <a16:creationId xmlns:a16="http://schemas.microsoft.com/office/drawing/2014/main" id="{207D2361-D52E-4484-A233-3CF8EBCAC684}"/>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0" name="Freeform 49">
                <a:extLst>
                  <a:ext uri="{FF2B5EF4-FFF2-40B4-BE49-F238E27FC236}">
                    <a16:creationId xmlns:a16="http://schemas.microsoft.com/office/drawing/2014/main" id="{71ED0C69-CED0-46D8-A23A-FB3D931491BC}"/>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1" name="Freeform 50">
                <a:extLst>
                  <a:ext uri="{FF2B5EF4-FFF2-40B4-BE49-F238E27FC236}">
                    <a16:creationId xmlns:a16="http://schemas.microsoft.com/office/drawing/2014/main" id="{1A475354-2F55-4C89-9DA0-7FE0A42EE1D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2" name="Freeform 51">
                <a:extLst>
                  <a:ext uri="{FF2B5EF4-FFF2-40B4-BE49-F238E27FC236}">
                    <a16:creationId xmlns:a16="http://schemas.microsoft.com/office/drawing/2014/main" id="{F7D219AC-FDC3-49DF-9561-10DABB2004F1}"/>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3" name="Freeform 52">
                <a:extLst>
                  <a:ext uri="{FF2B5EF4-FFF2-40B4-BE49-F238E27FC236}">
                    <a16:creationId xmlns:a16="http://schemas.microsoft.com/office/drawing/2014/main" id="{A0433495-C906-4DE7-A4DA-5E8C089EE46D}"/>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4" name="Freeform 53">
                <a:extLst>
                  <a:ext uri="{FF2B5EF4-FFF2-40B4-BE49-F238E27FC236}">
                    <a16:creationId xmlns:a16="http://schemas.microsoft.com/office/drawing/2014/main" id="{6D933DD0-7A88-491D-B96D-22B0C4DCF52B}"/>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5" name="Freeform 54">
                <a:extLst>
                  <a:ext uri="{FF2B5EF4-FFF2-40B4-BE49-F238E27FC236}">
                    <a16:creationId xmlns:a16="http://schemas.microsoft.com/office/drawing/2014/main" id="{9BCEAFC7-A051-4A64-A601-9B7813D89FA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6" name="Freeform 55">
                <a:extLst>
                  <a:ext uri="{FF2B5EF4-FFF2-40B4-BE49-F238E27FC236}">
                    <a16:creationId xmlns:a16="http://schemas.microsoft.com/office/drawing/2014/main" id="{73CCFCA7-7D89-44D2-B490-46105B5763E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7" name="Freeform 56">
                <a:extLst>
                  <a:ext uri="{FF2B5EF4-FFF2-40B4-BE49-F238E27FC236}">
                    <a16:creationId xmlns:a16="http://schemas.microsoft.com/office/drawing/2014/main" id="{C1F129CE-A214-49FC-B0AC-428D093460E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8" name="Freeform 57">
                <a:extLst>
                  <a:ext uri="{FF2B5EF4-FFF2-40B4-BE49-F238E27FC236}">
                    <a16:creationId xmlns:a16="http://schemas.microsoft.com/office/drawing/2014/main" id="{16AF5DAA-200D-4DAB-A9AB-108C4C162182}"/>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9" name="Freeform 58">
                <a:extLst>
                  <a:ext uri="{FF2B5EF4-FFF2-40B4-BE49-F238E27FC236}">
                    <a16:creationId xmlns:a16="http://schemas.microsoft.com/office/drawing/2014/main" id="{0689A0F2-670A-4532-A9CB-621B096424F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0" name="Freeform 59">
                <a:extLst>
                  <a:ext uri="{FF2B5EF4-FFF2-40B4-BE49-F238E27FC236}">
                    <a16:creationId xmlns:a16="http://schemas.microsoft.com/office/drawing/2014/main" id="{E4E7810F-BE6B-4D6D-A370-79CCCFEF4AD4}"/>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1" name="Freeform 60">
                <a:extLst>
                  <a:ext uri="{FF2B5EF4-FFF2-40B4-BE49-F238E27FC236}">
                    <a16:creationId xmlns:a16="http://schemas.microsoft.com/office/drawing/2014/main" id="{3E6971A9-309C-4BDE-AD40-281AF6FC041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2" name="Freeform 61">
                <a:extLst>
                  <a:ext uri="{FF2B5EF4-FFF2-40B4-BE49-F238E27FC236}">
                    <a16:creationId xmlns:a16="http://schemas.microsoft.com/office/drawing/2014/main" id="{D5A8384F-2875-4657-855C-78C8892DB1F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3" name="Freeform 62">
                <a:extLst>
                  <a:ext uri="{FF2B5EF4-FFF2-40B4-BE49-F238E27FC236}">
                    <a16:creationId xmlns:a16="http://schemas.microsoft.com/office/drawing/2014/main" id="{C0BF6685-9D96-4B19-B38A-6F03E5D2640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4" name="Freeform 71">
                <a:extLst>
                  <a:ext uri="{FF2B5EF4-FFF2-40B4-BE49-F238E27FC236}">
                    <a16:creationId xmlns:a16="http://schemas.microsoft.com/office/drawing/2014/main" id="{B12344A9-E5F3-4770-979A-A44B3809090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grpSp>
      </p:grpSp>
      <p:sp>
        <p:nvSpPr>
          <p:cNvPr id="3" name="文本框 2">
            <a:extLst>
              <a:ext uri="{FF2B5EF4-FFF2-40B4-BE49-F238E27FC236}">
                <a16:creationId xmlns:a16="http://schemas.microsoft.com/office/drawing/2014/main" id="{FC7DDEC8-873F-413C-B73F-A4B39793C99A}"/>
              </a:ext>
            </a:extLst>
          </p:cNvPr>
          <p:cNvSpPr txBox="1"/>
          <p:nvPr/>
        </p:nvSpPr>
        <p:spPr>
          <a:xfrm>
            <a:off x="3960465" y="4160455"/>
            <a:ext cx="4467016" cy="1938992"/>
          </a:xfrm>
          <a:prstGeom prst="rect">
            <a:avLst/>
          </a:prstGeom>
          <a:noFill/>
        </p:spPr>
        <p:txBody>
          <a:bodyPr wrap="square" rtlCol="0">
            <a:spAutoFit/>
          </a:bodyPr>
          <a:lstStyle/>
          <a:p>
            <a:pPr marL="342900" indent="-342900">
              <a:buClr>
                <a:srgbClr val="9A0001"/>
              </a:buClr>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不是”内部成分分析（略）</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Clr>
                <a:srgbClr val="9A0001"/>
              </a:buClr>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变项“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”的取值</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lvl="1">
              <a:buClr>
                <a:srgbClr val="9A0001"/>
              </a:buCl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marL="342900" indent="-342900">
              <a:buClr>
                <a:srgbClr val="9A0001"/>
              </a:buClr>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不是”外部环境分析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Clr>
                <a:srgbClr val="9A0001"/>
              </a:buClr>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不是”后接成分分析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Clr>
                <a:srgbClr val="9A0001"/>
              </a:buClr>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不是”句法位置分析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20806182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2.1 </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不是”的内部成分分析（略）</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877268"/>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150941" y="1813173"/>
            <a:ext cx="9525000" cy="3231654"/>
          </a:xfrm>
          <a:prstGeom prst="rect">
            <a:avLst/>
          </a:prstGeom>
          <a:noFill/>
        </p:spPr>
        <p:txBody>
          <a:bodyPr wrap="square" rtlCol="0">
            <a:spAutoFit/>
          </a:bodyPr>
          <a:lstStyle/>
          <a:p>
            <a:pPr marL="342900" indent="-342900">
              <a:buFont typeface="Arial" panose="020B0604020202020204" pitchFamily="34" charset="0"/>
              <a:buChar char="•"/>
            </a:pPr>
            <a:r>
              <a:rPr lang="zh-CN" altLang="en-US" sz="2400" b="1" dirty="0">
                <a:latin typeface="+mn-ea"/>
                <a:cs typeface="+mn-ea"/>
                <a:sym typeface="Arial" panose="020B0604020202020204" pitchFamily="34" charset="0"/>
              </a:rPr>
              <a:t>变项</a:t>
            </a:r>
            <a:r>
              <a:rPr lang="en-US" altLang="zh-CN" sz="2400" b="1" dirty="0">
                <a:latin typeface="+mn-ea"/>
                <a:cs typeface="+mn-ea"/>
                <a:sym typeface="Arial" panose="020B0604020202020204" pitchFamily="34" charset="0"/>
              </a:rPr>
              <a:t>X</a:t>
            </a:r>
            <a:r>
              <a:rPr lang="zh-CN" altLang="en-US" sz="2400" b="1" dirty="0">
                <a:latin typeface="+mn-ea"/>
                <a:cs typeface="+mn-ea"/>
                <a:sym typeface="Arial" panose="020B0604020202020204" pitchFamily="34" charset="0"/>
              </a:rPr>
              <a:t>的取值</a:t>
            </a:r>
            <a:endParaRPr lang="en-US" altLang="zh-CN" sz="2400" b="1" dirty="0">
              <a:latin typeface="+mn-ea"/>
              <a:cs typeface="+mn-ea"/>
              <a:sym typeface="Arial" panose="020B0604020202020204" pitchFamily="34" charset="0"/>
            </a:endParaRPr>
          </a:p>
          <a:p>
            <a:pPr marL="342900" indent="-342900">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这一部分在之前的报告中提到过，分析过程不再赘述。分析结果如下：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可取：还，可，怕，别</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不是：还不是、可不是、怕不是、别不是</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矩形 5">
            <a:extLst>
              <a:ext uri="{FF2B5EF4-FFF2-40B4-BE49-F238E27FC236}">
                <a16:creationId xmlns:a16="http://schemas.microsoft.com/office/drawing/2014/main" id="{F7BAEC8C-6F94-4496-9EA0-0CFF035E4E96}"/>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灯片编号占位符 1">
            <a:extLst>
              <a:ext uri="{FF2B5EF4-FFF2-40B4-BE49-F238E27FC236}">
                <a16:creationId xmlns:a16="http://schemas.microsoft.com/office/drawing/2014/main" id="{55CCA0E2-1DA0-4DE4-AD74-02FD859C8A79}"/>
              </a:ext>
            </a:extLst>
          </p:cNvPr>
          <p:cNvSpPr>
            <a:spLocks noGrp="1"/>
          </p:cNvSpPr>
          <p:nvPr>
            <p:ph type="sldNum" sz="quarter" idx="4"/>
          </p:nvPr>
        </p:nvSpPr>
        <p:spPr/>
        <p:txBody>
          <a:bodyPr/>
          <a:lstStyle/>
          <a:p>
            <a:r>
              <a:rPr lang="en-US" altLang="zh-CN"/>
              <a:t>&lt; </a:t>
            </a:r>
            <a:fld id="{A548B57D-AE10-4CF7-A9DF-59FEFA91B28E}" type="slidenum">
              <a:rPr lang="zh-CN" altLang="en-US" smtClean="0"/>
              <a:pPr/>
              <a:t>12</a:t>
            </a:fld>
            <a:r>
              <a:rPr lang="zh-CN" altLang="en-US"/>
              <a:t> </a:t>
            </a:r>
            <a:r>
              <a:rPr lang="en-US" altLang="zh-CN"/>
              <a:t>&gt;</a:t>
            </a:r>
            <a:endParaRPr lang="zh-CN" altLang="en-US" dirty="0"/>
          </a:p>
        </p:txBody>
      </p:sp>
    </p:spTree>
    <p:extLst>
      <p:ext uri="{BB962C8B-B14F-4D97-AF65-F5344CB8AC3E}">
        <p14:creationId xmlns:p14="http://schemas.microsoft.com/office/powerpoint/2010/main" val="276986654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2.1 </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不是”的外部环境分析</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62202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050866" y="1622029"/>
            <a:ext cx="10792089" cy="5693866"/>
          </a:xfrm>
          <a:prstGeom prst="rect">
            <a:avLst/>
          </a:prstGeom>
          <a:noFill/>
        </p:spPr>
        <p:txBody>
          <a:bodyPr wrap="square" rtlCol="0">
            <a:spAutoFit/>
          </a:bodyPr>
          <a:lstStyle/>
          <a:p>
            <a:pPr marL="342900" indent="-342900">
              <a:buFont typeface="Wingdings" panose="05000000000000000000" pitchFamily="2" charset="2"/>
              <a:buChar char="Ø"/>
            </a:pPr>
            <a:r>
              <a:rPr lang="zh-CN" altLang="en-US" sz="2400" b="1" dirty="0">
                <a:latin typeface="+mn-ea"/>
                <a:cs typeface="+mn-ea"/>
                <a:sym typeface="Arial" panose="020B0604020202020204" pitchFamily="34" charset="0"/>
              </a:rPr>
              <a:t>“</a:t>
            </a:r>
            <a:r>
              <a:rPr lang="en-US" altLang="zh-CN" sz="2400" b="1" dirty="0">
                <a:latin typeface="+mn-ea"/>
                <a:cs typeface="+mn-ea"/>
                <a:sym typeface="Arial" panose="020B0604020202020204" pitchFamily="34" charset="0"/>
              </a:rPr>
              <a:t>X</a:t>
            </a:r>
            <a:r>
              <a:rPr lang="zh-CN" altLang="en-US" sz="2400" b="1" dirty="0">
                <a:latin typeface="+mn-ea"/>
                <a:cs typeface="+mn-ea"/>
                <a:sym typeface="Arial" panose="020B0604020202020204" pitchFamily="34" charset="0"/>
              </a:rPr>
              <a:t>不是”后接成分分析</a:t>
            </a:r>
            <a:endParaRPr lang="en-US" altLang="zh-CN" sz="2000" b="1"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不是”后允准的短语类型（略）</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可以接</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NP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，接谓词性的短语成分的用例比较多。其中“可不是”的固化程度最高，常作为独立的语言片段出现在话语中，如：</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10</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zh-CN" altLang="en-US" sz="2000" dirty="0">
                <a:latin typeface="KaiTi" panose="02010609060101010101" pitchFamily="49" charset="-122"/>
                <a:ea typeface="KaiTi" panose="02010609060101010101" pitchFamily="49" charset="-122"/>
              </a:rPr>
              <a:t> 一天，我的同屋到楼下去取信，忽然大叫着上来：“幼华，你中了</a:t>
            </a:r>
            <a:r>
              <a:rPr lang="en-US" altLang="zh-CN" sz="2000" dirty="0">
                <a:latin typeface="KaiTi" panose="02010609060101010101" pitchFamily="49" charset="-122"/>
                <a:ea typeface="KaiTi" panose="02010609060101010101" pitchFamily="49" charset="-122"/>
              </a:rPr>
              <a:t>200</a:t>
            </a:r>
            <a:r>
              <a:rPr lang="zh-CN" altLang="en-US" sz="2000" dirty="0">
                <a:latin typeface="KaiTi" panose="02010609060101010101" pitchFamily="49" charset="-122"/>
                <a:ea typeface="KaiTi" panose="02010609060101010101" pitchFamily="49" charset="-122"/>
              </a:rPr>
              <a:t>万元大奖！”</a:t>
            </a:r>
            <a:r>
              <a:rPr lang="zh-CN" altLang="en-US" sz="2000" b="1" dirty="0">
                <a:latin typeface="KaiTi" panose="02010609060101010101" pitchFamily="49" charset="-122"/>
                <a:ea typeface="KaiTi" panose="02010609060101010101" pitchFamily="49" charset="-122"/>
              </a:rPr>
              <a:t>可不是</a:t>
            </a:r>
            <a:r>
              <a:rPr lang="zh-CN" altLang="en-US" sz="2000" dirty="0">
                <a:latin typeface="KaiTi" panose="02010609060101010101" pitchFamily="49" charset="-122"/>
                <a:ea typeface="KaiTi" panose="02010609060101010101" pitchFamily="49" charset="-122"/>
              </a:rPr>
              <a:t>，他擎上来一只巨型信封，信封面裁开一长条，里面露出一行大字：徐幼华</a:t>
            </a:r>
            <a:r>
              <a:rPr lang="en-US" altLang="zh-CN" sz="2000" dirty="0">
                <a:latin typeface="KaiTi" panose="02010609060101010101" pitchFamily="49" charset="-122"/>
                <a:ea typeface="KaiTi" panose="02010609060101010101" pitchFamily="49" charset="-122"/>
              </a:rPr>
              <a:t>——</a:t>
            </a:r>
            <a:r>
              <a:rPr lang="zh-CN" altLang="en-US" sz="2000" dirty="0">
                <a:latin typeface="KaiTi" panose="02010609060101010101" pitchFamily="49" charset="-122"/>
                <a:ea typeface="KaiTi" panose="02010609060101010101" pitchFamily="49" charset="-122"/>
              </a:rPr>
              <a:t>一个失踪了的</a:t>
            </a:r>
            <a:r>
              <a:rPr lang="en-US" altLang="zh-CN" sz="2000" dirty="0">
                <a:latin typeface="KaiTi" panose="02010609060101010101" pitchFamily="49" charset="-122"/>
                <a:ea typeface="KaiTi" panose="02010609060101010101" pitchFamily="49" charset="-122"/>
              </a:rPr>
              <a:t>200</a:t>
            </a:r>
            <a:r>
              <a:rPr lang="zh-CN" altLang="en-US" sz="2000" dirty="0">
                <a:latin typeface="KaiTi" panose="02010609060101010101" pitchFamily="49" charset="-122"/>
                <a:ea typeface="KaiTi" panose="02010609060101010101" pitchFamily="49" charset="-122"/>
              </a:rPr>
              <a:t>万元大奖得主！</a:t>
            </a:r>
            <a:endParaRPr lang="en-US" altLang="zh-CN" sz="2000" dirty="0">
              <a:latin typeface="KaiTi" panose="02010609060101010101" pitchFamily="49" charset="-122"/>
              <a:ea typeface="KaiTi" panose="02010609060101010101" pitchFamily="49" charset="-122"/>
            </a:endParaRPr>
          </a:p>
          <a:p>
            <a:pPr lvl="1"/>
            <a:endParaRPr lang="en-US" altLang="zh-CN" sz="2000" dirty="0">
              <a:latin typeface="KaiTi" panose="02010609060101010101" pitchFamily="49" charset="-122"/>
              <a:ea typeface="KaiTi" panose="02010609060101010101" pitchFamily="49" charset="-122"/>
              <a:cs typeface="+mn-ea"/>
              <a:sym typeface="Arial" panose="020B0604020202020204" pitchFamily="34" charset="0"/>
            </a:endParaRPr>
          </a:p>
          <a:p>
            <a:pPr lvl="1"/>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11</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zh-CN" altLang="en-US" sz="2000" dirty="0">
                <a:latin typeface="KaiTi" panose="02010609060101010101" pitchFamily="49" charset="-122"/>
                <a:ea typeface="KaiTi" panose="02010609060101010101" pitchFamily="49" charset="-122"/>
              </a:rPr>
              <a:t>陈正这才恍然深悟他的用意，于是向他提醒一些更有希望的门路。</a:t>
            </a:r>
            <a:r>
              <a:rPr lang="zh-CN" altLang="en-US" sz="2000" b="1" dirty="0">
                <a:latin typeface="KaiTi" panose="02010609060101010101" pitchFamily="49" charset="-122"/>
                <a:ea typeface="KaiTi" panose="02010609060101010101" pitchFamily="49" charset="-122"/>
              </a:rPr>
              <a:t>可不是</a:t>
            </a:r>
            <a:r>
              <a:rPr lang="zh-CN" altLang="en-US" sz="2000" dirty="0">
                <a:latin typeface="KaiTi" panose="02010609060101010101" pitchFamily="49" charset="-122"/>
                <a:ea typeface="KaiTi" panose="02010609060101010101" pitchFamily="49" charset="-122"/>
              </a:rPr>
              <a:t>，老先生过去的同事和学生中现在有当副部长的，有大企业的总工程师，工学院党委书记，中外合资公司经理，等等，难道找他们给安排个名差事还有什么困难吗</a:t>
            </a:r>
            <a:r>
              <a:rPr lang="en-US" altLang="zh-CN" sz="2000" dirty="0">
                <a:latin typeface="KaiTi" panose="02010609060101010101" pitchFamily="49" charset="-122"/>
                <a:ea typeface="KaiTi" panose="02010609060101010101" pitchFamily="49" charset="-122"/>
              </a:rPr>
              <a:t>?</a:t>
            </a:r>
            <a:endParaRPr lang="en-US" altLang="zh-CN" sz="2000" dirty="0">
              <a:latin typeface="KaiTi" panose="02010609060101010101" pitchFamily="49" charset="-122"/>
              <a:ea typeface="KaiTi" panose="02010609060101010101" pitchFamily="49"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矩形 5">
            <a:extLst>
              <a:ext uri="{FF2B5EF4-FFF2-40B4-BE49-F238E27FC236}">
                <a16:creationId xmlns:a16="http://schemas.microsoft.com/office/drawing/2014/main" id="{F7FB28FE-89CE-4C6B-AB34-B6B6FCE2C10A}"/>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灯片编号占位符 1">
            <a:extLst>
              <a:ext uri="{FF2B5EF4-FFF2-40B4-BE49-F238E27FC236}">
                <a16:creationId xmlns:a16="http://schemas.microsoft.com/office/drawing/2014/main" id="{20C8DC49-942F-4E84-A34B-3BF94F09F4B4}"/>
              </a:ext>
            </a:extLst>
          </p:cNvPr>
          <p:cNvSpPr>
            <a:spLocks noGrp="1"/>
          </p:cNvSpPr>
          <p:nvPr>
            <p:ph type="sldNum" sz="quarter" idx="4"/>
          </p:nvPr>
        </p:nvSpPr>
        <p:spPr/>
        <p:txBody>
          <a:bodyPr/>
          <a:lstStyle/>
          <a:p>
            <a:r>
              <a:rPr lang="en-US" altLang="zh-CN"/>
              <a:t>&lt; </a:t>
            </a:r>
            <a:fld id="{A548B57D-AE10-4CF7-A9DF-59FEFA91B28E}" type="slidenum">
              <a:rPr lang="zh-CN" altLang="en-US" smtClean="0"/>
              <a:pPr/>
              <a:t>13</a:t>
            </a:fld>
            <a:r>
              <a:rPr lang="zh-CN" altLang="en-US"/>
              <a:t> </a:t>
            </a:r>
            <a:r>
              <a:rPr lang="en-US" altLang="zh-CN"/>
              <a:t>&gt;</a:t>
            </a:r>
            <a:endParaRPr lang="zh-CN" altLang="en-US" dirty="0"/>
          </a:p>
        </p:txBody>
      </p:sp>
    </p:spTree>
    <p:extLst>
      <p:ext uri="{BB962C8B-B14F-4D97-AF65-F5344CB8AC3E}">
        <p14:creationId xmlns:p14="http://schemas.microsoft.com/office/powerpoint/2010/main" val="289884770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70EF85F7-C02B-4D7A-A29A-6C63249ABDAA}"/>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2.1 </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不是”的外部环境分析</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81298" y="1458085"/>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007373" y="1458085"/>
            <a:ext cx="10703329" cy="5693866"/>
          </a:xfrm>
          <a:prstGeom prst="rect">
            <a:avLst/>
          </a:prstGeom>
          <a:noFill/>
        </p:spPr>
        <p:txBody>
          <a:bodyPr wrap="square" rtlCol="0">
            <a:spAutoFit/>
          </a:bodyPr>
          <a:lstStyle/>
          <a:p>
            <a:pPr marL="342900" indent="-342900">
              <a:buFont typeface="Wingdings" panose="05000000000000000000" pitchFamily="2" charset="2"/>
              <a:buChar char="Ø"/>
            </a:pPr>
            <a:r>
              <a:rPr lang="zh-CN" altLang="en-US" sz="2400" b="1" dirty="0">
                <a:latin typeface="+mn-ea"/>
                <a:cs typeface="+mn-ea"/>
                <a:sym typeface="Arial" panose="020B0604020202020204" pitchFamily="34" charset="0"/>
              </a:rPr>
              <a:t>“</a:t>
            </a:r>
            <a:r>
              <a:rPr lang="en-US" altLang="zh-CN" sz="2400" b="1" dirty="0">
                <a:latin typeface="+mn-ea"/>
                <a:cs typeface="+mn-ea"/>
                <a:sym typeface="Arial" panose="020B0604020202020204" pitchFamily="34" charset="0"/>
              </a:rPr>
              <a:t>X</a:t>
            </a:r>
            <a:r>
              <a:rPr lang="zh-CN" altLang="en-US" sz="2400" b="1" dirty="0">
                <a:latin typeface="+mn-ea"/>
                <a:cs typeface="+mn-ea"/>
                <a:sym typeface="Arial" panose="020B0604020202020204" pitchFamily="34" charset="0"/>
              </a:rPr>
              <a:t>不是”出现的句法环境</a:t>
            </a:r>
            <a:endParaRPr lang="en-US" altLang="zh-CN" sz="2400" b="1" dirty="0">
              <a:latin typeface="+mn-ea"/>
              <a:cs typeface="+mn-ea"/>
              <a:sym typeface="Arial" panose="020B0604020202020204" pitchFamily="34" charset="0"/>
            </a:endParaRPr>
          </a:p>
          <a:p>
            <a:endParaRPr lang="en-US" altLang="zh-CN" sz="2000" b="1"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不是”常出现在口语语体中，常作为推测主句出现。可引导原因小句、目的小句、结果小句。</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16</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）“这么多老将和新人挤在一起比赛</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a:t>
            </a:r>
            <a:r>
              <a:rPr lang="zh-CN" altLang="en-US" sz="2000" b="1" dirty="0">
                <a:latin typeface="KaiTi" panose="02010609060101010101" pitchFamily="49" charset="-122"/>
                <a:ea typeface="KaiTi" panose="02010609060101010101" pitchFamily="49" charset="-122"/>
                <a:cs typeface="+mn-ea"/>
                <a:sym typeface="Arial" panose="020B0604020202020204" pitchFamily="34" charset="0"/>
              </a:rPr>
              <a:t>还不是因为现在铅球水平低</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。”河北队教练何增生感叹说。</a:t>
            </a:r>
            <a:endParaRPr lang="en-US" altLang="zh-CN" sz="2000" dirty="0">
              <a:latin typeface="KaiTi" panose="02010609060101010101" pitchFamily="49" charset="-122"/>
              <a:ea typeface="KaiTi" panose="02010609060101010101" pitchFamily="49" charset="-122"/>
              <a:cs typeface="+mn-ea"/>
              <a:sym typeface="Arial" panose="020B0604020202020204" pitchFamily="34" charset="0"/>
            </a:endParaRPr>
          </a:p>
          <a:p>
            <a:pPr lvl="1"/>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  （</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17</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）温秉忠更为不满：“革命固然重要，但我们革命为的什么？</a:t>
            </a:r>
            <a:r>
              <a:rPr lang="zh-CN" altLang="en-US" sz="2000" b="1" dirty="0">
                <a:latin typeface="KaiTi" panose="02010609060101010101" pitchFamily="49" charset="-122"/>
                <a:ea typeface="KaiTi" panose="02010609060101010101" pitchFamily="49" charset="-122"/>
                <a:cs typeface="+mn-ea"/>
                <a:sym typeface="Arial" panose="020B0604020202020204" pitchFamily="34" charset="0"/>
              </a:rPr>
              <a:t>还不是为了孩子们</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。再说我们革命也需要源源不断的人才。</a:t>
            </a:r>
            <a:endParaRPr lang="en-US" altLang="zh-CN" sz="2000" dirty="0">
              <a:latin typeface="KaiTi" panose="02010609060101010101" pitchFamily="49" charset="-122"/>
              <a:ea typeface="KaiTi" panose="02010609060101010101" pitchFamily="49" charset="-122"/>
              <a:cs typeface="+mn-ea"/>
              <a:sym typeface="Arial" panose="020B0604020202020204" pitchFamily="34" charset="0"/>
            </a:endParaRPr>
          </a:p>
          <a:p>
            <a:pPr lvl="1"/>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  （</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18</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）乌龙听了觉得好笑，故意说：“急什么？七年一过，</a:t>
            </a:r>
            <a:r>
              <a:rPr lang="zh-CN" altLang="en-US" sz="2000" b="1" dirty="0">
                <a:latin typeface="KaiTi" panose="02010609060101010101" pitchFamily="49" charset="-122"/>
                <a:ea typeface="KaiTi" panose="02010609060101010101" pitchFamily="49" charset="-122"/>
                <a:cs typeface="+mn-ea"/>
                <a:sym typeface="Arial" panose="020B0604020202020204" pitchFamily="34" charset="0"/>
              </a:rPr>
              <a:t>你还不是照样出去跳</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endParaRPr lang="en-US" altLang="zh-CN" sz="2000" dirty="0">
              <a:latin typeface="KaiTi" panose="02010609060101010101" pitchFamily="49" charset="-122"/>
              <a:ea typeface="KaiTi" panose="02010609060101010101" pitchFamily="49" charset="-122"/>
              <a:cs typeface="+mn-ea"/>
              <a:sym typeface="Arial" panose="020B0604020202020204" pitchFamily="34" charset="0"/>
            </a:endParaRPr>
          </a:p>
          <a:p>
            <a:pPr lvl="1"/>
            <a:endParaRPr lang="en-US" altLang="zh-CN" sz="2000" dirty="0">
              <a:latin typeface="KaiTi" panose="02010609060101010101" pitchFamily="49" charset="-122"/>
              <a:ea typeface="KaiTi" panose="02010609060101010101" pitchFamily="49" charset="-122"/>
              <a:cs typeface="+mn-ea"/>
              <a:sym typeface="Arial" panose="020B0604020202020204" pitchFamily="34" charset="0"/>
            </a:endParaRPr>
          </a:p>
          <a:p>
            <a:pPr lvl="1"/>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  </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19</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）苏小姐看他发急，刚才因为他对唐小姐卖开的不快全消散了，笑道：“瞧你着急得那样子！</a:t>
            </a:r>
            <a:r>
              <a:rPr lang="zh-CN" altLang="en-US" sz="2000" u="sng" dirty="0">
                <a:latin typeface="KaiTi" panose="02010609060101010101" pitchFamily="49" charset="-122"/>
                <a:ea typeface="KaiTi" panose="02010609060101010101" pitchFamily="49" charset="-122"/>
                <a:cs typeface="+mn-ea"/>
                <a:sym typeface="Arial" panose="020B0604020202020204" pitchFamily="34" charset="0"/>
              </a:rPr>
              <a:t>你自己怕不是当面花言巧语，背后刻薄人家</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endParaRPr lang="en-US" altLang="zh-CN" sz="2000" dirty="0">
              <a:latin typeface="KaiTi" panose="02010609060101010101" pitchFamily="49" charset="-122"/>
              <a:ea typeface="KaiTi" panose="02010609060101010101" pitchFamily="49" charset="-122"/>
              <a:cs typeface="+mn-ea"/>
              <a:sym typeface="Arial" panose="020B0604020202020204" pitchFamily="34" charset="0"/>
            </a:endParaRPr>
          </a:p>
          <a:p>
            <a:pPr lvl="1"/>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  </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20</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）放着轻松活不干，执意北漂，</a:t>
            </a:r>
            <a:r>
              <a:rPr lang="zh-CN" altLang="en-US" sz="2000" u="sng" dirty="0">
                <a:latin typeface="KaiTi" panose="02010609060101010101" pitchFamily="49" charset="-122"/>
                <a:ea typeface="KaiTi" panose="02010609060101010101" pitchFamily="49" charset="-122"/>
                <a:cs typeface="+mn-ea"/>
                <a:sym typeface="Arial" panose="020B0604020202020204" pitchFamily="34" charset="0"/>
              </a:rPr>
              <a:t>怕不是为了哪个女孩</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br>
              <a:rPr lang="en-US" altLang="zh-CN" sz="2000" dirty="0">
                <a:latin typeface="KaiTi" panose="02010609060101010101" pitchFamily="49" charset="-122"/>
                <a:ea typeface="KaiTi" panose="02010609060101010101" pitchFamily="49" charset="-122"/>
                <a:cs typeface="+mn-ea"/>
                <a:sym typeface="Arial" panose="020B0604020202020204" pitchFamily="34" charset="0"/>
              </a:rPr>
            </a:b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  </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r>
              <a:rPr lang="en-US" altLang="zh-CN" sz="2000" dirty="0">
                <a:latin typeface="KaiTi" panose="02010609060101010101" pitchFamily="49" charset="-122"/>
                <a:ea typeface="KaiTi" panose="02010609060101010101" pitchFamily="49" charset="-122"/>
                <a:cs typeface="+mn-ea"/>
                <a:sym typeface="Arial" panose="020B0604020202020204" pitchFamily="34" charset="0"/>
              </a:rPr>
              <a:t>21</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）说我要做大事，夭夭你想想看，有什么大事等我老了来做？</a:t>
            </a:r>
            <a:r>
              <a:rPr lang="zh-CN" altLang="en-US" sz="2000" u="sng" dirty="0">
                <a:latin typeface="KaiTi" panose="02010609060101010101" pitchFamily="49" charset="-122"/>
                <a:ea typeface="KaiTi" panose="02010609060101010101" pitchFamily="49" charset="-122"/>
                <a:cs typeface="+mn-ea"/>
                <a:sym typeface="Arial" panose="020B0604020202020204" pitchFamily="34" charset="0"/>
              </a:rPr>
              <a:t>怕不是两脚一伸，那个‘当大事’吧</a:t>
            </a:r>
            <a:r>
              <a:rPr lang="zh-CN" altLang="en-US" sz="2000" dirty="0">
                <a:latin typeface="KaiTi" panose="02010609060101010101" pitchFamily="49" charset="-122"/>
                <a:ea typeface="KaiTi" panose="02010609060101010101" pitchFamily="49"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 name="灯片编号占位符 1">
            <a:extLst>
              <a:ext uri="{FF2B5EF4-FFF2-40B4-BE49-F238E27FC236}">
                <a16:creationId xmlns:a16="http://schemas.microsoft.com/office/drawing/2014/main" id="{F9E68809-1327-4BAA-8C9B-AF6DB3371E87}"/>
              </a:ext>
            </a:extLst>
          </p:cNvPr>
          <p:cNvSpPr>
            <a:spLocks noGrp="1"/>
          </p:cNvSpPr>
          <p:nvPr>
            <p:ph type="sldNum" sz="quarter" idx="4"/>
          </p:nvPr>
        </p:nvSpPr>
        <p:spPr/>
        <p:txBody>
          <a:bodyPr/>
          <a:lstStyle/>
          <a:p>
            <a:r>
              <a:rPr lang="en-US" altLang="zh-CN"/>
              <a:t>&lt; </a:t>
            </a:r>
            <a:fld id="{A548B57D-AE10-4CF7-A9DF-59FEFA91B28E}" type="slidenum">
              <a:rPr lang="zh-CN" altLang="en-US" smtClean="0"/>
              <a:pPr/>
              <a:t>14</a:t>
            </a:fld>
            <a:r>
              <a:rPr lang="zh-CN" altLang="en-US"/>
              <a:t> </a:t>
            </a:r>
            <a:r>
              <a:rPr lang="en-US" altLang="zh-CN"/>
              <a:t>&gt;</a:t>
            </a:r>
            <a:endParaRPr lang="zh-CN" altLang="en-US" dirty="0"/>
          </a:p>
        </p:txBody>
      </p:sp>
    </p:spTree>
    <p:extLst>
      <p:ext uri="{BB962C8B-B14F-4D97-AF65-F5344CB8AC3E}">
        <p14:creationId xmlns:p14="http://schemas.microsoft.com/office/powerpoint/2010/main" val="123300281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2.2</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不是”的外部环境分析</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62202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050866" y="1622029"/>
            <a:ext cx="10703329" cy="3539430"/>
          </a:xfrm>
          <a:prstGeom prst="rect">
            <a:avLst/>
          </a:prstGeom>
          <a:noFill/>
        </p:spPr>
        <p:txBody>
          <a:bodyPr wrap="square" rtlCol="0">
            <a:spAutoFit/>
          </a:bodyPr>
          <a:lstStyle/>
          <a:p>
            <a:pPr marL="342900" indent="-342900">
              <a:buFont typeface="Wingdings" panose="05000000000000000000" pitchFamily="2" charset="2"/>
              <a:buChar char="Ø"/>
            </a:pPr>
            <a:r>
              <a:rPr lang="zh-CN" altLang="en-US" sz="2400" b="1" dirty="0">
                <a:latin typeface="+mn-ea"/>
                <a:cs typeface="+mn-ea"/>
                <a:sym typeface="Arial" panose="020B0604020202020204" pitchFamily="34" charset="0"/>
              </a:rPr>
              <a:t>“</a:t>
            </a:r>
            <a:r>
              <a:rPr lang="en-US" altLang="zh-CN" sz="2400" b="1" dirty="0">
                <a:latin typeface="+mn-ea"/>
                <a:cs typeface="+mn-ea"/>
                <a:sym typeface="Arial" panose="020B0604020202020204" pitchFamily="34" charset="0"/>
              </a:rPr>
              <a:t>X</a:t>
            </a:r>
            <a:r>
              <a:rPr lang="zh-CN" altLang="en-US" sz="2400" b="1" dirty="0">
                <a:latin typeface="+mn-ea"/>
                <a:cs typeface="+mn-ea"/>
                <a:sym typeface="Arial" panose="020B0604020202020204" pitchFamily="34" charset="0"/>
              </a:rPr>
              <a:t>不是”出现的句法环境</a:t>
            </a:r>
            <a:endParaRPr lang="en-US" altLang="zh-CN" sz="2400" b="1" dirty="0">
              <a:latin typeface="+mn-ea"/>
              <a:cs typeface="+mn-ea"/>
              <a:sym typeface="Arial" panose="020B0604020202020204" pitchFamily="34" charset="0"/>
            </a:endParaRPr>
          </a:p>
          <a:p>
            <a:endParaRPr lang="en-US" altLang="zh-CN" sz="2000" b="1"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不是”排斥出现的句法类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marL="1257300" lvl="2" indent="-342900">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在定语小句、宾语小句、补语小句中很难获取推测义解读。（以“还不是”为例）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22</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）现在还不是你休息的时候。</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23</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）“她太爱出头露面，我觉得象她这么年轻的人，这就不太好了；我想她还不是我的同龄人，”洛姆夫人答道。</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24</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zh-CN" altLang="zh-CN" sz="2000" dirty="0">
                <a:latin typeface="楷体" panose="02010609060101010101" pitchFamily="49" charset="-122"/>
                <a:ea typeface="楷体" panose="02010609060101010101" pitchFamily="49" charset="-122"/>
              </a:rPr>
              <a:t>这一切目前体现得还不是很充分，但发展势头很好。</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矩形 5">
            <a:extLst>
              <a:ext uri="{FF2B5EF4-FFF2-40B4-BE49-F238E27FC236}">
                <a16:creationId xmlns:a16="http://schemas.microsoft.com/office/drawing/2014/main" id="{8752DDAA-594A-410A-97AC-0F6C73EC7DAF}"/>
              </a:ext>
            </a:extLst>
          </p:cNvPr>
          <p:cNvSpPr/>
          <p:nvPr/>
        </p:nvSpPr>
        <p:spPr>
          <a:xfrm>
            <a:off x="467725" y="6385110"/>
            <a:ext cx="1405319"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灯片编号占位符 1">
            <a:extLst>
              <a:ext uri="{FF2B5EF4-FFF2-40B4-BE49-F238E27FC236}">
                <a16:creationId xmlns:a16="http://schemas.microsoft.com/office/drawing/2014/main" id="{4E94C948-CFA8-4306-BDA0-702B7B5A6B58}"/>
              </a:ext>
            </a:extLst>
          </p:cNvPr>
          <p:cNvSpPr>
            <a:spLocks noGrp="1"/>
          </p:cNvSpPr>
          <p:nvPr>
            <p:ph type="sldNum" sz="quarter" idx="4"/>
          </p:nvPr>
        </p:nvSpPr>
        <p:spPr/>
        <p:txBody>
          <a:bodyPr/>
          <a:lstStyle/>
          <a:p>
            <a:r>
              <a:rPr lang="en-US" altLang="zh-CN"/>
              <a:t>&lt; </a:t>
            </a:r>
            <a:fld id="{A548B57D-AE10-4CF7-A9DF-59FEFA91B28E}" type="slidenum">
              <a:rPr lang="zh-CN" altLang="en-US" smtClean="0"/>
              <a:pPr/>
              <a:t>15</a:t>
            </a:fld>
            <a:r>
              <a:rPr lang="zh-CN" altLang="en-US"/>
              <a:t> </a:t>
            </a:r>
            <a:r>
              <a:rPr lang="en-US" altLang="zh-CN"/>
              <a:t>&gt;</a:t>
            </a:r>
            <a:endParaRPr lang="zh-CN" altLang="en-US" dirty="0"/>
          </a:p>
        </p:txBody>
      </p:sp>
    </p:spTree>
    <p:extLst>
      <p:ext uri="{BB962C8B-B14F-4D97-AF65-F5344CB8AC3E}">
        <p14:creationId xmlns:p14="http://schemas.microsoft.com/office/powerpoint/2010/main" val="345279484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2.2 </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不是”的外部环境分析</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62202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050866" y="1622029"/>
            <a:ext cx="10703329" cy="3816429"/>
          </a:xfrm>
          <a:prstGeom prst="rect">
            <a:avLst/>
          </a:prstGeom>
          <a:noFill/>
        </p:spPr>
        <p:txBody>
          <a:bodyPr wrap="square" rtlCol="0">
            <a:spAutoFit/>
          </a:bodyPr>
          <a:lstStyle/>
          <a:p>
            <a:pPr marL="342900" indent="-342900">
              <a:buFont typeface="Wingdings" panose="05000000000000000000" pitchFamily="2" charset="2"/>
              <a:buChar char="Ø"/>
            </a:pPr>
            <a:r>
              <a:rPr lang="zh-CN" altLang="en-US" sz="2400" b="1" dirty="0">
                <a:latin typeface="+mn-ea"/>
                <a:cs typeface="+mn-ea"/>
                <a:sym typeface="Arial" panose="020B0604020202020204" pitchFamily="34" charset="0"/>
              </a:rPr>
              <a:t>“</a:t>
            </a:r>
            <a:r>
              <a:rPr lang="en-US" altLang="zh-CN" sz="2400" b="1" dirty="0">
                <a:latin typeface="+mn-ea"/>
                <a:cs typeface="+mn-ea"/>
                <a:sym typeface="Arial" panose="020B0604020202020204" pitchFamily="34" charset="0"/>
              </a:rPr>
              <a:t>X</a:t>
            </a:r>
            <a:r>
              <a:rPr lang="zh-CN" altLang="en-US" sz="2400" b="1" dirty="0">
                <a:latin typeface="+mn-ea"/>
                <a:cs typeface="+mn-ea"/>
                <a:sym typeface="Arial" panose="020B0604020202020204" pitchFamily="34" charset="0"/>
              </a:rPr>
              <a:t>不是”出现的句法环境</a:t>
            </a:r>
            <a:endParaRPr lang="en-US" altLang="zh-CN" sz="2400" b="1" dirty="0">
              <a:latin typeface="+mn-ea"/>
              <a:cs typeface="+mn-ea"/>
              <a:sym typeface="Arial" panose="020B0604020202020204" pitchFamily="34" charset="0"/>
            </a:endParaRPr>
          </a:p>
          <a:p>
            <a:endParaRPr lang="en-US" altLang="zh-CN" sz="2000" b="1"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不是”排斥出现的句法类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marL="1257300" lvl="2" indent="-342900">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在假设小句、让步小句、转折小句中很难获取推测义解读。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25</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zh-CN" altLang="en-US" sz="2000" dirty="0">
                <a:latin typeface="楷体" panose="02010609060101010101" pitchFamily="49" charset="-122"/>
                <a:ea typeface="楷体" panose="02010609060101010101" pitchFamily="49" charset="-122"/>
              </a:rPr>
              <a:t>西亚、中亚和东南亚也越来越成为欧洲及其工业的驯服市场（</a:t>
            </a:r>
            <a:r>
              <a:rPr lang="zh-CN" altLang="en-US" sz="2000" b="1" dirty="0">
                <a:latin typeface="楷体" panose="02010609060101010101" pitchFamily="49" charset="-122"/>
                <a:ea typeface="楷体" panose="02010609060101010101" pitchFamily="49" charset="-122"/>
              </a:rPr>
              <a:t>如果还不是</a:t>
            </a:r>
            <a:r>
              <a:rPr lang="zh-CN" altLang="en-US" sz="2000" dirty="0">
                <a:latin typeface="楷体" panose="02010609060101010101" pitchFamily="49" charset="-122"/>
                <a:ea typeface="楷体" panose="02010609060101010101" pitchFamily="49" charset="-122"/>
              </a:rPr>
              <a:t>殖民地的话），它们向欧洲及其工业供应原料，而原先它们自己把这些</a:t>
            </a:r>
            <a:r>
              <a:rPr lang="en-US" altLang="zh-CN" sz="2000" dirty="0">
                <a:latin typeface="楷体" panose="02010609060101010101" pitchFamily="49" charset="-122"/>
                <a:ea typeface="楷体" panose="02010609060101010101" pitchFamily="49" charset="-122"/>
              </a:rPr>
              <a:t>...</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26</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zh-CN" altLang="en-US" sz="2000" dirty="0">
                <a:latin typeface="楷体" panose="02010609060101010101" pitchFamily="49" charset="-122"/>
                <a:ea typeface="楷体" panose="02010609060101010101" pitchFamily="49" charset="-122"/>
              </a:rPr>
              <a:t>可我还是能够作出判断，你很快就会成为第一流的人物，</a:t>
            </a:r>
            <a:r>
              <a:rPr lang="zh-CN" altLang="en-US" sz="2000" b="1" dirty="0">
                <a:latin typeface="楷体" panose="02010609060101010101" pitchFamily="49" charset="-122"/>
                <a:ea typeface="楷体" panose="02010609060101010101" pitchFamily="49" charset="-122"/>
              </a:rPr>
              <a:t>即使还不是</a:t>
            </a:r>
            <a:r>
              <a:rPr lang="zh-CN" altLang="en-US" sz="2000" dirty="0">
                <a:latin typeface="楷体" panose="02010609060101010101" pitchFamily="49" charset="-122"/>
                <a:ea typeface="楷体" panose="02010609060101010101" pitchFamily="49" charset="-122"/>
              </a:rPr>
              <a:t>我们学术界的头号人物。</a:t>
            </a:r>
            <a:endParaRPr lang="en-US" altLang="zh-CN" sz="2000" dirty="0">
              <a:latin typeface="楷体" panose="02010609060101010101" pitchFamily="49" charset="-122"/>
              <a:ea typeface="楷体" panose="02010609060101010101" pitchFamily="49" charset="-122"/>
            </a:endParaRPr>
          </a:p>
          <a:p>
            <a:pPr lvl="2"/>
            <a:r>
              <a:rPr lang="zh-CN" altLang="en-US" sz="2000" dirty="0">
                <a:latin typeface="楷体" panose="02010609060101010101" pitchFamily="49" charset="-122"/>
                <a:ea typeface="楷体" panose="02010609060101010101" pitchFamily="49" charset="-122"/>
              </a:rPr>
              <a:t>（</a:t>
            </a:r>
            <a:r>
              <a:rPr lang="en-US" altLang="zh-CN" sz="2000" dirty="0">
                <a:latin typeface="楷体" panose="02010609060101010101" pitchFamily="49" charset="-122"/>
                <a:ea typeface="楷体" panose="02010609060101010101" pitchFamily="49" charset="-122"/>
              </a:rPr>
              <a:t>27</a:t>
            </a:r>
            <a:r>
              <a:rPr lang="zh-CN" altLang="en-US" sz="2000" dirty="0">
                <a:latin typeface="楷体" panose="02010609060101010101" pitchFamily="49" charset="-122"/>
                <a:ea typeface="楷体" panose="02010609060101010101" pitchFamily="49" charset="-122"/>
              </a:rPr>
              <a:t>）</a:t>
            </a:r>
            <a:r>
              <a:rPr lang="zh-CN" altLang="zh-CN" sz="2000" dirty="0">
                <a:latin typeface="楷体" panose="02010609060101010101" pitchFamily="49" charset="-122"/>
                <a:ea typeface="楷体" panose="02010609060101010101" pitchFamily="49" charset="-122"/>
              </a:rPr>
              <a:t>在古典政治经济学中，这些公式诚然在实质上已经制定出来，</a:t>
            </a:r>
            <a:r>
              <a:rPr lang="zh-CN" altLang="zh-CN" sz="2000" b="1" dirty="0">
                <a:latin typeface="楷体" panose="02010609060101010101" pitchFamily="49" charset="-122"/>
                <a:ea typeface="楷体" panose="02010609060101010101" pitchFamily="49" charset="-122"/>
              </a:rPr>
              <a:t>但还不是</a:t>
            </a:r>
            <a:r>
              <a:rPr lang="zh-CN" altLang="zh-CN" sz="2000" dirty="0">
                <a:latin typeface="楷体" panose="02010609060101010101" pitchFamily="49" charset="-122"/>
                <a:ea typeface="楷体" panose="02010609060101010101" pitchFamily="49" charset="-122"/>
              </a:rPr>
              <a:t>有意识地制定的。</a:t>
            </a:r>
            <a:endParaRPr lang="en-US" altLang="zh-CN" sz="2000" dirty="0">
              <a:latin typeface="楷体" panose="02010609060101010101" pitchFamily="49" charset="-122"/>
              <a:ea typeface="楷体" panose="02010609060101010101" pitchFamily="49" charset="-122"/>
            </a:endParaRPr>
          </a:p>
        </p:txBody>
      </p:sp>
      <p:sp>
        <p:nvSpPr>
          <p:cNvPr id="9" name="矩形 8">
            <a:extLst>
              <a:ext uri="{FF2B5EF4-FFF2-40B4-BE49-F238E27FC236}">
                <a16:creationId xmlns:a16="http://schemas.microsoft.com/office/drawing/2014/main" id="{40487918-3161-4948-9B23-599BC7EA9870}"/>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灯片编号占位符 4">
            <a:extLst>
              <a:ext uri="{FF2B5EF4-FFF2-40B4-BE49-F238E27FC236}">
                <a16:creationId xmlns:a16="http://schemas.microsoft.com/office/drawing/2014/main" id="{AA04A26D-CC88-49EF-B64F-231ECB2014C9}"/>
              </a:ext>
            </a:extLst>
          </p:cNvPr>
          <p:cNvSpPr>
            <a:spLocks noGrp="1"/>
          </p:cNvSpPr>
          <p:nvPr>
            <p:ph type="sldNum" sz="quarter" idx="4"/>
          </p:nvPr>
        </p:nvSpPr>
        <p:spPr/>
        <p:txBody>
          <a:bodyPr/>
          <a:lstStyle/>
          <a:p>
            <a:r>
              <a:rPr lang="en-US" altLang="zh-CN"/>
              <a:t>&lt; </a:t>
            </a:r>
            <a:fld id="{A548B57D-AE10-4CF7-A9DF-59FEFA91B28E}" type="slidenum">
              <a:rPr lang="zh-CN" altLang="en-US" smtClean="0"/>
              <a:pPr/>
              <a:t>16</a:t>
            </a:fld>
            <a:r>
              <a:rPr lang="zh-CN" altLang="en-US"/>
              <a:t> </a:t>
            </a:r>
            <a:r>
              <a:rPr lang="en-US" altLang="zh-CN"/>
              <a:t>&gt;</a:t>
            </a:r>
            <a:endParaRPr lang="zh-CN" altLang="en-US" dirty="0"/>
          </a:p>
        </p:txBody>
      </p:sp>
    </p:spTree>
    <p:extLst>
      <p:ext uri="{BB962C8B-B14F-4D97-AF65-F5344CB8AC3E}">
        <p14:creationId xmlns:p14="http://schemas.microsoft.com/office/powerpoint/2010/main" val="10925756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2.2 </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不是”的外部环境分析</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471910"/>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020945" y="1471910"/>
            <a:ext cx="10703329" cy="4770537"/>
          </a:xfrm>
          <a:prstGeom prst="rect">
            <a:avLst/>
          </a:prstGeom>
          <a:noFill/>
        </p:spPr>
        <p:txBody>
          <a:bodyPr wrap="square" rtlCol="0">
            <a:spAutoFit/>
          </a:bodyPr>
          <a:lstStyle/>
          <a:p>
            <a:pPr marL="342900" indent="-342900">
              <a:buFont typeface="Wingdings" panose="05000000000000000000" pitchFamily="2" charset="2"/>
              <a:buChar char="Ø"/>
            </a:pPr>
            <a:r>
              <a:rPr lang="zh-CN" altLang="en-US" sz="2400" b="1" dirty="0">
                <a:latin typeface="+mn-ea"/>
                <a:cs typeface="+mn-ea"/>
                <a:sym typeface="Arial" panose="020B0604020202020204" pitchFamily="34" charset="0"/>
              </a:rPr>
              <a:t>“</a:t>
            </a:r>
            <a:r>
              <a:rPr lang="en-US" altLang="zh-CN" sz="2400" b="1" dirty="0">
                <a:latin typeface="+mn-ea"/>
                <a:cs typeface="+mn-ea"/>
                <a:sym typeface="Arial" panose="020B0604020202020204" pitchFamily="34" charset="0"/>
              </a:rPr>
              <a:t>X</a:t>
            </a:r>
            <a:r>
              <a:rPr lang="zh-CN" altLang="en-US" sz="2400" b="1" dirty="0">
                <a:latin typeface="+mn-ea"/>
                <a:cs typeface="+mn-ea"/>
                <a:sym typeface="Arial" panose="020B0604020202020204" pitchFamily="34" charset="0"/>
              </a:rPr>
              <a:t>不是”的句法功能</a:t>
            </a:r>
            <a:endParaRPr lang="en-US" altLang="zh-CN" sz="2400" b="1" dirty="0">
              <a:latin typeface="+mn-ea"/>
              <a:cs typeface="+mn-ea"/>
              <a:sym typeface="Arial" panose="020B0604020202020204" pitchFamily="34" charset="0"/>
            </a:endParaRPr>
          </a:p>
          <a:p>
            <a:pPr marL="800100" lvl="1" indent="-342900">
              <a:buFont typeface="Wingdings" panose="05000000000000000000" pitchFamily="2" charset="2"/>
              <a:buChar char="p"/>
            </a:pPr>
            <a:endParaRPr lang="en-US" altLang="zh-CN" sz="2000" b="1" dirty="0">
              <a:latin typeface="+mn-ea"/>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不是”是处于高位的副词，即饰句副词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饰句副词作用于整个句子，能分布在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前，也能分布在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前。与之相对立的是“饰谓副词”统辖谓语，只能分布在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29</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）客人急了，脱口说：</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什么好啊差的，</a:t>
            </a:r>
            <a:r>
              <a:rPr lang="zh-CN" altLang="en-US" sz="2000" b="1" dirty="0">
                <a:latin typeface="楷体" panose="02010609060101010101" pitchFamily="49" charset="-122"/>
                <a:ea typeface="楷体" panose="02010609060101010101" pitchFamily="49" charset="-122"/>
                <a:cs typeface="+mn-ea"/>
                <a:sym typeface="Arial" panose="020B0604020202020204" pitchFamily="34" charset="0"/>
              </a:rPr>
              <a:t>还不是</a:t>
            </a:r>
            <a:r>
              <a:rPr lang="zh-CN" altLang="en-US" sz="2000" u="sng" dirty="0">
                <a:latin typeface="楷体" panose="02010609060101010101" pitchFamily="49" charset="-122"/>
                <a:ea typeface="楷体" panose="02010609060101010101" pitchFamily="49" charset="-122"/>
                <a:cs typeface="+mn-ea"/>
                <a:sym typeface="Arial" panose="020B0604020202020204" pitchFamily="34" charset="0"/>
              </a:rPr>
              <a:t>你局长一句话</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a:t>
            </a:r>
          </a:p>
          <a:p>
            <a:pPr lvl="1"/>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 （</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30</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）除了生活条件艰苦外，贫困地区发不出工资是个重要原因，</a:t>
            </a:r>
            <a:r>
              <a:rPr lang="zh-CN" altLang="en-US" sz="2000" u="sng" dirty="0">
                <a:latin typeface="楷体" panose="02010609060101010101" pitchFamily="49" charset="-122"/>
                <a:ea typeface="楷体" panose="02010609060101010101" pitchFamily="49" charset="-122"/>
                <a:cs typeface="+mn-ea"/>
                <a:sym typeface="Arial" panose="020B0604020202020204" pitchFamily="34" charset="0"/>
              </a:rPr>
              <a:t>有些县长</a:t>
            </a:r>
            <a:r>
              <a:rPr lang="zh-CN" altLang="en-US" sz="2000" b="1" dirty="0">
                <a:latin typeface="楷体" panose="02010609060101010101" pitchFamily="49" charset="-122"/>
                <a:ea typeface="楷体" panose="02010609060101010101" pitchFamily="49" charset="-122"/>
                <a:cs typeface="+mn-ea"/>
                <a:sym typeface="Arial" panose="020B0604020202020204" pitchFamily="34" charset="0"/>
              </a:rPr>
              <a:t>还不是</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一样领不到工资。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31</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）她想，看不出李文娟倒是有些运气的。转而又想，</a:t>
            </a:r>
            <a:r>
              <a:rPr lang="zh-CN" altLang="en-US" sz="2000" b="1" dirty="0">
                <a:latin typeface="楷体" panose="02010609060101010101" pitchFamily="49" charset="-122"/>
                <a:ea typeface="楷体" panose="02010609060101010101" pitchFamily="49" charset="-122"/>
                <a:cs typeface="+mn-ea"/>
                <a:sym typeface="Arial" panose="020B0604020202020204" pitchFamily="34" charset="0"/>
              </a:rPr>
              <a:t>怕不是</a:t>
            </a:r>
            <a:r>
              <a:rPr lang="zh-CN" altLang="en-US" sz="2000" u="sng" dirty="0">
                <a:latin typeface="楷体" panose="02010609060101010101" pitchFamily="49" charset="-122"/>
                <a:ea typeface="楷体" panose="02010609060101010101" pitchFamily="49" charset="-122"/>
                <a:cs typeface="+mn-ea"/>
                <a:sym typeface="Arial" panose="020B0604020202020204" pitchFamily="34" charset="0"/>
              </a:rPr>
              <a:t>陈子强对文娟有意思吧</a:t>
            </a:r>
            <a:endParaRPr lang="en-US" altLang="zh-CN" sz="2000" u="sng" dirty="0">
              <a:latin typeface="楷体" panose="02010609060101010101" pitchFamily="49" charset="-122"/>
              <a:ea typeface="楷体" panose="02010609060101010101" pitchFamily="49" charset="-122"/>
              <a:cs typeface="+mn-ea"/>
              <a:sym typeface="Arial" panose="020B0604020202020204" pitchFamily="34" charset="0"/>
            </a:endParaRPr>
          </a:p>
          <a:p>
            <a:pPr lvl="1"/>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 （</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32</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zh-CN" altLang="en-US" sz="2000" u="sng" dirty="0">
                <a:latin typeface="楷体" panose="02010609060101010101" pitchFamily="49" charset="-122"/>
                <a:ea typeface="楷体" panose="02010609060101010101" pitchFamily="49" charset="-122"/>
                <a:cs typeface="+mn-ea"/>
                <a:sym typeface="Arial" panose="020B0604020202020204" pitchFamily="34" charset="0"/>
              </a:rPr>
              <a:t>她</a:t>
            </a:r>
            <a:r>
              <a:rPr lang="zh-CN" altLang="en-US" sz="2000" b="1" dirty="0">
                <a:latin typeface="楷体" panose="02010609060101010101" pitchFamily="49" charset="-122"/>
                <a:ea typeface="楷体" panose="02010609060101010101" pitchFamily="49" charset="-122"/>
                <a:cs typeface="+mn-ea"/>
                <a:sym typeface="Arial" panose="020B0604020202020204" pitchFamily="34" charset="0"/>
              </a:rPr>
              <a:t>怕不是</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因为这个才要离开中国的吧，这一切一切她从来也不愿意细想。</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1"/>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 （</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33</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zh-CN" altLang="en-US" sz="2000" dirty="0">
                <a:latin typeface="KaiTi" panose="02010609060101010101" pitchFamily="49" charset="-122"/>
                <a:ea typeface="KaiTi" panose="02010609060101010101" pitchFamily="49" charset="-122"/>
                <a:cs typeface="+mn-ea"/>
                <a:sym typeface="+mn-lt"/>
              </a:rPr>
              <a:t>他想：“什么急事要我马上离开，这样晚的时光，到哪里去，</a:t>
            </a:r>
            <a:r>
              <a:rPr lang="zh-CN" altLang="en-US" sz="2000" b="1" u="sng" dirty="0">
                <a:latin typeface="KaiTi" panose="02010609060101010101" pitchFamily="49" charset="-122"/>
                <a:ea typeface="KaiTi" panose="02010609060101010101" pitchFamily="49" charset="-122"/>
                <a:cs typeface="+mn-ea"/>
                <a:sym typeface="+mn-lt"/>
              </a:rPr>
              <a:t>别不是</a:t>
            </a:r>
            <a:r>
              <a:rPr lang="zh-CN" altLang="en-US" sz="2000" u="sng" dirty="0">
                <a:latin typeface="KaiTi" panose="02010609060101010101" pitchFamily="49" charset="-122"/>
                <a:ea typeface="KaiTi" panose="02010609060101010101" pitchFamily="49" charset="-122"/>
                <a:cs typeface="+mn-ea"/>
                <a:sym typeface="+mn-lt"/>
              </a:rPr>
              <a:t>她听错了</a:t>
            </a:r>
            <a:r>
              <a:rPr lang="zh-CN" altLang="en-US" sz="2000" dirty="0">
                <a:latin typeface="KaiTi" panose="02010609060101010101" pitchFamily="49" charset="-122"/>
                <a:ea typeface="KaiTi" panose="02010609060101010101" pitchFamily="49" charset="-122"/>
                <a:cs typeface="+mn-ea"/>
                <a:sym typeface="+mn-lt"/>
              </a:rPr>
              <a:t>！这个女乡下佬！”</a:t>
            </a:r>
            <a:endParaRPr lang="en-US" altLang="zh-CN" sz="2000" dirty="0">
              <a:latin typeface="KaiTi" panose="02010609060101010101" pitchFamily="49" charset="-122"/>
              <a:ea typeface="KaiTi" panose="02010609060101010101" pitchFamily="49" charset="-122"/>
              <a:cs typeface="+mn-ea"/>
              <a:sym typeface="+mn-lt"/>
            </a:endParaRPr>
          </a:p>
          <a:p>
            <a:pPr lvl="1"/>
            <a:r>
              <a:rPr lang="zh-CN" altLang="en-US" sz="2000" dirty="0">
                <a:latin typeface="KaiTi" panose="02010609060101010101" pitchFamily="49" charset="-122"/>
                <a:ea typeface="KaiTi" panose="02010609060101010101" pitchFamily="49" charset="-122"/>
                <a:cs typeface="+mn-ea"/>
                <a:sym typeface="+mn-lt"/>
              </a:rPr>
              <a:t> （</a:t>
            </a:r>
            <a:r>
              <a:rPr lang="en-US" altLang="zh-CN" sz="2000" dirty="0">
                <a:latin typeface="KaiTi" panose="02010609060101010101" pitchFamily="49" charset="-122"/>
                <a:ea typeface="KaiTi" panose="02010609060101010101" pitchFamily="49" charset="-122"/>
                <a:cs typeface="+mn-ea"/>
                <a:sym typeface="+mn-lt"/>
              </a:rPr>
              <a:t>34</a:t>
            </a:r>
            <a:r>
              <a:rPr lang="zh-CN" altLang="en-US" sz="2000" dirty="0">
                <a:latin typeface="KaiTi" panose="02010609060101010101" pitchFamily="49" charset="-122"/>
                <a:ea typeface="KaiTi" panose="02010609060101010101" pitchFamily="49" charset="-122"/>
                <a:cs typeface="+mn-ea"/>
                <a:sym typeface="+mn-lt"/>
              </a:rPr>
              <a:t>）</a:t>
            </a:r>
            <a:r>
              <a:rPr lang="zh-CN" altLang="en-US" sz="2000" u="sng" dirty="0">
                <a:latin typeface="KaiTi" panose="02010609060101010101" pitchFamily="49" charset="-122"/>
                <a:ea typeface="KaiTi" panose="02010609060101010101" pitchFamily="49" charset="-122"/>
                <a:cs typeface="+mn-ea"/>
                <a:sym typeface="+mn-lt"/>
              </a:rPr>
              <a:t>这小子</a:t>
            </a:r>
            <a:r>
              <a:rPr lang="zh-CN" altLang="en-US" sz="2000" b="1" dirty="0">
                <a:latin typeface="KaiTi" panose="02010609060101010101" pitchFamily="49" charset="-122"/>
                <a:ea typeface="KaiTi" panose="02010609060101010101" pitchFamily="49" charset="-122"/>
                <a:cs typeface="+mn-ea"/>
                <a:sym typeface="+mn-lt"/>
              </a:rPr>
              <a:t>别不是</a:t>
            </a:r>
            <a:r>
              <a:rPr lang="zh-CN" altLang="en-US" sz="2000" dirty="0">
                <a:latin typeface="KaiTi" panose="02010609060101010101" pitchFamily="49" charset="-122"/>
                <a:ea typeface="KaiTi" panose="02010609060101010101" pitchFamily="49" charset="-122"/>
                <a:cs typeface="+mn-ea"/>
                <a:sym typeface="+mn-lt"/>
              </a:rPr>
              <a:t>今晚不来吧。</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a:extLst>
              <a:ext uri="{FF2B5EF4-FFF2-40B4-BE49-F238E27FC236}">
                <a16:creationId xmlns:a16="http://schemas.microsoft.com/office/drawing/2014/main" id="{410C4487-EEB7-42C5-A860-3A01C68868BB}"/>
              </a:ext>
            </a:extLst>
          </p:cNvPr>
          <p:cNvSpPr>
            <a:spLocks noGrp="1"/>
          </p:cNvSpPr>
          <p:nvPr>
            <p:ph type="sldNum" sz="quarter" idx="4"/>
          </p:nvPr>
        </p:nvSpPr>
        <p:spPr/>
        <p:txBody>
          <a:bodyPr/>
          <a:lstStyle/>
          <a:p>
            <a:r>
              <a:rPr lang="en-US" altLang="zh-CN"/>
              <a:t>&lt; </a:t>
            </a:r>
            <a:fld id="{A548B57D-AE10-4CF7-A9DF-59FEFA91B28E}" type="slidenum">
              <a:rPr lang="zh-CN" altLang="en-US" smtClean="0"/>
              <a:pPr/>
              <a:t>17</a:t>
            </a:fld>
            <a:r>
              <a:rPr lang="zh-CN" altLang="en-US"/>
              <a:t> </a:t>
            </a:r>
            <a:r>
              <a:rPr lang="en-US" altLang="zh-CN"/>
              <a:t>&gt;</a:t>
            </a:r>
            <a:endParaRPr lang="zh-CN" altLang="en-US" dirty="0"/>
          </a:p>
        </p:txBody>
      </p:sp>
    </p:spTree>
    <p:extLst>
      <p:ext uri="{BB962C8B-B14F-4D97-AF65-F5344CB8AC3E}">
        <p14:creationId xmlns:p14="http://schemas.microsoft.com/office/powerpoint/2010/main" val="45715899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2.2 </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不是”的外部环境分析</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62202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050866" y="1622029"/>
            <a:ext cx="10703329" cy="4154984"/>
          </a:xfrm>
          <a:prstGeom prst="rect">
            <a:avLst/>
          </a:prstGeom>
          <a:noFill/>
        </p:spPr>
        <p:txBody>
          <a:bodyPr wrap="square" rtlCol="0">
            <a:spAutoFit/>
          </a:bodyPr>
          <a:lstStyle/>
          <a:p>
            <a:pPr marL="342900" indent="-342900">
              <a:buFont typeface="Wingdings" panose="05000000000000000000" pitchFamily="2" charset="2"/>
              <a:buChar char="Ø"/>
            </a:pPr>
            <a:r>
              <a:rPr lang="zh-CN" altLang="en-US" sz="2400" b="1" dirty="0">
                <a:latin typeface="+mn-ea"/>
                <a:cs typeface="+mn-ea"/>
                <a:sym typeface="Arial" panose="020B0604020202020204" pitchFamily="34" charset="0"/>
              </a:rPr>
              <a:t>“</a:t>
            </a:r>
            <a:r>
              <a:rPr lang="en-US" altLang="zh-CN" sz="2400" b="1" dirty="0">
                <a:latin typeface="+mn-ea"/>
                <a:cs typeface="+mn-ea"/>
                <a:sym typeface="Arial" panose="020B0604020202020204" pitchFamily="34" charset="0"/>
              </a:rPr>
              <a:t>X</a:t>
            </a:r>
            <a:r>
              <a:rPr lang="zh-CN" altLang="en-US" sz="2400" b="1" dirty="0">
                <a:latin typeface="+mn-ea"/>
                <a:cs typeface="+mn-ea"/>
                <a:sym typeface="Arial" panose="020B0604020202020204" pitchFamily="34" charset="0"/>
              </a:rPr>
              <a:t>不是”的句法功能</a:t>
            </a:r>
            <a:endParaRPr lang="en-US" altLang="zh-CN" sz="2400" b="1" dirty="0">
              <a:latin typeface="+mn-ea"/>
              <a:cs typeface="+mn-ea"/>
              <a:sym typeface="Arial" panose="020B0604020202020204" pitchFamily="34" charset="0"/>
            </a:endParaRPr>
          </a:p>
          <a:p>
            <a:pPr marL="800100" lvl="1" indent="-342900">
              <a:buFont typeface="Wingdings" panose="05000000000000000000" pitchFamily="2" charset="2"/>
              <a:buChar char="p"/>
            </a:pPr>
            <a:endParaRPr lang="en-US" altLang="zh-CN" sz="2000" b="1" dirty="0">
              <a:latin typeface="+mn-ea"/>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不是”是处于高位的副词，即饰句副词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1257300" lvl="2" indent="-342900">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方梅（</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2017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）认为饰句副词的重要标志是：与表达从属关系的连词共现时，饰句副词必须要居于连词前。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35</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）他们想，我们因残疾而失学，那些身体健全的孩子为什么也失学？</a:t>
            </a:r>
            <a:r>
              <a:rPr lang="zh-CN" altLang="en-US" sz="2000" u="sng" dirty="0">
                <a:latin typeface="楷体" panose="02010609060101010101" pitchFamily="49" charset="-122"/>
                <a:ea typeface="楷体" panose="02010609060101010101" pitchFamily="49" charset="-122"/>
                <a:cs typeface="+mn-ea"/>
                <a:sym typeface="Arial" panose="020B0604020202020204" pitchFamily="34" charset="0"/>
              </a:rPr>
              <a:t>还不是因为穷</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36</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）观</a:t>
            </a:r>
            <a:r>
              <a:rPr lang="zh-CN" altLang="zh-CN" sz="2000" dirty="0">
                <a:latin typeface="楷体" panose="02010609060101010101" pitchFamily="49" charset="-122"/>
                <a:ea typeface="楷体" panose="02010609060101010101" pitchFamily="49" charset="-122"/>
              </a:rPr>
              <a:t>众们知道有我郭德纲这么一个演员，更多的人并不是很了解我。</a:t>
            </a:r>
            <a:r>
              <a:rPr lang="zh-CN" altLang="zh-CN" sz="2000" u="sng" dirty="0">
                <a:latin typeface="楷体" panose="02010609060101010101" pitchFamily="49" charset="-122"/>
                <a:ea typeface="楷体" panose="02010609060101010101" pitchFamily="49" charset="-122"/>
              </a:rPr>
              <a:t>因为还不是名角</a:t>
            </a:r>
            <a:r>
              <a:rPr lang="zh-CN" altLang="zh-CN" sz="2000" dirty="0">
                <a:latin typeface="楷体" panose="02010609060101010101" pitchFamily="49" charset="-122"/>
                <a:ea typeface="楷体" panose="02010609060101010101" pitchFamily="49" charset="-122"/>
              </a:rPr>
              <a:t>，还没成腕，所以在选择剧场的时候也遇到了不少麻烦。</a:t>
            </a:r>
            <a:r>
              <a:rPr lang="en-US" altLang="zh-CN" sz="2000" dirty="0">
                <a:solidFill>
                  <a:srgbClr val="FF0000"/>
                </a:solidFill>
                <a:latin typeface="楷体" panose="02010609060101010101" pitchFamily="49" charset="-122"/>
                <a:ea typeface="楷体" panose="02010609060101010101" pitchFamily="49" charset="-122"/>
              </a:rPr>
              <a:t>[</a:t>
            </a:r>
            <a:r>
              <a:rPr lang="zh-CN" altLang="en-US" sz="2000" dirty="0">
                <a:solidFill>
                  <a:srgbClr val="FF0000"/>
                </a:solidFill>
                <a:latin typeface="楷体" panose="02010609060101010101" pitchFamily="49" charset="-122"/>
                <a:ea typeface="楷体" panose="02010609060101010101" pitchFamily="49" charset="-122"/>
              </a:rPr>
              <a:t>该处“还不是”不是推测义标记</a:t>
            </a:r>
            <a:r>
              <a:rPr lang="en-US" altLang="zh-CN" sz="2000" dirty="0">
                <a:solidFill>
                  <a:srgbClr val="FF0000"/>
                </a:solidFill>
                <a:latin typeface="楷体" panose="02010609060101010101" pitchFamily="49" charset="-122"/>
                <a:ea typeface="楷体" panose="02010609060101010101" pitchFamily="49" charset="-122"/>
              </a:rPr>
              <a:t>]</a:t>
            </a:r>
            <a:endParaRPr lang="en-US" altLang="zh-CN" sz="2000" dirty="0">
              <a:solidFill>
                <a:srgbClr val="FF0000"/>
              </a:solidFill>
              <a:latin typeface="楷体" panose="02010609060101010101" pitchFamily="49" charset="-122"/>
              <a:ea typeface="楷体" panose="02010609060101010101" pitchFamily="49"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灯片编号占位符 4">
            <a:extLst>
              <a:ext uri="{FF2B5EF4-FFF2-40B4-BE49-F238E27FC236}">
                <a16:creationId xmlns:a16="http://schemas.microsoft.com/office/drawing/2014/main" id="{D25DF535-0A46-4705-BAC0-5A20EC74C9D6}"/>
              </a:ext>
            </a:extLst>
          </p:cNvPr>
          <p:cNvSpPr>
            <a:spLocks noGrp="1"/>
          </p:cNvSpPr>
          <p:nvPr>
            <p:ph type="sldNum" sz="quarter" idx="4"/>
          </p:nvPr>
        </p:nvSpPr>
        <p:spPr/>
        <p:txBody>
          <a:bodyPr/>
          <a:lstStyle/>
          <a:p>
            <a:r>
              <a:rPr lang="en-US" altLang="zh-CN"/>
              <a:t>&lt; </a:t>
            </a:r>
            <a:fld id="{A548B57D-AE10-4CF7-A9DF-59FEFA91B28E}" type="slidenum">
              <a:rPr lang="zh-CN" altLang="en-US" smtClean="0"/>
              <a:pPr/>
              <a:t>18</a:t>
            </a:fld>
            <a:r>
              <a:rPr lang="zh-CN" altLang="en-US"/>
              <a:t> </a:t>
            </a:r>
            <a:r>
              <a:rPr lang="en-US" altLang="zh-CN"/>
              <a:t>&gt;</a:t>
            </a:r>
            <a:endParaRPr lang="zh-CN" altLang="en-US" dirty="0"/>
          </a:p>
        </p:txBody>
      </p:sp>
    </p:spTree>
    <p:extLst>
      <p:ext uri="{BB962C8B-B14F-4D97-AF65-F5344CB8AC3E}">
        <p14:creationId xmlns:p14="http://schemas.microsoft.com/office/powerpoint/2010/main" val="125464314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2.2 </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不是”的外部环境分析</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62202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050866" y="1622029"/>
            <a:ext cx="10703329" cy="3539430"/>
          </a:xfrm>
          <a:prstGeom prst="rect">
            <a:avLst/>
          </a:prstGeom>
          <a:noFill/>
        </p:spPr>
        <p:txBody>
          <a:bodyPr wrap="square" rtlCol="0">
            <a:spAutoFit/>
          </a:bodyPr>
          <a:lstStyle/>
          <a:p>
            <a:pPr marL="342900" indent="-342900">
              <a:buFont typeface="Wingdings" panose="05000000000000000000" pitchFamily="2" charset="2"/>
              <a:buChar char="Ø"/>
            </a:pPr>
            <a:r>
              <a:rPr lang="zh-CN" altLang="en-US" sz="2400" b="1" dirty="0">
                <a:latin typeface="+mn-ea"/>
                <a:cs typeface="+mn-ea"/>
                <a:sym typeface="Arial" panose="020B0604020202020204" pitchFamily="34" charset="0"/>
              </a:rPr>
              <a:t>“</a:t>
            </a:r>
            <a:r>
              <a:rPr lang="en-US" altLang="zh-CN" sz="2400" b="1" dirty="0">
                <a:latin typeface="+mn-ea"/>
                <a:cs typeface="+mn-ea"/>
                <a:sym typeface="Arial" panose="020B0604020202020204" pitchFamily="34" charset="0"/>
              </a:rPr>
              <a:t>X</a:t>
            </a:r>
            <a:r>
              <a:rPr lang="zh-CN" altLang="en-US" sz="2400" b="1" dirty="0">
                <a:latin typeface="+mn-ea"/>
                <a:cs typeface="+mn-ea"/>
                <a:sym typeface="Arial" panose="020B0604020202020204" pitchFamily="34" charset="0"/>
              </a:rPr>
              <a:t>不是”的句法功能</a:t>
            </a:r>
            <a:endParaRPr lang="en-US" altLang="zh-CN" sz="2400" b="1" dirty="0">
              <a:latin typeface="+mn-ea"/>
              <a:cs typeface="+mn-ea"/>
              <a:sym typeface="Arial" panose="020B0604020202020204" pitchFamily="34" charset="0"/>
            </a:endParaRPr>
          </a:p>
          <a:p>
            <a:pPr marL="800100" lvl="1" indent="-342900">
              <a:buFont typeface="Wingdings" panose="05000000000000000000" pitchFamily="2" charset="2"/>
              <a:buChar char="p"/>
            </a:pPr>
            <a:endParaRPr lang="en-US" altLang="zh-CN" sz="2000" b="1" dirty="0">
              <a:latin typeface="+mn-ea"/>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不是”是处于高位的副词，即饰句副词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1257300" lvl="2" indent="-342900">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方梅（</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2017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）认为饰句副词的重要标志是：与表达从属关系的连词共现时，饰句副词必须要居于连词前。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37</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zh-CN" altLang="en-US" sz="2000" dirty="0">
                <a:latin typeface="楷体" panose="02010609060101010101" pitchFamily="49" charset="-122"/>
                <a:ea typeface="楷体" panose="02010609060101010101" pitchFamily="49" charset="-122"/>
              </a:rPr>
              <a:t>这怕不是因为里面模特长得和你像才买了吧。</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38</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）他因为怕不是正品而迟迟没交定金。</a:t>
            </a:r>
            <a:r>
              <a:rPr lang="en-US" altLang="zh-CN" sz="2000" dirty="0">
                <a:solidFill>
                  <a:srgbClr val="FF0000"/>
                </a:solidFill>
                <a:latin typeface="楷体" panose="02010609060101010101" pitchFamily="49" charset="-122"/>
                <a:ea typeface="楷体" panose="02010609060101010101" pitchFamily="49" charset="-122"/>
              </a:rPr>
              <a:t> [</a:t>
            </a:r>
            <a:r>
              <a:rPr lang="zh-CN" altLang="en-US" sz="2000" dirty="0">
                <a:solidFill>
                  <a:srgbClr val="FF0000"/>
                </a:solidFill>
                <a:latin typeface="楷体" panose="02010609060101010101" pitchFamily="49" charset="-122"/>
                <a:ea typeface="楷体" panose="02010609060101010101" pitchFamily="49" charset="-122"/>
              </a:rPr>
              <a:t>该处“怕不是”不表示推测</a:t>
            </a:r>
            <a:r>
              <a:rPr lang="en-US" altLang="zh-CN" sz="2000" dirty="0">
                <a:solidFill>
                  <a:srgbClr val="FF0000"/>
                </a:solidFill>
                <a:latin typeface="楷体" panose="02010609060101010101" pitchFamily="49" charset="-122"/>
                <a:ea typeface="楷体" panose="02010609060101010101" pitchFamily="49" charset="-122"/>
              </a:rPr>
              <a:t>]</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39</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）别不是因为那些除草剂来找你的麻烦的吧。</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2"/>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40</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）*因为别不是</a:t>
            </a:r>
            <a:r>
              <a:rPr lang="zh-CN" altLang="en-US" sz="2000" dirty="0">
                <a:solidFill>
                  <a:srgbClr val="FF0000"/>
                </a:solidFill>
                <a:latin typeface="楷体" panose="02010609060101010101" pitchFamily="49" charset="-122"/>
                <a:ea typeface="楷体" panose="02010609060101010101" pitchFamily="49" charset="-122"/>
                <a:cs typeface="+mn-ea"/>
                <a:sym typeface="Arial" panose="020B0604020202020204" pitchFamily="34" charset="0"/>
              </a:rPr>
              <a:t>（未见“别不是”处于句中的相关语料）</a:t>
            </a:r>
            <a:endParaRPr lang="en-US" altLang="zh-CN" sz="2000" dirty="0">
              <a:solidFill>
                <a:srgbClr val="FF0000"/>
              </a:solidFill>
              <a:latin typeface="楷体" panose="02010609060101010101" pitchFamily="49" charset="-122"/>
              <a:ea typeface="楷体" panose="02010609060101010101" pitchFamily="49" charset="-122"/>
              <a:cs typeface="+mn-ea"/>
              <a:sym typeface="Arial" panose="020B0604020202020204" pitchFamily="34" charset="0"/>
            </a:endParaRP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文本框 2">
            <a:extLst>
              <a:ext uri="{FF2B5EF4-FFF2-40B4-BE49-F238E27FC236}">
                <a16:creationId xmlns:a16="http://schemas.microsoft.com/office/drawing/2014/main" id="{8A274897-9542-4412-B70F-CC2D6B63119B}"/>
              </a:ext>
            </a:extLst>
          </p:cNvPr>
          <p:cNvSpPr txBox="1"/>
          <p:nvPr/>
        </p:nvSpPr>
        <p:spPr>
          <a:xfrm>
            <a:off x="1666568" y="5546499"/>
            <a:ext cx="9173496" cy="400110"/>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因此，在句法树上“</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 处于较高位置，统辖整个句子</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p>
        </p:txBody>
      </p:sp>
      <p:sp>
        <p:nvSpPr>
          <p:cNvPr id="5" name="灯片编号占位符 4">
            <a:extLst>
              <a:ext uri="{FF2B5EF4-FFF2-40B4-BE49-F238E27FC236}">
                <a16:creationId xmlns:a16="http://schemas.microsoft.com/office/drawing/2014/main" id="{A4E3F5E9-1D0D-438F-8FF2-5B73058B884A}"/>
              </a:ext>
            </a:extLst>
          </p:cNvPr>
          <p:cNvSpPr>
            <a:spLocks noGrp="1"/>
          </p:cNvSpPr>
          <p:nvPr>
            <p:ph type="sldNum" sz="quarter" idx="4"/>
          </p:nvPr>
        </p:nvSpPr>
        <p:spPr/>
        <p:txBody>
          <a:bodyPr/>
          <a:lstStyle/>
          <a:p>
            <a:r>
              <a:rPr lang="en-US" altLang="zh-CN"/>
              <a:t>&lt; </a:t>
            </a:r>
            <a:fld id="{A548B57D-AE10-4CF7-A9DF-59FEFA91B28E}" type="slidenum">
              <a:rPr lang="zh-CN" altLang="en-US" smtClean="0"/>
              <a:pPr/>
              <a:t>19</a:t>
            </a:fld>
            <a:r>
              <a:rPr lang="zh-CN" altLang="en-US"/>
              <a:t> </a:t>
            </a:r>
            <a:r>
              <a:rPr lang="en-US" altLang="zh-CN"/>
              <a:t>&gt;</a:t>
            </a:r>
            <a:endParaRPr lang="zh-CN" altLang="en-US" dirty="0"/>
          </a:p>
        </p:txBody>
      </p:sp>
    </p:spTree>
    <p:extLst>
      <p:ext uri="{BB962C8B-B14F-4D97-AF65-F5344CB8AC3E}">
        <p14:creationId xmlns:p14="http://schemas.microsoft.com/office/powerpoint/2010/main" val="78104200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2.3  </a:t>
            </a:r>
            <a:r>
              <a:rPr lang="zh-CN" altLang="en-US" dirty="0">
                <a:sym typeface="Arial" panose="020B0604020202020204" pitchFamily="34" charset="0"/>
              </a:rPr>
              <a:t>小结</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62202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050866" y="1622029"/>
            <a:ext cx="10703329" cy="4708981"/>
          </a:xfrm>
          <a:prstGeom prst="rect">
            <a:avLst/>
          </a:prstGeom>
          <a:noFill/>
        </p:spPr>
        <p:txBody>
          <a:bodyPr wrap="square" rtlCol="0">
            <a:spAutoFit/>
          </a:bodyPr>
          <a:lstStyle/>
          <a:p>
            <a:pPr marL="342900" indent="-342900">
              <a:buFont typeface="Wingdings" panose="05000000000000000000" pitchFamily="2" charset="2"/>
              <a:buChar char="Ø"/>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不是”不是内部成分分析（略）</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Font typeface="Wingdings" panose="05000000000000000000" pitchFamily="2" charset="2"/>
              <a:buChar char="Ø"/>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Font typeface="Wingdings" panose="05000000000000000000" pitchFamily="2" charset="2"/>
              <a:buChar char="Ø"/>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不是”外部环境分析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ü"/>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ü"/>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不是”后接成分（略）</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ü"/>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不是”出现的句法环境</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ü"/>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X</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不是”一般出现在推测主句中，很难出现在定语小句、宾语小句、补语小句、可能小句、假设小句、让步小句、转折小句中。</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1"/>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ü"/>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 的句法功能</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ü"/>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X</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不是”的语法功能类似于一个副词，并且属于高位副词，直接作用于句子</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S</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代表的命题。</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a:extLst>
              <a:ext uri="{FF2B5EF4-FFF2-40B4-BE49-F238E27FC236}">
                <a16:creationId xmlns:a16="http://schemas.microsoft.com/office/drawing/2014/main" id="{4F8CA51A-D691-43DE-96FE-3500AFEC52AA}"/>
              </a:ext>
            </a:extLst>
          </p:cNvPr>
          <p:cNvSpPr>
            <a:spLocks noGrp="1"/>
          </p:cNvSpPr>
          <p:nvPr>
            <p:ph type="sldNum" sz="quarter" idx="4"/>
          </p:nvPr>
        </p:nvSpPr>
        <p:spPr/>
        <p:txBody>
          <a:bodyPr/>
          <a:lstStyle/>
          <a:p>
            <a:r>
              <a:rPr lang="en-US" altLang="zh-CN"/>
              <a:t>&lt; </a:t>
            </a:r>
            <a:fld id="{A548B57D-AE10-4CF7-A9DF-59FEFA91B28E}" type="slidenum">
              <a:rPr lang="zh-CN" altLang="en-US" smtClean="0"/>
              <a:pPr/>
              <a:t>20</a:t>
            </a:fld>
            <a:r>
              <a:rPr lang="zh-CN" altLang="en-US"/>
              <a:t> </a:t>
            </a:r>
            <a:r>
              <a:rPr lang="en-US" altLang="zh-CN"/>
              <a:t>&gt;</a:t>
            </a:r>
            <a:endParaRPr lang="zh-CN" altLang="en-US" dirty="0"/>
          </a:p>
        </p:txBody>
      </p:sp>
    </p:spTree>
    <p:extLst>
      <p:ext uri="{BB962C8B-B14F-4D97-AF65-F5344CB8AC3E}">
        <p14:creationId xmlns:p14="http://schemas.microsoft.com/office/powerpoint/2010/main" val="158209887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组合 55">
            <a:extLst>
              <a:ext uri="{FF2B5EF4-FFF2-40B4-BE49-F238E27FC236}">
                <a16:creationId xmlns:a16="http://schemas.microsoft.com/office/drawing/2014/main" id="{9F7D140E-8C0C-4FB5-A1D4-EBA1176F2C96}"/>
              </a:ext>
            </a:extLst>
          </p:cNvPr>
          <p:cNvGrpSpPr/>
          <p:nvPr/>
        </p:nvGrpSpPr>
        <p:grpSpPr>
          <a:xfrm>
            <a:off x="5354343" y="1326840"/>
            <a:ext cx="1581286" cy="1581286"/>
            <a:chOff x="5354343" y="1620759"/>
            <a:chExt cx="1581286" cy="1581286"/>
          </a:xfrm>
          <a:solidFill>
            <a:srgbClr val="9A0001"/>
          </a:solidFill>
        </p:grpSpPr>
        <p:sp>
          <p:nvSpPr>
            <p:cNvPr id="2" name="矩形 1">
              <a:extLst>
                <a:ext uri="{FF2B5EF4-FFF2-40B4-BE49-F238E27FC236}">
                  <a16:creationId xmlns:a16="http://schemas.microsoft.com/office/drawing/2014/main" id="{B32C7C20-3FC2-41EB-86F8-BD26DB47DAAE}"/>
                </a:ext>
              </a:extLst>
            </p:cNvPr>
            <p:cNvSpPr/>
            <p:nvPr/>
          </p:nvSpPr>
          <p:spPr>
            <a:xfrm>
              <a:off x="5354343" y="1620759"/>
              <a:ext cx="1581286" cy="1581286"/>
            </a:xfrm>
            <a:prstGeom prst="rect">
              <a:avLst/>
            </a:pr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7" name="文本框 6">
              <a:extLst>
                <a:ext uri="{FF2B5EF4-FFF2-40B4-BE49-F238E27FC236}">
                  <a16:creationId xmlns:a16="http://schemas.microsoft.com/office/drawing/2014/main" id="{50FE3FC3-1A54-41E4-BF6F-649A32162082}"/>
                </a:ext>
              </a:extLst>
            </p:cNvPr>
            <p:cNvSpPr txBox="1"/>
            <p:nvPr/>
          </p:nvSpPr>
          <p:spPr>
            <a:xfrm>
              <a:off x="5793923" y="1868079"/>
              <a:ext cx="800100" cy="1200329"/>
            </a:xfrm>
            <a:prstGeom prst="rect">
              <a:avLst/>
            </a:prstGeom>
            <a:grp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7200" b="0" i="0" u="none" strike="noStrike" kern="1200" cap="none" spc="0" normalizeH="0" baseline="0" noProof="0" dirty="0">
                  <a:ln>
                    <a:noFill/>
                  </a:ln>
                  <a:solidFill>
                    <a:prstClr val="white"/>
                  </a:solidFill>
                  <a:effectLst/>
                  <a:uLnTx/>
                  <a:uFillTx/>
                  <a:cs typeface="+mn-ea"/>
                  <a:sym typeface="+mn-lt"/>
                </a:rPr>
                <a:t>3</a:t>
              </a:r>
              <a:endParaRPr kumimoji="0" lang="zh-CN" altLang="en-US" sz="7200" b="0" i="0" u="none" strike="noStrike" kern="1200" cap="none" spc="0" normalizeH="0" baseline="0" noProof="0" dirty="0">
                <a:ln>
                  <a:noFill/>
                </a:ln>
                <a:solidFill>
                  <a:prstClr val="white"/>
                </a:solidFill>
                <a:effectLst/>
                <a:uLnTx/>
                <a:uFillTx/>
                <a:cs typeface="+mn-ea"/>
                <a:sym typeface="+mn-lt"/>
              </a:endParaRPr>
            </a:p>
          </p:txBody>
        </p:sp>
      </p:grpSp>
      <p:grpSp>
        <p:nvGrpSpPr>
          <p:cNvPr id="9" name="组合 8">
            <a:extLst>
              <a:ext uri="{FF2B5EF4-FFF2-40B4-BE49-F238E27FC236}">
                <a16:creationId xmlns:a16="http://schemas.microsoft.com/office/drawing/2014/main" id="{9FDB16DF-D42A-43B7-89FF-468112BEE054}"/>
              </a:ext>
            </a:extLst>
          </p:cNvPr>
          <p:cNvGrpSpPr/>
          <p:nvPr/>
        </p:nvGrpSpPr>
        <p:grpSpPr>
          <a:xfrm>
            <a:off x="4946809" y="6131696"/>
            <a:ext cx="2298382" cy="45719"/>
            <a:chOff x="4224338" y="5589588"/>
            <a:chExt cx="2298382" cy="45719"/>
          </a:xfrm>
        </p:grpSpPr>
        <p:sp>
          <p:nvSpPr>
            <p:cNvPr id="8" name="矩形 7">
              <a:extLst>
                <a:ext uri="{FF2B5EF4-FFF2-40B4-BE49-F238E27FC236}">
                  <a16:creationId xmlns:a16="http://schemas.microsoft.com/office/drawing/2014/main" id="{EBB6B357-BC04-4EFF-A281-9D3A3E0B9EBB}"/>
                </a:ext>
              </a:extLst>
            </p:cNvPr>
            <p:cNvSpPr/>
            <p:nvPr/>
          </p:nvSpPr>
          <p:spPr>
            <a:xfrm>
              <a:off x="4224338" y="5589588"/>
              <a:ext cx="309562" cy="45719"/>
            </a:xfrm>
            <a:prstGeom prst="rect">
              <a:avLst/>
            </a:prstGeom>
            <a:solidFill>
              <a:srgbClr val="950040"/>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9A0001"/>
                </a:solidFill>
                <a:effectLst/>
                <a:uLnTx/>
                <a:uFillTx/>
                <a:cs typeface="+mn-ea"/>
                <a:sym typeface="+mn-lt"/>
              </a:endParaRPr>
            </a:p>
          </p:txBody>
        </p:sp>
        <p:sp>
          <p:nvSpPr>
            <p:cNvPr id="50" name="矩形 49">
              <a:extLst>
                <a:ext uri="{FF2B5EF4-FFF2-40B4-BE49-F238E27FC236}">
                  <a16:creationId xmlns:a16="http://schemas.microsoft.com/office/drawing/2014/main" id="{2E6512A8-5C43-4C42-BCBE-5821FC98F4A6}"/>
                </a:ext>
              </a:extLst>
            </p:cNvPr>
            <p:cNvSpPr/>
            <p:nvPr/>
          </p:nvSpPr>
          <p:spPr>
            <a:xfrm>
              <a:off x="4721543"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1" name="矩形 50">
              <a:extLst>
                <a:ext uri="{FF2B5EF4-FFF2-40B4-BE49-F238E27FC236}">
                  <a16:creationId xmlns:a16="http://schemas.microsoft.com/office/drawing/2014/main" id="{6BD80EC6-D4AF-452D-96FD-593451ACA4FF}"/>
                </a:ext>
              </a:extLst>
            </p:cNvPr>
            <p:cNvSpPr/>
            <p:nvPr/>
          </p:nvSpPr>
          <p:spPr>
            <a:xfrm>
              <a:off x="5218748"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2" name="矩形 51">
              <a:extLst>
                <a:ext uri="{FF2B5EF4-FFF2-40B4-BE49-F238E27FC236}">
                  <a16:creationId xmlns:a16="http://schemas.microsoft.com/office/drawing/2014/main" id="{6713CDE0-C5FB-4944-BB39-96CAF193C95B}"/>
                </a:ext>
              </a:extLst>
            </p:cNvPr>
            <p:cNvSpPr/>
            <p:nvPr/>
          </p:nvSpPr>
          <p:spPr>
            <a:xfrm>
              <a:off x="5715953"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3" name="矩形 52">
              <a:extLst>
                <a:ext uri="{FF2B5EF4-FFF2-40B4-BE49-F238E27FC236}">
                  <a16:creationId xmlns:a16="http://schemas.microsoft.com/office/drawing/2014/main" id="{45D6198F-F165-4BC7-9FFD-14706CDA148D}"/>
                </a:ext>
              </a:extLst>
            </p:cNvPr>
            <p:cNvSpPr/>
            <p:nvPr/>
          </p:nvSpPr>
          <p:spPr>
            <a:xfrm>
              <a:off x="6213158"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grpSp>
      <p:sp>
        <p:nvSpPr>
          <p:cNvPr id="10" name="矩形 9">
            <a:extLst>
              <a:ext uri="{FF2B5EF4-FFF2-40B4-BE49-F238E27FC236}">
                <a16:creationId xmlns:a16="http://schemas.microsoft.com/office/drawing/2014/main" id="{F4FC0797-65BA-453E-A600-46E202908065}"/>
              </a:ext>
            </a:extLst>
          </p:cNvPr>
          <p:cNvSpPr/>
          <p:nvPr/>
        </p:nvSpPr>
        <p:spPr>
          <a:xfrm>
            <a:off x="3340493" y="3245756"/>
            <a:ext cx="5527474" cy="70788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4000" spc="300" dirty="0">
                <a:solidFill>
                  <a:srgbClr val="9A0001"/>
                </a:solidFill>
                <a:cs typeface="+mn-ea"/>
                <a:sym typeface="+mn-lt"/>
              </a:rPr>
              <a:t>“</a:t>
            </a:r>
            <a:r>
              <a:rPr lang="en-US" altLang="zh-CN" sz="4000" spc="300" dirty="0">
                <a:solidFill>
                  <a:srgbClr val="9A0001"/>
                </a:solidFill>
                <a:cs typeface="+mn-ea"/>
                <a:sym typeface="+mn-lt"/>
              </a:rPr>
              <a:t>X</a:t>
            </a:r>
            <a:r>
              <a:rPr lang="zh-CN" altLang="en-US" sz="4000" spc="300" dirty="0">
                <a:solidFill>
                  <a:srgbClr val="9A0001"/>
                </a:solidFill>
                <a:cs typeface="+mn-ea"/>
                <a:sym typeface="+mn-lt"/>
              </a:rPr>
              <a:t>不是”构式义刻画</a:t>
            </a:r>
            <a:endParaRPr kumimoji="0" lang="zh-CN" altLang="en-US" sz="4000" i="0" u="none" strike="noStrike" kern="1200" cap="none" spc="300" normalizeH="0" baseline="0" noProof="0" dirty="0">
              <a:ln>
                <a:noFill/>
              </a:ln>
              <a:solidFill>
                <a:srgbClr val="9A0001"/>
              </a:solidFill>
              <a:effectLst/>
              <a:uLnTx/>
              <a:uFillTx/>
              <a:cs typeface="+mn-ea"/>
              <a:sym typeface="+mn-lt"/>
            </a:endParaRPr>
          </a:p>
        </p:txBody>
      </p:sp>
      <p:cxnSp>
        <p:nvCxnSpPr>
          <p:cNvPr id="58" name="直接连接符 57">
            <a:extLst>
              <a:ext uri="{FF2B5EF4-FFF2-40B4-BE49-F238E27FC236}">
                <a16:creationId xmlns:a16="http://schemas.microsoft.com/office/drawing/2014/main" id="{4F7CFFB0-494B-438A-A5B4-4E2E493257F1}"/>
              </a:ext>
            </a:extLst>
          </p:cNvPr>
          <p:cNvCxnSpPr>
            <a:cxnSpLocks/>
          </p:cNvCxnSpPr>
          <p:nvPr/>
        </p:nvCxnSpPr>
        <p:spPr>
          <a:xfrm flipH="1">
            <a:off x="9078681" y="1828799"/>
            <a:ext cx="2286000" cy="9926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6B283E89-07B1-4A6D-8606-6A5E20E0BDBC}"/>
              </a:ext>
            </a:extLst>
          </p:cNvPr>
          <p:cNvCxnSpPr>
            <a:cxnSpLocks/>
          </p:cNvCxnSpPr>
          <p:nvPr/>
        </p:nvCxnSpPr>
        <p:spPr>
          <a:xfrm flipH="1">
            <a:off x="8326887" y="2904666"/>
            <a:ext cx="1094693" cy="4753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61404FAD-288B-4493-96D9-8E5127D3A4C6}"/>
              </a:ext>
            </a:extLst>
          </p:cNvPr>
          <p:cNvCxnSpPr>
            <a:cxnSpLocks/>
          </p:cNvCxnSpPr>
          <p:nvPr/>
        </p:nvCxnSpPr>
        <p:spPr>
          <a:xfrm flipH="1">
            <a:off x="2677886" y="4076700"/>
            <a:ext cx="1199696" cy="52094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3BA858E-65F6-4EB0-A439-8A4BD8855260}"/>
              </a:ext>
            </a:extLst>
          </p:cNvPr>
          <p:cNvCxnSpPr>
            <a:cxnSpLocks/>
          </p:cNvCxnSpPr>
          <p:nvPr/>
        </p:nvCxnSpPr>
        <p:spPr>
          <a:xfrm flipH="1">
            <a:off x="839790" y="4473575"/>
            <a:ext cx="2658366" cy="115433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8" name="组合 17">
            <a:extLst>
              <a:ext uri="{FF2B5EF4-FFF2-40B4-BE49-F238E27FC236}">
                <a16:creationId xmlns:a16="http://schemas.microsoft.com/office/drawing/2014/main" id="{699CE1CA-5A02-401B-9820-A43B161CC558}"/>
              </a:ext>
            </a:extLst>
          </p:cNvPr>
          <p:cNvGrpSpPr/>
          <p:nvPr/>
        </p:nvGrpSpPr>
        <p:grpSpPr>
          <a:xfrm>
            <a:off x="446878" y="333604"/>
            <a:ext cx="2231008" cy="656452"/>
            <a:chOff x="4774665" y="527202"/>
            <a:chExt cx="2642671" cy="777580"/>
          </a:xfrm>
          <a:solidFill>
            <a:srgbClr val="9A0001"/>
          </a:solidFill>
        </p:grpSpPr>
        <p:grpSp>
          <p:nvGrpSpPr>
            <p:cNvPr id="19" name="组合 18">
              <a:extLst>
                <a:ext uri="{FF2B5EF4-FFF2-40B4-BE49-F238E27FC236}">
                  <a16:creationId xmlns:a16="http://schemas.microsoft.com/office/drawing/2014/main" id="{2EE1419D-4189-4D72-9B62-44636E15E7D7}"/>
                </a:ext>
              </a:extLst>
            </p:cNvPr>
            <p:cNvGrpSpPr/>
            <p:nvPr/>
          </p:nvGrpSpPr>
          <p:grpSpPr>
            <a:xfrm>
              <a:off x="5680139" y="1151206"/>
              <a:ext cx="1733210" cy="127574"/>
              <a:chOff x="4616246" y="3878362"/>
              <a:chExt cx="5571416" cy="410087"/>
            </a:xfrm>
            <a:grpFill/>
          </p:grpSpPr>
          <p:sp>
            <p:nvSpPr>
              <p:cNvPr id="68" name="Freeform 17">
                <a:extLst>
                  <a:ext uri="{FF2B5EF4-FFF2-40B4-BE49-F238E27FC236}">
                    <a16:creationId xmlns:a16="http://schemas.microsoft.com/office/drawing/2014/main" id="{7FA047D1-1D32-458E-A503-7F8CA704238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9" name="Freeform 18">
                <a:extLst>
                  <a:ext uri="{FF2B5EF4-FFF2-40B4-BE49-F238E27FC236}">
                    <a16:creationId xmlns:a16="http://schemas.microsoft.com/office/drawing/2014/main" id="{BEACDBCA-2B23-437F-86E3-DEC2A7ABD8DA}"/>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0" name="Freeform 19">
                <a:extLst>
                  <a:ext uri="{FF2B5EF4-FFF2-40B4-BE49-F238E27FC236}">
                    <a16:creationId xmlns:a16="http://schemas.microsoft.com/office/drawing/2014/main" id="{4F9F0CB3-D444-45DD-AA37-E2C71114B02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1" name="Freeform 20">
                <a:extLst>
                  <a:ext uri="{FF2B5EF4-FFF2-40B4-BE49-F238E27FC236}">
                    <a16:creationId xmlns:a16="http://schemas.microsoft.com/office/drawing/2014/main" id="{568474A4-5F8E-4FF0-BF8C-51128C50671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2" name="Freeform 21">
                <a:extLst>
                  <a:ext uri="{FF2B5EF4-FFF2-40B4-BE49-F238E27FC236}">
                    <a16:creationId xmlns:a16="http://schemas.microsoft.com/office/drawing/2014/main" id="{C7D94B1C-8497-484B-95AF-D3A5650EE93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3" name="Freeform 22">
                <a:extLst>
                  <a:ext uri="{FF2B5EF4-FFF2-40B4-BE49-F238E27FC236}">
                    <a16:creationId xmlns:a16="http://schemas.microsoft.com/office/drawing/2014/main" id="{62AC0F2F-F966-4D50-850D-4B7F18A61936}"/>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4" name="Freeform 23">
                <a:extLst>
                  <a:ext uri="{FF2B5EF4-FFF2-40B4-BE49-F238E27FC236}">
                    <a16:creationId xmlns:a16="http://schemas.microsoft.com/office/drawing/2014/main" id="{0F58EDF3-3531-4CF8-AF5A-D9060E01FBC0}"/>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5" name="Freeform 25">
                <a:extLst>
                  <a:ext uri="{FF2B5EF4-FFF2-40B4-BE49-F238E27FC236}">
                    <a16:creationId xmlns:a16="http://schemas.microsoft.com/office/drawing/2014/main" id="{4ABAF2C5-4FAB-4CB0-B090-76492B270D52}"/>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6" name="Freeform 27">
                <a:extLst>
                  <a:ext uri="{FF2B5EF4-FFF2-40B4-BE49-F238E27FC236}">
                    <a16:creationId xmlns:a16="http://schemas.microsoft.com/office/drawing/2014/main" id="{2C496FEB-AC92-44FF-9937-8BAE01CC4038}"/>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7" name="Freeform 29">
                <a:extLst>
                  <a:ext uri="{FF2B5EF4-FFF2-40B4-BE49-F238E27FC236}">
                    <a16:creationId xmlns:a16="http://schemas.microsoft.com/office/drawing/2014/main" id="{A2032C15-C7C6-49B0-8C4A-B3233CABD8E1}"/>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8" name="Freeform 30">
                <a:extLst>
                  <a:ext uri="{FF2B5EF4-FFF2-40B4-BE49-F238E27FC236}">
                    <a16:creationId xmlns:a16="http://schemas.microsoft.com/office/drawing/2014/main" id="{32246FC6-B0A9-47D7-AF6C-2D1C5C7DBE9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9" name="Freeform 31">
                <a:extLst>
                  <a:ext uri="{FF2B5EF4-FFF2-40B4-BE49-F238E27FC236}">
                    <a16:creationId xmlns:a16="http://schemas.microsoft.com/office/drawing/2014/main" id="{81C0870F-19DA-48A6-BC9E-B9C12FF38BA4}"/>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0" name="Freeform 32">
                <a:extLst>
                  <a:ext uri="{FF2B5EF4-FFF2-40B4-BE49-F238E27FC236}">
                    <a16:creationId xmlns:a16="http://schemas.microsoft.com/office/drawing/2014/main" id="{2B7705D5-7803-4C04-B90B-59367F4DEE5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1" name="Freeform 33">
                <a:extLst>
                  <a:ext uri="{FF2B5EF4-FFF2-40B4-BE49-F238E27FC236}">
                    <a16:creationId xmlns:a16="http://schemas.microsoft.com/office/drawing/2014/main" id="{E1DA7FDF-B507-4454-931B-4492E032BA12}"/>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2" name="Freeform 34">
                <a:extLst>
                  <a:ext uri="{FF2B5EF4-FFF2-40B4-BE49-F238E27FC236}">
                    <a16:creationId xmlns:a16="http://schemas.microsoft.com/office/drawing/2014/main" id="{D8336FB0-07F5-49C0-9E02-CC8AB91E95B9}"/>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3" name="Freeform 35">
                <a:extLst>
                  <a:ext uri="{FF2B5EF4-FFF2-40B4-BE49-F238E27FC236}">
                    <a16:creationId xmlns:a16="http://schemas.microsoft.com/office/drawing/2014/main" id="{8B65B313-3D2E-43D7-B987-D3E32570E75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grpSp>
        <p:grpSp>
          <p:nvGrpSpPr>
            <p:cNvPr id="20" name="组合 19">
              <a:extLst>
                <a:ext uri="{FF2B5EF4-FFF2-40B4-BE49-F238E27FC236}">
                  <a16:creationId xmlns:a16="http://schemas.microsoft.com/office/drawing/2014/main" id="{E378B8DE-6BCD-4FF9-8327-E92FBCD4C9B3}"/>
                </a:ext>
              </a:extLst>
            </p:cNvPr>
            <p:cNvGrpSpPr/>
            <p:nvPr/>
          </p:nvGrpSpPr>
          <p:grpSpPr>
            <a:xfrm>
              <a:off x="5677149" y="582107"/>
              <a:ext cx="1740187" cy="497339"/>
              <a:chOff x="4606634" y="2048989"/>
              <a:chExt cx="5593843" cy="1598699"/>
            </a:xfrm>
            <a:grpFill/>
          </p:grpSpPr>
          <p:sp>
            <p:nvSpPr>
              <p:cNvPr id="45" name="Freeform 9">
                <a:extLst>
                  <a:ext uri="{FF2B5EF4-FFF2-40B4-BE49-F238E27FC236}">
                    <a16:creationId xmlns:a16="http://schemas.microsoft.com/office/drawing/2014/main" id="{BB4FB405-CEFA-4E6A-94A5-7A5B7C5F66F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6" name="Freeform 10">
                <a:extLst>
                  <a:ext uri="{FF2B5EF4-FFF2-40B4-BE49-F238E27FC236}">
                    <a16:creationId xmlns:a16="http://schemas.microsoft.com/office/drawing/2014/main" id="{C461C153-148D-4642-89B1-CA71A3FD4BF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7" name="Freeform 11">
                <a:extLst>
                  <a:ext uri="{FF2B5EF4-FFF2-40B4-BE49-F238E27FC236}">
                    <a16:creationId xmlns:a16="http://schemas.microsoft.com/office/drawing/2014/main" id="{E8A18E2E-BD72-4E2B-ADB5-B59F1B01156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8" name="Freeform 12">
                <a:extLst>
                  <a:ext uri="{FF2B5EF4-FFF2-40B4-BE49-F238E27FC236}">
                    <a16:creationId xmlns:a16="http://schemas.microsoft.com/office/drawing/2014/main" id="{D02C1E75-99F5-4D32-9A2B-03F9508A42C6}"/>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9" name="Freeform 13">
                <a:extLst>
                  <a:ext uri="{FF2B5EF4-FFF2-40B4-BE49-F238E27FC236}">
                    <a16:creationId xmlns:a16="http://schemas.microsoft.com/office/drawing/2014/main" id="{6E3AD4A3-419E-4600-97C5-644910EE64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57" name="Freeform 14">
                <a:extLst>
                  <a:ext uri="{FF2B5EF4-FFF2-40B4-BE49-F238E27FC236}">
                    <a16:creationId xmlns:a16="http://schemas.microsoft.com/office/drawing/2014/main" id="{31A3ED14-3E6F-49E4-8404-2A883CB0D64A}"/>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59" name="Freeform 15">
                <a:extLst>
                  <a:ext uri="{FF2B5EF4-FFF2-40B4-BE49-F238E27FC236}">
                    <a16:creationId xmlns:a16="http://schemas.microsoft.com/office/drawing/2014/main" id="{96D2FD9B-718E-4EF1-972D-A837E1170794}"/>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0" name="Freeform 16">
                <a:extLst>
                  <a:ext uri="{FF2B5EF4-FFF2-40B4-BE49-F238E27FC236}">
                    <a16:creationId xmlns:a16="http://schemas.microsoft.com/office/drawing/2014/main" id="{D9B62DC0-3111-48B8-B9E1-0345C0F398F5}"/>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2" name="Freeform 24">
                <a:extLst>
                  <a:ext uri="{FF2B5EF4-FFF2-40B4-BE49-F238E27FC236}">
                    <a16:creationId xmlns:a16="http://schemas.microsoft.com/office/drawing/2014/main" id="{BC507C44-7A18-441D-83F5-9F827C22D22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3" name="Freeform 26">
                <a:extLst>
                  <a:ext uri="{FF2B5EF4-FFF2-40B4-BE49-F238E27FC236}">
                    <a16:creationId xmlns:a16="http://schemas.microsoft.com/office/drawing/2014/main" id="{04A06C11-44D2-438D-8A08-9F12BC29853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6" name="Freeform 28">
                <a:extLst>
                  <a:ext uri="{FF2B5EF4-FFF2-40B4-BE49-F238E27FC236}">
                    <a16:creationId xmlns:a16="http://schemas.microsoft.com/office/drawing/2014/main" id="{867BFED6-E023-4E9A-A29D-B3EDCCBC5103}"/>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7" name="Freeform 36">
                <a:extLst>
                  <a:ext uri="{FF2B5EF4-FFF2-40B4-BE49-F238E27FC236}">
                    <a16:creationId xmlns:a16="http://schemas.microsoft.com/office/drawing/2014/main" id="{C7DB8DF3-05AF-4261-AEF2-2F562733C5D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grpSp>
        <p:grpSp>
          <p:nvGrpSpPr>
            <p:cNvPr id="21" name="组合 20">
              <a:extLst>
                <a:ext uri="{FF2B5EF4-FFF2-40B4-BE49-F238E27FC236}">
                  <a16:creationId xmlns:a16="http://schemas.microsoft.com/office/drawing/2014/main" id="{877322AB-0409-4E88-B0B6-0067F88DAD65}"/>
                </a:ext>
              </a:extLst>
            </p:cNvPr>
            <p:cNvGrpSpPr/>
            <p:nvPr/>
          </p:nvGrpSpPr>
          <p:grpSpPr>
            <a:xfrm>
              <a:off x="4774665" y="527202"/>
              <a:ext cx="779396" cy="777580"/>
              <a:chOff x="2105799" y="20055838"/>
              <a:chExt cx="6748090" cy="6732363"/>
            </a:xfrm>
            <a:grpFill/>
          </p:grpSpPr>
          <p:sp>
            <p:nvSpPr>
              <p:cNvPr id="22" name="Freeform 8">
                <a:extLst>
                  <a:ext uri="{FF2B5EF4-FFF2-40B4-BE49-F238E27FC236}">
                    <a16:creationId xmlns:a16="http://schemas.microsoft.com/office/drawing/2014/main" id="{79E947F7-353B-4A95-85C9-2E6A2B0073B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3" name="Freeform 42">
                <a:extLst>
                  <a:ext uri="{FF2B5EF4-FFF2-40B4-BE49-F238E27FC236}">
                    <a16:creationId xmlns:a16="http://schemas.microsoft.com/office/drawing/2014/main" id="{D59E89DF-C33D-4528-89FC-E9B0EA5C73B0}"/>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4" name="Freeform 43">
                <a:extLst>
                  <a:ext uri="{FF2B5EF4-FFF2-40B4-BE49-F238E27FC236}">
                    <a16:creationId xmlns:a16="http://schemas.microsoft.com/office/drawing/2014/main" id="{9E9C1020-4EC9-4465-B237-64E5B2B8B682}"/>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5" name="Freeform 44">
                <a:extLst>
                  <a:ext uri="{FF2B5EF4-FFF2-40B4-BE49-F238E27FC236}">
                    <a16:creationId xmlns:a16="http://schemas.microsoft.com/office/drawing/2014/main" id="{8CFE3E76-C003-4EEF-BC0B-3B64582BB75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6" name="Freeform 45">
                <a:extLst>
                  <a:ext uri="{FF2B5EF4-FFF2-40B4-BE49-F238E27FC236}">
                    <a16:creationId xmlns:a16="http://schemas.microsoft.com/office/drawing/2014/main" id="{57CF967E-FBE3-45D0-AFEB-942FCC11361F}"/>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7" name="Freeform 46">
                <a:extLst>
                  <a:ext uri="{FF2B5EF4-FFF2-40B4-BE49-F238E27FC236}">
                    <a16:creationId xmlns:a16="http://schemas.microsoft.com/office/drawing/2014/main" id="{3D2DB4A9-41D0-4719-A1BA-3CA8CF0C8A2E}"/>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8" name="Freeform 47">
                <a:extLst>
                  <a:ext uri="{FF2B5EF4-FFF2-40B4-BE49-F238E27FC236}">
                    <a16:creationId xmlns:a16="http://schemas.microsoft.com/office/drawing/2014/main" id="{AC3A3B1F-27AC-40EC-AABB-95A6629F025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9" name="Freeform 48">
                <a:extLst>
                  <a:ext uri="{FF2B5EF4-FFF2-40B4-BE49-F238E27FC236}">
                    <a16:creationId xmlns:a16="http://schemas.microsoft.com/office/drawing/2014/main" id="{207D2361-D52E-4484-A233-3CF8EBCAC684}"/>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0" name="Freeform 49">
                <a:extLst>
                  <a:ext uri="{FF2B5EF4-FFF2-40B4-BE49-F238E27FC236}">
                    <a16:creationId xmlns:a16="http://schemas.microsoft.com/office/drawing/2014/main" id="{71ED0C69-CED0-46D8-A23A-FB3D931491BC}"/>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1" name="Freeform 50">
                <a:extLst>
                  <a:ext uri="{FF2B5EF4-FFF2-40B4-BE49-F238E27FC236}">
                    <a16:creationId xmlns:a16="http://schemas.microsoft.com/office/drawing/2014/main" id="{1A475354-2F55-4C89-9DA0-7FE0A42EE1D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2" name="Freeform 51">
                <a:extLst>
                  <a:ext uri="{FF2B5EF4-FFF2-40B4-BE49-F238E27FC236}">
                    <a16:creationId xmlns:a16="http://schemas.microsoft.com/office/drawing/2014/main" id="{F7D219AC-FDC3-49DF-9561-10DABB2004F1}"/>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3" name="Freeform 52">
                <a:extLst>
                  <a:ext uri="{FF2B5EF4-FFF2-40B4-BE49-F238E27FC236}">
                    <a16:creationId xmlns:a16="http://schemas.microsoft.com/office/drawing/2014/main" id="{A0433495-C906-4DE7-A4DA-5E8C089EE46D}"/>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4" name="Freeform 53">
                <a:extLst>
                  <a:ext uri="{FF2B5EF4-FFF2-40B4-BE49-F238E27FC236}">
                    <a16:creationId xmlns:a16="http://schemas.microsoft.com/office/drawing/2014/main" id="{6D933DD0-7A88-491D-B96D-22B0C4DCF52B}"/>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5" name="Freeform 54">
                <a:extLst>
                  <a:ext uri="{FF2B5EF4-FFF2-40B4-BE49-F238E27FC236}">
                    <a16:creationId xmlns:a16="http://schemas.microsoft.com/office/drawing/2014/main" id="{9BCEAFC7-A051-4A64-A601-9B7813D89FA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6" name="Freeform 55">
                <a:extLst>
                  <a:ext uri="{FF2B5EF4-FFF2-40B4-BE49-F238E27FC236}">
                    <a16:creationId xmlns:a16="http://schemas.microsoft.com/office/drawing/2014/main" id="{73CCFCA7-7D89-44D2-B490-46105B5763E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7" name="Freeform 56">
                <a:extLst>
                  <a:ext uri="{FF2B5EF4-FFF2-40B4-BE49-F238E27FC236}">
                    <a16:creationId xmlns:a16="http://schemas.microsoft.com/office/drawing/2014/main" id="{C1F129CE-A214-49FC-B0AC-428D093460E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8" name="Freeform 57">
                <a:extLst>
                  <a:ext uri="{FF2B5EF4-FFF2-40B4-BE49-F238E27FC236}">
                    <a16:creationId xmlns:a16="http://schemas.microsoft.com/office/drawing/2014/main" id="{16AF5DAA-200D-4DAB-A9AB-108C4C162182}"/>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9" name="Freeform 58">
                <a:extLst>
                  <a:ext uri="{FF2B5EF4-FFF2-40B4-BE49-F238E27FC236}">
                    <a16:creationId xmlns:a16="http://schemas.microsoft.com/office/drawing/2014/main" id="{0689A0F2-670A-4532-A9CB-621B096424F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0" name="Freeform 59">
                <a:extLst>
                  <a:ext uri="{FF2B5EF4-FFF2-40B4-BE49-F238E27FC236}">
                    <a16:creationId xmlns:a16="http://schemas.microsoft.com/office/drawing/2014/main" id="{E4E7810F-BE6B-4D6D-A370-79CCCFEF4AD4}"/>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1" name="Freeform 60">
                <a:extLst>
                  <a:ext uri="{FF2B5EF4-FFF2-40B4-BE49-F238E27FC236}">
                    <a16:creationId xmlns:a16="http://schemas.microsoft.com/office/drawing/2014/main" id="{3E6971A9-309C-4BDE-AD40-281AF6FC041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2" name="Freeform 61">
                <a:extLst>
                  <a:ext uri="{FF2B5EF4-FFF2-40B4-BE49-F238E27FC236}">
                    <a16:creationId xmlns:a16="http://schemas.microsoft.com/office/drawing/2014/main" id="{D5A8384F-2875-4657-855C-78C8892DB1F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3" name="Freeform 62">
                <a:extLst>
                  <a:ext uri="{FF2B5EF4-FFF2-40B4-BE49-F238E27FC236}">
                    <a16:creationId xmlns:a16="http://schemas.microsoft.com/office/drawing/2014/main" id="{C0BF6685-9D96-4B19-B38A-6F03E5D2640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4" name="Freeform 71">
                <a:extLst>
                  <a:ext uri="{FF2B5EF4-FFF2-40B4-BE49-F238E27FC236}">
                    <a16:creationId xmlns:a16="http://schemas.microsoft.com/office/drawing/2014/main" id="{B12344A9-E5F3-4770-979A-A44B3809090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grpSp>
      </p:grpSp>
    </p:spTree>
    <p:extLst>
      <p:ext uri="{BB962C8B-B14F-4D97-AF65-F5344CB8AC3E}">
        <p14:creationId xmlns:p14="http://schemas.microsoft.com/office/powerpoint/2010/main" val="71973675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3.1   </a:t>
            </a:r>
            <a:r>
              <a:rPr lang="zh-CN" altLang="en-US" dirty="0">
                <a:sym typeface="Arial" panose="020B0604020202020204" pitchFamily="34" charset="0"/>
              </a:rPr>
              <a:t>“</a:t>
            </a:r>
            <a:r>
              <a:rPr lang="en-US" altLang="zh-CN" dirty="0">
                <a:sym typeface="Arial" panose="020B0604020202020204" pitchFamily="34" charset="0"/>
              </a:rPr>
              <a:t>X</a:t>
            </a:r>
            <a:r>
              <a:rPr lang="zh-CN" altLang="en-US" dirty="0">
                <a:sym typeface="Arial" panose="020B0604020202020204" pitchFamily="34" charset="0"/>
              </a:rPr>
              <a:t>不是”与认识情态</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467726" y="162202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文本框 2">
            <a:extLst>
              <a:ext uri="{FF2B5EF4-FFF2-40B4-BE49-F238E27FC236}">
                <a16:creationId xmlns:a16="http://schemas.microsoft.com/office/drawing/2014/main" id="{9563C099-80A2-4377-B20D-CEAE6C789DEB}"/>
              </a:ext>
            </a:extLst>
          </p:cNvPr>
          <p:cNvSpPr txBox="1"/>
          <p:nvPr/>
        </p:nvSpPr>
        <p:spPr>
          <a:xfrm>
            <a:off x="1002264" y="1561929"/>
            <a:ext cx="10170856" cy="1938992"/>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绪论部分提到，“</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不是”表示推断或者推测标记；上一部分提到“</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不是”是一种高位副词，而高位副词常与情态有关联。结合以上两点，我们认为“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不是”与认识情态（</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Epistemic modality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）有关。</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 name="文本框 4">
            <a:extLst>
              <a:ext uri="{FF2B5EF4-FFF2-40B4-BE49-F238E27FC236}">
                <a16:creationId xmlns:a16="http://schemas.microsoft.com/office/drawing/2014/main" id="{C82A2EC7-D870-40E9-BAFF-A1746B85A590}"/>
              </a:ext>
            </a:extLst>
          </p:cNvPr>
          <p:cNvSpPr txBox="1"/>
          <p:nvPr/>
        </p:nvSpPr>
        <p:spPr>
          <a:xfrm>
            <a:off x="1002264" y="2797715"/>
            <a:ext cx="10611476" cy="1631216"/>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认识情态表达说话人对于命题为真的可能性与必然性的看法或态度，或者说它表达说话人对一个情境出现的可能性的判断。根据</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Palmer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2001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），认识情态（</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Epistemic modality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）是命题情态（</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Propositional modality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）下的一种，认识情态下又包括三种情态类型，分别是：推断（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Deductive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）、推测</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(speculative)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、假设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(assumptive)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文本框 5">
            <a:extLst>
              <a:ext uri="{FF2B5EF4-FFF2-40B4-BE49-F238E27FC236}">
                <a16:creationId xmlns:a16="http://schemas.microsoft.com/office/drawing/2014/main" id="{E1D1DEEE-BF56-4366-B558-D436EA6AE663}"/>
              </a:ext>
            </a:extLst>
          </p:cNvPr>
          <p:cNvSpPr txBox="1"/>
          <p:nvPr/>
        </p:nvSpPr>
        <p:spPr>
          <a:xfrm>
            <a:off x="1300395" y="4387444"/>
            <a:ext cx="10313345" cy="2554545"/>
          </a:xfrm>
          <a:prstGeom prst="rect">
            <a:avLst/>
          </a:prstGeom>
          <a:noFill/>
        </p:spPr>
        <p:txBody>
          <a:bodyPr wrap="square" rtlCol="0">
            <a:spAutoFit/>
          </a:bodyPr>
          <a:lstStyle/>
          <a:p>
            <a:pPr marL="342900" indent="-342900">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(Deductive)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：高确定性，相当于模态逻辑中的“必然”。例：</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John must be in his office.</a:t>
            </a: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推测</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(speculative)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：低确定性，相当于模态逻辑中的“可能”。例：</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John may be in his office.</a:t>
            </a: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假设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(assumptive)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：以常识为基础的假设。例：</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John’ll</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be in his office.</a:t>
            </a:r>
          </a:p>
          <a:p>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灯片编号占位符 9">
            <a:extLst>
              <a:ext uri="{FF2B5EF4-FFF2-40B4-BE49-F238E27FC236}">
                <a16:creationId xmlns:a16="http://schemas.microsoft.com/office/drawing/2014/main" id="{C81AA5BB-E693-4723-9550-5ECBB03811A6}"/>
              </a:ext>
            </a:extLst>
          </p:cNvPr>
          <p:cNvSpPr>
            <a:spLocks noGrp="1"/>
          </p:cNvSpPr>
          <p:nvPr>
            <p:ph type="sldNum" sz="quarter" idx="4"/>
          </p:nvPr>
        </p:nvSpPr>
        <p:spPr/>
        <p:txBody>
          <a:bodyPr/>
          <a:lstStyle/>
          <a:p>
            <a:r>
              <a:rPr lang="en-US" altLang="zh-CN"/>
              <a:t>&lt; </a:t>
            </a:r>
            <a:fld id="{A548B57D-AE10-4CF7-A9DF-59FEFA91B28E}" type="slidenum">
              <a:rPr lang="zh-CN" altLang="en-US" smtClean="0"/>
              <a:pPr/>
              <a:t>22</a:t>
            </a:fld>
            <a:r>
              <a:rPr lang="zh-CN" altLang="en-US"/>
              <a:t> </a:t>
            </a:r>
            <a:r>
              <a:rPr lang="en-US" altLang="zh-CN"/>
              <a:t>&gt;</a:t>
            </a:r>
            <a:endParaRPr lang="zh-CN" altLang="en-US" dirty="0"/>
          </a:p>
        </p:txBody>
      </p:sp>
    </p:spTree>
    <p:extLst>
      <p:ext uri="{BB962C8B-B14F-4D97-AF65-F5344CB8AC3E}">
        <p14:creationId xmlns:p14="http://schemas.microsoft.com/office/powerpoint/2010/main" val="340943775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3.1    “X</a:t>
            </a:r>
            <a:r>
              <a:rPr lang="zh-CN" altLang="en-US" dirty="0">
                <a:sym typeface="Arial" panose="020B0604020202020204" pitchFamily="34" charset="0"/>
              </a:rPr>
              <a:t>不是</a:t>
            </a:r>
            <a:r>
              <a:rPr lang="en-US" altLang="zh-CN" dirty="0">
                <a:sym typeface="Arial" panose="020B0604020202020204" pitchFamily="34" charset="0"/>
              </a:rPr>
              <a:t>”</a:t>
            </a:r>
            <a:r>
              <a:rPr lang="zh-CN" altLang="en-US" dirty="0">
                <a:sym typeface="Arial" panose="020B0604020202020204" pitchFamily="34" charset="0"/>
              </a:rPr>
              <a:t>与认识情态</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310612" y="141696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0" y="1403344"/>
            <a:ext cx="10703329" cy="400110"/>
          </a:xfrm>
          <a:prstGeom prst="rect">
            <a:avLst/>
          </a:prstGeom>
          <a:noFill/>
        </p:spPr>
        <p:txBody>
          <a:bodyPr wrap="square" rtlCol="0">
            <a:spAutoFit/>
          </a:bodyPr>
          <a:lstStyle/>
          <a:p>
            <a:pPr lvl="2"/>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Palmer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2001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）情态系统分类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 name="图片 2">
            <a:extLst>
              <a:ext uri="{FF2B5EF4-FFF2-40B4-BE49-F238E27FC236}">
                <a16:creationId xmlns:a16="http://schemas.microsoft.com/office/drawing/2014/main" id="{E4CFC49A-C684-4D3A-87EF-A5170F0B2837}"/>
              </a:ext>
            </a:extLst>
          </p:cNvPr>
          <p:cNvPicPr>
            <a:picLocks noChangeAspect="1"/>
          </p:cNvPicPr>
          <p:nvPr/>
        </p:nvPicPr>
        <p:blipFill>
          <a:blip r:embed="rId3"/>
          <a:stretch>
            <a:fillRect/>
          </a:stretch>
        </p:blipFill>
        <p:spPr>
          <a:xfrm>
            <a:off x="1431209" y="2110047"/>
            <a:ext cx="6438900" cy="4191000"/>
          </a:xfrm>
          <a:prstGeom prst="rect">
            <a:avLst/>
          </a:prstGeom>
        </p:spPr>
      </p:pic>
      <p:sp>
        <p:nvSpPr>
          <p:cNvPr id="5" name="矩形 4">
            <a:extLst>
              <a:ext uri="{FF2B5EF4-FFF2-40B4-BE49-F238E27FC236}">
                <a16:creationId xmlns:a16="http://schemas.microsoft.com/office/drawing/2014/main" id="{E914F4E5-1E46-44CF-AAF6-3F715B3CEB04}"/>
              </a:ext>
            </a:extLst>
          </p:cNvPr>
          <p:cNvSpPr/>
          <p:nvPr/>
        </p:nvSpPr>
        <p:spPr>
          <a:xfrm>
            <a:off x="2050026" y="2448232"/>
            <a:ext cx="2227006" cy="980768"/>
          </a:xfrm>
          <a:prstGeom prst="rect">
            <a:avLst/>
          </a:prstGeom>
          <a:noFill/>
          <a:ln>
            <a:solidFill>
              <a:srgbClr val="9A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a:extLst>
              <a:ext uri="{FF2B5EF4-FFF2-40B4-BE49-F238E27FC236}">
                <a16:creationId xmlns:a16="http://schemas.microsoft.com/office/drawing/2014/main" id="{2FF6E98E-F1E9-4EFB-BF6B-02D1228CEC83}"/>
              </a:ext>
            </a:extLst>
          </p:cNvPr>
          <p:cNvSpPr txBox="1"/>
          <p:nvPr/>
        </p:nvSpPr>
        <p:spPr>
          <a:xfrm>
            <a:off x="5817546" y="2320950"/>
            <a:ext cx="6032091" cy="1015663"/>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认识情态涉及到的是说话者对命题真值的主观态度，典型的认识情态是指推测（</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speculative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deductive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p>
        </p:txBody>
      </p:sp>
      <p:sp>
        <p:nvSpPr>
          <p:cNvPr id="7" name="灯片编号占位符 6">
            <a:extLst>
              <a:ext uri="{FF2B5EF4-FFF2-40B4-BE49-F238E27FC236}">
                <a16:creationId xmlns:a16="http://schemas.microsoft.com/office/drawing/2014/main" id="{F0AC1545-8ED1-4F7F-81D5-A1A533B867E5}"/>
              </a:ext>
            </a:extLst>
          </p:cNvPr>
          <p:cNvSpPr>
            <a:spLocks noGrp="1"/>
          </p:cNvSpPr>
          <p:nvPr>
            <p:ph type="sldNum" sz="quarter" idx="4"/>
          </p:nvPr>
        </p:nvSpPr>
        <p:spPr/>
        <p:txBody>
          <a:bodyPr/>
          <a:lstStyle/>
          <a:p>
            <a:r>
              <a:rPr lang="en-US" altLang="zh-CN"/>
              <a:t>&lt; </a:t>
            </a:r>
            <a:fld id="{A548B57D-AE10-4CF7-A9DF-59FEFA91B28E}" type="slidenum">
              <a:rPr lang="zh-CN" altLang="en-US" smtClean="0"/>
              <a:pPr/>
              <a:t>23</a:t>
            </a:fld>
            <a:r>
              <a:rPr lang="zh-CN" altLang="en-US"/>
              <a:t> </a:t>
            </a:r>
            <a:r>
              <a:rPr lang="en-US" altLang="zh-CN"/>
              <a:t>&gt;</a:t>
            </a:r>
            <a:endParaRPr lang="zh-CN" altLang="en-US" dirty="0"/>
          </a:p>
        </p:txBody>
      </p:sp>
    </p:spTree>
    <p:extLst>
      <p:ext uri="{BB962C8B-B14F-4D97-AF65-F5344CB8AC3E}">
        <p14:creationId xmlns:p14="http://schemas.microsoft.com/office/powerpoint/2010/main" val="275227859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3.2    “X</a:t>
            </a:r>
            <a:r>
              <a:rPr lang="zh-CN" altLang="en-US" dirty="0">
                <a:sym typeface="Arial" panose="020B0604020202020204" pitchFamily="34" charset="0"/>
              </a:rPr>
              <a:t>不是</a:t>
            </a:r>
            <a:r>
              <a:rPr lang="en-US" altLang="zh-CN" dirty="0">
                <a:sym typeface="Arial" panose="020B0604020202020204" pitchFamily="34" charset="0"/>
              </a:rPr>
              <a:t>”</a:t>
            </a:r>
            <a:r>
              <a:rPr lang="zh-CN" altLang="en-US" dirty="0">
                <a:sym typeface="Arial" panose="020B0604020202020204" pitchFamily="34" charset="0"/>
              </a:rPr>
              <a:t>构式义</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310612" y="141696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155629" y="1346428"/>
            <a:ext cx="10703329" cy="2246769"/>
          </a:xfrm>
          <a:prstGeom prst="rect">
            <a:avLst/>
          </a:prstGeom>
          <a:noFill/>
        </p:spPr>
        <p:txBody>
          <a:bodyPr wrap="square" rtlCol="0">
            <a:spAutoFit/>
          </a:bodyPr>
          <a:lstStyle/>
          <a:p>
            <a:pPr lvl="2"/>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结合绪论中的分析和上一部分，“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不是”主要分化为两组：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1371600" lvl="2" indent="-457200">
              <a:buAutoNum type="alphaUcPeriod"/>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推断义标记： 还不是、可不是</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1371600" lvl="2" indent="-457200">
              <a:buAutoNum type="alphaUcPeriod"/>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推测义标记：怕不是、别不是</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a:extLst>
              <a:ext uri="{FF2B5EF4-FFF2-40B4-BE49-F238E27FC236}">
                <a16:creationId xmlns:a16="http://schemas.microsoft.com/office/drawing/2014/main" id="{DECA17D2-582E-4AA7-B575-64E37CA46C84}"/>
              </a:ext>
            </a:extLst>
          </p:cNvPr>
          <p:cNvSpPr/>
          <p:nvPr/>
        </p:nvSpPr>
        <p:spPr>
          <a:xfrm>
            <a:off x="6812374" y="3004071"/>
            <a:ext cx="2712203" cy="619932"/>
          </a:xfrm>
          <a:prstGeom prst="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a:extLst>
              <a:ext uri="{FF2B5EF4-FFF2-40B4-BE49-F238E27FC236}">
                <a16:creationId xmlns:a16="http://schemas.microsoft.com/office/drawing/2014/main" id="{C38855A8-9F24-4E05-AE3C-799E3134AD35}"/>
              </a:ext>
            </a:extLst>
          </p:cNvPr>
          <p:cNvSpPr txBox="1"/>
          <p:nvPr/>
        </p:nvSpPr>
        <p:spPr>
          <a:xfrm>
            <a:off x="6998353" y="3100053"/>
            <a:ext cx="2526224" cy="400110"/>
          </a:xfrm>
          <a:prstGeom prst="rect">
            <a:avLst/>
          </a:prstGeom>
          <a:noFill/>
        </p:spPr>
        <p:txBody>
          <a:bodyPr wrap="squar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认识情态标记</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9" name="直接连接符 8">
            <a:extLst>
              <a:ext uri="{FF2B5EF4-FFF2-40B4-BE49-F238E27FC236}">
                <a16:creationId xmlns:a16="http://schemas.microsoft.com/office/drawing/2014/main" id="{C304A014-C590-44D4-A8BD-D203B5B44C8F}"/>
              </a:ext>
            </a:extLst>
          </p:cNvPr>
          <p:cNvCxnSpPr/>
          <p:nvPr/>
        </p:nvCxnSpPr>
        <p:spPr>
          <a:xfrm flipH="1">
            <a:off x="6540285" y="3893278"/>
            <a:ext cx="697423" cy="681925"/>
          </a:xfrm>
          <a:prstGeom prst="line">
            <a:avLst/>
          </a:prstGeom>
        </p:spPr>
        <p:style>
          <a:lnRef idx="1">
            <a:schemeClr val="accent1"/>
          </a:lnRef>
          <a:fillRef idx="0">
            <a:schemeClr val="accent1"/>
          </a:fillRef>
          <a:effectRef idx="0">
            <a:schemeClr val="accent1"/>
          </a:effectRef>
          <a:fontRef idx="minor">
            <a:schemeClr val="tx1"/>
          </a:fontRef>
        </p:style>
      </p:cxnSp>
      <p:sp>
        <p:nvSpPr>
          <p:cNvPr id="10" name="文本框 9">
            <a:extLst>
              <a:ext uri="{FF2B5EF4-FFF2-40B4-BE49-F238E27FC236}">
                <a16:creationId xmlns:a16="http://schemas.microsoft.com/office/drawing/2014/main" id="{ED09CDDD-9555-4B80-A4BF-BA15A0F9983C}"/>
              </a:ext>
            </a:extLst>
          </p:cNvPr>
          <p:cNvSpPr txBox="1"/>
          <p:nvPr/>
        </p:nvSpPr>
        <p:spPr>
          <a:xfrm>
            <a:off x="5331417" y="4723370"/>
            <a:ext cx="1906291" cy="1015663"/>
          </a:xfrm>
          <a:prstGeom prst="rect">
            <a:avLst/>
          </a:prstGeom>
          <a:noFill/>
        </p:spPr>
        <p:txBody>
          <a:bodyPr wrap="squar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推断义“</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（还不是、可不是）</a:t>
            </a:r>
          </a:p>
        </p:txBody>
      </p:sp>
      <p:cxnSp>
        <p:nvCxnSpPr>
          <p:cNvPr id="13" name="直接连接符 12">
            <a:extLst>
              <a:ext uri="{FF2B5EF4-FFF2-40B4-BE49-F238E27FC236}">
                <a16:creationId xmlns:a16="http://schemas.microsoft.com/office/drawing/2014/main" id="{21F27CD5-D698-4FD5-B735-442EE50C5A6A}"/>
              </a:ext>
            </a:extLst>
          </p:cNvPr>
          <p:cNvCxnSpPr>
            <a:cxnSpLocks/>
          </p:cNvCxnSpPr>
          <p:nvPr/>
        </p:nvCxnSpPr>
        <p:spPr>
          <a:xfrm>
            <a:off x="8919275" y="3920785"/>
            <a:ext cx="746594" cy="762378"/>
          </a:xfrm>
          <a:prstGeom prst="line">
            <a:avLst/>
          </a:prstGeom>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F0432164-B3A3-4DFC-B2D7-342DC4263C54}"/>
              </a:ext>
            </a:extLst>
          </p:cNvPr>
          <p:cNvSpPr txBox="1"/>
          <p:nvPr/>
        </p:nvSpPr>
        <p:spPr>
          <a:xfrm>
            <a:off x="8878133" y="4779537"/>
            <a:ext cx="1900938" cy="1015663"/>
          </a:xfrm>
          <a:prstGeom prst="rect">
            <a:avLst/>
          </a:prstGeom>
          <a:noFill/>
        </p:spPr>
        <p:txBody>
          <a:bodyPr wrap="squar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推测义“</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（别不是、怕不是）</a:t>
            </a:r>
          </a:p>
        </p:txBody>
      </p:sp>
      <p:sp>
        <p:nvSpPr>
          <p:cNvPr id="18" name="灯片编号占位符 17">
            <a:extLst>
              <a:ext uri="{FF2B5EF4-FFF2-40B4-BE49-F238E27FC236}">
                <a16:creationId xmlns:a16="http://schemas.microsoft.com/office/drawing/2014/main" id="{40FCF3A1-5AA4-46E0-8187-9EC647294A86}"/>
              </a:ext>
            </a:extLst>
          </p:cNvPr>
          <p:cNvSpPr>
            <a:spLocks noGrp="1"/>
          </p:cNvSpPr>
          <p:nvPr>
            <p:ph type="sldNum" sz="quarter" idx="4"/>
          </p:nvPr>
        </p:nvSpPr>
        <p:spPr/>
        <p:txBody>
          <a:bodyPr/>
          <a:lstStyle/>
          <a:p>
            <a:r>
              <a:rPr lang="en-US" altLang="zh-CN"/>
              <a:t>&lt; </a:t>
            </a:r>
            <a:fld id="{A548B57D-AE10-4CF7-A9DF-59FEFA91B28E}" type="slidenum">
              <a:rPr lang="zh-CN" altLang="en-US" smtClean="0"/>
              <a:pPr/>
              <a:t>24</a:t>
            </a:fld>
            <a:r>
              <a:rPr lang="zh-CN" altLang="en-US"/>
              <a:t> </a:t>
            </a:r>
            <a:r>
              <a:rPr lang="en-US" altLang="zh-CN"/>
              <a:t>&gt;</a:t>
            </a:r>
            <a:endParaRPr lang="zh-CN" altLang="en-US" dirty="0"/>
          </a:p>
        </p:txBody>
      </p:sp>
    </p:spTree>
    <p:extLst>
      <p:ext uri="{BB962C8B-B14F-4D97-AF65-F5344CB8AC3E}">
        <p14:creationId xmlns:p14="http://schemas.microsoft.com/office/powerpoint/2010/main" val="427264131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83459158-EF72-4D6B-BA7B-3895CED74A82}"/>
              </a:ext>
            </a:extLst>
          </p:cNvPr>
          <p:cNvSpPr/>
          <p:nvPr/>
        </p:nvSpPr>
        <p:spPr>
          <a:xfrm>
            <a:off x="467725" y="6301047"/>
            <a:ext cx="1609047"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 name="图片 5">
            <a:extLst>
              <a:ext uri="{FF2B5EF4-FFF2-40B4-BE49-F238E27FC236}">
                <a16:creationId xmlns:a16="http://schemas.microsoft.com/office/drawing/2014/main" id="{F257FB63-8B5B-4D42-9F61-54251E71D59D}"/>
              </a:ext>
            </a:extLst>
          </p:cNvPr>
          <p:cNvPicPr>
            <a:picLocks noChangeAspect="1"/>
          </p:cNvPicPr>
          <p:nvPr/>
        </p:nvPicPr>
        <p:blipFill>
          <a:blip r:embed="rId3"/>
          <a:stretch>
            <a:fillRect/>
          </a:stretch>
        </p:blipFill>
        <p:spPr>
          <a:xfrm>
            <a:off x="867905" y="3642063"/>
            <a:ext cx="3598216" cy="3168827"/>
          </a:xfrm>
          <a:prstGeom prst="rect">
            <a:avLst/>
          </a:prstGeom>
        </p:spPr>
      </p:pic>
      <p:sp>
        <p:nvSpPr>
          <p:cNvPr id="2" name="标题 1">
            <a:extLst>
              <a:ext uri="{FF2B5EF4-FFF2-40B4-BE49-F238E27FC236}">
                <a16:creationId xmlns:a16="http://schemas.microsoft.com/office/drawing/2014/main" id="{5AECE7D6-DCE3-4412-8712-59AB814CFE1F}"/>
              </a:ext>
            </a:extLst>
          </p:cNvPr>
          <p:cNvSpPr>
            <a:spLocks noGrp="1"/>
          </p:cNvSpPr>
          <p:nvPr>
            <p:ph type="title"/>
          </p:nvPr>
        </p:nvSpPr>
        <p:spPr/>
        <p:txBody>
          <a:bodyPr/>
          <a:lstStyle/>
          <a:p>
            <a:r>
              <a:rPr lang="en-US" altLang="zh-CN" dirty="0"/>
              <a:t>3.2  </a:t>
            </a:r>
            <a:r>
              <a:rPr lang="zh-CN" altLang="en-US" dirty="0"/>
              <a:t>“</a:t>
            </a:r>
            <a:r>
              <a:rPr lang="en-US" altLang="zh-CN" dirty="0"/>
              <a:t>X</a:t>
            </a:r>
            <a:r>
              <a:rPr lang="zh-CN" altLang="en-US" dirty="0"/>
              <a:t>不是”的构式义</a:t>
            </a:r>
          </a:p>
        </p:txBody>
      </p:sp>
      <p:sp>
        <p:nvSpPr>
          <p:cNvPr id="3" name="灯片编号占位符 2">
            <a:extLst>
              <a:ext uri="{FF2B5EF4-FFF2-40B4-BE49-F238E27FC236}">
                <a16:creationId xmlns:a16="http://schemas.microsoft.com/office/drawing/2014/main" id="{1CAE7533-11DA-4014-ACCF-F078AF0B3454}"/>
              </a:ext>
            </a:extLst>
          </p:cNvPr>
          <p:cNvSpPr>
            <a:spLocks noGrp="1"/>
          </p:cNvSpPr>
          <p:nvPr>
            <p:ph type="sldNum" sz="quarter" idx="4"/>
          </p:nvPr>
        </p:nvSpPr>
        <p:spPr/>
        <p:txBody>
          <a:bodyPr/>
          <a:lstStyle/>
          <a:p>
            <a:r>
              <a:rPr lang="en-US" altLang="zh-CN" dirty="0"/>
              <a:t>&lt; </a:t>
            </a:r>
            <a:fld id="{A548B57D-AE10-4CF7-A9DF-59FEFA91B28E}" type="slidenum">
              <a:rPr lang="zh-CN" altLang="en-US" smtClean="0"/>
              <a:pPr/>
              <a:t>25</a:t>
            </a:fld>
            <a:r>
              <a:rPr lang="zh-CN" altLang="en-US" dirty="0"/>
              <a:t> </a:t>
            </a:r>
            <a:r>
              <a:rPr lang="en-US" altLang="zh-CN" dirty="0"/>
              <a:t>&gt;</a:t>
            </a:r>
            <a:endParaRPr lang="zh-CN" altLang="en-US" dirty="0"/>
          </a:p>
        </p:txBody>
      </p:sp>
      <p:sp>
        <p:nvSpPr>
          <p:cNvPr id="5" name="文本框 4">
            <a:extLst>
              <a:ext uri="{FF2B5EF4-FFF2-40B4-BE49-F238E27FC236}">
                <a16:creationId xmlns:a16="http://schemas.microsoft.com/office/drawing/2014/main" id="{6DFA7BC7-358E-4AE7-93B5-AC77565A0CB3}"/>
              </a:ext>
            </a:extLst>
          </p:cNvPr>
          <p:cNvSpPr txBox="1"/>
          <p:nvPr/>
        </p:nvSpPr>
        <p:spPr>
          <a:xfrm>
            <a:off x="867905" y="1441342"/>
            <a:ext cx="10321871" cy="2862322"/>
          </a:xfrm>
          <a:prstGeom prst="rect">
            <a:avLst/>
          </a:prstGeom>
          <a:noFill/>
        </p:spPr>
        <p:txBody>
          <a:bodyPr wrap="square" rtlCol="0">
            <a:spAutoFit/>
          </a:bodyPr>
          <a:lstStyle/>
          <a:p>
            <a:pPr marL="342900" indent="-342900">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推测、推断情态句在表达句子的命题真值之外，带有说话者浓厚的主观性。主要体现在立场、态度、情感三个方面。</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Font typeface="Wingdings" panose="05000000000000000000" pitchFamily="2" charset="2"/>
              <a:buChar char="p"/>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Ø"/>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立场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   </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根据</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Du </a:t>
            </a:r>
            <a:r>
              <a:rPr lang="en-US" altLang="zh-CN" sz="2000" dirty="0" err="1">
                <a:latin typeface="楷体" panose="02010609060101010101" pitchFamily="49" charset="-122"/>
                <a:ea typeface="楷体" panose="02010609060101010101" pitchFamily="49" charset="-122"/>
                <a:cs typeface="+mn-ea"/>
                <a:sym typeface="Arial" panose="020B0604020202020204" pitchFamily="34" charset="0"/>
              </a:rPr>
              <a:t>Bois</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2007</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），“立场”是指社会角色做出的一项公开行为，又对话中的显性交际手段实现，该行为同时评价（</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evaluate</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）了客体，定位（</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position</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）了主体，并与其他主体取得一致或者不一致（</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align</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 </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“立场三角理论”</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1"/>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pPr lvl="1"/>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   </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p:txBody>
      </p:sp>
      <p:sp>
        <p:nvSpPr>
          <p:cNvPr id="7" name="文本框 6">
            <a:extLst>
              <a:ext uri="{FF2B5EF4-FFF2-40B4-BE49-F238E27FC236}">
                <a16:creationId xmlns:a16="http://schemas.microsoft.com/office/drawing/2014/main" id="{F89D327A-EFA6-47C1-BD6A-9E565EA75373}"/>
              </a:ext>
            </a:extLst>
          </p:cNvPr>
          <p:cNvSpPr txBox="1"/>
          <p:nvPr/>
        </p:nvSpPr>
        <p:spPr>
          <a:xfrm>
            <a:off x="4885966" y="4176033"/>
            <a:ext cx="6457794" cy="2246769"/>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如果将“立场”看作是一个属性的话，那么该属性值可以取：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表示当前话语中主体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与主体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立场一致。</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一致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表示当前话语中主体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与主体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立场一致。</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30317486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EDCB752-5DB8-4C03-8B6E-F8B9F62E5442}"/>
              </a:ext>
            </a:extLst>
          </p:cNvPr>
          <p:cNvSpPr>
            <a:spLocks noGrp="1"/>
          </p:cNvSpPr>
          <p:nvPr>
            <p:ph type="title"/>
          </p:nvPr>
        </p:nvSpPr>
        <p:spPr/>
        <p:txBody>
          <a:bodyPr/>
          <a:lstStyle/>
          <a:p>
            <a:r>
              <a:rPr lang="en-US" altLang="zh-CN" dirty="0"/>
              <a:t>3.2 </a:t>
            </a:r>
            <a:r>
              <a:rPr lang="zh-CN" altLang="en-US" dirty="0"/>
              <a:t>“</a:t>
            </a:r>
            <a:r>
              <a:rPr lang="en-US" altLang="zh-CN" dirty="0"/>
              <a:t>X</a:t>
            </a:r>
            <a:r>
              <a:rPr lang="zh-CN" altLang="en-US" dirty="0"/>
              <a:t>不是”的构式义</a:t>
            </a:r>
          </a:p>
        </p:txBody>
      </p:sp>
      <p:sp>
        <p:nvSpPr>
          <p:cNvPr id="3" name="灯片编号占位符 2">
            <a:extLst>
              <a:ext uri="{FF2B5EF4-FFF2-40B4-BE49-F238E27FC236}">
                <a16:creationId xmlns:a16="http://schemas.microsoft.com/office/drawing/2014/main" id="{A28D3B62-C759-4901-A67F-0C44DD12484D}"/>
              </a:ext>
            </a:extLst>
          </p:cNvPr>
          <p:cNvSpPr>
            <a:spLocks noGrp="1"/>
          </p:cNvSpPr>
          <p:nvPr>
            <p:ph type="sldNum" sz="quarter" idx="4"/>
          </p:nvPr>
        </p:nvSpPr>
        <p:spPr/>
        <p:txBody>
          <a:bodyPr/>
          <a:lstStyle/>
          <a:p>
            <a:r>
              <a:rPr lang="en-US" altLang="zh-CN"/>
              <a:t>&lt; </a:t>
            </a:r>
            <a:fld id="{A548B57D-AE10-4CF7-A9DF-59FEFA91B28E}" type="slidenum">
              <a:rPr lang="zh-CN" altLang="en-US" smtClean="0"/>
              <a:pPr/>
              <a:t>26</a:t>
            </a:fld>
            <a:r>
              <a:rPr lang="zh-CN" altLang="en-US"/>
              <a:t> </a:t>
            </a:r>
            <a:r>
              <a:rPr lang="en-US" altLang="zh-CN"/>
              <a:t>&gt;</a:t>
            </a:r>
            <a:endParaRPr lang="zh-CN" altLang="en-US" dirty="0"/>
          </a:p>
        </p:txBody>
      </p:sp>
      <p:sp>
        <p:nvSpPr>
          <p:cNvPr id="4" name="矩形 3">
            <a:extLst>
              <a:ext uri="{FF2B5EF4-FFF2-40B4-BE49-F238E27FC236}">
                <a16:creationId xmlns:a16="http://schemas.microsoft.com/office/drawing/2014/main" id="{AE38C52C-8B90-485E-B327-372BC8C3CE9F}"/>
              </a:ext>
            </a:extLst>
          </p:cNvPr>
          <p:cNvSpPr/>
          <p:nvPr/>
        </p:nvSpPr>
        <p:spPr>
          <a:xfrm>
            <a:off x="467726" y="6301047"/>
            <a:ext cx="1376572"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0DEAF1EB-27F1-4926-A929-530273A20050}"/>
              </a:ext>
            </a:extLst>
          </p:cNvPr>
          <p:cNvSpPr/>
          <p:nvPr/>
        </p:nvSpPr>
        <p:spPr>
          <a:xfrm>
            <a:off x="750826" y="2005781"/>
            <a:ext cx="10295716" cy="2566218"/>
          </a:xfrm>
          <a:prstGeom prst="rect">
            <a:avLst/>
          </a:prstGeom>
          <a:noFill/>
          <a:ln>
            <a:solidFill>
              <a:srgbClr val="9A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73182F2B-636A-457A-B326-F4A28B7D5838}"/>
              </a:ext>
            </a:extLst>
          </p:cNvPr>
          <p:cNvSpPr txBox="1"/>
          <p:nvPr/>
        </p:nvSpPr>
        <p:spPr>
          <a:xfrm>
            <a:off x="870156" y="1352036"/>
            <a:ext cx="9837174" cy="5016758"/>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拿</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还不是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“可不是”来看：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41</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）王晓霞告诉记者，有３个多月不练了，过了春节才开始练，体力还没有完全恢复。为什么停练？记者追问，“</a:t>
            </a:r>
            <a:r>
              <a:rPr lang="zh-CN" altLang="en-US" sz="2000" u="sng" dirty="0">
                <a:latin typeface="楷体" panose="02010609060101010101" pitchFamily="49" charset="-122"/>
                <a:ea typeface="楷体" panose="02010609060101010101" pitchFamily="49" charset="-122"/>
                <a:cs typeface="+mn-ea"/>
                <a:sym typeface="Arial" panose="020B0604020202020204" pitchFamily="34" charset="0"/>
              </a:rPr>
              <a:t>还不是</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和马（指）导闹别扭，大家不想干了。后来孙队长和崔院长不让，又把我们组织起来练”。</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42</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）花花公子却像是没有发生什么事似的，笑着向青青道：“小娘子，走吧，早完事早上路，你们能在短短的时间内赚二百两银子，天下没有比这更好赚的钱了。”那个黄胖也笑道：“</a:t>
            </a:r>
            <a:r>
              <a:rPr lang="zh-CN" altLang="en-US" sz="2000" u="sng" dirty="0">
                <a:latin typeface="楷体" panose="02010609060101010101" pitchFamily="49" charset="-122"/>
                <a:ea typeface="楷体" panose="02010609060101010101" pitchFamily="49" charset="-122"/>
                <a:cs typeface="+mn-ea"/>
                <a:sym typeface="Arial" panose="020B0604020202020204" pitchFamily="34" charset="0"/>
              </a:rPr>
              <a:t>可不是</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，我们跟着公子爷进进出出，两三个月也未必能有这么多的赏赐呢</a:t>
            </a:r>
            <a:r>
              <a:rPr lang="en-US" altLang="zh-CN" sz="2000" dirty="0">
                <a:latin typeface="楷体" panose="02010609060101010101" pitchFamily="49" charset="-122"/>
                <a:ea typeface="楷体" panose="02010609060101010101" pitchFamily="49" charset="-122"/>
                <a:cs typeface="+mn-ea"/>
                <a:sym typeface="Arial" panose="020B0604020202020204" pitchFamily="34" charset="0"/>
              </a:rPr>
              <a:t>……</a:t>
            </a:r>
            <a:r>
              <a:rPr lang="zh-CN" altLang="en-US" sz="2000" dirty="0">
                <a:latin typeface="楷体" panose="02010609060101010101" pitchFamily="49" charset="-122"/>
                <a:ea typeface="楷体" panose="02010609060101010101" pitchFamily="49" charset="-122"/>
                <a:cs typeface="+mn-ea"/>
                <a:sym typeface="Arial" panose="020B0604020202020204" pitchFamily="34" charset="0"/>
              </a:rPr>
              <a:t>”</a:t>
            </a:r>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endParaRPr lang="en-US" altLang="zh-CN" sz="2000" dirty="0">
              <a:latin typeface="楷体" panose="02010609060101010101" pitchFamily="49" charset="-122"/>
              <a:ea typeface="楷体" panose="02010609060101010101" pitchFamily="49" charset="-122"/>
              <a:cs typeface="+mn-ea"/>
              <a:sym typeface="Arial" panose="020B0604020202020204" pitchFamily="34" charset="0"/>
            </a:endParaRPr>
          </a:p>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显然，（</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）中主体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“记者”与主体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“王晓霞”之间的立场不一致。（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）中主体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“花花公子”与主体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“黄胖”应该是一致的。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因此，在（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）中“立场”的属性值为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）中“立场”的属性值为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75315811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4E3B63-21E8-49FC-8A26-388FA60DC08E}"/>
              </a:ext>
            </a:extLst>
          </p:cNvPr>
          <p:cNvSpPr>
            <a:spLocks noGrp="1"/>
          </p:cNvSpPr>
          <p:nvPr>
            <p:ph type="title"/>
          </p:nvPr>
        </p:nvSpPr>
        <p:spPr/>
        <p:txBody>
          <a:bodyPr>
            <a:normAutofit/>
          </a:bodyPr>
          <a:lstStyle/>
          <a:p>
            <a:r>
              <a:rPr lang="en-US" altLang="zh-CN" dirty="0"/>
              <a:t>3.2 </a:t>
            </a:r>
            <a:r>
              <a:rPr lang="zh-CN" altLang="en-US" dirty="0"/>
              <a:t>“</a:t>
            </a:r>
            <a:r>
              <a:rPr lang="en-US" altLang="zh-CN" dirty="0"/>
              <a:t>X</a:t>
            </a:r>
            <a:r>
              <a:rPr lang="zh-CN" altLang="en-US" dirty="0"/>
              <a:t>不是”的构式义</a:t>
            </a:r>
          </a:p>
        </p:txBody>
      </p:sp>
      <p:sp>
        <p:nvSpPr>
          <p:cNvPr id="3" name="灯片编号占位符 2">
            <a:extLst>
              <a:ext uri="{FF2B5EF4-FFF2-40B4-BE49-F238E27FC236}">
                <a16:creationId xmlns:a16="http://schemas.microsoft.com/office/drawing/2014/main" id="{D037639A-646F-41F5-9248-95D327CE5B57}"/>
              </a:ext>
            </a:extLst>
          </p:cNvPr>
          <p:cNvSpPr>
            <a:spLocks noGrp="1"/>
          </p:cNvSpPr>
          <p:nvPr>
            <p:ph type="sldNum" sz="quarter" idx="4"/>
          </p:nvPr>
        </p:nvSpPr>
        <p:spPr/>
        <p:txBody>
          <a:bodyPr/>
          <a:lstStyle/>
          <a:p>
            <a:r>
              <a:rPr lang="en-US" altLang="zh-CN"/>
              <a:t>&lt; </a:t>
            </a:r>
            <a:fld id="{A548B57D-AE10-4CF7-A9DF-59FEFA91B28E}" type="slidenum">
              <a:rPr lang="zh-CN" altLang="en-US" smtClean="0"/>
              <a:pPr/>
              <a:t>27</a:t>
            </a:fld>
            <a:r>
              <a:rPr lang="zh-CN" altLang="en-US"/>
              <a:t> </a:t>
            </a:r>
            <a:r>
              <a:rPr lang="en-US" altLang="zh-CN"/>
              <a:t>&gt;</a:t>
            </a:r>
            <a:endParaRPr lang="zh-CN" altLang="en-US" dirty="0"/>
          </a:p>
        </p:txBody>
      </p:sp>
      <p:sp>
        <p:nvSpPr>
          <p:cNvPr id="5" name="矩形 4">
            <a:extLst>
              <a:ext uri="{FF2B5EF4-FFF2-40B4-BE49-F238E27FC236}">
                <a16:creationId xmlns:a16="http://schemas.microsoft.com/office/drawing/2014/main" id="{01698512-FAC7-4DC8-A079-1A56FEE02429}"/>
              </a:ext>
            </a:extLst>
          </p:cNvPr>
          <p:cNvSpPr/>
          <p:nvPr/>
        </p:nvSpPr>
        <p:spPr>
          <a:xfrm>
            <a:off x="467726" y="6301047"/>
            <a:ext cx="1376572"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a:extLst>
              <a:ext uri="{FF2B5EF4-FFF2-40B4-BE49-F238E27FC236}">
                <a16:creationId xmlns:a16="http://schemas.microsoft.com/office/drawing/2014/main" id="{19E39C07-6B70-4236-8C97-53FCF5A0C0B8}"/>
              </a:ext>
            </a:extLst>
          </p:cNvPr>
          <p:cNvSpPr/>
          <p:nvPr/>
        </p:nvSpPr>
        <p:spPr>
          <a:xfrm>
            <a:off x="997975" y="1492497"/>
            <a:ext cx="9620864" cy="646331"/>
          </a:xfrm>
          <a:prstGeom prst="rect">
            <a:avLst/>
          </a:prstGeom>
        </p:spPr>
        <p:txBody>
          <a:bodyPr wrap="square">
            <a:spAutoFit/>
          </a:bodyPr>
          <a:lstStyle/>
          <a:p>
            <a:pPr marL="342900" indent="-342900">
              <a:buFont typeface="Wingdings" panose="05000000000000000000" pitchFamily="2" charset="2"/>
              <a:buChar char="p"/>
            </a:pPr>
            <a:r>
              <a:rPr lang="zh-CN" altLang="en-US" dirty="0">
                <a:latin typeface="Arial" panose="020B0604020202020204" pitchFamily="34" charset="0"/>
                <a:ea typeface="微软雅黑" panose="020B0503020204020204" pitchFamily="34" charset="-122"/>
                <a:cs typeface="+mn-ea"/>
                <a:sym typeface="Arial" panose="020B0604020202020204" pitchFamily="34" charset="0"/>
              </a:rPr>
              <a:t>推测、推断情态句在表达句子的命题真值之外，带有说话者浓厚的主观性。主要体现在立场、态度、情感三个方面。</a:t>
            </a:r>
            <a:endParaRPr lang="en-US" altLang="zh-CN"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 name="矩形 11">
            <a:extLst>
              <a:ext uri="{FF2B5EF4-FFF2-40B4-BE49-F238E27FC236}">
                <a16:creationId xmlns:a16="http://schemas.microsoft.com/office/drawing/2014/main" id="{A4FFEC77-915F-47F4-BD4E-9AF549AD6F3C}"/>
              </a:ext>
            </a:extLst>
          </p:cNvPr>
          <p:cNvSpPr/>
          <p:nvPr/>
        </p:nvSpPr>
        <p:spPr>
          <a:xfrm>
            <a:off x="997974" y="2342031"/>
            <a:ext cx="8381999" cy="1323439"/>
          </a:xfrm>
          <a:prstGeom prst="rect">
            <a:avLst/>
          </a:prstGeom>
        </p:spPr>
        <p:txBody>
          <a:bodyPr wrap="square">
            <a:spAutoFit/>
          </a:bodyPr>
          <a:lstStyle/>
          <a:p>
            <a:pPr marL="800100" lvl="1" indent="-342900">
              <a:buFont typeface="Wingdings" panose="05000000000000000000" pitchFamily="2" charset="2"/>
              <a:buChar char="Ø"/>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态度</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Ø"/>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情感</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buFont typeface="Wingdings" panose="05000000000000000000" pitchFamily="2" charset="2"/>
              <a:buChar char="Ø"/>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&lt;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待续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&gt;</a:t>
            </a:r>
          </a:p>
        </p:txBody>
      </p:sp>
    </p:spTree>
    <p:extLst>
      <p:ext uri="{BB962C8B-B14F-4D97-AF65-F5344CB8AC3E}">
        <p14:creationId xmlns:p14="http://schemas.microsoft.com/office/powerpoint/2010/main" val="383170828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组合 55">
            <a:extLst>
              <a:ext uri="{FF2B5EF4-FFF2-40B4-BE49-F238E27FC236}">
                <a16:creationId xmlns:a16="http://schemas.microsoft.com/office/drawing/2014/main" id="{9F7D140E-8C0C-4FB5-A1D4-EBA1176F2C96}"/>
              </a:ext>
            </a:extLst>
          </p:cNvPr>
          <p:cNvGrpSpPr/>
          <p:nvPr/>
        </p:nvGrpSpPr>
        <p:grpSpPr>
          <a:xfrm>
            <a:off x="5354343" y="1326840"/>
            <a:ext cx="1581286" cy="1581286"/>
            <a:chOff x="5354343" y="1620759"/>
            <a:chExt cx="1581286" cy="1581286"/>
          </a:xfrm>
          <a:solidFill>
            <a:srgbClr val="9A0001"/>
          </a:solidFill>
        </p:grpSpPr>
        <p:sp>
          <p:nvSpPr>
            <p:cNvPr id="2" name="矩形 1">
              <a:extLst>
                <a:ext uri="{FF2B5EF4-FFF2-40B4-BE49-F238E27FC236}">
                  <a16:creationId xmlns:a16="http://schemas.microsoft.com/office/drawing/2014/main" id="{B32C7C20-3FC2-41EB-86F8-BD26DB47DAAE}"/>
                </a:ext>
              </a:extLst>
            </p:cNvPr>
            <p:cNvSpPr/>
            <p:nvPr/>
          </p:nvSpPr>
          <p:spPr>
            <a:xfrm>
              <a:off x="5354343" y="1620759"/>
              <a:ext cx="1581286" cy="1581286"/>
            </a:xfrm>
            <a:prstGeom prst="rect">
              <a:avLst/>
            </a:pr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7" name="文本框 6">
              <a:extLst>
                <a:ext uri="{FF2B5EF4-FFF2-40B4-BE49-F238E27FC236}">
                  <a16:creationId xmlns:a16="http://schemas.microsoft.com/office/drawing/2014/main" id="{50FE3FC3-1A54-41E4-BF6F-649A32162082}"/>
                </a:ext>
              </a:extLst>
            </p:cNvPr>
            <p:cNvSpPr txBox="1"/>
            <p:nvPr/>
          </p:nvSpPr>
          <p:spPr>
            <a:xfrm>
              <a:off x="5793923" y="1868079"/>
              <a:ext cx="800100" cy="1200329"/>
            </a:xfrm>
            <a:prstGeom prst="rect">
              <a:avLst/>
            </a:prstGeom>
            <a:grp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7200" b="0" i="0" u="none" strike="noStrike" kern="1200" cap="none" spc="0" normalizeH="0" baseline="0" noProof="0" dirty="0">
                  <a:ln>
                    <a:noFill/>
                  </a:ln>
                  <a:solidFill>
                    <a:prstClr val="white"/>
                  </a:solidFill>
                  <a:effectLst/>
                  <a:uLnTx/>
                  <a:uFillTx/>
                  <a:cs typeface="+mn-ea"/>
                  <a:sym typeface="+mn-lt"/>
                </a:rPr>
                <a:t>4</a:t>
              </a:r>
              <a:endParaRPr kumimoji="0" lang="zh-CN" altLang="en-US" sz="7200" b="0" i="0" u="none" strike="noStrike" kern="1200" cap="none" spc="0" normalizeH="0" baseline="0" noProof="0" dirty="0">
                <a:ln>
                  <a:noFill/>
                </a:ln>
                <a:solidFill>
                  <a:prstClr val="white"/>
                </a:solidFill>
                <a:effectLst/>
                <a:uLnTx/>
                <a:uFillTx/>
                <a:cs typeface="+mn-ea"/>
                <a:sym typeface="+mn-lt"/>
              </a:endParaRPr>
            </a:p>
          </p:txBody>
        </p:sp>
      </p:grpSp>
      <p:grpSp>
        <p:nvGrpSpPr>
          <p:cNvPr id="9" name="组合 8">
            <a:extLst>
              <a:ext uri="{FF2B5EF4-FFF2-40B4-BE49-F238E27FC236}">
                <a16:creationId xmlns:a16="http://schemas.microsoft.com/office/drawing/2014/main" id="{9FDB16DF-D42A-43B7-89FF-468112BEE054}"/>
              </a:ext>
            </a:extLst>
          </p:cNvPr>
          <p:cNvGrpSpPr/>
          <p:nvPr/>
        </p:nvGrpSpPr>
        <p:grpSpPr>
          <a:xfrm>
            <a:off x="4946809" y="6131696"/>
            <a:ext cx="2298382" cy="45719"/>
            <a:chOff x="4224338" y="5589588"/>
            <a:chExt cx="2298382" cy="45719"/>
          </a:xfrm>
        </p:grpSpPr>
        <p:sp>
          <p:nvSpPr>
            <p:cNvPr id="8" name="矩形 7">
              <a:extLst>
                <a:ext uri="{FF2B5EF4-FFF2-40B4-BE49-F238E27FC236}">
                  <a16:creationId xmlns:a16="http://schemas.microsoft.com/office/drawing/2014/main" id="{EBB6B357-BC04-4EFF-A281-9D3A3E0B9EBB}"/>
                </a:ext>
              </a:extLst>
            </p:cNvPr>
            <p:cNvSpPr/>
            <p:nvPr/>
          </p:nvSpPr>
          <p:spPr>
            <a:xfrm>
              <a:off x="4224338" y="5589588"/>
              <a:ext cx="309562" cy="45719"/>
            </a:xfrm>
            <a:prstGeom prst="rect">
              <a:avLst/>
            </a:prstGeom>
            <a:solidFill>
              <a:srgbClr val="950040"/>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9A0001"/>
                </a:solidFill>
                <a:effectLst/>
                <a:uLnTx/>
                <a:uFillTx/>
                <a:cs typeface="+mn-ea"/>
                <a:sym typeface="+mn-lt"/>
              </a:endParaRPr>
            </a:p>
          </p:txBody>
        </p:sp>
        <p:sp>
          <p:nvSpPr>
            <p:cNvPr id="50" name="矩形 49">
              <a:extLst>
                <a:ext uri="{FF2B5EF4-FFF2-40B4-BE49-F238E27FC236}">
                  <a16:creationId xmlns:a16="http://schemas.microsoft.com/office/drawing/2014/main" id="{2E6512A8-5C43-4C42-BCBE-5821FC98F4A6}"/>
                </a:ext>
              </a:extLst>
            </p:cNvPr>
            <p:cNvSpPr/>
            <p:nvPr/>
          </p:nvSpPr>
          <p:spPr>
            <a:xfrm>
              <a:off x="4721543"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1" name="矩形 50">
              <a:extLst>
                <a:ext uri="{FF2B5EF4-FFF2-40B4-BE49-F238E27FC236}">
                  <a16:creationId xmlns:a16="http://schemas.microsoft.com/office/drawing/2014/main" id="{6BD80EC6-D4AF-452D-96FD-593451ACA4FF}"/>
                </a:ext>
              </a:extLst>
            </p:cNvPr>
            <p:cNvSpPr/>
            <p:nvPr/>
          </p:nvSpPr>
          <p:spPr>
            <a:xfrm>
              <a:off x="5218748"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2" name="矩形 51">
              <a:extLst>
                <a:ext uri="{FF2B5EF4-FFF2-40B4-BE49-F238E27FC236}">
                  <a16:creationId xmlns:a16="http://schemas.microsoft.com/office/drawing/2014/main" id="{6713CDE0-C5FB-4944-BB39-96CAF193C95B}"/>
                </a:ext>
              </a:extLst>
            </p:cNvPr>
            <p:cNvSpPr/>
            <p:nvPr/>
          </p:nvSpPr>
          <p:spPr>
            <a:xfrm>
              <a:off x="5715953"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sp>
          <p:nvSpPr>
            <p:cNvPr id="53" name="矩形 52">
              <a:extLst>
                <a:ext uri="{FF2B5EF4-FFF2-40B4-BE49-F238E27FC236}">
                  <a16:creationId xmlns:a16="http://schemas.microsoft.com/office/drawing/2014/main" id="{45D6198F-F165-4BC7-9FFD-14706CDA148D}"/>
                </a:ext>
              </a:extLst>
            </p:cNvPr>
            <p:cNvSpPr/>
            <p:nvPr/>
          </p:nvSpPr>
          <p:spPr>
            <a:xfrm>
              <a:off x="6213158" y="5589588"/>
              <a:ext cx="309562" cy="45719"/>
            </a:xfrm>
            <a:prstGeom prst="rect">
              <a:avLst/>
            </a:prstGeom>
            <a:solidFill>
              <a:schemeClr val="bg1">
                <a:lumMod val="8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cs typeface="+mn-ea"/>
                <a:sym typeface="+mn-lt"/>
              </a:endParaRPr>
            </a:p>
          </p:txBody>
        </p:sp>
      </p:grpSp>
      <p:cxnSp>
        <p:nvCxnSpPr>
          <p:cNvPr id="58" name="直接连接符 57">
            <a:extLst>
              <a:ext uri="{FF2B5EF4-FFF2-40B4-BE49-F238E27FC236}">
                <a16:creationId xmlns:a16="http://schemas.microsoft.com/office/drawing/2014/main" id="{4F7CFFB0-494B-438A-A5B4-4E2E493257F1}"/>
              </a:ext>
            </a:extLst>
          </p:cNvPr>
          <p:cNvCxnSpPr>
            <a:cxnSpLocks/>
          </p:cNvCxnSpPr>
          <p:nvPr/>
        </p:nvCxnSpPr>
        <p:spPr>
          <a:xfrm flipH="1">
            <a:off x="9078681" y="1828799"/>
            <a:ext cx="2286000" cy="9926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6B283E89-07B1-4A6D-8606-6A5E20E0BDBC}"/>
              </a:ext>
            </a:extLst>
          </p:cNvPr>
          <p:cNvCxnSpPr>
            <a:cxnSpLocks/>
          </p:cNvCxnSpPr>
          <p:nvPr/>
        </p:nvCxnSpPr>
        <p:spPr>
          <a:xfrm flipH="1">
            <a:off x="8326887" y="2904666"/>
            <a:ext cx="1094693" cy="4753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61404FAD-288B-4493-96D9-8E5127D3A4C6}"/>
              </a:ext>
            </a:extLst>
          </p:cNvPr>
          <p:cNvCxnSpPr>
            <a:cxnSpLocks/>
          </p:cNvCxnSpPr>
          <p:nvPr/>
        </p:nvCxnSpPr>
        <p:spPr>
          <a:xfrm flipH="1">
            <a:off x="2677886" y="4076700"/>
            <a:ext cx="1199696" cy="52094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3BA858E-65F6-4EB0-A439-8A4BD8855260}"/>
              </a:ext>
            </a:extLst>
          </p:cNvPr>
          <p:cNvCxnSpPr>
            <a:cxnSpLocks/>
          </p:cNvCxnSpPr>
          <p:nvPr/>
        </p:nvCxnSpPr>
        <p:spPr>
          <a:xfrm flipH="1">
            <a:off x="839790" y="4473575"/>
            <a:ext cx="2658366" cy="115433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8" name="组合 17">
            <a:extLst>
              <a:ext uri="{FF2B5EF4-FFF2-40B4-BE49-F238E27FC236}">
                <a16:creationId xmlns:a16="http://schemas.microsoft.com/office/drawing/2014/main" id="{699CE1CA-5A02-401B-9820-A43B161CC558}"/>
              </a:ext>
            </a:extLst>
          </p:cNvPr>
          <p:cNvGrpSpPr/>
          <p:nvPr/>
        </p:nvGrpSpPr>
        <p:grpSpPr>
          <a:xfrm>
            <a:off x="446878" y="333604"/>
            <a:ext cx="2231008" cy="656452"/>
            <a:chOff x="4774665" y="527202"/>
            <a:chExt cx="2642671" cy="777580"/>
          </a:xfrm>
          <a:solidFill>
            <a:srgbClr val="9A0001"/>
          </a:solidFill>
        </p:grpSpPr>
        <p:grpSp>
          <p:nvGrpSpPr>
            <p:cNvPr id="19" name="组合 18">
              <a:extLst>
                <a:ext uri="{FF2B5EF4-FFF2-40B4-BE49-F238E27FC236}">
                  <a16:creationId xmlns:a16="http://schemas.microsoft.com/office/drawing/2014/main" id="{2EE1419D-4189-4D72-9B62-44636E15E7D7}"/>
                </a:ext>
              </a:extLst>
            </p:cNvPr>
            <p:cNvGrpSpPr/>
            <p:nvPr/>
          </p:nvGrpSpPr>
          <p:grpSpPr>
            <a:xfrm>
              <a:off x="5680139" y="1151206"/>
              <a:ext cx="1733210" cy="127574"/>
              <a:chOff x="4616246" y="3878362"/>
              <a:chExt cx="5571416" cy="410087"/>
            </a:xfrm>
            <a:grpFill/>
          </p:grpSpPr>
          <p:sp>
            <p:nvSpPr>
              <p:cNvPr id="68" name="Freeform 17">
                <a:extLst>
                  <a:ext uri="{FF2B5EF4-FFF2-40B4-BE49-F238E27FC236}">
                    <a16:creationId xmlns:a16="http://schemas.microsoft.com/office/drawing/2014/main" id="{7FA047D1-1D32-458E-A503-7F8CA704238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9" name="Freeform 18">
                <a:extLst>
                  <a:ext uri="{FF2B5EF4-FFF2-40B4-BE49-F238E27FC236}">
                    <a16:creationId xmlns:a16="http://schemas.microsoft.com/office/drawing/2014/main" id="{BEACDBCA-2B23-437F-86E3-DEC2A7ABD8DA}"/>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0" name="Freeform 19">
                <a:extLst>
                  <a:ext uri="{FF2B5EF4-FFF2-40B4-BE49-F238E27FC236}">
                    <a16:creationId xmlns:a16="http://schemas.microsoft.com/office/drawing/2014/main" id="{4F9F0CB3-D444-45DD-AA37-E2C71114B02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1" name="Freeform 20">
                <a:extLst>
                  <a:ext uri="{FF2B5EF4-FFF2-40B4-BE49-F238E27FC236}">
                    <a16:creationId xmlns:a16="http://schemas.microsoft.com/office/drawing/2014/main" id="{568474A4-5F8E-4FF0-BF8C-51128C50671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2" name="Freeform 21">
                <a:extLst>
                  <a:ext uri="{FF2B5EF4-FFF2-40B4-BE49-F238E27FC236}">
                    <a16:creationId xmlns:a16="http://schemas.microsoft.com/office/drawing/2014/main" id="{C7D94B1C-8497-484B-95AF-D3A5650EE93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3" name="Freeform 22">
                <a:extLst>
                  <a:ext uri="{FF2B5EF4-FFF2-40B4-BE49-F238E27FC236}">
                    <a16:creationId xmlns:a16="http://schemas.microsoft.com/office/drawing/2014/main" id="{62AC0F2F-F966-4D50-850D-4B7F18A61936}"/>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4" name="Freeform 23">
                <a:extLst>
                  <a:ext uri="{FF2B5EF4-FFF2-40B4-BE49-F238E27FC236}">
                    <a16:creationId xmlns:a16="http://schemas.microsoft.com/office/drawing/2014/main" id="{0F58EDF3-3531-4CF8-AF5A-D9060E01FBC0}"/>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5" name="Freeform 25">
                <a:extLst>
                  <a:ext uri="{FF2B5EF4-FFF2-40B4-BE49-F238E27FC236}">
                    <a16:creationId xmlns:a16="http://schemas.microsoft.com/office/drawing/2014/main" id="{4ABAF2C5-4FAB-4CB0-B090-76492B270D52}"/>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6" name="Freeform 27">
                <a:extLst>
                  <a:ext uri="{FF2B5EF4-FFF2-40B4-BE49-F238E27FC236}">
                    <a16:creationId xmlns:a16="http://schemas.microsoft.com/office/drawing/2014/main" id="{2C496FEB-AC92-44FF-9937-8BAE01CC4038}"/>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7" name="Freeform 29">
                <a:extLst>
                  <a:ext uri="{FF2B5EF4-FFF2-40B4-BE49-F238E27FC236}">
                    <a16:creationId xmlns:a16="http://schemas.microsoft.com/office/drawing/2014/main" id="{A2032C15-C7C6-49B0-8C4A-B3233CABD8E1}"/>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8" name="Freeform 30">
                <a:extLst>
                  <a:ext uri="{FF2B5EF4-FFF2-40B4-BE49-F238E27FC236}">
                    <a16:creationId xmlns:a16="http://schemas.microsoft.com/office/drawing/2014/main" id="{32246FC6-B0A9-47D7-AF6C-2D1C5C7DBE9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79" name="Freeform 31">
                <a:extLst>
                  <a:ext uri="{FF2B5EF4-FFF2-40B4-BE49-F238E27FC236}">
                    <a16:creationId xmlns:a16="http://schemas.microsoft.com/office/drawing/2014/main" id="{81C0870F-19DA-48A6-BC9E-B9C12FF38BA4}"/>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0" name="Freeform 32">
                <a:extLst>
                  <a:ext uri="{FF2B5EF4-FFF2-40B4-BE49-F238E27FC236}">
                    <a16:creationId xmlns:a16="http://schemas.microsoft.com/office/drawing/2014/main" id="{2B7705D5-7803-4C04-B90B-59367F4DEE5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1" name="Freeform 33">
                <a:extLst>
                  <a:ext uri="{FF2B5EF4-FFF2-40B4-BE49-F238E27FC236}">
                    <a16:creationId xmlns:a16="http://schemas.microsoft.com/office/drawing/2014/main" id="{E1DA7FDF-B507-4454-931B-4492E032BA12}"/>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2" name="Freeform 34">
                <a:extLst>
                  <a:ext uri="{FF2B5EF4-FFF2-40B4-BE49-F238E27FC236}">
                    <a16:creationId xmlns:a16="http://schemas.microsoft.com/office/drawing/2014/main" id="{D8336FB0-07F5-49C0-9E02-CC8AB91E95B9}"/>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83" name="Freeform 35">
                <a:extLst>
                  <a:ext uri="{FF2B5EF4-FFF2-40B4-BE49-F238E27FC236}">
                    <a16:creationId xmlns:a16="http://schemas.microsoft.com/office/drawing/2014/main" id="{8B65B313-3D2E-43D7-B987-D3E32570E75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grpSp>
        <p:grpSp>
          <p:nvGrpSpPr>
            <p:cNvPr id="20" name="组合 19">
              <a:extLst>
                <a:ext uri="{FF2B5EF4-FFF2-40B4-BE49-F238E27FC236}">
                  <a16:creationId xmlns:a16="http://schemas.microsoft.com/office/drawing/2014/main" id="{E378B8DE-6BCD-4FF9-8327-E92FBCD4C9B3}"/>
                </a:ext>
              </a:extLst>
            </p:cNvPr>
            <p:cNvGrpSpPr/>
            <p:nvPr/>
          </p:nvGrpSpPr>
          <p:grpSpPr>
            <a:xfrm>
              <a:off x="5677149" y="582107"/>
              <a:ext cx="1740187" cy="497339"/>
              <a:chOff x="4606634" y="2048989"/>
              <a:chExt cx="5593843" cy="1598699"/>
            </a:xfrm>
            <a:grpFill/>
          </p:grpSpPr>
          <p:sp>
            <p:nvSpPr>
              <p:cNvPr id="45" name="Freeform 9">
                <a:extLst>
                  <a:ext uri="{FF2B5EF4-FFF2-40B4-BE49-F238E27FC236}">
                    <a16:creationId xmlns:a16="http://schemas.microsoft.com/office/drawing/2014/main" id="{BB4FB405-CEFA-4E6A-94A5-7A5B7C5F66F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6" name="Freeform 10">
                <a:extLst>
                  <a:ext uri="{FF2B5EF4-FFF2-40B4-BE49-F238E27FC236}">
                    <a16:creationId xmlns:a16="http://schemas.microsoft.com/office/drawing/2014/main" id="{C461C153-148D-4642-89B1-CA71A3FD4BF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7" name="Freeform 11">
                <a:extLst>
                  <a:ext uri="{FF2B5EF4-FFF2-40B4-BE49-F238E27FC236}">
                    <a16:creationId xmlns:a16="http://schemas.microsoft.com/office/drawing/2014/main" id="{E8A18E2E-BD72-4E2B-ADB5-B59F1B01156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8" name="Freeform 12">
                <a:extLst>
                  <a:ext uri="{FF2B5EF4-FFF2-40B4-BE49-F238E27FC236}">
                    <a16:creationId xmlns:a16="http://schemas.microsoft.com/office/drawing/2014/main" id="{D02C1E75-99F5-4D32-9A2B-03F9508A42C6}"/>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49" name="Freeform 13">
                <a:extLst>
                  <a:ext uri="{FF2B5EF4-FFF2-40B4-BE49-F238E27FC236}">
                    <a16:creationId xmlns:a16="http://schemas.microsoft.com/office/drawing/2014/main" id="{6E3AD4A3-419E-4600-97C5-644910EE64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57" name="Freeform 14">
                <a:extLst>
                  <a:ext uri="{FF2B5EF4-FFF2-40B4-BE49-F238E27FC236}">
                    <a16:creationId xmlns:a16="http://schemas.microsoft.com/office/drawing/2014/main" id="{31A3ED14-3E6F-49E4-8404-2A883CB0D64A}"/>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59" name="Freeform 15">
                <a:extLst>
                  <a:ext uri="{FF2B5EF4-FFF2-40B4-BE49-F238E27FC236}">
                    <a16:creationId xmlns:a16="http://schemas.microsoft.com/office/drawing/2014/main" id="{96D2FD9B-718E-4EF1-972D-A837E1170794}"/>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0" name="Freeform 16">
                <a:extLst>
                  <a:ext uri="{FF2B5EF4-FFF2-40B4-BE49-F238E27FC236}">
                    <a16:creationId xmlns:a16="http://schemas.microsoft.com/office/drawing/2014/main" id="{D9B62DC0-3111-48B8-B9E1-0345C0F398F5}"/>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2" name="Freeform 24">
                <a:extLst>
                  <a:ext uri="{FF2B5EF4-FFF2-40B4-BE49-F238E27FC236}">
                    <a16:creationId xmlns:a16="http://schemas.microsoft.com/office/drawing/2014/main" id="{BC507C44-7A18-441D-83F5-9F827C22D22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3" name="Freeform 26">
                <a:extLst>
                  <a:ext uri="{FF2B5EF4-FFF2-40B4-BE49-F238E27FC236}">
                    <a16:creationId xmlns:a16="http://schemas.microsoft.com/office/drawing/2014/main" id="{04A06C11-44D2-438D-8A08-9F12BC29853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6" name="Freeform 28">
                <a:extLst>
                  <a:ext uri="{FF2B5EF4-FFF2-40B4-BE49-F238E27FC236}">
                    <a16:creationId xmlns:a16="http://schemas.microsoft.com/office/drawing/2014/main" id="{867BFED6-E023-4E9A-A29D-B3EDCCBC5103}"/>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sp>
            <p:nvSpPr>
              <p:cNvPr id="67" name="Freeform 36">
                <a:extLst>
                  <a:ext uri="{FF2B5EF4-FFF2-40B4-BE49-F238E27FC236}">
                    <a16:creationId xmlns:a16="http://schemas.microsoft.com/office/drawing/2014/main" id="{C7DB8DF3-05AF-4261-AEF2-2F562733C5D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cs typeface="+mn-ea"/>
                  <a:sym typeface="+mn-lt"/>
                </a:endParaRPr>
              </a:p>
            </p:txBody>
          </p:sp>
        </p:grpSp>
        <p:grpSp>
          <p:nvGrpSpPr>
            <p:cNvPr id="21" name="组合 20">
              <a:extLst>
                <a:ext uri="{FF2B5EF4-FFF2-40B4-BE49-F238E27FC236}">
                  <a16:creationId xmlns:a16="http://schemas.microsoft.com/office/drawing/2014/main" id="{877322AB-0409-4E88-B0B6-0067F88DAD65}"/>
                </a:ext>
              </a:extLst>
            </p:cNvPr>
            <p:cNvGrpSpPr/>
            <p:nvPr/>
          </p:nvGrpSpPr>
          <p:grpSpPr>
            <a:xfrm>
              <a:off x="4774665" y="527202"/>
              <a:ext cx="779396" cy="777580"/>
              <a:chOff x="2105799" y="20055838"/>
              <a:chExt cx="6748090" cy="6732363"/>
            </a:xfrm>
            <a:grpFill/>
          </p:grpSpPr>
          <p:sp>
            <p:nvSpPr>
              <p:cNvPr id="22" name="Freeform 8">
                <a:extLst>
                  <a:ext uri="{FF2B5EF4-FFF2-40B4-BE49-F238E27FC236}">
                    <a16:creationId xmlns:a16="http://schemas.microsoft.com/office/drawing/2014/main" id="{79E947F7-353B-4A95-85C9-2E6A2B0073B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3" name="Freeform 42">
                <a:extLst>
                  <a:ext uri="{FF2B5EF4-FFF2-40B4-BE49-F238E27FC236}">
                    <a16:creationId xmlns:a16="http://schemas.microsoft.com/office/drawing/2014/main" id="{D59E89DF-C33D-4528-89FC-E9B0EA5C73B0}"/>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4" name="Freeform 43">
                <a:extLst>
                  <a:ext uri="{FF2B5EF4-FFF2-40B4-BE49-F238E27FC236}">
                    <a16:creationId xmlns:a16="http://schemas.microsoft.com/office/drawing/2014/main" id="{9E9C1020-4EC9-4465-B237-64E5B2B8B682}"/>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5" name="Freeform 44">
                <a:extLst>
                  <a:ext uri="{FF2B5EF4-FFF2-40B4-BE49-F238E27FC236}">
                    <a16:creationId xmlns:a16="http://schemas.microsoft.com/office/drawing/2014/main" id="{8CFE3E76-C003-4EEF-BC0B-3B64582BB75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6" name="Freeform 45">
                <a:extLst>
                  <a:ext uri="{FF2B5EF4-FFF2-40B4-BE49-F238E27FC236}">
                    <a16:creationId xmlns:a16="http://schemas.microsoft.com/office/drawing/2014/main" id="{57CF967E-FBE3-45D0-AFEB-942FCC11361F}"/>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7" name="Freeform 46">
                <a:extLst>
                  <a:ext uri="{FF2B5EF4-FFF2-40B4-BE49-F238E27FC236}">
                    <a16:creationId xmlns:a16="http://schemas.microsoft.com/office/drawing/2014/main" id="{3D2DB4A9-41D0-4719-A1BA-3CA8CF0C8A2E}"/>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8" name="Freeform 47">
                <a:extLst>
                  <a:ext uri="{FF2B5EF4-FFF2-40B4-BE49-F238E27FC236}">
                    <a16:creationId xmlns:a16="http://schemas.microsoft.com/office/drawing/2014/main" id="{AC3A3B1F-27AC-40EC-AABB-95A6629F025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29" name="Freeform 48">
                <a:extLst>
                  <a:ext uri="{FF2B5EF4-FFF2-40B4-BE49-F238E27FC236}">
                    <a16:creationId xmlns:a16="http://schemas.microsoft.com/office/drawing/2014/main" id="{207D2361-D52E-4484-A233-3CF8EBCAC684}"/>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0" name="Freeform 49">
                <a:extLst>
                  <a:ext uri="{FF2B5EF4-FFF2-40B4-BE49-F238E27FC236}">
                    <a16:creationId xmlns:a16="http://schemas.microsoft.com/office/drawing/2014/main" id="{71ED0C69-CED0-46D8-A23A-FB3D931491BC}"/>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1" name="Freeform 50">
                <a:extLst>
                  <a:ext uri="{FF2B5EF4-FFF2-40B4-BE49-F238E27FC236}">
                    <a16:creationId xmlns:a16="http://schemas.microsoft.com/office/drawing/2014/main" id="{1A475354-2F55-4C89-9DA0-7FE0A42EE1D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2" name="Freeform 51">
                <a:extLst>
                  <a:ext uri="{FF2B5EF4-FFF2-40B4-BE49-F238E27FC236}">
                    <a16:creationId xmlns:a16="http://schemas.microsoft.com/office/drawing/2014/main" id="{F7D219AC-FDC3-49DF-9561-10DABB2004F1}"/>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3" name="Freeform 52">
                <a:extLst>
                  <a:ext uri="{FF2B5EF4-FFF2-40B4-BE49-F238E27FC236}">
                    <a16:creationId xmlns:a16="http://schemas.microsoft.com/office/drawing/2014/main" id="{A0433495-C906-4DE7-A4DA-5E8C089EE46D}"/>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4" name="Freeform 53">
                <a:extLst>
                  <a:ext uri="{FF2B5EF4-FFF2-40B4-BE49-F238E27FC236}">
                    <a16:creationId xmlns:a16="http://schemas.microsoft.com/office/drawing/2014/main" id="{6D933DD0-7A88-491D-B96D-22B0C4DCF52B}"/>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5" name="Freeform 54">
                <a:extLst>
                  <a:ext uri="{FF2B5EF4-FFF2-40B4-BE49-F238E27FC236}">
                    <a16:creationId xmlns:a16="http://schemas.microsoft.com/office/drawing/2014/main" id="{9BCEAFC7-A051-4A64-A601-9B7813D89FA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6" name="Freeform 55">
                <a:extLst>
                  <a:ext uri="{FF2B5EF4-FFF2-40B4-BE49-F238E27FC236}">
                    <a16:creationId xmlns:a16="http://schemas.microsoft.com/office/drawing/2014/main" id="{73CCFCA7-7D89-44D2-B490-46105B5763E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7" name="Freeform 56">
                <a:extLst>
                  <a:ext uri="{FF2B5EF4-FFF2-40B4-BE49-F238E27FC236}">
                    <a16:creationId xmlns:a16="http://schemas.microsoft.com/office/drawing/2014/main" id="{C1F129CE-A214-49FC-B0AC-428D093460E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8" name="Freeform 57">
                <a:extLst>
                  <a:ext uri="{FF2B5EF4-FFF2-40B4-BE49-F238E27FC236}">
                    <a16:creationId xmlns:a16="http://schemas.microsoft.com/office/drawing/2014/main" id="{16AF5DAA-200D-4DAB-A9AB-108C4C162182}"/>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39" name="Freeform 58">
                <a:extLst>
                  <a:ext uri="{FF2B5EF4-FFF2-40B4-BE49-F238E27FC236}">
                    <a16:creationId xmlns:a16="http://schemas.microsoft.com/office/drawing/2014/main" id="{0689A0F2-670A-4532-A9CB-621B096424F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0" name="Freeform 59">
                <a:extLst>
                  <a:ext uri="{FF2B5EF4-FFF2-40B4-BE49-F238E27FC236}">
                    <a16:creationId xmlns:a16="http://schemas.microsoft.com/office/drawing/2014/main" id="{E4E7810F-BE6B-4D6D-A370-79CCCFEF4AD4}"/>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1" name="Freeform 60">
                <a:extLst>
                  <a:ext uri="{FF2B5EF4-FFF2-40B4-BE49-F238E27FC236}">
                    <a16:creationId xmlns:a16="http://schemas.microsoft.com/office/drawing/2014/main" id="{3E6971A9-309C-4BDE-AD40-281AF6FC041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2" name="Freeform 61">
                <a:extLst>
                  <a:ext uri="{FF2B5EF4-FFF2-40B4-BE49-F238E27FC236}">
                    <a16:creationId xmlns:a16="http://schemas.microsoft.com/office/drawing/2014/main" id="{D5A8384F-2875-4657-855C-78C8892DB1F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3" name="Freeform 62">
                <a:extLst>
                  <a:ext uri="{FF2B5EF4-FFF2-40B4-BE49-F238E27FC236}">
                    <a16:creationId xmlns:a16="http://schemas.microsoft.com/office/drawing/2014/main" id="{C0BF6685-9D96-4B19-B38A-6F03E5D2640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sp>
            <p:nvSpPr>
              <p:cNvPr id="44" name="Freeform 71">
                <a:extLst>
                  <a:ext uri="{FF2B5EF4-FFF2-40B4-BE49-F238E27FC236}">
                    <a16:creationId xmlns:a16="http://schemas.microsoft.com/office/drawing/2014/main" id="{B12344A9-E5F3-4770-979A-A44B3809090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cs typeface="+mn-ea"/>
                  <a:sym typeface="+mn-lt"/>
                </a:endParaRPr>
              </a:p>
            </p:txBody>
          </p:sp>
        </p:grpSp>
      </p:grpSp>
      <p:sp>
        <p:nvSpPr>
          <p:cNvPr id="85" name="矩形 84">
            <a:extLst>
              <a:ext uri="{FF2B5EF4-FFF2-40B4-BE49-F238E27FC236}">
                <a16:creationId xmlns:a16="http://schemas.microsoft.com/office/drawing/2014/main" id="{2E698A4B-00B0-44E4-BC9B-C5AF303C1468}"/>
              </a:ext>
            </a:extLst>
          </p:cNvPr>
          <p:cNvSpPr/>
          <p:nvPr/>
        </p:nvSpPr>
        <p:spPr>
          <a:xfrm>
            <a:off x="3806162" y="3245756"/>
            <a:ext cx="4596130" cy="70788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4000" spc="300" dirty="0">
                <a:solidFill>
                  <a:srgbClr val="9A0001"/>
                </a:solidFill>
                <a:cs typeface="+mn-ea"/>
                <a:sym typeface="+mn-lt"/>
              </a:rPr>
              <a:t>接下来的研究方向</a:t>
            </a:r>
            <a:endParaRPr kumimoji="0" lang="zh-CN" altLang="en-US" sz="4000" i="0" u="none" strike="noStrike" kern="1200" cap="none" spc="300" normalizeH="0" baseline="0" noProof="0" dirty="0">
              <a:ln>
                <a:noFill/>
              </a:ln>
              <a:solidFill>
                <a:srgbClr val="9A0001"/>
              </a:solidFill>
              <a:effectLst/>
              <a:uLnTx/>
              <a:uFillTx/>
              <a:cs typeface="+mn-ea"/>
              <a:sym typeface="+mn-lt"/>
            </a:endParaRPr>
          </a:p>
        </p:txBody>
      </p:sp>
    </p:spTree>
    <p:extLst>
      <p:ext uri="{BB962C8B-B14F-4D97-AF65-F5344CB8AC3E}">
        <p14:creationId xmlns:p14="http://schemas.microsoft.com/office/powerpoint/2010/main" val="297065728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4.1    </a:t>
            </a:r>
            <a:r>
              <a:rPr lang="zh-CN" altLang="en-US" dirty="0">
                <a:sym typeface="Arial" panose="020B0604020202020204" pitchFamily="34" charset="0"/>
              </a:rPr>
              <a:t>研究中的困惑</a:t>
            </a:r>
          </a:p>
        </p:txBody>
      </p:sp>
      <p:sp>
        <p:nvSpPr>
          <p:cNvPr id="11" name="book_176227">
            <a:extLst>
              <a:ext uri="{FF2B5EF4-FFF2-40B4-BE49-F238E27FC236}">
                <a16:creationId xmlns:a16="http://schemas.microsoft.com/office/drawing/2014/main" id="{289CDF70-213E-437B-A3E5-9B9352B5D220}"/>
              </a:ext>
            </a:extLst>
          </p:cNvPr>
          <p:cNvSpPr>
            <a:spLocks noChangeAspect="1"/>
          </p:cNvSpPr>
          <p:nvPr/>
        </p:nvSpPr>
        <p:spPr bwMode="auto">
          <a:xfrm>
            <a:off x="310612" y="1416969"/>
            <a:ext cx="314228" cy="410120"/>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id="{C60C2EC6-C6B1-4742-96FD-DDAFC91AA67E}"/>
              </a:ext>
            </a:extLst>
          </p:cNvPr>
          <p:cNvSpPr txBox="1"/>
          <p:nvPr/>
        </p:nvSpPr>
        <p:spPr>
          <a:xfrm>
            <a:off x="0" y="1403344"/>
            <a:ext cx="11748991" cy="4401205"/>
          </a:xfrm>
          <a:prstGeom prst="rect">
            <a:avLst/>
          </a:prstGeom>
          <a:noFill/>
        </p:spPr>
        <p:txBody>
          <a:bodyPr wrap="square" rtlCol="0">
            <a:spAutoFit/>
          </a:bodyPr>
          <a:lstStyle/>
          <a:p>
            <a:pPr lvl="2"/>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研究对象和研究范围：</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研究对象之间的差异性还是比较大的，因此想在某个语义范畴下对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个研究对象的差异进行比较显得有些困难。</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不是”这个词型还没有发展成为专门的所谓的“认识情态标记”，并且从共时层面来看，表示否定判断义的用法仍然是优势用法。按照本文目前的思路，仅对“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不是”的“新兴用法”进行分析，特别是对仅处于陈述句环境中的“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不是”进行分析，似乎有未反映语言单位整体情貌之嫌。</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a:extLst>
              <a:ext uri="{FF2B5EF4-FFF2-40B4-BE49-F238E27FC236}">
                <a16:creationId xmlns:a16="http://schemas.microsoft.com/office/drawing/2014/main" id="{4278E9F8-91EB-4174-A8B6-EECD4457C49F}"/>
              </a:ext>
            </a:extLst>
          </p:cNvPr>
          <p:cNvSpPr>
            <a:spLocks noGrp="1"/>
          </p:cNvSpPr>
          <p:nvPr>
            <p:ph type="sldNum" sz="quarter" idx="4"/>
          </p:nvPr>
        </p:nvSpPr>
        <p:spPr/>
        <p:txBody>
          <a:bodyPr/>
          <a:lstStyle/>
          <a:p>
            <a:r>
              <a:rPr lang="en-US" altLang="zh-CN"/>
              <a:t>&lt; </a:t>
            </a:r>
            <a:fld id="{A548B57D-AE10-4CF7-A9DF-59FEFA91B28E}" type="slidenum">
              <a:rPr lang="zh-CN" altLang="en-US" smtClean="0"/>
              <a:pPr/>
              <a:t>29</a:t>
            </a:fld>
            <a:r>
              <a:rPr lang="zh-CN" altLang="en-US"/>
              <a:t> </a:t>
            </a:r>
            <a:r>
              <a:rPr lang="en-US" altLang="zh-CN"/>
              <a:t>&gt;</a:t>
            </a:r>
            <a:endParaRPr lang="zh-CN" altLang="en-US" dirty="0"/>
          </a:p>
        </p:txBody>
      </p:sp>
    </p:spTree>
    <p:extLst>
      <p:ext uri="{BB962C8B-B14F-4D97-AF65-F5344CB8AC3E}">
        <p14:creationId xmlns:p14="http://schemas.microsoft.com/office/powerpoint/2010/main" val="140183077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4.2    </a:t>
            </a:r>
            <a:r>
              <a:rPr lang="zh-CN" altLang="en-US" dirty="0">
                <a:sym typeface="Arial" panose="020B0604020202020204" pitchFamily="34" charset="0"/>
              </a:rPr>
              <a:t>接下来的研究方向</a:t>
            </a:r>
          </a:p>
        </p:txBody>
      </p:sp>
      <p:sp>
        <p:nvSpPr>
          <p:cNvPr id="4" name="文本框 3">
            <a:extLst>
              <a:ext uri="{FF2B5EF4-FFF2-40B4-BE49-F238E27FC236}">
                <a16:creationId xmlns:a16="http://schemas.microsoft.com/office/drawing/2014/main" id="{C60C2EC6-C6B1-4742-96FD-DDAFC91AA67E}"/>
              </a:ext>
            </a:extLst>
          </p:cNvPr>
          <p:cNvSpPr txBox="1"/>
          <p:nvPr/>
        </p:nvSpPr>
        <p:spPr>
          <a:xfrm>
            <a:off x="310612" y="1648964"/>
            <a:ext cx="10703329" cy="1015663"/>
          </a:xfrm>
          <a:prstGeom prst="rect">
            <a:avLst/>
          </a:prstGeom>
          <a:noFill/>
        </p:spPr>
        <p:txBody>
          <a:bodyPr wrap="square" rtlCol="0">
            <a:spAutoFit/>
          </a:bodyPr>
          <a:lstStyle/>
          <a:p>
            <a:pPr marL="1257300" lvl="2" indent="-342900">
              <a:buFont typeface="Wingdings" panose="05000000000000000000" pitchFamily="2" charset="2"/>
              <a:buChar char="u"/>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接下来的研究重点还是在“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不是”意义的描写和解释上。</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1257300" lvl="2" indent="-342900">
              <a:buFont typeface="Wingdings" panose="05000000000000000000" pitchFamily="2" charset="2"/>
              <a:buChar char="u"/>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a:extLst>
              <a:ext uri="{FF2B5EF4-FFF2-40B4-BE49-F238E27FC236}">
                <a16:creationId xmlns:a16="http://schemas.microsoft.com/office/drawing/2014/main" id="{DDEFDC06-7F41-4A88-8D7C-37A3AEB44B1C}"/>
              </a:ext>
            </a:extLst>
          </p:cNvPr>
          <p:cNvSpPr>
            <a:spLocks noGrp="1"/>
          </p:cNvSpPr>
          <p:nvPr>
            <p:ph type="sldNum" sz="quarter" idx="4"/>
          </p:nvPr>
        </p:nvSpPr>
        <p:spPr/>
        <p:txBody>
          <a:bodyPr/>
          <a:lstStyle/>
          <a:p>
            <a:r>
              <a:rPr lang="en-US" altLang="zh-CN"/>
              <a:t>&lt; </a:t>
            </a:r>
            <a:fld id="{A548B57D-AE10-4CF7-A9DF-59FEFA91B28E}" type="slidenum">
              <a:rPr lang="zh-CN" altLang="en-US" smtClean="0"/>
              <a:pPr/>
              <a:t>30</a:t>
            </a:fld>
            <a:r>
              <a:rPr lang="zh-CN" altLang="en-US"/>
              <a:t> </a:t>
            </a:r>
            <a:r>
              <a:rPr lang="en-US" altLang="zh-CN"/>
              <a:t>&gt;</a:t>
            </a:r>
            <a:endParaRPr lang="zh-CN" altLang="en-US" dirty="0"/>
          </a:p>
        </p:txBody>
      </p:sp>
      <p:sp>
        <p:nvSpPr>
          <p:cNvPr id="5" name="文本框 4">
            <a:extLst>
              <a:ext uri="{FF2B5EF4-FFF2-40B4-BE49-F238E27FC236}">
                <a16:creationId xmlns:a16="http://schemas.microsoft.com/office/drawing/2014/main" id="{FEA57A45-24EC-4C7C-B5B5-DDD7E3AC5963}"/>
              </a:ext>
            </a:extLst>
          </p:cNvPr>
          <p:cNvSpPr txBox="1"/>
          <p:nvPr/>
        </p:nvSpPr>
        <p:spPr>
          <a:xfrm>
            <a:off x="1252270" y="2654491"/>
            <a:ext cx="10177730" cy="1938992"/>
          </a:xfrm>
          <a:prstGeom prst="rect">
            <a:avLst/>
          </a:prstGeom>
          <a:noFill/>
        </p:spPr>
        <p:txBody>
          <a:bodyPr wrap="square" rtlCol="0">
            <a:spAutoFit/>
          </a:bodyPr>
          <a:lstStyle/>
          <a:p>
            <a:pPr marL="342900" indent="-342900">
              <a:buFont typeface="Wingdings" panose="05000000000000000000" pitchFamily="2" charset="2"/>
              <a:buChar char="u"/>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用于“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不是”的句法位置特殊（多处于句首），也会考虑“</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不是”的篇章功能。</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buFont typeface="Wingdings" panose="05000000000000000000" pitchFamily="2" charset="2"/>
              <a:buChar char="u"/>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整合并结构化表示“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不是”的各项信息，结构模式如下：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86857489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a:xfrm>
            <a:off x="467726" y="267830"/>
            <a:ext cx="9056851" cy="617518"/>
          </a:xfrm>
        </p:spPr>
        <p:txBody>
          <a:bodyPr/>
          <a:lstStyle/>
          <a:p>
            <a:r>
              <a:rPr lang="en-US" altLang="zh-CN" dirty="0">
                <a:sym typeface="Arial" panose="020B0604020202020204" pitchFamily="34" charset="0"/>
              </a:rPr>
              <a:t>4.2    </a:t>
            </a:r>
            <a:r>
              <a:rPr lang="zh-CN" altLang="en-US" dirty="0">
                <a:sym typeface="Arial" panose="020B0604020202020204" pitchFamily="34" charset="0"/>
              </a:rPr>
              <a:t>接下来的研究方向</a:t>
            </a:r>
          </a:p>
        </p:txBody>
      </p:sp>
      <p:sp>
        <p:nvSpPr>
          <p:cNvPr id="2" name="矩形 1">
            <a:extLst>
              <a:ext uri="{FF2B5EF4-FFF2-40B4-BE49-F238E27FC236}">
                <a16:creationId xmlns:a16="http://schemas.microsoft.com/office/drawing/2014/main" id="{9A8CB75A-03FE-4D6D-A40B-B3D3C3A2BEB1}"/>
              </a:ext>
            </a:extLst>
          </p:cNvPr>
          <p:cNvSpPr/>
          <p:nvPr/>
        </p:nvSpPr>
        <p:spPr>
          <a:xfrm>
            <a:off x="467726" y="6301047"/>
            <a:ext cx="1311198" cy="410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灯片编号占位符 2">
            <a:extLst>
              <a:ext uri="{FF2B5EF4-FFF2-40B4-BE49-F238E27FC236}">
                <a16:creationId xmlns:a16="http://schemas.microsoft.com/office/drawing/2014/main" id="{DDEFDC06-7F41-4A88-8D7C-37A3AEB44B1C}"/>
              </a:ext>
            </a:extLst>
          </p:cNvPr>
          <p:cNvSpPr>
            <a:spLocks noGrp="1"/>
          </p:cNvSpPr>
          <p:nvPr>
            <p:ph type="sldNum" sz="quarter" idx="4"/>
          </p:nvPr>
        </p:nvSpPr>
        <p:spPr/>
        <p:txBody>
          <a:bodyPr/>
          <a:lstStyle/>
          <a:p>
            <a:r>
              <a:rPr lang="en-US" altLang="zh-CN"/>
              <a:t>&lt; </a:t>
            </a:r>
            <a:fld id="{A548B57D-AE10-4CF7-A9DF-59FEFA91B28E}" type="slidenum">
              <a:rPr lang="zh-CN" altLang="en-US" smtClean="0"/>
              <a:pPr/>
              <a:t>31</a:t>
            </a:fld>
            <a:r>
              <a:rPr lang="zh-CN" altLang="en-US"/>
              <a:t> </a:t>
            </a:r>
            <a:r>
              <a:rPr lang="en-US" altLang="zh-CN"/>
              <a:t>&gt;</a:t>
            </a:r>
            <a:endParaRPr lang="zh-CN" altLang="en-US" dirty="0"/>
          </a:p>
        </p:txBody>
      </p:sp>
      <p:pic>
        <p:nvPicPr>
          <p:cNvPr id="6" name="图片 5">
            <a:extLst>
              <a:ext uri="{FF2B5EF4-FFF2-40B4-BE49-F238E27FC236}">
                <a16:creationId xmlns:a16="http://schemas.microsoft.com/office/drawing/2014/main" id="{9271FF1C-5A08-4C41-A205-C2ECBACEEEFA}"/>
              </a:ext>
            </a:extLst>
          </p:cNvPr>
          <p:cNvPicPr>
            <a:picLocks noChangeAspect="1"/>
          </p:cNvPicPr>
          <p:nvPr/>
        </p:nvPicPr>
        <p:blipFill>
          <a:blip r:embed="rId3"/>
          <a:stretch>
            <a:fillRect/>
          </a:stretch>
        </p:blipFill>
        <p:spPr>
          <a:xfrm>
            <a:off x="1152524" y="1375979"/>
            <a:ext cx="8225095" cy="4540252"/>
          </a:xfrm>
          <a:prstGeom prst="rect">
            <a:avLst/>
          </a:prstGeom>
        </p:spPr>
      </p:pic>
    </p:spTree>
    <p:extLst>
      <p:ext uri="{BB962C8B-B14F-4D97-AF65-F5344CB8AC3E}">
        <p14:creationId xmlns:p14="http://schemas.microsoft.com/office/powerpoint/2010/main" val="114940126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B4A167A3-E80E-4ED3-A67F-D900181E81C8}"/>
              </a:ext>
            </a:extLst>
          </p:cNvPr>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 name="文本框 7">
            <a:extLst>
              <a:ext uri="{FF2B5EF4-FFF2-40B4-BE49-F238E27FC236}">
                <a16:creationId xmlns:a16="http://schemas.microsoft.com/office/drawing/2014/main" id="{4262A2A6-6764-4650-AE75-A0A2F3B72049}"/>
              </a:ext>
            </a:extLst>
          </p:cNvPr>
          <p:cNvSpPr txBox="1"/>
          <p:nvPr/>
        </p:nvSpPr>
        <p:spPr>
          <a:xfrm>
            <a:off x="1651920" y="2811363"/>
            <a:ext cx="9943478"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请大家多多批评指正！</a:t>
            </a:r>
          </a:p>
        </p:txBody>
      </p:sp>
      <p:sp>
        <p:nvSpPr>
          <p:cNvPr id="9" name="TextBox 37">
            <a:extLst>
              <a:ext uri="{FF2B5EF4-FFF2-40B4-BE49-F238E27FC236}">
                <a16:creationId xmlns:a16="http://schemas.microsoft.com/office/drawing/2014/main" id="{CD20A932-451D-4F29-8AD4-66924D77A80E}"/>
              </a:ext>
            </a:extLst>
          </p:cNvPr>
          <p:cNvSpPr txBox="1"/>
          <p:nvPr/>
        </p:nvSpPr>
        <p:spPr>
          <a:xfrm>
            <a:off x="4316302" y="4528428"/>
            <a:ext cx="355939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硕士论文进展汇报</a:t>
            </a:r>
          </a:p>
        </p:txBody>
      </p:sp>
      <p:cxnSp>
        <p:nvCxnSpPr>
          <p:cNvPr id="10" name="直接连接符 9">
            <a:extLst>
              <a:ext uri="{FF2B5EF4-FFF2-40B4-BE49-F238E27FC236}">
                <a16:creationId xmlns:a16="http://schemas.microsoft.com/office/drawing/2014/main" id="{A4C0716F-AF22-44EE-8D0B-43E1638CE05F}"/>
              </a:ext>
            </a:extLst>
          </p:cNvPr>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矩形 10">
            <a:extLst>
              <a:ext uri="{FF2B5EF4-FFF2-40B4-BE49-F238E27FC236}">
                <a16:creationId xmlns:a16="http://schemas.microsoft.com/office/drawing/2014/main" id="{CECBA8E9-E669-4806-8041-D97311A983F8}"/>
              </a:ext>
            </a:extLst>
          </p:cNvPr>
          <p:cNvSpPr/>
          <p:nvPr/>
        </p:nvSpPr>
        <p:spPr>
          <a:xfrm>
            <a:off x="4285687" y="5863851"/>
            <a:ext cx="3620627"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报告人：陈 静</a:t>
            </a:r>
            <a:endParaRPr kumimoji="0" lang="en-US" altLang="zh-CN" sz="18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 name="椭圆 5">
            <a:extLst>
              <a:ext uri="{FF2B5EF4-FFF2-40B4-BE49-F238E27FC236}">
                <a16:creationId xmlns:a16="http://schemas.microsoft.com/office/drawing/2014/main" id="{0F8B02C2-C055-4B58-ADE3-F225E1BD55D6}"/>
              </a:ext>
            </a:extLst>
          </p:cNvPr>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3" name="组合 12">
            <a:extLst>
              <a:ext uri="{FF2B5EF4-FFF2-40B4-BE49-F238E27FC236}">
                <a16:creationId xmlns:a16="http://schemas.microsoft.com/office/drawing/2014/main" id="{1D433142-9DF7-4A48-AA01-043DE9AC29CB}"/>
              </a:ext>
            </a:extLst>
          </p:cNvPr>
          <p:cNvGrpSpPr/>
          <p:nvPr/>
        </p:nvGrpSpPr>
        <p:grpSpPr>
          <a:xfrm>
            <a:off x="5317814" y="718939"/>
            <a:ext cx="1614432" cy="1610666"/>
            <a:chOff x="2105799" y="20055838"/>
            <a:chExt cx="6748090" cy="6732363"/>
          </a:xfrm>
          <a:solidFill>
            <a:schemeClr val="accent1"/>
          </a:solidFill>
        </p:grpSpPr>
        <p:sp>
          <p:nvSpPr>
            <p:cNvPr id="14" name="Freeform 8">
              <a:extLst>
                <a:ext uri="{FF2B5EF4-FFF2-40B4-BE49-F238E27FC236}">
                  <a16:creationId xmlns:a16="http://schemas.microsoft.com/office/drawing/2014/main" id="{AFB48508-A56E-46D9-A9CF-5CBF306C0DF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id="{30AD55C6-F255-4D4C-A404-73497A1E994D}"/>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id="{9FF2ADF9-F15F-47C4-B3F4-FDEB024E80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id="{77753E9E-C3A8-46F8-9E32-80582A24400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id="{DDCC5860-8B56-45FC-BBA3-0EEE522A224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id="{5C504FEB-54D5-4E9B-950E-86D86A15495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id="{D192F389-3CA8-48C7-B5E8-E9A872AB8A6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id="{6A3CDB31-CC07-42F2-B582-483078329AA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id="{C9C902C7-E572-41C9-BCAB-2F86C14B897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id="{576357AC-98F1-4F72-B6E2-EA4BDA6ED8C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id="{59E9F59A-197F-482A-B573-A9294A1A2A8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id="{4EFCB31D-85FC-41CC-A0D5-1C6D611076F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id="{2D86E934-8246-4467-BC93-E32046DB3A4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id="{BA0DB3FD-4A33-4388-8638-9ECA1DF2BE2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id="{F2E60573-5576-4943-BCAE-6705D7CED84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id="{9FEABDA7-AC14-49FD-B585-C1085A57DF0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id="{0F42A0AB-E272-4259-9BDE-ACC8CAC0D9A2}"/>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id="{8389868A-1940-40B4-B652-B85AFFDBC57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id="{2E43B1DD-8F2C-438C-83C2-E1EC0519C12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id="{498C3487-FE88-43C7-BB72-F4F5005381F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id="{ADDA50CE-91B2-4A94-91AF-680EDE0671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id="{98F87416-C3EC-47F0-8F76-439B3986276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id="{F9C10838-9DE2-4218-A89F-1E05D768A7C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2032908636"/>
      </p:ext>
    </p:extLst>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6745</TotalTime>
  <Words>4324</Words>
  <Application>Microsoft Office PowerPoint</Application>
  <PresentationFormat>宽屏</PresentationFormat>
  <Paragraphs>382</Paragraphs>
  <Slides>32</Slides>
  <Notes>29</Notes>
  <HiddenSlides>0</HiddenSlides>
  <MMClips>0</MMClips>
  <ScaleCrop>false</ScaleCrop>
  <HeadingPairs>
    <vt:vector size="6" baseType="variant">
      <vt:variant>
        <vt:lpstr>已用的字体</vt:lpstr>
      </vt:variant>
      <vt:variant>
        <vt:i4>8</vt:i4>
      </vt:variant>
      <vt:variant>
        <vt:lpstr>主题</vt:lpstr>
      </vt:variant>
      <vt:variant>
        <vt:i4>2</vt:i4>
      </vt:variant>
      <vt:variant>
        <vt:lpstr>幻灯片标题</vt:lpstr>
      </vt:variant>
      <vt:variant>
        <vt:i4>32</vt:i4>
      </vt:variant>
    </vt:vector>
  </HeadingPairs>
  <TitlesOfParts>
    <vt:vector size="42" baseType="lpstr">
      <vt:lpstr>KaiTi</vt:lpstr>
      <vt:lpstr>等线</vt:lpstr>
      <vt:lpstr>华文中宋</vt:lpstr>
      <vt:lpstr>楷体</vt:lpstr>
      <vt:lpstr>微软雅黑</vt:lpstr>
      <vt:lpstr>幼圆</vt:lpstr>
      <vt:lpstr>Arial</vt:lpstr>
      <vt:lpstr>Wingdings</vt:lpstr>
      <vt:lpstr>自定义设计方案</vt:lpstr>
      <vt:lpstr>1_自定义设计方案</vt:lpstr>
      <vt:lpstr>PowerPoint 演示文稿</vt:lpstr>
      <vt:lpstr>PowerPoint 演示文稿</vt:lpstr>
      <vt:lpstr>PowerPoint 演示文稿</vt:lpstr>
      <vt:lpstr>PowerPoint 演示文稿</vt:lpstr>
      <vt:lpstr>PowerPoint 演示文稿</vt:lpstr>
      <vt:lpstr>1.1  从“不是”类偏向问说起</vt:lpstr>
      <vt:lpstr>1.1  从“不是”类偏向问说起</vt:lpstr>
      <vt:lpstr>1.1  从“不是”类偏向问说起</vt:lpstr>
      <vt:lpstr>1.1  从“不是”类偏向问说起</vt:lpstr>
      <vt:lpstr>1.2 推测义标记词“X不是”</vt:lpstr>
      <vt:lpstr>PowerPoint 演示文稿</vt:lpstr>
      <vt:lpstr>2.1 “X不是”的内部成分分析（略）</vt:lpstr>
      <vt:lpstr>2.1 “X不是”的外部环境分析</vt:lpstr>
      <vt:lpstr>2.1 “X不是”的外部环境分析</vt:lpstr>
      <vt:lpstr>2.2“X不是”的外部环境分析</vt:lpstr>
      <vt:lpstr>2.2 “X不是”的外部环境分析</vt:lpstr>
      <vt:lpstr>2.2 “X不是”的外部环境分析</vt:lpstr>
      <vt:lpstr>2.2 “X不是”的外部环境分析</vt:lpstr>
      <vt:lpstr>2.2 “X不是”的外部环境分析</vt:lpstr>
      <vt:lpstr>2.3  小结</vt:lpstr>
      <vt:lpstr>PowerPoint 演示文稿</vt:lpstr>
      <vt:lpstr>3.1   “X不是”与认识情态</vt:lpstr>
      <vt:lpstr>3.1    “X不是”与认识情态</vt:lpstr>
      <vt:lpstr>3.2    “X不是”构式义</vt:lpstr>
      <vt:lpstr>3.2  “X不是”的构式义</vt:lpstr>
      <vt:lpstr>3.2 “X不是”的构式义</vt:lpstr>
      <vt:lpstr>3.2 “X不是”的构式义</vt:lpstr>
      <vt:lpstr>PowerPoint 演示文稿</vt:lpstr>
      <vt:lpstr>4.1    研究中的困惑</vt:lpstr>
      <vt:lpstr>4.2    接下来的研究方向</vt:lpstr>
      <vt:lpstr>4.2    接下来的研究方向</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田 振宇</dc:creator>
  <cp:lastModifiedBy>静 陈</cp:lastModifiedBy>
  <cp:revision>438</cp:revision>
  <dcterms:created xsi:type="dcterms:W3CDTF">2018-12-09T14:29:24Z</dcterms:created>
  <dcterms:modified xsi:type="dcterms:W3CDTF">2020-03-02T21:38:13Z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