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5" r:id="rId1"/>
    <p:sldMasterId id="2147483707" r:id="rId2"/>
    <p:sldMasterId id="2147483731" r:id="rId3"/>
  </p:sldMasterIdLst>
  <p:notesMasterIdLst>
    <p:notesMasterId r:id="rId35"/>
  </p:notesMasterIdLst>
  <p:sldIdLst>
    <p:sldId id="636" r:id="rId4"/>
    <p:sldId id="349" r:id="rId5"/>
    <p:sldId id="644" r:id="rId6"/>
    <p:sldId id="640" r:id="rId7"/>
    <p:sldId id="1734" r:id="rId8"/>
    <p:sldId id="1735" r:id="rId9"/>
    <p:sldId id="1736" r:id="rId10"/>
    <p:sldId id="1731" r:id="rId11"/>
    <p:sldId id="1737" r:id="rId12"/>
    <p:sldId id="1738" r:id="rId13"/>
    <p:sldId id="1739" r:id="rId14"/>
    <p:sldId id="1740" r:id="rId15"/>
    <p:sldId id="1752" r:id="rId16"/>
    <p:sldId id="1741" r:id="rId17"/>
    <p:sldId id="1742" r:id="rId18"/>
    <p:sldId id="1743" r:id="rId19"/>
    <p:sldId id="1744" r:id="rId20"/>
    <p:sldId id="1745" r:id="rId21"/>
    <p:sldId id="1746" r:id="rId22"/>
    <p:sldId id="1747" r:id="rId23"/>
    <p:sldId id="1748" r:id="rId24"/>
    <p:sldId id="1749" r:id="rId25"/>
    <p:sldId id="1732" r:id="rId26"/>
    <p:sldId id="1750" r:id="rId27"/>
    <p:sldId id="1751" r:id="rId28"/>
    <p:sldId id="1753" r:id="rId29"/>
    <p:sldId id="1754" r:id="rId30"/>
    <p:sldId id="1755" r:id="rId31"/>
    <p:sldId id="1756" r:id="rId32"/>
    <p:sldId id="289" r:id="rId33"/>
    <p:sldId id="624" r:id="rId3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636"/>
            <p14:sldId id="349"/>
            <p14:sldId id="644"/>
            <p14:sldId id="640"/>
            <p14:sldId id="1734"/>
            <p14:sldId id="1735"/>
            <p14:sldId id="1736"/>
            <p14:sldId id="1731"/>
            <p14:sldId id="1737"/>
            <p14:sldId id="1738"/>
            <p14:sldId id="1739"/>
            <p14:sldId id="1740"/>
            <p14:sldId id="1752"/>
            <p14:sldId id="1741"/>
            <p14:sldId id="1742"/>
            <p14:sldId id="1743"/>
            <p14:sldId id="1744"/>
            <p14:sldId id="1745"/>
            <p14:sldId id="1746"/>
            <p14:sldId id="1747"/>
            <p14:sldId id="1748"/>
            <p14:sldId id="1749"/>
            <p14:sldId id="1732"/>
            <p14:sldId id="1750"/>
            <p14:sldId id="1751"/>
            <p14:sldId id="1753"/>
            <p14:sldId id="1754"/>
            <p14:sldId id="1755"/>
            <p14:sldId id="1756"/>
            <p14:sldId id="289"/>
            <p14:sldId id="624"/>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extLst>
      <p:ext uri="{19B8F6BF-5375-455C-9EA6-DF929625EA0E}">
        <p15:presenceInfo xmlns:p15="http://schemas.microsoft.com/office/powerpoint/2012/main" userId="42218d51efea374b" providerId="Windows Live"/>
      </p:ext>
    </p:extLst>
  </p:cmAuthor>
  <p:cmAuthor id="2" name="Fish Zheng" initials="FZ" lastIdx="1" clrIdx="1">
    <p:extLst>
      <p:ext uri="{19B8F6BF-5375-455C-9EA6-DF929625EA0E}">
        <p15:presenceInfo xmlns:p15="http://schemas.microsoft.com/office/powerpoint/2012/main" userId="784d355a392b2c5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017" autoAdjust="0"/>
    <p:restoredTop sz="92760" autoAdjust="0"/>
  </p:normalViewPr>
  <p:slideViewPr>
    <p:cSldViewPr snapToGrid="0">
      <p:cViewPr varScale="1">
        <p:scale>
          <a:sx n="90" d="100"/>
          <a:sy n="90" d="100"/>
        </p:scale>
        <p:origin x="84" y="116"/>
      </p:cViewPr>
      <p:guideLst/>
    </p:cSldViewPr>
  </p:slideViewPr>
  <p:outlineViewPr>
    <p:cViewPr>
      <p:scale>
        <a:sx n="33" d="100"/>
        <a:sy n="33" d="100"/>
      </p:scale>
      <p:origin x="0" y="0"/>
    </p:cViewPr>
  </p:outlineViewPr>
  <p:notesTextViewPr>
    <p:cViewPr>
      <p:scale>
        <a:sx n="75" d="100"/>
        <a:sy n="75"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theme" Target="theme/theme1.xml"/><Relationship Id="rId3" Type="http://schemas.openxmlformats.org/officeDocument/2006/relationships/slideMaster" Target="slideMasters/slideMaster3.xml"/><Relationship Id="rId21" Type="http://schemas.openxmlformats.org/officeDocument/2006/relationships/slide" Target="slides/slide18.xml"/><Relationship Id="rId34" Type="http://schemas.openxmlformats.org/officeDocument/2006/relationships/slide" Target="slides/slide3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commentAuthors" Target="commentAuthor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2020/5/12</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extLst>
      <p:ext uri="{BB962C8B-B14F-4D97-AF65-F5344CB8AC3E}">
        <p14:creationId xmlns:p14="http://schemas.microsoft.com/office/powerpoint/2010/main" val="22718690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大家好，今天我汇报的题目是</a:t>
            </a:r>
            <a:r>
              <a:rPr lang="en-US" altLang="zh-CN" dirty="0"/>
              <a:t>……</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extLst>
      <p:ext uri="{BB962C8B-B14F-4D97-AF65-F5344CB8AC3E}">
        <p14:creationId xmlns:p14="http://schemas.microsoft.com/office/powerpoint/2010/main" val="35794080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32511498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a:t>
            </a:fld>
            <a:endParaRPr lang="zh-CN" altLang="en-US"/>
          </a:p>
        </p:txBody>
      </p:sp>
    </p:spTree>
    <p:extLst>
      <p:ext uri="{BB962C8B-B14F-4D97-AF65-F5344CB8AC3E}">
        <p14:creationId xmlns:p14="http://schemas.microsoft.com/office/powerpoint/2010/main" val="35699488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extLst>
      <p:ext uri="{BB962C8B-B14F-4D97-AF65-F5344CB8AC3E}">
        <p14:creationId xmlns:p14="http://schemas.microsoft.com/office/powerpoint/2010/main" val="12876852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语料来自</a:t>
            </a:r>
            <a:r>
              <a:rPr lang="en-US" altLang="zh-CN" dirty="0"/>
              <a:t>《</a:t>
            </a:r>
            <a:r>
              <a:rPr lang="zh-CN" altLang="en-US" dirty="0"/>
              <a:t>趋向构式中的体压制</a:t>
            </a:r>
            <a:r>
              <a:rPr lang="en-US" altLang="zh-CN" dirty="0"/>
              <a:t>_</a:t>
            </a:r>
            <a:r>
              <a:rPr lang="zh-CN" altLang="en-US" dirty="0"/>
              <a:t>胡图南</a:t>
            </a:r>
            <a:r>
              <a:rPr lang="en-US" altLang="zh-CN" dirty="0"/>
              <a:t>》</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22389795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12450379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30219702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223351869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C1-C3</a:t>
            </a:r>
            <a:r>
              <a:rPr lang="zh-CN" altLang="en-US" dirty="0"/>
              <a:t>三种形式分别对应</a:t>
            </a:r>
            <a:r>
              <a:rPr lang="en-US" altLang="zh-CN" dirty="0"/>
              <a:t>P6</a:t>
            </a:r>
            <a:r>
              <a:rPr lang="zh-CN" altLang="en-US" dirty="0"/>
              <a:t>中的结构</a:t>
            </a:r>
            <a:r>
              <a:rPr lang="en-US" altLang="zh-CN" dirty="0"/>
              <a:t>A</a:t>
            </a:r>
            <a:r>
              <a:rPr lang="zh-CN" altLang="en-US" dirty="0"/>
              <a:t>、</a:t>
            </a:r>
            <a:r>
              <a:rPr lang="en-US" altLang="zh-CN" dirty="0"/>
              <a:t>B</a:t>
            </a:r>
            <a:r>
              <a:rPr lang="zh-CN" altLang="en-US" dirty="0"/>
              <a:t>、</a:t>
            </a:r>
            <a:r>
              <a:rPr lang="en-US" altLang="zh-CN" dirty="0"/>
              <a:t>C</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7460819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1051550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11</a:t>
            </a:fld>
            <a:endParaRPr lang="zh-CN" altLang="en-US"/>
          </a:p>
        </p:txBody>
      </p:sp>
    </p:spTree>
    <p:extLst>
      <p:ext uri="{BB962C8B-B14F-4D97-AF65-F5344CB8AC3E}">
        <p14:creationId xmlns:p14="http://schemas.microsoft.com/office/powerpoint/2010/main" val="103677882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29419694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39780931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322076413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37043584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16</a:t>
            </a:fld>
            <a:endParaRPr lang="zh-CN" altLang="en-US"/>
          </a:p>
        </p:txBody>
      </p:sp>
    </p:spTree>
    <p:extLst>
      <p:ext uri="{BB962C8B-B14F-4D97-AF65-F5344CB8AC3E}">
        <p14:creationId xmlns:p14="http://schemas.microsoft.com/office/powerpoint/2010/main" val="17885290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17</a:t>
            </a:fld>
            <a:endParaRPr lang="zh-CN" altLang="en-US"/>
          </a:p>
        </p:txBody>
      </p:sp>
    </p:spTree>
    <p:extLst>
      <p:ext uri="{BB962C8B-B14F-4D97-AF65-F5344CB8AC3E}">
        <p14:creationId xmlns:p14="http://schemas.microsoft.com/office/powerpoint/2010/main" val="761166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18</a:t>
            </a:fld>
            <a:endParaRPr lang="zh-CN" altLang="en-US"/>
          </a:p>
        </p:txBody>
      </p:sp>
    </p:spTree>
    <p:extLst>
      <p:ext uri="{BB962C8B-B14F-4D97-AF65-F5344CB8AC3E}">
        <p14:creationId xmlns:p14="http://schemas.microsoft.com/office/powerpoint/2010/main" val="342663263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19</a:t>
            </a:fld>
            <a:endParaRPr lang="zh-CN" altLang="en-US"/>
          </a:p>
        </p:txBody>
      </p:sp>
    </p:spTree>
    <p:extLst>
      <p:ext uri="{BB962C8B-B14F-4D97-AF65-F5344CB8AC3E}">
        <p14:creationId xmlns:p14="http://schemas.microsoft.com/office/powerpoint/2010/main" val="248053389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20</a:t>
            </a:fld>
            <a:endParaRPr lang="zh-CN" altLang="en-US"/>
          </a:p>
        </p:txBody>
      </p:sp>
    </p:spTree>
    <p:extLst>
      <p:ext uri="{BB962C8B-B14F-4D97-AF65-F5344CB8AC3E}">
        <p14:creationId xmlns:p14="http://schemas.microsoft.com/office/powerpoint/2010/main" val="18033462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21</a:t>
            </a:fld>
            <a:endParaRPr lang="zh-CN" altLang="en-US"/>
          </a:p>
        </p:txBody>
      </p:sp>
    </p:spTree>
    <p:extLst>
      <p:ext uri="{BB962C8B-B14F-4D97-AF65-F5344CB8AC3E}">
        <p14:creationId xmlns:p14="http://schemas.microsoft.com/office/powerpoint/2010/main" val="2820592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“转喻机制”是指：“转动为静”现象本质上是转喻机制的运作结果，即动词内部结构中，“行为”和“结果”之间发生了转借，以前者代指后者</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22</a:t>
            </a:fld>
            <a:endParaRPr lang="zh-CN" altLang="en-US"/>
          </a:p>
        </p:txBody>
      </p:sp>
    </p:spTree>
    <p:extLst>
      <p:ext uri="{BB962C8B-B14F-4D97-AF65-F5344CB8AC3E}">
        <p14:creationId xmlns:p14="http://schemas.microsoft.com/office/powerpoint/2010/main" val="232126149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23</a:t>
            </a:fld>
            <a:endParaRPr lang="zh-CN" altLang="en-US"/>
          </a:p>
        </p:txBody>
      </p:sp>
    </p:spTree>
    <p:extLst>
      <p:ext uri="{BB962C8B-B14F-4D97-AF65-F5344CB8AC3E}">
        <p14:creationId xmlns:p14="http://schemas.microsoft.com/office/powerpoint/2010/main" val="103240757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24</a:t>
            </a:fld>
            <a:endParaRPr lang="zh-CN" altLang="en-US"/>
          </a:p>
        </p:txBody>
      </p:sp>
    </p:spTree>
    <p:extLst>
      <p:ext uri="{BB962C8B-B14F-4D97-AF65-F5344CB8AC3E}">
        <p14:creationId xmlns:p14="http://schemas.microsoft.com/office/powerpoint/2010/main" val="29673288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“这样的歧义变化”并不是指完全平行的格式。</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25</a:t>
            </a:fld>
            <a:endParaRPr lang="zh-CN" altLang="en-US"/>
          </a:p>
        </p:txBody>
      </p:sp>
    </p:spTree>
    <p:extLst>
      <p:ext uri="{BB962C8B-B14F-4D97-AF65-F5344CB8AC3E}">
        <p14:creationId xmlns:p14="http://schemas.microsoft.com/office/powerpoint/2010/main" val="348124470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26</a:t>
            </a:fld>
            <a:endParaRPr lang="zh-CN" altLang="en-US"/>
          </a:p>
        </p:txBody>
      </p:sp>
    </p:spTree>
    <p:extLst>
      <p:ext uri="{BB962C8B-B14F-4D97-AF65-F5344CB8AC3E}">
        <p14:creationId xmlns:p14="http://schemas.microsoft.com/office/powerpoint/2010/main" val="17632289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27</a:t>
            </a:fld>
            <a:endParaRPr lang="zh-CN" altLang="en-US"/>
          </a:p>
        </p:txBody>
      </p:sp>
    </p:spTree>
    <p:extLst>
      <p:ext uri="{BB962C8B-B14F-4D97-AF65-F5344CB8AC3E}">
        <p14:creationId xmlns:p14="http://schemas.microsoft.com/office/powerpoint/2010/main" val="330755092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28</a:t>
            </a:fld>
            <a:endParaRPr lang="zh-CN" altLang="en-US"/>
          </a:p>
        </p:txBody>
      </p:sp>
    </p:spTree>
    <p:extLst>
      <p:ext uri="{BB962C8B-B14F-4D97-AF65-F5344CB8AC3E}">
        <p14:creationId xmlns:p14="http://schemas.microsoft.com/office/powerpoint/2010/main" val="272838430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extLst>
      <p:ext uri="{BB962C8B-B14F-4D97-AF65-F5344CB8AC3E}">
        <p14:creationId xmlns:p14="http://schemas.microsoft.com/office/powerpoint/2010/main" val="330648746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30</a:t>
            </a:fld>
            <a:endParaRPr lang="zh-CN" altLang="en-US"/>
          </a:p>
        </p:txBody>
      </p:sp>
    </p:spTree>
    <p:extLst>
      <p:ext uri="{BB962C8B-B14F-4D97-AF65-F5344CB8AC3E}">
        <p14:creationId xmlns:p14="http://schemas.microsoft.com/office/powerpoint/2010/main" val="323058220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t>31</a:t>
            </a:fld>
            <a:endParaRPr lang="zh-CN" altLang="en-US"/>
          </a:p>
        </p:txBody>
      </p:sp>
    </p:spTree>
    <p:extLst>
      <p:ext uri="{BB962C8B-B14F-4D97-AF65-F5344CB8AC3E}">
        <p14:creationId xmlns:p14="http://schemas.microsoft.com/office/powerpoint/2010/main" val="25361798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7173429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5655307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0386655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11846706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14906782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33982444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3805475184"/>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764787002"/>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250273013"/>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343342305"/>
      </p:ext>
    </p:extLst>
  </p:cSld>
  <p:clrMapOvr>
    <a:masterClrMapping/>
  </p:clrMapOvr>
  <p:extLst>
    <p:ext uri="{DCECCB84-F9BA-43D5-87BE-67443E8EF086}">
      <p15:sldGuideLst xmlns:p15="http://schemas.microsoft.com/office/powerpoint/2012/main">
        <p15:guide id="2" orient="horz" userDrawn="1">
          <p15:clr>
            <a:srgbClr val="FBAE40"/>
          </p15:clr>
        </p15:guide>
        <p15:guide id="4"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656950449"/>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77003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320391281"/>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2297414712"/>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77410927"/>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271073170"/>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16837769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176353344"/>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1056957791"/>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896438906"/>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06296C0-E8A8-4ABD-980C-DC99A7F42D7F}"/>
              </a:ext>
            </a:extLst>
          </p:cNvPr>
          <p:cNvPicPr>
            <a:picLocks noChangeAspect="1"/>
          </p:cNvPicPr>
          <p:nvPr userDrawn="1"/>
        </p:nvPicPr>
        <p:blipFill>
          <a:blip r:embed="rId2"/>
          <a:stretch>
            <a:fillRect/>
          </a:stretch>
        </p:blipFill>
        <p:spPr>
          <a:xfrm>
            <a:off x="0" y="0"/>
            <a:ext cx="12192000" cy="3357217"/>
          </a:xfrm>
          <a:prstGeom prst="rect">
            <a:avLst/>
          </a:prstGeom>
        </p:spPr>
      </p:pic>
      <p:sp>
        <p:nvSpPr>
          <p:cNvPr id="4" name="矩形 3">
            <a:extLst>
              <a:ext uri="{FF2B5EF4-FFF2-40B4-BE49-F238E27FC236}">
                <a16:creationId xmlns:a16="http://schemas.microsoft.com/office/drawing/2014/main" id="{4BC187F1-42E5-4383-AC3D-83B120CDE410}"/>
              </a:ext>
            </a:extLst>
          </p:cNvPr>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a:extLst>
              <a:ext uri="{FF2B5EF4-FFF2-40B4-BE49-F238E27FC236}">
                <a16:creationId xmlns:a16="http://schemas.microsoft.com/office/drawing/2014/main" id="{F7087F57-B8B2-4F52-943A-08BE08AC8C9F}"/>
              </a:ext>
            </a:extLst>
          </p:cNvPr>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a:extLst>
              <a:ext uri="{FF2B5EF4-FFF2-40B4-BE49-F238E27FC236}">
                <a16:creationId xmlns:a16="http://schemas.microsoft.com/office/drawing/2014/main" id="{ACAC108B-5150-431E-B389-3B1F46A2B67E}"/>
              </a:ext>
            </a:extLst>
          </p:cNvPr>
          <p:cNvGrpSpPr/>
          <p:nvPr userDrawn="1"/>
        </p:nvGrpSpPr>
        <p:grpSpPr>
          <a:xfrm>
            <a:off x="5410200" y="2670375"/>
            <a:ext cx="1371600" cy="1368402"/>
            <a:chOff x="2105799" y="20055838"/>
            <a:chExt cx="6748090" cy="6732363"/>
          </a:xfrm>
          <a:solidFill>
            <a:srgbClr val="8B0012">
              <a:alpha val="80000"/>
            </a:srgbClr>
          </a:solidFill>
        </p:grpSpPr>
        <p:sp>
          <p:nvSpPr>
            <p:cNvPr id="7" name="Freeform 8">
              <a:extLst>
                <a:ext uri="{FF2B5EF4-FFF2-40B4-BE49-F238E27FC236}">
                  <a16:creationId xmlns:a16="http://schemas.microsoft.com/office/drawing/2014/main" id="{A4BB1E0C-3B71-494C-90A5-5E83B05763C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8" name="Freeform 42">
              <a:extLst>
                <a:ext uri="{FF2B5EF4-FFF2-40B4-BE49-F238E27FC236}">
                  <a16:creationId xmlns:a16="http://schemas.microsoft.com/office/drawing/2014/main" id="{9C922C0C-6676-4220-A57A-6A60B760EC5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9" name="Freeform 43">
              <a:extLst>
                <a:ext uri="{FF2B5EF4-FFF2-40B4-BE49-F238E27FC236}">
                  <a16:creationId xmlns:a16="http://schemas.microsoft.com/office/drawing/2014/main" id="{13B11B68-25F0-45BA-8167-7E67FD4D1E0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0" name="Freeform 44">
              <a:extLst>
                <a:ext uri="{FF2B5EF4-FFF2-40B4-BE49-F238E27FC236}">
                  <a16:creationId xmlns:a16="http://schemas.microsoft.com/office/drawing/2014/main" id="{3AA3C9BE-308B-42E0-B388-8B9594616391}"/>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1" name="Freeform 45">
              <a:extLst>
                <a:ext uri="{FF2B5EF4-FFF2-40B4-BE49-F238E27FC236}">
                  <a16:creationId xmlns:a16="http://schemas.microsoft.com/office/drawing/2014/main" id="{2270AF1B-A34B-4183-AA58-499F7FC92BEA}"/>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2" name="Freeform 46">
              <a:extLst>
                <a:ext uri="{FF2B5EF4-FFF2-40B4-BE49-F238E27FC236}">
                  <a16:creationId xmlns:a16="http://schemas.microsoft.com/office/drawing/2014/main" id="{1648A05A-8C9B-4DCB-ADF5-C0E9CA804EF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3" name="Freeform 47">
              <a:extLst>
                <a:ext uri="{FF2B5EF4-FFF2-40B4-BE49-F238E27FC236}">
                  <a16:creationId xmlns:a16="http://schemas.microsoft.com/office/drawing/2014/main" id="{780F1822-408A-4D9E-A7BB-5649D8459E2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4" name="Freeform 48">
              <a:extLst>
                <a:ext uri="{FF2B5EF4-FFF2-40B4-BE49-F238E27FC236}">
                  <a16:creationId xmlns:a16="http://schemas.microsoft.com/office/drawing/2014/main" id="{D7B27305-F882-49EB-B5D1-DAD265B8F59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5" name="Freeform 49">
              <a:extLst>
                <a:ext uri="{FF2B5EF4-FFF2-40B4-BE49-F238E27FC236}">
                  <a16:creationId xmlns:a16="http://schemas.microsoft.com/office/drawing/2014/main" id="{1C88A9B0-6500-44EB-B523-6AB8CF2E5B58}"/>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6" name="Freeform 50">
              <a:extLst>
                <a:ext uri="{FF2B5EF4-FFF2-40B4-BE49-F238E27FC236}">
                  <a16:creationId xmlns:a16="http://schemas.microsoft.com/office/drawing/2014/main" id="{02B0BE86-EC4F-4A7E-B284-3AA3AEE5F3B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7" name="Freeform 51">
              <a:extLst>
                <a:ext uri="{FF2B5EF4-FFF2-40B4-BE49-F238E27FC236}">
                  <a16:creationId xmlns:a16="http://schemas.microsoft.com/office/drawing/2014/main" id="{D646E307-5A0C-4184-9829-2D12C5F1D732}"/>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8" name="Freeform 52">
              <a:extLst>
                <a:ext uri="{FF2B5EF4-FFF2-40B4-BE49-F238E27FC236}">
                  <a16:creationId xmlns:a16="http://schemas.microsoft.com/office/drawing/2014/main" id="{1213DF27-0675-40E1-AF04-500FEC47309C}"/>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19" name="Freeform 53">
              <a:extLst>
                <a:ext uri="{FF2B5EF4-FFF2-40B4-BE49-F238E27FC236}">
                  <a16:creationId xmlns:a16="http://schemas.microsoft.com/office/drawing/2014/main" id="{78B921DD-11CC-425E-A465-F4034A5A080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0" name="Freeform 54">
              <a:extLst>
                <a:ext uri="{FF2B5EF4-FFF2-40B4-BE49-F238E27FC236}">
                  <a16:creationId xmlns:a16="http://schemas.microsoft.com/office/drawing/2014/main" id="{E251C559-AD0A-4238-9C00-053CFAFCF5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1" name="Freeform 55">
              <a:extLst>
                <a:ext uri="{FF2B5EF4-FFF2-40B4-BE49-F238E27FC236}">
                  <a16:creationId xmlns:a16="http://schemas.microsoft.com/office/drawing/2014/main" id="{22DC21C7-7AEE-4789-B295-78B5A39F5F12}"/>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2" name="Freeform 56">
              <a:extLst>
                <a:ext uri="{FF2B5EF4-FFF2-40B4-BE49-F238E27FC236}">
                  <a16:creationId xmlns:a16="http://schemas.microsoft.com/office/drawing/2014/main" id="{2089A1EF-769C-4B32-ACB7-0843ADFE09A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3" name="Freeform 57">
              <a:extLst>
                <a:ext uri="{FF2B5EF4-FFF2-40B4-BE49-F238E27FC236}">
                  <a16:creationId xmlns:a16="http://schemas.microsoft.com/office/drawing/2014/main" id="{89065D5C-2F82-4B9C-9DCF-556527D2755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4" name="Freeform 58">
              <a:extLst>
                <a:ext uri="{FF2B5EF4-FFF2-40B4-BE49-F238E27FC236}">
                  <a16:creationId xmlns:a16="http://schemas.microsoft.com/office/drawing/2014/main" id="{63D30659-2737-4732-A71C-025BE4A9E86B}"/>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5" name="Freeform 59">
              <a:extLst>
                <a:ext uri="{FF2B5EF4-FFF2-40B4-BE49-F238E27FC236}">
                  <a16:creationId xmlns:a16="http://schemas.microsoft.com/office/drawing/2014/main" id="{26925B20-892F-495B-ACDF-9EC468A2C7C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6" name="Freeform 60">
              <a:extLst>
                <a:ext uri="{FF2B5EF4-FFF2-40B4-BE49-F238E27FC236}">
                  <a16:creationId xmlns:a16="http://schemas.microsoft.com/office/drawing/2014/main" id="{F4DFD42E-FD06-4DD4-BD5D-E8024A4948AB}"/>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7" name="Freeform 61">
              <a:extLst>
                <a:ext uri="{FF2B5EF4-FFF2-40B4-BE49-F238E27FC236}">
                  <a16:creationId xmlns:a16="http://schemas.microsoft.com/office/drawing/2014/main" id="{AFA1A6B6-4731-43D9-A6A3-8AFB9A5AE684}"/>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8" name="Freeform 62">
              <a:extLst>
                <a:ext uri="{FF2B5EF4-FFF2-40B4-BE49-F238E27FC236}">
                  <a16:creationId xmlns:a16="http://schemas.microsoft.com/office/drawing/2014/main" id="{7C89F33A-1343-45E8-91E5-F27A8457EA0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sp>
          <p:nvSpPr>
            <p:cNvPr id="29" name="Freeform 71">
              <a:extLst>
                <a:ext uri="{FF2B5EF4-FFF2-40B4-BE49-F238E27FC236}">
                  <a16:creationId xmlns:a16="http://schemas.microsoft.com/office/drawing/2014/main" id="{592EB9D1-7BB9-4D0B-9C6E-355FA946B6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endParaRPr>
            </a:p>
          </p:txBody>
        </p:sp>
      </p:grpSp>
      <p:sp>
        <p:nvSpPr>
          <p:cNvPr id="36" name="文本占位符 35">
            <a:extLst>
              <a:ext uri="{FF2B5EF4-FFF2-40B4-BE49-F238E27FC236}">
                <a16:creationId xmlns:a16="http://schemas.microsoft.com/office/drawing/2014/main" id="{99EF31F4-C1DD-413E-8350-2A8F905B444F}"/>
              </a:ext>
            </a:extLst>
          </p:cNvPr>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itchFamily="34" charset="-122"/>
              </a:rPr>
              <a:t>模板</a:t>
            </a:r>
          </a:p>
        </p:txBody>
      </p:sp>
      <p:sp>
        <p:nvSpPr>
          <p:cNvPr id="41" name="文本占位符 37">
            <a:extLst>
              <a:ext uri="{FF2B5EF4-FFF2-40B4-BE49-F238E27FC236}">
                <a16:creationId xmlns:a16="http://schemas.microsoft.com/office/drawing/2014/main" id="{D6220974-BA97-4239-8B37-C87F7F2D4871}"/>
              </a:ext>
            </a:extLst>
          </p:cNvPr>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a:extLst>
              <a:ext uri="{FF2B5EF4-FFF2-40B4-BE49-F238E27FC236}">
                <a16:creationId xmlns:a16="http://schemas.microsoft.com/office/drawing/2014/main" id="{1E1C9D50-4952-418A-9BEE-D99198F6E380}"/>
              </a:ext>
            </a:extLst>
          </p:cNvPr>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a:extLst>
              <a:ext uri="{FF2B5EF4-FFF2-40B4-BE49-F238E27FC236}">
                <a16:creationId xmlns:a16="http://schemas.microsoft.com/office/drawing/2014/main" id="{62842471-F840-45CA-8087-A1D9DF3CA908}"/>
              </a:ext>
            </a:extLst>
          </p:cNvPr>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extLst>
      <p:ext uri="{BB962C8B-B14F-4D97-AF65-F5344CB8AC3E}">
        <p14:creationId xmlns:p14="http://schemas.microsoft.com/office/powerpoint/2010/main" val="10787271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a:extLst>
              <a:ext uri="{FF2B5EF4-FFF2-40B4-BE49-F238E27FC236}">
                <a16:creationId xmlns:a16="http://schemas.microsoft.com/office/drawing/2014/main" id="{4D6291A7-7416-4ABD-BDD5-1A52FB976A6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7" name="矩形 6">
            <a:extLst>
              <a:ext uri="{FF2B5EF4-FFF2-40B4-BE49-F238E27FC236}">
                <a16:creationId xmlns:a16="http://schemas.microsoft.com/office/drawing/2014/main" id="{22F2AF65-774C-46B4-8BD3-F9EC13500DE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5" name="文本占位符 40">
            <a:extLst>
              <a:ext uri="{FF2B5EF4-FFF2-40B4-BE49-F238E27FC236}">
                <a16:creationId xmlns:a16="http://schemas.microsoft.com/office/drawing/2014/main" id="{E092B345-4879-4708-91A6-4E07DC6C11C0}"/>
              </a:ext>
            </a:extLst>
          </p:cNvPr>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6" name="文本占位符 40">
            <a:extLst>
              <a:ext uri="{FF2B5EF4-FFF2-40B4-BE49-F238E27FC236}">
                <a16:creationId xmlns:a16="http://schemas.microsoft.com/office/drawing/2014/main" id="{03810C05-3860-4CF4-B2C4-7B90D45455E3}"/>
              </a:ext>
            </a:extLst>
          </p:cNvPr>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7" name="文本占位符 40">
            <a:extLst>
              <a:ext uri="{FF2B5EF4-FFF2-40B4-BE49-F238E27FC236}">
                <a16:creationId xmlns:a16="http://schemas.microsoft.com/office/drawing/2014/main" id="{0A0C6CFA-9C78-45B1-B085-C2C99900D665}"/>
              </a:ext>
            </a:extLst>
          </p:cNvPr>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9" name="文本占位符 40">
            <a:extLst>
              <a:ext uri="{FF2B5EF4-FFF2-40B4-BE49-F238E27FC236}">
                <a16:creationId xmlns:a16="http://schemas.microsoft.com/office/drawing/2014/main" id="{6FA729E4-5DE0-4287-AF67-5FB2109F1BB2}"/>
              </a:ext>
            </a:extLst>
          </p:cNvPr>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50" name="文本框 49">
            <a:extLst>
              <a:ext uri="{FF2B5EF4-FFF2-40B4-BE49-F238E27FC236}">
                <a16:creationId xmlns:a16="http://schemas.microsoft.com/office/drawing/2014/main" id="{56A38F7D-163D-40CF-868C-B65E57289CD7}"/>
              </a:ext>
            </a:extLst>
          </p:cNvPr>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a:extLst>
              <a:ext uri="{FF2B5EF4-FFF2-40B4-BE49-F238E27FC236}">
                <a16:creationId xmlns:a16="http://schemas.microsoft.com/office/drawing/2014/main" id="{CDED66E5-4D15-407E-B9E9-A0489B585942}"/>
              </a:ext>
            </a:extLst>
          </p:cNvPr>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a:extLst>
              <a:ext uri="{FF2B5EF4-FFF2-40B4-BE49-F238E27FC236}">
                <a16:creationId xmlns:a16="http://schemas.microsoft.com/office/drawing/2014/main" id="{507C5DA2-D768-4F0B-A91A-C33F1FD9102B}"/>
              </a:ext>
            </a:extLst>
          </p:cNvPr>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a:extLst>
              <a:ext uri="{FF2B5EF4-FFF2-40B4-BE49-F238E27FC236}">
                <a16:creationId xmlns:a16="http://schemas.microsoft.com/office/drawing/2014/main" id="{A511A62B-B193-4739-A793-D7002B471A43}"/>
              </a:ext>
            </a:extLst>
          </p:cNvPr>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a:extLst>
              <a:ext uri="{FF2B5EF4-FFF2-40B4-BE49-F238E27FC236}">
                <a16:creationId xmlns:a16="http://schemas.microsoft.com/office/drawing/2014/main" id="{50134B45-47D8-49EC-B2C4-4ECBF0176BD7}"/>
              </a:ext>
            </a:extLst>
          </p:cNvPr>
          <p:cNvGrpSpPr/>
          <p:nvPr userDrawn="1"/>
        </p:nvGrpSpPr>
        <p:grpSpPr>
          <a:xfrm>
            <a:off x="2425132" y="3183822"/>
            <a:ext cx="1945700" cy="1941162"/>
            <a:chOff x="2105799" y="20055838"/>
            <a:chExt cx="6748090" cy="6732363"/>
          </a:xfrm>
          <a:solidFill>
            <a:schemeClr val="accent1"/>
          </a:solidFill>
        </p:grpSpPr>
        <p:sp>
          <p:nvSpPr>
            <p:cNvPr id="57" name="Freeform 8">
              <a:extLst>
                <a:ext uri="{FF2B5EF4-FFF2-40B4-BE49-F238E27FC236}">
                  <a16:creationId xmlns:a16="http://schemas.microsoft.com/office/drawing/2014/main" id="{3AFA21E4-54E4-474B-AB1C-59ABBA29DA2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42">
              <a:extLst>
                <a:ext uri="{FF2B5EF4-FFF2-40B4-BE49-F238E27FC236}">
                  <a16:creationId xmlns:a16="http://schemas.microsoft.com/office/drawing/2014/main" id="{38B24B0A-5539-4D2D-A7DD-73E521128A7A}"/>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43">
              <a:extLst>
                <a:ext uri="{FF2B5EF4-FFF2-40B4-BE49-F238E27FC236}">
                  <a16:creationId xmlns:a16="http://schemas.microsoft.com/office/drawing/2014/main" id="{E0E9CC68-E749-47CC-8EEF-B8B1D81C1F0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44">
              <a:extLst>
                <a:ext uri="{FF2B5EF4-FFF2-40B4-BE49-F238E27FC236}">
                  <a16:creationId xmlns:a16="http://schemas.microsoft.com/office/drawing/2014/main" id="{DB2F8014-13A0-4EED-9E54-018B50E7499E}"/>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45">
              <a:extLst>
                <a:ext uri="{FF2B5EF4-FFF2-40B4-BE49-F238E27FC236}">
                  <a16:creationId xmlns:a16="http://schemas.microsoft.com/office/drawing/2014/main" id="{74ABE961-157F-44CB-B98E-6BC13D4BE116}"/>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46">
              <a:extLst>
                <a:ext uri="{FF2B5EF4-FFF2-40B4-BE49-F238E27FC236}">
                  <a16:creationId xmlns:a16="http://schemas.microsoft.com/office/drawing/2014/main" id="{A8EDD165-034A-405C-8387-D78D2A7E5008}"/>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47">
              <a:extLst>
                <a:ext uri="{FF2B5EF4-FFF2-40B4-BE49-F238E27FC236}">
                  <a16:creationId xmlns:a16="http://schemas.microsoft.com/office/drawing/2014/main" id="{7B6C6F1F-1F3E-4FDB-922F-9463383773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48">
              <a:extLst>
                <a:ext uri="{FF2B5EF4-FFF2-40B4-BE49-F238E27FC236}">
                  <a16:creationId xmlns:a16="http://schemas.microsoft.com/office/drawing/2014/main" id="{29FCF922-820E-4CDB-86F9-1B2BFFAC1EB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49">
              <a:extLst>
                <a:ext uri="{FF2B5EF4-FFF2-40B4-BE49-F238E27FC236}">
                  <a16:creationId xmlns:a16="http://schemas.microsoft.com/office/drawing/2014/main" id="{BC9F70C6-EC0D-4FF5-BC12-B628A56E4AC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0">
              <a:extLst>
                <a:ext uri="{FF2B5EF4-FFF2-40B4-BE49-F238E27FC236}">
                  <a16:creationId xmlns:a16="http://schemas.microsoft.com/office/drawing/2014/main" id="{22C93A2B-D2C4-4B41-AED7-1C8A35C4F4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51">
              <a:extLst>
                <a:ext uri="{FF2B5EF4-FFF2-40B4-BE49-F238E27FC236}">
                  <a16:creationId xmlns:a16="http://schemas.microsoft.com/office/drawing/2014/main" id="{49AA6AE9-EE4E-4805-8DAD-3192F29A00F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52">
              <a:extLst>
                <a:ext uri="{FF2B5EF4-FFF2-40B4-BE49-F238E27FC236}">
                  <a16:creationId xmlns:a16="http://schemas.microsoft.com/office/drawing/2014/main" id="{58F96C6B-EC74-4E2B-BEFE-85CD9E272B8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53">
              <a:extLst>
                <a:ext uri="{FF2B5EF4-FFF2-40B4-BE49-F238E27FC236}">
                  <a16:creationId xmlns:a16="http://schemas.microsoft.com/office/drawing/2014/main" id="{B0809F50-496A-4255-B4DE-C9A321AB701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54">
              <a:extLst>
                <a:ext uri="{FF2B5EF4-FFF2-40B4-BE49-F238E27FC236}">
                  <a16:creationId xmlns:a16="http://schemas.microsoft.com/office/drawing/2014/main" id="{9F87CF65-112C-4ABD-B2D1-00BAFED667A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55">
              <a:extLst>
                <a:ext uri="{FF2B5EF4-FFF2-40B4-BE49-F238E27FC236}">
                  <a16:creationId xmlns:a16="http://schemas.microsoft.com/office/drawing/2014/main" id="{51971117-C1ED-4363-98CD-BF4F681FEB2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2" name="Freeform 56">
              <a:extLst>
                <a:ext uri="{FF2B5EF4-FFF2-40B4-BE49-F238E27FC236}">
                  <a16:creationId xmlns:a16="http://schemas.microsoft.com/office/drawing/2014/main" id="{A9659DA4-2A51-43A6-922C-5D9741A264C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3" name="Freeform 57">
              <a:extLst>
                <a:ext uri="{FF2B5EF4-FFF2-40B4-BE49-F238E27FC236}">
                  <a16:creationId xmlns:a16="http://schemas.microsoft.com/office/drawing/2014/main" id="{6D2AD94D-A2FC-47E6-9333-74F53AD4AD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4" name="Freeform 58">
              <a:extLst>
                <a:ext uri="{FF2B5EF4-FFF2-40B4-BE49-F238E27FC236}">
                  <a16:creationId xmlns:a16="http://schemas.microsoft.com/office/drawing/2014/main" id="{FBF04BC2-9173-4560-A801-C3E77FAFAD0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5" name="Freeform 59">
              <a:extLst>
                <a:ext uri="{FF2B5EF4-FFF2-40B4-BE49-F238E27FC236}">
                  <a16:creationId xmlns:a16="http://schemas.microsoft.com/office/drawing/2014/main" id="{10B5FD19-1004-4FBB-A735-BADE89DBC32F}"/>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6" name="Freeform 60">
              <a:extLst>
                <a:ext uri="{FF2B5EF4-FFF2-40B4-BE49-F238E27FC236}">
                  <a16:creationId xmlns:a16="http://schemas.microsoft.com/office/drawing/2014/main" id="{E46D3E77-3956-4899-9133-7E5AB083860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7" name="Freeform 61">
              <a:extLst>
                <a:ext uri="{FF2B5EF4-FFF2-40B4-BE49-F238E27FC236}">
                  <a16:creationId xmlns:a16="http://schemas.microsoft.com/office/drawing/2014/main" id="{8EC0140A-1488-4FC2-A47E-78B02853636C}"/>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8" name="Freeform 62">
              <a:extLst>
                <a:ext uri="{FF2B5EF4-FFF2-40B4-BE49-F238E27FC236}">
                  <a16:creationId xmlns:a16="http://schemas.microsoft.com/office/drawing/2014/main" id="{03F5EEE1-8308-4F13-B04A-6876990D565D}"/>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9" name="Freeform 71">
              <a:extLst>
                <a:ext uri="{FF2B5EF4-FFF2-40B4-BE49-F238E27FC236}">
                  <a16:creationId xmlns:a16="http://schemas.microsoft.com/office/drawing/2014/main" id="{AB75AD00-AB3C-43A5-A617-D40ADF65DFE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325565738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71" name="矩形 70">
            <a:extLst>
              <a:ext uri="{FF2B5EF4-FFF2-40B4-BE49-F238E27FC236}">
                <a16:creationId xmlns:a16="http://schemas.microsoft.com/office/drawing/2014/main" id="{1DEB25A3-6BFF-4215-894B-71D6E2DD833C}"/>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a:extLst>
              <a:ext uri="{FF2B5EF4-FFF2-40B4-BE49-F238E27FC236}">
                <a16:creationId xmlns:a16="http://schemas.microsoft.com/office/drawing/2014/main" id="{E8917928-9484-40B9-8C50-C1CA090DFE44}"/>
              </a:ext>
            </a:extLst>
          </p:cNvPr>
          <p:cNvGrpSpPr/>
          <p:nvPr userDrawn="1"/>
        </p:nvGrpSpPr>
        <p:grpSpPr>
          <a:xfrm>
            <a:off x="2425132" y="3183822"/>
            <a:ext cx="1945700" cy="1941162"/>
            <a:chOff x="2105799" y="20055838"/>
            <a:chExt cx="6748090" cy="6732363"/>
          </a:xfrm>
          <a:solidFill>
            <a:schemeClr val="accent1"/>
          </a:solidFill>
        </p:grpSpPr>
        <p:sp>
          <p:nvSpPr>
            <p:cNvPr id="48" name="Freeform 8">
              <a:extLst>
                <a:ext uri="{FF2B5EF4-FFF2-40B4-BE49-F238E27FC236}">
                  <a16:creationId xmlns:a16="http://schemas.microsoft.com/office/drawing/2014/main" id="{59086FAE-7BCE-4F42-BEAF-83E039527D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49" name="Freeform 42">
              <a:extLst>
                <a:ext uri="{FF2B5EF4-FFF2-40B4-BE49-F238E27FC236}">
                  <a16:creationId xmlns:a16="http://schemas.microsoft.com/office/drawing/2014/main" id="{10B13E90-F439-48CA-AD95-7138BB9F29B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0" name="Freeform 43">
              <a:extLst>
                <a:ext uri="{FF2B5EF4-FFF2-40B4-BE49-F238E27FC236}">
                  <a16:creationId xmlns:a16="http://schemas.microsoft.com/office/drawing/2014/main" id="{5F0B2961-18DD-4861-8D52-0A383ECCB08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1" name="Freeform 44">
              <a:extLst>
                <a:ext uri="{FF2B5EF4-FFF2-40B4-BE49-F238E27FC236}">
                  <a16:creationId xmlns:a16="http://schemas.microsoft.com/office/drawing/2014/main" id="{AB5B5CF7-72A5-4E9E-BD84-D5722080E3A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2" name="Freeform 45">
              <a:extLst>
                <a:ext uri="{FF2B5EF4-FFF2-40B4-BE49-F238E27FC236}">
                  <a16:creationId xmlns:a16="http://schemas.microsoft.com/office/drawing/2014/main" id="{B40B6773-5AF3-4B78-A875-0F1C89DBCBD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3" name="Freeform 46">
              <a:extLst>
                <a:ext uri="{FF2B5EF4-FFF2-40B4-BE49-F238E27FC236}">
                  <a16:creationId xmlns:a16="http://schemas.microsoft.com/office/drawing/2014/main" id="{211E77CF-A371-4394-80EE-A23B8E761C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4" name="Freeform 47">
              <a:extLst>
                <a:ext uri="{FF2B5EF4-FFF2-40B4-BE49-F238E27FC236}">
                  <a16:creationId xmlns:a16="http://schemas.microsoft.com/office/drawing/2014/main" id="{24C2E5AA-B456-402D-AACB-CF50F586373D}"/>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5" name="Freeform 48">
              <a:extLst>
                <a:ext uri="{FF2B5EF4-FFF2-40B4-BE49-F238E27FC236}">
                  <a16:creationId xmlns:a16="http://schemas.microsoft.com/office/drawing/2014/main" id="{5CEFFC85-E9B5-40DB-A773-6AA641A5EA9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6" name="Freeform 49">
              <a:extLst>
                <a:ext uri="{FF2B5EF4-FFF2-40B4-BE49-F238E27FC236}">
                  <a16:creationId xmlns:a16="http://schemas.microsoft.com/office/drawing/2014/main" id="{DF550AC9-9345-4B32-A0CD-DA983D3011C1}"/>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7" name="Freeform 50">
              <a:extLst>
                <a:ext uri="{FF2B5EF4-FFF2-40B4-BE49-F238E27FC236}">
                  <a16:creationId xmlns:a16="http://schemas.microsoft.com/office/drawing/2014/main" id="{29471116-16CF-4D64-B565-49C15F226E2A}"/>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8" name="Freeform 51">
              <a:extLst>
                <a:ext uri="{FF2B5EF4-FFF2-40B4-BE49-F238E27FC236}">
                  <a16:creationId xmlns:a16="http://schemas.microsoft.com/office/drawing/2014/main" id="{9E60588D-9746-4C96-BB9F-CD0875FA3CF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59" name="Freeform 52">
              <a:extLst>
                <a:ext uri="{FF2B5EF4-FFF2-40B4-BE49-F238E27FC236}">
                  <a16:creationId xmlns:a16="http://schemas.microsoft.com/office/drawing/2014/main" id="{8D2145FF-BFA9-4FEA-9430-C2F6CFF9B9A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0" name="Freeform 53">
              <a:extLst>
                <a:ext uri="{FF2B5EF4-FFF2-40B4-BE49-F238E27FC236}">
                  <a16:creationId xmlns:a16="http://schemas.microsoft.com/office/drawing/2014/main" id="{31731D7D-B614-4B40-BD98-92032FFEDC8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1" name="Freeform 54">
              <a:extLst>
                <a:ext uri="{FF2B5EF4-FFF2-40B4-BE49-F238E27FC236}">
                  <a16:creationId xmlns:a16="http://schemas.microsoft.com/office/drawing/2014/main" id="{85133ADC-E731-46F5-90AB-E151D742530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2" name="Freeform 55">
              <a:extLst>
                <a:ext uri="{FF2B5EF4-FFF2-40B4-BE49-F238E27FC236}">
                  <a16:creationId xmlns:a16="http://schemas.microsoft.com/office/drawing/2014/main" id="{8A62A99D-E0DB-4111-9FEB-3E4F6344232D}"/>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3" name="Freeform 56">
              <a:extLst>
                <a:ext uri="{FF2B5EF4-FFF2-40B4-BE49-F238E27FC236}">
                  <a16:creationId xmlns:a16="http://schemas.microsoft.com/office/drawing/2014/main" id="{F80FCAD7-78A2-4243-97E5-91414F895B41}"/>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4" name="Freeform 57">
              <a:extLst>
                <a:ext uri="{FF2B5EF4-FFF2-40B4-BE49-F238E27FC236}">
                  <a16:creationId xmlns:a16="http://schemas.microsoft.com/office/drawing/2014/main" id="{BCEB97F9-5E6D-4143-A326-123BB40920E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5" name="Freeform 58">
              <a:extLst>
                <a:ext uri="{FF2B5EF4-FFF2-40B4-BE49-F238E27FC236}">
                  <a16:creationId xmlns:a16="http://schemas.microsoft.com/office/drawing/2014/main" id="{A0EC93B7-5F9E-4596-A0B4-56E551810B41}"/>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6" name="Freeform 59">
              <a:extLst>
                <a:ext uri="{FF2B5EF4-FFF2-40B4-BE49-F238E27FC236}">
                  <a16:creationId xmlns:a16="http://schemas.microsoft.com/office/drawing/2014/main" id="{9CB41E21-FEE3-4D2D-9551-B88C07BC03E5}"/>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60">
              <a:extLst>
                <a:ext uri="{FF2B5EF4-FFF2-40B4-BE49-F238E27FC236}">
                  <a16:creationId xmlns:a16="http://schemas.microsoft.com/office/drawing/2014/main" id="{55D43798-13B8-4DAF-98D6-284AD8D22E66}"/>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61">
              <a:extLst>
                <a:ext uri="{FF2B5EF4-FFF2-40B4-BE49-F238E27FC236}">
                  <a16:creationId xmlns:a16="http://schemas.microsoft.com/office/drawing/2014/main" id="{8CA5B0FD-C8F6-426F-AC2B-522A58FE00F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62">
              <a:extLst>
                <a:ext uri="{FF2B5EF4-FFF2-40B4-BE49-F238E27FC236}">
                  <a16:creationId xmlns:a16="http://schemas.microsoft.com/office/drawing/2014/main" id="{F7A64D83-8794-4383-B608-9C794C6FA37F}"/>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0" name="Freeform 71">
              <a:extLst>
                <a:ext uri="{FF2B5EF4-FFF2-40B4-BE49-F238E27FC236}">
                  <a16:creationId xmlns:a16="http://schemas.microsoft.com/office/drawing/2014/main" id="{98DEF15F-7ADA-4CD6-AE2B-F2091812707E}"/>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Tree>
    <p:extLst>
      <p:ext uri="{BB962C8B-B14F-4D97-AF65-F5344CB8AC3E}">
        <p14:creationId xmlns:p14="http://schemas.microsoft.com/office/powerpoint/2010/main" val="7612308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a:extLst>
              <a:ext uri="{FF2B5EF4-FFF2-40B4-BE49-F238E27FC236}">
                <a16:creationId xmlns:a16="http://schemas.microsoft.com/office/drawing/2014/main" id="{07DDBCB7-E991-46B4-8485-8E5161A9C4C0}"/>
              </a:ext>
            </a:extLst>
          </p:cNvPr>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pic>
        <p:nvPicPr>
          <p:cNvPr id="35" name="图形 34">
            <a:extLst>
              <a:ext uri="{FF2B5EF4-FFF2-40B4-BE49-F238E27FC236}">
                <a16:creationId xmlns:a16="http://schemas.microsoft.com/office/drawing/2014/main" id="{3A501E88-F75F-4CDF-AE88-C91E47187A1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601832" y="3365787"/>
            <a:ext cx="6665290" cy="4818286"/>
          </a:xfrm>
          <a:prstGeom prst="rect">
            <a:avLst/>
          </a:prstGeom>
        </p:spPr>
      </p:pic>
      <p:sp>
        <p:nvSpPr>
          <p:cNvPr id="49" name="矩形 48">
            <a:extLst>
              <a:ext uri="{FF2B5EF4-FFF2-40B4-BE49-F238E27FC236}">
                <a16:creationId xmlns:a16="http://schemas.microsoft.com/office/drawing/2014/main" id="{9641EC2A-644C-47E6-9137-85F1FC0E3567}"/>
              </a:ext>
            </a:extLst>
          </p:cNvPr>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8" name="组合 7">
            <a:extLst>
              <a:ext uri="{FF2B5EF4-FFF2-40B4-BE49-F238E27FC236}">
                <a16:creationId xmlns:a16="http://schemas.microsoft.com/office/drawing/2014/main" id="{ED8836D6-4104-415F-A6DA-0E694613F791}"/>
              </a:ext>
            </a:extLst>
          </p:cNvPr>
          <p:cNvGrpSpPr/>
          <p:nvPr userDrawn="1"/>
        </p:nvGrpSpPr>
        <p:grpSpPr>
          <a:xfrm>
            <a:off x="2296213" y="1033221"/>
            <a:ext cx="2354895" cy="1876405"/>
            <a:chOff x="2202591" y="1033221"/>
            <a:chExt cx="2354895" cy="1876405"/>
          </a:xfrm>
        </p:grpSpPr>
        <p:sp>
          <p:nvSpPr>
            <p:cNvPr id="9" name="标题 1">
              <a:extLst>
                <a:ext uri="{FF2B5EF4-FFF2-40B4-BE49-F238E27FC236}">
                  <a16:creationId xmlns:a16="http://schemas.microsoft.com/office/drawing/2014/main" id="{1E5B2D9B-48E4-45CC-A328-3F68B6E6DD69}"/>
                </a:ext>
              </a:extLst>
            </p:cNvPr>
            <p:cNvSpPr txBox="1">
              <a:spLocks/>
            </p:cNvSpPr>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F0502020204030204"/>
                <a:ea typeface="Microsoft YaHei"/>
                <a:cs typeface="+mn-ea"/>
                <a:sym typeface="+mn-lt"/>
              </a:endParaRPr>
            </a:p>
          </p:txBody>
        </p:sp>
        <p:sp>
          <p:nvSpPr>
            <p:cNvPr id="10" name="文本框 9">
              <a:extLst>
                <a:ext uri="{FF2B5EF4-FFF2-40B4-BE49-F238E27FC236}">
                  <a16:creationId xmlns:a16="http://schemas.microsoft.com/office/drawing/2014/main" id="{BE44CE6C-A329-4948-8A82-1DEFBD1A051B}"/>
                </a:ext>
              </a:extLst>
            </p:cNvPr>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F0502020204030204"/>
                <a:ea typeface="Microsoft YaHei"/>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20" normalizeH="0" baseline="0" noProof="0" dirty="0">
                <a:ln>
                  <a:noFill/>
                </a:ln>
                <a:solidFill>
                  <a:schemeClr val="accent1"/>
                </a:solidFill>
                <a:effectLst/>
                <a:uLnTx/>
                <a:uFillTx/>
                <a:latin typeface="Arial" panose="020F0502020204030204"/>
                <a:ea typeface="Microsoft YaHei"/>
                <a:cs typeface="+mn-ea"/>
                <a:sym typeface="+mn-lt"/>
              </a:endParaRPr>
            </a:p>
          </p:txBody>
        </p:sp>
      </p:grpSp>
      <p:grpSp>
        <p:nvGrpSpPr>
          <p:cNvPr id="11" name="组合 10">
            <a:extLst>
              <a:ext uri="{FF2B5EF4-FFF2-40B4-BE49-F238E27FC236}">
                <a16:creationId xmlns:a16="http://schemas.microsoft.com/office/drawing/2014/main" id="{58D2D447-3244-41E4-A676-38C4ED0BA81A}"/>
              </a:ext>
            </a:extLst>
          </p:cNvPr>
          <p:cNvGrpSpPr/>
          <p:nvPr userDrawn="1"/>
        </p:nvGrpSpPr>
        <p:grpSpPr>
          <a:xfrm>
            <a:off x="2425132" y="3183822"/>
            <a:ext cx="1945700" cy="1941162"/>
            <a:chOff x="2105799" y="20055838"/>
            <a:chExt cx="6748090" cy="6732363"/>
          </a:xfrm>
          <a:solidFill>
            <a:schemeClr val="accent1"/>
          </a:solidFill>
        </p:grpSpPr>
        <p:sp>
          <p:nvSpPr>
            <p:cNvPr id="12" name="Freeform 8">
              <a:extLst>
                <a:ext uri="{FF2B5EF4-FFF2-40B4-BE49-F238E27FC236}">
                  <a16:creationId xmlns:a16="http://schemas.microsoft.com/office/drawing/2014/main" id="{9AA64509-AACF-40D4-B9A9-B88859BA856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 name="Freeform 42">
              <a:extLst>
                <a:ext uri="{FF2B5EF4-FFF2-40B4-BE49-F238E27FC236}">
                  <a16:creationId xmlns:a16="http://schemas.microsoft.com/office/drawing/2014/main" id="{F96E3831-BAD6-495D-9EB0-9AF4F9E4AA1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 name="Freeform 43">
              <a:extLst>
                <a:ext uri="{FF2B5EF4-FFF2-40B4-BE49-F238E27FC236}">
                  <a16:creationId xmlns:a16="http://schemas.microsoft.com/office/drawing/2014/main" id="{3F1B9F65-74B2-4321-AF02-F2775CA32BF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5" name="Freeform 44">
              <a:extLst>
                <a:ext uri="{FF2B5EF4-FFF2-40B4-BE49-F238E27FC236}">
                  <a16:creationId xmlns:a16="http://schemas.microsoft.com/office/drawing/2014/main" id="{FE06968D-A503-4A41-8AFB-7D81E20035BD}"/>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6" name="Freeform 45">
              <a:extLst>
                <a:ext uri="{FF2B5EF4-FFF2-40B4-BE49-F238E27FC236}">
                  <a16:creationId xmlns:a16="http://schemas.microsoft.com/office/drawing/2014/main" id="{3C3EA8C8-7562-473E-AA9E-E46E885B1C64}"/>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7" name="Freeform 46">
              <a:extLst>
                <a:ext uri="{FF2B5EF4-FFF2-40B4-BE49-F238E27FC236}">
                  <a16:creationId xmlns:a16="http://schemas.microsoft.com/office/drawing/2014/main" id="{C0C84DE1-C4B4-4D09-BD06-05AEFB9791EF}"/>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8" name="Freeform 47">
              <a:extLst>
                <a:ext uri="{FF2B5EF4-FFF2-40B4-BE49-F238E27FC236}">
                  <a16:creationId xmlns:a16="http://schemas.microsoft.com/office/drawing/2014/main" id="{65F4A63D-2ED8-4FC9-B6B2-5F5EFDFB9E4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9" name="Freeform 48">
              <a:extLst>
                <a:ext uri="{FF2B5EF4-FFF2-40B4-BE49-F238E27FC236}">
                  <a16:creationId xmlns:a16="http://schemas.microsoft.com/office/drawing/2014/main" id="{30943538-8677-44DF-9F6E-134AE82AAF8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0" name="Freeform 49">
              <a:extLst>
                <a:ext uri="{FF2B5EF4-FFF2-40B4-BE49-F238E27FC236}">
                  <a16:creationId xmlns:a16="http://schemas.microsoft.com/office/drawing/2014/main" id="{13907DDE-205F-4FB4-AFBD-67ED1FEBA24B}"/>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1" name="Freeform 50">
              <a:extLst>
                <a:ext uri="{FF2B5EF4-FFF2-40B4-BE49-F238E27FC236}">
                  <a16:creationId xmlns:a16="http://schemas.microsoft.com/office/drawing/2014/main" id="{08C2EE5C-263D-44B6-9CDF-3DA614AED6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2" name="Freeform 51">
              <a:extLst>
                <a:ext uri="{FF2B5EF4-FFF2-40B4-BE49-F238E27FC236}">
                  <a16:creationId xmlns:a16="http://schemas.microsoft.com/office/drawing/2014/main" id="{1BC3085B-1BA9-42A1-8148-C79B13CD3100}"/>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3" name="Freeform 52">
              <a:extLst>
                <a:ext uri="{FF2B5EF4-FFF2-40B4-BE49-F238E27FC236}">
                  <a16:creationId xmlns:a16="http://schemas.microsoft.com/office/drawing/2014/main" id="{21A74121-72BF-4931-9059-F6BE796C5DE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4" name="Freeform 53">
              <a:extLst>
                <a:ext uri="{FF2B5EF4-FFF2-40B4-BE49-F238E27FC236}">
                  <a16:creationId xmlns:a16="http://schemas.microsoft.com/office/drawing/2014/main" id="{7BF25357-75D2-4264-87FF-6936CFBB28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5" name="Freeform 54">
              <a:extLst>
                <a:ext uri="{FF2B5EF4-FFF2-40B4-BE49-F238E27FC236}">
                  <a16:creationId xmlns:a16="http://schemas.microsoft.com/office/drawing/2014/main" id="{6706F8B4-5F38-4B1E-8AC8-060D5CAF428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6" name="Freeform 55">
              <a:extLst>
                <a:ext uri="{FF2B5EF4-FFF2-40B4-BE49-F238E27FC236}">
                  <a16:creationId xmlns:a16="http://schemas.microsoft.com/office/drawing/2014/main" id="{DC3F3881-E2C2-4250-9657-EFA4447E80A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7" name="Freeform 56">
              <a:extLst>
                <a:ext uri="{FF2B5EF4-FFF2-40B4-BE49-F238E27FC236}">
                  <a16:creationId xmlns:a16="http://schemas.microsoft.com/office/drawing/2014/main" id="{88FE206D-A977-476A-B4CA-99B073947EB7}"/>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8" name="Freeform 57">
              <a:extLst>
                <a:ext uri="{FF2B5EF4-FFF2-40B4-BE49-F238E27FC236}">
                  <a16:creationId xmlns:a16="http://schemas.microsoft.com/office/drawing/2014/main" id="{B06997A0-DFD7-47F0-8C39-4B885713EF3D}"/>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29" name="Freeform 58">
              <a:extLst>
                <a:ext uri="{FF2B5EF4-FFF2-40B4-BE49-F238E27FC236}">
                  <a16:creationId xmlns:a16="http://schemas.microsoft.com/office/drawing/2014/main" id="{90D9C13C-38D7-4151-B068-07D32EBBA1E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0" name="Freeform 59">
              <a:extLst>
                <a:ext uri="{FF2B5EF4-FFF2-40B4-BE49-F238E27FC236}">
                  <a16:creationId xmlns:a16="http://schemas.microsoft.com/office/drawing/2014/main" id="{6C00BB8F-C378-44EC-B555-754A4EE766D8}"/>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1" name="Freeform 60">
              <a:extLst>
                <a:ext uri="{FF2B5EF4-FFF2-40B4-BE49-F238E27FC236}">
                  <a16:creationId xmlns:a16="http://schemas.microsoft.com/office/drawing/2014/main" id="{8731A85C-7C9F-4BF0-856E-375403FD4484}"/>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2" name="Freeform 61">
              <a:extLst>
                <a:ext uri="{FF2B5EF4-FFF2-40B4-BE49-F238E27FC236}">
                  <a16:creationId xmlns:a16="http://schemas.microsoft.com/office/drawing/2014/main" id="{FA502E58-9B89-4DF1-AE1D-3CFDAC1F161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3" name="Freeform 62">
              <a:extLst>
                <a:ext uri="{FF2B5EF4-FFF2-40B4-BE49-F238E27FC236}">
                  <a16:creationId xmlns:a16="http://schemas.microsoft.com/office/drawing/2014/main" id="{CCA61D46-09FC-4512-9A7A-A84ED3A0BFF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34" name="Freeform 71">
              <a:extLst>
                <a:ext uri="{FF2B5EF4-FFF2-40B4-BE49-F238E27FC236}">
                  <a16:creationId xmlns:a16="http://schemas.microsoft.com/office/drawing/2014/main" id="{8146A89A-2BA7-4B57-8E40-2BE9834C80DA}"/>
                </a:ext>
              </a:extLst>
            </p:cNvPr>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srgbClr val="FF0000"/>
                </a:solidFill>
                <a:effectLst/>
                <a:uLnTx/>
                <a:uFillTx/>
                <a:latin typeface="Arial" panose="020F0502020204030204"/>
                <a:ea typeface="Microsoft YaHei"/>
                <a:cs typeface="+mn-ea"/>
                <a:sym typeface="+mn-lt"/>
              </a:endParaRPr>
            </a:p>
          </p:txBody>
        </p:sp>
      </p:grpSp>
      <p:sp>
        <p:nvSpPr>
          <p:cNvPr id="41" name="文本占位符 40">
            <a:extLst>
              <a:ext uri="{FF2B5EF4-FFF2-40B4-BE49-F238E27FC236}">
                <a16:creationId xmlns:a16="http://schemas.microsoft.com/office/drawing/2014/main" id="{1DDB07A2-0BEC-42D8-BCBF-4274AF207FC0}"/>
              </a:ext>
            </a:extLst>
          </p:cNvPr>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2" name="文本占位符 40">
            <a:extLst>
              <a:ext uri="{FF2B5EF4-FFF2-40B4-BE49-F238E27FC236}">
                <a16:creationId xmlns:a16="http://schemas.microsoft.com/office/drawing/2014/main" id="{3EE8ADE6-8EEE-4661-B83E-89A22DA1686F}"/>
              </a:ext>
            </a:extLst>
          </p:cNvPr>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3" name="文本占位符 40">
            <a:extLst>
              <a:ext uri="{FF2B5EF4-FFF2-40B4-BE49-F238E27FC236}">
                <a16:creationId xmlns:a16="http://schemas.microsoft.com/office/drawing/2014/main" id="{B8DAAE4E-CF42-40B4-8C0C-8AA671368AD5}"/>
              </a:ext>
            </a:extLst>
          </p:cNvPr>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4" name="文本占位符 40">
            <a:extLst>
              <a:ext uri="{FF2B5EF4-FFF2-40B4-BE49-F238E27FC236}">
                <a16:creationId xmlns:a16="http://schemas.microsoft.com/office/drawing/2014/main" id="{B3C1ED7C-5023-48FE-A05C-E9687671B32A}"/>
              </a:ext>
            </a:extLst>
          </p:cNvPr>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36" name="文本占位符 40">
            <a:extLst>
              <a:ext uri="{FF2B5EF4-FFF2-40B4-BE49-F238E27FC236}">
                <a16:creationId xmlns:a16="http://schemas.microsoft.com/office/drawing/2014/main" id="{043E6D5F-05DE-429A-8D64-78A20E1D046B}"/>
              </a:ext>
            </a:extLst>
          </p:cNvPr>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2" name="文本框 1">
            <a:extLst>
              <a:ext uri="{FF2B5EF4-FFF2-40B4-BE49-F238E27FC236}">
                <a16:creationId xmlns:a16="http://schemas.microsoft.com/office/drawing/2014/main" id="{E701414C-90A5-4AF7-93FE-51CC5323E071}"/>
              </a:ext>
            </a:extLst>
          </p:cNvPr>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a:extLst>
              <a:ext uri="{FF2B5EF4-FFF2-40B4-BE49-F238E27FC236}">
                <a16:creationId xmlns:a16="http://schemas.microsoft.com/office/drawing/2014/main" id="{08D10D4D-0807-49B3-87E5-6308A249C47B}"/>
              </a:ext>
            </a:extLst>
          </p:cNvPr>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a:extLst>
              <a:ext uri="{FF2B5EF4-FFF2-40B4-BE49-F238E27FC236}">
                <a16:creationId xmlns:a16="http://schemas.microsoft.com/office/drawing/2014/main" id="{20A25C77-BB9D-4A78-AE04-B2060C1854F0}"/>
              </a:ext>
            </a:extLst>
          </p:cNvPr>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a:extLst>
              <a:ext uri="{FF2B5EF4-FFF2-40B4-BE49-F238E27FC236}">
                <a16:creationId xmlns:a16="http://schemas.microsoft.com/office/drawing/2014/main" id="{7F7858D3-EB29-4574-9887-04007DDF5A0B}"/>
              </a:ext>
            </a:extLst>
          </p:cNvPr>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a:extLst>
              <a:ext uri="{FF2B5EF4-FFF2-40B4-BE49-F238E27FC236}">
                <a16:creationId xmlns:a16="http://schemas.microsoft.com/office/drawing/2014/main" id="{9E5C5056-284F-4DF8-8EBF-ED594C24CE32}"/>
              </a:ext>
            </a:extLst>
          </p:cNvPr>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a:extLst>
              <a:ext uri="{FF2B5EF4-FFF2-40B4-BE49-F238E27FC236}">
                <a16:creationId xmlns:a16="http://schemas.microsoft.com/office/drawing/2014/main" id="{DE6C1D1C-BBCF-4A55-BE60-5C9BEA569916}"/>
              </a:ext>
            </a:extLst>
          </p:cNvPr>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a:ea typeface="+mn-ea"/>
                <a:cs typeface="+mn-cs"/>
              </a:defRPr>
            </a:lvl1pPr>
            <a:lvl2pPr marL="457200" indent="0">
              <a:buNone/>
              <a:defRPr/>
            </a:lvl2pPr>
          </a:lstStyle>
          <a:p>
            <a:pPr lvl="0"/>
            <a:r>
              <a:rPr lang="zh-CN" altLang="en-US" dirty="0"/>
              <a:t>输入目录标题</a:t>
            </a:r>
          </a:p>
        </p:txBody>
      </p:sp>
      <p:sp>
        <p:nvSpPr>
          <p:cNvPr id="48" name="文本框 47">
            <a:extLst>
              <a:ext uri="{FF2B5EF4-FFF2-40B4-BE49-F238E27FC236}">
                <a16:creationId xmlns:a16="http://schemas.microsoft.com/office/drawing/2014/main" id="{9D06A1A9-0BD9-48A8-B6A6-2404F9BF51E0}"/>
              </a:ext>
            </a:extLst>
          </p:cNvPr>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extLst>
      <p:ext uri="{BB962C8B-B14F-4D97-AF65-F5344CB8AC3E}">
        <p14:creationId xmlns:p14="http://schemas.microsoft.com/office/powerpoint/2010/main" val="28838910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cxnSp>
        <p:nvCxnSpPr>
          <p:cNvPr id="70" name="直接连接符 69">
            <a:extLst>
              <a:ext uri="{FF2B5EF4-FFF2-40B4-BE49-F238E27FC236}">
                <a16:creationId xmlns:a16="http://schemas.microsoft.com/office/drawing/2014/main" id="{52622493-1C1B-4EB2-862A-4E4822408AA0}"/>
              </a:ext>
            </a:extLst>
          </p:cNvPr>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a:extLst>
              <a:ext uri="{FF2B5EF4-FFF2-40B4-BE49-F238E27FC236}">
                <a16:creationId xmlns:a16="http://schemas.microsoft.com/office/drawing/2014/main" id="{8AA9FB39-26D8-421B-89F7-86CD2AE08CD8}"/>
              </a:ext>
            </a:extLst>
          </p:cNvPr>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t>XX</a:t>
            </a:r>
            <a:endParaRPr lang="zh-CN" altLang="en-US" dirty="0"/>
          </a:p>
        </p:txBody>
      </p:sp>
      <p:sp>
        <p:nvSpPr>
          <p:cNvPr id="127" name="文本占位符 3">
            <a:extLst>
              <a:ext uri="{FF2B5EF4-FFF2-40B4-BE49-F238E27FC236}">
                <a16:creationId xmlns:a16="http://schemas.microsoft.com/office/drawing/2014/main" id="{2233AA7D-0112-4B75-9284-9FC6FC0D1D63}"/>
              </a:ext>
            </a:extLst>
          </p:cNvPr>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F0502020204030204"/>
                <a:ea typeface="Microsoft YaHei"/>
                <a:cs typeface="+mn-ea"/>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zh-CN" altLang="en-US" dirty="0"/>
              <a:t>输入标题文本</a:t>
            </a:r>
          </a:p>
        </p:txBody>
      </p:sp>
      <p:pic>
        <p:nvPicPr>
          <p:cNvPr id="128" name="图形 127">
            <a:extLst>
              <a:ext uri="{FF2B5EF4-FFF2-40B4-BE49-F238E27FC236}">
                <a16:creationId xmlns:a16="http://schemas.microsoft.com/office/drawing/2014/main" id="{B6E5D4A0-9D5F-45D9-899A-F03F9DFF710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863687" y="1559486"/>
            <a:ext cx="5172316" cy="3739027"/>
          </a:xfrm>
          <a:prstGeom prst="rect">
            <a:avLst/>
          </a:prstGeom>
        </p:spPr>
      </p:pic>
      <p:grpSp>
        <p:nvGrpSpPr>
          <p:cNvPr id="62" name="组合 61">
            <a:extLst>
              <a:ext uri="{FF2B5EF4-FFF2-40B4-BE49-F238E27FC236}">
                <a16:creationId xmlns:a16="http://schemas.microsoft.com/office/drawing/2014/main" id="{2AC37DB6-BAC9-459C-B3EE-FDA00215A951}"/>
              </a:ext>
            </a:extLst>
          </p:cNvPr>
          <p:cNvGrpSpPr/>
          <p:nvPr userDrawn="1"/>
        </p:nvGrpSpPr>
        <p:grpSpPr>
          <a:xfrm>
            <a:off x="1654090" y="1145460"/>
            <a:ext cx="1477533" cy="108755"/>
            <a:chOff x="4616246" y="3878362"/>
            <a:chExt cx="5571416" cy="410087"/>
          </a:xfrm>
          <a:solidFill>
            <a:schemeClr val="tx1">
              <a:alpha val="80000"/>
            </a:schemeClr>
          </a:solidFill>
        </p:grpSpPr>
        <p:sp>
          <p:nvSpPr>
            <p:cNvPr id="63" name="Freeform 17">
              <a:extLst>
                <a:ext uri="{FF2B5EF4-FFF2-40B4-BE49-F238E27FC236}">
                  <a16:creationId xmlns:a16="http://schemas.microsoft.com/office/drawing/2014/main" id="{504FCFA3-39FB-4B2B-9BFB-25978CCCA5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4" name="Freeform 18">
              <a:extLst>
                <a:ext uri="{FF2B5EF4-FFF2-40B4-BE49-F238E27FC236}">
                  <a16:creationId xmlns:a16="http://schemas.microsoft.com/office/drawing/2014/main" id="{A3FBFB70-9C9F-4DFE-BA7E-B2EF8E855B3E}"/>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5" name="Freeform 19">
              <a:extLst>
                <a:ext uri="{FF2B5EF4-FFF2-40B4-BE49-F238E27FC236}">
                  <a16:creationId xmlns:a16="http://schemas.microsoft.com/office/drawing/2014/main" id="{598D91F9-4849-4702-91A4-5EC21EE1F3E2}"/>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7" name="Freeform 20">
              <a:extLst>
                <a:ext uri="{FF2B5EF4-FFF2-40B4-BE49-F238E27FC236}">
                  <a16:creationId xmlns:a16="http://schemas.microsoft.com/office/drawing/2014/main" id="{A3DEDF37-FABD-4768-B994-5CFB44ACF183}"/>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8" name="Freeform 21">
              <a:extLst>
                <a:ext uri="{FF2B5EF4-FFF2-40B4-BE49-F238E27FC236}">
                  <a16:creationId xmlns:a16="http://schemas.microsoft.com/office/drawing/2014/main" id="{9366BE37-2A45-4B1D-BCB3-68A2BC16F427}"/>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22">
              <a:extLst>
                <a:ext uri="{FF2B5EF4-FFF2-40B4-BE49-F238E27FC236}">
                  <a16:creationId xmlns:a16="http://schemas.microsoft.com/office/drawing/2014/main" id="{336BE8A3-3CE2-4FF2-84AE-C2A47F66283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1" name="Freeform 23">
              <a:extLst>
                <a:ext uri="{FF2B5EF4-FFF2-40B4-BE49-F238E27FC236}">
                  <a16:creationId xmlns:a16="http://schemas.microsoft.com/office/drawing/2014/main" id="{88041DDA-AE33-4EF1-842D-F936013FB61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29" name="Freeform 25">
              <a:extLst>
                <a:ext uri="{FF2B5EF4-FFF2-40B4-BE49-F238E27FC236}">
                  <a16:creationId xmlns:a16="http://schemas.microsoft.com/office/drawing/2014/main" id="{706182FD-3EAA-45B9-93DD-BCE1670E07FA}"/>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0" name="Freeform 27">
              <a:extLst>
                <a:ext uri="{FF2B5EF4-FFF2-40B4-BE49-F238E27FC236}">
                  <a16:creationId xmlns:a16="http://schemas.microsoft.com/office/drawing/2014/main" id="{E83B3483-EA8E-4C84-9BD1-4E5F98AA938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1" name="Freeform 29">
              <a:extLst>
                <a:ext uri="{FF2B5EF4-FFF2-40B4-BE49-F238E27FC236}">
                  <a16:creationId xmlns:a16="http://schemas.microsoft.com/office/drawing/2014/main" id="{ABD5AC87-B621-4108-92CB-D265896F589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2" name="Freeform 30">
              <a:extLst>
                <a:ext uri="{FF2B5EF4-FFF2-40B4-BE49-F238E27FC236}">
                  <a16:creationId xmlns:a16="http://schemas.microsoft.com/office/drawing/2014/main" id="{0BB2B514-BAFC-4B2E-9426-ACF7AAF083D8}"/>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3" name="Freeform 31">
              <a:extLst>
                <a:ext uri="{FF2B5EF4-FFF2-40B4-BE49-F238E27FC236}">
                  <a16:creationId xmlns:a16="http://schemas.microsoft.com/office/drawing/2014/main" id="{95F1D8E8-509F-457F-A39C-06F7223B846F}"/>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4" name="Freeform 32">
              <a:extLst>
                <a:ext uri="{FF2B5EF4-FFF2-40B4-BE49-F238E27FC236}">
                  <a16:creationId xmlns:a16="http://schemas.microsoft.com/office/drawing/2014/main" id="{2BDC60B4-2A03-4259-99D7-D6952CF7DC70}"/>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5" name="Freeform 33">
              <a:extLst>
                <a:ext uri="{FF2B5EF4-FFF2-40B4-BE49-F238E27FC236}">
                  <a16:creationId xmlns:a16="http://schemas.microsoft.com/office/drawing/2014/main" id="{D04146B2-3540-4B26-86A2-964C8A3808E0}"/>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6" name="Freeform 34">
              <a:extLst>
                <a:ext uri="{FF2B5EF4-FFF2-40B4-BE49-F238E27FC236}">
                  <a16:creationId xmlns:a16="http://schemas.microsoft.com/office/drawing/2014/main" id="{941B3BC6-A11E-4E3B-B07D-B7635E70A572}"/>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37" name="Freeform 35">
              <a:extLst>
                <a:ext uri="{FF2B5EF4-FFF2-40B4-BE49-F238E27FC236}">
                  <a16:creationId xmlns:a16="http://schemas.microsoft.com/office/drawing/2014/main" id="{BD558C4E-8B51-4077-9535-D4EA2266CCB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38" name="组合 137">
            <a:extLst>
              <a:ext uri="{FF2B5EF4-FFF2-40B4-BE49-F238E27FC236}">
                <a16:creationId xmlns:a16="http://schemas.microsoft.com/office/drawing/2014/main" id="{38946306-BB01-47D1-85B2-D73ED91B5724}"/>
              </a:ext>
            </a:extLst>
          </p:cNvPr>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a:extLst>
                <a:ext uri="{FF2B5EF4-FFF2-40B4-BE49-F238E27FC236}">
                  <a16:creationId xmlns:a16="http://schemas.microsoft.com/office/drawing/2014/main" id="{E18931A2-267C-4A71-BE71-C188DA79BE3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0" name="Freeform 10">
              <a:extLst>
                <a:ext uri="{FF2B5EF4-FFF2-40B4-BE49-F238E27FC236}">
                  <a16:creationId xmlns:a16="http://schemas.microsoft.com/office/drawing/2014/main" id="{703B4DA1-DADE-4E2C-A526-6A13B8A77CE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1" name="Freeform 11">
              <a:extLst>
                <a:ext uri="{FF2B5EF4-FFF2-40B4-BE49-F238E27FC236}">
                  <a16:creationId xmlns:a16="http://schemas.microsoft.com/office/drawing/2014/main" id="{1B331AD2-6B35-4E0A-A20B-4A72FE3A596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2" name="Freeform 12">
              <a:extLst>
                <a:ext uri="{FF2B5EF4-FFF2-40B4-BE49-F238E27FC236}">
                  <a16:creationId xmlns:a16="http://schemas.microsoft.com/office/drawing/2014/main" id="{FD62C409-3631-46E2-9587-CB2E648032C0}"/>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3" name="Freeform 13">
              <a:extLst>
                <a:ext uri="{FF2B5EF4-FFF2-40B4-BE49-F238E27FC236}">
                  <a16:creationId xmlns:a16="http://schemas.microsoft.com/office/drawing/2014/main" id="{55833334-4E68-4E9E-BB6D-2E9AF330F93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4" name="Freeform 14">
              <a:extLst>
                <a:ext uri="{FF2B5EF4-FFF2-40B4-BE49-F238E27FC236}">
                  <a16:creationId xmlns:a16="http://schemas.microsoft.com/office/drawing/2014/main" id="{0541028C-AF39-4761-8CCB-ED2A4989788C}"/>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5" name="Freeform 15">
              <a:extLst>
                <a:ext uri="{FF2B5EF4-FFF2-40B4-BE49-F238E27FC236}">
                  <a16:creationId xmlns:a16="http://schemas.microsoft.com/office/drawing/2014/main" id="{029E28D3-B454-45B2-9289-2968F3EBFEE6}"/>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6" name="Freeform 16">
              <a:extLst>
                <a:ext uri="{FF2B5EF4-FFF2-40B4-BE49-F238E27FC236}">
                  <a16:creationId xmlns:a16="http://schemas.microsoft.com/office/drawing/2014/main" id="{D0BB8E3B-59F6-4A01-960E-0F7B97844633}"/>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7" name="Freeform 24">
              <a:extLst>
                <a:ext uri="{FF2B5EF4-FFF2-40B4-BE49-F238E27FC236}">
                  <a16:creationId xmlns:a16="http://schemas.microsoft.com/office/drawing/2014/main" id="{05627743-9A54-4094-B73D-287771342A31}"/>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8" name="Freeform 26">
              <a:extLst>
                <a:ext uri="{FF2B5EF4-FFF2-40B4-BE49-F238E27FC236}">
                  <a16:creationId xmlns:a16="http://schemas.microsoft.com/office/drawing/2014/main" id="{699C7083-01DE-4A4B-84DD-E90155913A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28">
              <a:extLst>
                <a:ext uri="{FF2B5EF4-FFF2-40B4-BE49-F238E27FC236}">
                  <a16:creationId xmlns:a16="http://schemas.microsoft.com/office/drawing/2014/main" id="{8B40CCE1-C62C-4D51-9D8F-C4639686629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36">
              <a:extLst>
                <a:ext uri="{FF2B5EF4-FFF2-40B4-BE49-F238E27FC236}">
                  <a16:creationId xmlns:a16="http://schemas.microsoft.com/office/drawing/2014/main" id="{61179EB0-0CBF-4D6F-AAA1-7720EA90C8E5}"/>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51" name="组合 150">
            <a:extLst>
              <a:ext uri="{FF2B5EF4-FFF2-40B4-BE49-F238E27FC236}">
                <a16:creationId xmlns:a16="http://schemas.microsoft.com/office/drawing/2014/main" id="{6B04C171-0905-4BEB-B13A-7AFFEA8524C5}"/>
              </a:ext>
            </a:extLst>
          </p:cNvPr>
          <p:cNvGrpSpPr/>
          <p:nvPr userDrawn="1"/>
        </p:nvGrpSpPr>
        <p:grpSpPr>
          <a:xfrm>
            <a:off x="882188" y="613507"/>
            <a:ext cx="664422" cy="662874"/>
            <a:chOff x="2105799" y="20055838"/>
            <a:chExt cx="6748090" cy="6732363"/>
          </a:xfrm>
          <a:solidFill>
            <a:schemeClr val="accent1">
              <a:alpha val="80000"/>
            </a:schemeClr>
          </a:solidFill>
        </p:grpSpPr>
        <p:sp>
          <p:nvSpPr>
            <p:cNvPr id="152" name="Freeform 8">
              <a:extLst>
                <a:ext uri="{FF2B5EF4-FFF2-40B4-BE49-F238E27FC236}">
                  <a16:creationId xmlns:a16="http://schemas.microsoft.com/office/drawing/2014/main" id="{CE509FB2-EF54-4D15-964E-BAE3FD9A6BF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3" name="Freeform 42">
              <a:extLst>
                <a:ext uri="{FF2B5EF4-FFF2-40B4-BE49-F238E27FC236}">
                  <a16:creationId xmlns:a16="http://schemas.microsoft.com/office/drawing/2014/main" id="{B6C8DC3B-EE8C-45F4-A99E-60D92CFF9B3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4" name="Freeform 43">
              <a:extLst>
                <a:ext uri="{FF2B5EF4-FFF2-40B4-BE49-F238E27FC236}">
                  <a16:creationId xmlns:a16="http://schemas.microsoft.com/office/drawing/2014/main" id="{650C3229-0411-4A34-96B6-2C91F8F7657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5" name="Freeform 44">
              <a:extLst>
                <a:ext uri="{FF2B5EF4-FFF2-40B4-BE49-F238E27FC236}">
                  <a16:creationId xmlns:a16="http://schemas.microsoft.com/office/drawing/2014/main" id="{223A77F5-8164-45E2-A8A5-337C1C7D6D45}"/>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6" name="Freeform 45">
              <a:extLst>
                <a:ext uri="{FF2B5EF4-FFF2-40B4-BE49-F238E27FC236}">
                  <a16:creationId xmlns:a16="http://schemas.microsoft.com/office/drawing/2014/main" id="{60FC465B-2605-409D-B52E-3D0CB8A1D6F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7" name="Freeform 46">
              <a:extLst>
                <a:ext uri="{FF2B5EF4-FFF2-40B4-BE49-F238E27FC236}">
                  <a16:creationId xmlns:a16="http://schemas.microsoft.com/office/drawing/2014/main" id="{70666028-30B0-4A46-86FB-A42432CCF205}"/>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8" name="Freeform 47">
              <a:extLst>
                <a:ext uri="{FF2B5EF4-FFF2-40B4-BE49-F238E27FC236}">
                  <a16:creationId xmlns:a16="http://schemas.microsoft.com/office/drawing/2014/main" id="{66285623-1ECC-4019-998B-0FFEC53E1FE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59" name="Freeform 48">
              <a:extLst>
                <a:ext uri="{FF2B5EF4-FFF2-40B4-BE49-F238E27FC236}">
                  <a16:creationId xmlns:a16="http://schemas.microsoft.com/office/drawing/2014/main" id="{DE28096A-EBC6-48DC-B28E-FDF15022B52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0" name="Freeform 49">
              <a:extLst>
                <a:ext uri="{FF2B5EF4-FFF2-40B4-BE49-F238E27FC236}">
                  <a16:creationId xmlns:a16="http://schemas.microsoft.com/office/drawing/2014/main" id="{C82365C2-71DD-4925-A67B-CAA854D300EE}"/>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1" name="Freeform 50">
              <a:extLst>
                <a:ext uri="{FF2B5EF4-FFF2-40B4-BE49-F238E27FC236}">
                  <a16:creationId xmlns:a16="http://schemas.microsoft.com/office/drawing/2014/main" id="{F69923CB-AB0E-4DAA-8CB4-05A540FC571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2" name="Freeform 51">
              <a:extLst>
                <a:ext uri="{FF2B5EF4-FFF2-40B4-BE49-F238E27FC236}">
                  <a16:creationId xmlns:a16="http://schemas.microsoft.com/office/drawing/2014/main" id="{0C9872BA-3C4D-4098-8153-AF0C234620B5}"/>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3" name="Freeform 52">
              <a:extLst>
                <a:ext uri="{FF2B5EF4-FFF2-40B4-BE49-F238E27FC236}">
                  <a16:creationId xmlns:a16="http://schemas.microsoft.com/office/drawing/2014/main" id="{4137D422-E6EB-490E-9416-24F82972F9B0}"/>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4" name="Freeform 53">
              <a:extLst>
                <a:ext uri="{FF2B5EF4-FFF2-40B4-BE49-F238E27FC236}">
                  <a16:creationId xmlns:a16="http://schemas.microsoft.com/office/drawing/2014/main" id="{BB0D0761-D478-4C17-815A-0A6AD74194E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5" name="Freeform 54">
              <a:extLst>
                <a:ext uri="{FF2B5EF4-FFF2-40B4-BE49-F238E27FC236}">
                  <a16:creationId xmlns:a16="http://schemas.microsoft.com/office/drawing/2014/main" id="{4E5F6A7C-2998-4CCF-BF1E-D9077A867373}"/>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6" name="Freeform 55">
              <a:extLst>
                <a:ext uri="{FF2B5EF4-FFF2-40B4-BE49-F238E27FC236}">
                  <a16:creationId xmlns:a16="http://schemas.microsoft.com/office/drawing/2014/main" id="{B8C17893-2B8C-4402-9B0A-CFAC1EEC5BFE}"/>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7" name="Freeform 56">
              <a:extLst>
                <a:ext uri="{FF2B5EF4-FFF2-40B4-BE49-F238E27FC236}">
                  <a16:creationId xmlns:a16="http://schemas.microsoft.com/office/drawing/2014/main" id="{80A4A95E-1D12-4BFB-84A3-6E69192B6F6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8" name="Freeform 57">
              <a:extLst>
                <a:ext uri="{FF2B5EF4-FFF2-40B4-BE49-F238E27FC236}">
                  <a16:creationId xmlns:a16="http://schemas.microsoft.com/office/drawing/2014/main" id="{DE09AAE9-B869-4D14-9A6E-6B1E8F9D918C}"/>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69" name="Freeform 58">
              <a:extLst>
                <a:ext uri="{FF2B5EF4-FFF2-40B4-BE49-F238E27FC236}">
                  <a16:creationId xmlns:a16="http://schemas.microsoft.com/office/drawing/2014/main" id="{DACFD2A8-35E2-4D17-A432-C4445B1DE430}"/>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0" name="Freeform 59">
              <a:extLst>
                <a:ext uri="{FF2B5EF4-FFF2-40B4-BE49-F238E27FC236}">
                  <a16:creationId xmlns:a16="http://schemas.microsoft.com/office/drawing/2014/main" id="{20394763-C255-444B-940F-5BE2CAE0959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1" name="Freeform 60">
              <a:extLst>
                <a:ext uri="{FF2B5EF4-FFF2-40B4-BE49-F238E27FC236}">
                  <a16:creationId xmlns:a16="http://schemas.microsoft.com/office/drawing/2014/main" id="{D5DB92F4-CCF4-48BD-8A77-44191933714C}"/>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2" name="Freeform 61">
              <a:extLst>
                <a:ext uri="{FF2B5EF4-FFF2-40B4-BE49-F238E27FC236}">
                  <a16:creationId xmlns:a16="http://schemas.microsoft.com/office/drawing/2014/main" id="{39B52CE4-6F33-4717-912A-6C0F2BA53183}"/>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3" name="Freeform 62">
              <a:extLst>
                <a:ext uri="{FF2B5EF4-FFF2-40B4-BE49-F238E27FC236}">
                  <a16:creationId xmlns:a16="http://schemas.microsoft.com/office/drawing/2014/main" id="{25F6B581-6C3D-4732-943C-D740A1C3671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74" name="Freeform 71">
              <a:extLst>
                <a:ext uri="{FF2B5EF4-FFF2-40B4-BE49-F238E27FC236}">
                  <a16:creationId xmlns:a16="http://schemas.microsoft.com/office/drawing/2014/main" id="{043007A9-32DC-46FF-96D2-A7D27193ED5E}"/>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sp>
        <p:nvSpPr>
          <p:cNvPr id="5" name="矩形 4">
            <a:extLst>
              <a:ext uri="{FF2B5EF4-FFF2-40B4-BE49-F238E27FC236}">
                <a16:creationId xmlns:a16="http://schemas.microsoft.com/office/drawing/2014/main" id="{3701D6A2-E0B4-4D59-BD49-A67266448E1E}"/>
              </a:ext>
            </a:extLst>
          </p:cNvPr>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F0502020204030204"/>
                <a:ea typeface="Microsoft YaHei"/>
                <a:cs typeface="+mn-ea"/>
              </a:rPr>
              <a:t>PART</a:t>
            </a:r>
            <a:endParaRPr kumimoji="0" lang="zh-CN" altLang="en-US" sz="4000" b="0" i="0" u="none" strike="noStrike" kern="1200" cap="none" spc="0" normalizeH="0" baseline="0" dirty="0">
              <a:ln>
                <a:noFill/>
              </a:ln>
              <a:solidFill>
                <a:prstClr val="white"/>
              </a:solidFill>
              <a:effectLst/>
              <a:uLnTx/>
              <a:uFillTx/>
              <a:latin typeface="Arial" panose="020F0502020204030204"/>
              <a:ea typeface="Microsoft YaHei"/>
              <a:cs typeface="+mn-ea"/>
            </a:endParaRPr>
          </a:p>
        </p:txBody>
      </p:sp>
    </p:spTree>
    <p:extLst>
      <p:ext uri="{BB962C8B-B14F-4D97-AF65-F5344CB8AC3E}">
        <p14:creationId xmlns:p14="http://schemas.microsoft.com/office/powerpoint/2010/main" val="6098989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a:extLst>
              <a:ext uri="{FF2B5EF4-FFF2-40B4-BE49-F238E27FC236}">
                <a16:creationId xmlns:a16="http://schemas.microsoft.com/office/drawing/2014/main" id="{9782960B-0298-40C0-9193-B28F17C2A53C}"/>
              </a:ext>
            </a:extLst>
          </p:cNvPr>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sp>
        <p:nvSpPr>
          <p:cNvPr id="63" name="椭圆 62">
            <a:extLst>
              <a:ext uri="{FF2B5EF4-FFF2-40B4-BE49-F238E27FC236}">
                <a16:creationId xmlns:a16="http://schemas.microsoft.com/office/drawing/2014/main" id="{F26480F6-566C-42F1-91D5-B755F6AB5120}"/>
              </a:ext>
            </a:extLst>
          </p:cNvPr>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F0502020204030204"/>
              <a:ea typeface="Microsoft YaHei"/>
              <a:cs typeface="+mn-ea"/>
              <a:sym typeface="+mn-lt"/>
            </a:endParaRPr>
          </a:p>
        </p:txBody>
      </p:sp>
      <p:grpSp>
        <p:nvGrpSpPr>
          <p:cNvPr id="64" name="组合 63">
            <a:extLst>
              <a:ext uri="{FF2B5EF4-FFF2-40B4-BE49-F238E27FC236}">
                <a16:creationId xmlns:a16="http://schemas.microsoft.com/office/drawing/2014/main" id="{17D64BBA-58A8-428F-887C-708E5659D46B}"/>
              </a:ext>
            </a:extLst>
          </p:cNvPr>
          <p:cNvGrpSpPr/>
          <p:nvPr/>
        </p:nvGrpSpPr>
        <p:grpSpPr>
          <a:xfrm>
            <a:off x="5317814" y="741574"/>
            <a:ext cx="1614432" cy="1610666"/>
            <a:chOff x="2105799" y="20055838"/>
            <a:chExt cx="6748090" cy="6732363"/>
          </a:xfrm>
          <a:solidFill>
            <a:schemeClr val="accent1"/>
          </a:solidFill>
        </p:grpSpPr>
        <p:sp>
          <p:nvSpPr>
            <p:cNvPr id="65" name="Freeform 8">
              <a:extLst>
                <a:ext uri="{FF2B5EF4-FFF2-40B4-BE49-F238E27FC236}">
                  <a16:creationId xmlns:a16="http://schemas.microsoft.com/office/drawing/2014/main" id="{BDD6A6EB-5C5E-45A6-BF3E-295FF9FE1D0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7" name="Freeform 42">
              <a:extLst>
                <a:ext uri="{FF2B5EF4-FFF2-40B4-BE49-F238E27FC236}">
                  <a16:creationId xmlns:a16="http://schemas.microsoft.com/office/drawing/2014/main" id="{00087E73-C04B-4FF7-88CC-39D146CEE80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8" name="Freeform 43">
              <a:extLst>
                <a:ext uri="{FF2B5EF4-FFF2-40B4-BE49-F238E27FC236}">
                  <a16:creationId xmlns:a16="http://schemas.microsoft.com/office/drawing/2014/main" id="{F6684CF1-760F-4F38-9B51-B2BE6F7F0E6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69" name="Freeform 44">
              <a:extLst>
                <a:ext uri="{FF2B5EF4-FFF2-40B4-BE49-F238E27FC236}">
                  <a16:creationId xmlns:a16="http://schemas.microsoft.com/office/drawing/2014/main" id="{6C357B19-2185-4923-86AB-573939DB1CCB}"/>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71" name="Freeform 45">
              <a:extLst>
                <a:ext uri="{FF2B5EF4-FFF2-40B4-BE49-F238E27FC236}">
                  <a16:creationId xmlns:a16="http://schemas.microsoft.com/office/drawing/2014/main" id="{745C8593-CAD2-4EAD-B82D-AA253F717155}"/>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29" name="Freeform 46">
              <a:extLst>
                <a:ext uri="{FF2B5EF4-FFF2-40B4-BE49-F238E27FC236}">
                  <a16:creationId xmlns:a16="http://schemas.microsoft.com/office/drawing/2014/main" id="{B384B41B-780D-42AB-A063-7052CC29D75D}"/>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0" name="Freeform 47">
              <a:extLst>
                <a:ext uri="{FF2B5EF4-FFF2-40B4-BE49-F238E27FC236}">
                  <a16:creationId xmlns:a16="http://schemas.microsoft.com/office/drawing/2014/main" id="{62FE602F-E75B-4D93-9D94-F688FA6403D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1" name="Freeform 48">
              <a:extLst>
                <a:ext uri="{FF2B5EF4-FFF2-40B4-BE49-F238E27FC236}">
                  <a16:creationId xmlns:a16="http://schemas.microsoft.com/office/drawing/2014/main" id="{B0340309-59C7-41A5-A975-6ED4FC69558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2" name="Freeform 49">
              <a:extLst>
                <a:ext uri="{FF2B5EF4-FFF2-40B4-BE49-F238E27FC236}">
                  <a16:creationId xmlns:a16="http://schemas.microsoft.com/office/drawing/2014/main" id="{2CF388E8-3611-4410-879E-C23BF15610B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3" name="Freeform 50">
              <a:extLst>
                <a:ext uri="{FF2B5EF4-FFF2-40B4-BE49-F238E27FC236}">
                  <a16:creationId xmlns:a16="http://schemas.microsoft.com/office/drawing/2014/main" id="{A7E39C54-EAB6-4670-9911-865D0ABBAC3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4" name="Freeform 51">
              <a:extLst>
                <a:ext uri="{FF2B5EF4-FFF2-40B4-BE49-F238E27FC236}">
                  <a16:creationId xmlns:a16="http://schemas.microsoft.com/office/drawing/2014/main" id="{C328AEB8-604B-4FE9-95BF-7EA4E8ED5D3C}"/>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5" name="Freeform 52">
              <a:extLst>
                <a:ext uri="{FF2B5EF4-FFF2-40B4-BE49-F238E27FC236}">
                  <a16:creationId xmlns:a16="http://schemas.microsoft.com/office/drawing/2014/main" id="{81BC006C-BCD9-45CD-9774-051F478861B4}"/>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6" name="Freeform 53">
              <a:extLst>
                <a:ext uri="{FF2B5EF4-FFF2-40B4-BE49-F238E27FC236}">
                  <a16:creationId xmlns:a16="http://schemas.microsoft.com/office/drawing/2014/main" id="{086DBB45-39C4-44DE-AB86-92873FECAA8E}"/>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7" name="Freeform 54">
              <a:extLst>
                <a:ext uri="{FF2B5EF4-FFF2-40B4-BE49-F238E27FC236}">
                  <a16:creationId xmlns:a16="http://schemas.microsoft.com/office/drawing/2014/main" id="{09A277B2-A3BA-43A2-BA82-813C993033E8}"/>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8" name="Freeform 55">
              <a:extLst>
                <a:ext uri="{FF2B5EF4-FFF2-40B4-BE49-F238E27FC236}">
                  <a16:creationId xmlns:a16="http://schemas.microsoft.com/office/drawing/2014/main" id="{3BBD2727-FD37-443A-B218-1F396F8598AF}"/>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39" name="Freeform 56">
              <a:extLst>
                <a:ext uri="{FF2B5EF4-FFF2-40B4-BE49-F238E27FC236}">
                  <a16:creationId xmlns:a16="http://schemas.microsoft.com/office/drawing/2014/main" id="{246B2677-07FC-46C4-AA93-81A6A49524E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0" name="Freeform 57">
              <a:extLst>
                <a:ext uri="{FF2B5EF4-FFF2-40B4-BE49-F238E27FC236}">
                  <a16:creationId xmlns:a16="http://schemas.microsoft.com/office/drawing/2014/main" id="{3C345CC2-F3A1-4D57-A0B2-DBACACAF6DA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1" name="Freeform 58">
              <a:extLst>
                <a:ext uri="{FF2B5EF4-FFF2-40B4-BE49-F238E27FC236}">
                  <a16:creationId xmlns:a16="http://schemas.microsoft.com/office/drawing/2014/main" id="{8F6163AE-D7D4-48CF-8F56-27751A27AAE4}"/>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2" name="Freeform 59">
              <a:extLst>
                <a:ext uri="{FF2B5EF4-FFF2-40B4-BE49-F238E27FC236}">
                  <a16:creationId xmlns:a16="http://schemas.microsoft.com/office/drawing/2014/main" id="{DA1F4E85-B289-49FE-BD0A-6540821598DD}"/>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3" name="Freeform 60">
              <a:extLst>
                <a:ext uri="{FF2B5EF4-FFF2-40B4-BE49-F238E27FC236}">
                  <a16:creationId xmlns:a16="http://schemas.microsoft.com/office/drawing/2014/main" id="{DE778FDA-1390-418E-A32B-D860CAB1DDFA}"/>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4" name="Freeform 61">
              <a:extLst>
                <a:ext uri="{FF2B5EF4-FFF2-40B4-BE49-F238E27FC236}">
                  <a16:creationId xmlns:a16="http://schemas.microsoft.com/office/drawing/2014/main" id="{FCCA6383-EF4D-4BBE-B1B8-1964323BC8A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5" name="Freeform 62">
              <a:extLst>
                <a:ext uri="{FF2B5EF4-FFF2-40B4-BE49-F238E27FC236}">
                  <a16:creationId xmlns:a16="http://schemas.microsoft.com/office/drawing/2014/main" id="{23CCBDCB-F7EF-4C6E-AFA9-224128705B98}"/>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sp>
          <p:nvSpPr>
            <p:cNvPr id="146" name="Freeform 71">
              <a:extLst>
                <a:ext uri="{FF2B5EF4-FFF2-40B4-BE49-F238E27FC236}">
                  <a16:creationId xmlns:a16="http://schemas.microsoft.com/office/drawing/2014/main" id="{895D5DE4-D3E3-44FD-A936-3D4830CD2F6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ea"/>
                <a:sym typeface="+mn-lt"/>
              </a:endParaRPr>
            </a:p>
          </p:txBody>
        </p:sp>
      </p:grpSp>
      <p:sp>
        <p:nvSpPr>
          <p:cNvPr id="147" name="标题 1">
            <a:extLst>
              <a:ext uri="{FF2B5EF4-FFF2-40B4-BE49-F238E27FC236}">
                <a16:creationId xmlns:a16="http://schemas.microsoft.com/office/drawing/2014/main" id="{BD9599D0-9EF4-485D-9BF2-FE64B75665AD}"/>
              </a:ext>
            </a:extLst>
          </p:cNvPr>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F0502020204030204"/>
                <a:ea typeface="Microsoft YaHei"/>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tabLst/>
              <a:defRPr/>
            </a:pPr>
            <a:r>
              <a:rPr lang="zh-CN" altLang="en-US" dirty="0"/>
              <a:t>单击此处编辑结束语</a:t>
            </a:r>
          </a:p>
        </p:txBody>
      </p:sp>
      <p:sp>
        <p:nvSpPr>
          <p:cNvPr id="148" name="副标题 2">
            <a:extLst>
              <a:ext uri="{FF2B5EF4-FFF2-40B4-BE49-F238E27FC236}">
                <a16:creationId xmlns:a16="http://schemas.microsoft.com/office/drawing/2014/main" id="{780F498B-8C32-41D4-A1DA-41A6A68C0055}"/>
              </a:ext>
            </a:extLst>
          </p:cNvPr>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F0502020204030204"/>
                <a:ea typeface="Microsoft YaHei"/>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extLst>
      <p:ext uri="{BB962C8B-B14F-4D97-AF65-F5344CB8AC3E}">
        <p14:creationId xmlns:p14="http://schemas.microsoft.com/office/powerpoint/2010/main" val="17261125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030030053"/>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3925915339"/>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cxnSp>
        <p:nvCxnSpPr>
          <p:cNvPr id="71" name="直接连接符 70">
            <a:extLst>
              <a:ext uri="{FF2B5EF4-FFF2-40B4-BE49-F238E27FC236}">
                <a16:creationId xmlns:a16="http://schemas.microsoft.com/office/drawing/2014/main" id="{E65A605E-CDFB-48F0-9262-92E6FAB0F34F}"/>
              </a:ext>
            </a:extLst>
          </p:cNvPr>
          <p:cNvCxnSpPr>
            <a:cxnSpLocks/>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a:extLst>
              <a:ext uri="{FF2B5EF4-FFF2-40B4-BE49-F238E27FC236}">
                <a16:creationId xmlns:a16="http://schemas.microsoft.com/office/drawing/2014/main" id="{D1EB5750-0A9D-4CDA-8A3E-C75D4C68F34A}"/>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a:extLst>
              <a:ext uri="{FF2B5EF4-FFF2-40B4-BE49-F238E27FC236}">
                <a16:creationId xmlns:a16="http://schemas.microsoft.com/office/drawing/2014/main" id="{6D968944-E188-47DB-80CF-1FD6A7CF4922}"/>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1421409504"/>
      </p:ext>
    </p:extLst>
  </p:cSld>
  <p:clrMapOvr>
    <a:masterClrMapping/>
  </p:clrMapOvr>
  <p:extLst>
    <p:ext uri="{DCECCB84-F9BA-43D5-87BE-67443E8EF086}">
      <p15:sldGuideLst xmlns:p15="http://schemas.microsoft.com/office/powerpoint/2012/main">
        <p15:guide id="4"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a:extLst>
              <a:ext uri="{FF2B5EF4-FFF2-40B4-BE49-F238E27FC236}">
                <a16:creationId xmlns:a16="http://schemas.microsoft.com/office/drawing/2014/main" id="{73F46A27-B045-491C-8492-DC2AE1277C86}"/>
              </a:ext>
            </a:extLst>
          </p:cNvPr>
          <p:cNvGrpSpPr/>
          <p:nvPr userDrawn="1"/>
        </p:nvGrpSpPr>
        <p:grpSpPr>
          <a:xfrm>
            <a:off x="528706" y="867990"/>
            <a:ext cx="2433027" cy="0"/>
            <a:chOff x="7460343" y="1311756"/>
            <a:chExt cx="2433027" cy="0"/>
          </a:xfrm>
        </p:grpSpPr>
        <p:cxnSp>
          <p:nvCxnSpPr>
            <p:cNvPr id="64" name="直接连接符 63">
              <a:extLst>
                <a:ext uri="{FF2B5EF4-FFF2-40B4-BE49-F238E27FC236}">
                  <a16:creationId xmlns:a16="http://schemas.microsoft.com/office/drawing/2014/main" id="{B77B3D24-6FB9-41AF-8DFD-6DE7FAB86A89}"/>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a:extLst>
                <a:ext uri="{FF2B5EF4-FFF2-40B4-BE49-F238E27FC236}">
                  <a16:creationId xmlns:a16="http://schemas.microsoft.com/office/drawing/2014/main" id="{1DC1FD71-DEEB-4393-91A7-3EA78EA471F7}"/>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a:extLst>
              <a:ext uri="{FF2B5EF4-FFF2-40B4-BE49-F238E27FC236}">
                <a16:creationId xmlns:a16="http://schemas.microsoft.com/office/drawing/2014/main" id="{B4AE79B1-1619-41E3-8A2F-8EC4722BC253}"/>
              </a:ext>
            </a:extLst>
          </p:cNvPr>
          <p:cNvGrpSpPr/>
          <p:nvPr userDrawn="1"/>
        </p:nvGrpSpPr>
        <p:grpSpPr>
          <a:xfrm>
            <a:off x="10177780" y="329882"/>
            <a:ext cx="1512002" cy="444892"/>
            <a:chOff x="9556201" y="498129"/>
            <a:chExt cx="1993881" cy="586680"/>
          </a:xfrm>
        </p:grpSpPr>
        <p:grpSp>
          <p:nvGrpSpPr>
            <p:cNvPr id="66" name="组合 65">
              <a:extLst>
                <a:ext uri="{FF2B5EF4-FFF2-40B4-BE49-F238E27FC236}">
                  <a16:creationId xmlns:a16="http://schemas.microsoft.com/office/drawing/2014/main" id="{5C15F262-2B8A-43C1-93DC-339774166331}"/>
                </a:ext>
              </a:extLst>
            </p:cNvPr>
            <p:cNvGrpSpPr/>
            <p:nvPr userDrawn="1"/>
          </p:nvGrpSpPr>
          <p:grpSpPr>
            <a:xfrm>
              <a:off x="10239376" y="968937"/>
              <a:ext cx="1307697" cy="96254"/>
              <a:chOff x="4616246" y="3878362"/>
              <a:chExt cx="5571416" cy="410087"/>
            </a:xfrm>
            <a:solidFill>
              <a:schemeClr val="tx1">
                <a:alpha val="80000"/>
              </a:schemeClr>
            </a:solidFill>
          </p:grpSpPr>
          <p:sp>
            <p:nvSpPr>
              <p:cNvPr id="68" name="Freeform 17">
                <a:extLst>
                  <a:ext uri="{FF2B5EF4-FFF2-40B4-BE49-F238E27FC236}">
                    <a16:creationId xmlns:a16="http://schemas.microsoft.com/office/drawing/2014/main" id="{0BB7E6A2-C551-4CAC-8A7C-CB084AC0393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69" name="Freeform 18">
                <a:extLst>
                  <a:ext uri="{FF2B5EF4-FFF2-40B4-BE49-F238E27FC236}">
                    <a16:creationId xmlns:a16="http://schemas.microsoft.com/office/drawing/2014/main" id="{AF11A2EA-0B28-440D-ABC0-47F76546FA4B}"/>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0" name="Freeform 19">
                <a:extLst>
                  <a:ext uri="{FF2B5EF4-FFF2-40B4-BE49-F238E27FC236}">
                    <a16:creationId xmlns:a16="http://schemas.microsoft.com/office/drawing/2014/main" id="{687C0C1A-D1C7-41A9-8A9A-4EB1400A640C}"/>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2" name="Freeform 20">
                <a:extLst>
                  <a:ext uri="{FF2B5EF4-FFF2-40B4-BE49-F238E27FC236}">
                    <a16:creationId xmlns:a16="http://schemas.microsoft.com/office/drawing/2014/main" id="{B1AD26CB-2631-47D6-8B94-0C2DE8DAE1DF}"/>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3" name="Freeform 21">
                <a:extLst>
                  <a:ext uri="{FF2B5EF4-FFF2-40B4-BE49-F238E27FC236}">
                    <a16:creationId xmlns:a16="http://schemas.microsoft.com/office/drawing/2014/main" id="{7188BA7E-50BA-44F8-9949-24203A649509}"/>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4" name="Freeform 22">
                <a:extLst>
                  <a:ext uri="{FF2B5EF4-FFF2-40B4-BE49-F238E27FC236}">
                    <a16:creationId xmlns:a16="http://schemas.microsoft.com/office/drawing/2014/main" id="{59E8A17F-9E83-487C-BAAE-EF2645C4653C}"/>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5" name="Freeform 23">
                <a:extLst>
                  <a:ext uri="{FF2B5EF4-FFF2-40B4-BE49-F238E27FC236}">
                    <a16:creationId xmlns:a16="http://schemas.microsoft.com/office/drawing/2014/main" id="{6874771E-6EC2-40B7-8593-A8A420AEEAD7}"/>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6" name="Freeform 25">
                <a:extLst>
                  <a:ext uri="{FF2B5EF4-FFF2-40B4-BE49-F238E27FC236}">
                    <a16:creationId xmlns:a16="http://schemas.microsoft.com/office/drawing/2014/main" id="{CDD46DA1-964F-4E43-A6AD-31009905952B}"/>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7" name="Freeform 27">
                <a:extLst>
                  <a:ext uri="{FF2B5EF4-FFF2-40B4-BE49-F238E27FC236}">
                    <a16:creationId xmlns:a16="http://schemas.microsoft.com/office/drawing/2014/main" id="{79E10957-7621-455A-A65D-63395B54CD8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8" name="Freeform 29">
                <a:extLst>
                  <a:ext uri="{FF2B5EF4-FFF2-40B4-BE49-F238E27FC236}">
                    <a16:creationId xmlns:a16="http://schemas.microsoft.com/office/drawing/2014/main" id="{5C881E13-4696-4D4F-B82A-A15CE965951E}"/>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79" name="Freeform 30">
                <a:extLst>
                  <a:ext uri="{FF2B5EF4-FFF2-40B4-BE49-F238E27FC236}">
                    <a16:creationId xmlns:a16="http://schemas.microsoft.com/office/drawing/2014/main" id="{57334090-4538-4D00-B942-CBD745D65BC1}"/>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0" name="Freeform 31">
                <a:extLst>
                  <a:ext uri="{FF2B5EF4-FFF2-40B4-BE49-F238E27FC236}">
                    <a16:creationId xmlns:a16="http://schemas.microsoft.com/office/drawing/2014/main" id="{BA16E188-C562-41A4-9B4A-9DBEBF95A377}"/>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1" name="Freeform 32">
                <a:extLst>
                  <a:ext uri="{FF2B5EF4-FFF2-40B4-BE49-F238E27FC236}">
                    <a16:creationId xmlns:a16="http://schemas.microsoft.com/office/drawing/2014/main" id="{04D8D32A-D397-417E-8C9F-BDEF41F83EB9}"/>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2" name="Freeform 33">
                <a:extLst>
                  <a:ext uri="{FF2B5EF4-FFF2-40B4-BE49-F238E27FC236}">
                    <a16:creationId xmlns:a16="http://schemas.microsoft.com/office/drawing/2014/main" id="{80ECFE5A-CC82-4F7B-9CB9-E42947E66DC6}"/>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3" name="Freeform 34">
                <a:extLst>
                  <a:ext uri="{FF2B5EF4-FFF2-40B4-BE49-F238E27FC236}">
                    <a16:creationId xmlns:a16="http://schemas.microsoft.com/office/drawing/2014/main" id="{A2B2A5CC-F142-4967-9397-104C57D6D51E}"/>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4" name="Freeform 35">
                <a:extLst>
                  <a:ext uri="{FF2B5EF4-FFF2-40B4-BE49-F238E27FC236}">
                    <a16:creationId xmlns:a16="http://schemas.microsoft.com/office/drawing/2014/main" id="{C6DC5263-4BE0-4098-8265-18B3D919C540}"/>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85" name="组合 84">
              <a:extLst>
                <a:ext uri="{FF2B5EF4-FFF2-40B4-BE49-F238E27FC236}">
                  <a16:creationId xmlns:a16="http://schemas.microsoft.com/office/drawing/2014/main" id="{0FEBB34A-9216-4734-ABDB-24C619203A22}"/>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a:extLst>
                  <a:ext uri="{FF2B5EF4-FFF2-40B4-BE49-F238E27FC236}">
                    <a16:creationId xmlns:a16="http://schemas.microsoft.com/office/drawing/2014/main" id="{BAAACB60-72C2-4416-9299-161860BAE9E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7" name="Freeform 10">
                <a:extLst>
                  <a:ext uri="{FF2B5EF4-FFF2-40B4-BE49-F238E27FC236}">
                    <a16:creationId xmlns:a16="http://schemas.microsoft.com/office/drawing/2014/main" id="{8CAA1636-149B-4EDA-B31F-4978A1DAA4F3}"/>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8" name="Freeform 11">
                <a:extLst>
                  <a:ext uri="{FF2B5EF4-FFF2-40B4-BE49-F238E27FC236}">
                    <a16:creationId xmlns:a16="http://schemas.microsoft.com/office/drawing/2014/main" id="{FDF2BF3F-AB31-4F63-9678-BFF5CCE4454A}"/>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89" name="Freeform 12">
                <a:extLst>
                  <a:ext uri="{FF2B5EF4-FFF2-40B4-BE49-F238E27FC236}">
                    <a16:creationId xmlns:a16="http://schemas.microsoft.com/office/drawing/2014/main" id="{5B526479-0DBF-4737-8331-32D1E952C9D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0" name="Freeform 13">
                <a:extLst>
                  <a:ext uri="{FF2B5EF4-FFF2-40B4-BE49-F238E27FC236}">
                    <a16:creationId xmlns:a16="http://schemas.microsoft.com/office/drawing/2014/main" id="{E3947BE1-C3AE-4CFB-BFFE-ABA981B89672}"/>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1" name="Freeform 14">
                <a:extLst>
                  <a:ext uri="{FF2B5EF4-FFF2-40B4-BE49-F238E27FC236}">
                    <a16:creationId xmlns:a16="http://schemas.microsoft.com/office/drawing/2014/main" id="{F2A49C76-5480-41CE-9ADE-B8DA9152D704}"/>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2" name="Freeform 15">
                <a:extLst>
                  <a:ext uri="{FF2B5EF4-FFF2-40B4-BE49-F238E27FC236}">
                    <a16:creationId xmlns:a16="http://schemas.microsoft.com/office/drawing/2014/main" id="{16AD1742-67D8-4026-84B3-87236E785A6B}"/>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3" name="Freeform 16">
                <a:extLst>
                  <a:ext uri="{FF2B5EF4-FFF2-40B4-BE49-F238E27FC236}">
                    <a16:creationId xmlns:a16="http://schemas.microsoft.com/office/drawing/2014/main" id="{CDEDCC72-5F8A-4DD8-9E4E-D7527A11A8EC}"/>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4" name="Freeform 24">
                <a:extLst>
                  <a:ext uri="{FF2B5EF4-FFF2-40B4-BE49-F238E27FC236}">
                    <a16:creationId xmlns:a16="http://schemas.microsoft.com/office/drawing/2014/main" id="{43DCC307-4F60-4FFF-A2A5-A29470381E5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5" name="Freeform 26">
                <a:extLst>
                  <a:ext uri="{FF2B5EF4-FFF2-40B4-BE49-F238E27FC236}">
                    <a16:creationId xmlns:a16="http://schemas.microsoft.com/office/drawing/2014/main" id="{B9F88D38-2706-4475-8802-6F4F5D2EF22D}"/>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6" name="Freeform 28">
                <a:extLst>
                  <a:ext uri="{FF2B5EF4-FFF2-40B4-BE49-F238E27FC236}">
                    <a16:creationId xmlns:a16="http://schemas.microsoft.com/office/drawing/2014/main" id="{8F836E50-664C-489E-B463-9D8B808D647E}"/>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97" name="Freeform 36">
                <a:extLst>
                  <a:ext uri="{FF2B5EF4-FFF2-40B4-BE49-F238E27FC236}">
                    <a16:creationId xmlns:a16="http://schemas.microsoft.com/office/drawing/2014/main" id="{81C3B568-D4E9-40A8-AA80-68ECCA6EFC73}"/>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98" name="组合 97">
              <a:extLst>
                <a:ext uri="{FF2B5EF4-FFF2-40B4-BE49-F238E27FC236}">
                  <a16:creationId xmlns:a16="http://schemas.microsoft.com/office/drawing/2014/main" id="{90DC71DC-0BCB-48A8-A72D-C25256144DE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99" name="Freeform 8">
                <a:extLst>
                  <a:ext uri="{FF2B5EF4-FFF2-40B4-BE49-F238E27FC236}">
                    <a16:creationId xmlns:a16="http://schemas.microsoft.com/office/drawing/2014/main" id="{57D1E859-5CEB-4609-8E48-13EBEA79EA5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0" name="Freeform 42">
                <a:extLst>
                  <a:ext uri="{FF2B5EF4-FFF2-40B4-BE49-F238E27FC236}">
                    <a16:creationId xmlns:a16="http://schemas.microsoft.com/office/drawing/2014/main" id="{A033A341-EE5C-4CFF-8FE9-10E577DFE66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1" name="Freeform 43">
                <a:extLst>
                  <a:ext uri="{FF2B5EF4-FFF2-40B4-BE49-F238E27FC236}">
                    <a16:creationId xmlns:a16="http://schemas.microsoft.com/office/drawing/2014/main" id="{672D9D2F-B971-45A7-BEA6-0BE6565B628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2" name="Freeform 44">
                <a:extLst>
                  <a:ext uri="{FF2B5EF4-FFF2-40B4-BE49-F238E27FC236}">
                    <a16:creationId xmlns:a16="http://schemas.microsoft.com/office/drawing/2014/main" id="{E905262E-566E-456A-8A2C-4D36BAC742A2}"/>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3" name="Freeform 45">
                <a:extLst>
                  <a:ext uri="{FF2B5EF4-FFF2-40B4-BE49-F238E27FC236}">
                    <a16:creationId xmlns:a16="http://schemas.microsoft.com/office/drawing/2014/main" id="{72E93604-F1A1-4374-9DEA-9A647838A73D}"/>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4" name="Freeform 46">
                <a:extLst>
                  <a:ext uri="{FF2B5EF4-FFF2-40B4-BE49-F238E27FC236}">
                    <a16:creationId xmlns:a16="http://schemas.microsoft.com/office/drawing/2014/main" id="{D202D4C6-F78A-4048-8132-DEFFD80BA87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5" name="Freeform 47">
                <a:extLst>
                  <a:ext uri="{FF2B5EF4-FFF2-40B4-BE49-F238E27FC236}">
                    <a16:creationId xmlns:a16="http://schemas.microsoft.com/office/drawing/2014/main" id="{38D2C29B-8AE7-40CF-9AC3-F0EFB8D202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6" name="Freeform 48">
                <a:extLst>
                  <a:ext uri="{FF2B5EF4-FFF2-40B4-BE49-F238E27FC236}">
                    <a16:creationId xmlns:a16="http://schemas.microsoft.com/office/drawing/2014/main" id="{ABA50FBF-BA46-4469-8806-C69C007B2D1B}"/>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7" name="Freeform 49">
                <a:extLst>
                  <a:ext uri="{FF2B5EF4-FFF2-40B4-BE49-F238E27FC236}">
                    <a16:creationId xmlns:a16="http://schemas.microsoft.com/office/drawing/2014/main" id="{B83B4A3F-FC0E-43BC-BFCA-F5A8EA5B853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8" name="Freeform 50">
                <a:extLst>
                  <a:ext uri="{FF2B5EF4-FFF2-40B4-BE49-F238E27FC236}">
                    <a16:creationId xmlns:a16="http://schemas.microsoft.com/office/drawing/2014/main" id="{11F4E97B-BA23-4998-BFB7-B0025EC32AF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09" name="Freeform 51">
                <a:extLst>
                  <a:ext uri="{FF2B5EF4-FFF2-40B4-BE49-F238E27FC236}">
                    <a16:creationId xmlns:a16="http://schemas.microsoft.com/office/drawing/2014/main" id="{9E8B953D-8774-449E-8415-F81822ACB868}"/>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0" name="Freeform 52">
                <a:extLst>
                  <a:ext uri="{FF2B5EF4-FFF2-40B4-BE49-F238E27FC236}">
                    <a16:creationId xmlns:a16="http://schemas.microsoft.com/office/drawing/2014/main" id="{139920B7-00AE-4E16-A01E-1994DDBD530B}"/>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1" name="Freeform 53">
                <a:extLst>
                  <a:ext uri="{FF2B5EF4-FFF2-40B4-BE49-F238E27FC236}">
                    <a16:creationId xmlns:a16="http://schemas.microsoft.com/office/drawing/2014/main" id="{F9763041-78AD-4C52-B55D-880766C7F94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2" name="Freeform 54">
                <a:extLst>
                  <a:ext uri="{FF2B5EF4-FFF2-40B4-BE49-F238E27FC236}">
                    <a16:creationId xmlns:a16="http://schemas.microsoft.com/office/drawing/2014/main" id="{F8640249-AA21-4144-8039-62CBDB8DA917}"/>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3" name="Freeform 55">
                <a:extLst>
                  <a:ext uri="{FF2B5EF4-FFF2-40B4-BE49-F238E27FC236}">
                    <a16:creationId xmlns:a16="http://schemas.microsoft.com/office/drawing/2014/main" id="{94D56455-C6B2-4D73-808E-1488E2572309}"/>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4" name="Freeform 56">
                <a:extLst>
                  <a:ext uri="{FF2B5EF4-FFF2-40B4-BE49-F238E27FC236}">
                    <a16:creationId xmlns:a16="http://schemas.microsoft.com/office/drawing/2014/main" id="{87C9E5ED-6CE0-49AB-A63F-8E727D78378E}"/>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5" name="Freeform 57">
                <a:extLst>
                  <a:ext uri="{FF2B5EF4-FFF2-40B4-BE49-F238E27FC236}">
                    <a16:creationId xmlns:a16="http://schemas.microsoft.com/office/drawing/2014/main" id="{3FE00EFE-FD79-4957-9FAA-81DA1FEB8090}"/>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6" name="Freeform 58">
                <a:extLst>
                  <a:ext uri="{FF2B5EF4-FFF2-40B4-BE49-F238E27FC236}">
                    <a16:creationId xmlns:a16="http://schemas.microsoft.com/office/drawing/2014/main" id="{3E36B85B-5FED-4861-8B47-BD80F2C00972}"/>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7" name="Freeform 59">
                <a:extLst>
                  <a:ext uri="{FF2B5EF4-FFF2-40B4-BE49-F238E27FC236}">
                    <a16:creationId xmlns:a16="http://schemas.microsoft.com/office/drawing/2014/main" id="{D47BCC9E-103F-42BB-9CE3-0C5F64C02580}"/>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8" name="Freeform 60">
                <a:extLst>
                  <a:ext uri="{FF2B5EF4-FFF2-40B4-BE49-F238E27FC236}">
                    <a16:creationId xmlns:a16="http://schemas.microsoft.com/office/drawing/2014/main" id="{E8B7F0D0-2612-4EB4-948A-2CA494D40DB7}"/>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19" name="Freeform 61">
                <a:extLst>
                  <a:ext uri="{FF2B5EF4-FFF2-40B4-BE49-F238E27FC236}">
                    <a16:creationId xmlns:a16="http://schemas.microsoft.com/office/drawing/2014/main" id="{A3973DC8-DF16-4791-87B5-6680BEEF3D0E}"/>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0" name="Freeform 62">
                <a:extLst>
                  <a:ext uri="{FF2B5EF4-FFF2-40B4-BE49-F238E27FC236}">
                    <a16:creationId xmlns:a16="http://schemas.microsoft.com/office/drawing/2014/main" id="{40A0B001-1F50-47ED-AD9F-1BA3203E2DB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1" name="Freeform 71">
                <a:extLst>
                  <a:ext uri="{FF2B5EF4-FFF2-40B4-BE49-F238E27FC236}">
                    <a16:creationId xmlns:a16="http://schemas.microsoft.com/office/drawing/2014/main" id="{30AE187D-C75A-4EC3-8322-8AD80C98F63C}"/>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cxnSp>
        <p:nvCxnSpPr>
          <p:cNvPr id="122" name="直接连接符 121">
            <a:extLst>
              <a:ext uri="{FF2B5EF4-FFF2-40B4-BE49-F238E27FC236}">
                <a16:creationId xmlns:a16="http://schemas.microsoft.com/office/drawing/2014/main" id="{44ED58EF-63CC-4876-87B1-66450A7862C6}"/>
              </a:ext>
            </a:extLst>
          </p:cNvPr>
          <p:cNvCxnSpPr>
            <a:cxnSpLocks/>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a:extLst>
              <a:ext uri="{FF2B5EF4-FFF2-40B4-BE49-F238E27FC236}">
                <a16:creationId xmlns:a16="http://schemas.microsoft.com/office/drawing/2014/main" id="{DD600323-006F-4A08-BE03-2ABBBD1D9CCD}"/>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smtClean="0"/>
              <a:pPr/>
              <a:t>‹#›</a:t>
            </a:fld>
            <a:r>
              <a:rPr lang="zh-CN" altLang="en-US" dirty="0"/>
              <a:t> </a:t>
            </a:r>
            <a:r>
              <a:rPr lang="en-US" altLang="zh-CN" dirty="0"/>
              <a:t>&gt;</a:t>
            </a:r>
            <a:endParaRPr lang="zh-CN" altLang="en-US" dirty="0"/>
          </a:p>
        </p:txBody>
      </p:sp>
      <p:sp>
        <p:nvSpPr>
          <p:cNvPr id="125" name="标题 1">
            <a:extLst>
              <a:ext uri="{FF2B5EF4-FFF2-40B4-BE49-F238E27FC236}">
                <a16:creationId xmlns:a16="http://schemas.microsoft.com/office/drawing/2014/main" id="{97EAA164-D07E-4BD8-8F25-2F9AABA01D6D}"/>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a:extLst>
              <a:ext uri="{FF2B5EF4-FFF2-40B4-BE49-F238E27FC236}">
                <a16:creationId xmlns:a16="http://schemas.microsoft.com/office/drawing/2014/main" id="{A21D5F5E-4FB0-402A-AEA9-76C1EEB139D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extLst>
      <p:ext uri="{BB962C8B-B14F-4D97-AF65-F5344CB8AC3E}">
        <p14:creationId xmlns:p14="http://schemas.microsoft.com/office/powerpoint/2010/main" val="530403812"/>
      </p:ext>
    </p:extLst>
  </p:cSld>
  <p:clrMapOvr>
    <a:masterClrMapping/>
  </p:clrMapOvr>
  <p:extLst>
    <p:ext uri="{DCECCB84-F9BA-43D5-87BE-67443E8EF086}">
      <p15:sldGuideLst xmlns:p15="http://schemas.microsoft.com/office/powerpoint/2012/main">
        <p15:guide id="2" orient="horz">
          <p15:clr>
            <a:srgbClr val="FBAE40"/>
          </p15:clr>
        </p15:guide>
        <p15:guide id="4"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57" name="灯片编号占位符 8">
            <a:extLst>
              <a:ext uri="{FF2B5EF4-FFF2-40B4-BE49-F238E27FC236}">
                <a16:creationId xmlns:a16="http://schemas.microsoft.com/office/drawing/2014/main" id="{EA30CFCD-47F5-4BDB-9235-4899110ACBB2}"/>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Tree>
    <p:extLst>
      <p:ext uri="{BB962C8B-B14F-4D97-AF65-F5344CB8AC3E}">
        <p14:creationId xmlns:p14="http://schemas.microsoft.com/office/powerpoint/2010/main" val="1131119114"/>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01072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7467291-1F4D-4401-BBE0-17BCD8258297}"/>
              </a:ext>
            </a:extLst>
          </p:cNvPr>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256674624"/>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6EEF3A2-ACC0-4E28-9306-12EF02038760}"/>
              </a:ext>
            </a:extLst>
          </p:cNvPr>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extLst>
      <p:ext uri="{BB962C8B-B14F-4D97-AF65-F5344CB8AC3E}">
        <p14:creationId xmlns:p14="http://schemas.microsoft.com/office/powerpoint/2010/main" val="4267871380"/>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a:extLst>
              <a:ext uri="{FF2B5EF4-FFF2-40B4-BE49-F238E27FC236}">
                <a16:creationId xmlns:a16="http://schemas.microsoft.com/office/drawing/2014/main" id="{712652DD-B310-4939-8011-D71B950A1B21}"/>
              </a:ext>
            </a:extLst>
          </p:cNvPr>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extLst>
      <p:ext uri="{BB962C8B-B14F-4D97-AF65-F5344CB8AC3E}">
        <p14:creationId xmlns:p14="http://schemas.microsoft.com/office/powerpoint/2010/main" val="4061629306"/>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32218AD9-0802-4E94-A545-7752B3A5C829}"/>
              </a:ext>
            </a:extLst>
          </p:cNvPr>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extLst>
      <p:ext uri="{BB962C8B-B14F-4D97-AF65-F5344CB8AC3E}">
        <p14:creationId xmlns:p14="http://schemas.microsoft.com/office/powerpoint/2010/main" val="1160747885"/>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7931C1FA-5FE8-40DF-AC6E-9B6B0E4CC26F}"/>
              </a:ext>
            </a:extLst>
          </p:cNvPr>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a:extLst>
              <a:ext uri="{FF2B5EF4-FFF2-40B4-BE49-F238E27FC236}">
                <a16:creationId xmlns:a16="http://schemas.microsoft.com/office/drawing/2014/main" id="{C7AF3ED8-1DE9-44A2-B853-FD2803EEAA0D}"/>
              </a:ext>
            </a:extLst>
          </p:cNvPr>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a:extLst>
              <a:ext uri="{FF2B5EF4-FFF2-40B4-BE49-F238E27FC236}">
                <a16:creationId xmlns:a16="http://schemas.microsoft.com/office/drawing/2014/main" id="{DB0BFE19-92E2-432D-9E06-36F2A8747397}"/>
              </a:ext>
            </a:extLst>
          </p:cNvPr>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a:extLst>
              <a:ext uri="{FF2B5EF4-FFF2-40B4-BE49-F238E27FC236}">
                <a16:creationId xmlns:a16="http://schemas.microsoft.com/office/drawing/2014/main" id="{F6FF85A4-C3A0-4D0C-92AF-6F4762E6DED8}"/>
              </a:ext>
            </a:extLst>
          </p:cNvPr>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extLst>
      <p:ext uri="{BB962C8B-B14F-4D97-AF65-F5344CB8AC3E}">
        <p14:creationId xmlns:p14="http://schemas.microsoft.com/office/powerpoint/2010/main" val="310454351"/>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标题 1">
            <a:extLst>
              <a:ext uri="{FF2B5EF4-FFF2-40B4-BE49-F238E27FC236}">
                <a16:creationId xmlns:a16="http://schemas.microsoft.com/office/drawing/2014/main" id="{8F22FD4E-E65A-45E3-8A02-74A1A8B316C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a:extLst>
              <a:ext uri="{FF2B5EF4-FFF2-40B4-BE49-F238E27FC236}">
                <a16:creationId xmlns:a16="http://schemas.microsoft.com/office/drawing/2014/main" id="{30E2DE02-8659-4706-8CD5-61C4D3C2AC15}"/>
              </a:ext>
            </a:extLst>
          </p:cNvPr>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64" name="文本框 63">
            <a:extLst>
              <a:ext uri="{FF2B5EF4-FFF2-40B4-BE49-F238E27FC236}">
                <a16:creationId xmlns:a16="http://schemas.microsoft.com/office/drawing/2014/main" id="{5714EDAB-B933-4491-9DBA-4C7C4FD8E939}"/>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24439797-4BE0-4F81-A8CC-64A6D9187FF8}"/>
              </a:ext>
            </a:extLst>
          </p:cNvPr>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extLst>
      <p:ext uri="{BB962C8B-B14F-4D97-AF65-F5344CB8AC3E}">
        <p14:creationId xmlns:p14="http://schemas.microsoft.com/office/powerpoint/2010/main" val="4212954581"/>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E936D758-58FF-4E8C-86BD-EB1FD279A69D}"/>
              </a:ext>
            </a:extLst>
          </p:cNvPr>
          <p:cNvSpPr>
            <a:spLocks noGrp="1"/>
          </p:cNvSpPr>
          <p:nvPr>
            <p:ph type="pic" idx="10"/>
          </p:nvPr>
        </p:nvSpPr>
        <p:spPr>
          <a:xfrm>
            <a:off x="2546350" y="1186670"/>
            <a:ext cx="6170930" cy="2242330"/>
          </a:xfrm>
        </p:spPr>
        <p:txBody>
          <a:bodyPr/>
          <a:lstStyle/>
          <a:p>
            <a:endParaRPr lang="zh-CN" altLang="en-US"/>
          </a:p>
        </p:txBody>
      </p:sp>
      <p:sp>
        <p:nvSpPr>
          <p:cNvPr id="3" name="图片占位符 2">
            <a:extLst>
              <a:ext uri="{FF2B5EF4-FFF2-40B4-BE49-F238E27FC236}">
                <a16:creationId xmlns:a16="http://schemas.microsoft.com/office/drawing/2014/main" id="{E5320648-7829-4F87-AE28-FE15F9A53BCF}"/>
              </a:ext>
            </a:extLst>
          </p:cNvPr>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a:extLst>
              <a:ext uri="{FF2B5EF4-FFF2-40B4-BE49-F238E27FC236}">
                <a16:creationId xmlns:a16="http://schemas.microsoft.com/office/drawing/2014/main" id="{A979AC8D-DFBA-44CD-BCB5-C9CCA905B1FD}"/>
              </a:ext>
            </a:extLst>
          </p:cNvPr>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a:extLst>
              <a:ext uri="{FF2B5EF4-FFF2-40B4-BE49-F238E27FC236}">
                <a16:creationId xmlns:a16="http://schemas.microsoft.com/office/drawing/2014/main" id="{B9DFBE81-F4AD-4D53-B8CE-49E335DF6821}"/>
              </a:ext>
            </a:extLst>
          </p:cNvPr>
          <p:cNvSpPr>
            <a:spLocks noGrp="1"/>
          </p:cNvSpPr>
          <p:nvPr>
            <p:ph type="pic" sz="quarter" idx="13"/>
          </p:nvPr>
        </p:nvSpPr>
        <p:spPr>
          <a:xfrm>
            <a:off x="8839200" y="1186670"/>
            <a:ext cx="2499360" cy="4767090"/>
          </a:xfrm>
          <a:prstGeom prst="rect">
            <a:avLst/>
          </a:prstGeom>
        </p:spPr>
        <p:txBody>
          <a:bodyPr/>
          <a:lstStyle/>
          <a:p>
            <a:endParaRPr lang="zh-CN" altLang="en-US"/>
          </a:p>
        </p:txBody>
      </p:sp>
    </p:spTree>
    <p:extLst>
      <p:ext uri="{BB962C8B-B14F-4D97-AF65-F5344CB8AC3E}">
        <p14:creationId xmlns:p14="http://schemas.microsoft.com/office/powerpoint/2010/main" val="3757660173"/>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a:extLst>
              <a:ext uri="{FF2B5EF4-FFF2-40B4-BE49-F238E27FC236}">
                <a16:creationId xmlns:a16="http://schemas.microsoft.com/office/drawing/2014/main" id="{752A13C3-8076-4A3B-9E60-2D71D978B1DC}"/>
              </a:ext>
            </a:extLst>
          </p:cNvPr>
          <p:cNvGrpSpPr/>
          <p:nvPr userDrawn="1"/>
        </p:nvGrpSpPr>
        <p:grpSpPr>
          <a:xfrm>
            <a:off x="10177780" y="329882"/>
            <a:ext cx="1512002" cy="444892"/>
            <a:chOff x="9556201" y="498129"/>
            <a:chExt cx="1993881" cy="586680"/>
          </a:xfrm>
        </p:grpSpPr>
        <p:grpSp>
          <p:nvGrpSpPr>
            <p:cNvPr id="122" name="组合 121">
              <a:extLst>
                <a:ext uri="{FF2B5EF4-FFF2-40B4-BE49-F238E27FC236}">
                  <a16:creationId xmlns:a16="http://schemas.microsoft.com/office/drawing/2014/main" id="{E27C398B-69FE-4C31-9C38-8ADE52CE9B05}"/>
                </a:ext>
              </a:extLst>
            </p:cNvPr>
            <p:cNvGrpSpPr/>
            <p:nvPr userDrawn="1"/>
          </p:nvGrpSpPr>
          <p:grpSpPr>
            <a:xfrm>
              <a:off x="10239376" y="968937"/>
              <a:ext cx="1307697" cy="96254"/>
              <a:chOff x="4616246" y="3878362"/>
              <a:chExt cx="5571416" cy="410087"/>
            </a:xfrm>
            <a:solidFill>
              <a:schemeClr val="tx1">
                <a:alpha val="80000"/>
              </a:schemeClr>
            </a:solidFill>
          </p:grpSpPr>
          <p:sp>
            <p:nvSpPr>
              <p:cNvPr id="160" name="Freeform 17">
                <a:extLst>
                  <a:ext uri="{FF2B5EF4-FFF2-40B4-BE49-F238E27FC236}">
                    <a16:creationId xmlns:a16="http://schemas.microsoft.com/office/drawing/2014/main" id="{E5B0E9AD-0A05-4036-8DA1-C7E6733E9DF1}"/>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1" name="Freeform 18">
                <a:extLst>
                  <a:ext uri="{FF2B5EF4-FFF2-40B4-BE49-F238E27FC236}">
                    <a16:creationId xmlns:a16="http://schemas.microsoft.com/office/drawing/2014/main" id="{029271E6-BD5F-4E7D-809E-C4511BA4F756}"/>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2" name="Freeform 19">
                <a:extLst>
                  <a:ext uri="{FF2B5EF4-FFF2-40B4-BE49-F238E27FC236}">
                    <a16:creationId xmlns:a16="http://schemas.microsoft.com/office/drawing/2014/main" id="{F0E374B4-1D8A-4254-9BF8-9478B61B7867}"/>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3" name="Freeform 20">
                <a:extLst>
                  <a:ext uri="{FF2B5EF4-FFF2-40B4-BE49-F238E27FC236}">
                    <a16:creationId xmlns:a16="http://schemas.microsoft.com/office/drawing/2014/main" id="{AFBC22B1-E0E5-491D-8D3A-0CADD301B3F1}"/>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4" name="Freeform 21">
                <a:extLst>
                  <a:ext uri="{FF2B5EF4-FFF2-40B4-BE49-F238E27FC236}">
                    <a16:creationId xmlns:a16="http://schemas.microsoft.com/office/drawing/2014/main" id="{52A94EBF-BEA5-40C1-BA72-F097DF0149EB}"/>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5" name="Freeform 22">
                <a:extLst>
                  <a:ext uri="{FF2B5EF4-FFF2-40B4-BE49-F238E27FC236}">
                    <a16:creationId xmlns:a16="http://schemas.microsoft.com/office/drawing/2014/main" id="{13446D84-1439-4CA9-B653-7FB33B0DC865}"/>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6" name="Freeform 23">
                <a:extLst>
                  <a:ext uri="{FF2B5EF4-FFF2-40B4-BE49-F238E27FC236}">
                    <a16:creationId xmlns:a16="http://schemas.microsoft.com/office/drawing/2014/main" id="{E2D267E0-CB35-4383-8A83-2AE643C7ECFF}"/>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7" name="Freeform 25">
                <a:extLst>
                  <a:ext uri="{FF2B5EF4-FFF2-40B4-BE49-F238E27FC236}">
                    <a16:creationId xmlns:a16="http://schemas.microsoft.com/office/drawing/2014/main" id="{42C70476-1D30-4F1C-8855-748E43ECBF5C}"/>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8" name="Freeform 27">
                <a:extLst>
                  <a:ext uri="{FF2B5EF4-FFF2-40B4-BE49-F238E27FC236}">
                    <a16:creationId xmlns:a16="http://schemas.microsoft.com/office/drawing/2014/main" id="{4136D2AD-C6EE-4398-B384-19DEE0F1B39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69" name="Freeform 29">
                <a:extLst>
                  <a:ext uri="{FF2B5EF4-FFF2-40B4-BE49-F238E27FC236}">
                    <a16:creationId xmlns:a16="http://schemas.microsoft.com/office/drawing/2014/main" id="{26056B2E-6223-4FEE-8248-F2EA17DBAF5B}"/>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0" name="Freeform 30">
                <a:extLst>
                  <a:ext uri="{FF2B5EF4-FFF2-40B4-BE49-F238E27FC236}">
                    <a16:creationId xmlns:a16="http://schemas.microsoft.com/office/drawing/2014/main" id="{006B390B-42C2-4B79-90D3-881CC2CFDCE9}"/>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1" name="Freeform 31">
                <a:extLst>
                  <a:ext uri="{FF2B5EF4-FFF2-40B4-BE49-F238E27FC236}">
                    <a16:creationId xmlns:a16="http://schemas.microsoft.com/office/drawing/2014/main" id="{50061FAB-489C-4780-AFC9-07435CFCBEA5}"/>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2" name="Freeform 32">
                <a:extLst>
                  <a:ext uri="{FF2B5EF4-FFF2-40B4-BE49-F238E27FC236}">
                    <a16:creationId xmlns:a16="http://schemas.microsoft.com/office/drawing/2014/main" id="{D30E14B5-5B2E-42F0-B3FB-A799A167FB3B}"/>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3" name="Freeform 33">
                <a:extLst>
                  <a:ext uri="{FF2B5EF4-FFF2-40B4-BE49-F238E27FC236}">
                    <a16:creationId xmlns:a16="http://schemas.microsoft.com/office/drawing/2014/main" id="{80557463-D295-47EE-83FE-4E7C2CFE5CA8}"/>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4" name="Freeform 34">
                <a:extLst>
                  <a:ext uri="{FF2B5EF4-FFF2-40B4-BE49-F238E27FC236}">
                    <a16:creationId xmlns:a16="http://schemas.microsoft.com/office/drawing/2014/main" id="{59C332FA-9D18-4C13-8F66-7832ED72F4F6}"/>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75" name="Freeform 35">
                <a:extLst>
                  <a:ext uri="{FF2B5EF4-FFF2-40B4-BE49-F238E27FC236}">
                    <a16:creationId xmlns:a16="http://schemas.microsoft.com/office/drawing/2014/main" id="{65E12940-8A45-4E0C-84AF-6AA4577F53A2}"/>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3" name="组合 122">
              <a:extLst>
                <a:ext uri="{FF2B5EF4-FFF2-40B4-BE49-F238E27FC236}">
                  <a16:creationId xmlns:a16="http://schemas.microsoft.com/office/drawing/2014/main" id="{F4DC8654-6333-43BF-BBD2-8CC0F92462C8}"/>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a:extLst>
                  <a:ext uri="{FF2B5EF4-FFF2-40B4-BE49-F238E27FC236}">
                    <a16:creationId xmlns:a16="http://schemas.microsoft.com/office/drawing/2014/main" id="{1BD02196-28F9-45E0-99D4-C63C486392BF}"/>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49" name="Freeform 10">
                <a:extLst>
                  <a:ext uri="{FF2B5EF4-FFF2-40B4-BE49-F238E27FC236}">
                    <a16:creationId xmlns:a16="http://schemas.microsoft.com/office/drawing/2014/main" id="{F635BA25-F85D-4FD0-B0FF-9852A3FB35CC}"/>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0" name="Freeform 11">
                <a:extLst>
                  <a:ext uri="{FF2B5EF4-FFF2-40B4-BE49-F238E27FC236}">
                    <a16:creationId xmlns:a16="http://schemas.microsoft.com/office/drawing/2014/main" id="{3039E95C-D1CC-46F7-9248-92AECF3DF87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1" name="Freeform 12">
                <a:extLst>
                  <a:ext uri="{FF2B5EF4-FFF2-40B4-BE49-F238E27FC236}">
                    <a16:creationId xmlns:a16="http://schemas.microsoft.com/office/drawing/2014/main" id="{D829A78B-B6EB-4549-B14A-40D05309B0CA}"/>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2" name="Freeform 13">
                <a:extLst>
                  <a:ext uri="{FF2B5EF4-FFF2-40B4-BE49-F238E27FC236}">
                    <a16:creationId xmlns:a16="http://schemas.microsoft.com/office/drawing/2014/main" id="{E842F311-7DA4-44B7-A236-43EEB28242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3" name="Freeform 14">
                <a:extLst>
                  <a:ext uri="{FF2B5EF4-FFF2-40B4-BE49-F238E27FC236}">
                    <a16:creationId xmlns:a16="http://schemas.microsoft.com/office/drawing/2014/main" id="{170B97E9-7C5C-402F-9D53-9AA87182C27F}"/>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4" name="Freeform 15">
                <a:extLst>
                  <a:ext uri="{FF2B5EF4-FFF2-40B4-BE49-F238E27FC236}">
                    <a16:creationId xmlns:a16="http://schemas.microsoft.com/office/drawing/2014/main" id="{8F85E7F0-D6E4-48F0-A113-2A9E57A84215}"/>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5" name="Freeform 16">
                <a:extLst>
                  <a:ext uri="{FF2B5EF4-FFF2-40B4-BE49-F238E27FC236}">
                    <a16:creationId xmlns:a16="http://schemas.microsoft.com/office/drawing/2014/main" id="{9AA89938-51FC-49D9-8A20-AE9CA39EDED4}"/>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6" name="Freeform 24">
                <a:extLst>
                  <a:ext uri="{FF2B5EF4-FFF2-40B4-BE49-F238E27FC236}">
                    <a16:creationId xmlns:a16="http://schemas.microsoft.com/office/drawing/2014/main" id="{1DA43A21-B3DE-46D7-8042-B68A4F8A950B}"/>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7" name="Freeform 26">
                <a:extLst>
                  <a:ext uri="{FF2B5EF4-FFF2-40B4-BE49-F238E27FC236}">
                    <a16:creationId xmlns:a16="http://schemas.microsoft.com/office/drawing/2014/main" id="{6DFF31B1-CB8C-4F29-A011-B6B43254D88F}"/>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8" name="Freeform 28">
                <a:extLst>
                  <a:ext uri="{FF2B5EF4-FFF2-40B4-BE49-F238E27FC236}">
                    <a16:creationId xmlns:a16="http://schemas.microsoft.com/office/drawing/2014/main" id="{B14ACCE6-5193-44FD-9E60-94C9373CFBD8}"/>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sp>
            <p:nvSpPr>
              <p:cNvPr id="159" name="Freeform 36">
                <a:extLst>
                  <a:ext uri="{FF2B5EF4-FFF2-40B4-BE49-F238E27FC236}">
                    <a16:creationId xmlns:a16="http://schemas.microsoft.com/office/drawing/2014/main" id="{F6CDB00C-7145-4426-A859-8B3F49920A82}"/>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F0502020204030204"/>
                  <a:ea typeface="Microsoft YaHei"/>
                  <a:cs typeface="+mn-cs"/>
                </a:endParaRPr>
              </a:p>
            </p:txBody>
          </p:sp>
        </p:grpSp>
        <p:grpSp>
          <p:nvGrpSpPr>
            <p:cNvPr id="124" name="组合 123">
              <a:extLst>
                <a:ext uri="{FF2B5EF4-FFF2-40B4-BE49-F238E27FC236}">
                  <a16:creationId xmlns:a16="http://schemas.microsoft.com/office/drawing/2014/main" id="{E14EA76D-2E8A-4D79-AD0E-2D65074F86B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a:extLst>
                  <a:ext uri="{FF2B5EF4-FFF2-40B4-BE49-F238E27FC236}">
                    <a16:creationId xmlns:a16="http://schemas.microsoft.com/office/drawing/2014/main" id="{FC735164-8305-4898-8587-92D4181A886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6" name="Freeform 42">
                <a:extLst>
                  <a:ext uri="{FF2B5EF4-FFF2-40B4-BE49-F238E27FC236}">
                    <a16:creationId xmlns:a16="http://schemas.microsoft.com/office/drawing/2014/main" id="{23AA2149-2C7A-434E-8E58-7FF8833789C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7" name="Freeform 43">
                <a:extLst>
                  <a:ext uri="{FF2B5EF4-FFF2-40B4-BE49-F238E27FC236}">
                    <a16:creationId xmlns:a16="http://schemas.microsoft.com/office/drawing/2014/main" id="{DADC64E0-1756-4B00-B739-1AE2D64609E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8" name="Freeform 44">
                <a:extLst>
                  <a:ext uri="{FF2B5EF4-FFF2-40B4-BE49-F238E27FC236}">
                    <a16:creationId xmlns:a16="http://schemas.microsoft.com/office/drawing/2014/main" id="{02AD4B8E-9C4D-4F37-AAC6-126B7F819AAC}"/>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29" name="Freeform 45">
                <a:extLst>
                  <a:ext uri="{FF2B5EF4-FFF2-40B4-BE49-F238E27FC236}">
                    <a16:creationId xmlns:a16="http://schemas.microsoft.com/office/drawing/2014/main" id="{F2C56637-AD32-41CD-B904-7FDE5C590999}"/>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0" name="Freeform 46">
                <a:extLst>
                  <a:ext uri="{FF2B5EF4-FFF2-40B4-BE49-F238E27FC236}">
                    <a16:creationId xmlns:a16="http://schemas.microsoft.com/office/drawing/2014/main" id="{F032975D-CF69-4B09-BA05-72D320787553}"/>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1" name="Freeform 47">
                <a:extLst>
                  <a:ext uri="{FF2B5EF4-FFF2-40B4-BE49-F238E27FC236}">
                    <a16:creationId xmlns:a16="http://schemas.microsoft.com/office/drawing/2014/main" id="{6B6AC068-0EBD-48BD-AE1C-D7481884A83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2" name="Freeform 48">
                <a:extLst>
                  <a:ext uri="{FF2B5EF4-FFF2-40B4-BE49-F238E27FC236}">
                    <a16:creationId xmlns:a16="http://schemas.microsoft.com/office/drawing/2014/main" id="{ACE3F796-5431-4E6C-AC15-7A788620661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3" name="Freeform 49">
                <a:extLst>
                  <a:ext uri="{FF2B5EF4-FFF2-40B4-BE49-F238E27FC236}">
                    <a16:creationId xmlns:a16="http://schemas.microsoft.com/office/drawing/2014/main" id="{74BEA9AB-D681-42C2-B138-90AE983F451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4" name="Freeform 50">
                <a:extLst>
                  <a:ext uri="{FF2B5EF4-FFF2-40B4-BE49-F238E27FC236}">
                    <a16:creationId xmlns:a16="http://schemas.microsoft.com/office/drawing/2014/main" id="{B4841AFA-06F6-4DE5-A44B-C6843FC702A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5" name="Freeform 51">
                <a:extLst>
                  <a:ext uri="{FF2B5EF4-FFF2-40B4-BE49-F238E27FC236}">
                    <a16:creationId xmlns:a16="http://schemas.microsoft.com/office/drawing/2014/main" id="{5C773B7E-DC0A-4C6F-81E7-947211B53E3A}"/>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6" name="Freeform 52">
                <a:extLst>
                  <a:ext uri="{FF2B5EF4-FFF2-40B4-BE49-F238E27FC236}">
                    <a16:creationId xmlns:a16="http://schemas.microsoft.com/office/drawing/2014/main" id="{B85BE9AC-6F60-4FB5-8137-FF34C3DC57D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7" name="Freeform 53">
                <a:extLst>
                  <a:ext uri="{FF2B5EF4-FFF2-40B4-BE49-F238E27FC236}">
                    <a16:creationId xmlns:a16="http://schemas.microsoft.com/office/drawing/2014/main" id="{8F1A2BEF-DE60-43BE-9443-E64E95C8AB6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8" name="Freeform 54">
                <a:extLst>
                  <a:ext uri="{FF2B5EF4-FFF2-40B4-BE49-F238E27FC236}">
                    <a16:creationId xmlns:a16="http://schemas.microsoft.com/office/drawing/2014/main" id="{854BFC4C-273E-4CD3-AA7A-F6841F6A1E71}"/>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39" name="Freeform 55">
                <a:extLst>
                  <a:ext uri="{FF2B5EF4-FFF2-40B4-BE49-F238E27FC236}">
                    <a16:creationId xmlns:a16="http://schemas.microsoft.com/office/drawing/2014/main" id="{539B124B-7DF4-4150-9E44-C8FF73B41E51}"/>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0" name="Freeform 56">
                <a:extLst>
                  <a:ext uri="{FF2B5EF4-FFF2-40B4-BE49-F238E27FC236}">
                    <a16:creationId xmlns:a16="http://schemas.microsoft.com/office/drawing/2014/main" id="{67B36885-76BA-4B87-9989-58BAB32207E3}"/>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1" name="Freeform 57">
                <a:extLst>
                  <a:ext uri="{FF2B5EF4-FFF2-40B4-BE49-F238E27FC236}">
                    <a16:creationId xmlns:a16="http://schemas.microsoft.com/office/drawing/2014/main" id="{4018EAC7-7004-4BD9-9402-D3B0CA3BFADB}"/>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2" name="Freeform 58">
                <a:extLst>
                  <a:ext uri="{FF2B5EF4-FFF2-40B4-BE49-F238E27FC236}">
                    <a16:creationId xmlns:a16="http://schemas.microsoft.com/office/drawing/2014/main" id="{35BAD759-B240-4EB7-9681-EBBBFAC2409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3" name="Freeform 59">
                <a:extLst>
                  <a:ext uri="{FF2B5EF4-FFF2-40B4-BE49-F238E27FC236}">
                    <a16:creationId xmlns:a16="http://schemas.microsoft.com/office/drawing/2014/main" id="{8E8CE081-A623-4054-907F-BB84B3247BC2}"/>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4" name="Freeform 60">
                <a:extLst>
                  <a:ext uri="{FF2B5EF4-FFF2-40B4-BE49-F238E27FC236}">
                    <a16:creationId xmlns:a16="http://schemas.microsoft.com/office/drawing/2014/main" id="{404E5F0E-9B1C-4DFA-8827-BB06ABFB6B59}"/>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5" name="Freeform 61">
                <a:extLst>
                  <a:ext uri="{FF2B5EF4-FFF2-40B4-BE49-F238E27FC236}">
                    <a16:creationId xmlns:a16="http://schemas.microsoft.com/office/drawing/2014/main" id="{203E702D-7AE6-4B01-B868-0C7BE3CB52D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6" name="Freeform 62">
                <a:extLst>
                  <a:ext uri="{FF2B5EF4-FFF2-40B4-BE49-F238E27FC236}">
                    <a16:creationId xmlns:a16="http://schemas.microsoft.com/office/drawing/2014/main" id="{00A3E78C-A2CF-4F84-BD83-F8BEF41AD0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sp>
            <p:nvSpPr>
              <p:cNvPr id="147" name="Freeform 71">
                <a:extLst>
                  <a:ext uri="{FF2B5EF4-FFF2-40B4-BE49-F238E27FC236}">
                    <a16:creationId xmlns:a16="http://schemas.microsoft.com/office/drawing/2014/main" id="{0265EC9A-215C-4451-94F2-BA2294AE20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F0502020204030204"/>
                  <a:ea typeface="Microsoft YaHei"/>
                  <a:cs typeface="+mn-cs"/>
                </a:endParaRPr>
              </a:p>
            </p:txBody>
          </p:sp>
        </p:grpSp>
      </p:grpSp>
      <p:sp>
        <p:nvSpPr>
          <p:cNvPr id="176" name="标题 1">
            <a:extLst>
              <a:ext uri="{FF2B5EF4-FFF2-40B4-BE49-F238E27FC236}">
                <a16:creationId xmlns:a16="http://schemas.microsoft.com/office/drawing/2014/main" id="{A029B501-2847-412D-8A34-C4C9BFB8FA29}"/>
              </a:ext>
            </a:extLst>
          </p:cNvPr>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a:extLst>
              <a:ext uri="{FF2B5EF4-FFF2-40B4-BE49-F238E27FC236}">
                <a16:creationId xmlns:a16="http://schemas.microsoft.com/office/drawing/2014/main" id="{6C8FB0F2-E609-4DAC-AB11-F95107BFE505}"/>
              </a:ext>
            </a:extLst>
          </p:cNvPr>
          <p:cNvGrpSpPr/>
          <p:nvPr userDrawn="1"/>
        </p:nvGrpSpPr>
        <p:grpSpPr>
          <a:xfrm>
            <a:off x="528706" y="867990"/>
            <a:ext cx="2433027" cy="0"/>
            <a:chOff x="7460343" y="1311756"/>
            <a:chExt cx="2433027" cy="0"/>
          </a:xfrm>
        </p:grpSpPr>
        <p:cxnSp>
          <p:nvCxnSpPr>
            <p:cNvPr id="178" name="直接连接符 177">
              <a:extLst>
                <a:ext uri="{FF2B5EF4-FFF2-40B4-BE49-F238E27FC236}">
                  <a16:creationId xmlns:a16="http://schemas.microsoft.com/office/drawing/2014/main" id="{0B974DCA-43CD-4CCE-AA3A-6B26A93AA425}"/>
                </a:ext>
              </a:extLst>
            </p:cNvPr>
            <p:cNvCxnSpPr>
              <a:cxnSpLocks/>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a:extLst>
                <a:ext uri="{FF2B5EF4-FFF2-40B4-BE49-F238E27FC236}">
                  <a16:creationId xmlns:a16="http://schemas.microsoft.com/office/drawing/2014/main" id="{41D435DD-C47F-4708-B422-342FDD1F8EB1}"/>
                </a:ext>
              </a:extLst>
            </p:cNvPr>
            <p:cNvCxnSpPr>
              <a:cxnSpLocks/>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a:extLst>
              <a:ext uri="{FF2B5EF4-FFF2-40B4-BE49-F238E27FC236}">
                <a16:creationId xmlns:a16="http://schemas.microsoft.com/office/drawing/2014/main" id="{553F13DD-45BC-4F3B-9DF1-AE612D3E2637}"/>
              </a:ext>
            </a:extLst>
          </p:cNvPr>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pPr/>
              <a:t>‹#›</a:t>
            </a:fld>
            <a:r>
              <a:rPr lang="zh-CN" altLang="en-US"/>
              <a:t> </a:t>
            </a:r>
            <a:r>
              <a:rPr lang="en-US" altLang="zh-CN"/>
              <a:t>&gt;</a:t>
            </a:r>
            <a:endParaRPr lang="zh-CN" altLang="en-US" dirty="0"/>
          </a:p>
        </p:txBody>
      </p:sp>
      <p:sp>
        <p:nvSpPr>
          <p:cNvPr id="63" name="文本框 62">
            <a:extLst>
              <a:ext uri="{FF2B5EF4-FFF2-40B4-BE49-F238E27FC236}">
                <a16:creationId xmlns:a16="http://schemas.microsoft.com/office/drawing/2014/main" id="{E1F02CE6-DCDF-458C-8C9E-36CAA35D4B77}"/>
              </a:ext>
            </a:extLst>
          </p:cNvPr>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a:extLst>
              <a:ext uri="{FF2B5EF4-FFF2-40B4-BE49-F238E27FC236}">
                <a16:creationId xmlns:a16="http://schemas.microsoft.com/office/drawing/2014/main" id="{D35FCF2F-C01A-4F00-99E1-57D953605B1F}"/>
              </a:ext>
            </a:extLst>
          </p:cNvPr>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extLst>
      <p:ext uri="{BB962C8B-B14F-4D97-AF65-F5344CB8AC3E}">
        <p14:creationId xmlns:p14="http://schemas.microsoft.com/office/powerpoint/2010/main" val="2144750920"/>
      </p:ext>
    </p:extLst>
  </p:cSld>
  <p:clrMapOvr>
    <a:masterClrMapping/>
  </p:clrMapOvr>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1061716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3318152792"/>
      </p:ext>
    </p:extLst>
  </p:cSld>
  <p:clrMap bg1="lt1" tx1="dk1" bg2="lt2" tx2="dk2" accent1="accent1" accent2="accent2" accent3="accent3" accent4="accent4" accent5="accent5" accent6="accent6" hlink="hlink" folHlink="folHlink"/>
  <p:sldLayoutIdLst>
    <p:sldLayoutId id="2147483694" r:id="rId1"/>
    <p:sldLayoutId id="2147483684" r:id="rId2"/>
    <p:sldLayoutId id="2147483685" r:id="rId3"/>
    <p:sldLayoutId id="2147483686" r:id="rId4"/>
    <p:sldLayoutId id="2147483680" r:id="rId5"/>
    <p:sldLayoutId id="2147483681" r:id="rId6"/>
    <p:sldLayoutId id="2147483691" r:id="rId7"/>
    <p:sldLayoutId id="2147483689" r:id="rId8"/>
    <p:sldLayoutId id="2147483688" r:id="rId9"/>
    <p:sldLayoutId id="2147483657" r:id="rId10"/>
    <p:sldLayoutId id="2147483690" r:id="rId11"/>
    <p:sldLayoutId id="2147483692" r:id="rId12"/>
    <p:sldLayoutId id="2147483704" r:id="rId13"/>
    <p:sldLayoutId id="2147483695" r:id="rId14"/>
    <p:sldLayoutId id="2147483700" r:id="rId15"/>
    <p:sldLayoutId id="2147483701" r:id="rId16"/>
    <p:sldLayoutId id="2147483703" r:id="rId17"/>
    <p:sldLayoutId id="2147483702" r:id="rId18"/>
    <p:sldLayoutId id="2147483705" r:id="rId19"/>
    <p:sldLayoutId id="2147483706"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6602065-9875-489D-9807-49A056F1432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7D4D4825-E8D7-49E3-9C98-FB2E3CB1C2B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extLst>
      <p:ext uri="{BB962C8B-B14F-4D97-AF65-F5344CB8AC3E}">
        <p14:creationId xmlns:p14="http://schemas.microsoft.com/office/powerpoint/2010/main" val="183485235"/>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 id="2147483719" r:id="rId12"/>
    <p:sldLayoutId id="2147483720" r:id="rId13"/>
    <p:sldLayoutId id="2147483721" r:id="rId14"/>
    <p:sldLayoutId id="2147483722" r:id="rId15"/>
    <p:sldLayoutId id="2147483723" r:id="rId16"/>
    <p:sldLayoutId id="2147483724" r:id="rId17"/>
    <p:sldLayoutId id="2147483725" r:id="rId18"/>
    <p:sldLayoutId id="2147483726" r:id="rId19"/>
    <p:sldLayoutId id="214748372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43156088"/>
      </p:ext>
    </p:extLst>
  </p:cSld>
  <p:clrMap bg1="lt1" tx1="dk1" bg2="lt2" tx2="dk2" accent1="accent1" accent2="accent2" accent3="accent3" accent4="accent4" accent5="accent5" accent6="accent6" hlink="hlink" folHlink="folHlink"/>
  <p:sldLayoutIdLst>
    <p:sldLayoutId id="2147483732"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4">
          <p15:clr>
            <a:srgbClr val="F26B43"/>
          </p15:clr>
        </p15:guide>
        <p15:guide id="2" pos="3840">
          <p15:clr>
            <a:srgbClr val="F26B43"/>
          </p15:clr>
        </p15:guide>
        <p15:guide id="3" pos="192">
          <p15:clr>
            <a:srgbClr val="F26B43"/>
          </p15:clr>
        </p15:guide>
        <p15:guide id="4" pos="7488">
          <p15:clr>
            <a:srgbClr val="F26B43"/>
          </p15:clr>
        </p15:guide>
        <p15:guide id="5" orient="horz" pos="432">
          <p15:clr>
            <a:srgbClr val="F26B43"/>
          </p15:clr>
        </p15:guide>
        <p15:guide id="6" orient="horz" pos="472">
          <p15:clr>
            <a:srgbClr val="F26B43"/>
          </p15:clr>
        </p15:guide>
        <p15:guide id="7" orient="horz" pos="4104">
          <p15:clr>
            <a:srgbClr val="F26B43"/>
          </p15:clr>
        </p15:guide>
        <p15:guide id="8" orient="horz" pos="4056">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8.xml"/><Relationship Id="rId1" Type="http://schemas.openxmlformats.org/officeDocument/2006/relationships/slideLayout" Target="../slideLayouts/slideLayout7.xml"/><Relationship Id="rId4" Type="http://schemas.openxmlformats.org/officeDocument/2006/relationships/image" Target="../media/image11.png"/></Relationships>
</file>

<file path=ppt/slides/_rels/slide2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a:extLst>
              <a:ext uri="{FF2B5EF4-FFF2-40B4-BE49-F238E27FC236}">
                <a16:creationId xmlns:a16="http://schemas.microsoft.com/office/drawing/2014/main" id="{60D80825-8C48-474D-87A6-364ABCC81FF0}"/>
              </a:ext>
            </a:extLst>
          </p:cNvPr>
          <p:cNvSpPr/>
          <p:nvPr/>
        </p:nvSpPr>
        <p:spPr>
          <a:xfrm>
            <a:off x="1" y="2698230"/>
            <a:ext cx="12192000" cy="1735512"/>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1" name="TextBox 27">
            <a:extLst>
              <a:ext uri="{FF2B5EF4-FFF2-40B4-BE49-F238E27FC236}">
                <a16:creationId xmlns:a16="http://schemas.microsoft.com/office/drawing/2014/main" id="{5C972379-60DB-4065-AF3A-01BB25C3CC3B}"/>
              </a:ext>
            </a:extLst>
          </p:cNvPr>
          <p:cNvSpPr txBox="1"/>
          <p:nvPr/>
        </p:nvSpPr>
        <p:spPr>
          <a:xfrm>
            <a:off x="5144465" y="5327039"/>
            <a:ext cx="1903086"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800" b="1" i="0" u="none" strike="noStrike" kern="1200" cap="none" spc="0" normalizeH="0" baseline="0" noProof="0" dirty="0">
                <a:ln>
                  <a:noFill/>
                </a:ln>
                <a:solidFill>
                  <a:prstClr val="black">
                    <a:lumMod val="95000"/>
                    <a:lumOff val="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2020</a:t>
            </a:r>
            <a:r>
              <a:rPr kumimoji="0" lang="zh-CN" altLang="en-US" sz="1800" b="1" i="0" u="none" strike="noStrike" kern="1200" cap="none" spc="0" normalizeH="0" baseline="0" noProof="0" dirty="0">
                <a:ln>
                  <a:noFill/>
                </a:ln>
                <a:solidFill>
                  <a:prstClr val="black">
                    <a:lumMod val="95000"/>
                    <a:lumOff val="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年</a:t>
            </a:r>
            <a:r>
              <a:rPr lang="en-US" altLang="zh-CN" b="1" dirty="0">
                <a:solidFill>
                  <a:prstClr val="black">
                    <a:lumMod val="95000"/>
                    <a:lumOff val="5000"/>
                  </a:prstClr>
                </a:solidFill>
                <a:latin typeface="Arial" panose="020B0604020202020204" pitchFamily="34" charset="0"/>
                <a:ea typeface="Microsoft YaHei" panose="020B0503020204020204" pitchFamily="34" charset="-122"/>
                <a:cs typeface="+mn-ea"/>
                <a:sym typeface="Arial" panose="020B0604020202020204" pitchFamily="34" charset="0"/>
              </a:rPr>
              <a:t>05</a:t>
            </a:r>
            <a:r>
              <a:rPr lang="zh-CN" altLang="en-US" b="1" dirty="0">
                <a:solidFill>
                  <a:prstClr val="black">
                    <a:lumMod val="95000"/>
                    <a:lumOff val="5000"/>
                  </a:prstClr>
                </a:solidFill>
                <a:latin typeface="Arial" panose="020B0604020202020204" pitchFamily="34" charset="0"/>
                <a:ea typeface="Microsoft YaHei" panose="020B0503020204020204" pitchFamily="34" charset="-122"/>
                <a:cs typeface="+mn-ea"/>
                <a:sym typeface="Arial" panose="020B0604020202020204" pitchFamily="34" charset="0"/>
              </a:rPr>
              <a:t>月</a:t>
            </a:r>
            <a:r>
              <a:rPr lang="en-US" altLang="zh-CN" b="1" dirty="0">
                <a:solidFill>
                  <a:prstClr val="black">
                    <a:lumMod val="95000"/>
                    <a:lumOff val="5000"/>
                  </a:prstClr>
                </a:solidFill>
                <a:latin typeface="Arial" panose="020B0604020202020204" pitchFamily="34" charset="0"/>
                <a:ea typeface="Microsoft YaHei" panose="020B0503020204020204" pitchFamily="34" charset="-122"/>
                <a:cs typeface="+mn-ea"/>
                <a:sym typeface="Arial" panose="020B0604020202020204" pitchFamily="34" charset="0"/>
              </a:rPr>
              <a:t>12</a:t>
            </a:r>
            <a:r>
              <a:rPr lang="zh-CN" altLang="en-US" b="1" dirty="0">
                <a:solidFill>
                  <a:prstClr val="black">
                    <a:lumMod val="95000"/>
                    <a:lumOff val="5000"/>
                  </a:prstClr>
                </a:solidFill>
                <a:latin typeface="Arial" panose="020B0604020202020204" pitchFamily="34" charset="0"/>
                <a:ea typeface="Microsoft YaHei" panose="020B0503020204020204" pitchFamily="34" charset="-122"/>
                <a:cs typeface="+mn-ea"/>
                <a:sym typeface="Arial" panose="020B0604020202020204" pitchFamily="34" charset="0"/>
              </a:rPr>
              <a:t>日</a:t>
            </a:r>
            <a:endParaRPr kumimoji="0" lang="zh-CN" altLang="en-US" sz="1800" b="1" i="0" u="none" strike="noStrike" kern="1200" cap="none" spc="0" normalizeH="0" baseline="0" noProof="0" dirty="0">
              <a:ln>
                <a:noFill/>
              </a:ln>
              <a:solidFill>
                <a:prstClr val="black">
                  <a:lumMod val="95000"/>
                  <a:lumOff val="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2" name="TextBox 26">
            <a:extLst>
              <a:ext uri="{FF2B5EF4-FFF2-40B4-BE49-F238E27FC236}">
                <a16:creationId xmlns:a16="http://schemas.microsoft.com/office/drawing/2014/main" id="{D3C7D486-AB09-4175-903D-1BD874F9893B}"/>
              </a:ext>
            </a:extLst>
          </p:cNvPr>
          <p:cNvSpPr txBox="1"/>
          <p:nvPr/>
        </p:nvSpPr>
        <p:spPr>
          <a:xfrm>
            <a:off x="3500461" y="4770360"/>
            <a:ext cx="5191079"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0" i="0" u="none" strike="noStrike" kern="1200" cap="none" spc="0" normalizeH="0" baseline="0" noProof="0" dirty="0">
                <a:ln>
                  <a:noFill/>
                </a:ln>
                <a:solidFill>
                  <a:prstClr val="black">
                    <a:lumMod val="95000"/>
                    <a:lumOff val="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报告人：张洁</a:t>
            </a:r>
          </a:p>
        </p:txBody>
      </p:sp>
      <p:sp>
        <p:nvSpPr>
          <p:cNvPr id="123" name="矩形 122">
            <a:extLst>
              <a:ext uri="{FF2B5EF4-FFF2-40B4-BE49-F238E27FC236}">
                <a16:creationId xmlns:a16="http://schemas.microsoft.com/office/drawing/2014/main" id="{A83A5D28-9D83-48F5-9E5A-9FE4B0EEFCD2}"/>
              </a:ext>
            </a:extLst>
          </p:cNvPr>
          <p:cNvSpPr/>
          <p:nvPr/>
        </p:nvSpPr>
        <p:spPr>
          <a:xfrm>
            <a:off x="1623934" y="2797927"/>
            <a:ext cx="8944132" cy="1506053"/>
          </a:xfrm>
          <a:prstGeom prst="rect">
            <a:avLst/>
          </a:prstGeom>
        </p:spPr>
        <p:txBody>
          <a:bodyPr wrap="square">
            <a:spAutoFit/>
          </a:bodyPr>
          <a:lstStyle/>
          <a:p>
            <a:pPr lvl="0" algn="ctr">
              <a:lnSpc>
                <a:spcPct val="120000"/>
              </a:lnSpc>
              <a:defRPr/>
            </a:pPr>
            <a:r>
              <a:rPr lang="zh-CN" altLang="en-US" sz="4000" b="1" spc="3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“转动为静”</a:t>
            </a:r>
            <a:endParaRPr lang="en-US" altLang="zh-CN" sz="4000" b="1" spc="3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endParaRPr>
          </a:p>
          <a:p>
            <a:pPr lvl="0" algn="ctr">
              <a:lnSpc>
                <a:spcPct val="120000"/>
              </a:lnSpc>
              <a:defRPr/>
            </a:pPr>
            <a:r>
              <a:rPr lang="en-US" altLang="zh-CN" sz="4000" b="1" spc="3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sz="4000" b="1" spc="3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rPr>
              <a:t>趋向动词表静态事件研究</a:t>
            </a:r>
            <a:endParaRPr lang="en-US" altLang="zh-CN" sz="4000" b="1" spc="300" dirty="0">
              <a:solidFill>
                <a:prstClr val="white"/>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19" name="组合 118">
            <a:extLst>
              <a:ext uri="{FF2B5EF4-FFF2-40B4-BE49-F238E27FC236}">
                <a16:creationId xmlns:a16="http://schemas.microsoft.com/office/drawing/2014/main" id="{6112D7F5-0BB5-439E-BE56-6514A6EF151C}"/>
              </a:ext>
            </a:extLst>
          </p:cNvPr>
          <p:cNvGrpSpPr/>
          <p:nvPr/>
        </p:nvGrpSpPr>
        <p:grpSpPr>
          <a:xfrm>
            <a:off x="5049188" y="326210"/>
            <a:ext cx="2093624" cy="2088742"/>
            <a:chOff x="2105799" y="20055838"/>
            <a:chExt cx="6748090" cy="6732363"/>
          </a:xfrm>
          <a:solidFill>
            <a:schemeClr val="accent1"/>
          </a:solidFill>
        </p:grpSpPr>
        <p:sp>
          <p:nvSpPr>
            <p:cNvPr id="120" name="Freeform 8">
              <a:extLst>
                <a:ext uri="{FF2B5EF4-FFF2-40B4-BE49-F238E27FC236}">
                  <a16:creationId xmlns:a16="http://schemas.microsoft.com/office/drawing/2014/main" id="{E2C71814-3CD5-4384-BD75-5B90DC1171A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4" name="Freeform 42">
              <a:extLst>
                <a:ext uri="{FF2B5EF4-FFF2-40B4-BE49-F238E27FC236}">
                  <a16:creationId xmlns:a16="http://schemas.microsoft.com/office/drawing/2014/main" id="{26FE1644-E9DD-4D51-80EE-783310CEF052}"/>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5" name="Freeform 43">
              <a:extLst>
                <a:ext uri="{FF2B5EF4-FFF2-40B4-BE49-F238E27FC236}">
                  <a16:creationId xmlns:a16="http://schemas.microsoft.com/office/drawing/2014/main" id="{FD497158-79D6-46F7-966F-3425FA2B755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6" name="Freeform 44">
              <a:extLst>
                <a:ext uri="{FF2B5EF4-FFF2-40B4-BE49-F238E27FC236}">
                  <a16:creationId xmlns:a16="http://schemas.microsoft.com/office/drawing/2014/main" id="{CFF5618C-E761-44F7-896F-4FE288C508CA}"/>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7" name="Freeform 45">
              <a:extLst>
                <a:ext uri="{FF2B5EF4-FFF2-40B4-BE49-F238E27FC236}">
                  <a16:creationId xmlns:a16="http://schemas.microsoft.com/office/drawing/2014/main" id="{D7446E18-F17A-4984-BCC6-B7E1F52DBA2C}"/>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8" name="Freeform 46">
              <a:extLst>
                <a:ext uri="{FF2B5EF4-FFF2-40B4-BE49-F238E27FC236}">
                  <a16:creationId xmlns:a16="http://schemas.microsoft.com/office/drawing/2014/main" id="{F6E61D19-7B2C-4497-B399-701EFE5F4B46}"/>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29" name="Freeform 47">
              <a:extLst>
                <a:ext uri="{FF2B5EF4-FFF2-40B4-BE49-F238E27FC236}">
                  <a16:creationId xmlns:a16="http://schemas.microsoft.com/office/drawing/2014/main" id="{7BAC70CB-898B-4A15-B1F7-C4CE8592591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0" name="Freeform 48">
              <a:extLst>
                <a:ext uri="{FF2B5EF4-FFF2-40B4-BE49-F238E27FC236}">
                  <a16:creationId xmlns:a16="http://schemas.microsoft.com/office/drawing/2014/main" id="{9F1A83BD-85A3-469B-AC00-6602A68BA1D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1" name="Freeform 49">
              <a:extLst>
                <a:ext uri="{FF2B5EF4-FFF2-40B4-BE49-F238E27FC236}">
                  <a16:creationId xmlns:a16="http://schemas.microsoft.com/office/drawing/2014/main" id="{F32EB500-90B0-4205-82ED-166B57C7E8B2}"/>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2" name="Freeform 50">
              <a:extLst>
                <a:ext uri="{FF2B5EF4-FFF2-40B4-BE49-F238E27FC236}">
                  <a16:creationId xmlns:a16="http://schemas.microsoft.com/office/drawing/2014/main" id="{4F617127-BCBB-4A32-AAA8-36502E80FCF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3" name="Freeform 51">
              <a:extLst>
                <a:ext uri="{FF2B5EF4-FFF2-40B4-BE49-F238E27FC236}">
                  <a16:creationId xmlns:a16="http://schemas.microsoft.com/office/drawing/2014/main" id="{897B8C90-DEB2-4158-B384-343B9267466E}"/>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4" name="Freeform 52">
              <a:extLst>
                <a:ext uri="{FF2B5EF4-FFF2-40B4-BE49-F238E27FC236}">
                  <a16:creationId xmlns:a16="http://schemas.microsoft.com/office/drawing/2014/main" id="{CB13675F-D179-44C4-BC0A-462F39769928}"/>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5" name="Freeform 53">
              <a:extLst>
                <a:ext uri="{FF2B5EF4-FFF2-40B4-BE49-F238E27FC236}">
                  <a16:creationId xmlns:a16="http://schemas.microsoft.com/office/drawing/2014/main" id="{E70B5CC0-D928-4EFD-B2C5-2F6F0CE8DBC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6" name="Freeform 54">
              <a:extLst>
                <a:ext uri="{FF2B5EF4-FFF2-40B4-BE49-F238E27FC236}">
                  <a16:creationId xmlns:a16="http://schemas.microsoft.com/office/drawing/2014/main" id="{4FBB0DCE-F889-4809-ACE2-3F2CF7BF7265}"/>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7" name="Freeform 55">
              <a:extLst>
                <a:ext uri="{FF2B5EF4-FFF2-40B4-BE49-F238E27FC236}">
                  <a16:creationId xmlns:a16="http://schemas.microsoft.com/office/drawing/2014/main" id="{EFCD19A0-81A0-4BA3-B910-84F8654B5E34}"/>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8" name="Freeform 56">
              <a:extLst>
                <a:ext uri="{FF2B5EF4-FFF2-40B4-BE49-F238E27FC236}">
                  <a16:creationId xmlns:a16="http://schemas.microsoft.com/office/drawing/2014/main" id="{2CA3269D-9C7D-4B20-A5AE-325A8A0D4DBA}"/>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39" name="Freeform 57">
              <a:extLst>
                <a:ext uri="{FF2B5EF4-FFF2-40B4-BE49-F238E27FC236}">
                  <a16:creationId xmlns:a16="http://schemas.microsoft.com/office/drawing/2014/main" id="{1B5FE221-3E48-4E96-B8E5-5FE1CD6CFF13}"/>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0" name="Freeform 58">
              <a:extLst>
                <a:ext uri="{FF2B5EF4-FFF2-40B4-BE49-F238E27FC236}">
                  <a16:creationId xmlns:a16="http://schemas.microsoft.com/office/drawing/2014/main" id="{0C80588D-DFE1-4FB4-962E-E3C92D9E11E7}"/>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1" name="Freeform 59">
              <a:extLst>
                <a:ext uri="{FF2B5EF4-FFF2-40B4-BE49-F238E27FC236}">
                  <a16:creationId xmlns:a16="http://schemas.microsoft.com/office/drawing/2014/main" id="{320EA19E-5EAD-4B80-911A-EBF3A28694B6}"/>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2" name="Freeform 60">
              <a:extLst>
                <a:ext uri="{FF2B5EF4-FFF2-40B4-BE49-F238E27FC236}">
                  <a16:creationId xmlns:a16="http://schemas.microsoft.com/office/drawing/2014/main" id="{CE249F1C-D798-4BD0-8FB9-089BB37E767F}"/>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3" name="Freeform 61">
              <a:extLst>
                <a:ext uri="{FF2B5EF4-FFF2-40B4-BE49-F238E27FC236}">
                  <a16:creationId xmlns:a16="http://schemas.microsoft.com/office/drawing/2014/main" id="{BC1A26E3-0AA5-4CA3-9984-A9FA381A1C0A}"/>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4" name="Freeform 62">
              <a:extLst>
                <a:ext uri="{FF2B5EF4-FFF2-40B4-BE49-F238E27FC236}">
                  <a16:creationId xmlns:a16="http://schemas.microsoft.com/office/drawing/2014/main" id="{019A6925-DD6B-4C29-B18F-663928AE5C7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45" name="Freeform 71">
              <a:extLst>
                <a:ext uri="{FF2B5EF4-FFF2-40B4-BE49-F238E27FC236}">
                  <a16:creationId xmlns:a16="http://schemas.microsoft.com/office/drawing/2014/main" id="{4E677B05-5C62-4629-A766-3F659E7E1A6A}"/>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FF0000"/>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10185729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A16F1DB0-110B-4CF2-BE27-DE836C3AE752}"/>
              </a:ext>
            </a:extLst>
          </p:cNvPr>
          <p:cNvGrpSpPr/>
          <p:nvPr/>
        </p:nvGrpSpPr>
        <p:grpSpPr>
          <a:xfrm>
            <a:off x="654955" y="2615998"/>
            <a:ext cx="3222172" cy="1564449"/>
            <a:chOff x="1042609" y="2403083"/>
            <a:chExt cx="3222172" cy="1564449"/>
          </a:xfrm>
        </p:grpSpPr>
        <p:sp>
          <p:nvSpPr>
            <p:cNvPr id="3" name="文本框 2">
              <a:extLst>
                <a:ext uri="{FF2B5EF4-FFF2-40B4-BE49-F238E27FC236}">
                  <a16:creationId xmlns:a16="http://schemas.microsoft.com/office/drawing/2014/main" id="{DFFC51FB-0EB3-418B-8FE0-2F12B4F45E53}"/>
                </a:ext>
              </a:extLst>
            </p:cNvPr>
            <p:cNvSpPr txBox="1"/>
            <p:nvPr/>
          </p:nvSpPr>
          <p:spPr>
            <a:xfrm>
              <a:off x="1042609" y="2403083"/>
              <a:ext cx="322217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7200" b="0" i="0" u="none" strike="noStrike" kern="1200" cap="none" spc="160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目录</a:t>
              </a:r>
            </a:p>
          </p:txBody>
        </p:sp>
        <p:sp>
          <p:nvSpPr>
            <p:cNvPr id="4" name="文本框 3">
              <a:extLst>
                <a:ext uri="{FF2B5EF4-FFF2-40B4-BE49-F238E27FC236}">
                  <a16:creationId xmlns:a16="http://schemas.microsoft.com/office/drawing/2014/main" id="{017C73DF-3DD7-4319-BB65-970ED9F6FD84}"/>
                </a:ext>
              </a:extLst>
            </p:cNvPr>
            <p:cNvSpPr txBox="1"/>
            <p:nvPr/>
          </p:nvSpPr>
          <p:spPr>
            <a:xfrm>
              <a:off x="1149203" y="3505867"/>
              <a:ext cx="2071332" cy="461665"/>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en-US" altLang="zh-CN"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CONTENTS</a:t>
              </a:r>
              <a:endParaRPr kumimoji="0" lang="zh-CN" altLang="en-US" sz="2400" b="0" i="0" u="none" strike="noStrike" kern="1200" cap="none" spc="-40" normalizeH="0" baseline="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5" name="矩形 4">
            <a:extLst>
              <a:ext uri="{FF2B5EF4-FFF2-40B4-BE49-F238E27FC236}">
                <a16:creationId xmlns:a16="http://schemas.microsoft.com/office/drawing/2014/main" id="{EE1EBD59-DE80-47A6-B522-2FD964AD3C91}"/>
              </a:ext>
            </a:extLst>
          </p:cNvPr>
          <p:cNvSpPr/>
          <p:nvPr/>
        </p:nvSpPr>
        <p:spPr>
          <a:xfrm>
            <a:off x="3657600" y="1012372"/>
            <a:ext cx="8534400" cy="483325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6" name="组合 25">
            <a:extLst>
              <a:ext uri="{FF2B5EF4-FFF2-40B4-BE49-F238E27FC236}">
                <a16:creationId xmlns:a16="http://schemas.microsoft.com/office/drawing/2014/main" id="{4FAFAFF8-1733-4067-82BB-FAB192D1D310}"/>
              </a:ext>
            </a:extLst>
          </p:cNvPr>
          <p:cNvGrpSpPr/>
          <p:nvPr/>
        </p:nvGrpSpPr>
        <p:grpSpPr>
          <a:xfrm>
            <a:off x="4914735" y="1919871"/>
            <a:ext cx="3896558" cy="584775"/>
            <a:chOff x="4532498" y="4323460"/>
            <a:chExt cx="3896558" cy="584775"/>
          </a:xfrm>
        </p:grpSpPr>
        <p:sp>
          <p:nvSpPr>
            <p:cNvPr id="27" name="文本框 26">
              <a:extLst>
                <a:ext uri="{FF2B5EF4-FFF2-40B4-BE49-F238E27FC236}">
                  <a16:creationId xmlns:a16="http://schemas.microsoft.com/office/drawing/2014/main" id="{6D20DBCB-A543-4AF6-A656-231DCE368A92}"/>
                </a:ext>
              </a:extLst>
            </p:cNvPr>
            <p:cNvSpPr txBox="1"/>
            <p:nvPr/>
          </p:nvSpPr>
          <p:spPr>
            <a:xfrm>
              <a:off x="5265231" y="4355583"/>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题目概况</a:t>
              </a:r>
            </a:p>
          </p:txBody>
        </p:sp>
        <p:sp>
          <p:nvSpPr>
            <p:cNvPr id="29" name="文本框 28">
              <a:extLst>
                <a:ext uri="{FF2B5EF4-FFF2-40B4-BE49-F238E27FC236}">
                  <a16:creationId xmlns:a16="http://schemas.microsoft.com/office/drawing/2014/main" id="{7FF49BCF-DBC9-4097-9020-CB0A724AC2F8}"/>
                </a:ext>
              </a:extLst>
            </p:cNvPr>
            <p:cNvSpPr txBox="1"/>
            <p:nvPr/>
          </p:nvSpPr>
          <p:spPr>
            <a:xfrm>
              <a:off x="4532498" y="4323460"/>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01</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0" name="组合 29">
            <a:extLst>
              <a:ext uri="{FF2B5EF4-FFF2-40B4-BE49-F238E27FC236}">
                <a16:creationId xmlns:a16="http://schemas.microsoft.com/office/drawing/2014/main" id="{70D6622D-963C-4BEE-826C-EE53DB0F7E70}"/>
              </a:ext>
            </a:extLst>
          </p:cNvPr>
          <p:cNvGrpSpPr/>
          <p:nvPr/>
        </p:nvGrpSpPr>
        <p:grpSpPr>
          <a:xfrm>
            <a:off x="4906540" y="3071507"/>
            <a:ext cx="3921459" cy="584775"/>
            <a:chOff x="8025569" y="4309404"/>
            <a:chExt cx="3921459" cy="584775"/>
          </a:xfrm>
        </p:grpSpPr>
        <p:sp>
          <p:nvSpPr>
            <p:cNvPr id="31" name="文本框 30">
              <a:extLst>
                <a:ext uri="{FF2B5EF4-FFF2-40B4-BE49-F238E27FC236}">
                  <a16:creationId xmlns:a16="http://schemas.microsoft.com/office/drawing/2014/main" id="{7FC921DC-C9A5-4470-9BC4-ED7B97820E79}"/>
                </a:ext>
              </a:extLst>
            </p:cNvPr>
            <p:cNvSpPr txBox="1"/>
            <p:nvPr/>
          </p:nvSpPr>
          <p:spPr>
            <a:xfrm>
              <a:off x="8783203" y="4355934"/>
              <a:ext cx="31638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前人研究</a:t>
              </a:r>
            </a:p>
          </p:txBody>
        </p:sp>
        <p:sp>
          <p:nvSpPr>
            <p:cNvPr id="33" name="文本框 32">
              <a:extLst>
                <a:ext uri="{FF2B5EF4-FFF2-40B4-BE49-F238E27FC236}">
                  <a16:creationId xmlns:a16="http://schemas.microsoft.com/office/drawing/2014/main" id="{35B15EBC-F3EE-45F7-A7C0-00388EB051DD}"/>
                </a:ext>
              </a:extLst>
            </p:cNvPr>
            <p:cNvSpPr txBox="1"/>
            <p:nvPr/>
          </p:nvSpPr>
          <p:spPr>
            <a:xfrm>
              <a:off x="8025569" y="4309404"/>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02</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6" name="组合 35">
            <a:extLst>
              <a:ext uri="{FF2B5EF4-FFF2-40B4-BE49-F238E27FC236}">
                <a16:creationId xmlns:a16="http://schemas.microsoft.com/office/drawing/2014/main" id="{E5CBF42D-48CF-4D67-8B13-25BA4170FEE6}"/>
              </a:ext>
            </a:extLst>
          </p:cNvPr>
          <p:cNvGrpSpPr/>
          <p:nvPr/>
        </p:nvGrpSpPr>
        <p:grpSpPr>
          <a:xfrm>
            <a:off x="4905230" y="4172800"/>
            <a:ext cx="3913406" cy="584775"/>
            <a:chOff x="4517355" y="5469524"/>
            <a:chExt cx="3913406" cy="584775"/>
          </a:xfrm>
        </p:grpSpPr>
        <p:sp>
          <p:nvSpPr>
            <p:cNvPr id="37" name="文本框 36">
              <a:extLst>
                <a:ext uri="{FF2B5EF4-FFF2-40B4-BE49-F238E27FC236}">
                  <a16:creationId xmlns:a16="http://schemas.microsoft.com/office/drawing/2014/main" id="{3CEF983E-4B1E-48FA-9B0C-DB88BB6BA3F2}"/>
                </a:ext>
              </a:extLst>
            </p:cNvPr>
            <p:cNvSpPr txBox="1"/>
            <p:nvPr/>
          </p:nvSpPr>
          <p:spPr>
            <a:xfrm>
              <a:off x="5266936" y="5523474"/>
              <a:ext cx="3163825" cy="523220"/>
            </a:xfrm>
            <a:prstGeom prst="rect">
              <a:avLst/>
            </a:prstGeom>
            <a:noFill/>
          </p:spPr>
          <p:txBody>
            <a:bodyPr wrap="square" rtlCol="0">
              <a:spAutoFit/>
            </a:bodyPr>
            <a:lstStyle>
              <a:defPPr>
                <a:defRPr lang="zh-CN"/>
              </a:defPPr>
              <a:lvl1pPr marR="0" lvl="0" indent="0" fontAlgn="auto">
                <a:lnSpc>
                  <a:spcPct val="100000"/>
                </a:lnSpc>
                <a:spcBef>
                  <a:spcPts val="0"/>
                </a:spcBef>
                <a:spcAft>
                  <a:spcPts val="0"/>
                </a:spcAft>
                <a:buClrTx/>
                <a:buSzTx/>
                <a:buFontTx/>
                <a:buNone/>
                <a:tabLst/>
                <a:defRPr kumimoji="0" sz="2800" b="0" i="0" u="none" strike="noStrike" cap="none" spc="600" normalizeH="0" baseline="0">
                  <a:ln>
                    <a:noFill/>
                  </a:ln>
                  <a:solidFill>
                    <a:prstClr val="white"/>
                  </a:solidFill>
                  <a:effectLst/>
                  <a:uLnTx/>
                  <a:uFillTx/>
                  <a:latin typeface="微软雅黑" panose="020B0503020204020204" pitchFamily="34" charset="-122"/>
                  <a:ea typeface="微软雅黑" panose="020B0503020204020204" pitchFamily="34" charset="-122"/>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2800" b="0" i="0" u="none" strike="noStrike" kern="1200" cap="none" spc="6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我的思考</a:t>
              </a:r>
            </a:p>
          </p:txBody>
        </p:sp>
        <p:sp>
          <p:nvSpPr>
            <p:cNvPr id="38" name="文本框 37">
              <a:extLst>
                <a:ext uri="{FF2B5EF4-FFF2-40B4-BE49-F238E27FC236}">
                  <a16:creationId xmlns:a16="http://schemas.microsoft.com/office/drawing/2014/main" id="{88463CC6-BD24-4F23-BE06-9363597A7BE0}"/>
                </a:ext>
              </a:extLst>
            </p:cNvPr>
            <p:cNvSpPr txBox="1"/>
            <p:nvPr/>
          </p:nvSpPr>
          <p:spPr>
            <a:xfrm>
              <a:off x="4517355" y="5469524"/>
              <a:ext cx="9710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03</a:t>
              </a:r>
              <a:endParaRPr kumimoji="0" lang="zh-CN" altLang="en-US" sz="32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44" name="组合 43">
            <a:extLst>
              <a:ext uri="{FF2B5EF4-FFF2-40B4-BE49-F238E27FC236}">
                <a16:creationId xmlns:a16="http://schemas.microsoft.com/office/drawing/2014/main" id="{DBCD89C4-01BF-4457-9AF0-79558E50063F}"/>
              </a:ext>
            </a:extLst>
          </p:cNvPr>
          <p:cNvGrpSpPr/>
          <p:nvPr/>
        </p:nvGrpSpPr>
        <p:grpSpPr>
          <a:xfrm>
            <a:off x="7954667" y="1507952"/>
            <a:ext cx="3851076" cy="3842096"/>
            <a:chOff x="2105799" y="20055838"/>
            <a:chExt cx="6748090" cy="6732363"/>
          </a:xfrm>
          <a:solidFill>
            <a:schemeClr val="bg1">
              <a:alpha val="20000"/>
            </a:schemeClr>
          </a:solidFill>
        </p:grpSpPr>
        <p:sp>
          <p:nvSpPr>
            <p:cNvPr id="45" name="Freeform 8">
              <a:extLst>
                <a:ext uri="{FF2B5EF4-FFF2-40B4-BE49-F238E27FC236}">
                  <a16:creationId xmlns:a16="http://schemas.microsoft.com/office/drawing/2014/main" id="{79AAE98A-2858-4266-B930-41181A588C6F}"/>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2">
              <a:extLst>
                <a:ext uri="{FF2B5EF4-FFF2-40B4-BE49-F238E27FC236}">
                  <a16:creationId xmlns:a16="http://schemas.microsoft.com/office/drawing/2014/main" id="{6AF27BCA-EE53-49A1-BFE1-3B4DFBB9C92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3">
              <a:extLst>
                <a:ext uri="{FF2B5EF4-FFF2-40B4-BE49-F238E27FC236}">
                  <a16:creationId xmlns:a16="http://schemas.microsoft.com/office/drawing/2014/main" id="{84FCCD42-98F1-4DF4-9A60-306FD773A20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4">
              <a:extLst>
                <a:ext uri="{FF2B5EF4-FFF2-40B4-BE49-F238E27FC236}">
                  <a16:creationId xmlns:a16="http://schemas.microsoft.com/office/drawing/2014/main" id="{3991482C-9418-40C7-A43F-1E2E60BDD3A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45">
              <a:extLst>
                <a:ext uri="{FF2B5EF4-FFF2-40B4-BE49-F238E27FC236}">
                  <a16:creationId xmlns:a16="http://schemas.microsoft.com/office/drawing/2014/main" id="{C8F0283F-5609-4CF2-B95C-AE8A95754F92}"/>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46">
              <a:extLst>
                <a:ext uri="{FF2B5EF4-FFF2-40B4-BE49-F238E27FC236}">
                  <a16:creationId xmlns:a16="http://schemas.microsoft.com/office/drawing/2014/main" id="{BAC8DD0E-5DF7-4AE7-B758-A9A1B34942F0}"/>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47">
              <a:extLst>
                <a:ext uri="{FF2B5EF4-FFF2-40B4-BE49-F238E27FC236}">
                  <a16:creationId xmlns:a16="http://schemas.microsoft.com/office/drawing/2014/main" id="{2379E517-D02D-45F3-82A9-A375358BB62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48">
              <a:extLst>
                <a:ext uri="{FF2B5EF4-FFF2-40B4-BE49-F238E27FC236}">
                  <a16:creationId xmlns:a16="http://schemas.microsoft.com/office/drawing/2014/main" id="{3F957794-E9E3-44B6-9B05-CFF03B63EFA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49">
              <a:extLst>
                <a:ext uri="{FF2B5EF4-FFF2-40B4-BE49-F238E27FC236}">
                  <a16:creationId xmlns:a16="http://schemas.microsoft.com/office/drawing/2014/main" id="{32C2E9C2-6FBE-4035-8C09-5FFFA59FAB70}"/>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0">
              <a:extLst>
                <a:ext uri="{FF2B5EF4-FFF2-40B4-BE49-F238E27FC236}">
                  <a16:creationId xmlns:a16="http://schemas.microsoft.com/office/drawing/2014/main" id="{EF27CBC6-3163-424F-9694-53C0ABAE04E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1">
              <a:extLst>
                <a:ext uri="{FF2B5EF4-FFF2-40B4-BE49-F238E27FC236}">
                  <a16:creationId xmlns:a16="http://schemas.microsoft.com/office/drawing/2014/main" id="{B43DD560-59F8-44D1-BB11-F20BA225E5A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2">
              <a:extLst>
                <a:ext uri="{FF2B5EF4-FFF2-40B4-BE49-F238E27FC236}">
                  <a16:creationId xmlns:a16="http://schemas.microsoft.com/office/drawing/2014/main" id="{0D3395C3-0ED8-4539-9326-A67C00FB89FD}"/>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3">
              <a:extLst>
                <a:ext uri="{FF2B5EF4-FFF2-40B4-BE49-F238E27FC236}">
                  <a16:creationId xmlns:a16="http://schemas.microsoft.com/office/drawing/2014/main" id="{11334AAE-90E7-478B-ACA0-3819E75EAC5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4">
              <a:extLst>
                <a:ext uri="{FF2B5EF4-FFF2-40B4-BE49-F238E27FC236}">
                  <a16:creationId xmlns:a16="http://schemas.microsoft.com/office/drawing/2014/main" id="{A78F65D0-5DD2-49B6-AE90-587785B2F89B}"/>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55">
              <a:extLst>
                <a:ext uri="{FF2B5EF4-FFF2-40B4-BE49-F238E27FC236}">
                  <a16:creationId xmlns:a16="http://schemas.microsoft.com/office/drawing/2014/main" id="{758F5D24-301B-460A-BA6F-EE19C334B8F0}"/>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56">
              <a:extLst>
                <a:ext uri="{FF2B5EF4-FFF2-40B4-BE49-F238E27FC236}">
                  <a16:creationId xmlns:a16="http://schemas.microsoft.com/office/drawing/2014/main" id="{D23E12EB-6C6B-46F5-AB2A-171AFB094A59}"/>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57">
              <a:extLst>
                <a:ext uri="{FF2B5EF4-FFF2-40B4-BE49-F238E27FC236}">
                  <a16:creationId xmlns:a16="http://schemas.microsoft.com/office/drawing/2014/main" id="{0A43D930-57AF-42F3-810A-B0ECA8EEF08A}"/>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3" name="Freeform 58">
              <a:extLst>
                <a:ext uri="{FF2B5EF4-FFF2-40B4-BE49-F238E27FC236}">
                  <a16:creationId xmlns:a16="http://schemas.microsoft.com/office/drawing/2014/main" id="{C35C20AF-9414-4E8F-BA86-877CBA90989F}"/>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59">
              <a:extLst>
                <a:ext uri="{FF2B5EF4-FFF2-40B4-BE49-F238E27FC236}">
                  <a16:creationId xmlns:a16="http://schemas.microsoft.com/office/drawing/2014/main" id="{1D224BFB-ED8B-400D-A3EB-7FCACA307599}"/>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60">
              <a:extLst>
                <a:ext uri="{FF2B5EF4-FFF2-40B4-BE49-F238E27FC236}">
                  <a16:creationId xmlns:a16="http://schemas.microsoft.com/office/drawing/2014/main" id="{5267C7E7-B082-41F9-8638-214CC5100C8D}"/>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61">
              <a:extLst>
                <a:ext uri="{FF2B5EF4-FFF2-40B4-BE49-F238E27FC236}">
                  <a16:creationId xmlns:a16="http://schemas.microsoft.com/office/drawing/2014/main" id="{150A37A0-0E83-4E3D-B77A-B96BE3FCE07D}"/>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62">
              <a:extLst>
                <a:ext uri="{FF2B5EF4-FFF2-40B4-BE49-F238E27FC236}">
                  <a16:creationId xmlns:a16="http://schemas.microsoft.com/office/drawing/2014/main" id="{94C09A7A-99C3-483B-8EFC-CE53A050E6D1}"/>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71">
              <a:extLst>
                <a:ext uri="{FF2B5EF4-FFF2-40B4-BE49-F238E27FC236}">
                  <a16:creationId xmlns:a16="http://schemas.microsoft.com/office/drawing/2014/main" id="{C1E36534-E2CA-4745-BA48-C5A07199F78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16455494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01</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8" name="文本框 7">
            <a:extLst>
              <a:ext uri="{FF2B5EF4-FFF2-40B4-BE49-F238E27FC236}">
                <a16:creationId xmlns:a16="http://schemas.microsoft.com/office/drawing/2014/main" id="{27DEBCF5-BFB8-4FAD-B0B9-B4780086BDBD}"/>
              </a:ext>
            </a:extLst>
          </p:cNvPr>
          <p:cNvSpPr txBox="1"/>
          <p:nvPr/>
        </p:nvSpPr>
        <p:spPr>
          <a:xfrm>
            <a:off x="6774186" y="2658742"/>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题目概况</a:t>
            </a:r>
          </a:p>
        </p:txBody>
      </p:sp>
      <p:grpSp>
        <p:nvGrpSpPr>
          <p:cNvPr id="36" name="组合 35">
            <a:extLst>
              <a:ext uri="{FF2B5EF4-FFF2-40B4-BE49-F238E27FC236}">
                <a16:creationId xmlns:a16="http://schemas.microsoft.com/office/drawing/2014/main"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id="{3EE8DEA2-A283-4B0D-82AE-B287FC3E1D9D}"/>
                </a:ext>
              </a:extLst>
            </p:cNvPr>
            <p:cNvGrpSpPr/>
            <p:nvPr userDrawn="1"/>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id="{BF98026A-D24A-4466-89B8-27A337DA00F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id="{50A175ED-F190-4B7B-9344-071E868CA20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val="45287915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以位移动词编码静态情景</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05946" y="1116786"/>
            <a:ext cx="10820510" cy="5512343"/>
          </a:xfrm>
          <a:prstGeom prst="rect">
            <a:avLst/>
          </a:prstGeom>
        </p:spPr>
        <p:txBody>
          <a:bodyPr wrap="square">
            <a:spAutoFit/>
          </a:bodyPr>
          <a:lstStyle/>
          <a:p>
            <a:pPr indent="457200">
              <a:lnSpc>
                <a:spcPct val="130000"/>
              </a:lnSpc>
            </a:pPr>
            <a:r>
              <a:rPr lang="zh-CN" altLang="en-US" sz="2100" dirty="0"/>
              <a:t>运动事件在空间维度上可分为位移</a:t>
            </a:r>
            <a:r>
              <a:rPr lang="en-US" altLang="zh-CN" sz="2100" dirty="0"/>
              <a:t>(motion)</a:t>
            </a:r>
            <a:r>
              <a:rPr lang="zh-CN" altLang="en-US" sz="2100" dirty="0"/>
              <a:t>和静止</a:t>
            </a:r>
            <a:r>
              <a:rPr lang="en-US" altLang="zh-CN" sz="2100" dirty="0"/>
              <a:t>(location)</a:t>
            </a:r>
            <a:r>
              <a:rPr lang="zh-CN" altLang="en-US" sz="2100" dirty="0"/>
              <a:t>两种状态</a:t>
            </a:r>
            <a:r>
              <a:rPr lang="en-US" altLang="zh-CN" sz="2100" dirty="0"/>
              <a:t>(</a:t>
            </a:r>
            <a:r>
              <a:rPr lang="en-US" altLang="zh-CN" sz="2100" dirty="0" err="1"/>
              <a:t>Talmy</a:t>
            </a:r>
            <a:r>
              <a:rPr lang="en-US" altLang="zh-CN" sz="2100" dirty="0"/>
              <a:t> 2000a, 2000b)</a:t>
            </a:r>
            <a:r>
              <a:rPr lang="zh-CN" altLang="en-US" sz="2100" dirty="0"/>
              <a:t>。</a:t>
            </a:r>
            <a:endParaRPr lang="en-US" altLang="zh-CN" sz="2100" dirty="0"/>
          </a:p>
          <a:p>
            <a:pPr indent="457200">
              <a:lnSpc>
                <a:spcPct val="130000"/>
              </a:lnSpc>
            </a:pPr>
            <a:r>
              <a:rPr lang="zh-CN" altLang="en-US" sz="2100" dirty="0"/>
              <a:t>如果从时间维度考察，不同状态运动事件的编码系统其实可以互相转换，而且人类语言普遍呈现出“</a:t>
            </a:r>
            <a:r>
              <a:rPr lang="zh-CN" altLang="en-US" sz="2100" dirty="0">
                <a:highlight>
                  <a:srgbClr val="FFFF00"/>
                </a:highlight>
              </a:rPr>
              <a:t>以位移动词编码静态情景</a:t>
            </a:r>
            <a:r>
              <a:rPr lang="zh-CN" altLang="en-US" sz="2100" dirty="0"/>
              <a:t>”的转换倾向</a:t>
            </a:r>
            <a:r>
              <a:rPr lang="en-US" altLang="zh-CN" sz="2100" dirty="0"/>
              <a:t>(</a:t>
            </a:r>
            <a:r>
              <a:rPr lang="en-US" altLang="zh-CN" sz="2100" dirty="0" err="1"/>
              <a:t>Talmy</a:t>
            </a:r>
            <a:r>
              <a:rPr lang="en-US" altLang="zh-CN" sz="2100" dirty="0"/>
              <a:t> 2000a: 171)</a:t>
            </a:r>
            <a:r>
              <a:rPr lang="zh-CN" altLang="en-US" sz="2100" dirty="0"/>
              <a:t>。</a:t>
            </a:r>
            <a:endParaRPr lang="en-US" altLang="zh-CN" sz="2100" dirty="0"/>
          </a:p>
          <a:p>
            <a:pPr indent="457200">
              <a:lnSpc>
                <a:spcPct val="130000"/>
              </a:lnSpc>
            </a:pPr>
            <a:r>
              <a:rPr lang="zh-CN" altLang="en-US" sz="2100" dirty="0"/>
              <a:t>英语趋向动词“</a:t>
            </a:r>
            <a:r>
              <a:rPr lang="en-US" altLang="zh-CN" sz="2100" dirty="0"/>
              <a:t>come/go</a:t>
            </a:r>
            <a:r>
              <a:rPr lang="en-US" altLang="zh-CN" sz="2100" dirty="0">
                <a:latin typeface="+mn-ea"/>
              </a:rPr>
              <a:t>”</a:t>
            </a:r>
            <a:r>
              <a:rPr lang="zh-CN" altLang="en-US" sz="2100" dirty="0"/>
              <a:t>的使用情况：</a:t>
            </a:r>
            <a:endParaRPr lang="en-US" altLang="zh-CN" sz="2100" dirty="0"/>
          </a:p>
          <a:p>
            <a:pPr marL="457200" indent="-457200">
              <a:lnSpc>
                <a:spcPct val="130000"/>
              </a:lnSpc>
              <a:buAutoNum type="arabicParenBoth"/>
            </a:pPr>
            <a:r>
              <a:rPr lang="en-US" altLang="zh-CN" sz="2100" dirty="0"/>
              <a:t>a. In old age Arthur would still </a:t>
            </a:r>
            <a:r>
              <a:rPr lang="en-US" altLang="zh-CN" sz="2100" b="1" dirty="0"/>
              <a:t>come to the brewery for an hour or two </a:t>
            </a:r>
            <a:r>
              <a:rPr lang="en-US" altLang="zh-CN" sz="2100" dirty="0"/>
              <a:t>every day. </a:t>
            </a:r>
          </a:p>
          <a:p>
            <a:pPr>
              <a:lnSpc>
                <a:spcPct val="130000"/>
              </a:lnSpc>
            </a:pPr>
            <a:r>
              <a:rPr lang="en-US" altLang="zh-CN" sz="2100" dirty="0"/>
              <a:t>      b. But he has </a:t>
            </a:r>
            <a:r>
              <a:rPr lang="en-US" altLang="zh-CN" sz="2100" b="1" dirty="0"/>
              <a:t>come to Chicago for a few days</a:t>
            </a:r>
            <a:r>
              <a:rPr lang="en-US" altLang="zh-CN" sz="2100" dirty="0"/>
              <a:t>. </a:t>
            </a:r>
          </a:p>
          <a:p>
            <a:pPr>
              <a:lnSpc>
                <a:spcPct val="130000"/>
              </a:lnSpc>
            </a:pPr>
            <a:r>
              <a:rPr lang="en-US" altLang="zh-CN" sz="2100" dirty="0"/>
              <a:t>(2) a. We’ll be </a:t>
            </a:r>
            <a:r>
              <a:rPr lang="en-US" altLang="zh-CN" sz="2100" b="1" dirty="0"/>
              <a:t>going to London for a few days </a:t>
            </a:r>
            <a:r>
              <a:rPr lang="en-US" altLang="zh-CN" sz="2100" dirty="0"/>
              <a:t>next month to find suitable premises. </a:t>
            </a:r>
          </a:p>
          <a:p>
            <a:pPr>
              <a:lnSpc>
                <a:spcPct val="130000"/>
              </a:lnSpc>
            </a:pPr>
            <a:r>
              <a:rPr lang="en-US" altLang="zh-CN" sz="2100" dirty="0"/>
              <a:t>     b. He’s taken time off to </a:t>
            </a:r>
            <a:r>
              <a:rPr lang="en-US" altLang="zh-CN" sz="2100" b="1" dirty="0"/>
              <a:t>go to Africa for a month</a:t>
            </a:r>
            <a:r>
              <a:rPr lang="en-US" altLang="zh-CN" sz="2100" dirty="0"/>
              <a:t>. </a:t>
            </a:r>
          </a:p>
          <a:p>
            <a:pPr>
              <a:lnSpc>
                <a:spcPct val="130000"/>
              </a:lnSpc>
            </a:pPr>
            <a:r>
              <a:rPr lang="en-US" altLang="zh-CN" sz="2100" dirty="0"/>
              <a:t>     c. I have to </a:t>
            </a:r>
            <a:r>
              <a:rPr lang="en-US" altLang="zh-CN" sz="2100" b="1" dirty="0"/>
              <a:t>go to Chicago for a couple of days</a:t>
            </a:r>
            <a:r>
              <a:rPr lang="en-US" altLang="zh-CN" sz="2100" dirty="0"/>
              <a:t>. </a:t>
            </a:r>
          </a:p>
          <a:p>
            <a:pPr>
              <a:lnSpc>
                <a:spcPct val="130000"/>
              </a:lnSpc>
            </a:pPr>
            <a:r>
              <a:rPr lang="en-US" altLang="zh-CN" sz="2100" dirty="0"/>
              <a:t>     d. He decided to </a:t>
            </a:r>
            <a:r>
              <a:rPr lang="en-US" altLang="zh-CN" sz="2100" b="1" dirty="0"/>
              <a:t>go to the US for two months </a:t>
            </a:r>
            <a:r>
              <a:rPr lang="en-US" altLang="zh-CN" sz="2100" dirty="0"/>
              <a:t>and then come back. </a:t>
            </a:r>
          </a:p>
          <a:p>
            <a:pPr>
              <a:lnSpc>
                <a:spcPct val="130000"/>
              </a:lnSpc>
            </a:pPr>
            <a:r>
              <a:rPr lang="zh-CN" altLang="en-US" sz="2100" dirty="0"/>
              <a:t>     这些例子中含有趋向动词，但所编码的都是静态事件，其中的</a:t>
            </a:r>
            <a:r>
              <a:rPr lang="zh-CN" altLang="en-US" sz="2100" dirty="0">
                <a:highlight>
                  <a:srgbClr val="FFFF00"/>
                </a:highlight>
              </a:rPr>
              <a:t>时量短语</a:t>
            </a:r>
            <a:r>
              <a:rPr lang="zh-CN" altLang="en-US" sz="2100" dirty="0"/>
              <a:t>并不表示位移活动的持续时间，而表示</a:t>
            </a:r>
            <a:r>
              <a:rPr lang="zh-CN" altLang="en-US" sz="2100" dirty="0">
                <a:highlight>
                  <a:srgbClr val="FFFF00"/>
                </a:highlight>
              </a:rPr>
              <a:t>位移结束后的结果状态持续时间</a:t>
            </a:r>
            <a:r>
              <a:rPr lang="zh-CN" altLang="en-US" sz="2100" dirty="0"/>
              <a:t>。</a:t>
            </a:r>
          </a:p>
        </p:txBody>
      </p:sp>
    </p:spTree>
    <p:extLst>
      <p:ext uri="{BB962C8B-B14F-4D97-AF65-F5344CB8AC3E}">
        <p14:creationId xmlns:p14="http://schemas.microsoft.com/office/powerpoint/2010/main" val="33547142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以位移动词编码静态情景</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05946" y="1116786"/>
            <a:ext cx="10820510" cy="5653279"/>
          </a:xfrm>
          <a:prstGeom prst="rect">
            <a:avLst/>
          </a:prstGeom>
        </p:spPr>
        <p:txBody>
          <a:bodyPr wrap="square">
            <a:spAutoFit/>
          </a:bodyPr>
          <a:lstStyle/>
          <a:p>
            <a:pPr>
              <a:lnSpc>
                <a:spcPct val="130000"/>
              </a:lnSpc>
            </a:pPr>
            <a:r>
              <a:rPr lang="zh-CN" altLang="en-US" sz="2000" dirty="0"/>
              <a:t>     将趋向动词、终点成分与时量短语的共现称之为</a:t>
            </a:r>
            <a:r>
              <a:rPr lang="zh-CN" altLang="en-US" sz="2000" dirty="0">
                <a:highlight>
                  <a:srgbClr val="FFFF00"/>
                </a:highlight>
              </a:rPr>
              <a:t>“转动为静”</a:t>
            </a:r>
            <a:r>
              <a:rPr lang="zh-CN" altLang="en-US" sz="2000" dirty="0"/>
              <a:t>现象。从跨语言的视角看，此类现象具有相当的普适性，在汉藏、阿尔泰、印欧等诸多语系的语言中皆有分布。例如：</a:t>
            </a:r>
            <a:endParaRPr lang="en-US" altLang="zh-CN" sz="2000" dirty="0"/>
          </a:p>
          <a:p>
            <a:pPr>
              <a:lnSpc>
                <a:spcPct val="130000"/>
              </a:lnSpc>
            </a:pPr>
            <a:r>
              <a:rPr lang="en-US" altLang="zh-CN" sz="2000" dirty="0"/>
              <a:t>(3) a. Khao maa </a:t>
            </a:r>
            <a:r>
              <a:rPr lang="en-US" altLang="zh-CN" sz="2000" dirty="0" err="1"/>
              <a:t>thai</a:t>
            </a:r>
            <a:r>
              <a:rPr lang="en-US" altLang="zh-CN" sz="2000" dirty="0"/>
              <a:t> </a:t>
            </a:r>
            <a:r>
              <a:rPr lang="en-US" altLang="zh-CN" sz="2000" dirty="0" err="1"/>
              <a:t>sam</a:t>
            </a:r>
            <a:r>
              <a:rPr lang="en-US" altLang="zh-CN" sz="2000" dirty="0"/>
              <a:t> </a:t>
            </a:r>
            <a:r>
              <a:rPr lang="en-US" altLang="zh-CN" sz="2000" dirty="0" err="1"/>
              <a:t>bii</a:t>
            </a:r>
            <a:r>
              <a:rPr lang="en-US" altLang="zh-CN" sz="2000" dirty="0"/>
              <a:t> </a:t>
            </a:r>
            <a:r>
              <a:rPr lang="en-US" altLang="zh-CN" sz="2000" dirty="0" err="1"/>
              <a:t>leaw</a:t>
            </a:r>
            <a:r>
              <a:rPr lang="en-US" altLang="zh-CN" sz="2000" dirty="0"/>
              <a:t>. (</a:t>
            </a:r>
            <a:r>
              <a:rPr lang="zh-CN" altLang="en-US" sz="2000" dirty="0"/>
              <a:t>泰语</a:t>
            </a:r>
            <a:r>
              <a:rPr lang="en-US" altLang="zh-CN" sz="2000" dirty="0"/>
              <a:t>) </a:t>
            </a:r>
          </a:p>
          <a:p>
            <a:pPr>
              <a:lnSpc>
                <a:spcPct val="130000"/>
              </a:lnSpc>
            </a:pPr>
            <a:r>
              <a:rPr lang="en-US" altLang="zh-CN" sz="2000" dirty="0"/>
              <a:t>               </a:t>
            </a:r>
            <a:r>
              <a:rPr lang="zh-CN" altLang="en-US" sz="2000" dirty="0"/>
              <a:t>他 来   泰国  三  年 了 </a:t>
            </a:r>
            <a:endParaRPr lang="en-US" altLang="zh-CN" sz="2000" dirty="0"/>
          </a:p>
          <a:p>
            <a:pPr>
              <a:lnSpc>
                <a:spcPct val="130000"/>
              </a:lnSpc>
            </a:pPr>
            <a:r>
              <a:rPr lang="en-US" altLang="zh-CN" sz="2000" dirty="0"/>
              <a:t>     b. Khao pay </a:t>
            </a:r>
            <a:r>
              <a:rPr lang="en-US" altLang="zh-CN" sz="2000" dirty="0" err="1"/>
              <a:t>thai</a:t>
            </a:r>
            <a:r>
              <a:rPr lang="en-US" altLang="zh-CN" sz="2000" dirty="0"/>
              <a:t> </a:t>
            </a:r>
            <a:r>
              <a:rPr lang="en-US" altLang="zh-CN" sz="2000" dirty="0" err="1"/>
              <a:t>sam</a:t>
            </a:r>
            <a:r>
              <a:rPr lang="en-US" altLang="zh-CN" sz="2000" dirty="0"/>
              <a:t> </a:t>
            </a:r>
            <a:r>
              <a:rPr lang="en-US" altLang="zh-CN" sz="2000" dirty="0" err="1"/>
              <a:t>bii</a:t>
            </a:r>
            <a:r>
              <a:rPr lang="en-US" altLang="zh-CN" sz="2000" dirty="0"/>
              <a:t> </a:t>
            </a:r>
            <a:r>
              <a:rPr lang="en-US" altLang="zh-CN" sz="2000" dirty="0" err="1"/>
              <a:t>leaw</a:t>
            </a:r>
            <a:r>
              <a:rPr lang="en-US" altLang="zh-CN" sz="2000" dirty="0"/>
              <a:t>. </a:t>
            </a:r>
          </a:p>
          <a:p>
            <a:pPr>
              <a:lnSpc>
                <a:spcPct val="130000"/>
              </a:lnSpc>
            </a:pPr>
            <a:r>
              <a:rPr lang="en-US" altLang="zh-CN" sz="2000" dirty="0"/>
              <a:t>               </a:t>
            </a:r>
            <a:r>
              <a:rPr lang="zh-CN" altLang="en-US" sz="2000" dirty="0"/>
              <a:t>他 去 泰国 三 年 了 </a:t>
            </a:r>
            <a:endParaRPr lang="en-US" altLang="zh-CN" sz="2000" dirty="0"/>
          </a:p>
          <a:p>
            <a:pPr>
              <a:lnSpc>
                <a:spcPct val="130000"/>
              </a:lnSpc>
            </a:pPr>
            <a:r>
              <a:rPr lang="en-US" altLang="zh-CN" sz="2000" dirty="0"/>
              <a:t>(4) a. O </a:t>
            </a:r>
            <a:r>
              <a:rPr lang="en-US" altLang="zh-CN" sz="2000" dirty="0" err="1"/>
              <a:t>Çin⁃e</a:t>
            </a:r>
            <a:r>
              <a:rPr lang="en-US" altLang="zh-CN" sz="2000" dirty="0"/>
              <a:t> </a:t>
            </a:r>
            <a:r>
              <a:rPr lang="en-US" altLang="zh-CN" sz="2000" dirty="0" err="1"/>
              <a:t>gel⁃eli</a:t>
            </a:r>
            <a:r>
              <a:rPr lang="en-US" altLang="zh-CN" sz="2000" dirty="0"/>
              <a:t> ç </a:t>
            </a:r>
            <a:r>
              <a:rPr lang="en-US" altLang="zh-CN" sz="2000" dirty="0" err="1"/>
              <a:t>yıl</a:t>
            </a:r>
            <a:r>
              <a:rPr lang="en-US" altLang="zh-CN" sz="2000" dirty="0"/>
              <a:t> </a:t>
            </a:r>
            <a:r>
              <a:rPr lang="en-US" altLang="zh-CN" sz="2000" dirty="0" err="1"/>
              <a:t>ol⁃du</a:t>
            </a:r>
            <a:r>
              <a:rPr lang="en-US" altLang="zh-CN" sz="2000" dirty="0"/>
              <a:t>. (</a:t>
            </a:r>
            <a:r>
              <a:rPr lang="zh-CN" altLang="en-US" sz="2000" dirty="0"/>
              <a:t>土耳其语</a:t>
            </a:r>
            <a:r>
              <a:rPr lang="en-US" altLang="zh-CN" sz="2000" dirty="0"/>
              <a:t>) </a:t>
            </a:r>
          </a:p>
          <a:p>
            <a:pPr>
              <a:lnSpc>
                <a:spcPct val="130000"/>
              </a:lnSpc>
            </a:pPr>
            <a:r>
              <a:rPr lang="en-US" altLang="zh-CN" sz="2000" dirty="0"/>
              <a:t>          </a:t>
            </a:r>
            <a:r>
              <a:rPr lang="zh-CN" altLang="en-US" sz="2000" dirty="0"/>
              <a:t>他 中国</a:t>
            </a:r>
            <a:r>
              <a:rPr lang="en-US" altLang="zh-CN" sz="2000" dirty="0"/>
              <a:t>⁃</a:t>
            </a:r>
            <a:r>
              <a:rPr lang="zh-CN" altLang="en-US" sz="2000" dirty="0"/>
              <a:t>与格 来</a:t>
            </a:r>
            <a:r>
              <a:rPr lang="en-US" altLang="zh-CN" sz="2000" dirty="0"/>
              <a:t>⁃</a:t>
            </a:r>
            <a:r>
              <a:rPr lang="zh-CN" altLang="en-US" sz="2000" dirty="0"/>
              <a:t>副词性标记 三 年 助动词</a:t>
            </a:r>
            <a:r>
              <a:rPr lang="en-US" altLang="zh-CN" sz="2000" dirty="0"/>
              <a:t>⁃</a:t>
            </a:r>
            <a:r>
              <a:rPr lang="zh-CN" altLang="en-US" sz="2000" dirty="0"/>
              <a:t>过去时 </a:t>
            </a:r>
            <a:endParaRPr lang="en-US" altLang="zh-CN" sz="2000" dirty="0"/>
          </a:p>
          <a:p>
            <a:pPr>
              <a:lnSpc>
                <a:spcPct val="130000"/>
              </a:lnSpc>
            </a:pPr>
            <a:r>
              <a:rPr lang="en-US" altLang="zh-CN" sz="2000" dirty="0"/>
              <a:t>     b. O </a:t>
            </a:r>
            <a:r>
              <a:rPr lang="en-US" altLang="zh-CN" sz="2000" dirty="0" err="1"/>
              <a:t>Çin⁃e</a:t>
            </a:r>
            <a:r>
              <a:rPr lang="en-US" altLang="zh-CN" sz="2000" dirty="0"/>
              <a:t> </a:t>
            </a:r>
            <a:r>
              <a:rPr lang="en-US" altLang="zh-CN" sz="2000" dirty="0" err="1"/>
              <a:t>gid⁃eli</a:t>
            </a:r>
            <a:r>
              <a:rPr lang="en-US" altLang="zh-CN" sz="2000" dirty="0"/>
              <a:t> ç </a:t>
            </a:r>
            <a:r>
              <a:rPr lang="en-US" altLang="zh-CN" sz="2000" dirty="0" err="1"/>
              <a:t>yıl</a:t>
            </a:r>
            <a:r>
              <a:rPr lang="en-US" altLang="zh-CN" sz="2000" dirty="0"/>
              <a:t> </a:t>
            </a:r>
            <a:r>
              <a:rPr lang="en-US" altLang="zh-CN" sz="2000" dirty="0" err="1"/>
              <a:t>ol⁃du</a:t>
            </a:r>
            <a:r>
              <a:rPr lang="en-US" altLang="zh-CN" sz="2000" dirty="0"/>
              <a:t>. </a:t>
            </a:r>
          </a:p>
          <a:p>
            <a:pPr>
              <a:lnSpc>
                <a:spcPct val="130000"/>
              </a:lnSpc>
            </a:pPr>
            <a:r>
              <a:rPr lang="en-US" altLang="zh-CN" sz="2000" dirty="0"/>
              <a:t>          </a:t>
            </a:r>
            <a:r>
              <a:rPr lang="zh-CN" altLang="en-US" sz="2000" dirty="0"/>
              <a:t>他 中国</a:t>
            </a:r>
            <a:r>
              <a:rPr lang="en-US" altLang="zh-CN" sz="2000" dirty="0"/>
              <a:t>⁃</a:t>
            </a:r>
            <a:r>
              <a:rPr lang="zh-CN" altLang="en-US" sz="2000" dirty="0"/>
              <a:t>与格 去</a:t>
            </a:r>
            <a:r>
              <a:rPr lang="en-US" altLang="zh-CN" sz="2000" dirty="0"/>
              <a:t>⁃</a:t>
            </a:r>
            <a:r>
              <a:rPr lang="zh-CN" altLang="en-US" sz="2000" dirty="0"/>
              <a:t>副词性标记 三 年 助动词</a:t>
            </a:r>
            <a:r>
              <a:rPr lang="en-US" altLang="zh-CN" sz="2000" dirty="0"/>
              <a:t>⁃</a:t>
            </a:r>
            <a:r>
              <a:rPr lang="zh-CN" altLang="en-US" sz="2000" dirty="0"/>
              <a:t>过去时 </a:t>
            </a:r>
            <a:endParaRPr lang="en-US" altLang="zh-CN" sz="2000" dirty="0"/>
          </a:p>
          <a:p>
            <a:pPr>
              <a:lnSpc>
                <a:spcPct val="130000"/>
              </a:lnSpc>
            </a:pPr>
            <a:r>
              <a:rPr lang="en-US" altLang="zh-CN" sz="2000" dirty="0"/>
              <a:t>(5) a. </a:t>
            </a:r>
            <a:r>
              <a:rPr lang="en-US" altLang="zh-CN" sz="2000" dirty="0" err="1"/>
              <a:t>Ou</a:t>
            </a:r>
            <a:r>
              <a:rPr lang="en-US" altLang="zh-CN" sz="2000" dirty="0"/>
              <a:t> se sale </a:t>
            </a:r>
            <a:r>
              <a:rPr lang="en-US" altLang="zh-CN" sz="2000" dirty="0" err="1"/>
              <a:t>omda</a:t>
            </a:r>
            <a:r>
              <a:rPr lang="en-US" altLang="zh-CN" sz="2000" dirty="0"/>
              <a:t> chin. (</a:t>
            </a:r>
            <a:r>
              <a:rPr lang="zh-CN" altLang="en-US" sz="2000" dirty="0"/>
              <a:t>波斯语</a:t>
            </a:r>
            <a:r>
              <a:rPr lang="en-US" altLang="zh-CN" sz="2000" dirty="0"/>
              <a:t>) </a:t>
            </a:r>
          </a:p>
          <a:p>
            <a:pPr>
              <a:lnSpc>
                <a:spcPct val="130000"/>
              </a:lnSpc>
            </a:pPr>
            <a:r>
              <a:rPr lang="en-US" altLang="zh-CN" sz="2000" dirty="0"/>
              <a:t>           </a:t>
            </a:r>
            <a:r>
              <a:rPr lang="zh-CN" altLang="en-US" sz="2000" dirty="0"/>
              <a:t>他 三 年 来</a:t>
            </a:r>
            <a:r>
              <a:rPr lang="en-US" altLang="zh-CN" sz="2000" dirty="0"/>
              <a:t>⁃</a:t>
            </a:r>
            <a:r>
              <a:rPr lang="zh-CN" altLang="en-US" sz="2000" dirty="0"/>
              <a:t>现在完成时 中国</a:t>
            </a:r>
            <a:endParaRPr lang="en-US" altLang="zh-CN" sz="2000" dirty="0"/>
          </a:p>
          <a:p>
            <a:pPr>
              <a:lnSpc>
                <a:spcPct val="130000"/>
              </a:lnSpc>
            </a:pPr>
            <a:r>
              <a:rPr lang="en-US" altLang="zh-CN" sz="2000" dirty="0"/>
              <a:t>     b. </a:t>
            </a:r>
            <a:r>
              <a:rPr lang="en-US" altLang="zh-CN" sz="2000" dirty="0" err="1"/>
              <a:t>Ou</a:t>
            </a:r>
            <a:r>
              <a:rPr lang="en-US" altLang="zh-CN" sz="2000" dirty="0"/>
              <a:t> se sale </a:t>
            </a:r>
            <a:r>
              <a:rPr lang="en-US" altLang="zh-CN" sz="2000" dirty="0" err="1"/>
              <a:t>rafte</a:t>
            </a:r>
            <a:r>
              <a:rPr lang="en-US" altLang="zh-CN" sz="2000" dirty="0"/>
              <a:t> chin. </a:t>
            </a:r>
          </a:p>
          <a:p>
            <a:pPr>
              <a:lnSpc>
                <a:spcPct val="130000"/>
              </a:lnSpc>
            </a:pPr>
            <a:r>
              <a:rPr lang="en-US" altLang="zh-CN" sz="2000" dirty="0"/>
              <a:t>          </a:t>
            </a:r>
            <a:r>
              <a:rPr lang="zh-CN" altLang="en-US" sz="2000" dirty="0"/>
              <a:t>他 三 年 去</a:t>
            </a:r>
            <a:r>
              <a:rPr lang="en-US" altLang="zh-CN" sz="2000" dirty="0"/>
              <a:t>⁃</a:t>
            </a:r>
            <a:r>
              <a:rPr lang="zh-CN" altLang="en-US" sz="2000" dirty="0"/>
              <a:t>现在完成时 中国</a:t>
            </a:r>
          </a:p>
        </p:txBody>
      </p:sp>
    </p:spTree>
    <p:extLst>
      <p:ext uri="{BB962C8B-B14F-4D97-AF65-F5344CB8AC3E}">
        <p14:creationId xmlns:p14="http://schemas.microsoft.com/office/powerpoint/2010/main" val="32398090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1.1 </a:t>
            </a:r>
            <a:r>
              <a:rPr lang="zh-CN" altLang="en-US" dirty="0">
                <a:sym typeface="Arial" panose="020B0604020202020204" pitchFamily="34" charset="0"/>
              </a:rPr>
              <a:t>以位移动词编码静态情景</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05946" y="1116786"/>
            <a:ext cx="10820510" cy="5326330"/>
          </a:xfrm>
          <a:prstGeom prst="rect">
            <a:avLst/>
          </a:prstGeom>
        </p:spPr>
        <p:txBody>
          <a:bodyPr wrap="square">
            <a:spAutoFit/>
          </a:bodyPr>
          <a:lstStyle/>
          <a:p>
            <a:pPr>
              <a:lnSpc>
                <a:spcPct val="130000"/>
              </a:lnSpc>
            </a:pPr>
            <a:r>
              <a:rPr lang="zh-CN" altLang="en-US" sz="2400" dirty="0"/>
              <a:t>这种结构在汉语中也十分普遍，本次主要探讨以下三种结构：</a:t>
            </a:r>
            <a:endParaRPr lang="en-US" altLang="zh-CN" sz="2400" dirty="0"/>
          </a:p>
          <a:p>
            <a:pPr>
              <a:lnSpc>
                <a:spcPct val="130000"/>
              </a:lnSpc>
            </a:pPr>
            <a:r>
              <a:rPr lang="zh-CN" altLang="en-US" sz="2400" dirty="0"/>
              <a:t>结构</a:t>
            </a:r>
            <a:r>
              <a:rPr lang="en-US" altLang="zh-CN" sz="2400" dirty="0"/>
              <a:t>A</a:t>
            </a:r>
            <a:r>
              <a:rPr lang="zh-CN" altLang="en-US" sz="2400" dirty="0"/>
              <a:t>：</a:t>
            </a:r>
            <a:r>
              <a:rPr lang="en-US" altLang="zh-CN" sz="2400" dirty="0"/>
              <a:t>[</a:t>
            </a:r>
            <a:r>
              <a:rPr lang="zh-CN" altLang="en-US" sz="2400" dirty="0"/>
              <a:t>来</a:t>
            </a:r>
            <a:r>
              <a:rPr lang="en-US" altLang="zh-CN" sz="2400" dirty="0"/>
              <a:t>/</a:t>
            </a:r>
            <a:r>
              <a:rPr lang="zh-CN" altLang="en-US" sz="2400" dirty="0"/>
              <a:t>去</a:t>
            </a:r>
            <a:r>
              <a:rPr lang="en-US" altLang="zh-CN" sz="2400" dirty="0"/>
              <a:t>+(</a:t>
            </a:r>
            <a:r>
              <a:rPr lang="zh-CN" altLang="en-US" sz="2400" dirty="0"/>
              <a:t>终点</a:t>
            </a:r>
            <a:r>
              <a:rPr lang="en-US" altLang="zh-CN" sz="2400" dirty="0"/>
              <a:t>)+</a:t>
            </a:r>
            <a:r>
              <a:rPr lang="zh-CN" altLang="en-US" sz="2400" dirty="0"/>
              <a:t>时量短语</a:t>
            </a:r>
            <a:r>
              <a:rPr lang="en-US" altLang="zh-CN" sz="2400" dirty="0"/>
              <a:t>]</a:t>
            </a:r>
          </a:p>
          <a:p>
            <a:pPr>
              <a:lnSpc>
                <a:spcPct val="130000"/>
              </a:lnSpc>
            </a:pPr>
            <a:r>
              <a:rPr lang="en-US" altLang="zh-CN" sz="2400" dirty="0"/>
              <a:t>       </a:t>
            </a:r>
            <a:r>
              <a:rPr lang="zh-CN" altLang="en-US" sz="2400" dirty="0"/>
              <a:t>（</a:t>
            </a:r>
            <a:r>
              <a:rPr lang="en-US" altLang="zh-CN" sz="2400" dirty="0"/>
              <a:t>6</a:t>
            </a:r>
            <a:r>
              <a:rPr lang="zh-CN" altLang="en-US" sz="2400" dirty="0"/>
              <a:t>）你昨天</a:t>
            </a:r>
            <a:r>
              <a:rPr lang="zh-CN" altLang="en-US" sz="2400" dirty="0">
                <a:highlight>
                  <a:srgbClr val="FFFF00"/>
                </a:highlight>
              </a:rPr>
              <a:t>来</a:t>
            </a:r>
            <a:r>
              <a:rPr lang="en-US" altLang="zh-CN" sz="2400" dirty="0">
                <a:highlight>
                  <a:srgbClr val="FFFF00"/>
                </a:highlight>
              </a:rPr>
              <a:t>/</a:t>
            </a:r>
            <a:r>
              <a:rPr lang="zh-CN" altLang="en-US" sz="2400" dirty="0">
                <a:highlight>
                  <a:srgbClr val="FFFF00"/>
                </a:highlight>
              </a:rPr>
              <a:t>去办公室大半天</a:t>
            </a:r>
            <a:r>
              <a:rPr lang="zh-CN" altLang="en-US" sz="2400" dirty="0"/>
              <a:t>，就知道磨洋工。</a:t>
            </a:r>
            <a:endParaRPr lang="en-US" altLang="zh-CN" sz="2400" dirty="0"/>
          </a:p>
          <a:p>
            <a:pPr>
              <a:lnSpc>
                <a:spcPct val="130000"/>
              </a:lnSpc>
            </a:pPr>
            <a:r>
              <a:rPr lang="en-US" altLang="zh-CN" sz="2400" dirty="0"/>
              <a:t>       </a:t>
            </a:r>
            <a:r>
              <a:rPr lang="zh-CN" altLang="en-US" sz="2400" dirty="0"/>
              <a:t>（</a:t>
            </a:r>
            <a:r>
              <a:rPr lang="en-US" altLang="zh-CN" sz="2400" dirty="0"/>
              <a:t>7</a:t>
            </a:r>
            <a:r>
              <a:rPr lang="zh-CN" altLang="en-US" sz="2400" dirty="0"/>
              <a:t>）他</a:t>
            </a:r>
            <a:r>
              <a:rPr lang="zh-CN" altLang="en-US" sz="2400" dirty="0">
                <a:highlight>
                  <a:srgbClr val="FFFF00"/>
                </a:highlight>
              </a:rPr>
              <a:t>来我们单位三天</a:t>
            </a:r>
            <a:r>
              <a:rPr lang="zh-CN" altLang="en-US" sz="2400" dirty="0"/>
              <a:t>，连车间都没进，就走了。 </a:t>
            </a:r>
            <a:endParaRPr lang="en-US" altLang="zh-CN" sz="2400" dirty="0"/>
          </a:p>
          <a:p>
            <a:pPr>
              <a:lnSpc>
                <a:spcPct val="130000"/>
              </a:lnSpc>
            </a:pPr>
            <a:r>
              <a:rPr lang="zh-CN" altLang="en-US" sz="2400" dirty="0"/>
              <a:t>结构</a:t>
            </a:r>
            <a:r>
              <a:rPr lang="en-US" altLang="zh-CN" sz="2400" dirty="0"/>
              <a:t>B</a:t>
            </a:r>
            <a:r>
              <a:rPr lang="zh-CN" altLang="en-US" sz="2400" dirty="0"/>
              <a:t>：</a:t>
            </a:r>
            <a:r>
              <a:rPr lang="en-US" altLang="zh-CN" sz="2400" dirty="0"/>
              <a:t>[</a:t>
            </a:r>
            <a:r>
              <a:rPr lang="zh-CN" altLang="en-US" sz="2400" dirty="0"/>
              <a:t>来</a:t>
            </a:r>
            <a:r>
              <a:rPr lang="en-US" altLang="zh-CN" sz="2400" dirty="0"/>
              <a:t>/</a:t>
            </a:r>
            <a:r>
              <a:rPr lang="zh-CN" altLang="en-US" sz="2400" dirty="0"/>
              <a:t>去</a:t>
            </a:r>
            <a:r>
              <a:rPr lang="en-US" altLang="zh-CN" sz="2400" dirty="0"/>
              <a:t>+</a:t>
            </a:r>
            <a:r>
              <a:rPr lang="zh-CN" altLang="en-US" sz="2400" dirty="0"/>
              <a:t>了</a:t>
            </a:r>
            <a:r>
              <a:rPr lang="en-US" altLang="zh-CN" sz="2400" dirty="0"/>
              <a:t>+(</a:t>
            </a:r>
            <a:r>
              <a:rPr lang="zh-CN" altLang="en-US" sz="2400" dirty="0"/>
              <a:t>终点</a:t>
            </a:r>
            <a:r>
              <a:rPr lang="en-US" altLang="zh-CN" sz="2400" dirty="0"/>
              <a:t>)+</a:t>
            </a:r>
            <a:r>
              <a:rPr lang="zh-CN" altLang="en-US" sz="2400" dirty="0"/>
              <a:t>时量短语</a:t>
            </a:r>
            <a:r>
              <a:rPr lang="en-US" altLang="zh-CN" sz="2400" dirty="0"/>
              <a:t>]</a:t>
            </a:r>
          </a:p>
          <a:p>
            <a:pPr>
              <a:lnSpc>
                <a:spcPct val="130000"/>
              </a:lnSpc>
            </a:pPr>
            <a:r>
              <a:rPr lang="en-US" altLang="zh-CN" sz="2400" dirty="0"/>
              <a:t>       </a:t>
            </a:r>
            <a:r>
              <a:rPr lang="zh-CN" altLang="en-US" sz="2400" dirty="0"/>
              <a:t>（</a:t>
            </a:r>
            <a:r>
              <a:rPr lang="en-US" altLang="zh-CN" sz="2400" dirty="0"/>
              <a:t>8</a:t>
            </a:r>
            <a:r>
              <a:rPr lang="zh-CN" altLang="en-US" sz="2400" dirty="0"/>
              <a:t>）四月份，他</a:t>
            </a:r>
            <a:r>
              <a:rPr lang="zh-CN" altLang="en-US" sz="2400" dirty="0">
                <a:highlight>
                  <a:srgbClr val="FFFF00"/>
                </a:highlight>
              </a:rPr>
              <a:t>来了我家两天</a:t>
            </a:r>
            <a:r>
              <a:rPr lang="zh-CN" altLang="en-US" sz="2400" dirty="0"/>
              <a:t>，顿顿都得下馆子。 </a:t>
            </a:r>
            <a:endParaRPr lang="en-US" altLang="zh-CN" sz="2400" dirty="0"/>
          </a:p>
          <a:p>
            <a:pPr>
              <a:lnSpc>
                <a:spcPct val="130000"/>
              </a:lnSpc>
            </a:pPr>
            <a:r>
              <a:rPr lang="en-US" altLang="zh-CN" sz="2400" dirty="0"/>
              <a:t>       </a:t>
            </a:r>
            <a:r>
              <a:rPr lang="zh-CN" altLang="en-US" sz="2400" dirty="0"/>
              <a:t>（</a:t>
            </a:r>
            <a:r>
              <a:rPr lang="en-US" altLang="zh-CN" sz="2400" dirty="0"/>
              <a:t>9</a:t>
            </a:r>
            <a:r>
              <a:rPr lang="zh-CN" altLang="en-US" sz="2400" dirty="0"/>
              <a:t>）毕业前，他</a:t>
            </a:r>
            <a:r>
              <a:rPr lang="zh-CN" altLang="en-US" sz="2400" dirty="0">
                <a:highlight>
                  <a:srgbClr val="FFFF00"/>
                </a:highlight>
              </a:rPr>
              <a:t>去了北京半个多月</a:t>
            </a:r>
            <a:r>
              <a:rPr lang="zh-CN" altLang="en-US" sz="2400" dirty="0"/>
              <a:t>，把大大小小的胡同跑了个遍。 </a:t>
            </a:r>
            <a:endParaRPr lang="en-US" altLang="zh-CN" sz="2400" dirty="0"/>
          </a:p>
          <a:p>
            <a:pPr>
              <a:lnSpc>
                <a:spcPct val="130000"/>
              </a:lnSpc>
            </a:pPr>
            <a:r>
              <a:rPr lang="zh-CN" altLang="en-US" sz="2400" dirty="0"/>
              <a:t>结构</a:t>
            </a:r>
            <a:r>
              <a:rPr lang="en-US" altLang="zh-CN" sz="2400" dirty="0"/>
              <a:t>C</a:t>
            </a:r>
            <a:r>
              <a:rPr lang="zh-CN" altLang="en-US" sz="2400" dirty="0"/>
              <a:t>：</a:t>
            </a:r>
            <a:r>
              <a:rPr lang="en-US" altLang="zh-CN" sz="2400" dirty="0"/>
              <a:t>[</a:t>
            </a:r>
            <a:r>
              <a:rPr lang="zh-CN" altLang="en-US" sz="2400" dirty="0"/>
              <a:t>来</a:t>
            </a:r>
            <a:r>
              <a:rPr lang="en-US" altLang="zh-CN" sz="2400" dirty="0"/>
              <a:t>/</a:t>
            </a:r>
            <a:r>
              <a:rPr lang="zh-CN" altLang="en-US" sz="2400" dirty="0"/>
              <a:t>去</a:t>
            </a:r>
            <a:r>
              <a:rPr lang="en-US" altLang="zh-CN" sz="2400" dirty="0"/>
              <a:t>+(</a:t>
            </a:r>
            <a:r>
              <a:rPr lang="zh-CN" altLang="en-US" sz="2400" dirty="0"/>
              <a:t>了</a:t>
            </a:r>
            <a:r>
              <a:rPr lang="en-US" altLang="zh-CN" sz="2400" dirty="0"/>
              <a:t>)+(</a:t>
            </a:r>
            <a:r>
              <a:rPr lang="zh-CN" altLang="en-US" sz="2400" dirty="0"/>
              <a:t>终点</a:t>
            </a:r>
            <a:r>
              <a:rPr lang="en-US" altLang="zh-CN" sz="2400" dirty="0"/>
              <a:t>)+</a:t>
            </a:r>
            <a:r>
              <a:rPr lang="zh-CN" altLang="en-US" sz="2400" dirty="0"/>
              <a:t>时量短语</a:t>
            </a:r>
            <a:r>
              <a:rPr lang="en-US" altLang="zh-CN" sz="2400" dirty="0"/>
              <a:t>+</a:t>
            </a:r>
            <a:r>
              <a:rPr lang="zh-CN" altLang="en-US" sz="2400" dirty="0"/>
              <a:t>了</a:t>
            </a:r>
            <a:r>
              <a:rPr lang="en-US" altLang="zh-CN" sz="2400" dirty="0"/>
              <a:t>]</a:t>
            </a:r>
          </a:p>
          <a:p>
            <a:pPr>
              <a:lnSpc>
                <a:spcPct val="130000"/>
              </a:lnSpc>
            </a:pPr>
            <a:r>
              <a:rPr lang="en-US" altLang="zh-CN" sz="2400" dirty="0"/>
              <a:t>       </a:t>
            </a:r>
            <a:r>
              <a:rPr lang="zh-CN" altLang="en-US" sz="2400" dirty="0"/>
              <a:t>（</a:t>
            </a:r>
            <a:r>
              <a:rPr lang="en-US" altLang="zh-CN" sz="2400" dirty="0"/>
              <a:t>10</a:t>
            </a:r>
            <a:r>
              <a:rPr lang="zh-CN" altLang="en-US" sz="2400" dirty="0"/>
              <a:t>）怎么</a:t>
            </a:r>
            <a:r>
              <a:rPr lang="zh-CN" altLang="en-US" sz="2400" dirty="0">
                <a:highlight>
                  <a:srgbClr val="FFFF00"/>
                </a:highlight>
              </a:rPr>
              <a:t>去北京一个月了</a:t>
            </a:r>
            <a:r>
              <a:rPr lang="zh-CN" altLang="en-US" sz="2400" dirty="0"/>
              <a:t>才记得给奶奶打电话。</a:t>
            </a:r>
            <a:r>
              <a:rPr lang="en-US" altLang="zh-CN" sz="2400" dirty="0"/>
              <a:t>(</a:t>
            </a:r>
            <a:r>
              <a:rPr lang="zh-CN" altLang="en-US" sz="2400" dirty="0"/>
              <a:t>刘宏</a:t>
            </a:r>
            <a:r>
              <a:rPr lang="en-US" altLang="zh-CN" sz="2400" dirty="0"/>
              <a:t>《</a:t>
            </a:r>
            <a:r>
              <a:rPr lang="zh-CN" altLang="en-US" sz="2400" dirty="0"/>
              <a:t>寻访祖母的秘方</a:t>
            </a:r>
            <a:r>
              <a:rPr lang="en-US" altLang="zh-CN" sz="2400" dirty="0"/>
              <a:t>》)</a:t>
            </a:r>
          </a:p>
          <a:p>
            <a:pPr>
              <a:lnSpc>
                <a:spcPct val="130000"/>
              </a:lnSpc>
            </a:pPr>
            <a:r>
              <a:rPr lang="en-US" altLang="zh-CN" sz="2400" dirty="0"/>
              <a:t>       </a:t>
            </a:r>
            <a:r>
              <a:rPr lang="zh-CN" altLang="en-US" sz="2400" dirty="0"/>
              <a:t>（</a:t>
            </a:r>
            <a:r>
              <a:rPr lang="en-US" altLang="zh-CN" sz="2400" dirty="0"/>
              <a:t>11</a:t>
            </a:r>
            <a:r>
              <a:rPr lang="zh-CN" altLang="en-US" sz="2400" dirty="0"/>
              <a:t>）</a:t>
            </a:r>
            <a:r>
              <a:rPr lang="zh-CN" altLang="en-US" sz="2400" dirty="0">
                <a:highlight>
                  <a:srgbClr val="FFFF00"/>
                </a:highlight>
              </a:rPr>
              <a:t>来这里一个月了</a:t>
            </a:r>
            <a:r>
              <a:rPr lang="zh-CN" altLang="en-US" sz="2400" dirty="0"/>
              <a:t>，今天似乎最累。</a:t>
            </a:r>
            <a:r>
              <a:rPr lang="en-US" altLang="zh-CN" sz="2400" dirty="0"/>
              <a:t>(</a:t>
            </a:r>
            <a:r>
              <a:rPr lang="zh-CN" altLang="en-US" sz="2400" dirty="0"/>
              <a:t>段学敏</a:t>
            </a:r>
            <a:r>
              <a:rPr lang="en-US" altLang="zh-CN" sz="2400" dirty="0"/>
              <a:t>《</a:t>
            </a:r>
            <a:r>
              <a:rPr lang="zh-CN" altLang="en-US" sz="2400" dirty="0"/>
              <a:t>一个女兵的阅兵日记</a:t>
            </a:r>
            <a:r>
              <a:rPr lang="en-US" altLang="zh-CN" sz="2400" dirty="0"/>
              <a:t>》) </a:t>
            </a:r>
            <a:endParaRPr lang="zh-CN" altLang="en-US" sz="2400" dirty="0"/>
          </a:p>
        </p:txBody>
      </p:sp>
    </p:spTree>
    <p:extLst>
      <p:ext uri="{BB962C8B-B14F-4D97-AF65-F5344CB8AC3E}">
        <p14:creationId xmlns:p14="http://schemas.microsoft.com/office/powerpoint/2010/main" val="100299269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1.2 </a:t>
            </a:r>
            <a:r>
              <a:rPr lang="zh-CN" altLang="en-US" dirty="0">
                <a:sym typeface="Arial" panose="020B0604020202020204" pitchFamily="34" charset="0"/>
              </a:rPr>
              <a:t>本文所探讨的问题</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429914"/>
            <a:ext cx="10820510" cy="3403239"/>
          </a:xfrm>
          <a:prstGeom prst="rect">
            <a:avLst/>
          </a:prstGeom>
        </p:spPr>
        <p:txBody>
          <a:bodyPr wrap="square">
            <a:spAutoFit/>
          </a:bodyPr>
          <a:lstStyle/>
          <a:p>
            <a:pPr>
              <a:lnSpc>
                <a:spcPct val="130000"/>
              </a:lnSpc>
            </a:pPr>
            <a:r>
              <a:rPr lang="zh-CN" altLang="en-US" sz="2400" dirty="0"/>
              <a:t>主要探讨的问题：</a:t>
            </a:r>
            <a:endParaRPr lang="en-US" altLang="zh-CN" sz="2400" dirty="0"/>
          </a:p>
          <a:p>
            <a:pPr marL="342900" indent="-342900">
              <a:lnSpc>
                <a:spcPct val="130000"/>
              </a:lnSpc>
              <a:buFont typeface="Arial" panose="020B0604020202020204" pitchFamily="34" charset="0"/>
              <a:buChar char="•"/>
            </a:pPr>
            <a:r>
              <a:rPr lang="zh-CN" altLang="en-US" sz="2400" dirty="0"/>
              <a:t>趋向动词和典型非持续动词（如死、灭）之间的语义区别；</a:t>
            </a:r>
            <a:endParaRPr lang="en-US" altLang="zh-CN" sz="2400" dirty="0"/>
          </a:p>
          <a:p>
            <a:pPr marL="342900" indent="-342900">
              <a:lnSpc>
                <a:spcPct val="130000"/>
              </a:lnSpc>
              <a:buFont typeface="Arial" panose="020B0604020202020204" pitchFamily="34" charset="0"/>
              <a:buChar char="•"/>
            </a:pPr>
            <a:r>
              <a:rPr lang="zh-CN" altLang="en-US" sz="2400" dirty="0"/>
              <a:t>趋向动词和时量短语之间存在何种语义冲突，它们是如何消解这种语义冲突从而达到“转动为静”效果的；</a:t>
            </a:r>
            <a:endParaRPr lang="en-US" altLang="zh-CN" sz="2400" dirty="0"/>
          </a:p>
          <a:p>
            <a:pPr marL="342900" indent="-342900">
              <a:lnSpc>
                <a:spcPct val="130000"/>
              </a:lnSpc>
              <a:buFont typeface="Arial" panose="020B0604020202020204" pitchFamily="34" charset="0"/>
              <a:buChar char="•"/>
            </a:pPr>
            <a:r>
              <a:rPr lang="zh-CN" altLang="en-US" sz="2400" dirty="0"/>
              <a:t>趋向动词、目的地和时量短语共现的结构在</a:t>
            </a:r>
            <a:r>
              <a:rPr lang="en-US" altLang="zh-CN" sz="2400" dirty="0"/>
              <a:t>A</a:t>
            </a:r>
            <a:r>
              <a:rPr lang="zh-CN" altLang="en-US" sz="2400" dirty="0"/>
              <a:t>、</a:t>
            </a:r>
            <a:r>
              <a:rPr lang="en-US" altLang="zh-CN" sz="2400" dirty="0"/>
              <a:t>B</a:t>
            </a:r>
            <a:r>
              <a:rPr lang="zh-CN" altLang="en-US" sz="2400" dirty="0"/>
              <a:t>、</a:t>
            </a:r>
            <a:r>
              <a:rPr lang="en-US" altLang="zh-CN" sz="2400" dirty="0"/>
              <a:t>C</a:t>
            </a:r>
            <a:r>
              <a:rPr lang="zh-CN" altLang="en-US" sz="2400" dirty="0"/>
              <a:t>三种结构中有哪些不同的语义效果？</a:t>
            </a:r>
            <a:endParaRPr lang="en-US" altLang="zh-CN" sz="2400" dirty="0"/>
          </a:p>
          <a:p>
            <a:pPr marL="342900" indent="-342900">
              <a:lnSpc>
                <a:spcPct val="130000"/>
              </a:lnSpc>
              <a:buFont typeface="Arial" panose="020B0604020202020204" pitchFamily="34" charset="0"/>
              <a:buChar char="•"/>
            </a:pPr>
            <a:r>
              <a:rPr lang="zh-CN" altLang="en-US" sz="2400" dirty="0"/>
              <a:t>“来”、“去”是否在这些结构中完全对称？</a:t>
            </a:r>
            <a:endParaRPr lang="en-US" altLang="zh-CN" sz="2400" dirty="0"/>
          </a:p>
        </p:txBody>
      </p:sp>
    </p:spTree>
    <p:extLst>
      <p:ext uri="{BB962C8B-B14F-4D97-AF65-F5344CB8AC3E}">
        <p14:creationId xmlns:p14="http://schemas.microsoft.com/office/powerpoint/2010/main" val="212484911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02</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8" name="文本框 7">
            <a:extLst>
              <a:ext uri="{FF2B5EF4-FFF2-40B4-BE49-F238E27FC236}">
                <a16:creationId xmlns:a16="http://schemas.microsoft.com/office/drawing/2014/main" id="{27DEBCF5-BFB8-4FAD-B0B9-B4780086BDBD}"/>
              </a:ext>
            </a:extLst>
          </p:cNvPr>
          <p:cNvSpPr txBox="1"/>
          <p:nvPr/>
        </p:nvSpPr>
        <p:spPr>
          <a:xfrm>
            <a:off x="6774186" y="2658742"/>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前人研究</a:t>
            </a:r>
          </a:p>
        </p:txBody>
      </p:sp>
      <p:grpSp>
        <p:nvGrpSpPr>
          <p:cNvPr id="36" name="组合 35">
            <a:extLst>
              <a:ext uri="{FF2B5EF4-FFF2-40B4-BE49-F238E27FC236}">
                <a16:creationId xmlns:a16="http://schemas.microsoft.com/office/drawing/2014/main"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id="{3EE8DEA2-A283-4B0D-82AE-B287FC3E1D9D}"/>
                </a:ext>
              </a:extLst>
            </p:cNvPr>
            <p:cNvGrpSpPr/>
            <p:nvPr userDrawn="1"/>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id="{BF98026A-D24A-4466-89B8-27A337DA00F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id="{50A175ED-F190-4B7B-9344-071E868CA20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val="104082684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330"/>
          </a:xfrm>
          <a:prstGeom prst="rect">
            <a:avLst/>
          </a:prstGeom>
        </p:spPr>
        <p:txBody>
          <a:bodyPr wrap="square">
            <a:spAutoFit/>
          </a:bodyPr>
          <a:lstStyle/>
          <a:p>
            <a:pPr indent="457200">
              <a:lnSpc>
                <a:spcPct val="130000"/>
              </a:lnSpc>
            </a:pPr>
            <a:r>
              <a:rPr lang="zh-CN" altLang="en-US" sz="2400" dirty="0"/>
              <a:t>马庆株（</a:t>
            </a:r>
            <a:r>
              <a:rPr lang="en-US" altLang="zh-CN" sz="2400" dirty="0"/>
              <a:t>1981</a:t>
            </a:r>
            <a:r>
              <a:rPr lang="zh-CN" altLang="en-US" sz="2400" dirty="0"/>
              <a:t>）根据动词带时量短语表现出来的种种语法和语义特点，检验动词的时相结构。</a:t>
            </a:r>
            <a:endParaRPr lang="en-US" altLang="zh-CN" sz="2400" dirty="0"/>
          </a:p>
          <a:p>
            <a:pPr indent="457200">
              <a:lnSpc>
                <a:spcPct val="130000"/>
              </a:lnSpc>
            </a:pPr>
            <a:r>
              <a:rPr lang="zh-CN" altLang="en-US" sz="2400" dirty="0"/>
              <a:t>由动词加时量短语组成的结构有以下三种形式：</a:t>
            </a:r>
            <a:endParaRPr lang="en-US" altLang="zh-CN" sz="2400" dirty="0"/>
          </a:p>
          <a:p>
            <a:pPr indent="457200">
              <a:lnSpc>
                <a:spcPct val="130000"/>
              </a:lnSpc>
            </a:pPr>
            <a:r>
              <a:rPr lang="en-US" altLang="zh-CN" sz="2400" dirty="0"/>
              <a:t>C1</a:t>
            </a:r>
            <a:r>
              <a:rPr lang="zh-CN" altLang="en-US" sz="2400" dirty="0"/>
              <a:t>：</a:t>
            </a:r>
            <a:r>
              <a:rPr lang="en-US" altLang="zh-CN" sz="2400" dirty="0"/>
              <a:t>V+T                    </a:t>
            </a:r>
            <a:r>
              <a:rPr lang="zh-CN" altLang="en-US" sz="2400" dirty="0"/>
              <a:t>看三天</a:t>
            </a:r>
            <a:endParaRPr lang="en-US" altLang="zh-CN" sz="2400" dirty="0"/>
          </a:p>
          <a:p>
            <a:pPr indent="457200">
              <a:lnSpc>
                <a:spcPct val="130000"/>
              </a:lnSpc>
            </a:pPr>
            <a:r>
              <a:rPr lang="en-US" altLang="zh-CN" sz="2400" dirty="0"/>
              <a:t>C2</a:t>
            </a:r>
            <a:r>
              <a:rPr lang="zh-CN" altLang="en-US" sz="2400" dirty="0"/>
              <a:t>：</a:t>
            </a:r>
            <a:r>
              <a:rPr lang="en-US" altLang="zh-CN" sz="2400" dirty="0"/>
              <a:t>V+</a:t>
            </a:r>
            <a:r>
              <a:rPr lang="zh-CN" altLang="en-US" sz="2400" dirty="0"/>
              <a:t>了</a:t>
            </a:r>
            <a:r>
              <a:rPr lang="en-US" altLang="zh-CN" sz="2400" dirty="0"/>
              <a:t>+T              </a:t>
            </a:r>
            <a:r>
              <a:rPr lang="zh-CN" altLang="en-US" sz="2400" dirty="0"/>
              <a:t>看了三天</a:t>
            </a:r>
            <a:endParaRPr lang="en-US" altLang="zh-CN" sz="2400" dirty="0"/>
          </a:p>
          <a:p>
            <a:pPr indent="457200">
              <a:lnSpc>
                <a:spcPct val="130000"/>
              </a:lnSpc>
            </a:pPr>
            <a:r>
              <a:rPr lang="en-US" altLang="zh-CN" sz="2400" dirty="0"/>
              <a:t>C3</a:t>
            </a:r>
            <a:r>
              <a:rPr lang="zh-CN" altLang="en-US" sz="2400" dirty="0"/>
              <a:t>：</a:t>
            </a:r>
            <a:r>
              <a:rPr lang="en-US" altLang="zh-CN" sz="2400" dirty="0"/>
              <a:t>V+(</a:t>
            </a:r>
            <a:r>
              <a:rPr lang="zh-CN" altLang="en-US" sz="2400" dirty="0"/>
              <a:t>了</a:t>
            </a:r>
            <a:r>
              <a:rPr lang="en-US" altLang="zh-CN" sz="2400" dirty="0"/>
              <a:t>)+T+</a:t>
            </a:r>
            <a:r>
              <a:rPr lang="zh-CN" altLang="en-US" sz="2400" dirty="0"/>
              <a:t>了      看</a:t>
            </a:r>
            <a:r>
              <a:rPr lang="en-US" altLang="zh-CN" sz="2400" dirty="0"/>
              <a:t>(</a:t>
            </a:r>
            <a:r>
              <a:rPr lang="zh-CN" altLang="en-US" sz="2400" dirty="0"/>
              <a:t>了</a:t>
            </a:r>
            <a:r>
              <a:rPr lang="en-US" altLang="zh-CN" sz="2400" dirty="0"/>
              <a:t>)</a:t>
            </a:r>
            <a:r>
              <a:rPr lang="zh-CN" altLang="en-US" sz="2400" dirty="0"/>
              <a:t>三天了</a:t>
            </a:r>
            <a:endParaRPr lang="en-US" altLang="zh-CN" sz="2400" dirty="0"/>
          </a:p>
          <a:p>
            <a:pPr indent="457200">
              <a:lnSpc>
                <a:spcPct val="130000"/>
              </a:lnSpc>
            </a:pPr>
            <a:r>
              <a:rPr lang="zh-CN" altLang="en-US" sz="2400" dirty="0"/>
              <a:t>这类结构的时量短语有时指动作行为持续的时间</a:t>
            </a:r>
            <a:r>
              <a:rPr lang="en-US" altLang="zh-CN" sz="2400" dirty="0"/>
              <a:t>(</a:t>
            </a:r>
            <a:r>
              <a:rPr lang="zh-CN" altLang="en-US" sz="2400" dirty="0"/>
              <a:t>等了三天了</a:t>
            </a:r>
            <a:r>
              <a:rPr lang="en-US" altLang="zh-CN" sz="2400" dirty="0"/>
              <a:t>)</a:t>
            </a:r>
            <a:r>
              <a:rPr lang="zh-CN" altLang="en-US" sz="2400" dirty="0"/>
              <a:t>， 有时指动作行为完成以后经历的时间</a:t>
            </a:r>
            <a:r>
              <a:rPr lang="en-US" altLang="zh-CN" sz="2400" dirty="0"/>
              <a:t>(</a:t>
            </a:r>
            <a:r>
              <a:rPr lang="zh-CN" altLang="en-US" sz="2400" dirty="0"/>
              <a:t>死了三天了</a:t>
            </a:r>
            <a:r>
              <a:rPr lang="en-US" altLang="zh-CN" sz="2400" dirty="0"/>
              <a:t>)</a:t>
            </a:r>
            <a:r>
              <a:rPr lang="zh-CN" altLang="en-US" sz="2400" dirty="0"/>
              <a:t>， 有时指动作行为造成的状态持续的时间</a:t>
            </a:r>
            <a:r>
              <a:rPr lang="en-US" altLang="zh-CN" sz="2400" dirty="0"/>
              <a:t>(</a:t>
            </a:r>
            <a:r>
              <a:rPr lang="zh-CN" altLang="en-US" sz="2400" dirty="0"/>
              <a:t>挂了三天了</a:t>
            </a:r>
            <a:r>
              <a:rPr lang="en-US" altLang="zh-CN" sz="2400" dirty="0"/>
              <a:t>)</a:t>
            </a:r>
            <a:r>
              <a:rPr lang="zh-CN" altLang="en-US" sz="2400" dirty="0"/>
              <a:t>。</a:t>
            </a:r>
            <a:endParaRPr lang="en-US" altLang="zh-CN" sz="2400" dirty="0"/>
          </a:p>
          <a:p>
            <a:pPr indent="457200">
              <a:lnSpc>
                <a:spcPct val="130000"/>
              </a:lnSpc>
            </a:pPr>
            <a:r>
              <a:rPr lang="zh-CN" altLang="en-US" sz="2400" dirty="0"/>
              <a:t>首先根据能不能加后缀“着”把出现在</a:t>
            </a:r>
            <a:r>
              <a:rPr lang="en-US" altLang="zh-CN" sz="2400" dirty="0"/>
              <a:t>C1</a:t>
            </a:r>
            <a:r>
              <a:rPr lang="zh-CN" altLang="en-US" sz="2400" dirty="0"/>
              <a:t>～</a:t>
            </a:r>
            <a:r>
              <a:rPr lang="en-US" altLang="zh-CN" sz="2400" dirty="0"/>
              <a:t>C3</a:t>
            </a:r>
            <a:r>
              <a:rPr lang="zh-CN" altLang="en-US" sz="2400" dirty="0"/>
              <a:t>里的动词划分为两类，不能加“着”的动词叫非持续性动词，记为</a:t>
            </a:r>
            <a:r>
              <a:rPr lang="en-US" altLang="zh-CN" sz="2400" dirty="0" err="1"/>
              <a:t>Va</a:t>
            </a:r>
            <a:r>
              <a:rPr lang="zh-CN" altLang="en-US" sz="2400" dirty="0"/>
              <a:t>。“来</a:t>
            </a:r>
            <a:r>
              <a:rPr lang="en-US" altLang="zh-CN" sz="2400" dirty="0"/>
              <a:t>/</a:t>
            </a:r>
            <a:r>
              <a:rPr lang="zh-CN" altLang="en-US" sz="2400" dirty="0"/>
              <a:t>去”均为非持续性动词。</a:t>
            </a:r>
            <a:endParaRPr lang="en-US" altLang="zh-CN" sz="2400" dirty="0"/>
          </a:p>
        </p:txBody>
      </p:sp>
    </p:spTree>
    <p:extLst>
      <p:ext uri="{BB962C8B-B14F-4D97-AF65-F5344CB8AC3E}">
        <p14:creationId xmlns:p14="http://schemas.microsoft.com/office/powerpoint/2010/main" val="44560597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3634"/>
          </a:xfrm>
          <a:prstGeom prst="rect">
            <a:avLst/>
          </a:prstGeom>
        </p:spPr>
        <p:txBody>
          <a:bodyPr wrap="square">
            <a:spAutoFit/>
          </a:bodyPr>
          <a:lstStyle/>
          <a:p>
            <a:pPr indent="457200">
              <a:lnSpc>
                <a:spcPct val="130000"/>
              </a:lnSpc>
            </a:pPr>
            <a:r>
              <a:rPr lang="zh-CN" altLang="en-US" sz="2400" dirty="0"/>
              <a:t>马文在划分持续性和非持续性动词时，并没有指出“来</a:t>
            </a:r>
            <a:r>
              <a:rPr lang="en-US" altLang="zh-CN" sz="2400" dirty="0"/>
              <a:t>/</a:t>
            </a:r>
            <a:r>
              <a:rPr lang="zh-CN" altLang="en-US" sz="2400" dirty="0"/>
              <a:t>去”和“死”之类的典型非持续性动词区别在哪里，只指出：</a:t>
            </a:r>
            <a:endParaRPr lang="en-US" altLang="zh-CN" sz="2400" dirty="0"/>
          </a:p>
          <a:p>
            <a:pPr indent="457200">
              <a:lnSpc>
                <a:spcPct val="130000"/>
              </a:lnSpc>
            </a:pPr>
            <a:r>
              <a:rPr lang="en-US" altLang="zh-CN" sz="2400" dirty="0"/>
              <a:t>C1(</a:t>
            </a:r>
            <a:r>
              <a:rPr lang="en-US" altLang="zh-CN" sz="2400" dirty="0" err="1"/>
              <a:t>Va</a:t>
            </a:r>
            <a:r>
              <a:rPr lang="en-US" altLang="zh-CN" sz="2400" dirty="0"/>
              <a:t>)(</a:t>
            </a:r>
            <a:r>
              <a:rPr lang="zh-CN" altLang="en-US" sz="2400" dirty="0"/>
              <a:t>即由</a:t>
            </a:r>
            <a:r>
              <a:rPr lang="en-US" altLang="zh-CN" sz="2400" dirty="0" err="1"/>
              <a:t>Va</a:t>
            </a:r>
            <a:r>
              <a:rPr lang="zh-CN" altLang="en-US" sz="2400" dirty="0"/>
              <a:t>组成的</a:t>
            </a:r>
            <a:r>
              <a:rPr lang="en-US" altLang="zh-CN" sz="2400" dirty="0"/>
              <a:t>C1)</a:t>
            </a:r>
            <a:r>
              <a:rPr lang="zh-CN" altLang="en-US" sz="2400" dirty="0"/>
              <a:t>和</a:t>
            </a:r>
            <a:r>
              <a:rPr lang="en-US" altLang="zh-CN" sz="2400" dirty="0"/>
              <a:t>C2(</a:t>
            </a:r>
            <a:r>
              <a:rPr lang="en-US" altLang="zh-CN" sz="2400" dirty="0" err="1"/>
              <a:t>Va</a:t>
            </a:r>
            <a:r>
              <a:rPr lang="en-US" altLang="zh-CN" sz="2400" dirty="0"/>
              <a:t>)</a:t>
            </a:r>
            <a:r>
              <a:rPr lang="zh-CN" altLang="en-US" sz="2400" dirty="0"/>
              <a:t>一般不能单说，但趋向动词是例外，可以说“去三天”、“出来一会儿”。</a:t>
            </a:r>
            <a:endParaRPr lang="en-US" altLang="zh-CN" sz="2400" dirty="0"/>
          </a:p>
          <a:p>
            <a:pPr indent="457200">
              <a:lnSpc>
                <a:spcPct val="130000"/>
              </a:lnSpc>
            </a:pPr>
            <a:r>
              <a:rPr lang="zh-CN" altLang="en-US" sz="2400" dirty="0"/>
              <a:t>同时，马文中还指出：</a:t>
            </a:r>
            <a:endParaRPr lang="en-US" altLang="zh-CN" sz="2400" dirty="0"/>
          </a:p>
          <a:p>
            <a:pPr indent="457200">
              <a:lnSpc>
                <a:spcPct val="130000"/>
              </a:lnSpc>
            </a:pPr>
            <a:r>
              <a:rPr lang="en-US" altLang="zh-CN" sz="2400" dirty="0"/>
              <a:t>C1</a:t>
            </a:r>
            <a:r>
              <a:rPr lang="zh-CN" altLang="en-US" sz="2400" dirty="0"/>
              <a:t>～</a:t>
            </a:r>
            <a:r>
              <a:rPr lang="en-US" altLang="zh-CN" sz="2400" dirty="0"/>
              <a:t>C3</a:t>
            </a:r>
            <a:r>
              <a:rPr lang="zh-CN" altLang="en-US" sz="2400" dirty="0"/>
              <a:t>中的动词是</a:t>
            </a:r>
            <a:r>
              <a:rPr lang="en-US" altLang="zh-CN" sz="2400" dirty="0" err="1"/>
              <a:t>Va</a:t>
            </a:r>
            <a:r>
              <a:rPr lang="zh-CN" altLang="en-US" sz="2400" dirty="0"/>
              <a:t>时，时量短语总是指动作完成以后经历的时间，例如：</a:t>
            </a:r>
            <a:r>
              <a:rPr lang="en-US" altLang="zh-CN" sz="2400" dirty="0"/>
              <a:t>C1   </a:t>
            </a:r>
            <a:r>
              <a:rPr lang="zh-CN" altLang="en-US" sz="2400" dirty="0"/>
              <a:t>刚死一天就火化了         手表丢两天又找着了</a:t>
            </a:r>
            <a:endParaRPr lang="en-US" altLang="zh-CN" sz="2400" dirty="0"/>
          </a:p>
          <a:p>
            <a:pPr>
              <a:lnSpc>
                <a:spcPct val="130000"/>
              </a:lnSpc>
            </a:pPr>
            <a:r>
              <a:rPr lang="en-US" altLang="zh-CN" sz="2400" dirty="0"/>
              <a:t>C2   </a:t>
            </a:r>
            <a:r>
              <a:rPr lang="zh-CN" altLang="en-US" sz="2400" dirty="0"/>
              <a:t>刚死了一天就火化了     手表丢了两天又找着了</a:t>
            </a:r>
            <a:endParaRPr lang="en-US" altLang="zh-CN" sz="2400" dirty="0"/>
          </a:p>
          <a:p>
            <a:pPr>
              <a:lnSpc>
                <a:spcPct val="130000"/>
              </a:lnSpc>
            </a:pPr>
            <a:r>
              <a:rPr lang="en-US" altLang="zh-CN" sz="2400" dirty="0"/>
              <a:t>C3   </a:t>
            </a:r>
            <a:r>
              <a:rPr lang="zh-CN" altLang="en-US" sz="2400" dirty="0"/>
              <a:t>已经死了三天了            手表已经丢了两天了</a:t>
            </a:r>
            <a:endParaRPr lang="en-US" altLang="zh-CN" sz="2400" dirty="0"/>
          </a:p>
          <a:p>
            <a:pPr indent="457200">
              <a:lnSpc>
                <a:spcPct val="130000"/>
              </a:lnSpc>
            </a:pPr>
            <a:r>
              <a:rPr lang="zh-CN" altLang="en-US" sz="2400" dirty="0"/>
              <a:t>而</a:t>
            </a:r>
            <a:r>
              <a:rPr lang="en-US" altLang="zh-CN" sz="2400" dirty="0" err="1"/>
              <a:t>Va</a:t>
            </a:r>
            <a:r>
              <a:rPr lang="zh-CN" altLang="en-US" sz="2400" dirty="0"/>
              <a:t>类动词的语义特征为</a:t>
            </a:r>
            <a:r>
              <a:rPr lang="en-US" altLang="zh-CN" sz="2400" dirty="0"/>
              <a:t>[+</a:t>
            </a:r>
            <a:r>
              <a:rPr lang="zh-CN" altLang="en-US" sz="2400" dirty="0"/>
              <a:t>完成</a:t>
            </a:r>
            <a:r>
              <a:rPr lang="en-US" altLang="zh-CN" sz="2400" dirty="0"/>
              <a:t>][-</a:t>
            </a:r>
            <a:r>
              <a:rPr lang="zh-CN" altLang="en-US" sz="2400" dirty="0"/>
              <a:t>持续</a:t>
            </a:r>
            <a:r>
              <a:rPr lang="en-US" altLang="zh-CN" sz="2400" dirty="0"/>
              <a:t>]</a:t>
            </a:r>
            <a:r>
              <a:rPr lang="zh-CN" altLang="en-US" sz="2400" dirty="0"/>
              <a:t>。</a:t>
            </a:r>
            <a:endParaRPr lang="en-US" altLang="zh-CN" sz="2400" dirty="0"/>
          </a:p>
        </p:txBody>
      </p:sp>
    </p:spTree>
    <p:extLst>
      <p:ext uri="{BB962C8B-B14F-4D97-AF65-F5344CB8AC3E}">
        <p14:creationId xmlns:p14="http://schemas.microsoft.com/office/powerpoint/2010/main" val="254577001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330"/>
          </a:xfrm>
          <a:prstGeom prst="rect">
            <a:avLst/>
          </a:prstGeom>
        </p:spPr>
        <p:txBody>
          <a:bodyPr wrap="square">
            <a:spAutoFit/>
          </a:bodyPr>
          <a:lstStyle/>
          <a:p>
            <a:pPr indent="457200">
              <a:lnSpc>
                <a:spcPct val="130000"/>
              </a:lnSpc>
            </a:pPr>
            <a:r>
              <a:rPr lang="zh-CN" altLang="en-US" sz="2400" dirty="0"/>
              <a:t>郭锐（</a:t>
            </a:r>
            <a:r>
              <a:rPr lang="en-US" altLang="zh-CN" sz="2400" dirty="0"/>
              <a:t>1993</a:t>
            </a:r>
            <a:r>
              <a:rPr lang="zh-CN" altLang="en-US" sz="2400" dirty="0"/>
              <a:t>）分析了汉语动词的过程结构。他指出，动词的过程结构由动词表示的动作或状态的内部过程可能具有的起点、终点和续段三要素构成，并根据六条标准把汉语动词的过程结构分为无限结构、前限结构、双限结构、后限结构和点结构五大类。</a:t>
            </a:r>
            <a:endParaRPr lang="en-US" altLang="zh-CN" sz="2400" dirty="0"/>
          </a:p>
          <a:p>
            <a:pPr indent="457200">
              <a:lnSpc>
                <a:spcPct val="130000"/>
              </a:lnSpc>
            </a:pPr>
            <a:r>
              <a:rPr lang="zh-CN" altLang="en-US" sz="2400" dirty="0"/>
              <a:t>动词的内部过程由三个要素组成：</a:t>
            </a:r>
            <a:endParaRPr lang="en-US" altLang="zh-CN" sz="2400" dirty="0"/>
          </a:p>
          <a:p>
            <a:pPr indent="457200">
              <a:lnSpc>
                <a:spcPct val="130000"/>
              </a:lnSpc>
            </a:pPr>
            <a:r>
              <a:rPr lang="en-US" altLang="zh-CN" sz="2400" dirty="0"/>
              <a:t>a.</a:t>
            </a:r>
            <a:r>
              <a:rPr lang="zh-CN" altLang="en-US" sz="2400" dirty="0"/>
              <a:t>起点：过程开始的时点（用</a:t>
            </a:r>
            <a:r>
              <a:rPr lang="en-US" altLang="zh-CN" sz="2400" dirty="0"/>
              <a:t>I</a:t>
            </a:r>
            <a:r>
              <a:rPr lang="zh-CN" altLang="en-US" sz="2400" dirty="0"/>
              <a:t>表示）</a:t>
            </a:r>
            <a:endParaRPr lang="en-US" altLang="zh-CN" sz="2400" dirty="0"/>
          </a:p>
          <a:p>
            <a:pPr indent="457200">
              <a:lnSpc>
                <a:spcPct val="130000"/>
              </a:lnSpc>
            </a:pPr>
            <a:r>
              <a:rPr lang="en-US" altLang="zh-CN" sz="2400" dirty="0"/>
              <a:t>b.</a:t>
            </a:r>
            <a:r>
              <a:rPr lang="zh-CN" altLang="en-US" sz="2400" dirty="0"/>
              <a:t>终点：过程结束的时点（用</a:t>
            </a:r>
            <a:r>
              <a:rPr lang="en-US" altLang="zh-CN" sz="2400" dirty="0"/>
              <a:t>F</a:t>
            </a:r>
            <a:r>
              <a:rPr lang="zh-CN" altLang="en-US" sz="2400" dirty="0"/>
              <a:t>表示）</a:t>
            </a:r>
            <a:endParaRPr lang="en-US" altLang="zh-CN" sz="2400" dirty="0"/>
          </a:p>
          <a:p>
            <a:pPr indent="457200">
              <a:lnSpc>
                <a:spcPct val="130000"/>
              </a:lnSpc>
            </a:pPr>
            <a:r>
              <a:rPr lang="en-US" altLang="zh-CN" sz="2400" dirty="0"/>
              <a:t>c.</a:t>
            </a:r>
            <a:r>
              <a:rPr lang="zh-CN" altLang="en-US" sz="2400" dirty="0"/>
              <a:t>续断：过程结束的阶段（用</a:t>
            </a:r>
            <a:r>
              <a:rPr lang="en-US" altLang="zh-CN" sz="2400" dirty="0"/>
              <a:t>D</a:t>
            </a:r>
            <a:r>
              <a:rPr lang="zh-CN" altLang="en-US" sz="2400" dirty="0"/>
              <a:t>表示）</a:t>
            </a:r>
            <a:endParaRPr lang="en-US" altLang="zh-CN" sz="2400" dirty="0"/>
          </a:p>
          <a:p>
            <a:pPr indent="457200">
              <a:lnSpc>
                <a:spcPct val="130000"/>
              </a:lnSpc>
            </a:pPr>
            <a:r>
              <a:rPr lang="zh-CN" altLang="en-US" sz="2400" dirty="0"/>
              <a:t>郭文中指出“来、去”属于</a:t>
            </a:r>
            <a:r>
              <a:rPr lang="en-US" altLang="zh-CN" sz="2400" dirty="0" err="1"/>
              <a:t>Ve</a:t>
            </a:r>
            <a:r>
              <a:rPr lang="zh-CN" altLang="en-US" sz="2400" dirty="0"/>
              <a:t>类动词，即点结构动词。点结构动词特征主要有：</a:t>
            </a:r>
            <a:endParaRPr lang="en-US" altLang="zh-CN" sz="2400" dirty="0"/>
          </a:p>
          <a:p>
            <a:pPr indent="457200">
              <a:lnSpc>
                <a:spcPct val="130000"/>
              </a:lnSpc>
            </a:pPr>
            <a:r>
              <a:rPr lang="zh-CN" altLang="en-US" sz="2400" dirty="0"/>
              <a:t>～了</a:t>
            </a:r>
            <a:r>
              <a:rPr lang="en-US" altLang="zh-CN" sz="2400" dirty="0"/>
              <a:t>(F)</a:t>
            </a:r>
            <a:r>
              <a:rPr lang="zh-CN" altLang="en-US" sz="2400" dirty="0"/>
              <a:t>， ～时量</a:t>
            </a:r>
            <a:r>
              <a:rPr lang="en-US" altLang="zh-CN" sz="2400" dirty="0"/>
              <a:t>(F)</a:t>
            </a:r>
            <a:r>
              <a:rPr lang="zh-CN" altLang="en-US" sz="2400" dirty="0"/>
              <a:t>， *～着， *在／正在～，～过。</a:t>
            </a:r>
            <a:endParaRPr lang="en-US" altLang="zh-CN" sz="2400" dirty="0"/>
          </a:p>
        </p:txBody>
      </p:sp>
    </p:spTree>
    <p:extLst>
      <p:ext uri="{BB962C8B-B14F-4D97-AF65-F5344CB8AC3E}">
        <p14:creationId xmlns:p14="http://schemas.microsoft.com/office/powerpoint/2010/main" val="17255567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366067"/>
          </a:xfrm>
          <a:prstGeom prst="rect">
            <a:avLst/>
          </a:prstGeom>
        </p:spPr>
        <p:txBody>
          <a:bodyPr wrap="square">
            <a:spAutoFit/>
          </a:bodyPr>
          <a:lstStyle/>
          <a:p>
            <a:pPr indent="457200">
              <a:lnSpc>
                <a:spcPct val="130000"/>
              </a:lnSpc>
            </a:pPr>
            <a:r>
              <a:rPr lang="zh-CN" altLang="en-US" sz="2400" dirty="0"/>
              <a:t>典型的</a:t>
            </a:r>
            <a:r>
              <a:rPr lang="en-US" altLang="zh-CN" sz="2400" dirty="0" err="1"/>
              <a:t>Ve</a:t>
            </a:r>
            <a:r>
              <a:rPr lang="zh-CN" altLang="en-US" sz="2400" dirty="0"/>
              <a:t>有：毕业、出来、到、到达、丢、发明、获得、结婚、开始、断、抛弃、碰见、取得、失败、死、损失、完成、忘、牺牲。</a:t>
            </a:r>
            <a:endParaRPr lang="en-US" altLang="zh-CN" sz="2400" dirty="0"/>
          </a:p>
          <a:p>
            <a:pPr indent="457200">
              <a:lnSpc>
                <a:spcPct val="130000"/>
              </a:lnSpc>
            </a:pPr>
            <a:r>
              <a:rPr lang="zh-CN" altLang="en-US" sz="2400" dirty="0"/>
              <a:t>点结构的特点在于其瞬时性和变化性，即点结构总表示某种性质的突变。但在这个突变之前，并不包含一个渐变的续段过程，动作一开始也就结束，并产生一定的结果，从而从一种性质进入另一种性质。因此，虽然看不出点结构有起点，但可以理解成起点与终点重合了。</a:t>
            </a:r>
            <a:endParaRPr lang="en-US" altLang="zh-CN" sz="2400" dirty="0"/>
          </a:p>
          <a:p>
            <a:pPr indent="457200">
              <a:lnSpc>
                <a:spcPct val="130000"/>
              </a:lnSpc>
            </a:pPr>
            <a:r>
              <a:rPr lang="zh-CN" altLang="en-US" sz="2400" dirty="0"/>
              <a:t>郭文认为</a:t>
            </a:r>
            <a:r>
              <a:rPr lang="en-US" altLang="zh-CN" sz="2400" dirty="0" err="1"/>
              <a:t>Ve</a:t>
            </a:r>
            <a:r>
              <a:rPr lang="zh-CN" altLang="en-US" sz="2400" dirty="0"/>
              <a:t>类动词可以和时量短语搭配，但“来、去”并非典型的点结构，因为“来、去”可以和“在</a:t>
            </a:r>
            <a:r>
              <a:rPr lang="en-US" altLang="zh-CN" sz="2400" dirty="0"/>
              <a:t>/</a:t>
            </a:r>
            <a:r>
              <a:rPr lang="zh-CN" altLang="en-US" sz="2400" dirty="0"/>
              <a:t>正在”搭配，同时，郭文也没有对如何消解趋向动词和时量短语之间的语义冲突作出解释。</a:t>
            </a:r>
            <a:endParaRPr lang="en-US" altLang="zh-CN" sz="2400" dirty="0"/>
          </a:p>
        </p:txBody>
      </p:sp>
    </p:spTree>
    <p:extLst>
      <p:ext uri="{BB962C8B-B14F-4D97-AF65-F5344CB8AC3E}">
        <p14:creationId xmlns:p14="http://schemas.microsoft.com/office/powerpoint/2010/main" val="138099939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13</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3765"/>
          </a:xfrm>
          <a:prstGeom prst="rect">
            <a:avLst/>
          </a:prstGeom>
        </p:spPr>
        <p:txBody>
          <a:bodyPr wrap="square">
            <a:spAutoFit/>
          </a:bodyPr>
          <a:lstStyle/>
          <a:p>
            <a:pPr indent="457200" algn="just">
              <a:lnSpc>
                <a:spcPct val="130000"/>
              </a:lnSpc>
            </a:pPr>
            <a:r>
              <a:rPr lang="zh-CN" altLang="en-US" sz="2400" dirty="0"/>
              <a:t>税昌锡（</a:t>
            </a:r>
            <a:r>
              <a:rPr lang="en-US" altLang="zh-CN" sz="2400" dirty="0"/>
              <a:t>2006</a:t>
            </a:r>
            <a:r>
              <a:rPr lang="zh-CN" altLang="en-US" sz="2400" dirty="0"/>
              <a:t>）讨论了</a:t>
            </a:r>
            <a:r>
              <a:rPr lang="en-US" altLang="zh-CN" sz="2400" dirty="0"/>
              <a:t>VP</a:t>
            </a:r>
            <a:r>
              <a:rPr lang="zh-CN" altLang="en-US" sz="2400" dirty="0"/>
              <a:t>界性特征对时量短语的语义约束限制。</a:t>
            </a:r>
            <a:endParaRPr lang="en-US" altLang="zh-CN" sz="2400" dirty="0"/>
          </a:p>
          <a:p>
            <a:pPr indent="457200" algn="just">
              <a:lnSpc>
                <a:spcPct val="130000"/>
              </a:lnSpc>
            </a:pPr>
            <a:r>
              <a:rPr lang="zh-CN" altLang="en-US" sz="2400" dirty="0"/>
              <a:t>文中指出，根据与体助词以及与表示体貌意义的副词同现的能力，汉语动词可以大致分为两大类：关系动词和事件动词。</a:t>
            </a:r>
            <a:endParaRPr lang="en-US" altLang="zh-CN" sz="2400" dirty="0"/>
          </a:p>
          <a:p>
            <a:pPr indent="457200" algn="just">
              <a:lnSpc>
                <a:spcPct val="130000"/>
              </a:lnSpc>
            </a:pPr>
            <a:r>
              <a:rPr lang="zh-CN" altLang="en-US" sz="2400" dirty="0"/>
              <a:t>关系动词表示事物之间的关系，没有过程或阶段可言，一般不跟体助词“了”、“着”、“过”或表示体意义的副词“正在”或 “在”连用。事物关系的恒定性特征，决定了这类动词也不能跟时量短语连用以表示其持续的时间。 </a:t>
            </a:r>
            <a:endParaRPr lang="en-US" altLang="zh-CN" sz="2400" dirty="0"/>
          </a:p>
          <a:p>
            <a:pPr indent="457200" algn="just">
              <a:lnSpc>
                <a:spcPct val="130000"/>
              </a:lnSpc>
            </a:pPr>
            <a:r>
              <a:rPr lang="zh-CN" altLang="en-US" sz="2400" dirty="0"/>
              <a:t>事件动词表示事件的情状，</a:t>
            </a:r>
            <a:r>
              <a:rPr lang="zh-CN" altLang="en-US" sz="2400" dirty="0">
                <a:highlight>
                  <a:srgbClr val="FFFF00"/>
                </a:highlight>
              </a:rPr>
              <a:t>根据需要可以</a:t>
            </a:r>
            <a:r>
              <a:rPr lang="zh-CN" altLang="en-US" sz="2400" dirty="0"/>
              <a:t>跟体助词或表示体意义的副词连用。无论事件处于起始阶段</a:t>
            </a:r>
            <a:r>
              <a:rPr lang="en-US" altLang="zh-CN" sz="2400" dirty="0"/>
              <a:t>(</a:t>
            </a:r>
            <a:r>
              <a:rPr lang="zh-CN" altLang="en-US" sz="2400" dirty="0"/>
              <a:t>如“开始”、“着手”、“出发”等</a:t>
            </a:r>
            <a:r>
              <a:rPr lang="en-US" altLang="zh-CN" sz="2400" dirty="0"/>
              <a:t>)</a:t>
            </a:r>
            <a:r>
              <a:rPr lang="zh-CN" altLang="en-US" sz="2400" dirty="0"/>
              <a:t>还是终结阶段</a:t>
            </a:r>
            <a:r>
              <a:rPr lang="en-US" altLang="zh-CN" sz="2400" dirty="0"/>
              <a:t>(</a:t>
            </a:r>
            <a:r>
              <a:rPr lang="zh-CN" altLang="en-US" sz="2400" dirty="0"/>
              <a:t>如“结束”、“完成”、“灭亡”等</a:t>
            </a:r>
            <a:r>
              <a:rPr lang="en-US" altLang="zh-CN" sz="2400" dirty="0"/>
              <a:t>)</a:t>
            </a:r>
            <a:r>
              <a:rPr lang="zh-CN" altLang="en-US" sz="2400" dirty="0"/>
              <a:t>，都具有延续的特征</a:t>
            </a:r>
            <a:r>
              <a:rPr lang="en-US" altLang="zh-CN" sz="2400" dirty="0"/>
              <a:t>(</a:t>
            </a:r>
            <a:r>
              <a:rPr lang="zh-CN" altLang="en-US" sz="2400" dirty="0"/>
              <a:t>表示终结意义的动词体现为状态的延续</a:t>
            </a:r>
            <a:r>
              <a:rPr lang="en-US" altLang="zh-CN" sz="2400" dirty="0"/>
              <a:t>)</a:t>
            </a:r>
            <a:r>
              <a:rPr lang="zh-CN" altLang="en-US" sz="2400" dirty="0"/>
              <a:t>，因此往往可以跟时量短语连用。 </a:t>
            </a:r>
          </a:p>
          <a:p>
            <a:pPr indent="457200">
              <a:lnSpc>
                <a:spcPct val="130000"/>
              </a:lnSpc>
            </a:pPr>
            <a:r>
              <a:rPr lang="zh-CN" altLang="en-US" sz="2400" dirty="0"/>
              <a:t>“来</a:t>
            </a:r>
            <a:r>
              <a:rPr lang="en-US" altLang="zh-CN" sz="2400" dirty="0"/>
              <a:t>/</a:t>
            </a:r>
            <a:r>
              <a:rPr lang="zh-CN" altLang="en-US" sz="2400" dirty="0"/>
              <a:t>去”均为事件动词，可以跟时量短语连用表示动词结束后状态的延续。</a:t>
            </a:r>
          </a:p>
        </p:txBody>
      </p:sp>
    </p:spTree>
    <p:extLst>
      <p:ext uri="{BB962C8B-B14F-4D97-AF65-F5344CB8AC3E}">
        <p14:creationId xmlns:p14="http://schemas.microsoft.com/office/powerpoint/2010/main" val="298848116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363502"/>
          </a:xfrm>
          <a:prstGeom prst="rect">
            <a:avLst/>
          </a:prstGeom>
        </p:spPr>
        <p:txBody>
          <a:bodyPr wrap="square">
            <a:spAutoFit/>
          </a:bodyPr>
          <a:lstStyle/>
          <a:p>
            <a:pPr indent="457200" algn="just">
              <a:lnSpc>
                <a:spcPct val="130000"/>
              </a:lnSpc>
            </a:pPr>
            <a:r>
              <a:rPr lang="zh-CN" altLang="en-US" sz="2400" dirty="0"/>
              <a:t>王寅（</a:t>
            </a:r>
            <a:r>
              <a:rPr lang="en-US" altLang="zh-CN" sz="2400" dirty="0"/>
              <a:t>2013</a:t>
            </a:r>
            <a:r>
              <a:rPr lang="zh-CN" altLang="en-US" sz="2400" dirty="0"/>
              <a:t>）从构式压制入手，探讨了构式压制和词汇压制的互动及其转喻机制。</a:t>
            </a:r>
            <a:endParaRPr lang="en-US" altLang="zh-CN" sz="2400" dirty="0"/>
          </a:p>
          <a:p>
            <a:pPr indent="457200" algn="just">
              <a:lnSpc>
                <a:spcPct val="130000"/>
              </a:lnSpc>
            </a:pPr>
            <a:r>
              <a:rPr lang="zh-CN" altLang="en-US" sz="2400" dirty="0"/>
              <a:t>构式组配的前提是构件之间不存在冲突信息</a:t>
            </a:r>
            <a:r>
              <a:rPr lang="en-US" altLang="zh-CN" sz="2400" dirty="0"/>
              <a:t>(Goldberg 2003: 221)</a:t>
            </a:r>
            <a:r>
              <a:rPr lang="zh-CN" altLang="en-US" sz="2400" dirty="0"/>
              <a:t>。</a:t>
            </a:r>
            <a:endParaRPr lang="en-US" altLang="zh-CN" sz="2400" dirty="0"/>
          </a:p>
          <a:p>
            <a:pPr indent="457200" algn="just">
              <a:lnSpc>
                <a:spcPct val="130000"/>
              </a:lnSpc>
            </a:pPr>
            <a:r>
              <a:rPr lang="zh-CN" altLang="en-US" sz="2400" dirty="0"/>
              <a:t>王寅基于“点性”和“线性”对语法体和动词体大致做出统一划分：完成体表示当下动作已结束（点化），并产生对当下的影响（线性）； 进行体强调动作当下的状态，可视为线性，亦可将线性动词作点化处理，也能将静态体动词作动化处理。</a:t>
            </a:r>
            <a:endParaRPr lang="en-US" altLang="zh-CN" sz="2400" dirty="0"/>
          </a:p>
          <a:p>
            <a:pPr indent="457200" algn="just">
              <a:lnSpc>
                <a:spcPct val="130000"/>
              </a:lnSpc>
            </a:pPr>
            <a:r>
              <a:rPr lang="zh-CN" altLang="en-US" sz="2400" dirty="0"/>
              <a:t>两个语法体与两个词汇体之间有四种组配方式：</a:t>
            </a:r>
            <a:endParaRPr lang="en-US" altLang="zh-CN" sz="2400" dirty="0"/>
          </a:p>
          <a:p>
            <a:pPr indent="457200" algn="just">
              <a:lnSpc>
                <a:spcPct val="130000"/>
              </a:lnSpc>
            </a:pPr>
            <a:endParaRPr lang="en-US" altLang="zh-CN" sz="2400" dirty="0"/>
          </a:p>
        </p:txBody>
      </p:sp>
      <p:pic>
        <p:nvPicPr>
          <p:cNvPr id="4" name="图片 3">
            <a:extLst>
              <a:ext uri="{FF2B5EF4-FFF2-40B4-BE49-F238E27FC236}">
                <a16:creationId xmlns:a16="http://schemas.microsoft.com/office/drawing/2014/main" id="{BB52C111-7C70-4B40-8DF5-0A2B7F667B28}"/>
              </a:ext>
            </a:extLst>
          </p:cNvPr>
          <p:cNvPicPr>
            <a:picLocks noChangeAspect="1"/>
          </p:cNvPicPr>
          <p:nvPr/>
        </p:nvPicPr>
        <p:blipFill>
          <a:blip r:embed="rId3"/>
          <a:stretch>
            <a:fillRect/>
          </a:stretch>
        </p:blipFill>
        <p:spPr>
          <a:xfrm>
            <a:off x="3848653" y="5113851"/>
            <a:ext cx="4494694" cy="1500580"/>
          </a:xfrm>
          <a:prstGeom prst="rect">
            <a:avLst/>
          </a:prstGeom>
        </p:spPr>
      </p:pic>
    </p:spTree>
    <p:extLst>
      <p:ext uri="{BB962C8B-B14F-4D97-AF65-F5344CB8AC3E}">
        <p14:creationId xmlns:p14="http://schemas.microsoft.com/office/powerpoint/2010/main" val="53711936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3634"/>
          </a:xfrm>
          <a:prstGeom prst="rect">
            <a:avLst/>
          </a:prstGeom>
        </p:spPr>
        <p:txBody>
          <a:bodyPr wrap="square">
            <a:spAutoFit/>
          </a:bodyPr>
          <a:lstStyle/>
          <a:p>
            <a:pPr indent="457200" algn="just">
              <a:lnSpc>
                <a:spcPct val="130000"/>
              </a:lnSpc>
            </a:pPr>
            <a:r>
              <a:rPr lang="zh-CN" altLang="en-US" sz="2400" dirty="0"/>
              <a:t> 若出现交叉的非正常组配现象，如３）、４）小类，就用“压制”（体构式压制或词汇压制）来消解矛盾。 </a:t>
            </a:r>
            <a:endParaRPr lang="en-US" altLang="zh-CN" sz="2400" dirty="0"/>
          </a:p>
          <a:p>
            <a:pPr indent="457200" algn="just">
              <a:lnSpc>
                <a:spcPct val="130000"/>
              </a:lnSpc>
            </a:pPr>
            <a:r>
              <a:rPr lang="zh-CN" altLang="en-US" sz="2400" dirty="0"/>
              <a:t>完成体插入线性（包括无界和带界）动词时，要先通过“点化压制”使其表 示或凸显终结性，然后才有对当下影响的线性含义。</a:t>
            </a:r>
            <a:endParaRPr lang="en-US" altLang="zh-CN" sz="2400" dirty="0"/>
          </a:p>
          <a:p>
            <a:pPr indent="457200" algn="just">
              <a:lnSpc>
                <a:spcPct val="130000"/>
              </a:lnSpc>
            </a:pPr>
            <a:r>
              <a:rPr lang="zh-CN" altLang="en-US" sz="2400" dirty="0"/>
              <a:t>当某一词语出现在某一特定结构中，且两者存在语义或语用冲突时，高图式性构式往往占据主控地位，迫使词汇适当调整自身的语义信息和语用功能，以顺应构式义。</a:t>
            </a:r>
            <a:endParaRPr lang="en-US" altLang="zh-CN" sz="2400" dirty="0"/>
          </a:p>
          <a:p>
            <a:pPr indent="457200" algn="just">
              <a:lnSpc>
                <a:spcPct val="130000"/>
              </a:lnSpc>
            </a:pPr>
            <a:r>
              <a:rPr lang="zh-CN" altLang="en-US" sz="2400" dirty="0"/>
              <a:t>王寅指出：“转动为静”现象本质上是转喻机制的运作结果，即动词内部结构中，“行为”和“结果”之间发生了转借，以前者代指后者。</a:t>
            </a:r>
            <a:endParaRPr lang="en-US" altLang="zh-CN" sz="2400" dirty="0"/>
          </a:p>
          <a:p>
            <a:pPr indent="457200" algn="just">
              <a:lnSpc>
                <a:spcPct val="130000"/>
              </a:lnSpc>
            </a:pPr>
            <a:endParaRPr lang="en-US" altLang="zh-CN" sz="2400" dirty="0"/>
          </a:p>
        </p:txBody>
      </p:sp>
    </p:spTree>
    <p:extLst>
      <p:ext uri="{BB962C8B-B14F-4D97-AF65-F5344CB8AC3E}">
        <p14:creationId xmlns:p14="http://schemas.microsoft.com/office/powerpoint/2010/main" val="264469431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6840"/>
          </a:xfrm>
          <a:prstGeom prst="rect">
            <a:avLst/>
          </a:prstGeom>
        </p:spPr>
        <p:txBody>
          <a:bodyPr wrap="square">
            <a:spAutoFit/>
          </a:bodyPr>
          <a:lstStyle/>
          <a:p>
            <a:pPr indent="457200" algn="just">
              <a:lnSpc>
                <a:spcPct val="130000"/>
              </a:lnSpc>
            </a:pPr>
            <a:r>
              <a:rPr lang="zh-CN" altLang="en-US" sz="2400" dirty="0"/>
              <a:t> 胡图南（</a:t>
            </a:r>
            <a:r>
              <a:rPr lang="en-US" altLang="zh-CN" sz="2400" dirty="0"/>
              <a:t>2019</a:t>
            </a:r>
            <a:r>
              <a:rPr lang="zh-CN" altLang="en-US" sz="2400" dirty="0"/>
              <a:t>）也是从“构式压制”入手考虑的。</a:t>
            </a:r>
            <a:endParaRPr lang="en-US" altLang="zh-CN" sz="2400" dirty="0"/>
          </a:p>
          <a:p>
            <a:pPr indent="457200" algn="just">
              <a:lnSpc>
                <a:spcPct val="130000"/>
              </a:lnSpc>
            </a:pPr>
            <a:r>
              <a:rPr lang="zh-CN" altLang="en-US" sz="2400" dirty="0"/>
              <a:t>（</a:t>
            </a:r>
            <a:r>
              <a:rPr lang="en-US" altLang="zh-CN" sz="2400" dirty="0"/>
              <a:t>12</a:t>
            </a:r>
            <a:r>
              <a:rPr lang="zh-CN" altLang="en-US" sz="2400" dirty="0"/>
              <a:t>）他打算来北京一星期。 </a:t>
            </a:r>
            <a:endParaRPr lang="en-US" altLang="zh-CN" sz="2400" dirty="0"/>
          </a:p>
          <a:p>
            <a:pPr indent="457200" algn="just">
              <a:lnSpc>
                <a:spcPct val="130000"/>
              </a:lnSpc>
            </a:pPr>
            <a:r>
              <a:rPr lang="zh-CN" altLang="en-US" sz="2400" dirty="0"/>
              <a:t>在（</a:t>
            </a:r>
            <a:r>
              <a:rPr lang="en-US" altLang="zh-CN" sz="2400" dirty="0"/>
              <a:t>12</a:t>
            </a:r>
            <a:r>
              <a:rPr lang="zh-CN" altLang="en-US" sz="2400" dirty="0"/>
              <a:t>）中，趋向动词和时量短语在语义上并不兼容。此时，需要人们进行认知协调， 迫使其中一方的语义结构做出调变以满足另一方，即构式压制。</a:t>
            </a:r>
            <a:endParaRPr lang="en-US" altLang="zh-CN" sz="2400" dirty="0"/>
          </a:p>
          <a:p>
            <a:pPr indent="457200" algn="just">
              <a:lnSpc>
                <a:spcPct val="130000"/>
              </a:lnSpc>
            </a:pPr>
            <a:r>
              <a:rPr lang="zh-CN" altLang="en-US" sz="2400" dirty="0"/>
              <a:t>“来</a:t>
            </a:r>
            <a:r>
              <a:rPr lang="en-US" altLang="zh-CN" sz="2400" dirty="0"/>
              <a:t>/</a:t>
            </a:r>
            <a:r>
              <a:rPr lang="zh-CN" altLang="en-US" sz="2400" dirty="0"/>
              <a:t>去”的语义特征可以从语义框架和事件情状两个角度来分析：</a:t>
            </a:r>
            <a:endParaRPr lang="en-US" altLang="zh-CN" sz="2400" dirty="0"/>
          </a:p>
          <a:p>
            <a:pPr indent="457200" algn="just">
              <a:lnSpc>
                <a:spcPct val="130000"/>
              </a:lnSpc>
            </a:pPr>
            <a:r>
              <a:rPr lang="en-US" altLang="zh-CN" sz="2400" dirty="0">
                <a:latin typeface="等线" panose="02010600030101010101" pitchFamily="2" charset="-122"/>
                <a:ea typeface="等线" panose="02010600030101010101" pitchFamily="2" charset="-122"/>
              </a:rPr>
              <a:t>①</a:t>
            </a:r>
            <a:r>
              <a:rPr lang="zh-CN" altLang="en-US" sz="2400" dirty="0">
                <a:latin typeface="微软雅黑" panose="020B0503020204020204" pitchFamily="34" charset="-122"/>
                <a:ea typeface="微软雅黑" panose="020B0503020204020204" pitchFamily="34" charset="-122"/>
              </a:rPr>
              <a:t>语义框架：</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“来</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去”的基本词义分别为“从别的地方到说话人所在的地方”和“从所在地方到别的地方”。两者都含有</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动体</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 </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起点</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 </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终点</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参照点</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等语 义要素，其语义框架可做如下刻画：</a:t>
            </a: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4" name="图片 3">
            <a:extLst>
              <a:ext uri="{FF2B5EF4-FFF2-40B4-BE49-F238E27FC236}">
                <a16:creationId xmlns:a16="http://schemas.microsoft.com/office/drawing/2014/main" id="{70B790DF-0083-413E-9E77-E9F28EB61AB6}"/>
              </a:ext>
            </a:extLst>
          </p:cNvPr>
          <p:cNvPicPr>
            <a:picLocks noChangeAspect="1"/>
          </p:cNvPicPr>
          <p:nvPr/>
        </p:nvPicPr>
        <p:blipFill>
          <a:blip r:embed="rId3"/>
          <a:stretch>
            <a:fillRect/>
          </a:stretch>
        </p:blipFill>
        <p:spPr>
          <a:xfrm>
            <a:off x="3317732" y="5537132"/>
            <a:ext cx="5556536" cy="1320868"/>
          </a:xfrm>
          <a:prstGeom prst="rect">
            <a:avLst/>
          </a:prstGeom>
        </p:spPr>
      </p:pic>
    </p:spTree>
    <p:extLst>
      <p:ext uri="{BB962C8B-B14F-4D97-AF65-F5344CB8AC3E}">
        <p14:creationId xmlns:p14="http://schemas.microsoft.com/office/powerpoint/2010/main" val="14339796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971"/>
          </a:xfrm>
          <a:prstGeom prst="rect">
            <a:avLst/>
          </a:prstGeom>
        </p:spPr>
        <p:txBody>
          <a:bodyPr wrap="square">
            <a:spAutoFit/>
          </a:bodyPr>
          <a:lstStyle/>
          <a:p>
            <a:pPr indent="457200" algn="just">
              <a:lnSpc>
                <a:spcPct val="130000"/>
              </a:lnSpc>
            </a:pPr>
            <a:r>
              <a:rPr lang="zh-CN" altLang="en-US" sz="2400" dirty="0"/>
              <a:t>有别于其他位移动词，“来</a:t>
            </a:r>
            <a:r>
              <a:rPr lang="en-US" altLang="zh-CN" sz="2400" dirty="0"/>
              <a:t>/</a:t>
            </a:r>
            <a:r>
              <a:rPr lang="zh-CN" altLang="en-US" sz="2400" dirty="0"/>
              <a:t>去”只表示移动路径，并不编码具体的移动方式</a:t>
            </a:r>
            <a:r>
              <a:rPr lang="en-US" altLang="zh-CN" sz="2400" dirty="0"/>
              <a:t>(</a:t>
            </a:r>
            <a:r>
              <a:rPr lang="zh-CN" altLang="en-US" sz="2400" dirty="0"/>
              <a:t>图中虚线部分</a:t>
            </a:r>
            <a:r>
              <a:rPr lang="en-US" altLang="zh-CN" sz="2400" dirty="0"/>
              <a:t>)</a:t>
            </a:r>
            <a:r>
              <a:rPr lang="zh-CN" altLang="en-US" sz="2400" dirty="0"/>
              <a:t>。</a:t>
            </a:r>
            <a:endParaRPr lang="en-US" altLang="zh-CN" sz="2400" dirty="0"/>
          </a:p>
          <a:p>
            <a:pPr indent="457200" algn="just">
              <a:lnSpc>
                <a:spcPct val="130000"/>
              </a:lnSpc>
            </a:pPr>
            <a:r>
              <a:rPr lang="zh-CN" altLang="en-US" sz="2400" dirty="0">
                <a:latin typeface="微软雅黑" panose="020B0503020204020204" pitchFamily="34" charset="-122"/>
                <a:ea typeface="微软雅黑" panose="020B0503020204020204" pitchFamily="34" charset="-122"/>
              </a:rPr>
              <a:t>由于参照点相反，“来</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去”的视点意义彼此对立， 例如：</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 </a:t>
            </a:r>
            <a:r>
              <a:rPr lang="en-US" altLang="zh-CN" sz="2400" dirty="0">
                <a:latin typeface="微软雅黑" panose="020B0503020204020204" pitchFamily="34" charset="-122"/>
                <a:ea typeface="微软雅黑" panose="020B0503020204020204" pitchFamily="34" charset="-122"/>
              </a:rPr>
              <a:t>(13) a. </a:t>
            </a:r>
            <a:r>
              <a:rPr lang="zh-CN" altLang="en-US" sz="2400" dirty="0">
                <a:latin typeface="微软雅黑" panose="020B0503020204020204" pitchFamily="34" charset="-122"/>
                <a:ea typeface="微软雅黑" panose="020B0503020204020204" pitchFamily="34" charset="-122"/>
              </a:rPr>
              <a:t>他来了图书馆。 </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b. </a:t>
            </a:r>
            <a:r>
              <a:rPr lang="zh-CN" altLang="en-US" sz="2400" dirty="0">
                <a:latin typeface="微软雅黑" panose="020B0503020204020204" pitchFamily="34" charset="-122"/>
                <a:ea typeface="微软雅黑" panose="020B0503020204020204" pitchFamily="34" charset="-122"/>
              </a:rPr>
              <a:t>他去了图书馆。 </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“来”强调动体趋近终点，因此，例</a:t>
            </a:r>
            <a:r>
              <a:rPr lang="en-US" altLang="zh-CN" sz="2400" dirty="0">
                <a:latin typeface="微软雅黑" panose="020B0503020204020204" pitchFamily="34" charset="-122"/>
                <a:ea typeface="微软雅黑" panose="020B0503020204020204" pitchFamily="34" charset="-122"/>
              </a:rPr>
              <a:t>(13)a</a:t>
            </a:r>
            <a:r>
              <a:rPr lang="zh-CN" altLang="en-US" sz="2400" dirty="0">
                <a:latin typeface="微软雅黑" panose="020B0503020204020204" pitchFamily="34" charset="-122"/>
                <a:ea typeface="微软雅黑" panose="020B0503020204020204" pitchFamily="34" charset="-122"/>
              </a:rPr>
              <a:t>倾向于传达“他已到达图书馆”的抵达义；而“去”则侧重动体背离起点，所以，例</a:t>
            </a:r>
            <a:r>
              <a:rPr lang="en-US" altLang="zh-CN" sz="2400" dirty="0">
                <a:latin typeface="微软雅黑" panose="020B0503020204020204" pitchFamily="34" charset="-122"/>
                <a:ea typeface="微软雅黑" panose="020B0503020204020204" pitchFamily="34" charset="-122"/>
              </a:rPr>
              <a:t>(12)b</a:t>
            </a:r>
            <a:r>
              <a:rPr lang="zh-CN" altLang="en-US" sz="2400" dirty="0">
                <a:latin typeface="微软雅黑" panose="020B0503020204020204" pitchFamily="34" charset="-122"/>
                <a:ea typeface="微软雅黑" panose="020B0503020204020204" pitchFamily="34" charset="-122"/>
              </a:rPr>
              <a:t>倾向于表达“他已不在说话人位置”的离开义，是否抵达终点不得而知。</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等线" panose="02010600030101010101" pitchFamily="2" charset="-122"/>
                <a:ea typeface="等线" panose="02010600030101010101" pitchFamily="2" charset="-122"/>
              </a:rPr>
              <a:t>②</a:t>
            </a:r>
            <a:r>
              <a:rPr lang="zh-CN" altLang="en-US" sz="2400" dirty="0">
                <a:latin typeface="微软雅黑" panose="020B0503020204020204" pitchFamily="34" charset="-122"/>
                <a:ea typeface="微软雅黑" panose="020B0503020204020204" pitchFamily="34" charset="-122"/>
              </a:rPr>
              <a:t>事件情状：</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动词和时间性关系相对应</a:t>
            </a:r>
            <a:r>
              <a:rPr lang="en-US" altLang="zh-CN" sz="2400" dirty="0">
                <a:latin typeface="微软雅黑" panose="020B0503020204020204" pitchFamily="34" charset="-122"/>
                <a:ea typeface="微软雅黑" panose="020B0503020204020204" pitchFamily="34" charset="-122"/>
              </a:rPr>
              <a:t>(</a:t>
            </a:r>
            <a:r>
              <a:rPr lang="en-US" altLang="zh-CN" sz="2400" dirty="0" err="1">
                <a:latin typeface="微软雅黑" panose="020B0503020204020204" pitchFamily="34" charset="-122"/>
                <a:ea typeface="微软雅黑" panose="020B0503020204020204" pitchFamily="34" charset="-122"/>
              </a:rPr>
              <a:t>Langacker</a:t>
            </a:r>
            <a:r>
              <a:rPr lang="en-US" altLang="zh-CN" sz="2400" dirty="0">
                <a:latin typeface="微软雅黑" panose="020B0503020204020204" pitchFamily="34" charset="-122"/>
                <a:ea typeface="微软雅黑" panose="020B0503020204020204" pitchFamily="34" charset="-122"/>
              </a:rPr>
              <a:t> 1987)</a:t>
            </a:r>
            <a:r>
              <a:rPr lang="zh-CN" altLang="en-US" sz="2400" dirty="0">
                <a:latin typeface="微软雅黑" panose="020B0503020204020204" pitchFamily="34" charset="-122"/>
                <a:ea typeface="微软雅黑" panose="020B0503020204020204" pitchFamily="34" charset="-122"/>
              </a:rPr>
              <a:t>，事件情状类型就是基于动词内在时间结构所做的分类。</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1366867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6840"/>
          </a:xfrm>
          <a:prstGeom prst="rect">
            <a:avLst/>
          </a:prstGeom>
        </p:spPr>
        <p:txBody>
          <a:bodyPr wrap="square">
            <a:spAutoFit/>
          </a:bodyPr>
          <a:lstStyle/>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根据表</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，“来</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去”呈现</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状态</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 </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持续</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终结</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三种特征参数，属于达 成动词，即“非持续性动词”。“突变”是达成动词所表述事件的核心特征。一方面， </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终结</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表明相关事件在时间轴上有自然终结点，新旧两种状态分列终结点前后，但动词本身不一定编码相关状态；另一方面，</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持续</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则表明新旧状态之间的转变是瞬间完成的。 </a:t>
            </a:r>
            <a:endParaRPr lang="en-US" altLang="zh-CN" sz="2400" dirty="0">
              <a:latin typeface="微软雅黑" panose="020B0503020204020204" pitchFamily="34" charset="-122"/>
              <a:ea typeface="微软雅黑" panose="020B0503020204020204" pitchFamily="34" charset="-122"/>
            </a:endParaRPr>
          </a:p>
        </p:txBody>
      </p:sp>
      <p:pic>
        <p:nvPicPr>
          <p:cNvPr id="4" name="图片 3">
            <a:extLst>
              <a:ext uri="{FF2B5EF4-FFF2-40B4-BE49-F238E27FC236}">
                <a16:creationId xmlns:a16="http://schemas.microsoft.com/office/drawing/2014/main" id="{87BC3413-978B-410F-8FA0-85CD2E146145}"/>
              </a:ext>
            </a:extLst>
          </p:cNvPr>
          <p:cNvPicPr>
            <a:picLocks noChangeAspect="1"/>
          </p:cNvPicPr>
          <p:nvPr/>
        </p:nvPicPr>
        <p:blipFill>
          <a:blip r:embed="rId3"/>
          <a:stretch>
            <a:fillRect/>
          </a:stretch>
        </p:blipFill>
        <p:spPr>
          <a:xfrm>
            <a:off x="3124047" y="1015492"/>
            <a:ext cx="5943905" cy="2502029"/>
          </a:xfrm>
          <a:prstGeom prst="rect">
            <a:avLst/>
          </a:prstGeom>
        </p:spPr>
      </p:pic>
    </p:spTree>
    <p:extLst>
      <p:ext uri="{BB962C8B-B14F-4D97-AF65-F5344CB8AC3E}">
        <p14:creationId xmlns:p14="http://schemas.microsoft.com/office/powerpoint/2010/main" val="273275694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19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30883"/>
          </a:xfrm>
          <a:prstGeom prst="rect">
            <a:avLst/>
          </a:prstGeom>
        </p:spPr>
        <p:txBody>
          <a:bodyPr wrap="square">
            <a:spAutoFit/>
          </a:bodyPr>
          <a:lstStyle/>
          <a:p>
            <a:pPr indent="457200" algn="just">
              <a:lnSpc>
                <a:spcPct val="130000"/>
              </a:lnSpc>
            </a:pPr>
            <a:r>
              <a:rPr lang="zh-CN" altLang="en-US" sz="2200" dirty="0">
                <a:latin typeface="微软雅黑" panose="020B0503020204020204" pitchFamily="34" charset="-122"/>
                <a:ea typeface="微软雅黑" panose="020B0503020204020204" pitchFamily="34" charset="-122"/>
              </a:rPr>
              <a:t>按照压制模式，该构式义不仅对“来</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去”的终结性和持续性特征进行了压制，还迫使其</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状态</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特征也做出了相应调变，即压制后，“来</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去”的情状类型近似状态动词，呈现出</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状态</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 </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持续</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 </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终结</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三种特征参数。</a:t>
            </a:r>
            <a:endParaRPr lang="en-US" altLang="zh-CN" sz="22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200" dirty="0">
                <a:latin typeface="微软雅黑" panose="020B0503020204020204" pitchFamily="34" charset="-122"/>
                <a:ea typeface="微软雅黑" panose="020B0503020204020204" pitchFamily="34" charset="-122"/>
              </a:rPr>
              <a:t>状态和“体”、“现实</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非现实”关系密切。</a:t>
            </a:r>
            <a:endParaRPr lang="en-US" altLang="zh-CN" sz="2200" dirty="0">
              <a:latin typeface="微软雅黑" panose="020B0503020204020204" pitchFamily="34" charset="-122"/>
              <a:ea typeface="微软雅黑" panose="020B0503020204020204" pitchFamily="34" charset="-122"/>
            </a:endParaRPr>
          </a:p>
          <a:p>
            <a:pPr marL="342900" indent="-342900" algn="just">
              <a:lnSpc>
                <a:spcPct val="130000"/>
              </a:lnSpc>
              <a:buFont typeface="Arial" panose="020B0604020202020204" pitchFamily="34" charset="0"/>
              <a:buChar char="•"/>
            </a:pPr>
            <a:r>
              <a:rPr lang="zh-CN" altLang="en-US" sz="2200" dirty="0">
                <a:latin typeface="微软雅黑" panose="020B0503020204020204" pitchFamily="34" charset="-122"/>
                <a:ea typeface="微软雅黑" panose="020B0503020204020204" pitchFamily="34" charset="-122"/>
              </a:rPr>
              <a:t>现实</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非现实</a:t>
            </a:r>
            <a:endParaRPr lang="en-US" altLang="zh-CN" sz="22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200" dirty="0">
                <a:latin typeface="微软雅黑" panose="020B0503020204020204" pitchFamily="34" charset="-122"/>
                <a:ea typeface="微软雅黑" panose="020B0503020204020204" pitchFamily="34" charset="-122"/>
              </a:rPr>
              <a:t>现实事件是过去已经实施和现在正在进行的事件，而非现实事件则包括将来可能发生的事件、通过假设、推测等手段表达已然状态的事件等。在时间分布上，结构</a:t>
            </a:r>
            <a:r>
              <a:rPr lang="en-US" altLang="zh-CN" sz="2200" dirty="0">
                <a:latin typeface="微软雅黑" panose="020B0503020204020204" pitchFamily="34" charset="-122"/>
                <a:ea typeface="微软雅黑" panose="020B0503020204020204" pitchFamily="34" charset="-122"/>
              </a:rPr>
              <a:t>A[</a:t>
            </a:r>
            <a:r>
              <a:rPr lang="zh-CN" altLang="en-US" sz="2200" dirty="0">
                <a:latin typeface="微软雅黑" panose="020B0503020204020204" pitchFamily="34" charset="-122"/>
                <a:ea typeface="微软雅黑" panose="020B0503020204020204" pitchFamily="34" charset="-122"/>
              </a:rPr>
              <a:t>来</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去</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终点</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时量短语</a:t>
            </a:r>
            <a:r>
              <a:rPr lang="en-US" altLang="zh-CN" sz="2200" dirty="0">
                <a:latin typeface="微软雅黑" panose="020B0503020204020204" pitchFamily="34" charset="-122"/>
                <a:ea typeface="微软雅黑" panose="020B0503020204020204" pitchFamily="34" charset="-122"/>
              </a:rPr>
              <a:t>]</a:t>
            </a:r>
            <a:r>
              <a:rPr lang="zh-CN" altLang="en-US" sz="2200" dirty="0">
                <a:latin typeface="微软雅黑" panose="020B0503020204020204" pitchFamily="34" charset="-122"/>
                <a:ea typeface="微软雅黑" panose="020B0503020204020204" pitchFamily="34" charset="-122"/>
              </a:rPr>
              <a:t>有“过去时”和“将来时”两种可能。</a:t>
            </a:r>
            <a:endParaRPr lang="en-US" altLang="zh-CN" sz="2200" dirty="0">
              <a:latin typeface="微软雅黑" panose="020B0503020204020204" pitchFamily="34" charset="-122"/>
              <a:ea typeface="微软雅黑" panose="020B0503020204020204" pitchFamily="34" charset="-122"/>
            </a:endParaRPr>
          </a:p>
          <a:p>
            <a:pPr algn="just">
              <a:lnSpc>
                <a:spcPct val="130000"/>
              </a:lnSpc>
            </a:pPr>
            <a:r>
              <a:rPr lang="en-US" altLang="zh-CN" sz="2200" dirty="0">
                <a:latin typeface="微软雅黑" panose="020B0503020204020204" pitchFamily="34" charset="-122"/>
                <a:ea typeface="微软雅黑" panose="020B0503020204020204" pitchFamily="34" charset="-122"/>
              </a:rPr>
              <a:t>(14)a.</a:t>
            </a:r>
            <a:r>
              <a:rPr lang="zh-CN" altLang="en-US" sz="2200" dirty="0">
                <a:latin typeface="微软雅黑" panose="020B0503020204020204" pitchFamily="34" charset="-122"/>
                <a:ea typeface="微软雅黑" panose="020B0503020204020204" pitchFamily="34" charset="-122"/>
              </a:rPr>
              <a:t>你昨天</a:t>
            </a:r>
            <a:r>
              <a:rPr lang="zh-CN" altLang="en-US" sz="2200" b="1" dirty="0">
                <a:latin typeface="微软雅黑" panose="020B0503020204020204" pitchFamily="34" charset="-122"/>
                <a:ea typeface="微软雅黑" panose="020B0503020204020204" pitchFamily="34" charset="-122"/>
              </a:rPr>
              <a:t>来</a:t>
            </a:r>
            <a:r>
              <a:rPr lang="en-US" altLang="zh-CN" sz="2200" b="1" dirty="0">
                <a:latin typeface="微软雅黑" panose="020B0503020204020204" pitchFamily="34" charset="-122"/>
                <a:ea typeface="微软雅黑" panose="020B0503020204020204" pitchFamily="34" charset="-122"/>
              </a:rPr>
              <a:t>/</a:t>
            </a:r>
            <a:r>
              <a:rPr lang="zh-CN" altLang="en-US" sz="2200" b="1" dirty="0">
                <a:latin typeface="微软雅黑" panose="020B0503020204020204" pitchFamily="34" charset="-122"/>
                <a:ea typeface="微软雅黑" panose="020B0503020204020204" pitchFamily="34" charset="-122"/>
              </a:rPr>
              <a:t>去办公室大半天</a:t>
            </a:r>
            <a:r>
              <a:rPr lang="zh-CN" altLang="en-US" sz="2200" dirty="0">
                <a:latin typeface="微软雅黑" panose="020B0503020204020204" pitchFamily="34" charset="-122"/>
                <a:ea typeface="微软雅黑" panose="020B0503020204020204" pitchFamily="34" charset="-122"/>
              </a:rPr>
              <a:t>，就知道磨洋工。</a:t>
            </a:r>
          </a:p>
          <a:p>
            <a:pPr algn="just">
              <a:lnSpc>
                <a:spcPct val="130000"/>
              </a:lnSpc>
            </a:pPr>
            <a:r>
              <a:rPr lang="en-US" altLang="zh-CN" sz="2200" dirty="0">
                <a:latin typeface="微软雅黑" panose="020B0503020204020204" pitchFamily="34" charset="-122"/>
                <a:ea typeface="微软雅黑" panose="020B0503020204020204" pitchFamily="34" charset="-122"/>
              </a:rPr>
              <a:t>      b. </a:t>
            </a:r>
            <a:r>
              <a:rPr lang="zh-CN" altLang="en-US" sz="2200" dirty="0">
                <a:latin typeface="微软雅黑" panose="020B0503020204020204" pitchFamily="34" charset="-122"/>
                <a:ea typeface="微软雅黑" panose="020B0503020204020204" pitchFamily="34" charset="-122"/>
              </a:rPr>
              <a:t>领导</a:t>
            </a:r>
            <a:r>
              <a:rPr lang="zh-CN" altLang="en-US" sz="2200" b="1" dirty="0">
                <a:latin typeface="微软雅黑" panose="020B0503020204020204" pitchFamily="34" charset="-122"/>
                <a:ea typeface="微软雅黑" panose="020B0503020204020204" pitchFamily="34" charset="-122"/>
              </a:rPr>
              <a:t>明天来</a:t>
            </a:r>
            <a:r>
              <a:rPr lang="en-US" altLang="zh-CN" sz="2200" b="1" dirty="0">
                <a:latin typeface="微软雅黑" panose="020B0503020204020204" pitchFamily="34" charset="-122"/>
                <a:ea typeface="微软雅黑" panose="020B0503020204020204" pitchFamily="34" charset="-122"/>
              </a:rPr>
              <a:t>/</a:t>
            </a:r>
            <a:r>
              <a:rPr lang="zh-CN" altLang="en-US" sz="2200" b="1" dirty="0">
                <a:latin typeface="微软雅黑" panose="020B0503020204020204" pitchFamily="34" charset="-122"/>
                <a:ea typeface="微软雅黑" panose="020B0503020204020204" pitchFamily="34" charset="-122"/>
              </a:rPr>
              <a:t>去三个小时</a:t>
            </a:r>
            <a:r>
              <a:rPr lang="zh-CN" altLang="en-US" sz="2200" dirty="0">
                <a:latin typeface="微软雅黑" panose="020B0503020204020204" pitchFamily="34" charset="-122"/>
                <a:ea typeface="微软雅黑" panose="020B0503020204020204" pitchFamily="34" charset="-122"/>
              </a:rPr>
              <a:t>，你们做好准备。 </a:t>
            </a:r>
            <a:endParaRPr lang="en-US" altLang="zh-CN" sz="22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200" dirty="0">
                <a:latin typeface="微软雅黑" panose="020B0503020204020204" pitchFamily="34" charset="-122"/>
                <a:ea typeface="微软雅黑" panose="020B0503020204020204" pitchFamily="34" charset="-122"/>
              </a:rPr>
              <a:t>例</a:t>
            </a:r>
            <a:r>
              <a:rPr lang="en-US" altLang="zh-CN" sz="2200" dirty="0">
                <a:latin typeface="微软雅黑" panose="020B0503020204020204" pitchFamily="34" charset="-122"/>
                <a:ea typeface="微软雅黑" panose="020B0503020204020204" pitchFamily="34" charset="-122"/>
              </a:rPr>
              <a:t>(14)a</a:t>
            </a:r>
            <a:r>
              <a:rPr lang="zh-CN" altLang="en-US" sz="2200" dirty="0">
                <a:latin typeface="微软雅黑" panose="020B0503020204020204" pitchFamily="34" charset="-122"/>
                <a:ea typeface="微软雅黑" panose="020B0503020204020204" pitchFamily="34" charset="-122"/>
              </a:rPr>
              <a:t>中，时间词“昨天”直接表明位移事件已结束；例</a:t>
            </a:r>
            <a:r>
              <a:rPr lang="en-US" altLang="zh-CN" sz="2200" dirty="0">
                <a:latin typeface="微软雅黑" panose="020B0503020204020204" pitchFamily="34" charset="-122"/>
                <a:ea typeface="微软雅黑" panose="020B0503020204020204" pitchFamily="34" charset="-122"/>
              </a:rPr>
              <a:t>(14)b</a:t>
            </a:r>
            <a:r>
              <a:rPr lang="zh-CN" altLang="en-US" sz="2200" dirty="0">
                <a:latin typeface="微软雅黑" panose="020B0503020204020204" pitchFamily="34" charset="-122"/>
                <a:ea typeface="微软雅黑" panose="020B0503020204020204" pitchFamily="34" charset="-122"/>
              </a:rPr>
              <a:t>实际上表达了“在可能世界中，动体一定时间内将存在于终点”的整合意义。 </a:t>
            </a:r>
            <a:endParaRPr lang="en-US" altLang="zh-CN" sz="22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6950753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6840"/>
          </a:xfrm>
          <a:prstGeom prst="rect">
            <a:avLst/>
          </a:prstGeom>
        </p:spPr>
        <p:txBody>
          <a:bodyPr wrap="square">
            <a:spAutoFit/>
          </a:bodyPr>
          <a:lstStyle/>
          <a:p>
            <a:pPr indent="457200" algn="just">
              <a:lnSpc>
                <a:spcPct val="130000"/>
              </a:lnSpc>
            </a:pPr>
            <a:r>
              <a:rPr lang="zh-CN" altLang="en-US" sz="2400" dirty="0"/>
              <a:t>由此可见，虽然没有语法体标记，但现实性结构</a:t>
            </a:r>
            <a:r>
              <a:rPr lang="en-US" altLang="zh-CN" sz="2400" dirty="0"/>
              <a:t>A</a:t>
            </a:r>
            <a:r>
              <a:rPr lang="zh-CN" altLang="en-US" sz="2400" dirty="0"/>
              <a:t>能够通过语境信息来突显 位移事件的终结状态，进而压制“来</a:t>
            </a:r>
            <a:r>
              <a:rPr lang="en-US" altLang="zh-CN" sz="2400" dirty="0"/>
              <a:t>/</a:t>
            </a:r>
            <a:r>
              <a:rPr lang="zh-CN" altLang="en-US" sz="2400" dirty="0"/>
              <a:t>去”的</a:t>
            </a:r>
            <a:r>
              <a:rPr lang="en-US" altLang="zh-CN" sz="2400" dirty="0"/>
              <a:t>[-</a:t>
            </a:r>
            <a:r>
              <a:rPr lang="zh-CN" altLang="en-US" sz="2400" dirty="0"/>
              <a:t>状态</a:t>
            </a:r>
            <a:r>
              <a:rPr lang="en-US" altLang="zh-CN" sz="2400" dirty="0"/>
              <a:t>]</a:t>
            </a:r>
            <a:r>
              <a:rPr lang="zh-CN" altLang="en-US" sz="2400" dirty="0"/>
              <a:t>特征。 </a:t>
            </a:r>
            <a:endParaRPr lang="en-US" altLang="zh-CN" sz="2400" dirty="0"/>
          </a:p>
          <a:p>
            <a:pPr marL="342900" indent="-342900" algn="just">
              <a:lnSpc>
                <a:spcPct val="130000"/>
              </a:lnSpc>
              <a:buFont typeface="Arial" panose="020B0604020202020204" pitchFamily="34" charset="0"/>
              <a:buChar char="•"/>
            </a:pPr>
            <a:r>
              <a:rPr lang="zh-CN" altLang="en-US" sz="2400" dirty="0">
                <a:latin typeface="微软雅黑" panose="020B0503020204020204" pitchFamily="34" charset="-122"/>
                <a:ea typeface="微软雅黑" panose="020B0503020204020204" pitchFamily="34" charset="-122"/>
              </a:rPr>
              <a:t>体</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结构</a:t>
            </a: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中，“了”位于动词后、处所成分或时量短语前，即 “了</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15</a:t>
            </a:r>
            <a:r>
              <a:rPr lang="zh-CN" altLang="en-US" sz="2400" dirty="0">
                <a:latin typeface="微软雅黑" panose="020B0503020204020204" pitchFamily="34" charset="-122"/>
                <a:ea typeface="微软雅黑" panose="020B0503020204020204" pitchFamily="34" charset="-122"/>
              </a:rPr>
              <a:t>）四月份，他</a:t>
            </a:r>
            <a:r>
              <a:rPr lang="zh-CN" altLang="en-US" sz="2400" b="1" dirty="0">
                <a:latin typeface="微软雅黑" panose="020B0503020204020204" pitchFamily="34" charset="-122"/>
                <a:ea typeface="微软雅黑" panose="020B0503020204020204" pitchFamily="34" charset="-122"/>
              </a:rPr>
              <a:t>来了我家两天 </a:t>
            </a:r>
            <a:r>
              <a:rPr lang="zh-CN" altLang="en-US" sz="2400" dirty="0">
                <a:latin typeface="微软雅黑" panose="020B0503020204020204" pitchFamily="34" charset="-122"/>
                <a:ea typeface="微软雅黑" panose="020B0503020204020204" pitchFamily="34" charset="-122"/>
              </a:rPr>
              <a:t>，顿顿都得下馆子。</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结构</a:t>
            </a: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中，语法体影响了词汇体的解读，即人们在交际过程中，通过突显事件的某个状态，来影响动词原本的词汇体。</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具体来说，高图式性体构式“</a:t>
            </a:r>
            <a:r>
              <a:rPr lang="en-US" altLang="zh-CN" sz="2400" dirty="0">
                <a:latin typeface="微软雅黑" panose="020B0503020204020204" pitchFamily="34" charset="-122"/>
                <a:ea typeface="微软雅黑" panose="020B0503020204020204" pitchFamily="34" charset="-122"/>
              </a:rPr>
              <a:t>V</a:t>
            </a:r>
            <a:r>
              <a:rPr lang="zh-CN" altLang="en-US" sz="2400" dirty="0">
                <a:latin typeface="微软雅黑" panose="020B0503020204020204" pitchFamily="34" charset="-122"/>
                <a:ea typeface="微软雅黑" panose="020B0503020204020204" pitchFamily="34" charset="-122"/>
              </a:rPr>
              <a:t>了</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迫使“来</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去”位移事件突显结果状态。时量短语则赋予该结果状态确切的时间边界。概念的有界性越强，就越有可能在语言表达中成为图形被突显出来。 </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35057341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21</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971"/>
          </a:xfrm>
          <a:prstGeom prst="rect">
            <a:avLst/>
          </a:prstGeom>
        </p:spPr>
        <p:txBody>
          <a:bodyPr wrap="square">
            <a:spAutoFit/>
          </a:bodyPr>
          <a:lstStyle/>
          <a:p>
            <a:pPr indent="457200" algn="just">
              <a:lnSpc>
                <a:spcPct val="130000"/>
              </a:lnSpc>
            </a:pPr>
            <a:r>
              <a:rPr lang="zh-CN" altLang="en-US" sz="2400" dirty="0"/>
              <a:t>结构</a:t>
            </a:r>
            <a:r>
              <a:rPr lang="en-US" altLang="zh-CN" sz="2400" dirty="0"/>
              <a:t>C</a:t>
            </a:r>
            <a:r>
              <a:rPr lang="zh-CN" altLang="en-US" sz="2400" dirty="0"/>
              <a:t>中，助词“了”位于句尾，即以往研究所说的“了</a:t>
            </a:r>
            <a:r>
              <a:rPr lang="en-US" altLang="zh-CN" sz="2400" dirty="0"/>
              <a:t>2</a:t>
            </a:r>
            <a:r>
              <a:rPr lang="zh-CN" altLang="en-US" sz="2400" dirty="0"/>
              <a:t>”。由于“了</a:t>
            </a:r>
            <a:r>
              <a:rPr lang="en-US" altLang="zh-CN" sz="2400" dirty="0"/>
              <a:t>2</a:t>
            </a:r>
            <a:r>
              <a:rPr lang="zh-CN" altLang="en-US" sz="2400" dirty="0"/>
              <a:t>”也能表示事件实现的体意义，故“了</a:t>
            </a:r>
            <a:r>
              <a:rPr lang="en-US" altLang="zh-CN" sz="2400" dirty="0"/>
              <a:t>1</a:t>
            </a:r>
            <a:r>
              <a:rPr lang="zh-CN" altLang="en-US" sz="2400" dirty="0"/>
              <a:t>”可以省略。</a:t>
            </a:r>
            <a:endParaRPr lang="en-US" altLang="zh-CN" sz="2400" dirty="0"/>
          </a:p>
          <a:p>
            <a:pPr indent="457200" algn="just">
              <a:lnSpc>
                <a:spcPct val="130000"/>
              </a:lnSpc>
            </a:pPr>
            <a:r>
              <a:rPr lang="en-US" altLang="zh-CN" sz="2400" dirty="0">
                <a:latin typeface="微软雅黑" panose="020B0503020204020204" pitchFamily="34" charset="-122"/>
                <a:ea typeface="微软雅黑" panose="020B0503020204020204" pitchFamily="34" charset="-122"/>
              </a:rPr>
              <a:t>(16)</a:t>
            </a:r>
            <a:r>
              <a:rPr lang="zh-CN" altLang="en-US" sz="2400" b="1" dirty="0">
                <a:latin typeface="微软雅黑" panose="020B0503020204020204" pitchFamily="34" charset="-122"/>
                <a:ea typeface="微软雅黑" panose="020B0503020204020204" pitchFamily="34" charset="-122"/>
              </a:rPr>
              <a:t>来这里一个月了</a:t>
            </a:r>
            <a:r>
              <a:rPr lang="zh-CN" altLang="en-US" sz="2400" dirty="0">
                <a:latin typeface="微软雅黑" panose="020B0503020204020204" pitchFamily="34" charset="-122"/>
                <a:ea typeface="微软雅黑" panose="020B0503020204020204" pitchFamily="34" charset="-122"/>
              </a:rPr>
              <a:t>，今天似乎最累。</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段学敏</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一个女兵的阅兵日记</a:t>
            </a:r>
            <a:r>
              <a:rPr lang="en-US" altLang="zh-CN" sz="2400" dirty="0">
                <a:latin typeface="微软雅黑" panose="020B0503020204020204" pitchFamily="34" charset="-122"/>
                <a:ea typeface="微软雅黑" panose="020B0503020204020204" pitchFamily="34" charset="-122"/>
              </a:rPr>
              <a:t>》) </a:t>
            </a:r>
          </a:p>
          <a:p>
            <a:pPr indent="457200" algn="just">
              <a:lnSpc>
                <a:spcPct val="130000"/>
              </a:lnSpc>
            </a:pPr>
            <a:r>
              <a:rPr lang="zh-CN" altLang="en-US" sz="2400" dirty="0">
                <a:latin typeface="微软雅黑" panose="020B0503020204020204" pitchFamily="34" charset="-122"/>
                <a:ea typeface="微软雅黑" panose="020B0503020204020204" pitchFamily="34" charset="-122"/>
              </a:rPr>
              <a:t>对比例</a:t>
            </a:r>
            <a:r>
              <a:rPr lang="en-US" altLang="zh-CN" sz="2400" dirty="0">
                <a:latin typeface="微软雅黑" panose="020B0503020204020204" pitchFamily="34" charset="-122"/>
                <a:ea typeface="微软雅黑" panose="020B0503020204020204" pitchFamily="34" charset="-122"/>
              </a:rPr>
              <a:t>(15)</a:t>
            </a:r>
            <a:r>
              <a:rPr lang="zh-CN" altLang="en-US" sz="2400" dirty="0">
                <a:latin typeface="微软雅黑" panose="020B0503020204020204" pitchFamily="34" charset="-122"/>
                <a:ea typeface="微软雅黑" panose="020B0503020204020204" pitchFamily="34" charset="-122"/>
              </a:rPr>
              <a:t>和例</a:t>
            </a:r>
            <a:r>
              <a:rPr lang="en-US" altLang="zh-CN" sz="2400" dirty="0">
                <a:latin typeface="微软雅黑" panose="020B0503020204020204" pitchFamily="34" charset="-122"/>
                <a:ea typeface="微软雅黑" panose="020B0503020204020204" pitchFamily="34" charset="-122"/>
              </a:rPr>
              <a:t>(16)</a:t>
            </a:r>
            <a:r>
              <a:rPr lang="zh-CN" altLang="en-US" sz="2400" dirty="0">
                <a:latin typeface="微软雅黑" panose="020B0503020204020204" pitchFamily="34" charset="-122"/>
                <a:ea typeface="微软雅黑" panose="020B0503020204020204" pitchFamily="34" charset="-122"/>
              </a:rPr>
              <a:t>：</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例</a:t>
            </a:r>
            <a:r>
              <a:rPr lang="en-US" altLang="zh-CN" sz="2400" dirty="0">
                <a:latin typeface="微软雅黑" panose="020B0503020204020204" pitchFamily="34" charset="-122"/>
                <a:ea typeface="微软雅黑" panose="020B0503020204020204" pitchFamily="34" charset="-122"/>
              </a:rPr>
              <a:t>(15)</a:t>
            </a:r>
            <a:r>
              <a:rPr lang="zh-CN" altLang="en-US" sz="2400" dirty="0">
                <a:latin typeface="微软雅黑" panose="020B0503020204020204" pitchFamily="34" charset="-122"/>
                <a:ea typeface="微软雅黑" panose="020B0503020204020204" pitchFamily="34" charset="-122"/>
              </a:rPr>
              <a:t>：虽然时间量的起始点是“两天”前动体抵达终点的时刻，但这个时刻并未明示，只知道是“四月份”的某一天。因此，时量短语侧重表示“</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天</a:t>
            </a:r>
            <a:r>
              <a:rPr lang="en-US" altLang="zh-CN" sz="2400" dirty="0">
                <a:latin typeface="微软雅黑" panose="020B0503020204020204" pitchFamily="34" charset="-122"/>
                <a:ea typeface="微软雅黑" panose="020B0503020204020204" pitchFamily="34" charset="-122"/>
              </a:rPr>
              <a:t>+1</a:t>
            </a:r>
            <a:r>
              <a:rPr lang="zh-CN" altLang="en-US" sz="2400" dirty="0">
                <a:latin typeface="微软雅黑" panose="020B0503020204020204" pitchFamily="34" charset="-122"/>
                <a:ea typeface="微软雅黑" panose="020B0503020204020204" pitchFamily="34" charset="-122"/>
              </a:rPr>
              <a:t>天”的加合结果。</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例</a:t>
            </a:r>
            <a:r>
              <a:rPr lang="en-US" altLang="zh-CN" sz="2400" dirty="0">
                <a:latin typeface="微软雅黑" panose="020B0503020204020204" pitchFamily="34" charset="-122"/>
                <a:ea typeface="微软雅黑" panose="020B0503020204020204" pitchFamily="34" charset="-122"/>
              </a:rPr>
              <a:t>(16)</a:t>
            </a:r>
            <a:r>
              <a:rPr lang="zh-CN" altLang="en-US" sz="2400" dirty="0">
                <a:latin typeface="微软雅黑" panose="020B0503020204020204" pitchFamily="34" charset="-122"/>
                <a:ea typeface="微软雅黑" panose="020B0503020204020204" pitchFamily="34" charset="-122"/>
              </a:rPr>
              <a:t>：“了</a:t>
            </a:r>
            <a:r>
              <a:rPr lang="en-US" altLang="zh-CN" sz="2400" dirty="0">
                <a:latin typeface="微软雅黑" panose="020B0503020204020204" pitchFamily="34" charset="-122"/>
                <a:ea typeface="微软雅黑" panose="020B0503020204020204" pitchFamily="34" charset="-122"/>
              </a:rPr>
              <a:t>2”</a:t>
            </a:r>
            <a:r>
              <a:rPr lang="zh-CN" altLang="en-US" sz="2400" dirty="0">
                <a:latin typeface="微软雅黑" panose="020B0503020204020204" pitchFamily="34" charset="-122"/>
                <a:ea typeface="微软雅黑" panose="020B0503020204020204" pitchFamily="34" charset="-122"/>
              </a:rPr>
              <a:t>暗示了“一个月”以“发话时间”为计量终止点，根据终止点可以逆向推导出起始点。</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与结构</a:t>
            </a: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相比，结构</a:t>
            </a: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将时量短语的语义侧重点放在了从事件结束时刻到发话时刻之间的时间跨度上，强调“从位移结束到现在，已经过去了一定时间”。</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18381804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2 </a:t>
            </a:r>
            <a:r>
              <a:rPr lang="zh-CN" altLang="en-US" dirty="0">
                <a:sym typeface="Arial" panose="020B0604020202020204" pitchFamily="34" charset="0"/>
              </a:rPr>
              <a:t>前人研究</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22</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684431"/>
            <a:ext cx="10820510" cy="3886577"/>
          </a:xfrm>
          <a:prstGeom prst="rect">
            <a:avLst/>
          </a:prstGeom>
        </p:spPr>
        <p:txBody>
          <a:bodyPr wrap="square">
            <a:spAutoFit/>
          </a:bodyPr>
          <a:lstStyle/>
          <a:p>
            <a:pPr indent="457200" algn="just">
              <a:lnSpc>
                <a:spcPct val="130000"/>
              </a:lnSpc>
            </a:pPr>
            <a:r>
              <a:rPr lang="zh-CN" altLang="en-US" sz="2400" dirty="0">
                <a:latin typeface="微软雅黑" panose="020B0503020204020204" pitchFamily="34" charset="-122"/>
                <a:ea typeface="微软雅黑" panose="020B0503020204020204" pitchFamily="34" charset="-122"/>
              </a:rPr>
              <a:t>胡文也赞同王寅的转喻机制，并对转喻机制进行了图解：</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marL="342900" indent="-342900" algn="just">
              <a:lnSpc>
                <a:spcPct val="130000"/>
              </a:lnSpc>
              <a:buFont typeface="Arial" panose="020B0604020202020204" pitchFamily="34" charset="0"/>
              <a:buChar char="•"/>
            </a:pPr>
            <a:r>
              <a:rPr lang="zh-CN" altLang="en-US" sz="2400" dirty="0">
                <a:latin typeface="微软雅黑" panose="020B0503020204020204" pitchFamily="34" charset="-122"/>
                <a:ea typeface="微软雅黑" panose="020B0503020204020204" pitchFamily="34" charset="-122"/>
              </a:rPr>
              <a:t>认知依据：行为和结果在语义逻辑上具有邻近关系</a:t>
            </a:r>
            <a:endParaRPr lang="en-US" altLang="zh-CN" sz="2400" dirty="0">
              <a:latin typeface="微软雅黑" panose="020B0503020204020204" pitchFamily="34" charset="-122"/>
              <a:ea typeface="微软雅黑" panose="020B0503020204020204" pitchFamily="34" charset="-122"/>
            </a:endParaRPr>
          </a:p>
          <a:p>
            <a:pPr marL="342900" indent="-342900" algn="just">
              <a:lnSpc>
                <a:spcPct val="130000"/>
              </a:lnSpc>
              <a:buFont typeface="Arial" panose="020B0604020202020204" pitchFamily="34" charset="0"/>
              <a:buChar char="•"/>
            </a:pPr>
            <a:r>
              <a:rPr lang="zh-CN" altLang="en-US" sz="2400" dirty="0">
                <a:latin typeface="微软雅黑" panose="020B0503020204020204" pitchFamily="34" charset="-122"/>
                <a:ea typeface="微软雅黑" panose="020B0503020204020204" pitchFamily="34" charset="-122"/>
              </a:rPr>
              <a:t>外部动因：“体”、“现实</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非现实”等因素所突显的事件具体状态。</a:t>
            </a:r>
            <a:endParaRPr lang="en-US" altLang="zh-CN" sz="2400" dirty="0">
              <a:latin typeface="微软雅黑" panose="020B0503020204020204" pitchFamily="34" charset="-122"/>
              <a:ea typeface="微软雅黑" panose="020B0503020204020204" pitchFamily="34" charset="-122"/>
            </a:endParaRPr>
          </a:p>
          <a:p>
            <a:pPr algn="just">
              <a:lnSpc>
                <a:spcPct val="130000"/>
              </a:lnSpc>
            </a:pPr>
            <a:r>
              <a:rPr lang="en-US" altLang="zh-CN" sz="2400" dirty="0">
                <a:latin typeface="微软雅黑" panose="020B0503020204020204" pitchFamily="34" charset="-122"/>
                <a:ea typeface="微软雅黑" panose="020B0503020204020204" pitchFamily="34" charset="-122"/>
              </a:rPr>
              <a:t>    </a:t>
            </a:r>
          </a:p>
        </p:txBody>
      </p:sp>
      <p:pic>
        <p:nvPicPr>
          <p:cNvPr id="4" name="图片 3">
            <a:extLst>
              <a:ext uri="{FF2B5EF4-FFF2-40B4-BE49-F238E27FC236}">
                <a16:creationId xmlns:a16="http://schemas.microsoft.com/office/drawing/2014/main" id="{908978D6-3435-401F-A396-176E4CBA79CE}"/>
              </a:ext>
            </a:extLst>
          </p:cNvPr>
          <p:cNvPicPr>
            <a:picLocks noChangeAspect="1"/>
          </p:cNvPicPr>
          <p:nvPr/>
        </p:nvPicPr>
        <p:blipFill>
          <a:blip r:embed="rId3"/>
          <a:stretch>
            <a:fillRect/>
          </a:stretch>
        </p:blipFill>
        <p:spPr>
          <a:xfrm>
            <a:off x="3260361" y="2349082"/>
            <a:ext cx="5671278" cy="1747998"/>
          </a:xfrm>
          <a:prstGeom prst="rect">
            <a:avLst/>
          </a:prstGeom>
        </p:spPr>
      </p:pic>
    </p:spTree>
    <p:extLst>
      <p:ext uri="{BB962C8B-B14F-4D97-AF65-F5344CB8AC3E}">
        <p14:creationId xmlns:p14="http://schemas.microsoft.com/office/powerpoint/2010/main" val="26695878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 name="图片 91">
            <a:extLst>
              <a:ext uri="{FF2B5EF4-FFF2-40B4-BE49-F238E27FC236}">
                <a16:creationId xmlns:a16="http://schemas.microsoft.com/office/drawing/2014/main" id="{5E5FAF05-B629-4414-BCD1-A75CE1744B15}"/>
              </a:ext>
            </a:extLst>
          </p:cNvPr>
          <p:cNvPicPr>
            <a:picLocks noChangeAspect="1"/>
          </p:cNvPicPr>
          <p:nvPr/>
        </p:nvPicPr>
        <p:blipFill>
          <a:blip r:embed="rId3"/>
          <a:stretch>
            <a:fillRect/>
          </a:stretch>
        </p:blipFill>
        <p:spPr>
          <a:xfrm>
            <a:off x="0" y="0"/>
            <a:ext cx="12192000" cy="6858000"/>
          </a:xfrm>
          <a:prstGeom prst="rect">
            <a:avLst/>
          </a:prstGeom>
        </p:spPr>
      </p:pic>
      <p:sp>
        <p:nvSpPr>
          <p:cNvPr id="2" name="矩形 1">
            <a:extLst>
              <a:ext uri="{FF2B5EF4-FFF2-40B4-BE49-F238E27FC236}">
                <a16:creationId xmlns:a16="http://schemas.microsoft.com/office/drawing/2014/main" id="{31E88DA5-6EB1-4B49-AA86-69796AD82596}"/>
              </a:ext>
            </a:extLst>
          </p:cNvPr>
          <p:cNvSpPr/>
          <p:nvPr/>
        </p:nvSpPr>
        <p:spPr>
          <a:xfrm>
            <a:off x="1" y="0"/>
            <a:ext cx="4953000" cy="6858000"/>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3" name="组合 2">
            <a:extLst>
              <a:ext uri="{FF2B5EF4-FFF2-40B4-BE49-F238E27FC236}">
                <a16:creationId xmlns:a16="http://schemas.microsoft.com/office/drawing/2014/main" id="{CA502997-39E2-49B8-AFAE-986400773D03}"/>
              </a:ext>
            </a:extLst>
          </p:cNvPr>
          <p:cNvGrpSpPr/>
          <p:nvPr/>
        </p:nvGrpSpPr>
        <p:grpSpPr>
          <a:xfrm>
            <a:off x="796575" y="2751038"/>
            <a:ext cx="3458058" cy="923330"/>
            <a:chOff x="872775" y="2487402"/>
            <a:chExt cx="3458058" cy="923330"/>
          </a:xfrm>
        </p:grpSpPr>
        <p:sp>
          <p:nvSpPr>
            <p:cNvPr id="4" name="文本框 3">
              <a:extLst>
                <a:ext uri="{FF2B5EF4-FFF2-40B4-BE49-F238E27FC236}">
                  <a16:creationId xmlns:a16="http://schemas.microsoft.com/office/drawing/2014/main" id="{3D3CD500-B72D-4FB2-B185-BB8574EFA7C0}"/>
                </a:ext>
              </a:extLst>
            </p:cNvPr>
            <p:cNvSpPr txBox="1"/>
            <p:nvPr/>
          </p:nvSpPr>
          <p:spPr>
            <a:xfrm>
              <a:off x="872775" y="2487402"/>
              <a:ext cx="326984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zh-CN"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PART 03</a:t>
              </a:r>
              <a:endParaRPr kumimoji="0" lang="zh-CN" altLang="en-US" sz="5400" b="0" i="0" u="none" strike="noStrike" kern="1200" cap="none" spc="1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 name="等腰三角形 6">
              <a:extLst>
                <a:ext uri="{FF2B5EF4-FFF2-40B4-BE49-F238E27FC236}">
                  <a16:creationId xmlns:a16="http://schemas.microsoft.com/office/drawing/2014/main" id="{4EDA52F4-23EF-4A15-889D-647C071DC94F}"/>
                </a:ext>
              </a:extLst>
            </p:cNvPr>
            <p:cNvSpPr/>
            <p:nvPr/>
          </p:nvSpPr>
          <p:spPr>
            <a:xfrm rot="5400000">
              <a:off x="4151112" y="2865863"/>
              <a:ext cx="193033" cy="166408"/>
            </a:xfrm>
            <a:prstGeom prst="triangle">
              <a:avLst/>
            </a:prstGeom>
            <a:solidFill>
              <a:schemeClr val="bg1"/>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
        <p:nvSpPr>
          <p:cNvPr id="8" name="文本框 7">
            <a:extLst>
              <a:ext uri="{FF2B5EF4-FFF2-40B4-BE49-F238E27FC236}">
                <a16:creationId xmlns:a16="http://schemas.microsoft.com/office/drawing/2014/main" id="{27DEBCF5-BFB8-4FAD-B0B9-B4780086BDBD}"/>
              </a:ext>
            </a:extLst>
          </p:cNvPr>
          <p:cNvSpPr txBox="1"/>
          <p:nvPr/>
        </p:nvSpPr>
        <p:spPr>
          <a:xfrm>
            <a:off x="6774186" y="2658742"/>
            <a:ext cx="3526265" cy="830997"/>
          </a:xfrm>
          <a:prstGeom prst="rect">
            <a:avLst/>
          </a:prstGeom>
          <a:noFill/>
        </p:spPr>
        <p:txBody>
          <a:bodyPr wrap="square" rtlCol="0">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0" lang="zh-CN" altLang="en-US" sz="4800" b="1" i="0" u="none" strike="noStrike" kern="1200" cap="none" normalizeH="0" noProof="0" dirty="0">
                <a:ln>
                  <a:noFill/>
                </a:ln>
                <a:solidFill>
                  <a:schemeClr val="accent1"/>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我的思考</a:t>
            </a:r>
          </a:p>
        </p:txBody>
      </p:sp>
      <p:grpSp>
        <p:nvGrpSpPr>
          <p:cNvPr id="36" name="组合 35">
            <a:extLst>
              <a:ext uri="{FF2B5EF4-FFF2-40B4-BE49-F238E27FC236}">
                <a16:creationId xmlns:a16="http://schemas.microsoft.com/office/drawing/2014/main" id="{89F5A5CE-2702-4843-AD98-1A8ACB468021}"/>
              </a:ext>
            </a:extLst>
          </p:cNvPr>
          <p:cNvGrpSpPr/>
          <p:nvPr/>
        </p:nvGrpSpPr>
        <p:grpSpPr>
          <a:xfrm>
            <a:off x="10093078" y="291782"/>
            <a:ext cx="1512002" cy="444892"/>
            <a:chOff x="9556201" y="498129"/>
            <a:chExt cx="1993881" cy="586680"/>
          </a:xfrm>
        </p:grpSpPr>
        <p:grpSp>
          <p:nvGrpSpPr>
            <p:cNvPr id="37" name="组合 36">
              <a:extLst>
                <a:ext uri="{FF2B5EF4-FFF2-40B4-BE49-F238E27FC236}">
                  <a16:creationId xmlns:a16="http://schemas.microsoft.com/office/drawing/2014/main" id="{3EE8DEA2-A283-4B0D-82AE-B287FC3E1D9D}"/>
                </a:ext>
              </a:extLst>
            </p:cNvPr>
            <p:cNvGrpSpPr/>
            <p:nvPr userDrawn="1"/>
          </p:nvGrpSpPr>
          <p:grpSpPr>
            <a:xfrm>
              <a:off x="10239376" y="968937"/>
              <a:ext cx="1307697" cy="96254"/>
              <a:chOff x="4616246" y="3878362"/>
              <a:chExt cx="5571416" cy="410087"/>
            </a:xfrm>
            <a:solidFill>
              <a:schemeClr val="tx1">
                <a:alpha val="80000"/>
              </a:schemeClr>
            </a:solidFill>
          </p:grpSpPr>
          <p:sp>
            <p:nvSpPr>
              <p:cNvPr id="75" name="Freeform 17">
                <a:extLst>
                  <a:ext uri="{FF2B5EF4-FFF2-40B4-BE49-F238E27FC236}">
                    <a16:creationId xmlns:a16="http://schemas.microsoft.com/office/drawing/2014/main" id="{44AD8719-A6C9-4AD4-8CDD-477C15899CB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6" name="Freeform 18">
                <a:extLst>
                  <a:ext uri="{FF2B5EF4-FFF2-40B4-BE49-F238E27FC236}">
                    <a16:creationId xmlns:a16="http://schemas.microsoft.com/office/drawing/2014/main" id="{9133BF2C-02B4-465C-809F-F9B5C016DD0D}"/>
                  </a:ext>
                </a:extLst>
              </p:cNvPr>
              <p:cNvSpPr>
                <a:spLocks/>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7" name="Freeform 19">
                <a:extLst>
                  <a:ext uri="{FF2B5EF4-FFF2-40B4-BE49-F238E27FC236}">
                    <a16:creationId xmlns:a16="http://schemas.microsoft.com/office/drawing/2014/main" id="{A0841CA1-65D3-4675-AA91-C11B58E1B613}"/>
                  </a:ext>
                </a:extLst>
              </p:cNvPr>
              <p:cNvSpPr>
                <a:spLocks/>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8" name="Freeform 20">
                <a:extLst>
                  <a:ext uri="{FF2B5EF4-FFF2-40B4-BE49-F238E27FC236}">
                    <a16:creationId xmlns:a16="http://schemas.microsoft.com/office/drawing/2014/main" id="{C91AACB3-D6FC-4402-B777-8149CE12181B}"/>
                  </a:ext>
                </a:extLst>
              </p:cNvPr>
              <p:cNvSpPr>
                <a:spLocks/>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9" name="Freeform 21">
                <a:extLst>
                  <a:ext uri="{FF2B5EF4-FFF2-40B4-BE49-F238E27FC236}">
                    <a16:creationId xmlns:a16="http://schemas.microsoft.com/office/drawing/2014/main" id="{3F398875-96C8-49E6-9A0F-8BB7DDA4E6BF}"/>
                  </a:ext>
                </a:extLst>
              </p:cNvPr>
              <p:cNvSpPr>
                <a:spLocks/>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0" name="Freeform 22">
                <a:extLst>
                  <a:ext uri="{FF2B5EF4-FFF2-40B4-BE49-F238E27FC236}">
                    <a16:creationId xmlns:a16="http://schemas.microsoft.com/office/drawing/2014/main" id="{59DAB49B-761C-419D-8554-02791996798F}"/>
                  </a:ext>
                </a:extLst>
              </p:cNvPr>
              <p:cNvSpPr>
                <a:spLocks/>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1" name="Freeform 23">
                <a:extLst>
                  <a:ext uri="{FF2B5EF4-FFF2-40B4-BE49-F238E27FC236}">
                    <a16:creationId xmlns:a16="http://schemas.microsoft.com/office/drawing/2014/main" id="{CC83CD3A-4F33-4130-92E1-15AF00D344A9}"/>
                  </a:ext>
                </a:extLst>
              </p:cNvPr>
              <p:cNvSpPr>
                <a:spLocks/>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2" name="Freeform 25">
                <a:extLst>
                  <a:ext uri="{FF2B5EF4-FFF2-40B4-BE49-F238E27FC236}">
                    <a16:creationId xmlns:a16="http://schemas.microsoft.com/office/drawing/2014/main" id="{30C906F2-7F46-46B1-99E6-2A8D5E77C584}"/>
                  </a:ext>
                </a:extLst>
              </p:cNvPr>
              <p:cNvSpPr>
                <a:spLocks/>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3" name="Freeform 27">
                <a:extLst>
                  <a:ext uri="{FF2B5EF4-FFF2-40B4-BE49-F238E27FC236}">
                    <a16:creationId xmlns:a16="http://schemas.microsoft.com/office/drawing/2014/main" id="{2A819B80-CD04-4550-AAC9-16BF82C4715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4" name="Freeform 29">
                <a:extLst>
                  <a:ext uri="{FF2B5EF4-FFF2-40B4-BE49-F238E27FC236}">
                    <a16:creationId xmlns:a16="http://schemas.microsoft.com/office/drawing/2014/main" id="{6ED0280C-985B-485D-AB5F-3B680C891744}"/>
                  </a:ext>
                </a:extLst>
              </p:cNvPr>
              <p:cNvSpPr>
                <a:spLocks/>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5" name="Freeform 30">
                <a:extLst>
                  <a:ext uri="{FF2B5EF4-FFF2-40B4-BE49-F238E27FC236}">
                    <a16:creationId xmlns:a16="http://schemas.microsoft.com/office/drawing/2014/main" id="{7807AE7F-7241-41B3-848A-CB9FB7C68FCD}"/>
                  </a:ext>
                </a:extLst>
              </p:cNvPr>
              <p:cNvSpPr>
                <a:spLocks/>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6" name="Freeform 31">
                <a:extLst>
                  <a:ext uri="{FF2B5EF4-FFF2-40B4-BE49-F238E27FC236}">
                    <a16:creationId xmlns:a16="http://schemas.microsoft.com/office/drawing/2014/main" id="{7E09A341-28AD-4DBC-9DF6-E76B47627200}"/>
                  </a:ext>
                </a:extLst>
              </p:cNvPr>
              <p:cNvSpPr>
                <a:spLocks/>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7" name="Freeform 32">
                <a:extLst>
                  <a:ext uri="{FF2B5EF4-FFF2-40B4-BE49-F238E27FC236}">
                    <a16:creationId xmlns:a16="http://schemas.microsoft.com/office/drawing/2014/main" id="{E2CDB4AD-2696-4E4D-BFF8-B0270651E2C5}"/>
                  </a:ext>
                </a:extLst>
              </p:cNvPr>
              <p:cNvSpPr>
                <a:spLocks/>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8" name="Freeform 33">
                <a:extLst>
                  <a:ext uri="{FF2B5EF4-FFF2-40B4-BE49-F238E27FC236}">
                    <a16:creationId xmlns:a16="http://schemas.microsoft.com/office/drawing/2014/main" id="{CAE8FA9B-65A8-44B8-B218-221FBBD8CE2B}"/>
                  </a:ext>
                </a:extLst>
              </p:cNvPr>
              <p:cNvSpPr>
                <a:spLocks/>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9" name="Freeform 34">
                <a:extLst>
                  <a:ext uri="{FF2B5EF4-FFF2-40B4-BE49-F238E27FC236}">
                    <a16:creationId xmlns:a16="http://schemas.microsoft.com/office/drawing/2014/main" id="{172C18BF-8C3E-4F1C-A612-F3D2ED015B6C}"/>
                  </a:ext>
                </a:extLst>
              </p:cNvPr>
              <p:cNvSpPr>
                <a:spLocks/>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0" name="Freeform 35">
                <a:extLst>
                  <a:ext uri="{FF2B5EF4-FFF2-40B4-BE49-F238E27FC236}">
                    <a16:creationId xmlns:a16="http://schemas.microsoft.com/office/drawing/2014/main" id="{C6454724-840E-4F50-AAEE-D58DE613A0F5}"/>
                  </a:ext>
                </a:extLst>
              </p:cNvPr>
              <p:cNvSpPr>
                <a:spLocks/>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8" name="组合 37">
              <a:extLst>
                <a:ext uri="{FF2B5EF4-FFF2-40B4-BE49-F238E27FC236}">
                  <a16:creationId xmlns:a16="http://schemas.microsoft.com/office/drawing/2014/main" id="{BF98026A-D24A-4466-89B8-27A337DA00F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63" name="Freeform 9">
                <a:extLst>
                  <a:ext uri="{FF2B5EF4-FFF2-40B4-BE49-F238E27FC236}">
                    <a16:creationId xmlns:a16="http://schemas.microsoft.com/office/drawing/2014/main" id="{9B2E4542-884E-4798-8D56-BD93A37E7C2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4" name="Freeform 10">
                <a:extLst>
                  <a:ext uri="{FF2B5EF4-FFF2-40B4-BE49-F238E27FC236}">
                    <a16:creationId xmlns:a16="http://schemas.microsoft.com/office/drawing/2014/main" id="{DBC71290-B4B4-4954-9268-B24937352AAE}"/>
                  </a:ext>
                </a:extLst>
              </p:cNvPr>
              <p:cNvSpPr>
                <a:spLocks/>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5" name="Freeform 11">
                <a:extLst>
                  <a:ext uri="{FF2B5EF4-FFF2-40B4-BE49-F238E27FC236}">
                    <a16:creationId xmlns:a16="http://schemas.microsoft.com/office/drawing/2014/main" id="{0BCA249D-2F14-44A9-9D61-0C858FDB0018}"/>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6" name="Freeform 12">
                <a:extLst>
                  <a:ext uri="{FF2B5EF4-FFF2-40B4-BE49-F238E27FC236}">
                    <a16:creationId xmlns:a16="http://schemas.microsoft.com/office/drawing/2014/main" id="{3609396F-CBD4-45F6-A30A-44E844735568}"/>
                  </a:ext>
                </a:extLst>
              </p:cNvPr>
              <p:cNvSpPr>
                <a:spLocks/>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7" name="Freeform 13">
                <a:extLst>
                  <a:ext uri="{FF2B5EF4-FFF2-40B4-BE49-F238E27FC236}">
                    <a16:creationId xmlns:a16="http://schemas.microsoft.com/office/drawing/2014/main" id="{1990FC48-EFE7-46BB-BA2A-0994DE84A18F}"/>
                  </a:ext>
                </a:extLst>
              </p:cNvPr>
              <p:cNvSpPr>
                <a:spLocks/>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8" name="Freeform 14">
                <a:extLst>
                  <a:ext uri="{FF2B5EF4-FFF2-40B4-BE49-F238E27FC236}">
                    <a16:creationId xmlns:a16="http://schemas.microsoft.com/office/drawing/2014/main" id="{E399D549-2995-4C91-9766-FC87D79F45DD}"/>
                  </a:ext>
                </a:extLst>
              </p:cNvPr>
              <p:cNvSpPr>
                <a:spLocks/>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9" name="Freeform 15">
                <a:extLst>
                  <a:ext uri="{FF2B5EF4-FFF2-40B4-BE49-F238E27FC236}">
                    <a16:creationId xmlns:a16="http://schemas.microsoft.com/office/drawing/2014/main" id="{C7E6DF3D-732B-4F18-8C8A-CF5551EE7DDC}"/>
                  </a:ext>
                </a:extLst>
              </p:cNvPr>
              <p:cNvSpPr>
                <a:spLocks/>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0" name="Freeform 16">
                <a:extLst>
                  <a:ext uri="{FF2B5EF4-FFF2-40B4-BE49-F238E27FC236}">
                    <a16:creationId xmlns:a16="http://schemas.microsoft.com/office/drawing/2014/main" id="{DD330645-D3BC-4BB1-9290-A6A4CC87B1C0}"/>
                  </a:ext>
                </a:extLst>
              </p:cNvPr>
              <p:cNvSpPr>
                <a:spLocks/>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1" name="Freeform 24">
                <a:extLst>
                  <a:ext uri="{FF2B5EF4-FFF2-40B4-BE49-F238E27FC236}">
                    <a16:creationId xmlns:a16="http://schemas.microsoft.com/office/drawing/2014/main" id="{968CCA45-DD3A-4A7D-BC48-A28C69DFC59A}"/>
                  </a:ext>
                </a:extLst>
              </p:cNvPr>
              <p:cNvSpPr>
                <a:spLocks/>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2" name="Freeform 26">
                <a:extLst>
                  <a:ext uri="{FF2B5EF4-FFF2-40B4-BE49-F238E27FC236}">
                    <a16:creationId xmlns:a16="http://schemas.microsoft.com/office/drawing/2014/main" id="{D2E86048-5AFE-4077-9EFC-F8B160041128}"/>
                  </a:ext>
                </a:extLst>
              </p:cNvPr>
              <p:cNvSpPr>
                <a:spLocks/>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3" name="Freeform 28">
                <a:extLst>
                  <a:ext uri="{FF2B5EF4-FFF2-40B4-BE49-F238E27FC236}">
                    <a16:creationId xmlns:a16="http://schemas.microsoft.com/office/drawing/2014/main" id="{2282FA05-67FD-4A1C-999B-388A821E4A0D}"/>
                  </a:ext>
                </a:extLst>
              </p:cNvPr>
              <p:cNvSpPr>
                <a:spLocks/>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74" name="Freeform 36">
                <a:extLst>
                  <a:ext uri="{FF2B5EF4-FFF2-40B4-BE49-F238E27FC236}">
                    <a16:creationId xmlns:a16="http://schemas.microsoft.com/office/drawing/2014/main" id="{9ECE6299-E675-4AC7-8F49-EA7822FE7B38}"/>
                  </a:ext>
                </a:extLst>
              </p:cNvPr>
              <p:cNvSpPr>
                <a:spLocks/>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nvGrpSpPr>
            <p:cNvPr id="39" name="组合 38">
              <a:extLst>
                <a:ext uri="{FF2B5EF4-FFF2-40B4-BE49-F238E27FC236}">
                  <a16:creationId xmlns:a16="http://schemas.microsoft.com/office/drawing/2014/main" id="{50A175ED-F190-4B7B-9344-071E868CA20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40" name="Freeform 8">
                <a:extLst>
                  <a:ext uri="{FF2B5EF4-FFF2-40B4-BE49-F238E27FC236}">
                    <a16:creationId xmlns:a16="http://schemas.microsoft.com/office/drawing/2014/main" id="{C74E670C-47A6-45BE-93BE-82AA83997ACA}"/>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1" name="Freeform 42">
                <a:extLst>
                  <a:ext uri="{FF2B5EF4-FFF2-40B4-BE49-F238E27FC236}">
                    <a16:creationId xmlns:a16="http://schemas.microsoft.com/office/drawing/2014/main" id="{FCE454AD-1FF4-48D8-9DBA-1FF088A7EF4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2" name="Freeform 43">
                <a:extLst>
                  <a:ext uri="{FF2B5EF4-FFF2-40B4-BE49-F238E27FC236}">
                    <a16:creationId xmlns:a16="http://schemas.microsoft.com/office/drawing/2014/main" id="{939A0963-499A-4C24-9C3A-3095F83D1B5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3" name="Freeform 44">
                <a:extLst>
                  <a:ext uri="{FF2B5EF4-FFF2-40B4-BE49-F238E27FC236}">
                    <a16:creationId xmlns:a16="http://schemas.microsoft.com/office/drawing/2014/main" id="{B3512EF5-8F8A-444C-A477-B798936A4EF7}"/>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4" name="Freeform 45">
                <a:extLst>
                  <a:ext uri="{FF2B5EF4-FFF2-40B4-BE49-F238E27FC236}">
                    <a16:creationId xmlns:a16="http://schemas.microsoft.com/office/drawing/2014/main" id="{1469A33E-B7C7-4A29-9E17-597135B3C850}"/>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5" name="Freeform 46">
                <a:extLst>
                  <a:ext uri="{FF2B5EF4-FFF2-40B4-BE49-F238E27FC236}">
                    <a16:creationId xmlns:a16="http://schemas.microsoft.com/office/drawing/2014/main" id="{318FB07B-B579-493E-BBFC-9A63CFB5F3D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6" name="Freeform 47">
                <a:extLst>
                  <a:ext uri="{FF2B5EF4-FFF2-40B4-BE49-F238E27FC236}">
                    <a16:creationId xmlns:a16="http://schemas.microsoft.com/office/drawing/2014/main" id="{49AE1D4D-6B1E-4FE0-B7FE-781B6688F7A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7" name="Freeform 48">
                <a:extLst>
                  <a:ext uri="{FF2B5EF4-FFF2-40B4-BE49-F238E27FC236}">
                    <a16:creationId xmlns:a16="http://schemas.microsoft.com/office/drawing/2014/main" id="{71A18012-AD4A-4F63-A23C-1692DC63119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8" name="Freeform 49">
                <a:extLst>
                  <a:ext uri="{FF2B5EF4-FFF2-40B4-BE49-F238E27FC236}">
                    <a16:creationId xmlns:a16="http://schemas.microsoft.com/office/drawing/2014/main" id="{164E4CE6-1A5B-47E5-A4ED-07CD1BB8D4B6}"/>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49" name="Freeform 50">
                <a:extLst>
                  <a:ext uri="{FF2B5EF4-FFF2-40B4-BE49-F238E27FC236}">
                    <a16:creationId xmlns:a16="http://schemas.microsoft.com/office/drawing/2014/main" id="{31E778DB-AFCD-413D-A460-8FB4AFAFA80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0" name="Freeform 51">
                <a:extLst>
                  <a:ext uri="{FF2B5EF4-FFF2-40B4-BE49-F238E27FC236}">
                    <a16:creationId xmlns:a16="http://schemas.microsoft.com/office/drawing/2014/main" id="{FA0B79B5-B8DF-49C5-A2A5-E3221575825D}"/>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1" name="Freeform 52">
                <a:extLst>
                  <a:ext uri="{FF2B5EF4-FFF2-40B4-BE49-F238E27FC236}">
                    <a16:creationId xmlns:a16="http://schemas.microsoft.com/office/drawing/2014/main" id="{3EA0E13D-CE72-4639-A5F0-88FBD9AC79F1}"/>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2" name="Freeform 53">
                <a:extLst>
                  <a:ext uri="{FF2B5EF4-FFF2-40B4-BE49-F238E27FC236}">
                    <a16:creationId xmlns:a16="http://schemas.microsoft.com/office/drawing/2014/main" id="{670D9C48-3B9B-4543-B023-C17306EFAC1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3" name="Freeform 54">
                <a:extLst>
                  <a:ext uri="{FF2B5EF4-FFF2-40B4-BE49-F238E27FC236}">
                    <a16:creationId xmlns:a16="http://schemas.microsoft.com/office/drawing/2014/main" id="{A09D294A-3F5D-4963-A9A3-4EC8D1D48679}"/>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4" name="Freeform 55">
                <a:extLst>
                  <a:ext uri="{FF2B5EF4-FFF2-40B4-BE49-F238E27FC236}">
                    <a16:creationId xmlns:a16="http://schemas.microsoft.com/office/drawing/2014/main" id="{2D50D7AF-FDCC-4B40-BBE7-7A42EBF6C816}"/>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5" name="Freeform 56">
                <a:extLst>
                  <a:ext uri="{FF2B5EF4-FFF2-40B4-BE49-F238E27FC236}">
                    <a16:creationId xmlns:a16="http://schemas.microsoft.com/office/drawing/2014/main" id="{3B981CD3-2CE5-4286-84BB-E518E7C69B46}"/>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6" name="Freeform 57">
                <a:extLst>
                  <a:ext uri="{FF2B5EF4-FFF2-40B4-BE49-F238E27FC236}">
                    <a16:creationId xmlns:a16="http://schemas.microsoft.com/office/drawing/2014/main" id="{4EEE4F57-8B62-4809-BCD1-6A65AA8FC2B4}"/>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7" name="Freeform 58">
                <a:extLst>
                  <a:ext uri="{FF2B5EF4-FFF2-40B4-BE49-F238E27FC236}">
                    <a16:creationId xmlns:a16="http://schemas.microsoft.com/office/drawing/2014/main" id="{C373E4F1-52B8-48AE-BA57-AED201645346}"/>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8" name="Freeform 59">
                <a:extLst>
                  <a:ext uri="{FF2B5EF4-FFF2-40B4-BE49-F238E27FC236}">
                    <a16:creationId xmlns:a16="http://schemas.microsoft.com/office/drawing/2014/main" id="{7074632F-A6E9-4684-8629-FDB21E71FBDE}"/>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9" name="Freeform 60">
                <a:extLst>
                  <a:ext uri="{FF2B5EF4-FFF2-40B4-BE49-F238E27FC236}">
                    <a16:creationId xmlns:a16="http://schemas.microsoft.com/office/drawing/2014/main" id="{3AE5FF3B-11F2-4E50-859C-B0D76EA74D5E}"/>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0" name="Freeform 61">
                <a:extLst>
                  <a:ext uri="{FF2B5EF4-FFF2-40B4-BE49-F238E27FC236}">
                    <a16:creationId xmlns:a16="http://schemas.microsoft.com/office/drawing/2014/main" id="{20150246-C396-4837-AB0F-A3A53ECE9DC1}"/>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1" name="Freeform 62">
                <a:extLst>
                  <a:ext uri="{FF2B5EF4-FFF2-40B4-BE49-F238E27FC236}">
                    <a16:creationId xmlns:a16="http://schemas.microsoft.com/office/drawing/2014/main" id="{7F7DE853-0053-4AFF-A1E6-6025F8ADC873}"/>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62" name="Freeform 71">
                <a:extLst>
                  <a:ext uri="{FF2B5EF4-FFF2-40B4-BE49-F238E27FC236}">
                    <a16:creationId xmlns:a16="http://schemas.microsoft.com/office/drawing/2014/main" id="{BAFDC9B8-35ED-4EBD-B342-10591FE912B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val="19070597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3.1 </a:t>
            </a:r>
            <a:r>
              <a:rPr lang="zh-CN" altLang="en-US" dirty="0">
                <a:sym typeface="Arial" panose="020B0604020202020204" pitchFamily="34" charset="0"/>
              </a:rPr>
              <a:t>主观大量</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24</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971"/>
          </a:xfrm>
          <a:prstGeom prst="rect">
            <a:avLst/>
          </a:prstGeom>
        </p:spPr>
        <p:txBody>
          <a:bodyPr wrap="square">
            <a:spAutoFit/>
          </a:bodyPr>
          <a:lstStyle/>
          <a:p>
            <a:pPr indent="457200" algn="just">
              <a:lnSpc>
                <a:spcPct val="130000"/>
              </a:lnSpc>
            </a:pPr>
            <a:r>
              <a:rPr lang="zh-CN" altLang="en-US" sz="2400" dirty="0"/>
              <a:t>（</a:t>
            </a:r>
            <a:r>
              <a:rPr lang="en-US" altLang="zh-CN" sz="2400" dirty="0"/>
              <a:t>17</a:t>
            </a:r>
            <a:r>
              <a:rPr lang="zh-CN" altLang="en-US" sz="2400" dirty="0"/>
              <a:t>）</a:t>
            </a:r>
            <a:r>
              <a:rPr lang="en-US" altLang="zh-CN" sz="2400" dirty="0"/>
              <a:t>a.</a:t>
            </a:r>
            <a:r>
              <a:rPr lang="zh-CN" altLang="en-US" sz="2400" dirty="0"/>
              <a:t>他去北京三年了。</a:t>
            </a:r>
            <a:endParaRPr lang="en-US" altLang="zh-CN" sz="2400" dirty="0"/>
          </a:p>
          <a:p>
            <a:pPr indent="457200" algn="just">
              <a:lnSpc>
                <a:spcPct val="130000"/>
              </a:lnSpc>
            </a:pPr>
            <a:r>
              <a:rPr lang="en-US" altLang="zh-CN" sz="2400" dirty="0">
                <a:latin typeface="微软雅黑" panose="020B0503020204020204" pitchFamily="34" charset="-122"/>
                <a:ea typeface="微软雅黑" panose="020B0503020204020204" pitchFamily="34" charset="-122"/>
              </a:rPr>
              <a:t>          b.</a:t>
            </a:r>
            <a:r>
              <a:rPr lang="zh-CN" altLang="en-US" sz="2400" dirty="0">
                <a:latin typeface="微软雅黑" panose="020B0503020204020204" pitchFamily="34" charset="-122"/>
                <a:ea typeface="微软雅黑" panose="020B0503020204020204" pitchFamily="34" charset="-122"/>
              </a:rPr>
              <a:t>他去北京快三年了。</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c.</a:t>
            </a:r>
            <a:r>
              <a:rPr lang="zh-CN" altLang="en-US" sz="2400" dirty="0">
                <a:latin typeface="微软雅黑" panose="020B0503020204020204" pitchFamily="34" charset="-122"/>
                <a:ea typeface="微软雅黑" panose="020B0503020204020204" pitchFamily="34" charset="-122"/>
              </a:rPr>
              <a:t>*他去北京不到三年了。</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d.</a:t>
            </a:r>
            <a:r>
              <a:rPr lang="zh-CN" altLang="en-US" sz="2400" dirty="0">
                <a:latin typeface="微软雅黑" panose="020B0503020204020204" pitchFamily="34" charset="-122"/>
                <a:ea typeface="微软雅黑" panose="020B0503020204020204" pitchFamily="34" charset="-122"/>
              </a:rPr>
              <a:t>他去北京不到三年。</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e.</a:t>
            </a:r>
            <a:r>
              <a:rPr lang="zh-CN" altLang="en-US" sz="2400" dirty="0">
                <a:latin typeface="微软雅黑" panose="020B0503020204020204" pitchFamily="34" charset="-122"/>
                <a:ea typeface="微软雅黑" panose="020B0503020204020204" pitchFamily="34" charset="-122"/>
              </a:rPr>
              <a:t>他去北京了不到三年。</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18</a:t>
            </a:r>
            <a:r>
              <a:rPr lang="zh-CN" altLang="en-US" sz="2400" dirty="0">
                <a:latin typeface="微软雅黑" panose="020B0503020204020204" pitchFamily="34" charset="-122"/>
                <a:ea typeface="微软雅黑" panose="020B0503020204020204" pitchFamily="34" charset="-122"/>
              </a:rPr>
              <a:t>）他去北京三年了，结果还不会坐地铁。</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19</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a:t>
            </a:r>
            <a:r>
              <a:rPr lang="zh-CN" altLang="en-US" sz="2400" dirty="0">
                <a:latin typeface="微软雅黑" panose="020B0503020204020204" pitchFamily="34" charset="-122"/>
                <a:ea typeface="微软雅黑" panose="020B0503020204020204" pitchFamily="34" charset="-122"/>
              </a:rPr>
              <a:t>你来我家两天了，还不走啊？</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b.</a:t>
            </a:r>
            <a:r>
              <a:rPr lang="zh-CN" altLang="en-US" sz="2400" dirty="0">
                <a:latin typeface="微软雅黑" panose="020B0503020204020204" pitchFamily="34" charset="-122"/>
                <a:ea typeface="微软雅黑" panose="020B0503020204020204" pitchFamily="34" charset="-122"/>
              </a:rPr>
              <a:t>你来我家两天，就要走啊？</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c.</a:t>
            </a:r>
            <a:r>
              <a:rPr lang="zh-CN" altLang="en-US" sz="2400" dirty="0">
                <a:latin typeface="微软雅黑" panose="020B0503020204020204" pitchFamily="34" charset="-122"/>
                <a:ea typeface="微软雅黑" panose="020B0503020204020204" pitchFamily="34" charset="-122"/>
              </a:rPr>
              <a:t>*你来我家两天了，就要走啊？</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综合例（</a:t>
            </a:r>
            <a:r>
              <a:rPr lang="en-US" altLang="zh-CN" sz="2400" dirty="0">
                <a:latin typeface="微软雅黑" panose="020B0503020204020204" pitchFamily="34" charset="-122"/>
                <a:ea typeface="微软雅黑" panose="020B0503020204020204" pitchFamily="34" charset="-122"/>
              </a:rPr>
              <a:t>17</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19</a:t>
            </a:r>
            <a:r>
              <a:rPr lang="zh-CN" altLang="en-US" sz="2400" dirty="0">
                <a:latin typeface="微软雅黑" panose="020B0503020204020204" pitchFamily="34" charset="-122"/>
                <a:ea typeface="微软雅黑" panose="020B0503020204020204" pitchFamily="34" charset="-122"/>
              </a:rPr>
              <a:t>）来看，结构</a:t>
            </a: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表示主观大量，即发言人主观上认为时间短语所表示的时间较长。而结构</a:t>
            </a:r>
            <a:r>
              <a:rPr lang="en-US" altLang="zh-CN" sz="2400" dirty="0">
                <a:latin typeface="微软雅黑" panose="020B0503020204020204" pitchFamily="34" charset="-122"/>
                <a:ea typeface="微软雅黑" panose="020B0503020204020204" pitchFamily="34" charset="-122"/>
              </a:rPr>
              <a:t>A</a:t>
            </a:r>
            <a:r>
              <a:rPr lang="zh-CN" altLang="en-US" sz="2400" dirty="0">
                <a:latin typeface="微软雅黑" panose="020B0503020204020204" pitchFamily="34" charset="-122"/>
                <a:ea typeface="微软雅黑" panose="020B0503020204020204" pitchFamily="34" charset="-122"/>
              </a:rPr>
              <a:t>、结构</a:t>
            </a: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则没有主观大量的语义。</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6554399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“去”构式所包含的“歧义”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25</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971"/>
          </a:xfrm>
          <a:prstGeom prst="rect">
            <a:avLst/>
          </a:prstGeom>
        </p:spPr>
        <p:txBody>
          <a:bodyPr wrap="square">
            <a:spAutoFit/>
          </a:bodyPr>
          <a:lstStyle/>
          <a:p>
            <a:pPr indent="457200" algn="just">
              <a:lnSpc>
                <a:spcPct val="130000"/>
              </a:lnSpc>
            </a:pPr>
            <a:r>
              <a:rPr lang="zh-CN" altLang="en-US" sz="2400" dirty="0"/>
              <a:t>税昌锡（</a:t>
            </a:r>
            <a:r>
              <a:rPr lang="en-US" altLang="zh-CN" sz="2400" dirty="0"/>
              <a:t>2006</a:t>
            </a:r>
            <a:r>
              <a:rPr lang="zh-CN" altLang="en-US" sz="2400" dirty="0"/>
              <a:t>）指出：随着动词和名词的界性的变化，整个结构的界性也在发生变化，他在文中给出了如下例子：</a:t>
            </a:r>
            <a:endParaRPr lang="en-US" altLang="zh-CN" sz="2400" dirty="0"/>
          </a:p>
          <a:p>
            <a:pPr indent="457200" algn="just">
              <a:lnSpc>
                <a:spcPct val="130000"/>
              </a:lnSpc>
            </a:pP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20</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a:t>
            </a:r>
            <a:r>
              <a:rPr lang="zh-CN" altLang="en-US" sz="2400" dirty="0">
                <a:latin typeface="微软雅黑" panose="020B0503020204020204" pitchFamily="34" charset="-122"/>
                <a:ea typeface="微软雅黑" panose="020B0503020204020204" pitchFamily="34" charset="-122"/>
              </a:rPr>
              <a:t>小张读书读了一个钟头了。 </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b.</a:t>
            </a:r>
            <a:r>
              <a:rPr lang="zh-CN" altLang="en-US" sz="2400" dirty="0">
                <a:latin typeface="微软雅黑" panose="020B0503020204020204" pitchFamily="34" charset="-122"/>
                <a:ea typeface="微软雅黑" panose="020B0503020204020204" pitchFamily="34" charset="-122"/>
              </a:rPr>
              <a:t>小张读那本书读了一个钟头了。 </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c.</a:t>
            </a:r>
            <a:r>
              <a:rPr lang="zh-CN" altLang="en-US" sz="2400" dirty="0">
                <a:latin typeface="微软雅黑" panose="020B0503020204020204" pitchFamily="34" charset="-122"/>
                <a:ea typeface="微软雅黑" panose="020B0503020204020204" pitchFamily="34" charset="-122"/>
              </a:rPr>
              <a:t>小张读了那本书读了一个钟头了。</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a</a:t>
            </a:r>
            <a:r>
              <a:rPr lang="zh-CN" altLang="en-US" sz="2400" dirty="0">
                <a:latin typeface="微软雅黑" panose="020B0503020204020204" pitchFamily="34" charset="-122"/>
                <a:ea typeface="微软雅黑" panose="020B0503020204020204" pitchFamily="34" charset="-122"/>
              </a:rPr>
              <a:t>没有歧义</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只可理解为“小张读书”这一活动延续了一个钟头。</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可以有两解，既可以理解为“小张读那本书”这一活动延续了一个钟头</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也可以理解为小张读完那本书后时间过去了一个钟头。</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也没有歧义，只可理解为小张读完那本书后时间过去了一个钟头。</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这个例子给了我启发，“来</a:t>
            </a:r>
            <a:r>
              <a:rPr lang="en-US" altLang="zh-CN" sz="2400" dirty="0">
                <a:latin typeface="微软雅黑" panose="020B0503020204020204" pitchFamily="34" charset="-122"/>
                <a:ea typeface="微软雅黑" panose="020B0503020204020204" pitchFamily="34" charset="-122"/>
              </a:rPr>
              <a:t>/</a:t>
            </a:r>
            <a:r>
              <a:rPr lang="zh-CN" altLang="en-US" sz="2400" dirty="0">
                <a:latin typeface="微软雅黑" panose="020B0503020204020204" pitchFamily="34" charset="-122"/>
                <a:ea typeface="微软雅黑" panose="020B0503020204020204" pitchFamily="34" charset="-122"/>
              </a:rPr>
              <a:t>去”有这样的歧义变化吗？</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69669451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“去”构式所包含的“歧义”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26</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4846840"/>
          </a:xfrm>
          <a:prstGeom prst="rect">
            <a:avLst/>
          </a:prstGeom>
        </p:spPr>
        <p:txBody>
          <a:bodyPr wrap="square">
            <a:spAutoFit/>
          </a:bodyPr>
          <a:lstStyle/>
          <a:p>
            <a:pPr indent="457200" algn="just">
              <a:lnSpc>
                <a:spcPct val="130000"/>
              </a:lnSpc>
            </a:pPr>
            <a:r>
              <a:rPr lang="zh-CN" altLang="en-US" sz="2400" dirty="0"/>
              <a:t>“来”是没有的，但例（</a:t>
            </a:r>
            <a:r>
              <a:rPr lang="en-US" altLang="zh-CN" sz="2400" dirty="0"/>
              <a:t>21</a:t>
            </a:r>
            <a:r>
              <a:rPr lang="zh-CN" altLang="en-US" sz="2400" dirty="0"/>
              <a:t>）是“去”的例子：</a:t>
            </a:r>
            <a:endParaRPr lang="en-US" altLang="zh-CN" sz="2400" dirty="0"/>
          </a:p>
          <a:p>
            <a:pPr indent="457200" algn="just">
              <a:lnSpc>
                <a:spcPct val="130000"/>
              </a:lnSpc>
            </a:pP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21</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a.</a:t>
            </a:r>
            <a:r>
              <a:rPr lang="zh-CN" altLang="en-US" sz="2400" dirty="0">
                <a:latin typeface="微软雅黑" panose="020B0503020204020204" pitchFamily="34" charset="-122"/>
                <a:ea typeface="微软雅黑" panose="020B0503020204020204" pitchFamily="34" charset="-122"/>
              </a:rPr>
              <a:t>他去京城了两天。</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b.</a:t>
            </a:r>
            <a:r>
              <a:rPr lang="zh-CN" altLang="en-US" sz="2400" dirty="0">
                <a:latin typeface="微软雅黑" panose="020B0503020204020204" pitchFamily="34" charset="-122"/>
                <a:ea typeface="微软雅黑" panose="020B0503020204020204" pitchFamily="34" charset="-122"/>
              </a:rPr>
              <a:t>他非要骑马去京城，去了两天了，还没到。</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en-US" altLang="zh-CN" sz="2400" dirty="0">
                <a:latin typeface="微软雅黑" panose="020B0503020204020204" pitchFamily="34" charset="-122"/>
                <a:ea typeface="微软雅黑" panose="020B0503020204020204" pitchFamily="34" charset="-122"/>
              </a:rPr>
              <a:t>          c.</a:t>
            </a:r>
            <a:r>
              <a:rPr lang="zh-CN" altLang="en-US" sz="2400" dirty="0">
                <a:latin typeface="微软雅黑" panose="020B0503020204020204" pitchFamily="34" charset="-122"/>
                <a:ea typeface="微软雅黑" panose="020B0503020204020204" pitchFamily="34" charset="-122"/>
              </a:rPr>
              <a:t>他去京城去了两天。</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例（</a:t>
            </a:r>
            <a:r>
              <a:rPr lang="en-US" altLang="zh-CN" sz="2400" dirty="0">
                <a:latin typeface="微软雅黑" panose="020B0503020204020204" pitchFamily="34" charset="-122"/>
                <a:ea typeface="微软雅黑" panose="020B0503020204020204" pitchFamily="34" charset="-122"/>
              </a:rPr>
              <a:t>21</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是有歧义的，即可以表示“在去京城的路途上待了两天了”和“去京城待了两天了”。</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但参考“去”的含义，即侧重动体背离起点，倾向于表达“他已不在说话人位置”的离开义，是否抵达终点不得而知。则例</a:t>
            </a:r>
            <a:r>
              <a:rPr lang="en-US" altLang="zh-CN" sz="2400" dirty="0">
                <a:latin typeface="微软雅黑" panose="020B0503020204020204" pitchFamily="34" charset="-122"/>
                <a:ea typeface="微软雅黑" panose="020B0503020204020204" pitchFamily="34" charset="-122"/>
              </a:rPr>
              <a:t>21</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b</a:t>
            </a:r>
            <a:r>
              <a:rPr lang="zh-CN" altLang="en-US" sz="2400" dirty="0">
                <a:latin typeface="微软雅黑" panose="020B0503020204020204" pitchFamily="34" charset="-122"/>
                <a:ea typeface="微软雅黑" panose="020B0503020204020204" pitchFamily="34" charset="-122"/>
              </a:rPr>
              <a:t>）也不具有歧义，因为都是指“他”离开目的地了两天，且都是朝着“京城”的方向进发，至于究竟在哪里待了两天则并不包含在构式的意义里。</a:t>
            </a:r>
            <a:endParaRPr lang="en-US" altLang="zh-CN" sz="2400"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09397566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“去”构式所包含的“歧义”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27</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5326971"/>
          </a:xfrm>
          <a:prstGeom prst="rect">
            <a:avLst/>
          </a:prstGeom>
        </p:spPr>
        <p:txBody>
          <a:bodyPr wrap="square">
            <a:spAutoFit/>
          </a:bodyPr>
          <a:lstStyle/>
          <a:p>
            <a:pPr indent="457200" algn="just">
              <a:lnSpc>
                <a:spcPct val="130000"/>
              </a:lnSpc>
            </a:pPr>
            <a:r>
              <a:rPr lang="zh-CN" altLang="en-US" sz="2400" dirty="0">
                <a:latin typeface="微软雅黑" panose="020B0503020204020204" pitchFamily="34" charset="-122"/>
                <a:ea typeface="微软雅黑" panose="020B0503020204020204" pitchFamily="34" charset="-122"/>
              </a:rPr>
              <a:t>例（</a:t>
            </a:r>
            <a:r>
              <a:rPr lang="en-US" altLang="zh-CN" sz="2400" dirty="0">
                <a:latin typeface="微软雅黑" panose="020B0503020204020204" pitchFamily="34" charset="-122"/>
                <a:ea typeface="微软雅黑" panose="020B0503020204020204" pitchFamily="34" charset="-122"/>
              </a:rPr>
              <a:t>21</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这句话在没有加特定语境的情况下，通常会被理解为“在京城待了两天”。</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百度翻译：</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百度翻译并没有翻译出“去”和“待”的差别。</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5" name="图片 4">
            <a:extLst>
              <a:ext uri="{FF2B5EF4-FFF2-40B4-BE49-F238E27FC236}">
                <a16:creationId xmlns:a16="http://schemas.microsoft.com/office/drawing/2014/main" id="{DE27571C-47D6-4CA3-8EAB-DD8507109D1D}"/>
              </a:ext>
            </a:extLst>
          </p:cNvPr>
          <p:cNvPicPr>
            <a:picLocks noChangeAspect="1"/>
          </p:cNvPicPr>
          <p:nvPr/>
        </p:nvPicPr>
        <p:blipFill rotWithShape="1">
          <a:blip r:embed="rId3"/>
          <a:srcRect r="19651"/>
          <a:stretch/>
        </p:blipFill>
        <p:spPr>
          <a:xfrm>
            <a:off x="1077433" y="2874738"/>
            <a:ext cx="9796130" cy="2356079"/>
          </a:xfrm>
          <a:prstGeom prst="rect">
            <a:avLst/>
          </a:prstGeom>
        </p:spPr>
      </p:pic>
    </p:spTree>
    <p:extLst>
      <p:ext uri="{BB962C8B-B14F-4D97-AF65-F5344CB8AC3E}">
        <p14:creationId xmlns:p14="http://schemas.microsoft.com/office/powerpoint/2010/main" val="12357670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“去”构式所包含的“歧义”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28</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3886577"/>
          </a:xfrm>
          <a:prstGeom prst="rect">
            <a:avLst/>
          </a:prstGeom>
        </p:spPr>
        <p:txBody>
          <a:bodyPr wrap="square">
            <a:spAutoFit/>
          </a:bodyPr>
          <a:lstStyle/>
          <a:p>
            <a:pPr indent="457200" algn="just">
              <a:lnSpc>
                <a:spcPct val="130000"/>
              </a:lnSpc>
            </a:pPr>
            <a:r>
              <a:rPr lang="zh-CN" altLang="en-US" sz="2400" dirty="0">
                <a:latin typeface="微软雅黑" panose="020B0503020204020204" pitchFamily="34" charset="-122"/>
                <a:ea typeface="微软雅黑" panose="020B0503020204020204" pitchFamily="34" charset="-122"/>
              </a:rPr>
              <a:t>必应翻译：</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必应翻译将“去”和“待”通过“</a:t>
            </a:r>
            <a:r>
              <a:rPr lang="en-US" altLang="zh-CN" sz="2400" dirty="0">
                <a:latin typeface="微软雅黑" panose="020B0503020204020204" pitchFamily="34" charset="-122"/>
                <a:ea typeface="微软雅黑" panose="020B0503020204020204" pitchFamily="34" charset="-122"/>
              </a:rPr>
              <a:t>went</a:t>
            </a:r>
            <a:r>
              <a:rPr lang="zh-CN" altLang="en-US" sz="2400" dirty="0">
                <a:latin typeface="微软雅黑" panose="020B0503020204020204" pitchFamily="34" charset="-122"/>
                <a:ea typeface="微软雅黑" panose="020B0503020204020204" pitchFamily="34" charset="-122"/>
              </a:rPr>
              <a:t>”和“</a:t>
            </a:r>
            <a:r>
              <a:rPr lang="en-US" altLang="zh-CN" sz="2400" dirty="0">
                <a:latin typeface="微软雅黑" panose="020B0503020204020204" pitchFamily="34" charset="-122"/>
                <a:ea typeface="微软雅黑" panose="020B0503020204020204" pitchFamily="34" charset="-122"/>
              </a:rPr>
              <a:t>stay</a:t>
            </a:r>
            <a:r>
              <a:rPr lang="zh-CN" altLang="en-US" sz="2400" dirty="0">
                <a:latin typeface="微软雅黑" panose="020B0503020204020204" pitchFamily="34" charset="-122"/>
                <a:ea typeface="微软雅黑" panose="020B0503020204020204" pitchFamily="34" charset="-122"/>
              </a:rPr>
              <a:t>”进行了区别。</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r>
              <a:rPr lang="zh-CN" altLang="en-US" sz="2400" dirty="0">
                <a:latin typeface="微软雅黑" panose="020B0503020204020204" pitchFamily="34" charset="-122"/>
                <a:ea typeface="微软雅黑" panose="020B0503020204020204" pitchFamily="34" charset="-122"/>
              </a:rPr>
              <a:t>谷歌翻译：</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6" name="图片 5">
            <a:extLst>
              <a:ext uri="{FF2B5EF4-FFF2-40B4-BE49-F238E27FC236}">
                <a16:creationId xmlns:a16="http://schemas.microsoft.com/office/drawing/2014/main" id="{FB2313C1-9F6B-4FD7-8176-F46676981178}"/>
              </a:ext>
            </a:extLst>
          </p:cNvPr>
          <p:cNvPicPr>
            <a:picLocks noChangeAspect="1"/>
          </p:cNvPicPr>
          <p:nvPr/>
        </p:nvPicPr>
        <p:blipFill rotWithShape="1">
          <a:blip r:embed="rId3"/>
          <a:srcRect t="28133" b="19461"/>
          <a:stretch/>
        </p:blipFill>
        <p:spPr>
          <a:xfrm>
            <a:off x="176986" y="1759875"/>
            <a:ext cx="11915775" cy="1222951"/>
          </a:xfrm>
          <a:prstGeom prst="rect">
            <a:avLst/>
          </a:prstGeom>
        </p:spPr>
      </p:pic>
      <p:pic>
        <p:nvPicPr>
          <p:cNvPr id="9" name="图片 8">
            <a:extLst>
              <a:ext uri="{FF2B5EF4-FFF2-40B4-BE49-F238E27FC236}">
                <a16:creationId xmlns:a16="http://schemas.microsoft.com/office/drawing/2014/main" id="{0CA3D3EC-421C-4F6F-8028-BA188601B6DE}"/>
              </a:ext>
            </a:extLst>
          </p:cNvPr>
          <p:cNvPicPr>
            <a:picLocks noChangeAspect="1"/>
          </p:cNvPicPr>
          <p:nvPr/>
        </p:nvPicPr>
        <p:blipFill rotWithShape="1">
          <a:blip r:embed="rId4"/>
          <a:srcRect l="1628" b="50000"/>
          <a:stretch/>
        </p:blipFill>
        <p:spPr>
          <a:xfrm>
            <a:off x="99236" y="4890132"/>
            <a:ext cx="11993525" cy="1675092"/>
          </a:xfrm>
          <a:prstGeom prst="rect">
            <a:avLst/>
          </a:prstGeom>
        </p:spPr>
      </p:pic>
    </p:spTree>
    <p:extLst>
      <p:ext uri="{BB962C8B-B14F-4D97-AF65-F5344CB8AC3E}">
        <p14:creationId xmlns:p14="http://schemas.microsoft.com/office/powerpoint/2010/main" val="2522033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标题 7">
            <a:extLst>
              <a:ext uri="{FF2B5EF4-FFF2-40B4-BE49-F238E27FC236}">
                <a16:creationId xmlns:a16="http://schemas.microsoft.com/office/drawing/2014/main" id="{4BE77495-FA9D-4073-A31B-6DCFF294BB33}"/>
              </a:ext>
            </a:extLst>
          </p:cNvPr>
          <p:cNvSpPr>
            <a:spLocks noGrp="1"/>
          </p:cNvSpPr>
          <p:nvPr>
            <p:ph type="title"/>
          </p:nvPr>
        </p:nvSpPr>
        <p:spPr/>
        <p:txBody>
          <a:bodyPr/>
          <a:lstStyle/>
          <a:p>
            <a:r>
              <a:rPr lang="en-US" altLang="zh-CN" dirty="0">
                <a:sym typeface="Arial" panose="020B0604020202020204" pitchFamily="34" charset="0"/>
              </a:rPr>
              <a:t>3.2 </a:t>
            </a:r>
            <a:r>
              <a:rPr lang="zh-CN" altLang="en-US" dirty="0">
                <a:sym typeface="Arial" panose="020B0604020202020204" pitchFamily="34" charset="0"/>
              </a:rPr>
              <a:t>“去”构式所包含的“歧义”</a:t>
            </a:r>
          </a:p>
        </p:txBody>
      </p:sp>
      <p:sp>
        <p:nvSpPr>
          <p:cNvPr id="2" name="灯片编号占位符 1">
            <a:extLst>
              <a:ext uri="{FF2B5EF4-FFF2-40B4-BE49-F238E27FC236}">
                <a16:creationId xmlns:a16="http://schemas.microsoft.com/office/drawing/2014/main" id="{F20987FE-20DA-4013-BA0C-394D9A5D3901}"/>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29</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3" name="矩形 2">
            <a:extLst>
              <a:ext uri="{FF2B5EF4-FFF2-40B4-BE49-F238E27FC236}">
                <a16:creationId xmlns:a16="http://schemas.microsoft.com/office/drawing/2014/main" id="{843FD9D2-5371-4FC7-B661-53EA163DECDE}"/>
              </a:ext>
            </a:extLst>
          </p:cNvPr>
          <p:cNvSpPr/>
          <p:nvPr/>
        </p:nvSpPr>
        <p:spPr>
          <a:xfrm>
            <a:off x="685745" y="1205903"/>
            <a:ext cx="10820510" cy="1966051"/>
          </a:xfrm>
          <a:prstGeom prst="rect">
            <a:avLst/>
          </a:prstGeom>
        </p:spPr>
        <p:txBody>
          <a:bodyPr wrap="square">
            <a:spAutoFit/>
          </a:bodyPr>
          <a:lstStyle/>
          <a:p>
            <a:pPr indent="457200" algn="just">
              <a:lnSpc>
                <a:spcPct val="130000"/>
              </a:lnSpc>
            </a:pPr>
            <a:r>
              <a:rPr lang="zh-CN" altLang="en-US" sz="2400" dirty="0">
                <a:latin typeface="微软雅黑" panose="020B0503020204020204" pitchFamily="34" charset="-122"/>
                <a:ea typeface="微软雅黑" panose="020B0503020204020204" pitchFamily="34" charset="-122"/>
              </a:rPr>
              <a:t>将例（</a:t>
            </a:r>
            <a:r>
              <a:rPr lang="en-US" altLang="zh-CN" sz="2400" dirty="0">
                <a:latin typeface="微软雅黑" panose="020B0503020204020204" pitchFamily="34" charset="-122"/>
                <a:ea typeface="微软雅黑" panose="020B0503020204020204" pitchFamily="34" charset="-122"/>
              </a:rPr>
              <a:t>21</a:t>
            </a:r>
            <a:r>
              <a:rPr lang="zh-CN" altLang="en-US" sz="2400" dirty="0">
                <a:latin typeface="微软雅黑" panose="020B0503020204020204" pitchFamily="34" charset="-122"/>
                <a:ea typeface="微软雅黑" panose="020B0503020204020204" pitchFamily="34" charset="-122"/>
              </a:rPr>
              <a:t>）</a:t>
            </a:r>
            <a:r>
              <a:rPr lang="en-US" altLang="zh-CN" sz="2400" dirty="0">
                <a:latin typeface="微软雅黑" panose="020B0503020204020204" pitchFamily="34" charset="-122"/>
                <a:ea typeface="微软雅黑" panose="020B0503020204020204" pitchFamily="34" charset="-122"/>
              </a:rPr>
              <a:t>c</a:t>
            </a:r>
            <a:r>
              <a:rPr lang="zh-CN" altLang="en-US" sz="2400" dirty="0">
                <a:latin typeface="微软雅黑" panose="020B0503020204020204" pitchFamily="34" charset="-122"/>
                <a:ea typeface="微软雅黑" panose="020B0503020204020204" pitchFamily="34" charset="-122"/>
              </a:rPr>
              <a:t>中的“两天”换成“两个小时”，则人们将这句话理解为在途中花了两个小时的倾向就更大了一点，但这对于三种翻译机器来说，都只是将“</a:t>
            </a:r>
            <a:r>
              <a:rPr lang="en-US" altLang="zh-CN" sz="2400" dirty="0">
                <a:latin typeface="微软雅黑" panose="020B0503020204020204" pitchFamily="34" charset="-122"/>
                <a:ea typeface="微软雅黑" panose="020B0503020204020204" pitchFamily="34" charset="-122"/>
              </a:rPr>
              <a:t>two days</a:t>
            </a:r>
            <a:r>
              <a:rPr lang="zh-CN" altLang="en-US" sz="2400" dirty="0">
                <a:latin typeface="微软雅黑" panose="020B0503020204020204" pitchFamily="34" charset="-122"/>
                <a:ea typeface="微软雅黑" panose="020B0503020204020204" pitchFamily="34" charset="-122"/>
              </a:rPr>
              <a:t>”更换为“</a:t>
            </a:r>
            <a:r>
              <a:rPr lang="en-US" altLang="zh-CN" sz="2400" dirty="0">
                <a:latin typeface="微软雅黑" panose="020B0503020204020204" pitchFamily="34" charset="-122"/>
                <a:ea typeface="微软雅黑" panose="020B0503020204020204" pitchFamily="34" charset="-122"/>
              </a:rPr>
              <a:t>two hours</a:t>
            </a:r>
            <a:r>
              <a:rPr lang="zh-CN" altLang="en-US" sz="2400" dirty="0">
                <a:latin typeface="微软雅黑" panose="020B0503020204020204" pitchFamily="34" charset="-122"/>
                <a:ea typeface="微软雅黑" panose="020B0503020204020204" pitchFamily="34" charset="-122"/>
              </a:rPr>
              <a:t>”，只有必应最后一句话和最初有所差别：</a:t>
            </a:r>
            <a:endParaRPr lang="en-US" altLang="zh-CN" sz="2400" dirty="0">
              <a:latin typeface="微软雅黑" panose="020B0503020204020204" pitchFamily="34" charset="-122"/>
              <a:ea typeface="微软雅黑" panose="020B0503020204020204" pitchFamily="34" charset="-122"/>
            </a:endParaRPr>
          </a:p>
          <a:p>
            <a:pPr indent="457200" algn="just">
              <a:lnSpc>
                <a:spcPct val="130000"/>
              </a:lnSpc>
            </a:pPr>
            <a:endParaRPr lang="en-US" altLang="zh-CN" sz="2400" dirty="0">
              <a:latin typeface="微软雅黑" panose="020B0503020204020204" pitchFamily="34" charset="-122"/>
              <a:ea typeface="微软雅黑" panose="020B0503020204020204" pitchFamily="34" charset="-122"/>
            </a:endParaRPr>
          </a:p>
        </p:txBody>
      </p:sp>
      <p:pic>
        <p:nvPicPr>
          <p:cNvPr id="5" name="图片 4">
            <a:extLst>
              <a:ext uri="{FF2B5EF4-FFF2-40B4-BE49-F238E27FC236}">
                <a16:creationId xmlns:a16="http://schemas.microsoft.com/office/drawing/2014/main" id="{E780FF6F-0059-4A83-B973-E9DB35CC3F05}"/>
              </a:ext>
            </a:extLst>
          </p:cNvPr>
          <p:cNvPicPr>
            <a:picLocks noChangeAspect="1"/>
          </p:cNvPicPr>
          <p:nvPr/>
        </p:nvPicPr>
        <p:blipFill>
          <a:blip r:embed="rId3"/>
          <a:stretch>
            <a:fillRect/>
          </a:stretch>
        </p:blipFill>
        <p:spPr>
          <a:xfrm>
            <a:off x="123825" y="3039472"/>
            <a:ext cx="11944350" cy="2352675"/>
          </a:xfrm>
          <a:prstGeom prst="rect">
            <a:avLst/>
          </a:prstGeom>
        </p:spPr>
      </p:pic>
    </p:spTree>
    <p:extLst>
      <p:ext uri="{BB962C8B-B14F-4D97-AF65-F5344CB8AC3E}">
        <p14:creationId xmlns:p14="http://schemas.microsoft.com/office/powerpoint/2010/main" val="315223670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直接连接符 2">
            <a:extLst>
              <a:ext uri="{FF2B5EF4-FFF2-40B4-BE49-F238E27FC236}">
                <a16:creationId xmlns:a16="http://schemas.microsoft.com/office/drawing/2014/main" id="{536CAFAB-8DDF-44D2-A56D-84762377CE0C}"/>
              </a:ext>
            </a:extLst>
          </p:cNvPr>
          <p:cNvCxnSpPr>
            <a:cxnSpLocks/>
          </p:cNvCxnSpPr>
          <p:nvPr/>
        </p:nvCxnSpPr>
        <p:spPr>
          <a:xfrm>
            <a:off x="0" y="857250"/>
            <a:ext cx="1219200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91" name="矩形 90">
            <a:extLst>
              <a:ext uri="{FF2B5EF4-FFF2-40B4-BE49-F238E27FC236}">
                <a16:creationId xmlns:a16="http://schemas.microsoft.com/office/drawing/2014/main" id="{7915B37B-E2D8-4BB3-ABD8-241AD733B116}"/>
              </a:ext>
            </a:extLst>
          </p:cNvPr>
          <p:cNvSpPr/>
          <p:nvPr/>
        </p:nvSpPr>
        <p:spPr>
          <a:xfrm>
            <a:off x="693560" y="1224420"/>
            <a:ext cx="10804880" cy="5138280"/>
          </a:xfrm>
          <a:prstGeom prst="rect">
            <a:avLst/>
          </a:prstGeom>
          <a:solidFill>
            <a:schemeClr val="bg1"/>
          </a:solidFill>
          <a:ln>
            <a:noFill/>
          </a:ln>
          <a:effectLst>
            <a:outerShdw blurRad="152400" dist="63500" dir="2700000" algn="tl" rotWithShape="0">
              <a:prstClr val="black">
                <a:alpha val="2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3" name="矩形 92">
            <a:extLst>
              <a:ext uri="{FF2B5EF4-FFF2-40B4-BE49-F238E27FC236}">
                <a16:creationId xmlns:a16="http://schemas.microsoft.com/office/drawing/2014/main" id="{825856D7-0432-4723-95F0-9EEE23DAE797}"/>
              </a:ext>
            </a:extLst>
          </p:cNvPr>
          <p:cNvSpPr/>
          <p:nvPr/>
        </p:nvSpPr>
        <p:spPr>
          <a:xfrm>
            <a:off x="693560" y="1220584"/>
            <a:ext cx="10804880" cy="45719"/>
          </a:xfrm>
          <a:prstGeom prst="rect">
            <a:avLst/>
          </a:prstGeom>
          <a:solidFill>
            <a:srgbClr val="9A000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96" name="文本框 95">
            <a:extLst>
              <a:ext uri="{FF2B5EF4-FFF2-40B4-BE49-F238E27FC236}">
                <a16:creationId xmlns:a16="http://schemas.microsoft.com/office/drawing/2014/main" id="{326CBDC1-9113-4CC3-80CE-4182FC0F207B}"/>
              </a:ext>
            </a:extLst>
          </p:cNvPr>
          <p:cNvSpPr txBox="1"/>
          <p:nvPr/>
        </p:nvSpPr>
        <p:spPr>
          <a:xfrm>
            <a:off x="10715377" y="1121935"/>
            <a:ext cx="533451" cy="493365"/>
          </a:xfrm>
          <a:custGeom>
            <a:avLst/>
            <a:gdLst/>
            <a:ahLst/>
            <a:cxnLst/>
            <a:rect l="l" t="t" r="r" b="b"/>
            <a:pathLst>
              <a:path w="533451" h="493365">
                <a:moveTo>
                  <a:pt x="335077" y="0"/>
                </a:moveTo>
                <a:lnTo>
                  <a:pt x="533451" y="0"/>
                </a:lnTo>
                <a:lnTo>
                  <a:pt x="533451" y="169594"/>
                </a:lnTo>
                <a:cubicBezTo>
                  <a:pt x="533451" y="261415"/>
                  <a:pt x="522830" y="327539"/>
                  <a:pt x="501588" y="367968"/>
                </a:cubicBezTo>
                <a:cubicBezTo>
                  <a:pt x="472123" y="423472"/>
                  <a:pt x="426213" y="465271"/>
                  <a:pt x="363857" y="493365"/>
                </a:cubicBezTo>
                <a:lnTo>
                  <a:pt x="318632" y="420388"/>
                </a:lnTo>
                <a:cubicBezTo>
                  <a:pt x="355634" y="405313"/>
                  <a:pt x="383215" y="381501"/>
                  <a:pt x="401373" y="348953"/>
                </a:cubicBezTo>
                <a:cubicBezTo>
                  <a:pt x="419532" y="316405"/>
                  <a:pt x="429639" y="271693"/>
                  <a:pt x="431695" y="214819"/>
                </a:cubicBezTo>
                <a:lnTo>
                  <a:pt x="335077" y="214819"/>
                </a:lnTo>
                <a:close/>
                <a:moveTo>
                  <a:pt x="16445" y="0"/>
                </a:moveTo>
                <a:lnTo>
                  <a:pt x="214819" y="0"/>
                </a:lnTo>
                <a:lnTo>
                  <a:pt x="214819" y="169594"/>
                </a:lnTo>
                <a:cubicBezTo>
                  <a:pt x="214819" y="261415"/>
                  <a:pt x="204198" y="327539"/>
                  <a:pt x="182956" y="367968"/>
                </a:cubicBezTo>
                <a:cubicBezTo>
                  <a:pt x="153491" y="423472"/>
                  <a:pt x="107581" y="465271"/>
                  <a:pt x="45225" y="493365"/>
                </a:cubicBezTo>
                <a:lnTo>
                  <a:pt x="0" y="420388"/>
                </a:lnTo>
                <a:cubicBezTo>
                  <a:pt x="37002" y="405313"/>
                  <a:pt x="64583" y="381501"/>
                  <a:pt x="82741" y="348953"/>
                </a:cubicBezTo>
                <a:cubicBezTo>
                  <a:pt x="100900" y="316405"/>
                  <a:pt x="111007" y="271693"/>
                  <a:pt x="113063" y="214819"/>
                </a:cubicBezTo>
                <a:lnTo>
                  <a:pt x="16445" y="214819"/>
                </a:lnTo>
                <a:close/>
              </a:path>
            </a:pathLst>
          </a:custGeom>
          <a:solidFill>
            <a:schemeClr val="bg1">
              <a:lumMod val="5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CN" altLang="en-US" sz="16600" dirty="0">
              <a:solidFill>
                <a:schemeClr val="tx1">
                  <a:lumMod val="50000"/>
                  <a:lumOff val="50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5" name="标题 4">
            <a:extLst>
              <a:ext uri="{FF2B5EF4-FFF2-40B4-BE49-F238E27FC236}">
                <a16:creationId xmlns:a16="http://schemas.microsoft.com/office/drawing/2014/main" id="{D6F799D3-97D1-4AA2-A5E4-66726465BEC4}"/>
              </a:ext>
            </a:extLst>
          </p:cNvPr>
          <p:cNvSpPr>
            <a:spLocks noGrp="1"/>
          </p:cNvSpPr>
          <p:nvPr>
            <p:ph type="title"/>
          </p:nvPr>
        </p:nvSpPr>
        <p:spPr/>
        <p:txBody>
          <a:bodyPr/>
          <a:lstStyle/>
          <a:p>
            <a:r>
              <a:rPr lang="zh-CN" altLang="en-US" dirty="0">
                <a:sym typeface="Arial" panose="020B0604020202020204" pitchFamily="34" charset="0"/>
              </a:rPr>
              <a:t>参考文献</a:t>
            </a:r>
          </a:p>
        </p:txBody>
      </p:sp>
      <p:sp>
        <p:nvSpPr>
          <p:cNvPr id="2" name="灯片编号占位符 1">
            <a:extLst>
              <a:ext uri="{FF2B5EF4-FFF2-40B4-BE49-F238E27FC236}">
                <a16:creationId xmlns:a16="http://schemas.microsoft.com/office/drawing/2014/main" id="{37AD1704-EC04-445B-980E-80F46CB54D22}"/>
              </a:ext>
            </a:extLst>
          </p:cNvPr>
          <p:cNvSpPr>
            <a:spLocks noGrp="1"/>
          </p:cNvSpPr>
          <p:nvPr>
            <p:ph type="sldNum" sz="quarter" idx="4"/>
          </p:nvPr>
        </p:nvSpPr>
        <p:spPr/>
        <p:txBody>
          <a:bodyPr/>
          <a:lstStyle/>
          <a:p>
            <a:r>
              <a:rPr lang="en-US" altLang="zh-CN">
                <a:sym typeface="Arial" panose="020B0604020202020204" pitchFamily="34" charset="0"/>
              </a:rPr>
              <a:t>&lt; </a:t>
            </a:r>
            <a:fld id="{A548B57D-AE10-4CF7-A9DF-59FEFA91B28E}" type="slidenum">
              <a:rPr lang="zh-CN" altLang="en-US" smtClean="0">
                <a:sym typeface="Arial" panose="020B0604020202020204" pitchFamily="34" charset="0"/>
              </a:rPr>
              <a:pPr/>
              <a:t>30</a:t>
            </a:fld>
            <a:r>
              <a:rPr lang="zh-CN" altLang="en-US">
                <a:sym typeface="Arial" panose="020B0604020202020204" pitchFamily="34" charset="0"/>
              </a:rPr>
              <a:t> </a:t>
            </a:r>
            <a:r>
              <a:rPr lang="en-US" altLang="zh-CN">
                <a:sym typeface="Arial" panose="020B0604020202020204" pitchFamily="34" charset="0"/>
              </a:rPr>
              <a:t>&gt;</a:t>
            </a:r>
            <a:endParaRPr lang="zh-CN" altLang="en-US" dirty="0">
              <a:sym typeface="Arial" panose="020B0604020202020204" pitchFamily="34" charset="0"/>
            </a:endParaRPr>
          </a:p>
        </p:txBody>
      </p:sp>
      <p:sp>
        <p:nvSpPr>
          <p:cNvPr id="6" name="文本框 5">
            <a:extLst>
              <a:ext uri="{FF2B5EF4-FFF2-40B4-BE49-F238E27FC236}">
                <a16:creationId xmlns:a16="http://schemas.microsoft.com/office/drawing/2014/main" id="{A641F3EB-B29F-4B60-8421-7F7A6C6B5F9D}"/>
              </a:ext>
            </a:extLst>
          </p:cNvPr>
          <p:cNvSpPr txBox="1"/>
          <p:nvPr/>
        </p:nvSpPr>
        <p:spPr>
          <a:xfrm>
            <a:off x="1048352" y="1670218"/>
            <a:ext cx="10200640" cy="4196020"/>
          </a:xfrm>
          <a:prstGeom prst="rect">
            <a:avLst/>
          </a:prstGeom>
          <a:noFill/>
        </p:spPr>
        <p:txBody>
          <a:bodyPr wrap="square" rtlCol="0">
            <a:spAutoFit/>
          </a:bodyPr>
          <a:lstStyle/>
          <a:p>
            <a:pPr marL="342900" indent="-342900">
              <a:lnSpc>
                <a:spcPct val="150000"/>
              </a:lnSpc>
              <a:buFontTx/>
              <a:buAutoNum type="arabicPeriod"/>
            </a:pPr>
            <a:r>
              <a:rPr lang="en-US" altLang="zh-CN" dirty="0" err="1">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Talmy</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L. 2000a. Toward a Cognitive Semantics </a:t>
            </a:r>
            <a:r>
              <a:rPr lang="en-US" altLang="zh-CN" dirty="0" err="1">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Vol.I</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Cambridge, MA.: MIT Press.</a:t>
            </a:r>
          </a:p>
          <a:p>
            <a:pPr marL="342900" indent="-342900">
              <a:lnSpc>
                <a:spcPct val="150000"/>
              </a:lnSpc>
              <a:buFontTx/>
              <a:buAutoNum type="arabicPeriod"/>
            </a:pPr>
            <a:r>
              <a:rPr lang="en-US" altLang="zh-CN" dirty="0" err="1">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Talmy</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L. 2000b. Toward a Cognitive Semantics </a:t>
            </a:r>
            <a:r>
              <a:rPr lang="en-US" altLang="zh-CN" dirty="0" err="1">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Vol.II</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Cambridge, MA.: MIT Press.</a:t>
            </a:r>
          </a:p>
          <a:p>
            <a:pPr marL="342900" indent="-342900">
              <a:lnSpc>
                <a:spcPct val="150000"/>
              </a:lnSpc>
              <a:buFontTx/>
              <a:buAutoNum type="arabicPeriod"/>
            </a:pP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马庆株</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1981. </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时量宾语和动词的类</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中国语文</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第</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2</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期</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86-91. </a:t>
            </a:r>
          </a:p>
          <a:p>
            <a:pPr marL="342900" indent="-342900">
              <a:lnSpc>
                <a:spcPct val="150000"/>
              </a:lnSpc>
              <a:buFontTx/>
              <a:buAutoNum type="arabicPeriod"/>
            </a:pP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郭锐</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1993. </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汉语动词的过程结构</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中国语文</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第</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6 </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期</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 410-419. </a:t>
            </a:r>
            <a:endPar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endParaRPr>
          </a:p>
          <a:p>
            <a:pPr marL="342900" indent="-342900">
              <a:lnSpc>
                <a:spcPct val="150000"/>
              </a:lnSpc>
              <a:buFontTx/>
              <a:buAutoNum type="arabicPeriod"/>
            </a:pP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税昌锡</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.VP</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界性特征对时量短语的语义约束限制</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兼论“</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V+</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了</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时量短语</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了”歧义格式</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[J].</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语言科学</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,2006(06):19-28.</a:t>
            </a:r>
            <a:endPar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endParaRPr>
          </a:p>
          <a:p>
            <a:pPr marL="342900" indent="-342900">
              <a:lnSpc>
                <a:spcPct val="150000"/>
              </a:lnSpc>
              <a:buFontTx/>
              <a:buAutoNum type="arabicPeriod"/>
            </a:pP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王寅</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构式压制和词汇压制的互动及其转喻机制</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以英语语法体和动词体为例的分析</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[J].</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外语教学与研究</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,2013,45(05):657-668+798.</a:t>
            </a:r>
            <a:endPar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endParaRPr>
          </a:p>
          <a:p>
            <a:pPr marL="342900" indent="-342900">
              <a:lnSpc>
                <a:spcPct val="150000"/>
              </a:lnSpc>
              <a:buFontTx/>
              <a:buAutoNum type="arabicPeriod"/>
            </a:pP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胡图南</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吴义诚</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趋向构式中的体压制</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[J].</a:t>
            </a:r>
            <a:r>
              <a:rPr lang="zh-CN" altLang="en-US"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现代外语</a:t>
            </a:r>
            <a:r>
              <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rPr>
              <a:t>,2019,42(02):147-159.</a:t>
            </a:r>
          </a:p>
          <a:p>
            <a:pPr marL="342900" indent="-342900">
              <a:lnSpc>
                <a:spcPct val="150000"/>
              </a:lnSpc>
              <a:buFontTx/>
              <a:buAutoNum type="arabicPeriod"/>
            </a:pPr>
            <a:endParaRPr lang="en-US" altLang="zh-CN" dirty="0">
              <a:solidFill>
                <a:schemeClr val="tx1">
                  <a:lumMod val="75000"/>
                  <a:lumOff val="2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Tree>
    <p:extLst>
      <p:ext uri="{BB962C8B-B14F-4D97-AF65-F5344CB8AC3E}">
        <p14:creationId xmlns:p14="http://schemas.microsoft.com/office/powerpoint/2010/main" val="212703358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a:extLst>
              <a:ext uri="{FF2B5EF4-FFF2-40B4-BE49-F238E27FC236}">
                <a16:creationId xmlns:a16="http://schemas.microsoft.com/office/drawing/2014/main" id="{B4A167A3-E80E-4ED3-A67F-D900181E81C8}"/>
              </a:ext>
            </a:extLst>
          </p:cNvPr>
          <p:cNvSpPr/>
          <p:nvPr/>
        </p:nvSpPr>
        <p:spPr>
          <a:xfrm>
            <a:off x="0" y="1515573"/>
            <a:ext cx="12192000" cy="38268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8" name="文本框 7">
            <a:extLst>
              <a:ext uri="{FF2B5EF4-FFF2-40B4-BE49-F238E27FC236}">
                <a16:creationId xmlns:a16="http://schemas.microsoft.com/office/drawing/2014/main" id="{4262A2A6-6764-4650-AE75-A0A2F3B72049}"/>
              </a:ext>
            </a:extLst>
          </p:cNvPr>
          <p:cNvSpPr txBox="1"/>
          <p:nvPr/>
        </p:nvSpPr>
        <p:spPr>
          <a:xfrm>
            <a:off x="2248522" y="2670712"/>
            <a:ext cx="7723981" cy="1054584"/>
          </a:xfrm>
          <a:prstGeom prst="rect">
            <a:avLst/>
          </a:prstGeom>
          <a:no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r>
              <a:rPr kumimoji="0" lang="zh-CN" altLang="en-US" sz="6000" b="1" i="0" u="none" strike="noStrike" kern="1200" cap="none" spc="40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感谢批评与指导</a:t>
            </a:r>
          </a:p>
        </p:txBody>
      </p:sp>
      <p:cxnSp>
        <p:nvCxnSpPr>
          <p:cNvPr id="10" name="直接连接符 9">
            <a:extLst>
              <a:ext uri="{FF2B5EF4-FFF2-40B4-BE49-F238E27FC236}">
                <a16:creationId xmlns:a16="http://schemas.microsoft.com/office/drawing/2014/main" id="{A4C0716F-AF22-44EE-8D0B-43E1638CE05F}"/>
              </a:ext>
            </a:extLst>
          </p:cNvPr>
          <p:cNvCxnSpPr/>
          <p:nvPr/>
        </p:nvCxnSpPr>
        <p:spPr>
          <a:xfrm>
            <a:off x="5875564" y="5029199"/>
            <a:ext cx="4408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矩形 10">
            <a:extLst>
              <a:ext uri="{FF2B5EF4-FFF2-40B4-BE49-F238E27FC236}">
                <a16:creationId xmlns:a16="http://schemas.microsoft.com/office/drawing/2014/main" id="{CECBA8E9-E669-4806-8041-D97311A983F8}"/>
              </a:ext>
            </a:extLst>
          </p:cNvPr>
          <p:cNvSpPr/>
          <p:nvPr/>
        </p:nvSpPr>
        <p:spPr>
          <a:xfrm>
            <a:off x="4285687" y="5863851"/>
            <a:ext cx="3620627"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汇报人：张洁 丨 </a:t>
            </a:r>
            <a:r>
              <a:rPr kumimoji="0" lang="en-US" altLang="zh-CN" sz="18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2020.05.12</a:t>
            </a:r>
          </a:p>
        </p:txBody>
      </p:sp>
      <p:sp>
        <p:nvSpPr>
          <p:cNvPr id="12" name="文本框 11">
            <a:extLst>
              <a:ext uri="{FF2B5EF4-FFF2-40B4-BE49-F238E27FC236}">
                <a16:creationId xmlns:a16="http://schemas.microsoft.com/office/drawing/2014/main" id="{7B679737-0AC2-4D5E-83CC-F1352AC76C63}"/>
              </a:ext>
            </a:extLst>
          </p:cNvPr>
          <p:cNvSpPr txBox="1"/>
          <p:nvPr/>
        </p:nvSpPr>
        <p:spPr>
          <a:xfrm>
            <a:off x="2467429" y="3687574"/>
            <a:ext cx="7271658" cy="381579"/>
          </a:xfrm>
          <a:prstGeom prst="rect">
            <a:avLst/>
          </a:prstGeom>
          <a:noFill/>
        </p:spPr>
        <p:txBody>
          <a:bodyPr wrap="square" rtlCol="0">
            <a:spAutoFit/>
          </a:bodyPr>
          <a:lstStyle/>
          <a:p>
            <a:pPr marL="0" marR="0" lvl="0" indent="0" algn="dist" defTabSz="914400" rtl="0" eaLnBrk="1" fontAlgn="auto" latinLnBrk="0" hangingPunct="1">
              <a:lnSpc>
                <a:spcPct val="110000"/>
              </a:lnSpc>
              <a:spcBef>
                <a:spcPts val="0"/>
              </a:spcBef>
              <a:spcAft>
                <a:spcPts val="0"/>
              </a:spcAft>
              <a:buClrTx/>
              <a:buSzTx/>
              <a:buFontTx/>
              <a:buNone/>
              <a:tabLst/>
              <a:defRPr/>
            </a:pPr>
            <a:r>
              <a:rPr kumimoji="0" lang="en-US" altLang="zh-CN" sz="1800" b="0" i="0" u="none" strike="noStrike" kern="1200" cap="none" spc="0" normalizeH="0" baseline="0" noProof="0" dirty="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rPr>
              <a:t>THANKS TO THE CAREFUL GUIDANCE</a:t>
            </a:r>
          </a:p>
        </p:txBody>
      </p:sp>
      <p:sp>
        <p:nvSpPr>
          <p:cNvPr id="6" name="椭圆 5">
            <a:extLst>
              <a:ext uri="{FF2B5EF4-FFF2-40B4-BE49-F238E27FC236}">
                <a16:creationId xmlns:a16="http://schemas.microsoft.com/office/drawing/2014/main" id="{0F8B02C2-C055-4B58-ADE3-F225E1BD55D6}"/>
              </a:ext>
            </a:extLst>
          </p:cNvPr>
          <p:cNvSpPr/>
          <p:nvPr/>
        </p:nvSpPr>
        <p:spPr>
          <a:xfrm>
            <a:off x="5197121" y="602182"/>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13" name="组合 12">
            <a:extLst>
              <a:ext uri="{FF2B5EF4-FFF2-40B4-BE49-F238E27FC236}">
                <a16:creationId xmlns:a16="http://schemas.microsoft.com/office/drawing/2014/main" id="{1D433142-9DF7-4A48-AA01-043DE9AC29CB}"/>
              </a:ext>
            </a:extLst>
          </p:cNvPr>
          <p:cNvGrpSpPr/>
          <p:nvPr/>
        </p:nvGrpSpPr>
        <p:grpSpPr>
          <a:xfrm>
            <a:off x="5317814" y="718939"/>
            <a:ext cx="1614432" cy="1610666"/>
            <a:chOff x="2105799" y="20055838"/>
            <a:chExt cx="6748090" cy="6732363"/>
          </a:xfrm>
          <a:solidFill>
            <a:schemeClr val="accent1"/>
          </a:solidFill>
        </p:grpSpPr>
        <p:sp>
          <p:nvSpPr>
            <p:cNvPr id="14" name="Freeform 8">
              <a:extLst>
                <a:ext uri="{FF2B5EF4-FFF2-40B4-BE49-F238E27FC236}">
                  <a16:creationId xmlns:a16="http://schemas.microsoft.com/office/drawing/2014/main" id="{AFB48508-A56E-46D9-A9CF-5CBF306C0DF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5" name="Freeform 42">
              <a:extLst>
                <a:ext uri="{FF2B5EF4-FFF2-40B4-BE49-F238E27FC236}">
                  <a16:creationId xmlns:a16="http://schemas.microsoft.com/office/drawing/2014/main" id="{30AD55C6-F255-4D4C-A404-73497A1E994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6" name="Freeform 43">
              <a:extLst>
                <a:ext uri="{FF2B5EF4-FFF2-40B4-BE49-F238E27FC236}">
                  <a16:creationId xmlns:a16="http://schemas.microsoft.com/office/drawing/2014/main" id="{9FF2ADF9-F15F-47C4-B3F4-FDEB024E804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Freeform 44">
              <a:extLst>
                <a:ext uri="{FF2B5EF4-FFF2-40B4-BE49-F238E27FC236}">
                  <a16:creationId xmlns:a16="http://schemas.microsoft.com/office/drawing/2014/main" id="{77753E9E-C3A8-46F8-9E32-80582A244006}"/>
                </a:ext>
              </a:extLst>
            </p:cNvPr>
            <p:cNvSpPr>
              <a:spLocks/>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8" name="Freeform 45">
              <a:extLst>
                <a:ext uri="{FF2B5EF4-FFF2-40B4-BE49-F238E27FC236}">
                  <a16:creationId xmlns:a16="http://schemas.microsoft.com/office/drawing/2014/main" id="{DDCC5860-8B56-45FC-BBA3-0EEE522A2247}"/>
                </a:ext>
              </a:extLst>
            </p:cNvPr>
            <p:cNvSpPr>
              <a:spLocks/>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9" name="Freeform 46">
              <a:extLst>
                <a:ext uri="{FF2B5EF4-FFF2-40B4-BE49-F238E27FC236}">
                  <a16:creationId xmlns:a16="http://schemas.microsoft.com/office/drawing/2014/main" id="{5C504FEB-54D5-4E9B-950E-86D86A154959}"/>
                </a:ext>
              </a:extLst>
            </p:cNvPr>
            <p:cNvSpPr>
              <a:spLocks/>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0" name="Freeform 47">
              <a:extLst>
                <a:ext uri="{FF2B5EF4-FFF2-40B4-BE49-F238E27FC236}">
                  <a16:creationId xmlns:a16="http://schemas.microsoft.com/office/drawing/2014/main" id="{D192F389-3CA8-48C7-B5E8-E9A872AB8A6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1" name="Freeform 48">
              <a:extLst>
                <a:ext uri="{FF2B5EF4-FFF2-40B4-BE49-F238E27FC236}">
                  <a16:creationId xmlns:a16="http://schemas.microsoft.com/office/drawing/2014/main" id="{6A3CDB31-CC07-42F2-B582-483078329AA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2" name="Freeform 49">
              <a:extLst>
                <a:ext uri="{FF2B5EF4-FFF2-40B4-BE49-F238E27FC236}">
                  <a16:creationId xmlns:a16="http://schemas.microsoft.com/office/drawing/2014/main" id="{C9C902C7-E572-41C9-BCAB-2F86C14B897A}"/>
                </a:ext>
              </a:extLst>
            </p:cNvPr>
            <p:cNvSpPr>
              <a:spLocks/>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3" name="Freeform 50">
              <a:extLst>
                <a:ext uri="{FF2B5EF4-FFF2-40B4-BE49-F238E27FC236}">
                  <a16:creationId xmlns:a16="http://schemas.microsoft.com/office/drawing/2014/main" id="{576357AC-98F1-4F72-B6E2-EA4BDA6ED8CC}"/>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4" name="Freeform 51">
              <a:extLst>
                <a:ext uri="{FF2B5EF4-FFF2-40B4-BE49-F238E27FC236}">
                  <a16:creationId xmlns:a16="http://schemas.microsoft.com/office/drawing/2014/main" id="{59E9F59A-197F-482A-B573-A9294A1A2A86}"/>
                </a:ext>
              </a:extLst>
            </p:cNvPr>
            <p:cNvSpPr>
              <a:spLocks/>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5" name="Freeform 52">
              <a:extLst>
                <a:ext uri="{FF2B5EF4-FFF2-40B4-BE49-F238E27FC236}">
                  <a16:creationId xmlns:a16="http://schemas.microsoft.com/office/drawing/2014/main" id="{4EFCB31D-85FC-41CC-A0D5-1C6D611076FA}"/>
                </a:ext>
              </a:extLst>
            </p:cNvPr>
            <p:cNvSpPr>
              <a:spLocks/>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6" name="Freeform 53">
              <a:extLst>
                <a:ext uri="{FF2B5EF4-FFF2-40B4-BE49-F238E27FC236}">
                  <a16:creationId xmlns:a16="http://schemas.microsoft.com/office/drawing/2014/main" id="{2D86E934-8246-4467-BC93-E32046DB3A4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7" name="Freeform 54">
              <a:extLst>
                <a:ext uri="{FF2B5EF4-FFF2-40B4-BE49-F238E27FC236}">
                  <a16:creationId xmlns:a16="http://schemas.microsoft.com/office/drawing/2014/main" id="{BA0DB3FD-4A33-4388-8638-9ECA1DF2BE2F}"/>
                </a:ext>
              </a:extLst>
            </p:cNvPr>
            <p:cNvSpPr>
              <a:spLocks/>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8" name="Freeform 55">
              <a:extLst>
                <a:ext uri="{FF2B5EF4-FFF2-40B4-BE49-F238E27FC236}">
                  <a16:creationId xmlns:a16="http://schemas.microsoft.com/office/drawing/2014/main" id="{F2E60573-5576-4943-BCAE-6705D7CED847}"/>
                </a:ext>
              </a:extLst>
            </p:cNvPr>
            <p:cNvSpPr>
              <a:spLocks/>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29" name="Freeform 56">
              <a:extLst>
                <a:ext uri="{FF2B5EF4-FFF2-40B4-BE49-F238E27FC236}">
                  <a16:creationId xmlns:a16="http://schemas.microsoft.com/office/drawing/2014/main" id="{9FEABDA7-AC14-49FD-B585-C1085A57DF0C}"/>
                </a:ext>
              </a:extLst>
            </p:cNvPr>
            <p:cNvSpPr>
              <a:spLocks/>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0" name="Freeform 57">
              <a:extLst>
                <a:ext uri="{FF2B5EF4-FFF2-40B4-BE49-F238E27FC236}">
                  <a16:creationId xmlns:a16="http://schemas.microsoft.com/office/drawing/2014/main" id="{0F42A0AB-E272-4259-9BDE-ACC8CAC0D9A2}"/>
                </a:ext>
              </a:extLst>
            </p:cNvPr>
            <p:cNvSpPr>
              <a:spLocks/>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1" name="Freeform 58">
              <a:extLst>
                <a:ext uri="{FF2B5EF4-FFF2-40B4-BE49-F238E27FC236}">
                  <a16:creationId xmlns:a16="http://schemas.microsoft.com/office/drawing/2014/main" id="{8389868A-1940-40B4-B652-B85AFFDBC57D}"/>
                </a:ext>
              </a:extLst>
            </p:cNvPr>
            <p:cNvSpPr>
              <a:spLocks/>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2" name="Freeform 59">
              <a:extLst>
                <a:ext uri="{FF2B5EF4-FFF2-40B4-BE49-F238E27FC236}">
                  <a16:creationId xmlns:a16="http://schemas.microsoft.com/office/drawing/2014/main" id="{2E43B1DD-8F2C-438C-83C2-E1EC0519C123}"/>
                </a:ext>
              </a:extLst>
            </p:cNvPr>
            <p:cNvSpPr>
              <a:spLocks/>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3" name="Freeform 60">
              <a:extLst>
                <a:ext uri="{FF2B5EF4-FFF2-40B4-BE49-F238E27FC236}">
                  <a16:creationId xmlns:a16="http://schemas.microsoft.com/office/drawing/2014/main" id="{498C3487-FE88-43C7-BB72-F4F5005381F0}"/>
                </a:ext>
              </a:extLst>
            </p:cNvPr>
            <p:cNvSpPr>
              <a:spLocks/>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4" name="Freeform 61">
              <a:extLst>
                <a:ext uri="{FF2B5EF4-FFF2-40B4-BE49-F238E27FC236}">
                  <a16:creationId xmlns:a16="http://schemas.microsoft.com/office/drawing/2014/main" id="{ADDA50CE-91B2-4A94-91AF-680EDE0671E8}"/>
                </a:ext>
              </a:extLst>
            </p:cNvPr>
            <p:cNvSpPr>
              <a:spLocks/>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5" name="Freeform 62">
              <a:extLst>
                <a:ext uri="{FF2B5EF4-FFF2-40B4-BE49-F238E27FC236}">
                  <a16:creationId xmlns:a16="http://schemas.microsoft.com/office/drawing/2014/main" id="{98F87416-C3EC-47F0-8F76-439B39862769}"/>
                </a:ext>
              </a:extLst>
            </p:cNvPr>
            <p:cNvSpPr>
              <a:spLocks/>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36" name="Freeform 71">
              <a:extLst>
                <a:ext uri="{FF2B5EF4-FFF2-40B4-BE49-F238E27FC236}">
                  <a16:creationId xmlns:a16="http://schemas.microsoft.com/office/drawing/2014/main" id="{F9C10838-9DE2-4218-A89F-1E05D768A7C0}"/>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Microsoft YaHei" panose="020B0503020204020204" pitchFamily="34" charset="-122"/>
                <a:cs typeface="+mn-ea"/>
                <a:sym typeface="Arial" panose="020B0604020202020204" pitchFamily="34" charset="0"/>
              </a:endParaRPr>
            </a:p>
          </p:txBody>
        </p:sp>
      </p:grpSp>
    </p:spTree>
    <p:extLst>
      <p:ext uri="{BB962C8B-B14F-4D97-AF65-F5344CB8AC3E}">
        <p14:creationId xmlns:p14="http://schemas.microsoft.com/office/powerpoint/2010/main" val="2032908636"/>
      </p:ext>
    </p:extLst>
  </p:cSld>
  <p:clrMapOvr>
    <a:masterClrMapping/>
  </p:clrMapOvr>
</p:sld>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5170</TotalTime>
  <Words>4102</Words>
  <Application>Microsoft Office PowerPoint</Application>
  <PresentationFormat>宽屏</PresentationFormat>
  <Paragraphs>277</Paragraphs>
  <Slides>31</Slides>
  <Notes>31</Notes>
  <HiddenSlides>0</HiddenSlides>
  <MMClips>0</MMClips>
  <ScaleCrop>false</ScaleCrop>
  <HeadingPairs>
    <vt:vector size="6" baseType="variant">
      <vt:variant>
        <vt:lpstr>已用的字体</vt:lpstr>
      </vt:variant>
      <vt:variant>
        <vt:i4>3</vt:i4>
      </vt:variant>
      <vt:variant>
        <vt:lpstr>主题</vt:lpstr>
      </vt:variant>
      <vt:variant>
        <vt:i4>3</vt:i4>
      </vt:variant>
      <vt:variant>
        <vt:lpstr>幻灯片标题</vt:lpstr>
      </vt:variant>
      <vt:variant>
        <vt:i4>31</vt:i4>
      </vt:variant>
    </vt:vector>
  </HeadingPairs>
  <TitlesOfParts>
    <vt:vector size="37" baseType="lpstr">
      <vt:lpstr>等线</vt:lpstr>
      <vt:lpstr>微软雅黑</vt:lpstr>
      <vt:lpstr>Arial</vt:lpstr>
      <vt:lpstr>自定义设计方案</vt:lpstr>
      <vt:lpstr>1_自定义设计方案</vt:lpstr>
      <vt:lpstr>1_OfficePLUS</vt:lpstr>
      <vt:lpstr>PowerPoint 演示文稿</vt:lpstr>
      <vt:lpstr>PowerPoint 演示文稿</vt:lpstr>
      <vt:lpstr>PowerPoint 演示文稿</vt:lpstr>
      <vt:lpstr>1.1 以位移动词编码静态情景</vt:lpstr>
      <vt:lpstr>1.1 以位移动词编码静态情景</vt:lpstr>
      <vt:lpstr>1.1 以位移动词编码静态情景</vt:lpstr>
      <vt:lpstr>1.2 本文所探讨的问题</vt:lpstr>
      <vt:lpstr>PowerPoint 演示文稿</vt:lpstr>
      <vt:lpstr>2 前人研究</vt:lpstr>
      <vt:lpstr>2 前人研究</vt:lpstr>
      <vt:lpstr>2 前人研究</vt:lpstr>
      <vt:lpstr>2 前人研究</vt:lpstr>
      <vt:lpstr>2 前人研究</vt:lpstr>
      <vt:lpstr>2 前人研究</vt:lpstr>
      <vt:lpstr>2 前人研究</vt:lpstr>
      <vt:lpstr>2 前人研究</vt:lpstr>
      <vt:lpstr>2 前人研究</vt:lpstr>
      <vt:lpstr>2 前人研究</vt:lpstr>
      <vt:lpstr>2 前人研究</vt:lpstr>
      <vt:lpstr>2 前人研究</vt:lpstr>
      <vt:lpstr>2 前人研究</vt:lpstr>
      <vt:lpstr>2 前人研究</vt:lpstr>
      <vt:lpstr>PowerPoint 演示文稿</vt:lpstr>
      <vt:lpstr>3.1 主观大量</vt:lpstr>
      <vt:lpstr>3.2 “去”构式所包含的“歧义”</vt:lpstr>
      <vt:lpstr>3.2 “去”构式所包含的“歧义”</vt:lpstr>
      <vt:lpstr>3.2 “去”构式所包含的“歧义”</vt:lpstr>
      <vt:lpstr>3.2 “去”构式所包含的“歧义”</vt:lpstr>
      <vt:lpstr>3.2 “去”构式所包含的“歧义”</vt:lpstr>
      <vt:lpstr>参考文献</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张洁_20200512_讨论班报告</dc:title>
  <dc:creator>Jie</dc:creator>
  <cp:keywords/>
  <cp:lastModifiedBy>Jie</cp:lastModifiedBy>
  <cp:revision>302</cp:revision>
  <dcterms:created xsi:type="dcterms:W3CDTF">2018-12-09T14:29:24Z</dcterms:created>
  <dcterms:modified xsi:type="dcterms:W3CDTF">2020-05-12T00:35:49Z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ies>
</file>