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4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51"/>
  </p:notesMasterIdLst>
  <p:sldIdLst>
    <p:sldId id="257" r:id="rId2"/>
    <p:sldId id="256" r:id="rId3"/>
    <p:sldId id="258" r:id="rId4"/>
    <p:sldId id="260" r:id="rId5"/>
    <p:sldId id="261" r:id="rId6"/>
    <p:sldId id="262" r:id="rId7"/>
    <p:sldId id="263" r:id="rId8"/>
    <p:sldId id="264" r:id="rId9"/>
    <p:sldId id="268" r:id="rId10"/>
    <p:sldId id="265" r:id="rId11"/>
    <p:sldId id="266" r:id="rId12"/>
    <p:sldId id="269" r:id="rId13"/>
    <p:sldId id="267" r:id="rId14"/>
    <p:sldId id="270" r:id="rId15"/>
    <p:sldId id="271" r:id="rId16"/>
    <p:sldId id="272" r:id="rId17"/>
    <p:sldId id="275" r:id="rId18"/>
    <p:sldId id="276" r:id="rId19"/>
    <p:sldId id="277" r:id="rId20"/>
    <p:sldId id="278" r:id="rId21"/>
    <p:sldId id="273" r:id="rId22"/>
    <p:sldId id="274"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259" r:id="rId43"/>
    <p:sldId id="301" r:id="rId44"/>
    <p:sldId id="300" r:id="rId45"/>
    <p:sldId id="302" r:id="rId46"/>
    <p:sldId id="303" r:id="rId47"/>
    <p:sldId id="279" r:id="rId48"/>
    <p:sldId id="304" r:id="rId49"/>
    <p:sldId id="305" r:id="rId5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FD19B4-9A66-4BE2-973C-255C4B9C168B}" v="35" dt="2021-11-23T12:31:47.142"/>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29" autoAdjust="0"/>
    <p:restoredTop sz="79408" autoAdjust="0"/>
  </p:normalViewPr>
  <p:slideViewPr>
    <p:cSldViewPr snapToGrid="0">
      <p:cViewPr varScale="1">
        <p:scale>
          <a:sx n="53" d="100"/>
          <a:sy n="53" d="100"/>
        </p:scale>
        <p:origin x="1192" y="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A216B7-2528-4380-BC10-879CA9A83EC8}" type="datetimeFigureOut">
              <a:rPr lang="zh-CN" altLang="en-US" smtClean="0"/>
              <a:t>2021/12/9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442D28-4BEB-475A-852F-38E2DCE586C1}" type="slidenum">
              <a:rPr lang="zh-CN" altLang="en-US" smtClean="0"/>
              <a:t>‹#›</a:t>
            </a:fld>
            <a:endParaRPr lang="zh-CN" altLang="en-US"/>
          </a:p>
        </p:txBody>
      </p:sp>
    </p:spTree>
    <p:extLst>
      <p:ext uri="{BB962C8B-B14F-4D97-AF65-F5344CB8AC3E}">
        <p14:creationId xmlns:p14="http://schemas.microsoft.com/office/powerpoint/2010/main" val="1321740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144D3E3-BBCE-4CDD-8F71-62420A37B184}" type="slidenum">
              <a:rPr lang="zh-CN" altLang="en-US" smtClean="0"/>
              <a:t>1</a:t>
            </a:fld>
            <a:endParaRPr lang="zh-CN" altLang="en-US"/>
          </a:p>
        </p:txBody>
      </p:sp>
    </p:spTree>
    <p:extLst>
      <p:ext uri="{BB962C8B-B14F-4D97-AF65-F5344CB8AC3E}">
        <p14:creationId xmlns:p14="http://schemas.microsoft.com/office/powerpoint/2010/main" val="1670621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2</a:t>
            </a:fld>
            <a:endParaRPr lang="zh-CN" altLang="en-US"/>
          </a:p>
        </p:txBody>
      </p:sp>
    </p:spTree>
    <p:extLst>
      <p:ext uri="{BB962C8B-B14F-4D97-AF65-F5344CB8AC3E}">
        <p14:creationId xmlns:p14="http://schemas.microsoft.com/office/powerpoint/2010/main" val="3004554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3</a:t>
            </a:fld>
            <a:endParaRPr lang="zh-CN" altLang="en-US"/>
          </a:p>
        </p:txBody>
      </p:sp>
    </p:spTree>
    <p:extLst>
      <p:ext uri="{BB962C8B-B14F-4D97-AF65-F5344CB8AC3E}">
        <p14:creationId xmlns:p14="http://schemas.microsoft.com/office/powerpoint/2010/main" val="3242701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4</a:t>
            </a:fld>
            <a:endParaRPr lang="zh-CN" altLang="en-US"/>
          </a:p>
        </p:txBody>
      </p:sp>
    </p:spTree>
    <p:extLst>
      <p:ext uri="{BB962C8B-B14F-4D97-AF65-F5344CB8AC3E}">
        <p14:creationId xmlns:p14="http://schemas.microsoft.com/office/powerpoint/2010/main" val="997931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5</a:t>
            </a:fld>
            <a:endParaRPr lang="zh-CN" altLang="en-US"/>
          </a:p>
        </p:txBody>
      </p:sp>
    </p:spTree>
    <p:extLst>
      <p:ext uri="{BB962C8B-B14F-4D97-AF65-F5344CB8AC3E}">
        <p14:creationId xmlns:p14="http://schemas.microsoft.com/office/powerpoint/2010/main" val="577648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6</a:t>
            </a:fld>
            <a:endParaRPr lang="zh-CN" altLang="en-US"/>
          </a:p>
        </p:txBody>
      </p:sp>
    </p:spTree>
    <p:extLst>
      <p:ext uri="{BB962C8B-B14F-4D97-AF65-F5344CB8AC3E}">
        <p14:creationId xmlns:p14="http://schemas.microsoft.com/office/powerpoint/2010/main" val="2315861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7</a:t>
            </a:fld>
            <a:endParaRPr lang="zh-CN" altLang="en-US"/>
          </a:p>
        </p:txBody>
      </p:sp>
    </p:spTree>
    <p:extLst>
      <p:ext uri="{BB962C8B-B14F-4D97-AF65-F5344CB8AC3E}">
        <p14:creationId xmlns:p14="http://schemas.microsoft.com/office/powerpoint/2010/main" val="172122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8</a:t>
            </a:fld>
            <a:endParaRPr lang="zh-CN" altLang="en-US"/>
          </a:p>
        </p:txBody>
      </p:sp>
    </p:spTree>
    <p:extLst>
      <p:ext uri="{BB962C8B-B14F-4D97-AF65-F5344CB8AC3E}">
        <p14:creationId xmlns:p14="http://schemas.microsoft.com/office/powerpoint/2010/main" val="1471580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9</a:t>
            </a:fld>
            <a:endParaRPr lang="zh-CN" altLang="en-US"/>
          </a:p>
        </p:txBody>
      </p:sp>
    </p:spTree>
    <p:extLst>
      <p:ext uri="{BB962C8B-B14F-4D97-AF65-F5344CB8AC3E}">
        <p14:creationId xmlns:p14="http://schemas.microsoft.com/office/powerpoint/2010/main" val="1369607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10</a:t>
            </a:fld>
            <a:endParaRPr lang="zh-CN" altLang="en-US"/>
          </a:p>
        </p:txBody>
      </p:sp>
    </p:spTree>
    <p:extLst>
      <p:ext uri="{BB962C8B-B14F-4D97-AF65-F5344CB8AC3E}">
        <p14:creationId xmlns:p14="http://schemas.microsoft.com/office/powerpoint/2010/main" val="4837687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11</a:t>
            </a:fld>
            <a:endParaRPr lang="zh-CN" altLang="en-US"/>
          </a:p>
        </p:txBody>
      </p:sp>
    </p:spTree>
    <p:extLst>
      <p:ext uri="{BB962C8B-B14F-4D97-AF65-F5344CB8AC3E}">
        <p14:creationId xmlns:p14="http://schemas.microsoft.com/office/powerpoint/2010/main" val="37712368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12</a:t>
            </a:fld>
            <a:endParaRPr lang="zh-CN" altLang="en-US"/>
          </a:p>
        </p:txBody>
      </p:sp>
    </p:spTree>
    <p:extLst>
      <p:ext uri="{BB962C8B-B14F-4D97-AF65-F5344CB8AC3E}">
        <p14:creationId xmlns:p14="http://schemas.microsoft.com/office/powerpoint/2010/main" val="6497067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13</a:t>
            </a:fld>
            <a:endParaRPr lang="zh-CN" altLang="en-US"/>
          </a:p>
        </p:txBody>
      </p:sp>
    </p:spTree>
    <p:extLst>
      <p:ext uri="{BB962C8B-B14F-4D97-AF65-F5344CB8AC3E}">
        <p14:creationId xmlns:p14="http://schemas.microsoft.com/office/powerpoint/2010/main" val="33882527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14</a:t>
            </a:fld>
            <a:endParaRPr lang="zh-CN" altLang="en-US"/>
          </a:p>
        </p:txBody>
      </p:sp>
    </p:spTree>
    <p:extLst>
      <p:ext uri="{BB962C8B-B14F-4D97-AF65-F5344CB8AC3E}">
        <p14:creationId xmlns:p14="http://schemas.microsoft.com/office/powerpoint/2010/main" val="4609604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15</a:t>
            </a:fld>
            <a:endParaRPr lang="zh-CN" altLang="en-US"/>
          </a:p>
        </p:txBody>
      </p:sp>
    </p:spTree>
    <p:extLst>
      <p:ext uri="{BB962C8B-B14F-4D97-AF65-F5344CB8AC3E}">
        <p14:creationId xmlns:p14="http://schemas.microsoft.com/office/powerpoint/2010/main" val="5879146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16</a:t>
            </a:fld>
            <a:endParaRPr lang="zh-CN" altLang="en-US"/>
          </a:p>
        </p:txBody>
      </p:sp>
    </p:spTree>
    <p:extLst>
      <p:ext uri="{BB962C8B-B14F-4D97-AF65-F5344CB8AC3E}">
        <p14:creationId xmlns:p14="http://schemas.microsoft.com/office/powerpoint/2010/main" val="1031737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17</a:t>
            </a:fld>
            <a:endParaRPr lang="zh-CN" altLang="en-US"/>
          </a:p>
        </p:txBody>
      </p:sp>
    </p:spTree>
    <p:extLst>
      <p:ext uri="{BB962C8B-B14F-4D97-AF65-F5344CB8AC3E}">
        <p14:creationId xmlns:p14="http://schemas.microsoft.com/office/powerpoint/2010/main" val="41481011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18</a:t>
            </a:fld>
            <a:endParaRPr lang="zh-CN" altLang="en-US"/>
          </a:p>
        </p:txBody>
      </p:sp>
    </p:spTree>
    <p:extLst>
      <p:ext uri="{BB962C8B-B14F-4D97-AF65-F5344CB8AC3E}">
        <p14:creationId xmlns:p14="http://schemas.microsoft.com/office/powerpoint/2010/main" val="29403420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19</a:t>
            </a:fld>
            <a:endParaRPr lang="zh-CN" altLang="en-US"/>
          </a:p>
        </p:txBody>
      </p:sp>
    </p:spTree>
    <p:extLst>
      <p:ext uri="{BB962C8B-B14F-4D97-AF65-F5344CB8AC3E}">
        <p14:creationId xmlns:p14="http://schemas.microsoft.com/office/powerpoint/2010/main" val="26086936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20</a:t>
            </a:fld>
            <a:endParaRPr lang="zh-CN" altLang="en-US"/>
          </a:p>
        </p:txBody>
      </p:sp>
    </p:spTree>
    <p:extLst>
      <p:ext uri="{BB962C8B-B14F-4D97-AF65-F5344CB8AC3E}">
        <p14:creationId xmlns:p14="http://schemas.microsoft.com/office/powerpoint/2010/main" val="31489286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21</a:t>
            </a:fld>
            <a:endParaRPr lang="zh-CN" altLang="en-US"/>
          </a:p>
        </p:txBody>
      </p:sp>
    </p:spTree>
    <p:extLst>
      <p:ext uri="{BB962C8B-B14F-4D97-AF65-F5344CB8AC3E}">
        <p14:creationId xmlns:p14="http://schemas.microsoft.com/office/powerpoint/2010/main" val="23686620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22</a:t>
            </a:fld>
            <a:endParaRPr lang="zh-CN" altLang="en-US"/>
          </a:p>
        </p:txBody>
      </p:sp>
    </p:spTree>
    <p:extLst>
      <p:ext uri="{BB962C8B-B14F-4D97-AF65-F5344CB8AC3E}">
        <p14:creationId xmlns:p14="http://schemas.microsoft.com/office/powerpoint/2010/main" val="2795681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23</a:t>
            </a:fld>
            <a:endParaRPr lang="zh-CN" altLang="en-US"/>
          </a:p>
        </p:txBody>
      </p:sp>
    </p:spTree>
    <p:extLst>
      <p:ext uri="{BB962C8B-B14F-4D97-AF65-F5344CB8AC3E}">
        <p14:creationId xmlns:p14="http://schemas.microsoft.com/office/powerpoint/2010/main" val="26049479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24</a:t>
            </a:fld>
            <a:endParaRPr lang="zh-CN" altLang="en-US"/>
          </a:p>
        </p:txBody>
      </p:sp>
    </p:spTree>
    <p:extLst>
      <p:ext uri="{BB962C8B-B14F-4D97-AF65-F5344CB8AC3E}">
        <p14:creationId xmlns:p14="http://schemas.microsoft.com/office/powerpoint/2010/main" val="14397818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25</a:t>
            </a:fld>
            <a:endParaRPr lang="zh-CN" altLang="en-US"/>
          </a:p>
        </p:txBody>
      </p:sp>
    </p:spTree>
    <p:extLst>
      <p:ext uri="{BB962C8B-B14F-4D97-AF65-F5344CB8AC3E}">
        <p14:creationId xmlns:p14="http://schemas.microsoft.com/office/powerpoint/2010/main" val="7185174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26</a:t>
            </a:fld>
            <a:endParaRPr lang="zh-CN" altLang="en-US"/>
          </a:p>
        </p:txBody>
      </p:sp>
    </p:spTree>
    <p:extLst>
      <p:ext uri="{BB962C8B-B14F-4D97-AF65-F5344CB8AC3E}">
        <p14:creationId xmlns:p14="http://schemas.microsoft.com/office/powerpoint/2010/main" val="38942735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27</a:t>
            </a:fld>
            <a:endParaRPr lang="zh-CN" altLang="en-US"/>
          </a:p>
        </p:txBody>
      </p:sp>
    </p:spTree>
    <p:extLst>
      <p:ext uri="{BB962C8B-B14F-4D97-AF65-F5344CB8AC3E}">
        <p14:creationId xmlns:p14="http://schemas.microsoft.com/office/powerpoint/2010/main" val="4397834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28</a:t>
            </a:fld>
            <a:endParaRPr lang="zh-CN" altLang="en-US"/>
          </a:p>
        </p:txBody>
      </p:sp>
    </p:spTree>
    <p:extLst>
      <p:ext uri="{BB962C8B-B14F-4D97-AF65-F5344CB8AC3E}">
        <p14:creationId xmlns:p14="http://schemas.microsoft.com/office/powerpoint/2010/main" val="39962614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29</a:t>
            </a:fld>
            <a:endParaRPr lang="zh-CN" altLang="en-US"/>
          </a:p>
        </p:txBody>
      </p:sp>
    </p:spTree>
    <p:extLst>
      <p:ext uri="{BB962C8B-B14F-4D97-AF65-F5344CB8AC3E}">
        <p14:creationId xmlns:p14="http://schemas.microsoft.com/office/powerpoint/2010/main" val="31718862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30</a:t>
            </a:fld>
            <a:endParaRPr lang="zh-CN" altLang="en-US"/>
          </a:p>
        </p:txBody>
      </p:sp>
    </p:spTree>
    <p:extLst>
      <p:ext uri="{BB962C8B-B14F-4D97-AF65-F5344CB8AC3E}">
        <p14:creationId xmlns:p14="http://schemas.microsoft.com/office/powerpoint/2010/main" val="20840245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31</a:t>
            </a:fld>
            <a:endParaRPr lang="zh-CN" altLang="en-US"/>
          </a:p>
        </p:txBody>
      </p:sp>
    </p:spTree>
    <p:extLst>
      <p:ext uri="{BB962C8B-B14F-4D97-AF65-F5344CB8AC3E}">
        <p14:creationId xmlns:p14="http://schemas.microsoft.com/office/powerpoint/2010/main" val="6962156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32</a:t>
            </a:fld>
            <a:endParaRPr lang="zh-CN" altLang="en-US"/>
          </a:p>
        </p:txBody>
      </p:sp>
    </p:spTree>
    <p:extLst>
      <p:ext uri="{BB962C8B-B14F-4D97-AF65-F5344CB8AC3E}">
        <p14:creationId xmlns:p14="http://schemas.microsoft.com/office/powerpoint/2010/main" val="28029364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33</a:t>
            </a:fld>
            <a:endParaRPr lang="zh-CN" altLang="en-US"/>
          </a:p>
        </p:txBody>
      </p:sp>
    </p:spTree>
    <p:extLst>
      <p:ext uri="{BB962C8B-B14F-4D97-AF65-F5344CB8AC3E}">
        <p14:creationId xmlns:p14="http://schemas.microsoft.com/office/powerpoint/2010/main" val="22222673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34</a:t>
            </a:fld>
            <a:endParaRPr lang="zh-CN" altLang="en-US"/>
          </a:p>
        </p:txBody>
      </p:sp>
    </p:spTree>
    <p:extLst>
      <p:ext uri="{BB962C8B-B14F-4D97-AF65-F5344CB8AC3E}">
        <p14:creationId xmlns:p14="http://schemas.microsoft.com/office/powerpoint/2010/main" val="27580093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35</a:t>
            </a:fld>
            <a:endParaRPr lang="zh-CN" altLang="en-US"/>
          </a:p>
        </p:txBody>
      </p:sp>
    </p:spTree>
    <p:extLst>
      <p:ext uri="{BB962C8B-B14F-4D97-AF65-F5344CB8AC3E}">
        <p14:creationId xmlns:p14="http://schemas.microsoft.com/office/powerpoint/2010/main" val="41159314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36</a:t>
            </a:fld>
            <a:endParaRPr lang="zh-CN" altLang="en-US"/>
          </a:p>
        </p:txBody>
      </p:sp>
    </p:spTree>
    <p:extLst>
      <p:ext uri="{BB962C8B-B14F-4D97-AF65-F5344CB8AC3E}">
        <p14:creationId xmlns:p14="http://schemas.microsoft.com/office/powerpoint/2010/main" val="27774727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37</a:t>
            </a:fld>
            <a:endParaRPr lang="zh-CN" altLang="en-US"/>
          </a:p>
        </p:txBody>
      </p:sp>
    </p:spTree>
    <p:extLst>
      <p:ext uri="{BB962C8B-B14F-4D97-AF65-F5344CB8AC3E}">
        <p14:creationId xmlns:p14="http://schemas.microsoft.com/office/powerpoint/2010/main" val="13002118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38</a:t>
            </a:fld>
            <a:endParaRPr lang="zh-CN" altLang="en-US"/>
          </a:p>
        </p:txBody>
      </p:sp>
    </p:spTree>
    <p:extLst>
      <p:ext uri="{BB962C8B-B14F-4D97-AF65-F5344CB8AC3E}">
        <p14:creationId xmlns:p14="http://schemas.microsoft.com/office/powerpoint/2010/main" val="35966964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39</a:t>
            </a:fld>
            <a:endParaRPr lang="zh-CN" altLang="en-US"/>
          </a:p>
        </p:txBody>
      </p:sp>
    </p:spTree>
    <p:extLst>
      <p:ext uri="{BB962C8B-B14F-4D97-AF65-F5344CB8AC3E}">
        <p14:creationId xmlns:p14="http://schemas.microsoft.com/office/powerpoint/2010/main" val="8017379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40</a:t>
            </a:fld>
            <a:endParaRPr lang="zh-CN" altLang="en-US"/>
          </a:p>
        </p:txBody>
      </p:sp>
    </p:spTree>
    <p:extLst>
      <p:ext uri="{BB962C8B-B14F-4D97-AF65-F5344CB8AC3E}">
        <p14:creationId xmlns:p14="http://schemas.microsoft.com/office/powerpoint/2010/main" val="32444255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41</a:t>
            </a:fld>
            <a:endParaRPr lang="zh-CN" altLang="en-US"/>
          </a:p>
        </p:txBody>
      </p:sp>
    </p:spTree>
    <p:extLst>
      <p:ext uri="{BB962C8B-B14F-4D97-AF65-F5344CB8AC3E}">
        <p14:creationId xmlns:p14="http://schemas.microsoft.com/office/powerpoint/2010/main" val="35138085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42</a:t>
            </a:fld>
            <a:endParaRPr lang="zh-CN" altLang="en-US"/>
          </a:p>
        </p:txBody>
      </p:sp>
    </p:spTree>
    <p:extLst>
      <p:ext uri="{BB962C8B-B14F-4D97-AF65-F5344CB8AC3E}">
        <p14:creationId xmlns:p14="http://schemas.microsoft.com/office/powerpoint/2010/main" val="20510628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43</a:t>
            </a:fld>
            <a:endParaRPr lang="zh-CN" altLang="en-US"/>
          </a:p>
        </p:txBody>
      </p:sp>
    </p:spTree>
    <p:extLst>
      <p:ext uri="{BB962C8B-B14F-4D97-AF65-F5344CB8AC3E}">
        <p14:creationId xmlns:p14="http://schemas.microsoft.com/office/powerpoint/2010/main" val="32471379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44</a:t>
            </a:fld>
            <a:endParaRPr lang="zh-CN" altLang="en-US"/>
          </a:p>
        </p:txBody>
      </p:sp>
    </p:spTree>
    <p:extLst>
      <p:ext uri="{BB962C8B-B14F-4D97-AF65-F5344CB8AC3E}">
        <p14:creationId xmlns:p14="http://schemas.microsoft.com/office/powerpoint/2010/main" val="30719988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45</a:t>
            </a:fld>
            <a:endParaRPr lang="zh-CN" altLang="en-US"/>
          </a:p>
        </p:txBody>
      </p:sp>
    </p:spTree>
    <p:extLst>
      <p:ext uri="{BB962C8B-B14F-4D97-AF65-F5344CB8AC3E}">
        <p14:creationId xmlns:p14="http://schemas.microsoft.com/office/powerpoint/2010/main" val="9896763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46</a:t>
            </a:fld>
            <a:endParaRPr lang="zh-CN" altLang="en-US"/>
          </a:p>
        </p:txBody>
      </p:sp>
    </p:spTree>
    <p:extLst>
      <p:ext uri="{BB962C8B-B14F-4D97-AF65-F5344CB8AC3E}">
        <p14:creationId xmlns:p14="http://schemas.microsoft.com/office/powerpoint/2010/main" val="34515760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47</a:t>
            </a:fld>
            <a:endParaRPr lang="zh-CN" altLang="en-US"/>
          </a:p>
        </p:txBody>
      </p:sp>
    </p:spTree>
    <p:extLst>
      <p:ext uri="{BB962C8B-B14F-4D97-AF65-F5344CB8AC3E}">
        <p14:creationId xmlns:p14="http://schemas.microsoft.com/office/powerpoint/2010/main" val="30930990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5442D28-4BEB-475A-852F-38E2DCE586C1}" type="slidenum">
              <a:rPr lang="zh-CN" altLang="en-US" smtClean="0"/>
              <a:t>48</a:t>
            </a:fld>
            <a:endParaRPr lang="zh-CN" altLang="en-US"/>
          </a:p>
        </p:txBody>
      </p:sp>
    </p:spTree>
    <p:extLst>
      <p:ext uri="{BB962C8B-B14F-4D97-AF65-F5344CB8AC3E}">
        <p14:creationId xmlns:p14="http://schemas.microsoft.com/office/powerpoint/2010/main" val="23737131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144D3E3-BBCE-4CDD-8F71-62420A37B184}" type="slidenum">
              <a:rPr lang="zh-CN" altLang="en-US" smtClean="0"/>
              <a:t>49</a:t>
            </a:fld>
            <a:endParaRPr lang="zh-CN" altLang="en-US"/>
          </a:p>
        </p:txBody>
      </p:sp>
    </p:spTree>
    <p:extLst>
      <p:ext uri="{BB962C8B-B14F-4D97-AF65-F5344CB8AC3E}">
        <p14:creationId xmlns:p14="http://schemas.microsoft.com/office/powerpoint/2010/main" val="1017744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F3D6478-918B-4FD2-B664-24CF18ECDC0D}"/>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F1D6FB5B-BA11-4747-A781-0E53DF07A9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0A33BBD9-2B69-4425-8887-B3B7F909A324}"/>
              </a:ext>
            </a:extLst>
          </p:cNvPr>
          <p:cNvSpPr>
            <a:spLocks noGrp="1"/>
          </p:cNvSpPr>
          <p:nvPr>
            <p:ph type="dt" sz="half" idx="10"/>
          </p:nvPr>
        </p:nvSpPr>
        <p:spPr/>
        <p:txBody>
          <a:bodyPr/>
          <a:lstStyle/>
          <a:p>
            <a:fld id="{64A4271D-1C6B-472F-8F3D-F1EE800A7062}" type="datetime1">
              <a:rPr lang="zh-CN" altLang="en-US" smtClean="0"/>
              <a:t>2021/12/9</a:t>
            </a:fld>
            <a:endParaRPr lang="zh-CN" altLang="en-US"/>
          </a:p>
        </p:txBody>
      </p:sp>
      <p:sp>
        <p:nvSpPr>
          <p:cNvPr id="5" name="页脚占位符 4">
            <a:extLst>
              <a:ext uri="{FF2B5EF4-FFF2-40B4-BE49-F238E27FC236}">
                <a16:creationId xmlns:a16="http://schemas.microsoft.com/office/drawing/2014/main" id="{C7AD63E7-9BED-44E5-91F3-26D768A9DCE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C3BE99A-32E2-4416-A675-D82995152A7D}"/>
              </a:ext>
            </a:extLst>
          </p:cNvPr>
          <p:cNvSpPr>
            <a:spLocks noGrp="1"/>
          </p:cNvSpPr>
          <p:nvPr>
            <p:ph type="sldNum" sz="quarter" idx="12"/>
          </p:nvPr>
        </p:nvSpPr>
        <p:spPr/>
        <p:txBody>
          <a:bodyPr/>
          <a:lstStyle/>
          <a:p>
            <a:fld id="{7939AB81-0AB9-404A-A05F-6E9A7617CAC1}" type="slidenum">
              <a:rPr lang="zh-CN" altLang="en-US" smtClean="0"/>
              <a:t>‹#›</a:t>
            </a:fld>
            <a:endParaRPr lang="zh-CN" altLang="en-US"/>
          </a:p>
        </p:txBody>
      </p:sp>
    </p:spTree>
    <p:extLst>
      <p:ext uri="{BB962C8B-B14F-4D97-AF65-F5344CB8AC3E}">
        <p14:creationId xmlns:p14="http://schemas.microsoft.com/office/powerpoint/2010/main" val="3413573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D5C8CEB-D73A-4AB8-B345-3C39CB94C4E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360226A-7BDD-4901-ADFB-E49D957BD36F}"/>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93698DF-BD9F-4A43-9FBB-6342B957206C}"/>
              </a:ext>
            </a:extLst>
          </p:cNvPr>
          <p:cNvSpPr>
            <a:spLocks noGrp="1"/>
          </p:cNvSpPr>
          <p:nvPr>
            <p:ph type="dt" sz="half" idx="10"/>
          </p:nvPr>
        </p:nvSpPr>
        <p:spPr/>
        <p:txBody>
          <a:bodyPr/>
          <a:lstStyle/>
          <a:p>
            <a:fld id="{9FFC25D3-466B-4156-8532-5F53F4AC1C0C}" type="datetime1">
              <a:rPr lang="zh-CN" altLang="en-US" smtClean="0"/>
              <a:t>2021/12/9</a:t>
            </a:fld>
            <a:endParaRPr lang="zh-CN" altLang="en-US"/>
          </a:p>
        </p:txBody>
      </p:sp>
      <p:sp>
        <p:nvSpPr>
          <p:cNvPr id="5" name="页脚占位符 4">
            <a:extLst>
              <a:ext uri="{FF2B5EF4-FFF2-40B4-BE49-F238E27FC236}">
                <a16:creationId xmlns:a16="http://schemas.microsoft.com/office/drawing/2014/main" id="{A0C293FD-C679-4820-B19D-8467AF94630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4BA3881-4C36-4FD4-85ED-3F238C474317}"/>
              </a:ext>
            </a:extLst>
          </p:cNvPr>
          <p:cNvSpPr>
            <a:spLocks noGrp="1"/>
          </p:cNvSpPr>
          <p:nvPr>
            <p:ph type="sldNum" sz="quarter" idx="12"/>
          </p:nvPr>
        </p:nvSpPr>
        <p:spPr/>
        <p:txBody>
          <a:bodyPr/>
          <a:lstStyle/>
          <a:p>
            <a:fld id="{7939AB81-0AB9-404A-A05F-6E9A7617CAC1}" type="slidenum">
              <a:rPr lang="zh-CN" altLang="en-US" smtClean="0"/>
              <a:t>‹#›</a:t>
            </a:fld>
            <a:endParaRPr lang="zh-CN" altLang="en-US"/>
          </a:p>
        </p:txBody>
      </p:sp>
    </p:spTree>
    <p:extLst>
      <p:ext uri="{BB962C8B-B14F-4D97-AF65-F5344CB8AC3E}">
        <p14:creationId xmlns:p14="http://schemas.microsoft.com/office/powerpoint/2010/main" val="793914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8DD25A4-E5AF-4B68-8FBC-A9B23429F60B}"/>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5D12D366-0569-4975-A721-7E412928BD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4DE8C9DF-8647-4756-8632-B1E17B993AA9}"/>
              </a:ext>
            </a:extLst>
          </p:cNvPr>
          <p:cNvSpPr>
            <a:spLocks noGrp="1"/>
          </p:cNvSpPr>
          <p:nvPr>
            <p:ph type="dt" sz="half" idx="10"/>
          </p:nvPr>
        </p:nvSpPr>
        <p:spPr/>
        <p:txBody>
          <a:bodyPr/>
          <a:lstStyle/>
          <a:p>
            <a:fld id="{9B04D41A-E2DB-470C-AF33-0FBF6D9BFBD9}" type="datetime1">
              <a:rPr lang="zh-CN" altLang="en-US" smtClean="0"/>
              <a:t>2021/12/9</a:t>
            </a:fld>
            <a:endParaRPr lang="zh-CN" altLang="en-US"/>
          </a:p>
        </p:txBody>
      </p:sp>
      <p:sp>
        <p:nvSpPr>
          <p:cNvPr id="5" name="页脚占位符 4">
            <a:extLst>
              <a:ext uri="{FF2B5EF4-FFF2-40B4-BE49-F238E27FC236}">
                <a16:creationId xmlns:a16="http://schemas.microsoft.com/office/drawing/2014/main" id="{FF2EBFDA-DDF7-477B-9561-41718716C7D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B8A61F1-D5DB-45C8-8153-D0CD61EE07BF}"/>
              </a:ext>
            </a:extLst>
          </p:cNvPr>
          <p:cNvSpPr>
            <a:spLocks noGrp="1"/>
          </p:cNvSpPr>
          <p:nvPr>
            <p:ph type="sldNum" sz="quarter" idx="12"/>
          </p:nvPr>
        </p:nvSpPr>
        <p:spPr/>
        <p:txBody>
          <a:bodyPr/>
          <a:lstStyle/>
          <a:p>
            <a:fld id="{7939AB81-0AB9-404A-A05F-6E9A7617CAC1}" type="slidenum">
              <a:rPr lang="zh-CN" altLang="en-US" smtClean="0"/>
              <a:t>‹#›</a:t>
            </a:fld>
            <a:endParaRPr lang="zh-CN" altLang="en-US"/>
          </a:p>
        </p:txBody>
      </p:sp>
    </p:spTree>
    <p:extLst>
      <p:ext uri="{BB962C8B-B14F-4D97-AF65-F5344CB8AC3E}">
        <p14:creationId xmlns:p14="http://schemas.microsoft.com/office/powerpoint/2010/main" val="1221068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764F62-44A1-4EBD-A5BD-918B2EA6740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1AA187D-75E5-4E4B-B1FA-F967B1FFE33F}"/>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6BEBA42C-4532-4727-B873-E1E3BC20F738}"/>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77DAECD0-0902-4686-9A01-5348A21EDCD0}"/>
              </a:ext>
            </a:extLst>
          </p:cNvPr>
          <p:cNvSpPr>
            <a:spLocks noGrp="1"/>
          </p:cNvSpPr>
          <p:nvPr>
            <p:ph type="dt" sz="half" idx="10"/>
          </p:nvPr>
        </p:nvSpPr>
        <p:spPr/>
        <p:txBody>
          <a:bodyPr/>
          <a:lstStyle/>
          <a:p>
            <a:fld id="{1A9E897D-ADED-428A-9FA8-AAED4840A4D6}" type="datetime1">
              <a:rPr lang="zh-CN" altLang="en-US" smtClean="0"/>
              <a:t>2021/12/9</a:t>
            </a:fld>
            <a:endParaRPr lang="zh-CN" altLang="en-US"/>
          </a:p>
        </p:txBody>
      </p:sp>
      <p:sp>
        <p:nvSpPr>
          <p:cNvPr id="6" name="页脚占位符 5">
            <a:extLst>
              <a:ext uri="{FF2B5EF4-FFF2-40B4-BE49-F238E27FC236}">
                <a16:creationId xmlns:a16="http://schemas.microsoft.com/office/drawing/2014/main" id="{2BD74F29-C011-4D56-83A5-5CEE853653F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82702A9-DBD1-4FC6-BA0C-F3F6162AD840}"/>
              </a:ext>
            </a:extLst>
          </p:cNvPr>
          <p:cNvSpPr>
            <a:spLocks noGrp="1"/>
          </p:cNvSpPr>
          <p:nvPr>
            <p:ph type="sldNum" sz="quarter" idx="12"/>
          </p:nvPr>
        </p:nvSpPr>
        <p:spPr/>
        <p:txBody>
          <a:bodyPr/>
          <a:lstStyle/>
          <a:p>
            <a:fld id="{7939AB81-0AB9-404A-A05F-6E9A7617CAC1}" type="slidenum">
              <a:rPr lang="zh-CN" altLang="en-US" smtClean="0"/>
              <a:t>‹#›</a:t>
            </a:fld>
            <a:endParaRPr lang="zh-CN" altLang="en-US"/>
          </a:p>
        </p:txBody>
      </p:sp>
    </p:spTree>
    <p:extLst>
      <p:ext uri="{BB962C8B-B14F-4D97-AF65-F5344CB8AC3E}">
        <p14:creationId xmlns:p14="http://schemas.microsoft.com/office/powerpoint/2010/main" val="3508305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EE1365-3082-44D5-B556-51D3D40A868E}"/>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A3FC7206-0EBD-4040-8357-DAF10EB62C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63E7ECAF-967B-4018-A1FA-1B3A01059032}"/>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F054B46C-811C-417C-9F3B-E7B81E421B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5FA8F097-B2DD-4C69-8350-67265EDA2B94}"/>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A49B3871-FAEC-4470-901B-1B4657B18203}"/>
              </a:ext>
            </a:extLst>
          </p:cNvPr>
          <p:cNvSpPr>
            <a:spLocks noGrp="1"/>
          </p:cNvSpPr>
          <p:nvPr>
            <p:ph type="dt" sz="half" idx="10"/>
          </p:nvPr>
        </p:nvSpPr>
        <p:spPr/>
        <p:txBody>
          <a:bodyPr/>
          <a:lstStyle/>
          <a:p>
            <a:fld id="{8342493F-5A05-4CF8-94FD-9FE82E2C2499}" type="datetime1">
              <a:rPr lang="zh-CN" altLang="en-US" smtClean="0"/>
              <a:t>2021/12/9</a:t>
            </a:fld>
            <a:endParaRPr lang="zh-CN" altLang="en-US"/>
          </a:p>
        </p:txBody>
      </p:sp>
      <p:sp>
        <p:nvSpPr>
          <p:cNvPr id="8" name="页脚占位符 7">
            <a:extLst>
              <a:ext uri="{FF2B5EF4-FFF2-40B4-BE49-F238E27FC236}">
                <a16:creationId xmlns:a16="http://schemas.microsoft.com/office/drawing/2014/main" id="{E3AE129A-D51F-4BE2-9D42-CD949B7CEFAB}"/>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81D19013-2772-4777-8051-40EFEEE5B052}"/>
              </a:ext>
            </a:extLst>
          </p:cNvPr>
          <p:cNvSpPr>
            <a:spLocks noGrp="1"/>
          </p:cNvSpPr>
          <p:nvPr>
            <p:ph type="sldNum" sz="quarter" idx="12"/>
          </p:nvPr>
        </p:nvSpPr>
        <p:spPr/>
        <p:txBody>
          <a:bodyPr/>
          <a:lstStyle/>
          <a:p>
            <a:fld id="{7939AB81-0AB9-404A-A05F-6E9A7617CAC1}" type="slidenum">
              <a:rPr lang="zh-CN" altLang="en-US" smtClean="0"/>
              <a:t>‹#›</a:t>
            </a:fld>
            <a:endParaRPr lang="zh-CN" altLang="en-US"/>
          </a:p>
        </p:txBody>
      </p:sp>
    </p:spTree>
    <p:extLst>
      <p:ext uri="{BB962C8B-B14F-4D97-AF65-F5344CB8AC3E}">
        <p14:creationId xmlns:p14="http://schemas.microsoft.com/office/powerpoint/2010/main" val="2109139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94FD2C-1FD7-44C4-8402-A736D7759C48}"/>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13451945-4369-4394-B93F-E1FE1E292B5B}"/>
              </a:ext>
            </a:extLst>
          </p:cNvPr>
          <p:cNvSpPr>
            <a:spLocks noGrp="1"/>
          </p:cNvSpPr>
          <p:nvPr>
            <p:ph type="dt" sz="half" idx="10"/>
          </p:nvPr>
        </p:nvSpPr>
        <p:spPr/>
        <p:txBody>
          <a:bodyPr/>
          <a:lstStyle/>
          <a:p>
            <a:fld id="{20DA06BD-C7C3-4CB7-B46A-69FF9FBE3FF5}" type="datetime1">
              <a:rPr lang="zh-CN" altLang="en-US" smtClean="0"/>
              <a:t>2021/12/9</a:t>
            </a:fld>
            <a:endParaRPr lang="zh-CN" altLang="en-US"/>
          </a:p>
        </p:txBody>
      </p:sp>
      <p:sp>
        <p:nvSpPr>
          <p:cNvPr id="4" name="页脚占位符 3">
            <a:extLst>
              <a:ext uri="{FF2B5EF4-FFF2-40B4-BE49-F238E27FC236}">
                <a16:creationId xmlns:a16="http://schemas.microsoft.com/office/drawing/2014/main" id="{99CF9E43-2102-49C3-8E91-8967FB62A87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DCDA6A6E-3E7D-49AC-BC38-D93C5F35365C}"/>
              </a:ext>
            </a:extLst>
          </p:cNvPr>
          <p:cNvSpPr>
            <a:spLocks noGrp="1"/>
          </p:cNvSpPr>
          <p:nvPr>
            <p:ph type="sldNum" sz="quarter" idx="12"/>
          </p:nvPr>
        </p:nvSpPr>
        <p:spPr/>
        <p:txBody>
          <a:bodyPr/>
          <a:lstStyle/>
          <a:p>
            <a:fld id="{7939AB81-0AB9-404A-A05F-6E9A7617CAC1}" type="slidenum">
              <a:rPr lang="zh-CN" altLang="en-US" smtClean="0"/>
              <a:t>‹#›</a:t>
            </a:fld>
            <a:endParaRPr lang="zh-CN" altLang="en-US"/>
          </a:p>
        </p:txBody>
      </p:sp>
    </p:spTree>
    <p:extLst>
      <p:ext uri="{BB962C8B-B14F-4D97-AF65-F5344CB8AC3E}">
        <p14:creationId xmlns:p14="http://schemas.microsoft.com/office/powerpoint/2010/main" val="2487733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7400D1C5-8705-4FD7-A4DA-B08D5B850EE3}"/>
              </a:ext>
            </a:extLst>
          </p:cNvPr>
          <p:cNvSpPr>
            <a:spLocks noGrp="1"/>
          </p:cNvSpPr>
          <p:nvPr>
            <p:ph type="dt" sz="half" idx="10"/>
          </p:nvPr>
        </p:nvSpPr>
        <p:spPr/>
        <p:txBody>
          <a:bodyPr/>
          <a:lstStyle/>
          <a:p>
            <a:fld id="{5385126D-1708-4B1E-9C97-4D858314E71A}" type="datetime1">
              <a:rPr lang="zh-CN" altLang="en-US" smtClean="0"/>
              <a:t>2021/12/9</a:t>
            </a:fld>
            <a:endParaRPr lang="zh-CN" altLang="en-US"/>
          </a:p>
        </p:txBody>
      </p:sp>
      <p:sp>
        <p:nvSpPr>
          <p:cNvPr id="3" name="页脚占位符 2">
            <a:extLst>
              <a:ext uri="{FF2B5EF4-FFF2-40B4-BE49-F238E27FC236}">
                <a16:creationId xmlns:a16="http://schemas.microsoft.com/office/drawing/2014/main" id="{94C57143-5554-4918-9650-93B63CCE2F6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18FB0CBF-D0F1-41FF-A06C-A5A703C75C2C}"/>
              </a:ext>
            </a:extLst>
          </p:cNvPr>
          <p:cNvSpPr>
            <a:spLocks noGrp="1"/>
          </p:cNvSpPr>
          <p:nvPr>
            <p:ph type="sldNum" sz="quarter" idx="12"/>
          </p:nvPr>
        </p:nvSpPr>
        <p:spPr/>
        <p:txBody>
          <a:bodyPr/>
          <a:lstStyle/>
          <a:p>
            <a:fld id="{7939AB81-0AB9-404A-A05F-6E9A7617CAC1}" type="slidenum">
              <a:rPr lang="zh-CN" altLang="en-US" smtClean="0"/>
              <a:t>‹#›</a:t>
            </a:fld>
            <a:endParaRPr lang="zh-CN" altLang="en-US"/>
          </a:p>
        </p:txBody>
      </p:sp>
    </p:spTree>
    <p:extLst>
      <p:ext uri="{BB962C8B-B14F-4D97-AF65-F5344CB8AC3E}">
        <p14:creationId xmlns:p14="http://schemas.microsoft.com/office/powerpoint/2010/main" val="1658906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18B2718-E991-4F07-BD38-77F18972394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CF2DD65C-6BBB-4A18-A919-CD92292B6B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1DCA02B3-1327-48BC-AAFA-6CD81F6DFF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F141E0B-5213-4D7F-A38A-7B331A9AD644}"/>
              </a:ext>
            </a:extLst>
          </p:cNvPr>
          <p:cNvSpPr>
            <a:spLocks noGrp="1"/>
          </p:cNvSpPr>
          <p:nvPr>
            <p:ph type="dt" sz="half" idx="10"/>
          </p:nvPr>
        </p:nvSpPr>
        <p:spPr/>
        <p:txBody>
          <a:bodyPr/>
          <a:lstStyle/>
          <a:p>
            <a:fld id="{525B5419-0AB8-46C0-84D2-ABDFA77E9115}" type="datetime1">
              <a:rPr lang="zh-CN" altLang="en-US" smtClean="0"/>
              <a:t>2021/12/9</a:t>
            </a:fld>
            <a:endParaRPr lang="zh-CN" altLang="en-US"/>
          </a:p>
        </p:txBody>
      </p:sp>
      <p:sp>
        <p:nvSpPr>
          <p:cNvPr id="6" name="页脚占位符 5">
            <a:extLst>
              <a:ext uri="{FF2B5EF4-FFF2-40B4-BE49-F238E27FC236}">
                <a16:creationId xmlns:a16="http://schemas.microsoft.com/office/drawing/2014/main" id="{E0BD4A7D-531C-432A-9363-C9E09682DA1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1D9E690E-C2D2-49AA-9229-ADEE2C71EAAE}"/>
              </a:ext>
            </a:extLst>
          </p:cNvPr>
          <p:cNvSpPr>
            <a:spLocks noGrp="1"/>
          </p:cNvSpPr>
          <p:nvPr>
            <p:ph type="sldNum" sz="quarter" idx="12"/>
          </p:nvPr>
        </p:nvSpPr>
        <p:spPr/>
        <p:txBody>
          <a:bodyPr/>
          <a:lstStyle/>
          <a:p>
            <a:fld id="{7939AB81-0AB9-404A-A05F-6E9A7617CAC1}" type="slidenum">
              <a:rPr lang="zh-CN" altLang="en-US" smtClean="0"/>
              <a:t>‹#›</a:t>
            </a:fld>
            <a:endParaRPr lang="zh-CN" altLang="en-US"/>
          </a:p>
        </p:txBody>
      </p:sp>
    </p:spTree>
    <p:extLst>
      <p:ext uri="{BB962C8B-B14F-4D97-AF65-F5344CB8AC3E}">
        <p14:creationId xmlns:p14="http://schemas.microsoft.com/office/powerpoint/2010/main" val="605952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5B96FC0-AAEB-4759-8D8C-EAE1200D141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5F65F195-42CD-49D5-A59D-28E374CE79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458D48DD-DCD6-4176-8A98-977B383608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2B3AE8CA-A8CB-406B-9C9C-FE928FC48D3D}"/>
              </a:ext>
            </a:extLst>
          </p:cNvPr>
          <p:cNvSpPr>
            <a:spLocks noGrp="1"/>
          </p:cNvSpPr>
          <p:nvPr>
            <p:ph type="dt" sz="half" idx="10"/>
          </p:nvPr>
        </p:nvSpPr>
        <p:spPr/>
        <p:txBody>
          <a:bodyPr/>
          <a:lstStyle/>
          <a:p>
            <a:fld id="{34B73824-7CAC-4155-8860-79E69AD766F2}" type="datetime1">
              <a:rPr lang="zh-CN" altLang="en-US" smtClean="0"/>
              <a:t>2021/12/9</a:t>
            </a:fld>
            <a:endParaRPr lang="zh-CN" altLang="en-US"/>
          </a:p>
        </p:txBody>
      </p:sp>
      <p:sp>
        <p:nvSpPr>
          <p:cNvPr id="6" name="页脚占位符 5">
            <a:extLst>
              <a:ext uri="{FF2B5EF4-FFF2-40B4-BE49-F238E27FC236}">
                <a16:creationId xmlns:a16="http://schemas.microsoft.com/office/drawing/2014/main" id="{7EDA25FF-39EF-42A3-9EE4-3410014E853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F90B9F0-F284-4F53-954D-54D6149421F2}"/>
              </a:ext>
            </a:extLst>
          </p:cNvPr>
          <p:cNvSpPr>
            <a:spLocks noGrp="1"/>
          </p:cNvSpPr>
          <p:nvPr>
            <p:ph type="sldNum" sz="quarter" idx="12"/>
          </p:nvPr>
        </p:nvSpPr>
        <p:spPr/>
        <p:txBody>
          <a:bodyPr/>
          <a:lstStyle/>
          <a:p>
            <a:fld id="{7939AB81-0AB9-404A-A05F-6E9A7617CAC1}" type="slidenum">
              <a:rPr lang="zh-CN" altLang="en-US" smtClean="0"/>
              <a:t>‹#›</a:t>
            </a:fld>
            <a:endParaRPr lang="zh-CN" altLang="en-US"/>
          </a:p>
        </p:txBody>
      </p:sp>
    </p:spTree>
    <p:extLst>
      <p:ext uri="{BB962C8B-B14F-4D97-AF65-F5344CB8AC3E}">
        <p14:creationId xmlns:p14="http://schemas.microsoft.com/office/powerpoint/2010/main" val="2928842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8D1AE7-C390-4A8D-BD80-BBDD395C1465}"/>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EC9605F6-BD9F-44E9-8681-B8C19248411B}"/>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A09B91F-8644-4EA2-8A6D-1D4F67B2C142}"/>
              </a:ext>
            </a:extLst>
          </p:cNvPr>
          <p:cNvSpPr>
            <a:spLocks noGrp="1"/>
          </p:cNvSpPr>
          <p:nvPr>
            <p:ph type="dt" sz="half" idx="10"/>
          </p:nvPr>
        </p:nvSpPr>
        <p:spPr/>
        <p:txBody>
          <a:bodyPr/>
          <a:lstStyle/>
          <a:p>
            <a:fld id="{E9D8CC2F-9CA1-4FCB-92A3-BD893BFE3420}" type="datetime1">
              <a:rPr lang="zh-CN" altLang="en-US" smtClean="0"/>
              <a:t>2021/12/9</a:t>
            </a:fld>
            <a:endParaRPr lang="zh-CN" altLang="en-US"/>
          </a:p>
        </p:txBody>
      </p:sp>
      <p:sp>
        <p:nvSpPr>
          <p:cNvPr id="5" name="页脚占位符 4">
            <a:extLst>
              <a:ext uri="{FF2B5EF4-FFF2-40B4-BE49-F238E27FC236}">
                <a16:creationId xmlns:a16="http://schemas.microsoft.com/office/drawing/2014/main" id="{CD3A3557-71F0-4F84-9373-32400237051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D1AE791-E1D8-4EFC-A112-791C4EB73FF1}"/>
              </a:ext>
            </a:extLst>
          </p:cNvPr>
          <p:cNvSpPr>
            <a:spLocks noGrp="1"/>
          </p:cNvSpPr>
          <p:nvPr>
            <p:ph type="sldNum" sz="quarter" idx="12"/>
          </p:nvPr>
        </p:nvSpPr>
        <p:spPr/>
        <p:txBody>
          <a:bodyPr/>
          <a:lstStyle/>
          <a:p>
            <a:fld id="{7939AB81-0AB9-404A-A05F-6E9A7617CAC1}" type="slidenum">
              <a:rPr lang="zh-CN" altLang="en-US" smtClean="0"/>
              <a:t>‹#›</a:t>
            </a:fld>
            <a:endParaRPr lang="zh-CN" altLang="en-US"/>
          </a:p>
        </p:txBody>
      </p:sp>
    </p:spTree>
    <p:extLst>
      <p:ext uri="{BB962C8B-B14F-4D97-AF65-F5344CB8AC3E}">
        <p14:creationId xmlns:p14="http://schemas.microsoft.com/office/powerpoint/2010/main" val="474829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B1E49DB2-E9D7-495E-8B7F-66F40BB1536B}"/>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A11DD2F9-2984-4F20-8C06-34DD75722A03}"/>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77EDE5A-AC65-4125-9714-47CE7E493A9F}"/>
              </a:ext>
            </a:extLst>
          </p:cNvPr>
          <p:cNvSpPr>
            <a:spLocks noGrp="1"/>
          </p:cNvSpPr>
          <p:nvPr>
            <p:ph type="dt" sz="half" idx="10"/>
          </p:nvPr>
        </p:nvSpPr>
        <p:spPr/>
        <p:txBody>
          <a:bodyPr/>
          <a:lstStyle/>
          <a:p>
            <a:fld id="{6CE1DC90-25C7-421B-B21C-B0ACC7D2DCA5}" type="datetime1">
              <a:rPr lang="zh-CN" altLang="en-US" smtClean="0"/>
              <a:t>2021/12/9</a:t>
            </a:fld>
            <a:endParaRPr lang="zh-CN" altLang="en-US"/>
          </a:p>
        </p:txBody>
      </p:sp>
      <p:sp>
        <p:nvSpPr>
          <p:cNvPr id="5" name="页脚占位符 4">
            <a:extLst>
              <a:ext uri="{FF2B5EF4-FFF2-40B4-BE49-F238E27FC236}">
                <a16:creationId xmlns:a16="http://schemas.microsoft.com/office/drawing/2014/main" id="{43E5AB24-77FD-4FE5-8EAB-5B3D1A9E653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6EC57A3-E5CB-464E-A3E2-9CDB612A550D}"/>
              </a:ext>
            </a:extLst>
          </p:cNvPr>
          <p:cNvSpPr>
            <a:spLocks noGrp="1"/>
          </p:cNvSpPr>
          <p:nvPr>
            <p:ph type="sldNum" sz="quarter" idx="12"/>
          </p:nvPr>
        </p:nvSpPr>
        <p:spPr/>
        <p:txBody>
          <a:bodyPr/>
          <a:lstStyle/>
          <a:p>
            <a:fld id="{7939AB81-0AB9-404A-A05F-6E9A7617CAC1}" type="slidenum">
              <a:rPr lang="zh-CN" altLang="en-US" smtClean="0"/>
              <a:t>‹#›</a:t>
            </a:fld>
            <a:endParaRPr lang="zh-CN" altLang="en-US"/>
          </a:p>
        </p:txBody>
      </p:sp>
    </p:spTree>
    <p:extLst>
      <p:ext uri="{BB962C8B-B14F-4D97-AF65-F5344CB8AC3E}">
        <p14:creationId xmlns:p14="http://schemas.microsoft.com/office/powerpoint/2010/main" val="1528376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C5A4247-58B3-4A1E-93EF-BCD1AB12EC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C119A371-2375-4C13-AF58-60C1B5767A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129DA6B-D077-4E62-A986-DF08338061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CAC0B7-1B4E-46AF-8D71-01E16EE73524}" type="datetime1">
              <a:rPr lang="zh-CN" altLang="en-US" smtClean="0"/>
              <a:t>2021/12/9</a:t>
            </a:fld>
            <a:endParaRPr lang="zh-CN" altLang="en-US"/>
          </a:p>
        </p:txBody>
      </p:sp>
      <p:sp>
        <p:nvSpPr>
          <p:cNvPr id="5" name="页脚占位符 4">
            <a:extLst>
              <a:ext uri="{FF2B5EF4-FFF2-40B4-BE49-F238E27FC236}">
                <a16:creationId xmlns:a16="http://schemas.microsoft.com/office/drawing/2014/main" id="{AC8D4FCA-E384-402C-88A8-A3171F3F94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5488FF4E-75F0-400B-A9EF-E6FA3EAC83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39AB81-0AB9-404A-A05F-6E9A7617CAC1}" type="slidenum">
              <a:rPr lang="zh-CN" altLang="en-US" smtClean="0"/>
              <a:t>‹#›</a:t>
            </a:fld>
            <a:endParaRPr lang="zh-CN" altLang="en-US"/>
          </a:p>
        </p:txBody>
      </p:sp>
    </p:spTree>
    <p:extLst>
      <p:ext uri="{BB962C8B-B14F-4D97-AF65-F5344CB8AC3E}">
        <p14:creationId xmlns:p14="http://schemas.microsoft.com/office/powerpoint/2010/main" val="1253287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541892"/>
            <a:ext cx="12192000" cy="3413713"/>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2" tIns="60856" rIns="121712" bIns="60856" rtlCol="0" anchor="ctr"/>
          <a:lstStyle/>
          <a:p>
            <a:pPr algn="ctr"/>
            <a:endParaRPr lang="zh-CN" altLang="en-US" sz="2438" dirty="0">
              <a:solidFill>
                <a:srgbClr val="C00000"/>
              </a:solidFill>
              <a:ea typeface="微软雅黑" panose="020B0503020204020204" pitchFamily="34" charset="-122"/>
            </a:endParaRPr>
          </a:p>
        </p:txBody>
      </p:sp>
      <p:sp>
        <p:nvSpPr>
          <p:cNvPr id="5" name="矩形 4"/>
          <p:cNvSpPr/>
          <p:nvPr/>
        </p:nvSpPr>
        <p:spPr>
          <a:xfrm>
            <a:off x="-100513" y="1222864"/>
            <a:ext cx="12393025" cy="855986"/>
          </a:xfrm>
          <a:prstGeom prst="rect">
            <a:avLst/>
          </a:prstGeom>
        </p:spPr>
        <p:txBody>
          <a:bodyPr wrap="square" lIns="121712" tIns="60856" rIns="121712" bIns="60856">
            <a:spAutoFit/>
          </a:bodyPr>
          <a:lstStyle/>
          <a:p>
            <a:pPr algn="ctr">
              <a:lnSpc>
                <a:spcPct val="150000"/>
              </a:lnSpc>
            </a:pPr>
            <a:r>
              <a:rPr lang="zh-CN" altLang="en-US" sz="3600" b="1" dirty="0">
                <a:solidFill>
                  <a:schemeClr val="bg1"/>
                </a:solidFill>
                <a:latin typeface="微软雅黑" panose="020B0503020204020204" pitchFamily="34" charset="-122"/>
                <a:ea typeface="微软雅黑" panose="020B0503020204020204" pitchFamily="34" charset="-122"/>
              </a:rPr>
              <a:t>基于自然语言处理的空间关系抽取</a:t>
            </a: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3978" y="5469240"/>
            <a:ext cx="2682373" cy="753427"/>
          </a:xfrm>
          <a:prstGeom prst="rect">
            <a:avLst/>
          </a:prstGeom>
        </p:spPr>
      </p:pic>
      <p:sp>
        <p:nvSpPr>
          <p:cNvPr id="15" name="矩形 14"/>
          <p:cNvSpPr/>
          <p:nvPr/>
        </p:nvSpPr>
        <p:spPr>
          <a:xfrm>
            <a:off x="923193" y="2454221"/>
            <a:ext cx="11717215" cy="369122"/>
          </a:xfrm>
          <a:prstGeom prst="rect">
            <a:avLst/>
          </a:prstGeom>
        </p:spPr>
        <p:txBody>
          <a:bodyPr wrap="square" lIns="121712" tIns="60856" rIns="121712" bIns="60856">
            <a:spAutoFit/>
          </a:bodyPr>
          <a:lstStyle/>
          <a:p>
            <a:r>
              <a:rPr lang="en-US" altLang="zh-CN" sz="16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									</a:t>
            </a:r>
            <a:endParaRPr lang="zh-CN" altLang="en-US" sz="36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 name="灯片编号占位符 1"/>
          <p:cNvSpPr>
            <a:spLocks noGrp="1"/>
          </p:cNvSpPr>
          <p:nvPr>
            <p:ph type="sldNum" sz="quarter" idx="12"/>
          </p:nvPr>
        </p:nvSpPr>
        <p:spPr/>
        <p:txBody>
          <a:bodyPr/>
          <a:lstStyle/>
          <a:p>
            <a:fld id="{47B07988-34B2-4014-AEBA-95FEB39318C4}" type="slidenum">
              <a:rPr lang="zh-CN" altLang="en-US" smtClean="0"/>
              <a:t>1</a:t>
            </a:fld>
            <a:endParaRPr lang="zh-CN" altLang="en-US"/>
          </a:p>
        </p:txBody>
      </p:sp>
      <p:sp>
        <p:nvSpPr>
          <p:cNvPr id="3" name="文本框 2">
            <a:extLst>
              <a:ext uri="{FF2B5EF4-FFF2-40B4-BE49-F238E27FC236}">
                <a16:creationId xmlns:a16="http://schemas.microsoft.com/office/drawing/2014/main" id="{94A77EF6-CB6F-4B4A-A6C3-49F778BFC4B6}"/>
              </a:ext>
            </a:extLst>
          </p:cNvPr>
          <p:cNvSpPr txBox="1"/>
          <p:nvPr/>
        </p:nvSpPr>
        <p:spPr>
          <a:xfrm>
            <a:off x="923193" y="2655590"/>
            <a:ext cx="12393026"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李晗静，基于自然语言处理的空间概念建模研究，哈尔滨工业大学，博士研究生学位论文，</a:t>
            </a:r>
            <a:r>
              <a:rPr lang="en-US" altLang="zh-CN" sz="2000" b="1" dirty="0">
                <a:solidFill>
                  <a:schemeClr val="bg1"/>
                </a:solidFill>
                <a:latin typeface="微软雅黑" panose="020B0503020204020204" pitchFamily="34" charset="-122"/>
                <a:ea typeface="微软雅黑" panose="020B0503020204020204" pitchFamily="34" charset="-122"/>
              </a:rPr>
              <a:t>2007</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5FDB8A5D-8867-411F-AD25-F63D51719790}"/>
              </a:ext>
            </a:extLst>
          </p:cNvPr>
          <p:cNvSpPr txBox="1"/>
          <p:nvPr/>
        </p:nvSpPr>
        <p:spPr>
          <a:xfrm>
            <a:off x="10079456" y="3632440"/>
            <a:ext cx="1903997" cy="646331"/>
          </a:xfrm>
          <a:prstGeom prst="rect">
            <a:avLst/>
          </a:prstGeom>
          <a:noFill/>
        </p:spPr>
        <p:txBody>
          <a:bodyPr wrap="square">
            <a:spAutoFit/>
          </a:bodyPr>
          <a:lstStyle/>
          <a:p>
            <a:r>
              <a:rPr lang="zh-CN" altLang="en-US" b="1" dirty="0">
                <a:solidFill>
                  <a:schemeClr val="bg1"/>
                </a:solidFill>
                <a:latin typeface="微软雅黑" panose="020B0503020204020204" pitchFamily="34" charset="-122"/>
                <a:ea typeface="微软雅黑" panose="020B0503020204020204" pitchFamily="34" charset="-122"/>
              </a:rPr>
              <a:t>报告人：邱晓枫</a:t>
            </a:r>
            <a:endParaRPr lang="en-US" altLang="zh-CN" b="1" dirty="0">
              <a:solidFill>
                <a:schemeClr val="bg1"/>
              </a:solidFill>
              <a:latin typeface="微软雅黑" panose="020B0503020204020204" pitchFamily="34" charset="-122"/>
              <a:ea typeface="微软雅黑" panose="020B0503020204020204" pitchFamily="34" charset="-122"/>
            </a:endParaRPr>
          </a:p>
          <a:p>
            <a:r>
              <a:rPr lang="en-US" altLang="zh-CN" b="1" dirty="0">
                <a:solidFill>
                  <a:schemeClr val="bg1"/>
                </a:solidFill>
                <a:latin typeface="微软雅黑" panose="020B0503020204020204" pitchFamily="34" charset="-122"/>
                <a:ea typeface="微软雅黑" panose="020B0503020204020204" pitchFamily="34" charset="-122"/>
              </a:rPr>
              <a:t>      2021/12/9</a:t>
            </a:r>
            <a:endParaRPr lang="zh-CN" altLang="en-US" b="1" dirty="0"/>
          </a:p>
        </p:txBody>
      </p:sp>
    </p:spTree>
    <p:extLst>
      <p:ext uri="{BB962C8B-B14F-4D97-AF65-F5344CB8AC3E}">
        <p14:creationId xmlns:p14="http://schemas.microsoft.com/office/powerpoint/2010/main" val="1997745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论文简介</a:t>
            </a:r>
          </a:p>
        </p:txBody>
      </p:sp>
      <p:sp>
        <p:nvSpPr>
          <p:cNvPr id="5" name="内容占位符 2">
            <a:extLst>
              <a:ext uri="{FF2B5EF4-FFF2-40B4-BE49-F238E27FC236}">
                <a16:creationId xmlns:a16="http://schemas.microsoft.com/office/drawing/2014/main" id="{3670C9CF-458D-402D-ACDA-106ACB83AE7E}"/>
              </a:ext>
            </a:extLst>
          </p:cNvPr>
          <p:cNvSpPr txBox="1">
            <a:spLocks/>
          </p:cNvSpPr>
          <p:nvPr/>
        </p:nvSpPr>
        <p:spPr bwMode="auto">
          <a:xfrm>
            <a:off x="666408" y="775938"/>
            <a:ext cx="10369549" cy="2147736"/>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marL="342900" marR="0" lvl="0" indent="-342900" algn="l" defTabSz="914400" rtl="0" eaLnBrk="1" fontAlgn="base" latinLnBrk="0" hangingPunct="1">
              <a:lnSpc>
                <a:spcPct val="110000"/>
              </a:lnSpc>
              <a:spcBef>
                <a:spcPct val="20000"/>
              </a:spcBef>
              <a:spcAft>
                <a:spcPct val="0"/>
              </a:spcAft>
              <a:buClr>
                <a:srgbClr val="000000"/>
              </a:buClr>
              <a:buSzPct val="70000"/>
              <a:buFont typeface="Wingdings" pitchFamily="2" charset="2"/>
              <a:buChar char="l"/>
              <a:tabLst/>
              <a:defRPr/>
            </a:pPr>
            <a:r>
              <a:rPr kumimoji="1" lang="en-US" altLang="zh-CN" sz="32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1.1 </a:t>
            </a:r>
            <a:r>
              <a:rPr kumimoji="1" lang="zh-CN" altLang="en-US" sz="32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研究背景</a:t>
            </a:r>
            <a:endParaRPr kumimoji="1" lang="en-US" altLang="zh-CN" sz="32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kumimoji="1" lang="zh-CN" altLang="en-US" sz="2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文景转换</a:t>
            </a:r>
            <a:r>
              <a:rPr kumimoji="1" lang="en-US" altLang="zh-CN" sz="2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zh-CN" altLang="en-US" sz="2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空间概念建模</a:t>
            </a:r>
            <a:endParaRPr kumimoji="1" lang="en-US" altLang="zh-CN" sz="2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lang="zh-CN" altLang="en-US" sz="2800" b="1" kern="0" dirty="0">
                <a:solidFill>
                  <a:srgbClr val="000000"/>
                </a:solidFill>
              </a:rPr>
              <a:t>空间概念建模：</a:t>
            </a:r>
            <a:r>
              <a:rPr lang="zh-CN" altLang="en-US" sz="2800" kern="0" dirty="0">
                <a:solidFill>
                  <a:srgbClr val="000000"/>
                </a:solidFill>
              </a:rPr>
              <a:t>把高级描述表达的实体间的空间关系生成能够展示   </a:t>
            </a:r>
            <a:r>
              <a:rPr lang="en-US" altLang="zh-CN" sz="2800" kern="0" dirty="0">
                <a:solidFill>
                  <a:srgbClr val="000000"/>
                </a:solidFill>
              </a:rPr>
              <a:t>		       </a:t>
            </a:r>
            <a:r>
              <a:rPr lang="zh-CN" altLang="en-US" sz="2800" kern="0" dirty="0">
                <a:solidFill>
                  <a:srgbClr val="000000"/>
                </a:solidFill>
              </a:rPr>
              <a:t>这样空间关系的二维或三维场景</a:t>
            </a:r>
            <a:endParaRPr lang="en-US" altLang="zh-CN" sz="2800" kern="0" dirty="0">
              <a:solidFill>
                <a:srgbClr val="000000"/>
              </a:solidFill>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endParaRPr lang="en-US" altLang="zh-CN" sz="2800" kern="0" dirty="0">
              <a:solidFill>
                <a:srgbClr val="000000"/>
              </a:solidFill>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endParaRPr kumimoji="1" lang="en-US" altLang="zh-CN" sz="2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lang="en-US" altLang="zh-CN" kern="0" dirty="0">
                <a:solidFill>
                  <a:srgbClr val="000000"/>
                </a:solidFill>
              </a:rPr>
              <a:t>	</a:t>
            </a:r>
            <a:endParaRPr kumimoji="1" lang="en-US" altLang="zh-CN" sz="32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6" name="左大括号 5">
            <a:extLst>
              <a:ext uri="{FF2B5EF4-FFF2-40B4-BE49-F238E27FC236}">
                <a16:creationId xmlns:a16="http://schemas.microsoft.com/office/drawing/2014/main" id="{12C5FE6C-7451-4E8F-A421-1477BA800DCF}"/>
              </a:ext>
            </a:extLst>
          </p:cNvPr>
          <p:cNvSpPr/>
          <p:nvPr/>
        </p:nvSpPr>
        <p:spPr>
          <a:xfrm>
            <a:off x="1813456" y="4378788"/>
            <a:ext cx="228600" cy="78205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6F66D271-921E-4BDF-A780-A67516DBD514}"/>
              </a:ext>
            </a:extLst>
          </p:cNvPr>
          <p:cNvSpPr txBox="1"/>
          <p:nvPr/>
        </p:nvSpPr>
        <p:spPr>
          <a:xfrm>
            <a:off x="2042056" y="4960786"/>
            <a:ext cx="1561098" cy="400110"/>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自然语言</a:t>
            </a:r>
          </a:p>
        </p:txBody>
      </p:sp>
      <p:sp>
        <p:nvSpPr>
          <p:cNvPr id="9" name="文本框 8">
            <a:extLst>
              <a:ext uri="{FF2B5EF4-FFF2-40B4-BE49-F238E27FC236}">
                <a16:creationId xmlns:a16="http://schemas.microsoft.com/office/drawing/2014/main" id="{ACE01969-181F-45D6-BAAB-379B5D07F949}"/>
              </a:ext>
            </a:extLst>
          </p:cNvPr>
          <p:cNvSpPr txBox="1"/>
          <p:nvPr/>
        </p:nvSpPr>
        <p:spPr>
          <a:xfrm>
            <a:off x="2042056" y="4195248"/>
            <a:ext cx="1561098" cy="400110"/>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类自然语言</a:t>
            </a:r>
          </a:p>
        </p:txBody>
      </p:sp>
      <p:sp>
        <p:nvSpPr>
          <p:cNvPr id="10" name="左大括号 9">
            <a:extLst>
              <a:ext uri="{FF2B5EF4-FFF2-40B4-BE49-F238E27FC236}">
                <a16:creationId xmlns:a16="http://schemas.microsoft.com/office/drawing/2014/main" id="{35F0A032-375F-49B5-BB70-E6489EBAC466}"/>
              </a:ext>
            </a:extLst>
          </p:cNvPr>
          <p:cNvSpPr/>
          <p:nvPr/>
        </p:nvSpPr>
        <p:spPr>
          <a:xfrm>
            <a:off x="3374554" y="3987761"/>
            <a:ext cx="228600" cy="78205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CCF5A1CC-9FEE-4CA3-ADB2-EFCA33284BB1}"/>
              </a:ext>
            </a:extLst>
          </p:cNvPr>
          <p:cNvSpPr txBox="1"/>
          <p:nvPr/>
        </p:nvSpPr>
        <p:spPr>
          <a:xfrm>
            <a:off x="3603154" y="3826042"/>
            <a:ext cx="1561098" cy="1015663"/>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脚本语言</a:t>
            </a:r>
            <a:endParaRPr lang="en-US" altLang="zh-CN" sz="2000" dirty="0">
              <a:latin typeface="微软雅黑" panose="020B0503020204020204" pitchFamily="34" charset="-122"/>
              <a:ea typeface="微软雅黑" panose="020B0503020204020204" pitchFamily="34" charset="-122"/>
            </a:endParaRPr>
          </a:p>
          <a:p>
            <a:r>
              <a:rPr lang="zh-CN" altLang="en-US" sz="2000" dirty="0">
                <a:latin typeface="微软雅黑" panose="020B0503020204020204" pitchFamily="34" charset="-122"/>
                <a:ea typeface="微软雅黑" panose="020B0503020204020204" pitchFamily="34" charset="-122"/>
              </a:rPr>
              <a:t>规范说明</a:t>
            </a:r>
            <a:endParaRPr lang="en-US" altLang="zh-CN" sz="2000" dirty="0">
              <a:latin typeface="微软雅黑" panose="020B0503020204020204" pitchFamily="34" charset="-122"/>
              <a:ea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F7795670-1F77-4907-89BA-B6567EAC5C25}"/>
              </a:ext>
            </a:extLst>
          </p:cNvPr>
          <p:cNvSpPr txBox="1"/>
          <p:nvPr/>
        </p:nvSpPr>
        <p:spPr>
          <a:xfrm>
            <a:off x="633993" y="4583323"/>
            <a:ext cx="1561098" cy="400110"/>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高级描述</a:t>
            </a:r>
          </a:p>
        </p:txBody>
      </p:sp>
      <p:sp>
        <p:nvSpPr>
          <p:cNvPr id="15" name="文本框 14">
            <a:extLst>
              <a:ext uri="{FF2B5EF4-FFF2-40B4-BE49-F238E27FC236}">
                <a16:creationId xmlns:a16="http://schemas.microsoft.com/office/drawing/2014/main" id="{C2A8AE51-F777-45D2-94A8-608BF007E7C1}"/>
              </a:ext>
            </a:extLst>
          </p:cNvPr>
          <p:cNvSpPr txBox="1"/>
          <p:nvPr/>
        </p:nvSpPr>
        <p:spPr>
          <a:xfrm>
            <a:off x="525708" y="3087078"/>
            <a:ext cx="11558007" cy="523220"/>
          </a:xfrm>
          <a:prstGeom prst="rect">
            <a:avLst/>
          </a:prstGeom>
          <a:noFill/>
        </p:spPr>
        <p:txBody>
          <a:bodyPr wrap="square">
            <a:spAutoFit/>
          </a:bodyPr>
          <a:lstStyle/>
          <a:p>
            <a:r>
              <a:rPr lang="zh-CN" altLang="en-US" sz="2800" b="1" kern="0" dirty="0">
                <a:solidFill>
                  <a:srgbClr val="000000"/>
                </a:solidFill>
                <a:latin typeface="微软雅黑" panose="020B0503020204020204" pitchFamily="34" charset="-122"/>
                <a:ea typeface="微软雅黑" panose="020B0503020204020204" pitchFamily="34" charset="-122"/>
              </a:rPr>
              <a:t>高级描述的概念性：</a:t>
            </a:r>
            <a:r>
              <a:rPr lang="zh-CN" altLang="en-US" sz="2800" kern="0" dirty="0">
                <a:solidFill>
                  <a:srgbClr val="000000"/>
                </a:solidFill>
                <a:latin typeface="微软雅黑" panose="020B0503020204020204" pitchFamily="34" charset="-122"/>
                <a:ea typeface="微软雅黑" panose="020B0503020204020204" pitchFamily="34" charset="-122"/>
              </a:rPr>
              <a:t>高级描述所对应的场景不是唯一的，而是多个实例</a:t>
            </a:r>
            <a:endParaRPr lang="zh-CN" altLang="en-US" sz="2800" dirty="0">
              <a:latin typeface="微软雅黑" panose="020B0503020204020204" pitchFamily="34" charset="-122"/>
              <a:ea typeface="微软雅黑" panose="020B0503020204020204" pitchFamily="34" charset="-122"/>
            </a:endParaRPr>
          </a:p>
        </p:txBody>
      </p:sp>
      <p:pic>
        <p:nvPicPr>
          <p:cNvPr id="17" name="图片 16" descr="形状&#10;&#10;描述已自动生成">
            <a:extLst>
              <a:ext uri="{FF2B5EF4-FFF2-40B4-BE49-F238E27FC236}">
                <a16:creationId xmlns:a16="http://schemas.microsoft.com/office/drawing/2014/main" id="{33EE1807-58D2-484A-807C-452F11ED13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3688" y="3684616"/>
            <a:ext cx="6810320" cy="2597634"/>
          </a:xfrm>
          <a:prstGeom prst="rect">
            <a:avLst/>
          </a:prstGeom>
        </p:spPr>
      </p:pic>
      <p:sp>
        <p:nvSpPr>
          <p:cNvPr id="3" name="灯片编号占位符 2"/>
          <p:cNvSpPr>
            <a:spLocks noGrp="1"/>
          </p:cNvSpPr>
          <p:nvPr>
            <p:ph type="sldNum" sz="quarter" idx="12"/>
          </p:nvPr>
        </p:nvSpPr>
        <p:spPr/>
        <p:txBody>
          <a:bodyPr/>
          <a:lstStyle/>
          <a:p>
            <a:fld id="{7939AB81-0AB9-404A-A05F-6E9A7617CAC1}" type="slidenum">
              <a:rPr lang="zh-CN" altLang="en-US" smtClean="0"/>
              <a:t>2</a:t>
            </a:fld>
            <a:endParaRPr lang="zh-CN" altLang="en-US"/>
          </a:p>
        </p:txBody>
      </p:sp>
    </p:spTree>
    <p:extLst>
      <p:ext uri="{BB962C8B-B14F-4D97-AF65-F5344CB8AC3E}">
        <p14:creationId xmlns:p14="http://schemas.microsoft.com/office/powerpoint/2010/main" val="2739680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论文简介</a:t>
            </a:r>
          </a:p>
        </p:txBody>
      </p:sp>
      <p:sp>
        <p:nvSpPr>
          <p:cNvPr id="5" name="内容占位符 2">
            <a:extLst>
              <a:ext uri="{FF2B5EF4-FFF2-40B4-BE49-F238E27FC236}">
                <a16:creationId xmlns:a16="http://schemas.microsoft.com/office/drawing/2014/main" id="{3670C9CF-458D-402D-ACDA-106ACB83AE7E}"/>
              </a:ext>
            </a:extLst>
          </p:cNvPr>
          <p:cNvSpPr txBox="1">
            <a:spLocks/>
          </p:cNvSpPr>
          <p:nvPr/>
        </p:nvSpPr>
        <p:spPr bwMode="auto">
          <a:xfrm>
            <a:off x="666408" y="775938"/>
            <a:ext cx="10369549" cy="2004054"/>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marL="342900" marR="0" lvl="0" indent="-342900" algn="l" defTabSz="914400" rtl="0" eaLnBrk="1" fontAlgn="base" latinLnBrk="0" hangingPunct="1">
              <a:lnSpc>
                <a:spcPct val="110000"/>
              </a:lnSpc>
              <a:spcBef>
                <a:spcPct val="20000"/>
              </a:spcBef>
              <a:spcAft>
                <a:spcPct val="0"/>
              </a:spcAft>
              <a:buClr>
                <a:srgbClr val="000000"/>
              </a:buClr>
              <a:buSzPct val="70000"/>
              <a:buFont typeface="Wingdings" pitchFamily="2" charset="2"/>
              <a:buChar char="l"/>
              <a:tabLst/>
              <a:defRPr/>
            </a:pPr>
            <a:r>
              <a:rPr kumimoji="1" lang="en-US" altLang="zh-CN" sz="32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1.1 </a:t>
            </a:r>
            <a:r>
              <a:rPr kumimoji="1" lang="zh-CN" altLang="en-US" sz="32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研究背景</a:t>
            </a:r>
            <a:endParaRPr kumimoji="1" lang="en-US" altLang="zh-CN" sz="32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lang="zh-CN" altLang="en-US" sz="2400" kern="0" dirty="0">
                <a:solidFill>
                  <a:srgbClr val="000000"/>
                </a:solidFill>
              </a:rPr>
              <a:t>类自然语言的描述能够直接满足场景生成的需求，因此多数高级描述着眼于类自然语言。</a:t>
            </a:r>
            <a:endParaRPr lang="en-US" altLang="zh-CN" sz="2400" kern="0" dirty="0">
              <a:solidFill>
                <a:srgbClr val="000000"/>
              </a:solidFill>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lang="zh-CN" altLang="en-US" sz="2000" kern="0" dirty="0">
                <a:solidFill>
                  <a:srgbClr val="000000"/>
                </a:solidFill>
              </a:rPr>
              <a:t>例如一个游戏制作软件的脚本指令可以控制角色向左下移动</a:t>
            </a:r>
            <a:endParaRPr lang="en-US" altLang="zh-CN" sz="2000" kern="0" dirty="0">
              <a:solidFill>
                <a:srgbClr val="000000"/>
              </a:solidFill>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endParaRPr kumimoji="1" lang="en-US" altLang="zh-CN" sz="2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endParaRPr lang="en-US" altLang="zh-CN" sz="2800" kern="0" dirty="0">
              <a:solidFill>
                <a:srgbClr val="000000"/>
              </a:solidFill>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endParaRPr kumimoji="1" lang="en-US" altLang="zh-CN" sz="2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lang="en-US" altLang="zh-CN" kern="0" dirty="0">
                <a:solidFill>
                  <a:srgbClr val="000000"/>
                </a:solidFill>
              </a:rPr>
              <a:t>	</a:t>
            </a:r>
            <a:endParaRPr kumimoji="1" lang="en-US" altLang="zh-CN" sz="32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6" name="内容占位符 2">
            <a:extLst>
              <a:ext uri="{FF2B5EF4-FFF2-40B4-BE49-F238E27FC236}">
                <a16:creationId xmlns:a16="http://schemas.microsoft.com/office/drawing/2014/main" id="{9D9A6CAB-77D7-4A93-9732-C7F1A61D3233}"/>
              </a:ext>
            </a:extLst>
          </p:cNvPr>
          <p:cNvSpPr txBox="1">
            <a:spLocks/>
          </p:cNvSpPr>
          <p:nvPr/>
        </p:nvSpPr>
        <p:spPr bwMode="auto">
          <a:xfrm>
            <a:off x="666408" y="2514949"/>
            <a:ext cx="8297118" cy="247780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kumimoji="1" lang="en-US" altLang="zh-CN" sz="20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def </a:t>
            </a:r>
            <a:r>
              <a:rPr kumimoji="1" lang="en-US" altLang="zh-CN" sz="2000" b="0"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move_lower_left</a:t>
            </a:r>
            <a:endParaRPr kumimoji="1" lang="en-US" altLang="zh-CN" sz="20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lang="en-US" altLang="zh-CN" sz="2000" kern="0" dirty="0">
                <a:solidFill>
                  <a:srgbClr val="000000"/>
                </a:solidFill>
                <a:latin typeface="Times New Roman" panose="02020603050405020304" pitchFamily="18" charset="0"/>
                <a:cs typeface="Times New Roman" panose="02020603050405020304" pitchFamily="18" charset="0"/>
              </a:rPr>
              <a:t>	# </a:t>
            </a:r>
            <a:r>
              <a:rPr lang="zh-CN" altLang="en-US" sz="2000" kern="0" dirty="0">
                <a:solidFill>
                  <a:srgbClr val="000000"/>
                </a:solidFill>
                <a:latin typeface="Times New Roman" panose="02020603050405020304" pitchFamily="18" charset="0"/>
                <a:cs typeface="Times New Roman" panose="02020603050405020304" pitchFamily="18" charset="0"/>
              </a:rPr>
              <a:t>没有固定面向的场合</a:t>
            </a:r>
            <a:endParaRPr lang="en-US" altLang="zh-CN" sz="2000" kern="0" dirty="0">
              <a:solidFill>
                <a:srgbClr val="000000"/>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kumimoji="1" lang="en-US" altLang="zh-CN" sz="20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unless @direction_fix</a:t>
            </a: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kumimoji="1" lang="en-US" altLang="zh-CN" sz="20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@direction = 3#(direction == 6 ? 4) : @direction ==8 ? 2 : @direction)</a:t>
            </a: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lang="en-US" altLang="zh-CN" sz="2000" kern="0" dirty="0">
                <a:solidFill>
                  <a:srgbClr val="000000"/>
                </a:solidFill>
                <a:latin typeface="Times New Roman" panose="02020603050405020304" pitchFamily="18" charset="0"/>
                <a:cs typeface="Times New Roman" panose="02020603050405020304" pitchFamily="18" charset="0"/>
              </a:rPr>
              <a:t>	end</a:t>
            </a:r>
            <a:endParaRPr kumimoji="1" lang="en-US" altLang="zh-CN" sz="20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kumimoji="1" lang="en-US" altLang="zh-CN"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endParaRPr lang="en-US" altLang="zh-CN" sz="2800" kern="0" dirty="0">
              <a:solidFill>
                <a:srgbClr val="000000"/>
              </a:solidFill>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endParaRPr kumimoji="1" lang="en-US" altLang="zh-CN" sz="2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lang="en-US" altLang="zh-CN" kern="0" dirty="0">
                <a:solidFill>
                  <a:srgbClr val="000000"/>
                </a:solidFill>
              </a:rPr>
              <a:t>	</a:t>
            </a:r>
            <a:endParaRPr kumimoji="1" lang="en-US" altLang="zh-CN" sz="32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8" name="内容占位符 2">
            <a:extLst>
              <a:ext uri="{FF2B5EF4-FFF2-40B4-BE49-F238E27FC236}">
                <a16:creationId xmlns:a16="http://schemas.microsoft.com/office/drawing/2014/main" id="{C209DCAA-F7E0-43C2-BFFC-A544312346F6}"/>
              </a:ext>
            </a:extLst>
          </p:cNvPr>
          <p:cNvSpPr txBox="1">
            <a:spLocks/>
          </p:cNvSpPr>
          <p:nvPr/>
        </p:nvSpPr>
        <p:spPr bwMode="auto">
          <a:xfrm>
            <a:off x="666408" y="5172880"/>
            <a:ext cx="7310529" cy="2004054"/>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lang="zh-CN" altLang="en-US" sz="2400" b="1" kern="0" dirty="0">
                <a:solidFill>
                  <a:srgbClr val="000000"/>
                </a:solidFill>
              </a:rPr>
              <a:t>基于类自然语言建模</a:t>
            </a:r>
            <a:r>
              <a:rPr lang="zh-CN" altLang="en-US" sz="2400" kern="0" dirty="0">
                <a:solidFill>
                  <a:srgbClr val="000000"/>
                </a:solidFill>
              </a:rPr>
              <a:t>方式的</a:t>
            </a:r>
            <a:r>
              <a:rPr lang="zh-CN" altLang="en-US" sz="2400" b="1" kern="0" dirty="0">
                <a:solidFill>
                  <a:srgbClr val="000000"/>
                </a:solidFill>
              </a:rPr>
              <a:t>局限</a:t>
            </a:r>
            <a:r>
              <a:rPr lang="zh-CN" altLang="en-US" sz="2400" kern="0" dirty="0">
                <a:solidFill>
                  <a:srgbClr val="000000"/>
                </a:solidFill>
              </a:rPr>
              <a:t>：</a:t>
            </a:r>
            <a:endParaRPr lang="en-US" altLang="zh-CN" sz="2400" kern="0" dirty="0">
              <a:solidFill>
                <a:srgbClr val="000000"/>
              </a:solidFill>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lang="en-US" altLang="zh-CN" sz="2400" kern="0" dirty="0">
                <a:solidFill>
                  <a:srgbClr val="000000"/>
                </a:solidFill>
              </a:rPr>
              <a:t>1.</a:t>
            </a:r>
            <a:r>
              <a:rPr lang="zh-CN" altLang="en-US" sz="2400" kern="0" dirty="0">
                <a:solidFill>
                  <a:srgbClr val="000000"/>
                </a:solidFill>
              </a:rPr>
              <a:t>类自然语言描述由领域人员编写，不具有通用性</a:t>
            </a:r>
            <a:endParaRPr kumimoji="1" lang="en-US" altLang="zh-CN" sz="2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en-US" altLang="zh-CN" sz="2400" kern="0" dirty="0">
                <a:solidFill>
                  <a:srgbClr val="000000"/>
                </a:solidFill>
              </a:rPr>
              <a:t>2.</a:t>
            </a:r>
            <a:r>
              <a:rPr lang="zh-CN" altLang="en-US" sz="2400" kern="0" dirty="0">
                <a:solidFill>
                  <a:srgbClr val="000000"/>
                </a:solidFill>
              </a:rPr>
              <a:t>手工编写描述的方式需要编写人员经过训练，成本高</a:t>
            </a:r>
            <a:endParaRPr lang="en-US" altLang="zh-CN" sz="2800" kern="0" dirty="0">
              <a:solidFill>
                <a:srgbClr val="000000"/>
              </a:solidFill>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endParaRPr kumimoji="1" lang="en-US" altLang="zh-CN" sz="24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kumimoji="1" lang="en-US" altLang="zh-CN" sz="24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p>
        </p:txBody>
      </p:sp>
      <p:sp>
        <p:nvSpPr>
          <p:cNvPr id="14" name="箭头: 右 13">
            <a:extLst>
              <a:ext uri="{FF2B5EF4-FFF2-40B4-BE49-F238E27FC236}">
                <a16:creationId xmlns:a16="http://schemas.microsoft.com/office/drawing/2014/main" id="{B9FCC8E6-C144-42F5-ADC8-76B624643204}"/>
              </a:ext>
            </a:extLst>
          </p:cNvPr>
          <p:cNvSpPr/>
          <p:nvPr/>
        </p:nvSpPr>
        <p:spPr>
          <a:xfrm>
            <a:off x="7239501" y="5172880"/>
            <a:ext cx="626645" cy="467408"/>
          </a:xfrm>
          <a:prstGeom prst="rightArrow">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id="{A4EEE4CD-D2D2-44D0-9C2B-2E7FBCF76F8C}"/>
              </a:ext>
            </a:extLst>
          </p:cNvPr>
          <p:cNvSpPr txBox="1"/>
          <p:nvPr/>
        </p:nvSpPr>
        <p:spPr>
          <a:xfrm>
            <a:off x="8058146" y="5172880"/>
            <a:ext cx="3883192" cy="467408"/>
          </a:xfrm>
          <a:prstGeom prst="rect">
            <a:avLst/>
          </a:prstGeom>
          <a:noFill/>
        </p:spPr>
        <p:txBody>
          <a:bodyPr wrap="square">
            <a:spAutoFit/>
          </a:bodyPr>
          <a:lstStyle/>
          <a:p>
            <a:r>
              <a:rPr lang="zh-CN" altLang="en-US" sz="2400" b="1" dirty="0">
                <a:latin typeface="微软雅黑" panose="020B0503020204020204" pitchFamily="34" charset="-122"/>
                <a:ea typeface="微软雅黑" panose="020B0503020204020204" pitchFamily="34" charset="-122"/>
              </a:rPr>
              <a:t>从真实的自然语言出发建模</a:t>
            </a:r>
          </a:p>
        </p:txBody>
      </p:sp>
      <p:sp>
        <p:nvSpPr>
          <p:cNvPr id="3" name="灯片编号占位符 2"/>
          <p:cNvSpPr>
            <a:spLocks noGrp="1"/>
          </p:cNvSpPr>
          <p:nvPr>
            <p:ph type="sldNum" sz="quarter" idx="12"/>
          </p:nvPr>
        </p:nvSpPr>
        <p:spPr/>
        <p:txBody>
          <a:bodyPr/>
          <a:lstStyle/>
          <a:p>
            <a:fld id="{7939AB81-0AB9-404A-A05F-6E9A7617CAC1}" type="slidenum">
              <a:rPr lang="zh-CN" altLang="en-US" smtClean="0"/>
              <a:t>3</a:t>
            </a:fld>
            <a:endParaRPr lang="zh-CN" altLang="en-US"/>
          </a:p>
        </p:txBody>
      </p:sp>
    </p:spTree>
    <p:extLst>
      <p:ext uri="{BB962C8B-B14F-4D97-AF65-F5344CB8AC3E}">
        <p14:creationId xmlns:p14="http://schemas.microsoft.com/office/powerpoint/2010/main" val="2097495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论文简介</a:t>
            </a:r>
          </a:p>
        </p:txBody>
      </p:sp>
      <p:sp>
        <p:nvSpPr>
          <p:cNvPr id="3" name="内容占位符 2">
            <a:extLst>
              <a:ext uri="{FF2B5EF4-FFF2-40B4-BE49-F238E27FC236}">
                <a16:creationId xmlns:a16="http://schemas.microsoft.com/office/drawing/2014/main" id="{A9EFFBFD-14D1-4BFF-9A50-612FBF197539}"/>
              </a:ext>
            </a:extLst>
          </p:cNvPr>
          <p:cNvSpPr txBox="1">
            <a:spLocks/>
          </p:cNvSpPr>
          <p:nvPr/>
        </p:nvSpPr>
        <p:spPr bwMode="auto">
          <a:xfrm>
            <a:off x="666408" y="775937"/>
            <a:ext cx="10369549"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marL="342900" marR="0" lvl="0" indent="-342900" algn="l" defTabSz="914400" rtl="0" eaLnBrk="1" fontAlgn="base" latinLnBrk="0" hangingPunct="1">
              <a:lnSpc>
                <a:spcPct val="110000"/>
              </a:lnSpc>
              <a:spcBef>
                <a:spcPct val="20000"/>
              </a:spcBef>
              <a:spcAft>
                <a:spcPct val="0"/>
              </a:spcAft>
              <a:buClr>
                <a:srgbClr val="000000"/>
              </a:buClr>
              <a:buSzPct val="70000"/>
              <a:buFont typeface="Wingdings" pitchFamily="2" charset="2"/>
              <a:buChar char="l"/>
              <a:tabLst/>
              <a:defRPr/>
            </a:pPr>
            <a:r>
              <a:rPr kumimoji="1" lang="en-US" altLang="zh-CN" sz="32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1.2 </a:t>
            </a:r>
            <a:r>
              <a:rPr kumimoji="1" lang="zh-CN" altLang="en-US" sz="32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研究内容</a:t>
            </a:r>
            <a:endParaRPr kumimoji="1" lang="en-US" altLang="zh-CN" sz="32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kumimoji="1" lang="zh-CN" altLang="en-US" sz="24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这篇论文以自然语言描述空间关系为研究对象，提出了一套基于自然语言描述的空间概念建模方案。</a:t>
            </a:r>
            <a:endParaRPr kumimoji="1" lang="en-US" altLang="zh-CN" sz="24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lang="en-US" altLang="zh-CN" sz="2400" kern="0" dirty="0">
                <a:solidFill>
                  <a:srgbClr val="000000"/>
                </a:solidFill>
              </a:rPr>
              <a:t>1.</a:t>
            </a:r>
            <a:r>
              <a:rPr lang="zh-CN" altLang="en-US" sz="2400" b="1" kern="0" dirty="0">
                <a:solidFill>
                  <a:srgbClr val="000000"/>
                </a:solidFill>
              </a:rPr>
              <a:t>研究了空间本体库构建技术</a:t>
            </a:r>
            <a:r>
              <a:rPr lang="zh-CN" altLang="en-US" sz="2400" kern="0" dirty="0">
                <a:solidFill>
                  <a:srgbClr val="000000"/>
                </a:solidFill>
              </a:rPr>
              <a:t>。分析了空间本体库构建需要解决的关键问题，提出了一种空间本体概念、若干关系定义以及基于半自动化实例获取方法。在此基础上，综合利用汉语语义库、图形资源构建了小规模的空间本体库。</a:t>
            </a:r>
            <a:endParaRPr lang="en-US" altLang="zh-CN" sz="2400" kern="0" dirty="0">
              <a:solidFill>
                <a:srgbClr val="000000"/>
              </a:solidFill>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endParaRPr lang="en-US" altLang="zh-CN" sz="2400" kern="0" dirty="0">
              <a:solidFill>
                <a:srgbClr val="000000"/>
              </a:solidFill>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lang="en-US" altLang="zh-CN" sz="2400" kern="0" dirty="0">
                <a:solidFill>
                  <a:srgbClr val="000000"/>
                </a:solidFill>
              </a:rPr>
              <a:t>2.</a:t>
            </a:r>
            <a:r>
              <a:rPr lang="zh-CN" altLang="en-US" sz="2400" b="1" kern="0" dirty="0">
                <a:solidFill>
                  <a:srgbClr val="000000"/>
                </a:solidFill>
              </a:rPr>
              <a:t>研究了篇章级空间关系抽取技术</a:t>
            </a:r>
            <a:r>
              <a:rPr lang="zh-CN" altLang="en-US" sz="2400" kern="0" dirty="0">
                <a:solidFill>
                  <a:srgbClr val="000000"/>
                </a:solidFill>
              </a:rPr>
              <a:t>。提出汉语描述空间关系的形式化描述，把抽象空间关系抽取为二值分类问题，在词性标注的基础上，结合词性、空间语义等特征，利用线性分类器分层次地实现了篇章级空间关系抽取。</a:t>
            </a: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endParaRPr kumimoji="1" lang="en-US" altLang="zh-CN" sz="2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lang="en-US" altLang="zh-CN" sz="2400" kern="0" dirty="0">
                <a:solidFill>
                  <a:srgbClr val="000000"/>
                </a:solidFill>
              </a:rPr>
              <a:t>3.</a:t>
            </a:r>
            <a:r>
              <a:rPr lang="zh-CN" altLang="en-US" sz="2400" kern="0" dirty="0">
                <a:solidFill>
                  <a:srgbClr val="000000"/>
                </a:solidFill>
              </a:rPr>
              <a:t>实现了基于两步法的物体空间摆放方法并对基于自然语言描述的空间概念建模方案进行了验证、评价。</a:t>
            </a:r>
            <a:endParaRPr lang="en-US" altLang="zh-CN" sz="2400" kern="0" dirty="0">
              <a:solidFill>
                <a:srgbClr val="000000"/>
              </a:solidFill>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endParaRPr kumimoji="1" lang="en-US" altLang="zh-CN" sz="2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lang="en-US" altLang="zh-CN" kern="0" dirty="0">
                <a:solidFill>
                  <a:srgbClr val="000000"/>
                </a:solidFill>
              </a:rPr>
              <a:t>	</a:t>
            </a:r>
            <a:endParaRPr kumimoji="1" lang="en-US" altLang="zh-CN" sz="32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 name="灯片编号占位符 4"/>
          <p:cNvSpPr>
            <a:spLocks noGrp="1"/>
          </p:cNvSpPr>
          <p:nvPr>
            <p:ph type="sldNum" sz="quarter" idx="12"/>
          </p:nvPr>
        </p:nvSpPr>
        <p:spPr/>
        <p:txBody>
          <a:bodyPr/>
          <a:lstStyle/>
          <a:p>
            <a:fld id="{7939AB81-0AB9-404A-A05F-6E9A7617CAC1}" type="slidenum">
              <a:rPr lang="zh-CN" altLang="en-US" smtClean="0"/>
              <a:t>4</a:t>
            </a:fld>
            <a:endParaRPr lang="zh-CN" altLang="en-US"/>
          </a:p>
        </p:txBody>
      </p:sp>
    </p:spTree>
    <p:extLst>
      <p:ext uri="{BB962C8B-B14F-4D97-AF65-F5344CB8AC3E}">
        <p14:creationId xmlns:p14="http://schemas.microsoft.com/office/powerpoint/2010/main" val="2965081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空间本体库的构建</a:t>
            </a:r>
          </a:p>
        </p:txBody>
      </p:sp>
      <p:sp>
        <p:nvSpPr>
          <p:cNvPr id="3" name="内容占位符 2">
            <a:extLst>
              <a:ext uri="{FF2B5EF4-FFF2-40B4-BE49-F238E27FC236}">
                <a16:creationId xmlns:a16="http://schemas.microsoft.com/office/drawing/2014/main" id="{1BF87DCA-3476-484F-B780-E5C7D280BDB1}"/>
              </a:ext>
            </a:extLst>
          </p:cNvPr>
          <p:cNvSpPr txBox="1">
            <a:spLocks/>
          </p:cNvSpPr>
          <p:nvPr/>
        </p:nvSpPr>
        <p:spPr bwMode="auto">
          <a:xfrm>
            <a:off x="666408" y="775937"/>
            <a:ext cx="10369549"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marL="342900" marR="0" lvl="0" indent="-342900" algn="l" defTabSz="914400" rtl="0" eaLnBrk="1" fontAlgn="base" latinLnBrk="0" hangingPunct="1">
              <a:lnSpc>
                <a:spcPct val="110000"/>
              </a:lnSpc>
              <a:spcBef>
                <a:spcPct val="20000"/>
              </a:spcBef>
              <a:spcAft>
                <a:spcPct val="0"/>
              </a:spcAft>
              <a:buClr>
                <a:srgbClr val="000000"/>
              </a:buClr>
              <a:buSzPct val="70000"/>
              <a:buFont typeface="Wingdings" pitchFamily="2" charset="2"/>
              <a:buChar char="l"/>
              <a:tabLst/>
              <a:defRPr/>
            </a:pPr>
            <a:r>
              <a:rPr kumimoji="1" lang="en-US" altLang="zh-CN" sz="32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2.1 </a:t>
            </a:r>
            <a:r>
              <a:rPr kumimoji="1" lang="zh-CN" altLang="en-US" sz="32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构建空间本体库的意义</a:t>
            </a:r>
            <a:endParaRPr kumimoji="1" lang="en-US" altLang="zh-CN" sz="32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lang="zh-CN" altLang="en-US" sz="2800" kern="0" dirty="0">
                <a:solidFill>
                  <a:srgbClr val="000000"/>
                </a:solidFill>
              </a:rPr>
              <a:t>弥补自然语言的表达本身的</a:t>
            </a:r>
            <a:r>
              <a:rPr lang="zh-CN" altLang="en-US" sz="2800" b="1" kern="0" dirty="0">
                <a:solidFill>
                  <a:srgbClr val="000000"/>
                </a:solidFill>
              </a:rPr>
              <a:t>模糊性</a:t>
            </a:r>
            <a:r>
              <a:rPr lang="zh-CN" altLang="en-US" sz="2800" kern="0" dirty="0">
                <a:solidFill>
                  <a:srgbClr val="000000"/>
                </a:solidFill>
              </a:rPr>
              <a:t>和</a:t>
            </a:r>
            <a:r>
              <a:rPr lang="zh-CN" altLang="en-US" sz="2800" b="1" kern="0" dirty="0">
                <a:solidFill>
                  <a:srgbClr val="000000"/>
                </a:solidFill>
              </a:rPr>
              <a:t>部分性</a:t>
            </a:r>
            <a:r>
              <a:rPr lang="zh-CN" altLang="en-US" sz="2800" kern="0" dirty="0">
                <a:solidFill>
                  <a:srgbClr val="000000"/>
                </a:solidFill>
              </a:rPr>
              <a:t>，有效、自动地组织以及管理空间常识。</a:t>
            </a:r>
            <a:endParaRPr lang="en-US" altLang="zh-CN" kern="0" dirty="0">
              <a:solidFill>
                <a:srgbClr val="000000"/>
              </a:solidFill>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endParaRPr kumimoji="1" lang="en-US" altLang="zh-CN" sz="2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zh-CN" altLang="en-US" sz="2800" b="1" kern="0" dirty="0">
                <a:solidFill>
                  <a:srgbClr val="000000"/>
                </a:solidFill>
              </a:rPr>
              <a:t>语言的不完备性</a:t>
            </a:r>
            <a:r>
              <a:rPr lang="zh-CN" altLang="en-US" sz="2000" kern="0" dirty="0">
                <a:solidFill>
                  <a:srgbClr val="000000"/>
                </a:solidFill>
              </a:rPr>
              <a:t>（伍铁平 </a:t>
            </a:r>
            <a:r>
              <a:rPr lang="en-US" altLang="zh-CN" sz="2000" kern="0" dirty="0">
                <a:solidFill>
                  <a:srgbClr val="000000"/>
                </a:solidFill>
              </a:rPr>
              <a:t>2000</a:t>
            </a:r>
            <a:r>
              <a:rPr lang="zh-CN" altLang="en-US" sz="2000" kern="0" dirty="0">
                <a:solidFill>
                  <a:srgbClr val="000000"/>
                </a:solidFill>
              </a:rPr>
              <a:t>）</a:t>
            </a:r>
            <a:endParaRPr lang="en-US" altLang="zh-CN" sz="2000" kern="0" dirty="0">
              <a:solidFill>
                <a:srgbClr val="000000"/>
              </a:solidFill>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lang="zh-CN" altLang="en-US" sz="2800" kern="0" dirty="0">
                <a:solidFill>
                  <a:srgbClr val="000000"/>
                </a:solidFill>
              </a:rPr>
              <a:t>由于语言自身的固有属性，不能绝对准确地表达说话者的意图，从而造成信息的模糊和歧义。语言的不完备性主要体现在语言符号的不完备性和语义指代的不完备性两个方面。</a:t>
            </a:r>
            <a:endParaRPr lang="en-US" altLang="zh-CN" sz="2800" kern="0" dirty="0">
              <a:solidFill>
                <a:srgbClr val="000000"/>
              </a:solidFill>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endParaRPr kumimoji="1" lang="en-US" altLang="zh-CN" sz="2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kumimoji="1" lang="zh-CN" altLang="en-US" sz="2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语言符号无法准确无误地描述说话人大脑中的空间场景，这种不完备性是自然语言考虑交流代价带来的。</a:t>
            </a: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endParaRPr kumimoji="1" lang="en-US" altLang="zh-CN" sz="2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 name="灯片编号占位符 4"/>
          <p:cNvSpPr>
            <a:spLocks noGrp="1"/>
          </p:cNvSpPr>
          <p:nvPr>
            <p:ph type="sldNum" sz="quarter" idx="12"/>
          </p:nvPr>
        </p:nvSpPr>
        <p:spPr/>
        <p:txBody>
          <a:bodyPr/>
          <a:lstStyle/>
          <a:p>
            <a:fld id="{7939AB81-0AB9-404A-A05F-6E9A7617CAC1}" type="slidenum">
              <a:rPr lang="zh-CN" altLang="en-US" smtClean="0"/>
              <a:t>5</a:t>
            </a:fld>
            <a:endParaRPr lang="zh-CN" altLang="en-US"/>
          </a:p>
        </p:txBody>
      </p:sp>
    </p:spTree>
    <p:extLst>
      <p:ext uri="{BB962C8B-B14F-4D97-AF65-F5344CB8AC3E}">
        <p14:creationId xmlns:p14="http://schemas.microsoft.com/office/powerpoint/2010/main" val="2824210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空间本体库的构建</a:t>
            </a:r>
          </a:p>
        </p:txBody>
      </p:sp>
      <p:sp>
        <p:nvSpPr>
          <p:cNvPr id="3" name="内容占位符 2">
            <a:extLst>
              <a:ext uri="{FF2B5EF4-FFF2-40B4-BE49-F238E27FC236}">
                <a16:creationId xmlns:a16="http://schemas.microsoft.com/office/drawing/2014/main" id="{1BF87DCA-3476-484F-B780-E5C7D280BDB1}"/>
              </a:ext>
            </a:extLst>
          </p:cNvPr>
          <p:cNvSpPr txBox="1">
            <a:spLocks/>
          </p:cNvSpPr>
          <p:nvPr/>
        </p:nvSpPr>
        <p:spPr bwMode="auto">
          <a:xfrm>
            <a:off x="666408" y="775937"/>
            <a:ext cx="10739529"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marL="342900" marR="0" lvl="0" indent="-342900" algn="l" defTabSz="914400" rtl="0" eaLnBrk="1" fontAlgn="base" latinLnBrk="0" hangingPunct="1">
              <a:lnSpc>
                <a:spcPct val="110000"/>
              </a:lnSpc>
              <a:spcBef>
                <a:spcPct val="20000"/>
              </a:spcBef>
              <a:spcAft>
                <a:spcPct val="0"/>
              </a:spcAft>
              <a:buClr>
                <a:srgbClr val="000000"/>
              </a:buClr>
              <a:buSzPct val="70000"/>
              <a:buFont typeface="Wingdings" pitchFamily="2" charset="2"/>
              <a:buChar char="l"/>
              <a:tabLst/>
              <a:defRPr/>
            </a:pPr>
            <a:r>
              <a:rPr kumimoji="1" lang="en-US" altLang="zh-CN" sz="32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2.1 </a:t>
            </a:r>
            <a:r>
              <a:rPr kumimoji="1" lang="zh-CN" altLang="en-US" sz="32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构建空间本体库的意义</a:t>
            </a:r>
            <a:endParaRPr kumimoji="1" lang="en-US" altLang="zh-CN" sz="32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r>
              <a:rPr lang="zh-CN" altLang="en-US" sz="2800" kern="0" dirty="0">
                <a:solidFill>
                  <a:srgbClr val="000000"/>
                </a:solidFill>
              </a:rPr>
              <a:t>弥补自然语言的表达本身的模糊性和部分性，有效、自动地组织以及管理</a:t>
            </a:r>
            <a:r>
              <a:rPr lang="zh-CN" altLang="en-US" sz="2800" b="1" kern="0" dirty="0">
                <a:solidFill>
                  <a:srgbClr val="000000"/>
                </a:solidFill>
              </a:rPr>
              <a:t>空间常识</a:t>
            </a:r>
            <a:r>
              <a:rPr lang="zh-CN" altLang="en-US" sz="2800" kern="0" dirty="0">
                <a:solidFill>
                  <a:srgbClr val="000000"/>
                </a:solidFill>
              </a:rPr>
              <a:t>。</a:t>
            </a:r>
            <a:endParaRPr lang="en-US" altLang="zh-CN" kern="0" dirty="0">
              <a:solidFill>
                <a:srgbClr val="000000"/>
              </a:solidFill>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endParaRPr kumimoji="1" lang="en-US" altLang="zh-CN" sz="2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zh-CN" altLang="en-US" sz="2800" b="1" kern="0" dirty="0">
                <a:solidFill>
                  <a:srgbClr val="000000"/>
                </a:solidFill>
              </a:rPr>
              <a:t>空间常识</a:t>
            </a:r>
            <a:r>
              <a:rPr lang="zh-CN" altLang="en-US" sz="2800" kern="0" dirty="0">
                <a:solidFill>
                  <a:srgbClr val="000000"/>
                </a:solidFill>
              </a:rPr>
              <a:t>包含自然现象层面的空间常识和人类认知层面的空间常识</a:t>
            </a:r>
            <a:endParaRPr lang="en-US" altLang="zh-CN" sz="2800" kern="0" dirty="0">
              <a:solidFill>
                <a:srgbClr val="000000"/>
              </a:solidFill>
            </a:endParaRPr>
          </a:p>
          <a:p>
            <a:pPr marL="0" indent="0">
              <a:buClr>
                <a:srgbClr val="000000"/>
              </a:buClr>
              <a:buNone/>
              <a:defRPr/>
            </a:pPr>
            <a:endParaRPr lang="en-US" altLang="zh-CN" sz="2800" kern="0" dirty="0">
              <a:solidFill>
                <a:srgbClr val="000000"/>
              </a:solidFill>
            </a:endParaRPr>
          </a:p>
          <a:p>
            <a:pPr marL="0" indent="0">
              <a:buClr>
                <a:srgbClr val="000000"/>
              </a:buClr>
              <a:buNone/>
              <a:defRPr/>
            </a:pPr>
            <a:r>
              <a:rPr lang="zh-CN" altLang="en-US" sz="2800" b="1" kern="0" dirty="0">
                <a:solidFill>
                  <a:srgbClr val="000000"/>
                </a:solidFill>
              </a:rPr>
              <a:t>本体</a:t>
            </a:r>
            <a:r>
              <a:rPr lang="zh-CN" altLang="en-US" sz="2800" kern="0" dirty="0">
                <a:solidFill>
                  <a:srgbClr val="000000"/>
                </a:solidFill>
              </a:rPr>
              <a:t>是面向具体问题的集合、拥有概念定义及其相互关系的可计算资源。</a:t>
            </a:r>
            <a:r>
              <a:rPr lang="zh-CN" altLang="en-US" sz="2800" b="1" kern="0" dirty="0">
                <a:solidFill>
                  <a:srgbClr val="000000"/>
                </a:solidFill>
              </a:rPr>
              <a:t>空间本体</a:t>
            </a:r>
            <a:r>
              <a:rPr lang="zh-CN" altLang="en-US" sz="2800" kern="0" dirty="0">
                <a:solidFill>
                  <a:srgbClr val="000000"/>
                </a:solidFill>
              </a:rPr>
              <a:t>是指包含自然现象和人类认知两个知识层面的、从本体角度对空间本质的表述，包含具体空间物体建模、维数、形状和空间关系等等。</a:t>
            </a:r>
            <a:endParaRPr lang="en-US" altLang="zh-CN" sz="2800" kern="0" dirty="0">
              <a:solidFill>
                <a:srgbClr val="000000"/>
              </a:solidFill>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endParaRPr kumimoji="1" lang="en-US" altLang="zh-CN" sz="2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endParaRPr kumimoji="1" lang="en-US" altLang="zh-CN" sz="2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 name="灯片编号占位符 4"/>
          <p:cNvSpPr>
            <a:spLocks noGrp="1"/>
          </p:cNvSpPr>
          <p:nvPr>
            <p:ph type="sldNum" sz="quarter" idx="12"/>
          </p:nvPr>
        </p:nvSpPr>
        <p:spPr/>
        <p:txBody>
          <a:bodyPr/>
          <a:lstStyle/>
          <a:p>
            <a:fld id="{7939AB81-0AB9-404A-A05F-6E9A7617CAC1}" type="slidenum">
              <a:rPr lang="zh-CN" altLang="en-US" smtClean="0"/>
              <a:t>6</a:t>
            </a:fld>
            <a:endParaRPr lang="zh-CN" altLang="en-US"/>
          </a:p>
        </p:txBody>
      </p:sp>
    </p:spTree>
    <p:extLst>
      <p:ext uri="{BB962C8B-B14F-4D97-AF65-F5344CB8AC3E}">
        <p14:creationId xmlns:p14="http://schemas.microsoft.com/office/powerpoint/2010/main" val="2692027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2A8FE02B-8C5B-4782-A377-C4729FF56EB6}"/>
              </a:ext>
            </a:extLst>
          </p:cNvPr>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空间本体库的构建</a:t>
            </a:r>
          </a:p>
        </p:txBody>
      </p:sp>
      <p:sp>
        <p:nvSpPr>
          <p:cNvPr id="5" name="内容占位符 2">
            <a:extLst>
              <a:ext uri="{FF2B5EF4-FFF2-40B4-BE49-F238E27FC236}">
                <a16:creationId xmlns:a16="http://schemas.microsoft.com/office/drawing/2014/main" id="{CD2E7505-D69F-401A-ACE1-362EB520D473}"/>
              </a:ext>
            </a:extLst>
          </p:cNvPr>
          <p:cNvSpPr txBox="1">
            <a:spLocks/>
          </p:cNvSpPr>
          <p:nvPr/>
        </p:nvSpPr>
        <p:spPr bwMode="auto">
          <a:xfrm>
            <a:off x="666408" y="775937"/>
            <a:ext cx="11064381"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marL="342900" marR="0" lvl="0" indent="-342900" algn="l" defTabSz="914400" rtl="0" eaLnBrk="1" fontAlgn="base" latinLnBrk="0" hangingPunct="1">
              <a:lnSpc>
                <a:spcPct val="110000"/>
              </a:lnSpc>
              <a:spcBef>
                <a:spcPct val="20000"/>
              </a:spcBef>
              <a:spcAft>
                <a:spcPct val="0"/>
              </a:spcAft>
              <a:buClr>
                <a:srgbClr val="000000"/>
              </a:buClr>
              <a:buSzPct val="70000"/>
              <a:buFont typeface="Wingdings" pitchFamily="2" charset="2"/>
              <a:buChar char="l"/>
              <a:tabLst/>
              <a:defRPr/>
            </a:pPr>
            <a:r>
              <a:rPr lang="en-US" altLang="zh-CN" b="1" kern="0" dirty="0">
                <a:solidFill>
                  <a:srgbClr val="000000"/>
                </a:solidFill>
              </a:rPr>
              <a:t>2.2 </a:t>
            </a:r>
            <a:r>
              <a:rPr lang="zh-CN" altLang="en-US" b="1" kern="0" dirty="0">
                <a:solidFill>
                  <a:srgbClr val="000000"/>
                </a:solidFill>
              </a:rPr>
              <a:t>空间常识研究概述</a:t>
            </a:r>
            <a:endParaRPr lang="en-US" altLang="zh-CN" b="1" kern="0" dirty="0">
              <a:solidFill>
                <a:srgbClr val="000000"/>
              </a:solidFill>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endParaRPr kumimoji="1" lang="en-US" altLang="zh-CN" sz="2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endParaRPr kumimoji="1" lang="en-US" altLang="zh-CN" sz="2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endParaRPr kumimoji="1" lang="en-US" altLang="zh-CN" sz="2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aphicFrame>
        <p:nvGraphicFramePr>
          <p:cNvPr id="2" name="表格 5">
            <a:extLst>
              <a:ext uri="{FF2B5EF4-FFF2-40B4-BE49-F238E27FC236}">
                <a16:creationId xmlns:a16="http://schemas.microsoft.com/office/drawing/2014/main" id="{2198D4D3-9D20-4567-B325-9540FECD05BB}"/>
              </a:ext>
            </a:extLst>
          </p:cNvPr>
          <p:cNvGraphicFramePr>
            <a:graphicFrameLocks noGrp="1"/>
          </p:cNvGraphicFramePr>
          <p:nvPr>
            <p:extLst>
              <p:ext uri="{D42A27DB-BD31-4B8C-83A1-F6EECF244321}">
                <p14:modId xmlns:p14="http://schemas.microsoft.com/office/powerpoint/2010/main" val="871201703"/>
              </p:ext>
            </p:extLst>
          </p:nvPr>
        </p:nvGraphicFramePr>
        <p:xfrm>
          <a:off x="252247" y="1599850"/>
          <a:ext cx="11687506" cy="4840426"/>
        </p:xfrm>
        <a:graphic>
          <a:graphicData uri="http://schemas.openxmlformats.org/drawingml/2006/table">
            <a:tbl>
              <a:tblPr firstRow="1" bandRow="1">
                <a:tableStyleId>{5940675A-B579-460E-94D1-54222C63F5DA}</a:tableStyleId>
              </a:tblPr>
              <a:tblGrid>
                <a:gridCol w="2250999">
                  <a:extLst>
                    <a:ext uri="{9D8B030D-6E8A-4147-A177-3AD203B41FA5}">
                      <a16:colId xmlns:a16="http://schemas.microsoft.com/office/drawing/2014/main" val="927781372"/>
                    </a:ext>
                  </a:extLst>
                </a:gridCol>
                <a:gridCol w="4247723">
                  <a:extLst>
                    <a:ext uri="{9D8B030D-6E8A-4147-A177-3AD203B41FA5}">
                      <a16:colId xmlns:a16="http://schemas.microsoft.com/office/drawing/2014/main" val="3452734955"/>
                    </a:ext>
                  </a:extLst>
                </a:gridCol>
                <a:gridCol w="5188784">
                  <a:extLst>
                    <a:ext uri="{9D8B030D-6E8A-4147-A177-3AD203B41FA5}">
                      <a16:colId xmlns:a16="http://schemas.microsoft.com/office/drawing/2014/main" val="3325978626"/>
                    </a:ext>
                  </a:extLst>
                </a:gridCol>
              </a:tblGrid>
              <a:tr h="477182">
                <a:tc>
                  <a:txBody>
                    <a:bodyPr/>
                    <a:lstStyle/>
                    <a:p>
                      <a:pPr algn="ctr"/>
                      <a:endParaRPr lang="zh-CN" altLang="en-US" sz="2500" dirty="0">
                        <a:latin typeface="微软雅黑" panose="020B0503020204020204" pitchFamily="34" charset="-122"/>
                        <a:ea typeface="微软雅黑" panose="020B0503020204020204" pitchFamily="34" charset="-122"/>
                      </a:endParaRPr>
                    </a:p>
                  </a:txBody>
                  <a:tcPr marL="94734" marR="94734" marT="47367" marB="47367"/>
                </a:tc>
                <a:tc gridSpan="2">
                  <a:txBody>
                    <a:bodyPr/>
                    <a:lstStyle/>
                    <a:p>
                      <a:pPr algn="ctr"/>
                      <a:r>
                        <a:rPr lang="zh-CN" altLang="en-US" sz="2500" dirty="0">
                          <a:latin typeface="微软雅黑" panose="020B0503020204020204" pitchFamily="34" charset="-122"/>
                          <a:ea typeface="微软雅黑" panose="020B0503020204020204" pitchFamily="34" charset="-122"/>
                        </a:rPr>
                        <a:t>空间常识内容</a:t>
                      </a:r>
                    </a:p>
                  </a:txBody>
                  <a:tcPr marL="84989" marR="84989" marT="42494" marB="42494"/>
                </a:tc>
                <a:tc hMerge="1">
                  <a:txBody>
                    <a:bodyPr/>
                    <a:lstStyle/>
                    <a:p>
                      <a:pPr algn="ctr"/>
                      <a:endParaRPr lang="zh-CN" altLang="en-US" dirty="0"/>
                    </a:p>
                  </a:txBody>
                  <a:tcPr/>
                </a:tc>
                <a:extLst>
                  <a:ext uri="{0D108BD9-81ED-4DB2-BD59-A6C34878D82A}">
                    <a16:rowId xmlns:a16="http://schemas.microsoft.com/office/drawing/2014/main" val="2915589799"/>
                  </a:ext>
                </a:extLst>
              </a:tr>
              <a:tr h="477182">
                <a:tc>
                  <a:txBody>
                    <a:bodyPr/>
                    <a:lstStyle/>
                    <a:p>
                      <a:pPr algn="ctr"/>
                      <a:r>
                        <a:rPr lang="zh-CN" altLang="en-US" sz="2500" dirty="0">
                          <a:latin typeface="微软雅黑" panose="020B0503020204020204" pitchFamily="34" charset="-122"/>
                          <a:ea typeface="微软雅黑" panose="020B0503020204020204" pitchFamily="34" charset="-122"/>
                        </a:rPr>
                        <a:t>研究角度</a:t>
                      </a:r>
                    </a:p>
                  </a:txBody>
                  <a:tcPr marL="94734" marR="94734" marT="47367" marB="47367"/>
                </a:tc>
                <a:tc>
                  <a:txBody>
                    <a:bodyPr/>
                    <a:lstStyle/>
                    <a:p>
                      <a:pPr algn="ctr"/>
                      <a:r>
                        <a:rPr lang="zh-CN" altLang="en-US" sz="2500" dirty="0">
                          <a:latin typeface="微软雅黑" panose="020B0503020204020204" pitchFamily="34" charset="-122"/>
                          <a:ea typeface="微软雅黑" panose="020B0503020204020204" pitchFamily="34" charset="-122"/>
                        </a:rPr>
                        <a:t>本体论</a:t>
                      </a:r>
                    </a:p>
                  </a:txBody>
                  <a:tcPr marL="94734" marR="94734" marT="47367" marB="47367"/>
                </a:tc>
                <a:tc>
                  <a:txBody>
                    <a:bodyPr/>
                    <a:lstStyle/>
                    <a:p>
                      <a:pPr algn="ctr"/>
                      <a:r>
                        <a:rPr lang="zh-CN" altLang="en-US" sz="2500" dirty="0">
                          <a:latin typeface="微软雅黑" panose="020B0503020204020204" pitchFamily="34" charset="-122"/>
                          <a:ea typeface="微软雅黑" panose="020B0503020204020204" pitchFamily="34" charset="-122"/>
                        </a:rPr>
                        <a:t>语言学</a:t>
                      </a:r>
                    </a:p>
                  </a:txBody>
                  <a:tcPr marL="94734" marR="94734" marT="47367" marB="47367"/>
                </a:tc>
                <a:extLst>
                  <a:ext uri="{0D108BD9-81ED-4DB2-BD59-A6C34878D82A}">
                    <a16:rowId xmlns:a16="http://schemas.microsoft.com/office/drawing/2014/main" val="158643911"/>
                  </a:ext>
                </a:extLst>
              </a:tr>
              <a:tr h="852605">
                <a:tc>
                  <a:txBody>
                    <a:bodyPr/>
                    <a:lstStyle/>
                    <a:p>
                      <a:pPr algn="ctr"/>
                      <a:r>
                        <a:rPr lang="zh-CN" altLang="en-US" sz="2500" dirty="0">
                          <a:latin typeface="微软雅黑" panose="020B0503020204020204" pitchFamily="34" charset="-122"/>
                          <a:ea typeface="微软雅黑" panose="020B0503020204020204" pitchFamily="34" charset="-122"/>
                        </a:rPr>
                        <a:t>研究内容</a:t>
                      </a:r>
                    </a:p>
                  </a:txBody>
                  <a:tcPr marL="94734" marR="94734" marT="47367" marB="47367"/>
                </a:tc>
                <a:tc>
                  <a:txBody>
                    <a:bodyPr/>
                    <a:lstStyle/>
                    <a:p>
                      <a:pPr algn="l"/>
                      <a:r>
                        <a:rPr lang="zh-CN" altLang="en-US" sz="2200" dirty="0">
                          <a:latin typeface="微软雅黑" panose="020B0503020204020204" pitchFamily="34" charset="-122"/>
                          <a:ea typeface="微软雅黑" panose="020B0503020204020204" pitchFamily="34" charset="-122"/>
                        </a:rPr>
                        <a:t>空间、空间中的位置以及空间中的运动等</a:t>
                      </a:r>
                    </a:p>
                  </a:txBody>
                  <a:tcPr marL="94734" marR="94734" marT="47367" marB="47367"/>
                </a:tc>
                <a:tc>
                  <a:txBody>
                    <a:bodyPr/>
                    <a:lstStyle/>
                    <a:p>
                      <a:pPr algn="l"/>
                      <a:r>
                        <a:rPr lang="zh-CN" altLang="en-US" sz="2200" dirty="0">
                          <a:latin typeface="微软雅黑" panose="020B0503020204020204" pitchFamily="34" charset="-122"/>
                          <a:ea typeface="微软雅黑" panose="020B0503020204020204" pitchFamily="34" charset="-122"/>
                        </a:rPr>
                        <a:t>具体自然语言中的空间语言的语义等</a:t>
                      </a:r>
                    </a:p>
                  </a:txBody>
                  <a:tcPr marL="94734" marR="94734" marT="47367" marB="47367"/>
                </a:tc>
                <a:extLst>
                  <a:ext uri="{0D108BD9-81ED-4DB2-BD59-A6C34878D82A}">
                    <a16:rowId xmlns:a16="http://schemas.microsoft.com/office/drawing/2014/main" val="3259126385"/>
                  </a:ext>
                </a:extLst>
              </a:tr>
              <a:tr h="774643">
                <a:tc>
                  <a:txBody>
                    <a:bodyPr/>
                    <a:lstStyle/>
                    <a:p>
                      <a:pPr algn="ctr"/>
                      <a:r>
                        <a:rPr lang="zh-CN" altLang="en-US" sz="2500" dirty="0">
                          <a:latin typeface="微软雅黑" panose="020B0503020204020204" pitchFamily="34" charset="-122"/>
                          <a:ea typeface="微软雅黑" panose="020B0503020204020204" pitchFamily="34" charset="-122"/>
                        </a:rPr>
                        <a:t>应用场景</a:t>
                      </a:r>
                    </a:p>
                  </a:txBody>
                  <a:tcPr marL="94734" marR="94734" marT="47367" marB="47367"/>
                </a:tc>
                <a:tc>
                  <a:txBody>
                    <a:bodyPr/>
                    <a:lstStyle/>
                    <a:p>
                      <a:pPr algn="l"/>
                      <a:r>
                        <a:rPr lang="zh-CN" altLang="en-US" sz="2200" dirty="0">
                          <a:latin typeface="微软雅黑" panose="020B0503020204020204" pitchFamily="34" charset="-122"/>
                          <a:ea typeface="微软雅黑" panose="020B0503020204020204" pitchFamily="34" charset="-122"/>
                        </a:rPr>
                        <a:t>认知建模、人工智能以及地理信息系统</a:t>
                      </a:r>
                    </a:p>
                  </a:txBody>
                  <a:tcPr marL="94734" marR="94734" marT="47367" marB="47367"/>
                </a:tc>
                <a:tc>
                  <a:txBody>
                    <a:bodyPr/>
                    <a:lstStyle/>
                    <a:p>
                      <a:pPr algn="l"/>
                      <a:r>
                        <a:rPr lang="zh-CN" altLang="en-US" sz="2200" dirty="0">
                          <a:latin typeface="微软雅黑" panose="020B0503020204020204" pitchFamily="34" charset="-122"/>
                          <a:ea typeface="微软雅黑" panose="020B0503020204020204" pitchFamily="34" charset="-122"/>
                        </a:rPr>
                        <a:t>自然语言生成、自然语言理解</a:t>
                      </a:r>
                    </a:p>
                  </a:txBody>
                  <a:tcPr marL="94734" marR="94734" marT="47367" marB="47367"/>
                </a:tc>
                <a:extLst>
                  <a:ext uri="{0D108BD9-81ED-4DB2-BD59-A6C34878D82A}">
                    <a16:rowId xmlns:a16="http://schemas.microsoft.com/office/drawing/2014/main" val="1937733048"/>
                  </a:ext>
                </a:extLst>
              </a:tr>
              <a:tr h="1454553">
                <a:tc>
                  <a:txBody>
                    <a:bodyPr/>
                    <a:lstStyle/>
                    <a:p>
                      <a:pPr algn="ctr"/>
                      <a:r>
                        <a:rPr lang="zh-CN" altLang="en-US" sz="2500" dirty="0">
                          <a:latin typeface="微软雅黑" panose="020B0503020204020204" pitchFamily="34" charset="-122"/>
                          <a:ea typeface="微软雅黑" panose="020B0503020204020204" pitchFamily="34" charset="-122"/>
                        </a:rPr>
                        <a:t>具体本体库</a:t>
                      </a:r>
                    </a:p>
                  </a:txBody>
                  <a:tcPr marL="94734" marR="94734" marT="47367" marB="47367"/>
                </a:tc>
                <a:tc>
                  <a:txBody>
                    <a:bodyPr/>
                    <a:lstStyle/>
                    <a:p>
                      <a:pPr algn="l"/>
                      <a:r>
                        <a:rPr lang="zh-CN" altLang="en-US" sz="2200" dirty="0">
                          <a:latin typeface="微软雅黑" panose="020B0503020204020204" pitchFamily="34" charset="-122"/>
                          <a:ea typeface="微软雅黑" panose="020B0503020204020204" pitchFamily="34" charset="-122"/>
                        </a:rPr>
                        <a:t>空间本体库</a:t>
                      </a:r>
                      <a:r>
                        <a:rPr lang="en-US" altLang="zh-CN" sz="2200" dirty="0">
                          <a:latin typeface="微软雅黑" panose="020B0503020204020204" pitchFamily="34" charset="-122"/>
                          <a:ea typeface="微软雅黑" panose="020B0503020204020204" pitchFamily="34" charset="-122"/>
                        </a:rPr>
                        <a:t>(Spatial Ontology):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200" dirty="0">
                          <a:latin typeface="微软雅黑" panose="020B0503020204020204" pitchFamily="34" charset="-122"/>
                          <a:ea typeface="微软雅黑" panose="020B0503020204020204" pitchFamily="34" charset="-122"/>
                        </a:rPr>
                        <a:t>SUMO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a:t>
                      </a:r>
                      <a:r>
                        <a:rPr lang="en-US" altLang="zh-CN" dirty="0"/>
                        <a:t>Standard Upper Merged</a:t>
                      </a:r>
                      <a:r>
                        <a:rPr lang="en-US" altLang="zh-CN" baseline="0" dirty="0"/>
                        <a:t> Ontology</a:t>
                      </a:r>
                      <a:r>
                        <a:rPr kumimoji="0" lang="en-US" altLang="zh-CN" sz="1800" b="0" i="0" u="none" strike="noStrike" kern="1200" cap="none" spc="0" normalizeH="0" baseline="0" noProof="0" dirty="0">
                          <a:ln>
                            <a:noFill/>
                          </a:ln>
                          <a:solidFill>
                            <a:prstClr val="black"/>
                          </a:solidFill>
                          <a:effectLst/>
                          <a:uLnTx/>
                          <a:uFillTx/>
                          <a:latin typeface="+mn-lt"/>
                        </a:rPr>
                        <a:t>)</a:t>
                      </a:r>
                      <a:endParaRPr lang="en-US" altLang="zh-CN" sz="2200" dirty="0">
                        <a:latin typeface="微软雅黑" panose="020B0503020204020204" pitchFamily="34" charset="-122"/>
                        <a:ea typeface="微软雅黑" panose="020B0503020204020204" pitchFamily="34" charset="-122"/>
                      </a:endParaRPr>
                    </a:p>
                    <a:p>
                      <a:pPr algn="l"/>
                      <a:r>
                        <a:rPr lang="en-US" altLang="zh-CN" sz="2200" dirty="0">
                          <a:latin typeface="微软雅黑" panose="020B0503020204020204" pitchFamily="34" charset="-122"/>
                          <a:ea typeface="微软雅黑" panose="020B0503020204020204" pitchFamily="34" charset="-122"/>
                        </a:rPr>
                        <a:t>OpenCyc</a:t>
                      </a:r>
                    </a:p>
                    <a:p>
                      <a:pPr algn="l"/>
                      <a:r>
                        <a:rPr lang="en-US" altLang="zh-CN" sz="2200" dirty="0">
                          <a:latin typeface="微软雅黑" panose="020B0503020204020204" pitchFamily="34" charset="-122"/>
                          <a:ea typeface="微软雅黑" panose="020B0503020204020204" pitchFamily="34" charset="-122"/>
                        </a:rPr>
                        <a:t>DOLCE </a:t>
                      </a:r>
                    </a:p>
                    <a:p>
                      <a:pPr algn="l"/>
                      <a:r>
                        <a:rPr lang="en-US" altLang="zh-CN" sz="1800" dirty="0">
                          <a:latin typeface="微软雅黑" panose="020B0503020204020204" pitchFamily="34" charset="-122"/>
                          <a:ea typeface="微软雅黑" panose="020B0503020204020204" pitchFamily="34" charset="-122"/>
                        </a:rPr>
                        <a:t>(</a:t>
                      </a:r>
                      <a:r>
                        <a:rPr lang="en-US" altLang="zh-CN" sz="1800" dirty="0"/>
                        <a:t>The Dscriptive Ontology for Linguistic and Cognitive Engineering)</a:t>
                      </a:r>
                      <a:endParaRPr lang="en-US" altLang="zh-CN" sz="1800" dirty="0">
                        <a:latin typeface="微软雅黑" panose="020B0503020204020204" pitchFamily="34" charset="-122"/>
                        <a:ea typeface="微软雅黑" panose="020B0503020204020204" pitchFamily="34" charset="-122"/>
                      </a:endParaRPr>
                    </a:p>
                  </a:txBody>
                  <a:tcPr marL="94734" marR="94734" marT="47367" marB="47367"/>
                </a:tc>
                <a:tc>
                  <a:txBody>
                    <a:bodyPr/>
                    <a:lstStyle/>
                    <a:p>
                      <a:pPr algn="l"/>
                      <a:r>
                        <a:rPr lang="zh-CN" altLang="en-US" sz="2200" dirty="0">
                          <a:latin typeface="微软雅黑" panose="020B0503020204020204" pitchFamily="34" charset="-122"/>
                          <a:ea typeface="微软雅黑" panose="020B0503020204020204" pitchFamily="34" charset="-122"/>
                        </a:rPr>
                        <a:t>汉语语言学本体库</a:t>
                      </a:r>
                      <a:r>
                        <a:rPr lang="en-US" altLang="zh-CN" sz="2200" dirty="0">
                          <a:latin typeface="微软雅黑" panose="020B0503020204020204" pitchFamily="34" charset="-122"/>
                          <a:ea typeface="微软雅黑" panose="020B0503020204020204" pitchFamily="34" charset="-122"/>
                        </a:rPr>
                        <a:t>(Linguistic Ontology)</a:t>
                      </a:r>
                    </a:p>
                    <a:p>
                      <a:pPr algn="l"/>
                      <a:r>
                        <a:rPr lang="en-US" altLang="zh-CN" sz="2200" dirty="0" err="1">
                          <a:latin typeface="微软雅黑" panose="020B0503020204020204" pitchFamily="34" charset="-122"/>
                          <a:ea typeface="微软雅黑" panose="020B0503020204020204" pitchFamily="34" charset="-122"/>
                        </a:rPr>
                        <a:t>HowNet</a:t>
                      </a:r>
                      <a:endParaRPr lang="en-US" altLang="zh-CN" sz="2200" dirty="0">
                        <a:latin typeface="微软雅黑" panose="020B0503020204020204" pitchFamily="34" charset="-122"/>
                        <a:ea typeface="微软雅黑" panose="020B0503020204020204" pitchFamily="34" charset="-122"/>
                      </a:endParaRPr>
                    </a:p>
                    <a:p>
                      <a:pPr algn="l"/>
                      <a:r>
                        <a:rPr lang="zh-CN" altLang="en-US" sz="2200" dirty="0">
                          <a:latin typeface="微软雅黑" panose="020B0503020204020204" pitchFamily="34" charset="-122"/>
                          <a:ea typeface="微软雅黑" panose="020B0503020204020204" pitchFamily="34" charset="-122"/>
                        </a:rPr>
                        <a:t>同义词词林及其扩展版</a:t>
                      </a:r>
                    </a:p>
                  </a:txBody>
                  <a:tcPr marL="94734" marR="94734" marT="47367" marB="47367"/>
                </a:tc>
                <a:extLst>
                  <a:ext uri="{0D108BD9-81ED-4DB2-BD59-A6C34878D82A}">
                    <a16:rowId xmlns:a16="http://schemas.microsoft.com/office/drawing/2014/main" val="755370085"/>
                  </a:ext>
                </a:extLst>
              </a:tr>
            </a:tbl>
          </a:graphicData>
        </a:graphic>
      </p:graphicFrame>
      <p:sp>
        <p:nvSpPr>
          <p:cNvPr id="6" name="灯片编号占位符 5"/>
          <p:cNvSpPr>
            <a:spLocks noGrp="1"/>
          </p:cNvSpPr>
          <p:nvPr>
            <p:ph type="sldNum" sz="quarter" idx="12"/>
          </p:nvPr>
        </p:nvSpPr>
        <p:spPr/>
        <p:txBody>
          <a:bodyPr/>
          <a:lstStyle/>
          <a:p>
            <a:fld id="{7939AB81-0AB9-404A-A05F-6E9A7617CAC1}" type="slidenum">
              <a:rPr lang="zh-CN" altLang="en-US" smtClean="0"/>
              <a:t>7</a:t>
            </a:fld>
            <a:endParaRPr lang="zh-CN" altLang="en-US"/>
          </a:p>
        </p:txBody>
      </p:sp>
    </p:spTree>
    <p:extLst>
      <p:ext uri="{BB962C8B-B14F-4D97-AF65-F5344CB8AC3E}">
        <p14:creationId xmlns:p14="http://schemas.microsoft.com/office/powerpoint/2010/main" val="2565658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2A8FE02B-8C5B-4782-A377-C4729FF56EB6}"/>
              </a:ext>
            </a:extLst>
          </p:cNvPr>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空间本体库的构建</a:t>
            </a:r>
          </a:p>
        </p:txBody>
      </p:sp>
      <p:sp>
        <p:nvSpPr>
          <p:cNvPr id="5" name="内容占位符 2">
            <a:extLst>
              <a:ext uri="{FF2B5EF4-FFF2-40B4-BE49-F238E27FC236}">
                <a16:creationId xmlns:a16="http://schemas.microsoft.com/office/drawing/2014/main" id="{CD2E7505-D69F-401A-ACE1-362EB520D473}"/>
              </a:ext>
            </a:extLst>
          </p:cNvPr>
          <p:cNvSpPr txBox="1">
            <a:spLocks/>
          </p:cNvSpPr>
          <p:nvPr/>
        </p:nvSpPr>
        <p:spPr bwMode="auto">
          <a:xfrm>
            <a:off x="738597" y="759944"/>
            <a:ext cx="11064381"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lang="en-US" altLang="zh-CN" sz="2800" b="1" dirty="0"/>
              <a:t>2.3 SUMO</a:t>
            </a:r>
            <a:r>
              <a:rPr lang="en-US" altLang="zh-CN" sz="2800" dirty="0"/>
              <a:t>(Standard Upper Merged Ontology)</a:t>
            </a:r>
            <a:endParaRPr lang="en-US" altLang="zh-CN" sz="2800" b="1" kern="0" dirty="0">
              <a:solidFill>
                <a:srgbClr val="000000"/>
              </a:solidFill>
            </a:endParaRPr>
          </a:p>
          <a:p>
            <a:pPr marL="0" lvl="0" indent="0">
              <a:buClr>
                <a:srgbClr val="000000"/>
              </a:buClr>
              <a:buNone/>
              <a:defRPr/>
            </a:pPr>
            <a:r>
              <a:rPr lang="zh-CN" altLang="en-US" sz="2000" dirty="0"/>
              <a:t>一个</a:t>
            </a:r>
            <a:r>
              <a:rPr lang="en-US" altLang="zh-CN" sz="2000" dirty="0"/>
              <a:t>3D</a:t>
            </a:r>
            <a:r>
              <a:rPr lang="zh-CN" altLang="en-US" sz="2000" dirty="0"/>
              <a:t>本体库，包含物体实体、空间关系和空间领域属性的分类体系。</a:t>
            </a:r>
            <a:endParaRPr kumimoji="1" lang="en-US" altLang="zh-CN" sz="2000" i="0" u="none" strike="noStrike" kern="0" cap="none" spc="0" normalizeH="0" baseline="0" noProof="0" dirty="0">
              <a:ln>
                <a:noFill/>
              </a:ln>
              <a:solidFill>
                <a:srgbClr val="000000"/>
              </a:solidFill>
              <a:effectLst/>
              <a:uLnTx/>
              <a:uFillTx/>
            </a:endParaRPr>
          </a:p>
          <a:p>
            <a:pPr marL="0" marR="0" lvl="0" indent="0" algn="l" defTabSz="914400" rtl="0" eaLnBrk="1" fontAlgn="base" latinLnBrk="0" hangingPunct="1">
              <a:lnSpc>
                <a:spcPct val="110000"/>
              </a:lnSpc>
              <a:spcBef>
                <a:spcPct val="20000"/>
              </a:spcBef>
              <a:spcAft>
                <a:spcPct val="0"/>
              </a:spcAft>
              <a:buClr>
                <a:srgbClr val="000000"/>
              </a:buClr>
              <a:buSzPct val="70000"/>
              <a:buNone/>
              <a:tabLst/>
              <a:defRPr/>
            </a:pPr>
            <a:endParaRPr kumimoji="1" lang="en-US" altLang="zh-CN" sz="2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770" y="1971750"/>
            <a:ext cx="7697971" cy="44805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7752206" y="2061820"/>
            <a:ext cx="4341024" cy="646331"/>
          </a:xfrm>
          <a:prstGeom prst="rect">
            <a:avLst/>
          </a:prstGeom>
          <a:noFill/>
        </p:spPr>
        <p:txBody>
          <a:bodyPr wrap="square" rtlCol="0">
            <a:spAutoFit/>
          </a:bodyPr>
          <a:lstStyle/>
          <a:p>
            <a:r>
              <a:rPr lang="zh-CN" altLang="en-US" b="1" dirty="0"/>
              <a:t>实体</a:t>
            </a:r>
            <a:r>
              <a:rPr lang="en-US" altLang="zh-CN" b="1" dirty="0"/>
              <a:t>:</a:t>
            </a:r>
            <a:r>
              <a:rPr lang="zh-CN" altLang="en-US" dirty="0"/>
              <a:t>最顶层的概念，在一个领域中某物位置的持有者</a:t>
            </a:r>
          </a:p>
        </p:txBody>
      </p:sp>
      <p:sp>
        <p:nvSpPr>
          <p:cNvPr id="6" name="TextBox 5"/>
          <p:cNvSpPr txBox="1"/>
          <p:nvPr/>
        </p:nvSpPr>
        <p:spPr>
          <a:xfrm>
            <a:off x="7752206" y="2700319"/>
            <a:ext cx="4439794" cy="369332"/>
          </a:xfrm>
          <a:prstGeom prst="rect">
            <a:avLst/>
          </a:prstGeom>
          <a:noFill/>
        </p:spPr>
        <p:txBody>
          <a:bodyPr wrap="square" rtlCol="0">
            <a:spAutoFit/>
          </a:bodyPr>
          <a:lstStyle/>
          <a:p>
            <a:r>
              <a:rPr lang="zh-CN" altLang="en-US" b="1" dirty="0"/>
              <a:t>物理实体</a:t>
            </a:r>
            <a:r>
              <a:rPr lang="en-US" altLang="zh-CN" b="1" dirty="0"/>
              <a:t>:</a:t>
            </a:r>
            <a:r>
              <a:rPr lang="zh-CN" altLang="en-US" dirty="0"/>
              <a:t>在时间、 空间上必要存在的实体</a:t>
            </a:r>
          </a:p>
        </p:txBody>
      </p:sp>
      <p:sp>
        <p:nvSpPr>
          <p:cNvPr id="7" name="TextBox 6"/>
          <p:cNvSpPr txBox="1"/>
          <p:nvPr/>
        </p:nvSpPr>
        <p:spPr>
          <a:xfrm>
            <a:off x="7752206" y="3095307"/>
            <a:ext cx="4341024" cy="369332"/>
          </a:xfrm>
          <a:prstGeom prst="rect">
            <a:avLst/>
          </a:prstGeom>
          <a:noFill/>
        </p:spPr>
        <p:txBody>
          <a:bodyPr wrap="square" rtlCol="0">
            <a:spAutoFit/>
          </a:bodyPr>
          <a:lstStyle/>
          <a:p>
            <a:r>
              <a:rPr lang="zh-CN" altLang="en-US" b="1" dirty="0"/>
              <a:t>抽象实体</a:t>
            </a:r>
            <a:r>
              <a:rPr lang="en-US" altLang="zh-CN" b="1" dirty="0"/>
              <a:t>:</a:t>
            </a:r>
            <a:r>
              <a:rPr lang="zh-CN" altLang="en-US" dirty="0"/>
              <a:t>在时间、空间上不存在的实体</a:t>
            </a:r>
          </a:p>
        </p:txBody>
      </p:sp>
      <p:sp>
        <p:nvSpPr>
          <p:cNvPr id="8" name="TextBox 6">
            <a:extLst>
              <a:ext uri="{FF2B5EF4-FFF2-40B4-BE49-F238E27FC236}">
                <a16:creationId xmlns:a16="http://schemas.microsoft.com/office/drawing/2014/main" id="{A1AE3691-E111-474B-AD86-376A9C7EBF66}"/>
              </a:ext>
            </a:extLst>
          </p:cNvPr>
          <p:cNvSpPr txBox="1"/>
          <p:nvPr/>
        </p:nvSpPr>
        <p:spPr>
          <a:xfrm>
            <a:off x="7752206" y="3483962"/>
            <a:ext cx="4341024" cy="369332"/>
          </a:xfrm>
          <a:prstGeom prst="rect">
            <a:avLst/>
          </a:prstGeom>
          <a:noFill/>
        </p:spPr>
        <p:txBody>
          <a:bodyPr wrap="square" rtlCol="0">
            <a:spAutoFit/>
          </a:bodyPr>
          <a:lstStyle/>
          <a:p>
            <a:r>
              <a:rPr lang="zh-CN" altLang="en-US" b="1" dirty="0"/>
              <a:t>属性</a:t>
            </a:r>
            <a:r>
              <a:rPr lang="en-US" altLang="zh-CN" b="1" dirty="0"/>
              <a:t>:</a:t>
            </a:r>
            <a:r>
              <a:rPr lang="zh-CN" altLang="en-US" dirty="0"/>
              <a:t>包括空间的形状和位置两方面</a:t>
            </a:r>
          </a:p>
        </p:txBody>
      </p:sp>
      <p:sp>
        <p:nvSpPr>
          <p:cNvPr id="9" name="TextBox 6">
            <a:extLst>
              <a:ext uri="{FF2B5EF4-FFF2-40B4-BE49-F238E27FC236}">
                <a16:creationId xmlns:a16="http://schemas.microsoft.com/office/drawing/2014/main" id="{268AA069-E470-4303-856A-85617C4F57B9}"/>
              </a:ext>
            </a:extLst>
          </p:cNvPr>
          <p:cNvSpPr txBox="1"/>
          <p:nvPr/>
        </p:nvSpPr>
        <p:spPr>
          <a:xfrm>
            <a:off x="7752206" y="3870751"/>
            <a:ext cx="4341024" cy="369332"/>
          </a:xfrm>
          <a:prstGeom prst="rect">
            <a:avLst/>
          </a:prstGeom>
          <a:noFill/>
        </p:spPr>
        <p:txBody>
          <a:bodyPr wrap="square" rtlCol="0">
            <a:spAutoFit/>
          </a:bodyPr>
          <a:lstStyle/>
          <a:p>
            <a:r>
              <a:rPr lang="zh-CN" altLang="en-US" b="1" dirty="0"/>
              <a:t>关系</a:t>
            </a:r>
            <a:r>
              <a:rPr lang="en-US" altLang="zh-CN" b="1" dirty="0"/>
              <a:t>:</a:t>
            </a:r>
            <a:r>
              <a:rPr lang="zh-CN" altLang="en-US" dirty="0"/>
              <a:t>包括部分整体关系和拓扑关系</a:t>
            </a:r>
          </a:p>
        </p:txBody>
      </p:sp>
      <p:sp>
        <p:nvSpPr>
          <p:cNvPr id="10" name="TextBox 6">
            <a:extLst>
              <a:ext uri="{FF2B5EF4-FFF2-40B4-BE49-F238E27FC236}">
                <a16:creationId xmlns:a16="http://schemas.microsoft.com/office/drawing/2014/main" id="{7724DCC5-0851-4D06-974C-365E3B63F64F}"/>
              </a:ext>
            </a:extLst>
          </p:cNvPr>
          <p:cNvSpPr txBox="1"/>
          <p:nvPr/>
        </p:nvSpPr>
        <p:spPr>
          <a:xfrm>
            <a:off x="7752206" y="4238950"/>
            <a:ext cx="4341024" cy="369332"/>
          </a:xfrm>
          <a:prstGeom prst="rect">
            <a:avLst/>
          </a:prstGeom>
          <a:noFill/>
        </p:spPr>
        <p:txBody>
          <a:bodyPr wrap="square" rtlCol="0">
            <a:spAutoFit/>
          </a:bodyPr>
          <a:lstStyle/>
          <a:p>
            <a:r>
              <a:rPr lang="zh-CN" altLang="en-US" b="1" dirty="0"/>
              <a:t>介词</a:t>
            </a:r>
            <a:r>
              <a:rPr lang="en-US" altLang="zh-CN" b="1" dirty="0"/>
              <a:t>:</a:t>
            </a:r>
            <a:r>
              <a:rPr lang="zh-CN" altLang="en-US" dirty="0"/>
              <a:t>对空间表达起作用的介词</a:t>
            </a:r>
          </a:p>
        </p:txBody>
      </p:sp>
      <p:sp>
        <p:nvSpPr>
          <p:cNvPr id="11" name="TextBox 6">
            <a:extLst>
              <a:ext uri="{FF2B5EF4-FFF2-40B4-BE49-F238E27FC236}">
                <a16:creationId xmlns:a16="http://schemas.microsoft.com/office/drawing/2014/main" id="{906C3036-7DDF-46A6-97B3-296E6C3C24A4}"/>
              </a:ext>
            </a:extLst>
          </p:cNvPr>
          <p:cNvSpPr txBox="1"/>
          <p:nvPr/>
        </p:nvSpPr>
        <p:spPr>
          <a:xfrm>
            <a:off x="7752206" y="4636873"/>
            <a:ext cx="4341024" cy="646331"/>
          </a:xfrm>
          <a:prstGeom prst="rect">
            <a:avLst/>
          </a:prstGeom>
          <a:noFill/>
        </p:spPr>
        <p:txBody>
          <a:bodyPr wrap="square" rtlCol="0">
            <a:spAutoFit/>
          </a:bodyPr>
          <a:lstStyle/>
          <a:p>
            <a:r>
              <a:rPr lang="zh-CN" altLang="en-US" b="1" dirty="0"/>
              <a:t>区域</a:t>
            </a:r>
            <a:r>
              <a:rPr lang="en-US" altLang="zh-CN" b="1" dirty="0"/>
              <a:t>:</a:t>
            </a:r>
            <a:r>
              <a:rPr lang="zh-CN" altLang="en-US" dirty="0"/>
              <a:t>地理学上的位置和空间，例如亚洲、火星</a:t>
            </a:r>
          </a:p>
        </p:txBody>
      </p:sp>
      <p:sp>
        <p:nvSpPr>
          <p:cNvPr id="12" name="TextBox 6">
            <a:extLst>
              <a:ext uri="{FF2B5EF4-FFF2-40B4-BE49-F238E27FC236}">
                <a16:creationId xmlns:a16="http://schemas.microsoft.com/office/drawing/2014/main" id="{08EC1C09-E30E-44A5-8D8E-B7A672EA8EE7}"/>
              </a:ext>
            </a:extLst>
          </p:cNvPr>
          <p:cNvSpPr txBox="1"/>
          <p:nvPr/>
        </p:nvSpPr>
        <p:spPr>
          <a:xfrm>
            <a:off x="7752206" y="5311795"/>
            <a:ext cx="4341024" cy="646331"/>
          </a:xfrm>
          <a:prstGeom prst="rect">
            <a:avLst/>
          </a:prstGeom>
          <a:noFill/>
        </p:spPr>
        <p:txBody>
          <a:bodyPr wrap="square" rtlCol="0">
            <a:spAutoFit/>
          </a:bodyPr>
          <a:lstStyle/>
          <a:p>
            <a:r>
              <a:rPr lang="zh-CN" altLang="en-US" b="1" dirty="0"/>
              <a:t>自连接物体</a:t>
            </a:r>
            <a:r>
              <a:rPr lang="en-US" altLang="zh-CN" b="1" dirty="0"/>
              <a:t>:</a:t>
            </a:r>
            <a:r>
              <a:rPr lang="zh-CN" altLang="en-US" dirty="0"/>
              <a:t>实例组成部分在部分整体逻辑学意义下连接的物体</a:t>
            </a:r>
          </a:p>
        </p:txBody>
      </p:sp>
      <p:sp>
        <p:nvSpPr>
          <p:cNvPr id="13" name="TextBox 6">
            <a:extLst>
              <a:ext uri="{FF2B5EF4-FFF2-40B4-BE49-F238E27FC236}">
                <a16:creationId xmlns:a16="http://schemas.microsoft.com/office/drawing/2014/main" id="{4B9645BE-C817-468C-B322-850E92BA56A9}"/>
              </a:ext>
            </a:extLst>
          </p:cNvPr>
          <p:cNvSpPr txBox="1"/>
          <p:nvPr/>
        </p:nvSpPr>
        <p:spPr>
          <a:xfrm>
            <a:off x="2056843" y="1691059"/>
            <a:ext cx="4548494" cy="369332"/>
          </a:xfrm>
          <a:prstGeom prst="rect">
            <a:avLst/>
          </a:prstGeom>
          <a:noFill/>
        </p:spPr>
        <p:txBody>
          <a:bodyPr wrap="square" rtlCol="0">
            <a:spAutoFit/>
          </a:bodyPr>
          <a:lstStyle/>
          <a:p>
            <a:r>
              <a:rPr lang="zh-CN" altLang="en-US" b="1" dirty="0"/>
              <a:t>表</a:t>
            </a:r>
            <a:r>
              <a:rPr lang="en-US" altLang="zh-CN" b="1" dirty="0"/>
              <a:t>1  SUMO</a:t>
            </a:r>
            <a:r>
              <a:rPr lang="zh-CN" altLang="en-US" b="1" dirty="0"/>
              <a:t>和本文空间本体库的概念区分表</a:t>
            </a:r>
          </a:p>
        </p:txBody>
      </p:sp>
      <p:sp>
        <p:nvSpPr>
          <p:cNvPr id="14" name="灯片编号占位符 13"/>
          <p:cNvSpPr>
            <a:spLocks noGrp="1"/>
          </p:cNvSpPr>
          <p:nvPr>
            <p:ph type="sldNum" sz="quarter" idx="12"/>
          </p:nvPr>
        </p:nvSpPr>
        <p:spPr/>
        <p:txBody>
          <a:bodyPr/>
          <a:lstStyle/>
          <a:p>
            <a:fld id="{7939AB81-0AB9-404A-A05F-6E9A7617CAC1}" type="slidenum">
              <a:rPr lang="zh-CN" altLang="en-US" smtClean="0"/>
              <a:t>8</a:t>
            </a:fld>
            <a:endParaRPr lang="zh-CN" altLang="en-US"/>
          </a:p>
        </p:txBody>
      </p:sp>
    </p:spTree>
    <p:extLst>
      <p:ext uri="{BB962C8B-B14F-4D97-AF65-F5344CB8AC3E}">
        <p14:creationId xmlns:p14="http://schemas.microsoft.com/office/powerpoint/2010/main" val="23912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2A8FE02B-8C5B-4782-A377-C4729FF56EB6}"/>
              </a:ext>
            </a:extLst>
          </p:cNvPr>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空间本体库的构建</a:t>
            </a:r>
          </a:p>
        </p:txBody>
      </p:sp>
      <p:sp>
        <p:nvSpPr>
          <p:cNvPr id="5" name="内容占位符 2">
            <a:extLst>
              <a:ext uri="{FF2B5EF4-FFF2-40B4-BE49-F238E27FC236}">
                <a16:creationId xmlns:a16="http://schemas.microsoft.com/office/drawing/2014/main" id="{CD2E7505-D69F-401A-ACE1-362EB520D473}"/>
              </a:ext>
            </a:extLst>
          </p:cNvPr>
          <p:cNvSpPr txBox="1">
            <a:spLocks/>
          </p:cNvSpPr>
          <p:nvPr/>
        </p:nvSpPr>
        <p:spPr bwMode="auto">
          <a:xfrm>
            <a:off x="666408" y="861473"/>
            <a:ext cx="11064381"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2.4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本文空间本体库的分类体系</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在借鉴 </a:t>
            </a:r>
            <a:r>
              <a:rPr kumimoji="1" lang="en-US" altLang="zh-CN" sz="24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SUMO </a:t>
            </a:r>
            <a:r>
              <a:rPr kumimoji="1" lang="zh-CN" altLang="en-US" sz="24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本体库的顶层分类体系基础上作出</a:t>
            </a:r>
            <a:r>
              <a:rPr lang="zh-CN" altLang="en-US" sz="2400" kern="0" dirty="0">
                <a:solidFill>
                  <a:srgbClr val="000000"/>
                </a:solidFill>
              </a:rPr>
              <a:t>以下</a:t>
            </a:r>
            <a:r>
              <a:rPr kumimoji="1" lang="zh-CN" altLang="en-US" sz="24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调整：</a:t>
            </a:r>
            <a:endParaRPr kumimoji="1" lang="en-US" altLang="zh-CN" sz="24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en-US" altLang="zh-CN" sz="2400" kern="0" dirty="0">
                <a:solidFill>
                  <a:srgbClr val="000000"/>
                </a:solidFill>
              </a:rPr>
              <a:t>1.</a:t>
            </a:r>
            <a:r>
              <a:rPr lang="zh-CN" altLang="en-US" sz="2400" kern="0" dirty="0">
                <a:solidFill>
                  <a:srgbClr val="000000"/>
                </a:solidFill>
              </a:rPr>
              <a:t>剔除了与研究内容相距较远的节点和空间概念</a:t>
            </a:r>
            <a:r>
              <a:rPr lang="en-US" altLang="zh-CN" sz="2400" kern="0" dirty="0">
                <a:solidFill>
                  <a:srgbClr val="000000"/>
                </a:solidFill>
              </a:rPr>
              <a:t>:</a:t>
            </a:r>
          </a:p>
          <a:p>
            <a:pPr marL="0" indent="0">
              <a:buClr>
                <a:srgbClr val="000000"/>
              </a:buClr>
              <a:buNone/>
              <a:defRPr/>
            </a:pPr>
            <a:r>
              <a:rPr lang="zh-CN" altLang="en-US" sz="2400" kern="0" dirty="0">
                <a:solidFill>
                  <a:srgbClr val="000000"/>
                </a:solidFill>
              </a:rPr>
              <a:t>“过程”“数量”“聚集”“代理”</a:t>
            </a:r>
            <a:endParaRPr lang="en-US" altLang="zh-CN" sz="2400" kern="0" dirty="0">
              <a:solidFill>
                <a:srgbClr val="000000"/>
              </a:solidFill>
            </a:endParaRPr>
          </a:p>
          <a:p>
            <a:pPr marL="0" indent="0">
              <a:buClr>
                <a:srgbClr val="000000"/>
              </a:buClr>
              <a:buNone/>
              <a:defRPr/>
            </a:pPr>
            <a:endParaRPr lang="en-US" altLang="zh-CN" sz="2400" kern="0" dirty="0">
              <a:solidFill>
                <a:srgbClr val="000000"/>
              </a:solidFill>
            </a:endParaRPr>
          </a:p>
          <a:p>
            <a:pPr marL="0" indent="0">
              <a:buClr>
                <a:srgbClr val="000000"/>
              </a:buClr>
              <a:buNone/>
              <a:defRPr/>
            </a:pPr>
            <a:r>
              <a:rPr lang="en-US" altLang="zh-CN" sz="2400" kern="0" dirty="0">
                <a:solidFill>
                  <a:srgbClr val="000000"/>
                </a:solidFill>
              </a:rPr>
              <a:t>2.</a:t>
            </a:r>
            <a:r>
              <a:rPr lang="zh-CN" altLang="en-US" sz="2400" kern="0" dirty="0">
                <a:solidFill>
                  <a:srgbClr val="000000"/>
                </a:solidFill>
              </a:rPr>
              <a:t>把</a:t>
            </a:r>
            <a:r>
              <a:rPr lang="en-US" altLang="zh-CN" sz="2400" kern="0" dirty="0">
                <a:solidFill>
                  <a:srgbClr val="000000"/>
                </a:solidFill>
              </a:rPr>
              <a:t>SUMO</a:t>
            </a:r>
            <a:r>
              <a:rPr lang="zh-CN" altLang="en-US" sz="2400" kern="0" dirty="0">
                <a:solidFill>
                  <a:srgbClr val="000000"/>
                </a:solidFill>
              </a:rPr>
              <a:t>的四层顶层结构缩减为三层空间本体库顶层结构</a:t>
            </a:r>
            <a:endParaRPr lang="en-US" altLang="zh-CN" sz="2400" kern="0" dirty="0">
              <a:solidFill>
                <a:srgbClr val="000000"/>
              </a:solidFill>
            </a:endParaRPr>
          </a:p>
          <a:p>
            <a:pPr marL="0" indent="0">
              <a:buClr>
                <a:srgbClr val="000000"/>
              </a:buClr>
              <a:buNone/>
              <a:defRPr/>
            </a:pPr>
            <a:endParaRPr kumimoji="1" lang="en-US" altLang="zh-CN" sz="24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en-US" altLang="zh-CN" sz="24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a:t>
            </a:r>
            <a:r>
              <a:rPr lang="en-US" altLang="zh-CN" sz="2400" kern="0" dirty="0">
                <a:solidFill>
                  <a:srgbClr val="000000"/>
                </a:solidFill>
              </a:rPr>
              <a:t>.</a:t>
            </a:r>
            <a:r>
              <a:rPr lang="zh-CN" altLang="en-US" sz="2400" kern="0" dirty="0">
                <a:solidFill>
                  <a:srgbClr val="000000"/>
                </a:solidFill>
              </a:rPr>
              <a:t>结合具体研究重新定义了底层分类体系，即</a:t>
            </a:r>
            <a:r>
              <a:rPr lang="en-US" altLang="zh-CN" sz="2400" kern="0" dirty="0">
                <a:solidFill>
                  <a:srgbClr val="000000"/>
                </a:solidFill>
              </a:rPr>
              <a:t>SUMO</a:t>
            </a:r>
            <a:r>
              <a:rPr lang="zh-CN" altLang="en-US" sz="2400" kern="0" dirty="0">
                <a:solidFill>
                  <a:srgbClr val="000000"/>
                </a:solidFill>
              </a:rPr>
              <a:t>第四层以后的概念；</a:t>
            </a:r>
            <a:endParaRPr lang="en-US" altLang="zh-CN" sz="2400" kern="0" dirty="0">
              <a:solidFill>
                <a:srgbClr val="000000"/>
              </a:solidFill>
            </a:endParaRPr>
          </a:p>
          <a:p>
            <a:pPr marL="0" indent="0">
              <a:buClr>
                <a:srgbClr val="000000"/>
              </a:buClr>
              <a:buNone/>
              <a:defRPr/>
            </a:pPr>
            <a:r>
              <a:rPr lang="en-US" altLang="zh-CN" sz="2400" kern="0" dirty="0">
                <a:solidFill>
                  <a:srgbClr val="000000"/>
                </a:solidFill>
              </a:rPr>
              <a:t>   </a:t>
            </a:r>
            <a:r>
              <a:rPr lang="zh-CN" altLang="en-US" sz="2400" kern="0" dirty="0">
                <a:solidFill>
                  <a:srgbClr val="000000"/>
                </a:solidFill>
              </a:rPr>
              <a:t>对“自连接物体”、“关系”和“属性”三个节点进行了再分类</a:t>
            </a:r>
            <a:endParaRPr lang="en-US" altLang="zh-CN" sz="2400" kern="0" dirty="0">
              <a:solidFill>
                <a:srgbClr val="000000"/>
              </a:solidFill>
            </a:endParaRPr>
          </a:p>
          <a:p>
            <a:pPr marL="0" indent="0">
              <a:buClr>
                <a:srgbClr val="000000"/>
              </a:buClr>
              <a:buNone/>
              <a:defRPr/>
            </a:pPr>
            <a:r>
              <a:rPr lang="en-US" altLang="zh-CN" sz="2400" kern="0" dirty="0">
                <a:solidFill>
                  <a:srgbClr val="000000"/>
                </a:solidFill>
              </a:rPr>
              <a:t> </a:t>
            </a:r>
            <a:r>
              <a:rPr kumimoji="1" lang="zh-CN" altLang="en-US" sz="24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“区域”和“介词”两个节点直接由实例来说明不再包含子节点</a:t>
            </a:r>
            <a:endParaRPr kumimoji="1" lang="en-US" altLang="zh-CN" sz="24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 name="灯片编号占位符 3"/>
          <p:cNvSpPr>
            <a:spLocks noGrp="1"/>
          </p:cNvSpPr>
          <p:nvPr>
            <p:ph type="sldNum" sz="quarter" idx="12"/>
          </p:nvPr>
        </p:nvSpPr>
        <p:spPr/>
        <p:txBody>
          <a:bodyPr/>
          <a:lstStyle/>
          <a:p>
            <a:fld id="{7939AB81-0AB9-404A-A05F-6E9A7617CAC1}" type="slidenum">
              <a:rPr lang="zh-CN" altLang="en-US" smtClean="0"/>
              <a:t>9</a:t>
            </a:fld>
            <a:endParaRPr lang="zh-CN" altLang="en-US"/>
          </a:p>
        </p:txBody>
      </p:sp>
    </p:spTree>
    <p:extLst>
      <p:ext uri="{BB962C8B-B14F-4D97-AF65-F5344CB8AC3E}">
        <p14:creationId xmlns:p14="http://schemas.microsoft.com/office/powerpoint/2010/main" val="17724188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空间本体库的构建</a:t>
            </a:r>
          </a:p>
        </p:txBody>
      </p:sp>
      <p:sp>
        <p:nvSpPr>
          <p:cNvPr id="5" name="内容占位符 2">
            <a:extLst>
              <a:ext uri="{FF2B5EF4-FFF2-40B4-BE49-F238E27FC236}">
                <a16:creationId xmlns:a16="http://schemas.microsoft.com/office/drawing/2014/main" id="{9D13599A-21A9-4726-8D5E-3D54610E225F}"/>
              </a:ext>
            </a:extLst>
          </p:cNvPr>
          <p:cNvSpPr txBox="1">
            <a:spLocks/>
          </p:cNvSpPr>
          <p:nvPr/>
        </p:nvSpPr>
        <p:spPr bwMode="auto">
          <a:xfrm>
            <a:off x="666408" y="705147"/>
            <a:ext cx="11064381"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2.4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本文空间本体库的分类体系</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pic>
        <p:nvPicPr>
          <p:cNvPr id="6" name="图片 5">
            <a:extLst>
              <a:ext uri="{FF2B5EF4-FFF2-40B4-BE49-F238E27FC236}">
                <a16:creationId xmlns:a16="http://schemas.microsoft.com/office/drawing/2014/main" id="{AF8C4EBD-CBA8-4A8E-A76E-215CAA780F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4712" y="1150492"/>
            <a:ext cx="8261184" cy="5287801"/>
          </a:xfrm>
          <a:prstGeom prst="rect">
            <a:avLst/>
          </a:prstGeom>
        </p:spPr>
      </p:pic>
      <p:sp>
        <p:nvSpPr>
          <p:cNvPr id="7" name="TextBox 6">
            <a:extLst>
              <a:ext uri="{FF2B5EF4-FFF2-40B4-BE49-F238E27FC236}">
                <a16:creationId xmlns:a16="http://schemas.microsoft.com/office/drawing/2014/main" id="{3B9376BD-1CE5-42C5-8C59-A75D6C5EE0FD}"/>
              </a:ext>
            </a:extLst>
          </p:cNvPr>
          <p:cNvSpPr txBox="1"/>
          <p:nvPr/>
        </p:nvSpPr>
        <p:spPr>
          <a:xfrm>
            <a:off x="4210496" y="6295738"/>
            <a:ext cx="4548494" cy="369332"/>
          </a:xfrm>
          <a:prstGeom prst="rect">
            <a:avLst/>
          </a:prstGeom>
          <a:noFill/>
        </p:spPr>
        <p:txBody>
          <a:bodyPr wrap="square" rtlCol="0">
            <a:spAutoFit/>
          </a:bodyPr>
          <a:lstStyle/>
          <a:p>
            <a:r>
              <a:rPr lang="zh-CN" altLang="en-US" b="1" dirty="0"/>
              <a:t>图</a:t>
            </a:r>
            <a:r>
              <a:rPr lang="en-US" altLang="zh-CN" b="1" dirty="0"/>
              <a:t>1  </a:t>
            </a:r>
            <a:r>
              <a:rPr lang="zh-CN" altLang="en-US" b="1" dirty="0"/>
              <a:t>空间本体库的分类体系</a:t>
            </a:r>
          </a:p>
        </p:txBody>
      </p:sp>
      <p:sp>
        <p:nvSpPr>
          <p:cNvPr id="3" name="灯片编号占位符 2"/>
          <p:cNvSpPr>
            <a:spLocks noGrp="1"/>
          </p:cNvSpPr>
          <p:nvPr>
            <p:ph type="sldNum" sz="quarter" idx="12"/>
          </p:nvPr>
        </p:nvSpPr>
        <p:spPr/>
        <p:txBody>
          <a:bodyPr/>
          <a:lstStyle/>
          <a:p>
            <a:fld id="{7939AB81-0AB9-404A-A05F-6E9A7617CAC1}" type="slidenum">
              <a:rPr lang="zh-CN" altLang="en-US" smtClean="0"/>
              <a:t>10</a:t>
            </a:fld>
            <a:endParaRPr lang="zh-CN" altLang="en-US"/>
          </a:p>
        </p:txBody>
      </p:sp>
    </p:spTree>
    <p:extLst>
      <p:ext uri="{BB962C8B-B14F-4D97-AF65-F5344CB8AC3E}">
        <p14:creationId xmlns:p14="http://schemas.microsoft.com/office/powerpoint/2010/main" val="1160823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326D3FF7-2AE5-410B-ADE4-4F736C89F338}"/>
              </a:ext>
            </a:extLst>
          </p:cNvPr>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空间本体库的构建</a:t>
            </a:r>
          </a:p>
        </p:txBody>
      </p:sp>
      <p:sp>
        <p:nvSpPr>
          <p:cNvPr id="5" name="内容占位符 2">
            <a:extLst>
              <a:ext uri="{FF2B5EF4-FFF2-40B4-BE49-F238E27FC236}">
                <a16:creationId xmlns:a16="http://schemas.microsoft.com/office/drawing/2014/main" id="{04324883-4A3E-40A3-AA98-25B812F24B71}"/>
              </a:ext>
            </a:extLst>
          </p:cNvPr>
          <p:cNvSpPr txBox="1">
            <a:spLocks/>
          </p:cNvSpPr>
          <p:nvPr/>
        </p:nvSpPr>
        <p:spPr bwMode="auto">
          <a:xfrm>
            <a:off x="666408" y="705147"/>
            <a:ext cx="11064381"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2.5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空间本体库的</a:t>
            </a:r>
            <a:r>
              <a:rPr lang="zh-CN" altLang="en-US" sz="2800" b="1" kern="0" dirty="0">
                <a:solidFill>
                  <a:srgbClr val="000000"/>
                </a:solidFill>
              </a:rPr>
              <a:t>自动实例化方法</a:t>
            </a:r>
            <a:endParaRPr lang="en-US" altLang="zh-CN" sz="2800" b="1" kern="0" dirty="0">
              <a:solidFill>
                <a:srgbClr val="000000"/>
              </a:solidFill>
            </a:endParaRP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上面给出的空间本体库的分类体系结构相当于骨架，空间本体实例化技术就是要填充这个骨架，把领域中具体实体填充进去</a:t>
            </a: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lang="en-US" altLang="zh-CN" sz="2400" kern="0" dirty="0">
              <a:solidFill>
                <a:srgbClr val="000000"/>
              </a:solidFill>
            </a:endParaRP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根据概念、关系的固有特性将它们分为四类，再提出相应的实例化方法：</a:t>
            </a: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en-US" altLang="zh-CN" sz="2400" b="1" kern="0" dirty="0">
                <a:solidFill>
                  <a:srgbClr val="000000"/>
                </a:solidFill>
              </a:rPr>
              <a:t>1.</a:t>
            </a:r>
            <a:r>
              <a:rPr lang="zh-CN" altLang="en-US" sz="2400" b="1" kern="0" dirty="0">
                <a:solidFill>
                  <a:srgbClr val="000000"/>
                </a:solidFill>
              </a:rPr>
              <a:t>基于知网实例化</a:t>
            </a:r>
            <a:r>
              <a:rPr lang="en-US" altLang="zh-CN" sz="2400" b="1" kern="0" dirty="0">
                <a:solidFill>
                  <a:srgbClr val="000000"/>
                </a:solidFill>
              </a:rPr>
              <a:t> </a:t>
            </a:r>
            <a:r>
              <a:rPr lang="zh-CN" altLang="en-US" sz="2400" kern="0" dirty="0">
                <a:solidFill>
                  <a:srgbClr val="000000"/>
                </a:solidFill>
              </a:rPr>
              <a:t>（“词形” “方向”“边界”“维数”）</a:t>
            </a:r>
            <a:endParaRPr lang="en-US" altLang="zh-CN" sz="2400" kern="0" dirty="0">
              <a:solidFill>
                <a:srgbClr val="000000"/>
              </a:solidFill>
            </a:endParaRPr>
          </a:p>
          <a:p>
            <a:pPr marL="0" indent="0">
              <a:buClr>
                <a:srgbClr val="000000"/>
              </a:buClr>
              <a:buNone/>
              <a:defRPr/>
            </a:pP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基于认知实例化 </a:t>
            </a:r>
            <a:r>
              <a:rPr lang="zh-CN" altLang="en-US" sz="2400" kern="0" dirty="0">
                <a:solidFill>
                  <a:srgbClr val="000000"/>
                </a:solidFill>
              </a:rPr>
              <a:t>（“坐标系”“计算模型” ）</a:t>
            </a:r>
            <a:endParaRPr lang="en-US" altLang="zh-CN" sz="2400" kern="0" dirty="0">
              <a:solidFill>
                <a:srgbClr val="000000"/>
              </a:solidFill>
            </a:endParaRPr>
          </a:p>
          <a:p>
            <a:pPr marL="0" indent="0">
              <a:buClr>
                <a:srgbClr val="000000"/>
              </a:buClr>
              <a:buNone/>
              <a:defRPr/>
            </a:pP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基于规则实例化 （“自连接物体”“功能”“关系”）</a:t>
            </a: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en-US" altLang="zh-CN" sz="2400" kern="0" dirty="0">
                <a:solidFill>
                  <a:srgbClr val="000000"/>
                </a:solidFill>
              </a:rPr>
              <a:t>4.</a:t>
            </a:r>
            <a:r>
              <a:rPr lang="zh-CN" altLang="en-US" sz="2400" kern="0" dirty="0">
                <a:solidFill>
                  <a:srgbClr val="000000"/>
                </a:solidFill>
              </a:rPr>
              <a:t>基于经验手工实例化</a:t>
            </a:r>
            <a:r>
              <a:rPr lang="en-US" altLang="zh-CN" sz="2400" kern="0" dirty="0">
                <a:solidFill>
                  <a:srgbClr val="000000"/>
                </a:solidFill>
              </a:rPr>
              <a:t>  </a:t>
            </a:r>
            <a:r>
              <a:rPr lang="zh-CN" altLang="en-US" sz="2400" kern="0" dirty="0">
                <a:solidFill>
                  <a:srgbClr val="000000"/>
                </a:solidFill>
              </a:rPr>
              <a:t>（“结构”“元模型”“介词”）</a:t>
            </a:r>
            <a:endParaRPr lang="en-US" altLang="zh-CN" sz="2400" kern="0" dirty="0">
              <a:solidFill>
                <a:srgbClr val="000000"/>
              </a:solidFill>
            </a:endParaRPr>
          </a:p>
          <a:p>
            <a:pPr marL="0" indent="0">
              <a:buClr>
                <a:srgbClr val="000000"/>
              </a:buClr>
              <a:buNone/>
              <a:defRPr/>
            </a:pP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 name="灯片编号占位符 3"/>
          <p:cNvSpPr>
            <a:spLocks noGrp="1"/>
          </p:cNvSpPr>
          <p:nvPr>
            <p:ph type="sldNum" sz="quarter" idx="12"/>
          </p:nvPr>
        </p:nvSpPr>
        <p:spPr/>
        <p:txBody>
          <a:bodyPr/>
          <a:lstStyle/>
          <a:p>
            <a:fld id="{7939AB81-0AB9-404A-A05F-6E9A7617CAC1}" type="slidenum">
              <a:rPr lang="zh-CN" altLang="en-US" smtClean="0"/>
              <a:t>11</a:t>
            </a:fld>
            <a:endParaRPr lang="zh-CN" altLang="en-US"/>
          </a:p>
        </p:txBody>
      </p:sp>
    </p:spTree>
    <p:extLst>
      <p:ext uri="{BB962C8B-B14F-4D97-AF65-F5344CB8AC3E}">
        <p14:creationId xmlns:p14="http://schemas.microsoft.com/office/powerpoint/2010/main" val="851630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326D3FF7-2AE5-410B-ADE4-4F736C89F338}"/>
              </a:ext>
            </a:extLst>
          </p:cNvPr>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空间本体库的构建</a:t>
            </a:r>
          </a:p>
        </p:txBody>
      </p:sp>
      <p:sp>
        <p:nvSpPr>
          <p:cNvPr id="5" name="内容占位符 2">
            <a:extLst>
              <a:ext uri="{FF2B5EF4-FFF2-40B4-BE49-F238E27FC236}">
                <a16:creationId xmlns:a16="http://schemas.microsoft.com/office/drawing/2014/main" id="{04324883-4A3E-40A3-AA98-25B812F24B71}"/>
              </a:ext>
            </a:extLst>
          </p:cNvPr>
          <p:cNvSpPr txBox="1">
            <a:spLocks/>
          </p:cNvSpPr>
          <p:nvPr/>
        </p:nvSpPr>
        <p:spPr bwMode="auto">
          <a:xfrm>
            <a:off x="666408" y="705147"/>
            <a:ext cx="11064381"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2.5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空间本体库的</a:t>
            </a:r>
            <a:r>
              <a:rPr lang="zh-CN" altLang="en-US" sz="2800" b="1" kern="0" dirty="0">
                <a:solidFill>
                  <a:srgbClr val="000000"/>
                </a:solidFill>
              </a:rPr>
              <a:t>自动实例化方法</a:t>
            </a:r>
            <a:endParaRPr lang="en-US" altLang="zh-CN" sz="2800" b="1" kern="0" dirty="0">
              <a:solidFill>
                <a:srgbClr val="000000"/>
              </a:solidFill>
            </a:endParaRP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上面给出的空间本体库的分类体系结构相当于骨架，空间本体实例化技术就是要填充这个骨架，把领域中具体实体填充进去</a:t>
            </a: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lang="en-US" altLang="zh-CN" sz="2400" kern="0" dirty="0">
              <a:solidFill>
                <a:srgbClr val="000000"/>
              </a:solidFill>
            </a:endParaRP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根据概念、关系的固有特性将它们分为四类，再提出相应的实例化方法：</a:t>
            </a: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en-US" altLang="zh-CN" sz="2400" b="1" kern="0" dirty="0">
                <a:solidFill>
                  <a:srgbClr val="000000"/>
                </a:solidFill>
              </a:rPr>
              <a:t>1.</a:t>
            </a:r>
            <a:r>
              <a:rPr lang="zh-CN" altLang="en-US" sz="2400" b="1" kern="0" dirty="0">
                <a:solidFill>
                  <a:srgbClr val="000000"/>
                </a:solidFill>
              </a:rPr>
              <a:t>基于知网实例化</a:t>
            </a:r>
            <a:r>
              <a:rPr lang="en-US" altLang="zh-CN" sz="2400" b="1" kern="0" dirty="0">
                <a:solidFill>
                  <a:srgbClr val="000000"/>
                </a:solidFill>
              </a:rPr>
              <a:t> </a:t>
            </a:r>
          </a:p>
          <a:p>
            <a:pPr marL="0" indent="0">
              <a:buClr>
                <a:srgbClr val="000000"/>
              </a:buClr>
              <a:buNone/>
              <a:defRPr/>
            </a:pPr>
            <a:r>
              <a:rPr lang="zh-CN" altLang="en-US" sz="2400" kern="0" dirty="0">
                <a:solidFill>
                  <a:srgbClr val="000000"/>
                </a:solidFill>
              </a:rPr>
              <a:t>词形、方向、边界和维数概念的语义特性一致，于是采用基于知网的实例化方法。即根据知网的义原概念，计算实例间的语义距离，以最大限度实现实例的自动聚类。</a:t>
            </a:r>
          </a:p>
          <a:p>
            <a:pPr marL="0" indent="0">
              <a:buClr>
                <a:srgbClr val="000000"/>
              </a:buClr>
              <a:buNone/>
              <a:defRPr/>
            </a:pPr>
            <a:endParaRPr lang="en-US" altLang="zh-CN" sz="2400" kern="0" dirty="0">
              <a:solidFill>
                <a:srgbClr val="000000"/>
              </a:solidFill>
            </a:endParaRPr>
          </a:p>
          <a:p>
            <a:pPr marL="0" indent="0">
              <a:buClr>
                <a:srgbClr val="000000"/>
              </a:buClr>
              <a:buNone/>
              <a:defRPr/>
            </a:pP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 name="灯片编号占位符 3"/>
          <p:cNvSpPr>
            <a:spLocks noGrp="1"/>
          </p:cNvSpPr>
          <p:nvPr>
            <p:ph type="sldNum" sz="quarter" idx="12"/>
          </p:nvPr>
        </p:nvSpPr>
        <p:spPr/>
        <p:txBody>
          <a:bodyPr/>
          <a:lstStyle/>
          <a:p>
            <a:fld id="{7939AB81-0AB9-404A-A05F-6E9A7617CAC1}" type="slidenum">
              <a:rPr lang="zh-CN" altLang="en-US" smtClean="0"/>
              <a:t>12</a:t>
            </a:fld>
            <a:endParaRPr lang="zh-CN" altLang="en-US"/>
          </a:p>
        </p:txBody>
      </p:sp>
    </p:spTree>
    <p:extLst>
      <p:ext uri="{BB962C8B-B14F-4D97-AF65-F5344CB8AC3E}">
        <p14:creationId xmlns:p14="http://schemas.microsoft.com/office/powerpoint/2010/main" val="2183506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a:extLst>
              <a:ext uri="{FF2B5EF4-FFF2-40B4-BE49-F238E27FC236}">
                <a16:creationId xmlns:a16="http://schemas.microsoft.com/office/drawing/2014/main" id="{2F969E7E-EA03-49F4-BD04-4202C4C54F3F}"/>
              </a:ext>
            </a:extLst>
          </p:cNvPr>
          <p:cNvSpPr txBox="1">
            <a:spLocks/>
          </p:cNvSpPr>
          <p:nvPr/>
        </p:nvSpPr>
        <p:spPr bwMode="auto">
          <a:xfrm>
            <a:off x="666408" y="705147"/>
            <a:ext cx="11353139"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2.5.1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基于知网的实例化方法</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zh-CN" altLang="en-US" sz="2400" kern="0" dirty="0">
                <a:solidFill>
                  <a:srgbClr val="000000"/>
                </a:solidFill>
              </a:rPr>
              <a:t>设待聚类混合样本集合</a:t>
            </a:r>
            <a:r>
              <a:rPr lang="en-US" altLang="zh-CN" sz="2400" kern="0" dirty="0">
                <a:solidFill>
                  <a:srgbClr val="000000"/>
                </a:solidFill>
              </a:rPr>
              <a:t>X = {x</a:t>
            </a:r>
            <a:r>
              <a:rPr lang="en-US" altLang="zh-CN" sz="2400" kern="0" baseline="-25000" dirty="0">
                <a:solidFill>
                  <a:srgbClr val="000000"/>
                </a:solidFill>
              </a:rPr>
              <a:t>1 </a:t>
            </a:r>
            <a:r>
              <a:rPr lang="zh-CN" altLang="en-US" sz="2400" kern="0" dirty="0">
                <a:solidFill>
                  <a:srgbClr val="000000"/>
                </a:solidFill>
              </a:rPr>
              <a:t>，</a:t>
            </a:r>
            <a:r>
              <a:rPr lang="en-US" altLang="zh-CN" sz="2400" kern="0" dirty="0">
                <a:solidFill>
                  <a:srgbClr val="000000"/>
                </a:solidFill>
              </a:rPr>
              <a:t>x</a:t>
            </a:r>
            <a:r>
              <a:rPr lang="en-US" altLang="zh-CN" sz="2400" kern="0" baseline="-25000" dirty="0">
                <a:solidFill>
                  <a:srgbClr val="000000"/>
                </a:solidFill>
              </a:rPr>
              <a:t>2 </a:t>
            </a:r>
            <a:r>
              <a:rPr lang="zh-CN" altLang="en-US" sz="2400" kern="0" dirty="0">
                <a:solidFill>
                  <a:srgbClr val="000000"/>
                </a:solidFill>
              </a:rPr>
              <a:t>，</a:t>
            </a:r>
            <a:r>
              <a:rPr lang="en-US" altLang="zh-CN" sz="2400" kern="0" dirty="0">
                <a:solidFill>
                  <a:srgbClr val="000000"/>
                </a:solidFill>
              </a:rPr>
              <a:t>…</a:t>
            </a:r>
            <a:r>
              <a:rPr lang="zh-CN" altLang="en-US" sz="2400" kern="0" dirty="0">
                <a:solidFill>
                  <a:srgbClr val="000000"/>
                </a:solidFill>
              </a:rPr>
              <a:t>，</a:t>
            </a:r>
            <a:r>
              <a:rPr lang="en-US" altLang="zh-CN" sz="2400" kern="0" dirty="0" err="1">
                <a:solidFill>
                  <a:srgbClr val="000000"/>
                </a:solidFill>
              </a:rPr>
              <a:t>x</a:t>
            </a:r>
            <a:r>
              <a:rPr lang="en-US" altLang="zh-CN" sz="2400" kern="0" baseline="-25000" dirty="0" err="1">
                <a:solidFill>
                  <a:srgbClr val="000000"/>
                </a:solidFill>
              </a:rPr>
              <a:t>n</a:t>
            </a:r>
            <a:r>
              <a:rPr lang="en-US" altLang="zh-CN" sz="2400" kern="0" dirty="0">
                <a:solidFill>
                  <a:srgbClr val="000000"/>
                </a:solidFill>
              </a:rPr>
              <a:t>}</a:t>
            </a:r>
            <a:r>
              <a:rPr lang="zh-CN" altLang="en-US" sz="2400" kern="0" dirty="0">
                <a:solidFill>
                  <a:srgbClr val="000000"/>
                </a:solidFill>
              </a:rPr>
              <a:t>，以</a:t>
            </a:r>
            <a:r>
              <a:rPr lang="en-US" altLang="zh-CN" sz="2400" kern="0" dirty="0">
                <a:solidFill>
                  <a:srgbClr val="000000"/>
                </a:solidFill>
              </a:rPr>
              <a:t>n</a:t>
            </a:r>
            <a:r>
              <a:rPr lang="zh-CN" altLang="en-US" sz="2400" kern="0" dirty="0">
                <a:solidFill>
                  <a:srgbClr val="000000"/>
                </a:solidFill>
              </a:rPr>
              <a:t>表示</a:t>
            </a:r>
            <a:r>
              <a:rPr lang="en-US" altLang="zh-CN" sz="2400" kern="0" dirty="0">
                <a:solidFill>
                  <a:srgbClr val="000000"/>
                </a:solidFill>
              </a:rPr>
              <a:t>X</a:t>
            </a:r>
            <a:r>
              <a:rPr lang="zh-CN" altLang="en-US" sz="2400" kern="0" dirty="0">
                <a:solidFill>
                  <a:srgbClr val="000000"/>
                </a:solidFill>
              </a:rPr>
              <a:t>所含的样本数目；以</a:t>
            </a:r>
            <a:r>
              <a:rPr lang="en-US" altLang="zh-CN" sz="2400" kern="0" dirty="0">
                <a:solidFill>
                  <a:srgbClr val="000000"/>
                </a:solidFill>
              </a:rPr>
              <a:t>X</a:t>
            </a:r>
            <a:r>
              <a:rPr lang="en-US" altLang="zh-CN" sz="2400" kern="0" baseline="-25000" dirty="0">
                <a:solidFill>
                  <a:srgbClr val="000000"/>
                </a:solidFill>
              </a:rPr>
              <a:t>i</a:t>
            </a:r>
            <a:r>
              <a:rPr lang="zh-CN" altLang="en-US" sz="2400" kern="0" dirty="0">
                <a:solidFill>
                  <a:srgbClr val="000000"/>
                </a:solidFill>
              </a:rPr>
              <a:t>表示第</a:t>
            </a:r>
            <a:r>
              <a:rPr lang="en-US" altLang="zh-CN" sz="2400" kern="0" dirty="0" err="1">
                <a:solidFill>
                  <a:srgbClr val="000000"/>
                </a:solidFill>
              </a:rPr>
              <a:t>i</a:t>
            </a:r>
            <a:r>
              <a:rPr lang="zh-CN" altLang="en-US" sz="2400" kern="0" dirty="0">
                <a:solidFill>
                  <a:srgbClr val="000000"/>
                </a:solidFill>
              </a:rPr>
              <a:t>个类别；以</a:t>
            </a:r>
            <a:r>
              <a:rPr lang="en-US" altLang="zh-CN" sz="2400" kern="0" dirty="0">
                <a:solidFill>
                  <a:srgbClr val="000000"/>
                </a:solidFill>
              </a:rPr>
              <a:t>m</a:t>
            </a:r>
            <a:r>
              <a:rPr lang="en-US" altLang="zh-CN" sz="2400" kern="0" baseline="-25000" dirty="0">
                <a:solidFill>
                  <a:srgbClr val="000000"/>
                </a:solidFill>
              </a:rPr>
              <a:t>i</a:t>
            </a:r>
            <a:r>
              <a:rPr lang="zh-CN" altLang="en-US" sz="2400" kern="0" dirty="0">
                <a:solidFill>
                  <a:srgbClr val="000000"/>
                </a:solidFill>
              </a:rPr>
              <a:t>表示第</a:t>
            </a:r>
            <a:r>
              <a:rPr lang="en-US" altLang="zh-CN" sz="2400" kern="0" dirty="0" err="1">
                <a:solidFill>
                  <a:srgbClr val="000000"/>
                </a:solidFill>
              </a:rPr>
              <a:t>i</a:t>
            </a:r>
            <a:r>
              <a:rPr lang="zh-CN" altLang="en-US" sz="2400" kern="0" dirty="0">
                <a:solidFill>
                  <a:srgbClr val="000000"/>
                </a:solidFill>
              </a:rPr>
              <a:t>个类别对应的样本均值；以</a:t>
            </a:r>
            <a:r>
              <a:rPr lang="en-US" altLang="zh-CN" sz="2400" kern="0" dirty="0" err="1">
                <a:solidFill>
                  <a:srgbClr val="000000"/>
                </a:solidFill>
              </a:rPr>
              <a:t>n</a:t>
            </a:r>
            <a:r>
              <a:rPr lang="en-US" altLang="zh-CN" sz="2400" kern="0" baseline="-25000" dirty="0" err="1">
                <a:solidFill>
                  <a:srgbClr val="000000"/>
                </a:solidFill>
              </a:rPr>
              <a:t>i</a:t>
            </a:r>
            <a:r>
              <a:rPr lang="zh-CN" altLang="en-US" sz="2400" kern="0" dirty="0">
                <a:solidFill>
                  <a:srgbClr val="000000"/>
                </a:solidFill>
              </a:rPr>
              <a:t>表示第</a:t>
            </a:r>
            <a:r>
              <a:rPr lang="en-US" altLang="zh-CN" sz="2400" kern="0" dirty="0" err="1">
                <a:solidFill>
                  <a:srgbClr val="000000"/>
                </a:solidFill>
              </a:rPr>
              <a:t>i</a:t>
            </a:r>
            <a:r>
              <a:rPr lang="zh-CN" altLang="en-US" sz="2400" kern="0" dirty="0">
                <a:solidFill>
                  <a:srgbClr val="000000"/>
                </a:solidFill>
              </a:rPr>
              <a:t>个类别所含的样本数目</a:t>
            </a:r>
            <a:endParaRPr lang="en-US" altLang="zh-CN" sz="2400" kern="0" dirty="0">
              <a:solidFill>
                <a:srgbClr val="000000"/>
              </a:solidFill>
            </a:endParaRPr>
          </a:p>
          <a:p>
            <a:pPr marL="0" indent="0">
              <a:buClr>
                <a:srgbClr val="000000"/>
              </a:buClr>
              <a:buNone/>
              <a:defRPr/>
            </a:pPr>
            <a:r>
              <a:rPr lang="zh-CN" altLang="en-US" sz="2400" b="1" kern="0" dirty="0">
                <a:solidFill>
                  <a:srgbClr val="000000"/>
                </a:solidFill>
              </a:rPr>
              <a:t>算法</a:t>
            </a:r>
            <a:endParaRPr lang="en-US" altLang="zh-CN" sz="2400" b="1" kern="0" dirty="0">
              <a:solidFill>
                <a:srgbClr val="000000"/>
              </a:solidFill>
            </a:endParaRPr>
          </a:p>
          <a:p>
            <a:pPr marL="0" indent="0">
              <a:buClr>
                <a:srgbClr val="000000"/>
              </a:buClr>
              <a:buNone/>
              <a:defRPr/>
            </a:pPr>
            <a:r>
              <a:rPr lang="en-US" altLang="zh-CN" sz="2400" kern="0" dirty="0">
                <a:solidFill>
                  <a:srgbClr val="000000"/>
                </a:solidFill>
              </a:rPr>
              <a:t>(</a:t>
            </a:r>
            <a:r>
              <a:rPr lang="en-US" altLang="zh-CN" sz="2000" kern="0" dirty="0">
                <a:solidFill>
                  <a:srgbClr val="000000"/>
                </a:solidFill>
              </a:rPr>
              <a:t>1) </a:t>
            </a:r>
            <a:r>
              <a:rPr lang="zh-CN" altLang="en-US" sz="2000" kern="0" dirty="0">
                <a:solidFill>
                  <a:srgbClr val="000000"/>
                </a:solidFill>
              </a:rPr>
              <a:t>选择初始聚类中心</a:t>
            </a:r>
            <a:r>
              <a:rPr lang="en-US" altLang="zh-CN" sz="2000" kern="0" dirty="0">
                <a:solidFill>
                  <a:srgbClr val="000000"/>
                </a:solidFill>
              </a:rPr>
              <a:t>m</a:t>
            </a:r>
            <a:r>
              <a:rPr lang="en-US" altLang="zh-CN" sz="2000" kern="0" baseline="-25000" dirty="0">
                <a:solidFill>
                  <a:srgbClr val="000000"/>
                </a:solidFill>
              </a:rPr>
              <a:t>1</a:t>
            </a:r>
            <a:r>
              <a:rPr lang="zh-CN" altLang="en-US" sz="2000" kern="0" dirty="0">
                <a:solidFill>
                  <a:srgbClr val="000000"/>
                </a:solidFill>
              </a:rPr>
              <a:t>，</a:t>
            </a:r>
            <a:r>
              <a:rPr lang="en-US" altLang="zh-CN" sz="2000" kern="0" dirty="0">
                <a:solidFill>
                  <a:srgbClr val="000000"/>
                </a:solidFill>
              </a:rPr>
              <a:t>m</a:t>
            </a:r>
            <a:r>
              <a:rPr lang="en-US" altLang="zh-CN" sz="2000" kern="0" baseline="-25000" dirty="0">
                <a:solidFill>
                  <a:srgbClr val="000000"/>
                </a:solidFill>
              </a:rPr>
              <a:t>2 </a:t>
            </a:r>
            <a:r>
              <a:rPr lang="zh-CN" altLang="en-US" sz="2000" kern="0" dirty="0">
                <a:solidFill>
                  <a:srgbClr val="000000"/>
                </a:solidFill>
              </a:rPr>
              <a:t>，</a:t>
            </a:r>
            <a:r>
              <a:rPr lang="en-US" altLang="zh-CN" sz="2000" kern="0" dirty="0">
                <a:solidFill>
                  <a:srgbClr val="000000"/>
                </a:solidFill>
              </a:rPr>
              <a:t>…</a:t>
            </a:r>
            <a:r>
              <a:rPr lang="zh-CN" altLang="en-US" sz="2000" kern="0" dirty="0">
                <a:solidFill>
                  <a:srgbClr val="000000"/>
                </a:solidFill>
              </a:rPr>
              <a:t>，</a:t>
            </a:r>
            <a:r>
              <a:rPr lang="en-US" altLang="zh-CN" sz="2000" kern="0" dirty="0" err="1">
                <a:solidFill>
                  <a:srgbClr val="000000"/>
                </a:solidFill>
              </a:rPr>
              <a:t>m</a:t>
            </a:r>
            <a:r>
              <a:rPr lang="en-US" altLang="zh-CN" sz="2000" kern="0" baseline="-25000" dirty="0" err="1">
                <a:solidFill>
                  <a:srgbClr val="000000"/>
                </a:solidFill>
              </a:rPr>
              <a:t>k</a:t>
            </a:r>
            <a:r>
              <a:rPr lang="en-US" altLang="zh-CN" sz="2000" kern="0" baseline="-25000" dirty="0">
                <a:solidFill>
                  <a:srgbClr val="000000"/>
                </a:solidFill>
              </a:rPr>
              <a:t> </a:t>
            </a:r>
            <a:r>
              <a:rPr lang="zh-CN" altLang="en-US" sz="2000" kern="0" dirty="0">
                <a:solidFill>
                  <a:srgbClr val="000000"/>
                </a:solidFill>
              </a:rPr>
              <a:t>、样本集的初始划分</a:t>
            </a:r>
            <a:r>
              <a:rPr lang="en-US" altLang="zh-CN" sz="2000" kern="0" dirty="0">
                <a:solidFill>
                  <a:srgbClr val="000000"/>
                </a:solidFill>
              </a:rPr>
              <a:t>X</a:t>
            </a:r>
            <a:r>
              <a:rPr lang="en-US" altLang="zh-CN" sz="2000" kern="0" baseline="-25000" dirty="0">
                <a:solidFill>
                  <a:srgbClr val="000000"/>
                </a:solidFill>
              </a:rPr>
              <a:t>1 </a:t>
            </a:r>
            <a:r>
              <a:rPr lang="zh-CN" altLang="en-US" sz="2000" kern="0" dirty="0">
                <a:solidFill>
                  <a:srgbClr val="000000"/>
                </a:solidFill>
              </a:rPr>
              <a:t>，</a:t>
            </a:r>
            <a:r>
              <a:rPr lang="en-US" altLang="zh-CN" sz="2000" kern="0" dirty="0">
                <a:solidFill>
                  <a:srgbClr val="000000"/>
                </a:solidFill>
              </a:rPr>
              <a:t>X</a:t>
            </a:r>
            <a:r>
              <a:rPr lang="en-US" altLang="zh-CN" sz="2000" kern="0" baseline="-25000" dirty="0">
                <a:solidFill>
                  <a:srgbClr val="000000"/>
                </a:solidFill>
              </a:rPr>
              <a:t>2 </a:t>
            </a:r>
            <a:r>
              <a:rPr lang="zh-CN" altLang="en-US" sz="2000" kern="0" dirty="0">
                <a:solidFill>
                  <a:srgbClr val="000000"/>
                </a:solidFill>
              </a:rPr>
              <a:t>，</a:t>
            </a:r>
            <a:r>
              <a:rPr lang="en-US" altLang="zh-CN" sz="2000" kern="0" dirty="0">
                <a:solidFill>
                  <a:srgbClr val="000000"/>
                </a:solidFill>
              </a:rPr>
              <a:t>…</a:t>
            </a:r>
            <a:r>
              <a:rPr lang="zh-CN" altLang="en-US" sz="2000" kern="0" dirty="0">
                <a:solidFill>
                  <a:srgbClr val="000000"/>
                </a:solidFill>
              </a:rPr>
              <a:t>，</a:t>
            </a:r>
            <a:r>
              <a:rPr lang="en-US" altLang="zh-CN" sz="2000" kern="0" dirty="0" err="1">
                <a:solidFill>
                  <a:srgbClr val="000000"/>
                </a:solidFill>
              </a:rPr>
              <a:t>X</a:t>
            </a:r>
            <a:r>
              <a:rPr lang="en-US" altLang="zh-CN" sz="2000" kern="0" baseline="-25000" dirty="0" err="1">
                <a:solidFill>
                  <a:srgbClr val="000000"/>
                </a:solidFill>
              </a:rPr>
              <a:t>k</a:t>
            </a:r>
            <a:r>
              <a:rPr lang="zh-CN" altLang="en-US" sz="2000" kern="0" dirty="0">
                <a:solidFill>
                  <a:srgbClr val="000000"/>
                </a:solidFill>
              </a:rPr>
              <a:t>；</a:t>
            </a:r>
          </a:p>
          <a:p>
            <a:pPr marL="0" indent="0">
              <a:buClr>
                <a:srgbClr val="000000"/>
              </a:buClr>
              <a:buNone/>
              <a:defRPr/>
            </a:pPr>
            <a:r>
              <a:rPr lang="en-US" altLang="zh-CN" sz="2000" kern="0" dirty="0">
                <a:solidFill>
                  <a:srgbClr val="000000"/>
                </a:solidFill>
              </a:rPr>
              <a:t>(2) </a:t>
            </a:r>
            <a:r>
              <a:rPr lang="zh-CN" altLang="en-US" sz="2000" kern="0" dirty="0">
                <a:solidFill>
                  <a:srgbClr val="000000"/>
                </a:solidFill>
              </a:rPr>
              <a:t>若 </a:t>
            </a:r>
            <a:r>
              <a:rPr lang="en-US" altLang="zh-CN" sz="2000" kern="0" dirty="0">
                <a:solidFill>
                  <a:srgbClr val="000000"/>
                </a:solidFill>
              </a:rPr>
              <a:t>n&gt;=1</a:t>
            </a:r>
            <a:r>
              <a:rPr lang="zh-CN" altLang="en-US" sz="2000" kern="0" dirty="0">
                <a:solidFill>
                  <a:srgbClr val="000000"/>
                </a:solidFill>
              </a:rPr>
              <a:t>，继续；反之，转</a:t>
            </a:r>
            <a:r>
              <a:rPr lang="en-US" altLang="zh-CN" sz="2000" kern="0" dirty="0">
                <a:solidFill>
                  <a:srgbClr val="000000"/>
                </a:solidFill>
              </a:rPr>
              <a:t>(7)</a:t>
            </a:r>
            <a:r>
              <a:rPr lang="zh-CN" altLang="en-US" sz="2000" kern="0" dirty="0">
                <a:solidFill>
                  <a:srgbClr val="000000"/>
                </a:solidFill>
              </a:rPr>
              <a:t>；</a:t>
            </a:r>
          </a:p>
          <a:p>
            <a:pPr marL="0" indent="0">
              <a:buClr>
                <a:srgbClr val="000000"/>
              </a:buClr>
              <a:buNone/>
              <a:defRPr/>
            </a:pPr>
            <a:r>
              <a:rPr lang="en-US" altLang="zh-CN" sz="2000" kern="0" dirty="0">
                <a:solidFill>
                  <a:srgbClr val="000000"/>
                </a:solidFill>
              </a:rPr>
              <a:t>(3) </a:t>
            </a:r>
            <a:r>
              <a:rPr lang="zh-CN" altLang="en-US" sz="2000" kern="0" dirty="0">
                <a:solidFill>
                  <a:srgbClr val="000000"/>
                </a:solidFill>
              </a:rPr>
              <a:t>取样本集 </a:t>
            </a:r>
            <a:r>
              <a:rPr lang="en-US" altLang="zh-CN" sz="2000" kern="0" dirty="0">
                <a:solidFill>
                  <a:srgbClr val="000000"/>
                </a:solidFill>
              </a:rPr>
              <a:t>X </a:t>
            </a:r>
            <a:r>
              <a:rPr lang="zh-CN" altLang="en-US" sz="2000" kern="0" dirty="0">
                <a:solidFill>
                  <a:srgbClr val="000000"/>
                </a:solidFill>
              </a:rPr>
              <a:t>的第一个样本 </a:t>
            </a:r>
            <a:r>
              <a:rPr lang="en-US" altLang="zh-CN" sz="2000" kern="0" dirty="0">
                <a:solidFill>
                  <a:srgbClr val="000000"/>
                </a:solidFill>
              </a:rPr>
              <a:t>x</a:t>
            </a:r>
            <a:r>
              <a:rPr lang="zh-CN" altLang="en-US" sz="2000" kern="0" dirty="0">
                <a:solidFill>
                  <a:srgbClr val="000000"/>
                </a:solidFill>
              </a:rPr>
              <a:t>，令 </a:t>
            </a:r>
            <a:r>
              <a:rPr lang="en-US" altLang="zh-CN" sz="2000" kern="0" dirty="0">
                <a:solidFill>
                  <a:srgbClr val="000000"/>
                </a:solidFill>
              </a:rPr>
              <a:t>n = n - 1</a:t>
            </a:r>
            <a:r>
              <a:rPr lang="zh-CN" altLang="en-US" sz="2000" kern="0" dirty="0">
                <a:solidFill>
                  <a:srgbClr val="000000"/>
                </a:solidFill>
              </a:rPr>
              <a:t>；</a:t>
            </a:r>
          </a:p>
          <a:p>
            <a:pPr marL="0" indent="0">
              <a:buClr>
                <a:srgbClr val="000000"/>
              </a:buClr>
              <a:buNone/>
              <a:defRPr/>
            </a:pPr>
            <a:r>
              <a:rPr lang="en-US" altLang="zh-CN" sz="2000" kern="0" dirty="0">
                <a:solidFill>
                  <a:srgbClr val="000000"/>
                </a:solidFill>
              </a:rPr>
              <a:t>(4) </a:t>
            </a:r>
            <a:r>
              <a:rPr lang="zh-CN" altLang="en-US" sz="2000" kern="0" dirty="0">
                <a:solidFill>
                  <a:srgbClr val="000000"/>
                </a:solidFill>
              </a:rPr>
              <a:t>计算</a:t>
            </a:r>
            <a:r>
              <a:rPr lang="en-US" altLang="zh-CN" sz="2000" kern="0" dirty="0">
                <a:solidFill>
                  <a:srgbClr val="000000"/>
                </a:solidFill>
              </a:rPr>
              <a:t>x</a:t>
            </a:r>
            <a:r>
              <a:rPr lang="zh-CN" altLang="en-US" sz="2000" kern="0" dirty="0">
                <a:solidFill>
                  <a:srgbClr val="000000"/>
                </a:solidFill>
              </a:rPr>
              <a:t>与划分</a:t>
            </a:r>
            <a:r>
              <a:rPr lang="en-US" altLang="zh-CN" sz="2000" kern="0" dirty="0" err="1">
                <a:solidFill>
                  <a:srgbClr val="000000"/>
                </a:solidFill>
              </a:rPr>
              <a:t>X</a:t>
            </a:r>
            <a:r>
              <a:rPr lang="en-US" altLang="zh-CN" sz="2000" kern="0" baseline="-25000" dirty="0" err="1">
                <a:solidFill>
                  <a:srgbClr val="000000"/>
                </a:solidFill>
              </a:rPr>
              <a:t>k</a:t>
            </a:r>
            <a:r>
              <a:rPr lang="zh-CN" altLang="en-US" sz="2000" kern="0" dirty="0">
                <a:solidFill>
                  <a:srgbClr val="000000"/>
                </a:solidFill>
              </a:rPr>
              <a:t>的语义距离</a:t>
            </a:r>
            <a:r>
              <a:rPr lang="en-US" altLang="zh-CN" sz="2000" kern="0" dirty="0">
                <a:solidFill>
                  <a:srgbClr val="000000"/>
                </a:solidFill>
              </a:rPr>
              <a:t>S</a:t>
            </a:r>
            <a:r>
              <a:rPr lang="en-US" altLang="zh-CN" sz="2000" kern="0" baseline="-25000" dirty="0">
                <a:solidFill>
                  <a:srgbClr val="000000"/>
                </a:solidFill>
              </a:rPr>
              <a:t>i</a:t>
            </a:r>
            <a:r>
              <a:rPr lang="zh-CN" altLang="en-US" sz="2000" kern="0" dirty="0">
                <a:solidFill>
                  <a:srgbClr val="000000"/>
                </a:solidFill>
              </a:rPr>
              <a:t>； </a:t>
            </a:r>
            <a:endParaRPr lang="en-US" altLang="zh-CN" sz="2000" kern="0" dirty="0">
              <a:solidFill>
                <a:srgbClr val="000000"/>
              </a:solidFill>
            </a:endParaRPr>
          </a:p>
          <a:p>
            <a:pPr marL="0" indent="0">
              <a:buClr>
                <a:srgbClr val="000000"/>
              </a:buClr>
              <a:buNone/>
              <a:defRPr/>
            </a:pPr>
            <a:r>
              <a:rPr lang="en-US" altLang="zh-CN" sz="2000" kern="0" dirty="0">
                <a:solidFill>
                  <a:srgbClr val="000000"/>
                </a:solidFill>
              </a:rPr>
              <a:t>(5) </a:t>
            </a:r>
            <a:r>
              <a:rPr lang="zh-CN" altLang="en-US" sz="2000" kern="0" dirty="0">
                <a:solidFill>
                  <a:srgbClr val="000000"/>
                </a:solidFill>
              </a:rPr>
              <a:t>根据</a:t>
            </a:r>
            <a:r>
              <a:rPr lang="en-US" altLang="zh-CN" sz="2000" kern="0" dirty="0">
                <a:solidFill>
                  <a:srgbClr val="000000"/>
                </a:solidFill>
              </a:rPr>
              <a:t>S</a:t>
            </a:r>
            <a:r>
              <a:rPr lang="en-US" altLang="zh-CN" sz="2000" kern="0" baseline="-25000" dirty="0">
                <a:solidFill>
                  <a:srgbClr val="000000"/>
                </a:solidFill>
              </a:rPr>
              <a:t>i</a:t>
            </a:r>
            <a:r>
              <a:rPr lang="zh-CN" altLang="en-US" sz="2000" kern="0" dirty="0">
                <a:solidFill>
                  <a:srgbClr val="000000"/>
                </a:solidFill>
              </a:rPr>
              <a:t>把</a:t>
            </a:r>
            <a:r>
              <a:rPr lang="en-US" altLang="zh-CN" sz="2000" kern="0" dirty="0">
                <a:solidFill>
                  <a:srgbClr val="000000"/>
                </a:solidFill>
              </a:rPr>
              <a:t>x</a:t>
            </a:r>
            <a:r>
              <a:rPr lang="zh-CN" altLang="en-US" sz="2000" kern="0" dirty="0">
                <a:solidFill>
                  <a:srgbClr val="000000"/>
                </a:solidFill>
              </a:rPr>
              <a:t>归类；</a:t>
            </a:r>
          </a:p>
          <a:p>
            <a:pPr marL="0" indent="0">
              <a:buClr>
                <a:srgbClr val="000000"/>
              </a:buClr>
              <a:buNone/>
              <a:defRPr/>
            </a:pPr>
            <a:r>
              <a:rPr lang="en-US" altLang="zh-CN" sz="2000" kern="0" dirty="0">
                <a:solidFill>
                  <a:srgbClr val="000000"/>
                </a:solidFill>
              </a:rPr>
              <a:t>(6) </a:t>
            </a:r>
            <a:r>
              <a:rPr lang="zh-CN" altLang="en-US" sz="2000" kern="0" dirty="0">
                <a:solidFill>
                  <a:srgbClr val="000000"/>
                </a:solidFill>
              </a:rPr>
              <a:t>转</a:t>
            </a:r>
            <a:r>
              <a:rPr lang="en-US" altLang="zh-CN" sz="2000" kern="0" dirty="0">
                <a:solidFill>
                  <a:srgbClr val="000000"/>
                </a:solidFill>
              </a:rPr>
              <a:t>(2)</a:t>
            </a:r>
            <a:r>
              <a:rPr lang="zh-CN" altLang="en-US" sz="2000" kern="0" dirty="0">
                <a:solidFill>
                  <a:srgbClr val="000000"/>
                </a:solidFill>
              </a:rPr>
              <a:t>；</a:t>
            </a:r>
          </a:p>
          <a:p>
            <a:pPr marL="0" indent="0">
              <a:buClr>
                <a:srgbClr val="000000"/>
              </a:buClr>
              <a:buNone/>
              <a:defRPr/>
            </a:pPr>
            <a:r>
              <a:rPr lang="en-US" altLang="zh-CN" sz="2000" kern="0" dirty="0">
                <a:solidFill>
                  <a:srgbClr val="000000"/>
                </a:solidFill>
              </a:rPr>
              <a:t>(7) </a:t>
            </a:r>
            <a:r>
              <a:rPr lang="zh-CN" altLang="en-US" sz="2000" kern="0" dirty="0">
                <a:solidFill>
                  <a:srgbClr val="000000"/>
                </a:solidFill>
              </a:rPr>
              <a:t>算法停止。</a:t>
            </a:r>
            <a:endParaRPr lang="en-US" altLang="zh-CN" sz="2000" kern="0" dirty="0">
              <a:solidFill>
                <a:srgbClr val="000000"/>
              </a:solidFill>
            </a:endParaRPr>
          </a:p>
          <a:p>
            <a:pPr marL="0" indent="0">
              <a:buClr>
                <a:srgbClr val="000000"/>
              </a:buClr>
              <a:buNone/>
              <a:defRPr/>
            </a:pPr>
            <a:endParaRPr lang="en-US" altLang="zh-CN" sz="2000" kern="0" dirty="0">
              <a:solidFill>
                <a:srgbClr val="000000"/>
              </a:solidFill>
            </a:endParaRPr>
          </a:p>
          <a:p>
            <a:pPr marL="0" indent="0">
              <a:buClr>
                <a:srgbClr val="000000"/>
              </a:buClr>
              <a:buNone/>
              <a:defRPr/>
            </a:pPr>
            <a:r>
              <a:rPr lang="zh-CN" altLang="en-US" sz="2400" kern="0" dirty="0">
                <a:solidFill>
                  <a:srgbClr val="000000"/>
                </a:solidFill>
              </a:rPr>
              <a:t>初始聚类中心、语义距离计算以及根据</a:t>
            </a:r>
            <a:r>
              <a:rPr lang="en-US" altLang="zh-CN" sz="2400" kern="0" dirty="0">
                <a:solidFill>
                  <a:srgbClr val="000000"/>
                </a:solidFill>
              </a:rPr>
              <a:t>Si</a:t>
            </a:r>
            <a:r>
              <a:rPr lang="zh-CN" altLang="en-US" sz="2400" kern="0" dirty="0">
                <a:solidFill>
                  <a:srgbClr val="000000"/>
                </a:solidFill>
              </a:rPr>
              <a:t>把</a:t>
            </a:r>
            <a:r>
              <a:rPr lang="en-US" altLang="zh-CN" sz="2400" kern="0" dirty="0">
                <a:solidFill>
                  <a:srgbClr val="000000"/>
                </a:solidFill>
              </a:rPr>
              <a:t>x</a:t>
            </a:r>
            <a:r>
              <a:rPr lang="zh-CN" altLang="en-US" sz="2400" kern="0" dirty="0">
                <a:solidFill>
                  <a:srgbClr val="000000"/>
                </a:solidFill>
              </a:rPr>
              <a:t>归类的这</a:t>
            </a:r>
            <a:r>
              <a:rPr lang="en-US" altLang="zh-CN" sz="2400" kern="0" dirty="0">
                <a:solidFill>
                  <a:srgbClr val="000000"/>
                </a:solidFill>
              </a:rPr>
              <a:t>3</a:t>
            </a:r>
            <a:r>
              <a:rPr lang="zh-CN" altLang="en-US" sz="2400" kern="0" dirty="0">
                <a:solidFill>
                  <a:srgbClr val="000000"/>
                </a:solidFill>
              </a:rPr>
              <a:t>个步骤的计算过程和具体聚类实例的语义密切相关，下面结合具体实例介绍其实现过程</a:t>
            </a:r>
            <a:endParaRPr lang="en-US" altLang="zh-CN" sz="2400" kern="0" dirty="0">
              <a:solidFill>
                <a:srgbClr val="000000"/>
              </a:solidFill>
            </a:endParaRPr>
          </a:p>
          <a:p>
            <a:pPr marL="0" indent="0">
              <a:buClr>
                <a:srgbClr val="000000"/>
              </a:buClr>
              <a:buNone/>
              <a:defRPr/>
            </a:pPr>
            <a:endParaRPr lang="en-US" altLang="zh-CN" sz="2400" kern="0" dirty="0">
              <a:solidFill>
                <a:srgbClr val="000000"/>
              </a:solidFill>
            </a:endParaRPr>
          </a:p>
        </p:txBody>
      </p:sp>
      <p:sp>
        <p:nvSpPr>
          <p:cNvPr id="6" name="标题 1">
            <a:extLst>
              <a:ext uri="{FF2B5EF4-FFF2-40B4-BE49-F238E27FC236}">
                <a16:creationId xmlns:a16="http://schemas.microsoft.com/office/drawing/2014/main" id="{4F013E32-AA4F-47D1-8A3F-81D684122E6B}"/>
              </a:ext>
            </a:extLst>
          </p:cNvPr>
          <p:cNvSpPr txBox="1">
            <a:spLocks/>
          </p:cNvSpPr>
          <p:nvPr/>
        </p:nvSpPr>
        <p:spPr bwMode="auto">
          <a:xfrm>
            <a:off x="2524760" y="25528"/>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空间本体库的构建</a:t>
            </a:r>
          </a:p>
        </p:txBody>
      </p:sp>
      <p:sp>
        <p:nvSpPr>
          <p:cNvPr id="3" name="灯片编号占位符 2"/>
          <p:cNvSpPr>
            <a:spLocks noGrp="1"/>
          </p:cNvSpPr>
          <p:nvPr>
            <p:ph type="sldNum" sz="quarter" idx="12"/>
          </p:nvPr>
        </p:nvSpPr>
        <p:spPr/>
        <p:txBody>
          <a:bodyPr/>
          <a:lstStyle/>
          <a:p>
            <a:fld id="{7939AB81-0AB9-404A-A05F-6E9A7617CAC1}" type="slidenum">
              <a:rPr lang="zh-CN" altLang="en-US" smtClean="0"/>
              <a:t>13</a:t>
            </a:fld>
            <a:endParaRPr lang="zh-CN" altLang="en-US"/>
          </a:p>
        </p:txBody>
      </p:sp>
    </p:spTree>
    <p:extLst>
      <p:ext uri="{BB962C8B-B14F-4D97-AF65-F5344CB8AC3E}">
        <p14:creationId xmlns:p14="http://schemas.microsoft.com/office/powerpoint/2010/main" val="3223530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a:extLst>
              <a:ext uri="{FF2B5EF4-FFF2-40B4-BE49-F238E27FC236}">
                <a16:creationId xmlns:a16="http://schemas.microsoft.com/office/drawing/2014/main" id="{2F969E7E-EA03-49F4-BD04-4202C4C54F3F}"/>
              </a:ext>
            </a:extLst>
          </p:cNvPr>
          <p:cNvSpPr txBox="1">
            <a:spLocks/>
          </p:cNvSpPr>
          <p:nvPr/>
        </p:nvSpPr>
        <p:spPr bwMode="auto">
          <a:xfrm>
            <a:off x="684125" y="741241"/>
            <a:ext cx="10823750"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2.5.1</a:t>
            </a:r>
            <a:r>
              <a:rPr lang="en-US" altLang="zh-CN" sz="2800" b="1" kern="0" dirty="0">
                <a:solidFill>
                  <a:srgbClr val="000000"/>
                </a:solidFill>
              </a:rPr>
              <a:t>.1</a:t>
            </a: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词形体系实例化</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000" b="1"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廖秋忠</a:t>
            </a:r>
            <a:r>
              <a:rPr kumimoji="1" lang="en-US" altLang="zh-CN" sz="2000" b="1"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000" b="1"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空间方位词和方位参考点</a:t>
            </a:r>
            <a:r>
              <a:rPr kumimoji="1" lang="en-US" altLang="zh-CN" sz="2000" b="1"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0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中国语文</a:t>
            </a:r>
            <a:r>
              <a:rPr kumimoji="1" lang="en-US" altLang="zh-CN" sz="20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1989(1): 9~16</a:t>
            </a:r>
          </a:p>
          <a:p>
            <a:pPr marL="0" indent="0">
              <a:buClr>
                <a:srgbClr val="000000"/>
              </a:buClr>
              <a:buNone/>
              <a:defRPr/>
            </a:pPr>
            <a:r>
              <a:rPr kumimoji="1" lang="zh-CN" altLang="en-US" sz="2000" b="1"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邹韶华</a:t>
            </a:r>
            <a:r>
              <a:rPr kumimoji="1" lang="en-US" altLang="zh-CN" sz="2000" b="1"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000" b="1"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现代汉语方位词的语法功能</a:t>
            </a:r>
            <a:r>
              <a:rPr kumimoji="1" lang="en-US" altLang="zh-CN" sz="2000" b="1"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0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中国语文</a:t>
            </a:r>
            <a:r>
              <a:rPr kumimoji="1" lang="en-US" altLang="zh-CN" sz="20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1984(3): 173~178</a:t>
            </a:r>
          </a:p>
          <a:p>
            <a:pPr marL="0" indent="0">
              <a:buClr>
                <a:srgbClr val="000000"/>
              </a:buClr>
              <a:buNone/>
              <a:defRPr/>
            </a:pPr>
            <a:r>
              <a:rPr kumimoji="1" lang="zh-CN" altLang="en-US" sz="2000" b="1"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方经民</a:t>
            </a:r>
            <a:r>
              <a:rPr kumimoji="1" lang="en-US" altLang="zh-CN" sz="2000" b="1"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000" b="1"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现代汉语方位成分的分化和语法化</a:t>
            </a:r>
            <a:r>
              <a:rPr kumimoji="1" lang="en-US" altLang="zh-CN" sz="2000" b="1"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000" b="1"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世界汉语教学</a:t>
            </a:r>
            <a:r>
              <a:rPr kumimoji="1" lang="en-US" altLang="zh-CN" sz="2000" b="1"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en-US" altLang="zh-CN" sz="20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2004, 68(2): 4-15</a:t>
            </a:r>
          </a:p>
          <a:p>
            <a:pPr marL="0" indent="0">
              <a:buClr>
                <a:srgbClr val="000000"/>
              </a:buClr>
              <a:buNone/>
              <a:defRPr/>
            </a:pPr>
            <a:r>
              <a:rPr lang="zh-CN" altLang="en-US" sz="2400" kern="0" dirty="0">
                <a:solidFill>
                  <a:srgbClr val="000000"/>
                </a:solidFill>
              </a:rPr>
              <a:t>将上述三篇现代汉语语言学文献中认可的方位词范围进行合并和去除冗余，得到语言学家认可的方位词集合</a:t>
            </a:r>
            <a:r>
              <a:rPr lang="en-US" altLang="zh-CN" sz="2400" i="1" kern="0" dirty="0">
                <a:solidFill>
                  <a:srgbClr val="000000"/>
                </a:solidFill>
              </a:rPr>
              <a:t>Set1</a:t>
            </a:r>
            <a:r>
              <a:rPr lang="zh-CN" altLang="en-US" sz="2400" kern="0" dirty="0">
                <a:solidFill>
                  <a:srgbClr val="000000"/>
                </a:solidFill>
              </a:rPr>
              <a:t>；考察了计算语言学家对方位词范围的界定，使用词性标注工具标注中文版</a:t>
            </a:r>
            <a:r>
              <a:rPr lang="en-US" altLang="zh-CN" sz="2400" kern="0" dirty="0">
                <a:solidFill>
                  <a:srgbClr val="000000"/>
                </a:solidFill>
              </a:rPr>
              <a:t>《</a:t>
            </a:r>
            <a:r>
              <a:rPr lang="zh-CN" altLang="en-US" sz="2400" kern="0" dirty="0">
                <a:solidFill>
                  <a:srgbClr val="000000"/>
                </a:solidFill>
              </a:rPr>
              <a:t>伊索寓言</a:t>
            </a:r>
            <a:r>
              <a:rPr lang="en-US" altLang="zh-CN" sz="2400" kern="0" dirty="0">
                <a:solidFill>
                  <a:srgbClr val="000000"/>
                </a:solidFill>
              </a:rPr>
              <a:t>》</a:t>
            </a:r>
            <a:r>
              <a:rPr lang="zh-CN" altLang="en-US" sz="2400" kern="0" dirty="0">
                <a:solidFill>
                  <a:srgbClr val="000000"/>
                </a:solidFill>
              </a:rPr>
              <a:t>，统计其中的所有被标注为方位词的词语，得到计算语言学家认可的方位词集合</a:t>
            </a:r>
            <a:r>
              <a:rPr lang="en-US" altLang="zh-CN" sz="2400" i="1" kern="0" dirty="0">
                <a:solidFill>
                  <a:srgbClr val="000000"/>
                </a:solidFill>
              </a:rPr>
              <a:t>Set2</a:t>
            </a:r>
            <a:r>
              <a:rPr lang="zh-CN" altLang="en-US" sz="2400" kern="0" dirty="0">
                <a:solidFill>
                  <a:srgbClr val="000000"/>
                </a:solidFill>
              </a:rPr>
              <a:t>。</a:t>
            </a:r>
            <a:endParaRPr lang="en-US" altLang="zh-CN" sz="2400" kern="0" dirty="0">
              <a:solidFill>
                <a:srgbClr val="000000"/>
              </a:solidFill>
            </a:endParaRPr>
          </a:p>
          <a:p>
            <a:pPr marL="0" indent="0">
              <a:buClr>
                <a:srgbClr val="000000"/>
              </a:buClr>
              <a:buNone/>
              <a:defRPr/>
            </a:pPr>
            <a:endParaRPr lang="en-US" altLang="zh-CN" sz="2400" kern="0" dirty="0">
              <a:solidFill>
                <a:srgbClr val="000000"/>
              </a:solidFill>
            </a:endParaRPr>
          </a:p>
          <a:p>
            <a:pPr marL="0" indent="0">
              <a:buClr>
                <a:srgbClr val="000000"/>
              </a:buClr>
              <a:buNone/>
              <a:defRPr/>
            </a:pPr>
            <a:r>
              <a:rPr lang="zh-CN" altLang="en-US" sz="2400" kern="0" dirty="0">
                <a:solidFill>
                  <a:srgbClr val="000000"/>
                </a:solidFill>
              </a:rPr>
              <a:t>与</a:t>
            </a:r>
            <a:r>
              <a:rPr lang="en-US" altLang="zh-CN" sz="2400" i="1" kern="0" dirty="0">
                <a:solidFill>
                  <a:srgbClr val="000000"/>
                </a:solidFill>
              </a:rPr>
              <a:t>Set1</a:t>
            </a:r>
            <a:r>
              <a:rPr lang="zh-CN" altLang="en-US" sz="2400" kern="0" dirty="0">
                <a:solidFill>
                  <a:srgbClr val="000000"/>
                </a:solidFill>
              </a:rPr>
              <a:t>比较，</a:t>
            </a:r>
            <a:r>
              <a:rPr lang="en-US" altLang="zh-CN" sz="2400" i="1" kern="0" dirty="0">
                <a:solidFill>
                  <a:srgbClr val="000000"/>
                </a:solidFill>
              </a:rPr>
              <a:t>Set2</a:t>
            </a:r>
            <a:r>
              <a:rPr lang="zh-CN" altLang="en-US" sz="2400" kern="0" dirty="0">
                <a:solidFill>
                  <a:srgbClr val="000000"/>
                </a:solidFill>
              </a:rPr>
              <a:t>包含形如“脚下”这样的方位词，这类词语既包含位置参考点，又包含方位词。由于本文中需要对位置参考点单独处理，因此，把这类词语从集合中剔出。此外，在</a:t>
            </a:r>
            <a:r>
              <a:rPr lang="en-US" altLang="zh-CN" sz="2400" i="1" kern="0" dirty="0">
                <a:solidFill>
                  <a:srgbClr val="000000"/>
                </a:solidFill>
              </a:rPr>
              <a:t>Set1</a:t>
            </a:r>
            <a:r>
              <a:rPr lang="zh-CN" altLang="en-US" sz="2400" kern="0" dirty="0">
                <a:solidFill>
                  <a:srgbClr val="000000"/>
                </a:solidFill>
              </a:rPr>
              <a:t>中加入没有出现的方位词“尾”。形成方位词词形实例集合 </a:t>
            </a:r>
            <a:r>
              <a:rPr lang="en-US" altLang="zh-CN" sz="2400" i="1" kern="0" dirty="0" err="1">
                <a:solidFill>
                  <a:srgbClr val="000000"/>
                </a:solidFill>
              </a:rPr>
              <a:t>SLoc</a:t>
            </a:r>
            <a:r>
              <a:rPr lang="zh-CN" altLang="en-US" sz="2400" kern="0" dirty="0">
                <a:solidFill>
                  <a:srgbClr val="000000"/>
                </a:solidFill>
              </a:rPr>
              <a:t>，包含 </a:t>
            </a:r>
            <a:r>
              <a:rPr lang="en-US" altLang="zh-CN" sz="2400" kern="0" dirty="0">
                <a:solidFill>
                  <a:srgbClr val="000000"/>
                </a:solidFill>
              </a:rPr>
              <a:t>194 </a:t>
            </a:r>
            <a:r>
              <a:rPr lang="zh-CN" altLang="en-US" sz="2400" kern="0" dirty="0">
                <a:solidFill>
                  <a:srgbClr val="000000"/>
                </a:solidFill>
              </a:rPr>
              <a:t>个元素（详情参考原文 附录一）。</a:t>
            </a:r>
            <a:endParaRPr lang="en-US" altLang="zh-CN" sz="2400" kern="0" dirty="0">
              <a:solidFill>
                <a:srgbClr val="000000"/>
              </a:solidFill>
            </a:endParaRPr>
          </a:p>
          <a:p>
            <a:pPr marL="0" indent="0">
              <a:buClr>
                <a:srgbClr val="000000"/>
              </a:buClr>
              <a:buNone/>
              <a:defRPr/>
            </a:pPr>
            <a:r>
              <a:rPr kumimoji="1" lang="en-US" altLang="zh-CN" sz="20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p>
          <a:p>
            <a:pPr marL="0" indent="0">
              <a:buClr>
                <a:srgbClr val="000000"/>
              </a:buClr>
              <a:buNone/>
              <a:defRPr/>
            </a:pPr>
            <a:endParaRPr lang="en-US" altLang="zh-CN" sz="2400" kern="0" dirty="0">
              <a:solidFill>
                <a:srgbClr val="000000"/>
              </a:solidFill>
            </a:endParaRPr>
          </a:p>
        </p:txBody>
      </p:sp>
      <p:sp>
        <p:nvSpPr>
          <p:cNvPr id="6" name="标题 1">
            <a:extLst>
              <a:ext uri="{FF2B5EF4-FFF2-40B4-BE49-F238E27FC236}">
                <a16:creationId xmlns:a16="http://schemas.microsoft.com/office/drawing/2014/main" id="{4F013E32-AA4F-47D1-8A3F-81D684122E6B}"/>
              </a:ext>
            </a:extLst>
          </p:cNvPr>
          <p:cNvSpPr txBox="1">
            <a:spLocks/>
          </p:cNvSpPr>
          <p:nvPr/>
        </p:nvSpPr>
        <p:spPr bwMode="auto">
          <a:xfrm>
            <a:off x="2524760" y="25528"/>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空间本体库的构建</a:t>
            </a:r>
          </a:p>
        </p:txBody>
      </p:sp>
      <p:sp>
        <p:nvSpPr>
          <p:cNvPr id="3" name="灯片编号占位符 2"/>
          <p:cNvSpPr>
            <a:spLocks noGrp="1"/>
          </p:cNvSpPr>
          <p:nvPr>
            <p:ph type="sldNum" sz="quarter" idx="12"/>
          </p:nvPr>
        </p:nvSpPr>
        <p:spPr/>
        <p:txBody>
          <a:bodyPr/>
          <a:lstStyle/>
          <a:p>
            <a:fld id="{7939AB81-0AB9-404A-A05F-6E9A7617CAC1}" type="slidenum">
              <a:rPr lang="zh-CN" altLang="en-US" smtClean="0"/>
              <a:t>14</a:t>
            </a:fld>
            <a:endParaRPr lang="zh-CN" altLang="en-US"/>
          </a:p>
        </p:txBody>
      </p:sp>
    </p:spTree>
    <p:extLst>
      <p:ext uri="{BB962C8B-B14F-4D97-AF65-F5344CB8AC3E}">
        <p14:creationId xmlns:p14="http://schemas.microsoft.com/office/powerpoint/2010/main" val="534079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a:extLst>
              <a:ext uri="{FF2B5EF4-FFF2-40B4-BE49-F238E27FC236}">
                <a16:creationId xmlns:a16="http://schemas.microsoft.com/office/drawing/2014/main" id="{2F969E7E-EA03-49F4-BD04-4202C4C54F3F}"/>
              </a:ext>
            </a:extLst>
          </p:cNvPr>
          <p:cNvSpPr txBox="1">
            <a:spLocks/>
          </p:cNvSpPr>
          <p:nvPr/>
        </p:nvSpPr>
        <p:spPr bwMode="auto">
          <a:xfrm>
            <a:off x="684125" y="741241"/>
            <a:ext cx="10823750"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2.5.1</a:t>
            </a:r>
            <a:r>
              <a:rPr lang="en-US" altLang="zh-CN" sz="2800" b="1" kern="0" dirty="0">
                <a:solidFill>
                  <a:srgbClr val="000000"/>
                </a:solidFill>
              </a:rPr>
              <a:t>.2</a:t>
            </a: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方向体系实例化</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在方位词词形实例集合</a:t>
            </a:r>
            <a:r>
              <a:rPr kumimoji="1" lang="en-US" altLang="zh-CN" sz="2400" i="1"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SLoc</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内，根据常识以及概念定义，得到方向概念体系下的具体实例。其中，绝对方向概念的具体实例有 </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61 </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个，相对方向概念的具体实例有 </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133 </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个。</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en-US" altLang="zh-CN" sz="20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p>
          <a:p>
            <a:pPr marL="0" indent="0">
              <a:buClr>
                <a:srgbClr val="000000"/>
              </a:buClr>
              <a:buNone/>
              <a:defRPr/>
            </a:pPr>
            <a:endParaRPr lang="en-US" altLang="zh-CN" sz="2400" kern="0" dirty="0">
              <a:solidFill>
                <a:srgbClr val="000000"/>
              </a:solidFill>
            </a:endParaRPr>
          </a:p>
        </p:txBody>
      </p:sp>
      <p:sp>
        <p:nvSpPr>
          <p:cNvPr id="6" name="标题 1">
            <a:extLst>
              <a:ext uri="{FF2B5EF4-FFF2-40B4-BE49-F238E27FC236}">
                <a16:creationId xmlns:a16="http://schemas.microsoft.com/office/drawing/2014/main" id="{4F013E32-AA4F-47D1-8A3F-81D684122E6B}"/>
              </a:ext>
            </a:extLst>
          </p:cNvPr>
          <p:cNvSpPr txBox="1">
            <a:spLocks/>
          </p:cNvSpPr>
          <p:nvPr/>
        </p:nvSpPr>
        <p:spPr bwMode="auto">
          <a:xfrm>
            <a:off x="2524760" y="25528"/>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空间本体库的构建</a:t>
            </a:r>
          </a:p>
        </p:txBody>
      </p:sp>
      <p:pic>
        <p:nvPicPr>
          <p:cNvPr id="7" name="图片 6">
            <a:extLst>
              <a:ext uri="{FF2B5EF4-FFF2-40B4-BE49-F238E27FC236}">
                <a16:creationId xmlns:a16="http://schemas.microsoft.com/office/drawing/2014/main" id="{5991004E-FEAD-4EDF-8BFF-84898BFE9B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911" y="2857024"/>
            <a:ext cx="11734303" cy="2892336"/>
          </a:xfrm>
          <a:prstGeom prst="rect">
            <a:avLst/>
          </a:prstGeom>
        </p:spPr>
      </p:pic>
      <p:sp>
        <p:nvSpPr>
          <p:cNvPr id="9" name="TextBox 6">
            <a:extLst>
              <a:ext uri="{FF2B5EF4-FFF2-40B4-BE49-F238E27FC236}">
                <a16:creationId xmlns:a16="http://schemas.microsoft.com/office/drawing/2014/main" id="{B4EAF71B-F4C3-4801-9C86-AE57E15170E1}"/>
              </a:ext>
            </a:extLst>
          </p:cNvPr>
          <p:cNvSpPr txBox="1"/>
          <p:nvPr/>
        </p:nvSpPr>
        <p:spPr>
          <a:xfrm>
            <a:off x="4210496" y="2487692"/>
            <a:ext cx="4548494" cy="369332"/>
          </a:xfrm>
          <a:prstGeom prst="rect">
            <a:avLst/>
          </a:prstGeom>
          <a:noFill/>
        </p:spPr>
        <p:txBody>
          <a:bodyPr wrap="square" rtlCol="0">
            <a:spAutoFit/>
          </a:bodyPr>
          <a:lstStyle/>
          <a:p>
            <a:r>
              <a:rPr lang="zh-CN" altLang="en-US" b="1" dirty="0"/>
              <a:t>表</a:t>
            </a:r>
            <a:r>
              <a:rPr lang="en-US" altLang="zh-CN" b="1" dirty="0"/>
              <a:t>2  </a:t>
            </a:r>
            <a:r>
              <a:rPr lang="zh-CN" altLang="en-US" b="1" dirty="0"/>
              <a:t>绝对方向概念的具体实例表</a:t>
            </a:r>
          </a:p>
        </p:txBody>
      </p:sp>
      <p:sp>
        <p:nvSpPr>
          <p:cNvPr id="3" name="灯片编号占位符 2"/>
          <p:cNvSpPr>
            <a:spLocks noGrp="1"/>
          </p:cNvSpPr>
          <p:nvPr>
            <p:ph type="sldNum" sz="quarter" idx="12"/>
          </p:nvPr>
        </p:nvSpPr>
        <p:spPr/>
        <p:txBody>
          <a:bodyPr/>
          <a:lstStyle/>
          <a:p>
            <a:fld id="{7939AB81-0AB9-404A-A05F-6E9A7617CAC1}" type="slidenum">
              <a:rPr lang="zh-CN" altLang="en-US" smtClean="0"/>
              <a:t>15</a:t>
            </a:fld>
            <a:endParaRPr lang="zh-CN" altLang="en-US"/>
          </a:p>
        </p:txBody>
      </p:sp>
    </p:spTree>
    <p:extLst>
      <p:ext uri="{BB962C8B-B14F-4D97-AF65-F5344CB8AC3E}">
        <p14:creationId xmlns:p14="http://schemas.microsoft.com/office/powerpoint/2010/main" val="2730995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a:extLst>
              <a:ext uri="{FF2B5EF4-FFF2-40B4-BE49-F238E27FC236}">
                <a16:creationId xmlns:a16="http://schemas.microsoft.com/office/drawing/2014/main" id="{2F969E7E-EA03-49F4-BD04-4202C4C54F3F}"/>
              </a:ext>
            </a:extLst>
          </p:cNvPr>
          <p:cNvSpPr txBox="1">
            <a:spLocks/>
          </p:cNvSpPr>
          <p:nvPr/>
        </p:nvSpPr>
        <p:spPr bwMode="auto">
          <a:xfrm>
            <a:off x="684125" y="741241"/>
            <a:ext cx="10823750"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2.5.1</a:t>
            </a:r>
            <a:r>
              <a:rPr lang="en-US" altLang="zh-CN" sz="2800" b="1" kern="0" dirty="0">
                <a:solidFill>
                  <a:srgbClr val="000000"/>
                </a:solidFill>
              </a:rPr>
              <a:t>.2</a:t>
            </a: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方向体系实例化</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在方位词词形实例集合</a:t>
            </a:r>
            <a:r>
              <a:rPr kumimoji="1" lang="en-US" altLang="zh-CN" sz="2400" i="1"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SLoc</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内，根据常识以及概念定义，得到方向概念体系下的具体实例。其中，绝对方向概念的具体实例有 </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61 </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个，相对方向概念的具体实例有 </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133 </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个。</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en-US" altLang="zh-CN" sz="20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p>
          <a:p>
            <a:pPr marL="0" indent="0">
              <a:buClr>
                <a:srgbClr val="000000"/>
              </a:buClr>
              <a:buNone/>
              <a:defRPr/>
            </a:pPr>
            <a:endParaRPr lang="en-US" altLang="zh-CN" sz="2400" kern="0" dirty="0">
              <a:solidFill>
                <a:srgbClr val="000000"/>
              </a:solidFill>
            </a:endParaRPr>
          </a:p>
        </p:txBody>
      </p:sp>
      <p:sp>
        <p:nvSpPr>
          <p:cNvPr id="6" name="标题 1">
            <a:extLst>
              <a:ext uri="{FF2B5EF4-FFF2-40B4-BE49-F238E27FC236}">
                <a16:creationId xmlns:a16="http://schemas.microsoft.com/office/drawing/2014/main" id="{4F013E32-AA4F-47D1-8A3F-81D684122E6B}"/>
              </a:ext>
            </a:extLst>
          </p:cNvPr>
          <p:cNvSpPr txBox="1">
            <a:spLocks/>
          </p:cNvSpPr>
          <p:nvPr/>
        </p:nvSpPr>
        <p:spPr bwMode="auto">
          <a:xfrm>
            <a:off x="2524760" y="25528"/>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空间本体库的构建</a:t>
            </a:r>
          </a:p>
        </p:txBody>
      </p:sp>
      <p:pic>
        <p:nvPicPr>
          <p:cNvPr id="3" name="图片 2">
            <a:extLst>
              <a:ext uri="{FF2B5EF4-FFF2-40B4-BE49-F238E27FC236}">
                <a16:creationId xmlns:a16="http://schemas.microsoft.com/office/drawing/2014/main" id="{81933B7C-1596-43BC-8A64-AB92945452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848" y="2543945"/>
            <a:ext cx="10681710" cy="4034641"/>
          </a:xfrm>
          <a:prstGeom prst="rect">
            <a:avLst/>
          </a:prstGeom>
        </p:spPr>
      </p:pic>
      <p:sp>
        <p:nvSpPr>
          <p:cNvPr id="8" name="TextBox 6">
            <a:extLst>
              <a:ext uri="{FF2B5EF4-FFF2-40B4-BE49-F238E27FC236}">
                <a16:creationId xmlns:a16="http://schemas.microsoft.com/office/drawing/2014/main" id="{3A817965-8026-4328-B28D-A2B000F91092}"/>
              </a:ext>
            </a:extLst>
          </p:cNvPr>
          <p:cNvSpPr txBox="1"/>
          <p:nvPr/>
        </p:nvSpPr>
        <p:spPr>
          <a:xfrm>
            <a:off x="4210496" y="2240053"/>
            <a:ext cx="4548494" cy="369332"/>
          </a:xfrm>
          <a:prstGeom prst="rect">
            <a:avLst/>
          </a:prstGeom>
          <a:noFill/>
        </p:spPr>
        <p:txBody>
          <a:bodyPr wrap="square" rtlCol="0">
            <a:spAutoFit/>
          </a:bodyPr>
          <a:lstStyle/>
          <a:p>
            <a:r>
              <a:rPr lang="zh-CN" altLang="en-US" b="1" dirty="0"/>
              <a:t>表</a:t>
            </a:r>
            <a:r>
              <a:rPr lang="en-US" altLang="zh-CN" b="1" dirty="0"/>
              <a:t>3  </a:t>
            </a:r>
            <a:r>
              <a:rPr lang="zh-CN" altLang="en-US" b="1" dirty="0"/>
              <a:t>相对方向概念的具体实例表</a:t>
            </a:r>
          </a:p>
        </p:txBody>
      </p:sp>
      <p:sp>
        <p:nvSpPr>
          <p:cNvPr id="4" name="灯片编号占位符 3"/>
          <p:cNvSpPr>
            <a:spLocks noGrp="1"/>
          </p:cNvSpPr>
          <p:nvPr>
            <p:ph type="sldNum" sz="quarter" idx="12"/>
          </p:nvPr>
        </p:nvSpPr>
        <p:spPr/>
        <p:txBody>
          <a:bodyPr/>
          <a:lstStyle/>
          <a:p>
            <a:fld id="{7939AB81-0AB9-404A-A05F-6E9A7617CAC1}" type="slidenum">
              <a:rPr lang="zh-CN" altLang="en-US" smtClean="0"/>
              <a:t>16</a:t>
            </a:fld>
            <a:endParaRPr lang="zh-CN" altLang="en-US"/>
          </a:p>
        </p:txBody>
      </p:sp>
    </p:spTree>
    <p:extLst>
      <p:ext uri="{BB962C8B-B14F-4D97-AF65-F5344CB8AC3E}">
        <p14:creationId xmlns:p14="http://schemas.microsoft.com/office/powerpoint/2010/main" val="2061733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A1E3DB04-FDC3-4133-A7D6-5FA8336DAF6C}"/>
              </a:ext>
            </a:extLst>
          </p:cNvPr>
          <p:cNvSpPr txBox="1">
            <a:spLocks/>
          </p:cNvSpPr>
          <p:nvPr/>
        </p:nvSpPr>
        <p:spPr bwMode="auto">
          <a:xfrm>
            <a:off x="2524760" y="25528"/>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空间本体库的构建</a:t>
            </a:r>
          </a:p>
        </p:txBody>
      </p:sp>
      <p:sp>
        <p:nvSpPr>
          <p:cNvPr id="5" name="内容占位符 2">
            <a:extLst>
              <a:ext uri="{FF2B5EF4-FFF2-40B4-BE49-F238E27FC236}">
                <a16:creationId xmlns:a16="http://schemas.microsoft.com/office/drawing/2014/main" id="{3CEEC5EA-496E-4FDC-B1C8-5B3EE26650B1}"/>
              </a:ext>
            </a:extLst>
          </p:cNvPr>
          <p:cNvSpPr txBox="1">
            <a:spLocks/>
          </p:cNvSpPr>
          <p:nvPr/>
        </p:nvSpPr>
        <p:spPr bwMode="auto">
          <a:xfrm>
            <a:off x="684125" y="741241"/>
            <a:ext cx="10823750"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2.5.1</a:t>
            </a:r>
            <a:r>
              <a:rPr lang="en-US" altLang="zh-CN" sz="2800" b="1" kern="0" dirty="0">
                <a:solidFill>
                  <a:srgbClr val="000000"/>
                </a:solidFill>
              </a:rPr>
              <a:t>.3</a:t>
            </a: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边界体系实例化</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边界概念进一步由边缘、内部、外界三个概念描述，具体定义如下</a:t>
            </a: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en-US" altLang="zh-CN" sz="20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p>
          <a:p>
            <a:pPr marL="0" indent="0">
              <a:buClr>
                <a:srgbClr val="000000"/>
              </a:buClr>
              <a:buNone/>
              <a:defRPr/>
            </a:pPr>
            <a:endParaRPr lang="en-US" altLang="zh-CN" sz="2400" kern="0" dirty="0">
              <a:solidFill>
                <a:srgbClr val="000000"/>
              </a:solidFill>
            </a:endParaRPr>
          </a:p>
        </p:txBody>
      </p:sp>
      <p:graphicFrame>
        <p:nvGraphicFramePr>
          <p:cNvPr id="7" name="表格 7">
            <a:extLst>
              <a:ext uri="{FF2B5EF4-FFF2-40B4-BE49-F238E27FC236}">
                <a16:creationId xmlns:a16="http://schemas.microsoft.com/office/drawing/2014/main" id="{FF49D333-1F98-4D5E-8229-61E328A5F6D3}"/>
              </a:ext>
            </a:extLst>
          </p:cNvPr>
          <p:cNvGraphicFramePr>
            <a:graphicFrameLocks noGrp="1"/>
          </p:cNvGraphicFramePr>
          <p:nvPr>
            <p:extLst>
              <p:ext uri="{D42A27DB-BD31-4B8C-83A1-F6EECF244321}">
                <p14:modId xmlns:p14="http://schemas.microsoft.com/office/powerpoint/2010/main" val="777240974"/>
              </p:ext>
            </p:extLst>
          </p:nvPr>
        </p:nvGraphicFramePr>
        <p:xfrm>
          <a:off x="503187" y="2369209"/>
          <a:ext cx="11004688" cy="3058044"/>
        </p:xfrm>
        <a:graphic>
          <a:graphicData uri="http://schemas.openxmlformats.org/drawingml/2006/table">
            <a:tbl>
              <a:tblPr firstRow="1" bandRow="1">
                <a:tableStyleId>{5940675A-B579-460E-94D1-54222C63F5DA}</a:tableStyleId>
              </a:tblPr>
              <a:tblGrid>
                <a:gridCol w="1351501">
                  <a:extLst>
                    <a:ext uri="{9D8B030D-6E8A-4147-A177-3AD203B41FA5}">
                      <a16:colId xmlns:a16="http://schemas.microsoft.com/office/drawing/2014/main" val="90066116"/>
                    </a:ext>
                  </a:extLst>
                </a:gridCol>
                <a:gridCol w="1064469">
                  <a:extLst>
                    <a:ext uri="{9D8B030D-6E8A-4147-A177-3AD203B41FA5}">
                      <a16:colId xmlns:a16="http://schemas.microsoft.com/office/drawing/2014/main" val="650689082"/>
                    </a:ext>
                  </a:extLst>
                </a:gridCol>
                <a:gridCol w="1051799">
                  <a:extLst>
                    <a:ext uri="{9D8B030D-6E8A-4147-A177-3AD203B41FA5}">
                      <a16:colId xmlns:a16="http://schemas.microsoft.com/office/drawing/2014/main" val="3961685514"/>
                    </a:ext>
                  </a:extLst>
                </a:gridCol>
                <a:gridCol w="5732183">
                  <a:extLst>
                    <a:ext uri="{9D8B030D-6E8A-4147-A177-3AD203B41FA5}">
                      <a16:colId xmlns:a16="http://schemas.microsoft.com/office/drawing/2014/main" val="3998385357"/>
                    </a:ext>
                  </a:extLst>
                </a:gridCol>
                <a:gridCol w="866273">
                  <a:extLst>
                    <a:ext uri="{9D8B030D-6E8A-4147-A177-3AD203B41FA5}">
                      <a16:colId xmlns:a16="http://schemas.microsoft.com/office/drawing/2014/main" val="252221251"/>
                    </a:ext>
                  </a:extLst>
                </a:gridCol>
                <a:gridCol w="938463">
                  <a:extLst>
                    <a:ext uri="{9D8B030D-6E8A-4147-A177-3AD203B41FA5}">
                      <a16:colId xmlns:a16="http://schemas.microsoft.com/office/drawing/2014/main" val="1578437206"/>
                    </a:ext>
                  </a:extLst>
                </a:gridCol>
              </a:tblGrid>
              <a:tr h="478812">
                <a:tc>
                  <a:txBody>
                    <a:bodyPr/>
                    <a:lstStyle/>
                    <a:p>
                      <a:pPr algn="ctr"/>
                      <a:r>
                        <a:rPr lang="zh-CN" altLang="en-US" sz="2000" dirty="0">
                          <a:latin typeface="微软雅黑" panose="020B0503020204020204" pitchFamily="34" charset="-122"/>
                          <a:ea typeface="微软雅黑" panose="020B0503020204020204" pitchFamily="34" charset="-122"/>
                        </a:rPr>
                        <a:t>概念名称</a:t>
                      </a:r>
                    </a:p>
                  </a:txBody>
                  <a:tcPr marL="118063" marR="118063" marT="59032" marB="59032"/>
                </a:tc>
                <a:tc>
                  <a:txBody>
                    <a:bodyPr/>
                    <a:lstStyle/>
                    <a:p>
                      <a:pPr algn="ctr"/>
                      <a:r>
                        <a:rPr lang="zh-CN" altLang="en-US" sz="2000" dirty="0">
                          <a:latin typeface="微软雅黑" panose="020B0503020204020204" pitchFamily="34" charset="-122"/>
                          <a:ea typeface="微软雅黑" panose="020B0503020204020204" pitchFamily="34" charset="-122"/>
                        </a:rPr>
                        <a:t>父概念</a:t>
                      </a:r>
                    </a:p>
                  </a:txBody>
                  <a:tcPr marL="118063" marR="118063" marT="59032" marB="59032"/>
                </a:tc>
                <a:tc>
                  <a:txBody>
                    <a:bodyPr/>
                    <a:lstStyle/>
                    <a:p>
                      <a:pPr algn="ctr"/>
                      <a:r>
                        <a:rPr lang="zh-CN" altLang="en-US" sz="2000" dirty="0">
                          <a:latin typeface="微软雅黑" panose="020B0503020204020204" pitchFamily="34" charset="-122"/>
                          <a:ea typeface="微软雅黑" panose="020B0503020204020204" pitchFamily="34" charset="-122"/>
                        </a:rPr>
                        <a:t>子概念</a:t>
                      </a:r>
                    </a:p>
                  </a:txBody>
                  <a:tcPr marL="118063" marR="118063" marT="59032" marB="59032"/>
                </a:tc>
                <a:tc>
                  <a:txBody>
                    <a:bodyPr/>
                    <a:lstStyle/>
                    <a:p>
                      <a:pPr algn="ctr"/>
                      <a:r>
                        <a:rPr lang="zh-CN" altLang="en-US" sz="2000" dirty="0">
                          <a:latin typeface="微软雅黑" panose="020B0503020204020204" pitchFamily="34" charset="-122"/>
                          <a:ea typeface="微软雅黑" panose="020B0503020204020204" pitchFamily="34" charset="-122"/>
                        </a:rPr>
                        <a:t>概念定义</a:t>
                      </a:r>
                    </a:p>
                  </a:txBody>
                  <a:tcPr marL="118063" marR="118063" marT="59032" marB="59032"/>
                </a:tc>
                <a:tc>
                  <a:txBody>
                    <a:bodyPr/>
                    <a:lstStyle/>
                    <a:p>
                      <a:pPr algn="ctr"/>
                      <a:r>
                        <a:rPr lang="zh-CN" altLang="en-US" sz="2000" dirty="0">
                          <a:latin typeface="微软雅黑" panose="020B0503020204020204" pitchFamily="34" charset="-122"/>
                          <a:ea typeface="微软雅黑" panose="020B0503020204020204" pitchFamily="34" charset="-122"/>
                        </a:rPr>
                        <a:t>正例</a:t>
                      </a:r>
                    </a:p>
                  </a:txBody>
                  <a:tcPr marL="118063" marR="118063" marT="59032" marB="59032"/>
                </a:tc>
                <a:tc>
                  <a:txBody>
                    <a:bodyPr/>
                    <a:lstStyle/>
                    <a:p>
                      <a:pPr algn="ctr"/>
                      <a:r>
                        <a:rPr lang="zh-CN" altLang="en-US" sz="2000" dirty="0">
                          <a:latin typeface="微软雅黑" panose="020B0503020204020204" pitchFamily="34" charset="-122"/>
                          <a:ea typeface="微软雅黑" panose="020B0503020204020204" pitchFamily="34" charset="-122"/>
                        </a:rPr>
                        <a:t>反例</a:t>
                      </a:r>
                    </a:p>
                  </a:txBody>
                  <a:tcPr marL="118063" marR="118063" marT="59032" marB="59032"/>
                </a:tc>
                <a:extLst>
                  <a:ext uri="{0D108BD9-81ED-4DB2-BD59-A6C34878D82A}">
                    <a16:rowId xmlns:a16="http://schemas.microsoft.com/office/drawing/2014/main" val="3367702"/>
                  </a:ext>
                </a:extLst>
              </a:tr>
              <a:tr h="598039">
                <a:tc>
                  <a:txBody>
                    <a:bodyPr/>
                    <a:lstStyle/>
                    <a:p>
                      <a:r>
                        <a:rPr lang="zh-CN" altLang="en-US" sz="2000" dirty="0">
                          <a:latin typeface="微软雅黑" panose="020B0503020204020204" pitchFamily="34" charset="-122"/>
                          <a:ea typeface="微软雅黑" panose="020B0503020204020204" pitchFamily="34" charset="-122"/>
                        </a:rPr>
                        <a:t>边缘</a:t>
                      </a:r>
                    </a:p>
                  </a:txBody>
                  <a:tcPr marL="118063" marR="118063" marT="59032" marB="59032"/>
                </a:tc>
                <a:tc>
                  <a:txBody>
                    <a:bodyPr/>
                    <a:lstStyle/>
                    <a:p>
                      <a:r>
                        <a:rPr lang="zh-CN" altLang="en-US" sz="2000" dirty="0">
                          <a:latin typeface="微软雅黑" panose="020B0503020204020204" pitchFamily="34" charset="-122"/>
                          <a:ea typeface="微软雅黑" panose="020B0503020204020204" pitchFamily="34" charset="-122"/>
                        </a:rPr>
                        <a:t>边界</a:t>
                      </a:r>
                    </a:p>
                  </a:txBody>
                  <a:tcPr marL="118063" marR="118063" marT="59032" marB="59032"/>
                </a:tc>
                <a:tc>
                  <a:txBody>
                    <a:bodyPr/>
                    <a:lstStyle/>
                    <a:p>
                      <a:endParaRPr lang="zh-CN" altLang="en-US" sz="2300" dirty="0">
                        <a:latin typeface="微软雅黑" panose="020B0503020204020204" pitchFamily="34" charset="-122"/>
                        <a:ea typeface="微软雅黑" panose="020B0503020204020204" pitchFamily="34" charset="-122"/>
                      </a:endParaRPr>
                    </a:p>
                  </a:txBody>
                  <a:tcPr marL="118063" marR="118063" marT="59032" marB="59032"/>
                </a:tc>
                <a:tc>
                  <a:txBody>
                    <a:bodyPr/>
                    <a:lstStyle/>
                    <a:p>
                      <a:r>
                        <a:rPr lang="zh-CN" altLang="en-US" sz="2000" dirty="0">
                          <a:latin typeface="微软雅黑" panose="020B0503020204020204" pitchFamily="34" charset="-122"/>
                          <a:ea typeface="微软雅黑" panose="020B0503020204020204" pitchFamily="34" charset="-122"/>
                        </a:rPr>
                        <a:t>揭示方位词表述和位置参照点边界内或外临近的位置</a:t>
                      </a:r>
                    </a:p>
                  </a:txBody>
                  <a:tcPr marL="118063" marR="118063" marT="59032" marB="59032"/>
                </a:tc>
                <a:tc>
                  <a:txBody>
                    <a:bodyPr/>
                    <a:lstStyle/>
                    <a:p>
                      <a:r>
                        <a:rPr lang="zh-CN" altLang="en-US" sz="2000" dirty="0">
                          <a:latin typeface="微软雅黑" panose="020B0503020204020204" pitchFamily="34" charset="-122"/>
                          <a:ea typeface="微软雅黑" panose="020B0503020204020204" pitchFamily="34" charset="-122"/>
                        </a:rPr>
                        <a:t>周围</a:t>
                      </a:r>
                    </a:p>
                  </a:txBody>
                  <a:tcPr marL="118063" marR="118063" marT="59032" marB="59032"/>
                </a:tc>
                <a:tc>
                  <a:txBody>
                    <a:bodyPr/>
                    <a:lstStyle/>
                    <a:p>
                      <a:r>
                        <a:rPr lang="zh-CN" altLang="en-US" sz="2000" dirty="0">
                          <a:latin typeface="微软雅黑" panose="020B0503020204020204" pitchFamily="34" charset="-122"/>
                          <a:ea typeface="微软雅黑" panose="020B0503020204020204" pitchFamily="34" charset="-122"/>
                        </a:rPr>
                        <a:t>里、外</a:t>
                      </a:r>
                    </a:p>
                  </a:txBody>
                  <a:tcPr marL="118063" marR="118063" marT="59032" marB="59032"/>
                </a:tc>
                <a:extLst>
                  <a:ext uri="{0D108BD9-81ED-4DB2-BD59-A6C34878D82A}">
                    <a16:rowId xmlns:a16="http://schemas.microsoft.com/office/drawing/2014/main" val="1535432469"/>
                  </a:ext>
                </a:extLst>
              </a:tr>
              <a:tr h="0">
                <a:tc>
                  <a:txBody>
                    <a:bodyPr/>
                    <a:lstStyle/>
                    <a:p>
                      <a:r>
                        <a:rPr lang="zh-CN" altLang="en-US" sz="2000" dirty="0">
                          <a:latin typeface="微软雅黑" panose="020B0503020204020204" pitchFamily="34" charset="-122"/>
                          <a:ea typeface="微软雅黑" panose="020B0503020204020204" pitchFamily="34" charset="-122"/>
                        </a:rPr>
                        <a:t>内部</a:t>
                      </a:r>
                    </a:p>
                  </a:txBody>
                  <a:tcPr marL="118063" marR="118063" marT="59032" marB="59032"/>
                </a:tc>
                <a:tc>
                  <a:txBody>
                    <a:bodyPr/>
                    <a:lstStyle/>
                    <a:p>
                      <a:r>
                        <a:rPr lang="zh-CN" altLang="en-US" sz="2000" dirty="0">
                          <a:latin typeface="微软雅黑" panose="020B0503020204020204" pitchFamily="34" charset="-122"/>
                          <a:ea typeface="微软雅黑" panose="020B0503020204020204" pitchFamily="34" charset="-122"/>
                        </a:rPr>
                        <a:t>边界</a:t>
                      </a:r>
                    </a:p>
                  </a:txBody>
                  <a:tcPr marL="118063" marR="118063" marT="59032" marB="59032"/>
                </a:tc>
                <a:tc>
                  <a:txBody>
                    <a:bodyPr/>
                    <a:lstStyle/>
                    <a:p>
                      <a:endParaRPr lang="zh-CN" altLang="en-US" sz="2300">
                        <a:latin typeface="微软雅黑" panose="020B0503020204020204" pitchFamily="34" charset="-122"/>
                        <a:ea typeface="微软雅黑" panose="020B0503020204020204" pitchFamily="34" charset="-122"/>
                      </a:endParaRPr>
                    </a:p>
                  </a:txBody>
                  <a:tcPr marL="118063" marR="118063" marT="59032" marB="59032"/>
                </a:tc>
                <a:tc>
                  <a:txBody>
                    <a:bodyPr/>
                    <a:lstStyle/>
                    <a:p>
                      <a:r>
                        <a:rPr lang="zh-CN" altLang="en-US" sz="2000" dirty="0">
                          <a:latin typeface="微软雅黑" panose="020B0503020204020204" pitchFamily="34" charset="-122"/>
                          <a:ea typeface="微软雅黑" panose="020B0503020204020204" pitchFamily="34" charset="-122"/>
                        </a:rPr>
                        <a:t>揭示方位词表述和位置参照点边界内临近的位置</a:t>
                      </a:r>
                    </a:p>
                    <a:p>
                      <a:endParaRPr lang="zh-CN" altLang="en-US" sz="2300" dirty="0">
                        <a:latin typeface="微软雅黑" panose="020B0503020204020204" pitchFamily="34" charset="-122"/>
                        <a:ea typeface="微软雅黑" panose="020B0503020204020204" pitchFamily="34" charset="-122"/>
                      </a:endParaRPr>
                    </a:p>
                  </a:txBody>
                  <a:tcPr marL="118063" marR="118063" marT="59032" marB="59032"/>
                </a:tc>
                <a:tc>
                  <a:txBody>
                    <a:bodyPr/>
                    <a:lstStyle/>
                    <a:p>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里</a:t>
                      </a:r>
                      <a:endParaRPr lang="zh-CN" altLang="en-US" sz="2300" dirty="0">
                        <a:latin typeface="微软雅黑" panose="020B0503020204020204" pitchFamily="34" charset="-122"/>
                        <a:ea typeface="微软雅黑" panose="020B0503020204020204" pitchFamily="34" charset="-122"/>
                      </a:endParaRPr>
                    </a:p>
                  </a:txBody>
                  <a:tcPr marL="118063" marR="118063" marT="59032" marB="59032"/>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000" dirty="0">
                          <a:latin typeface="微软雅黑" panose="020B0503020204020204" pitchFamily="34" charset="-122"/>
                          <a:ea typeface="微软雅黑" panose="020B0503020204020204" pitchFamily="34" charset="-122"/>
                        </a:rPr>
                        <a:t>外、周围</a:t>
                      </a:r>
                    </a:p>
                    <a:p>
                      <a:endParaRPr lang="zh-CN" altLang="en-US" sz="2300" dirty="0">
                        <a:latin typeface="微软雅黑" panose="020B0503020204020204" pitchFamily="34" charset="-122"/>
                        <a:ea typeface="微软雅黑" panose="020B0503020204020204" pitchFamily="34" charset="-122"/>
                      </a:endParaRPr>
                    </a:p>
                  </a:txBody>
                  <a:tcPr marL="118063" marR="118063" marT="59032" marB="59032"/>
                </a:tc>
                <a:extLst>
                  <a:ext uri="{0D108BD9-81ED-4DB2-BD59-A6C34878D82A}">
                    <a16:rowId xmlns:a16="http://schemas.microsoft.com/office/drawing/2014/main" val="315050057"/>
                  </a:ext>
                </a:extLst>
              </a:tr>
              <a:tr h="478812">
                <a:tc>
                  <a:txBody>
                    <a:bodyPr/>
                    <a:lstStyle/>
                    <a:p>
                      <a:r>
                        <a:rPr lang="zh-CN" altLang="en-US" sz="2000" dirty="0">
                          <a:latin typeface="微软雅黑" panose="020B0503020204020204" pitchFamily="34" charset="-122"/>
                          <a:ea typeface="微软雅黑" panose="020B0503020204020204" pitchFamily="34" charset="-122"/>
                        </a:rPr>
                        <a:t>外部</a:t>
                      </a:r>
                    </a:p>
                  </a:txBody>
                  <a:tcPr marL="118063" marR="118063" marT="59032" marB="59032"/>
                </a:tc>
                <a:tc>
                  <a:txBody>
                    <a:bodyPr/>
                    <a:lstStyle/>
                    <a:p>
                      <a:r>
                        <a:rPr lang="zh-CN" altLang="en-US" sz="2000" dirty="0">
                          <a:latin typeface="微软雅黑" panose="020B0503020204020204" pitchFamily="34" charset="-122"/>
                          <a:ea typeface="微软雅黑" panose="020B0503020204020204" pitchFamily="34" charset="-122"/>
                        </a:rPr>
                        <a:t>边界</a:t>
                      </a:r>
                    </a:p>
                  </a:txBody>
                  <a:tcPr marL="118063" marR="118063" marT="59032" marB="59032"/>
                </a:tc>
                <a:tc>
                  <a:txBody>
                    <a:bodyPr/>
                    <a:lstStyle/>
                    <a:p>
                      <a:endParaRPr lang="zh-CN" altLang="en-US" sz="2300">
                        <a:latin typeface="微软雅黑" panose="020B0503020204020204" pitchFamily="34" charset="-122"/>
                        <a:ea typeface="微软雅黑" panose="020B0503020204020204" pitchFamily="34" charset="-122"/>
                      </a:endParaRPr>
                    </a:p>
                  </a:txBody>
                  <a:tcPr marL="118063" marR="118063" marT="59032" marB="59032"/>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揭示方位词表述和位置参照点边界外临近的位置</a:t>
                      </a:r>
                    </a:p>
                    <a:p>
                      <a:endParaRPr lang="zh-CN" altLang="en-US" sz="2300" dirty="0">
                        <a:latin typeface="微软雅黑" panose="020B0503020204020204" pitchFamily="34" charset="-122"/>
                        <a:ea typeface="微软雅黑" panose="020B0503020204020204" pitchFamily="34" charset="-122"/>
                      </a:endParaRPr>
                    </a:p>
                  </a:txBody>
                  <a:tcPr marL="118063" marR="118063" marT="59032" marB="59032"/>
                </a:tc>
                <a:tc>
                  <a:txBody>
                    <a:bodyPr/>
                    <a:lstStyle/>
                    <a:p>
                      <a:r>
                        <a:rPr lang="zh-CN" altLang="en-US" sz="2000" dirty="0">
                          <a:latin typeface="微软雅黑" panose="020B0503020204020204" pitchFamily="34" charset="-122"/>
                          <a:ea typeface="微软雅黑" panose="020B0503020204020204" pitchFamily="34" charset="-122"/>
                        </a:rPr>
                        <a:t>外</a:t>
                      </a:r>
                    </a:p>
                  </a:txBody>
                  <a:tcPr marL="118063" marR="118063" marT="59032" marB="59032"/>
                </a:tc>
                <a:tc>
                  <a:txBody>
                    <a:bodyPr/>
                    <a:lstStyle/>
                    <a:p>
                      <a:r>
                        <a:rPr lang="zh-CN" altLang="en-US" sz="2000" dirty="0">
                          <a:latin typeface="微软雅黑" panose="020B0503020204020204" pitchFamily="34" charset="-122"/>
                          <a:ea typeface="微软雅黑" panose="020B0503020204020204" pitchFamily="34" charset="-122"/>
                        </a:rPr>
                        <a:t>里、周围</a:t>
                      </a:r>
                    </a:p>
                  </a:txBody>
                  <a:tcPr marL="118063" marR="118063" marT="59032" marB="59032"/>
                </a:tc>
                <a:extLst>
                  <a:ext uri="{0D108BD9-81ED-4DB2-BD59-A6C34878D82A}">
                    <a16:rowId xmlns:a16="http://schemas.microsoft.com/office/drawing/2014/main" val="1973456814"/>
                  </a:ext>
                </a:extLst>
              </a:tr>
            </a:tbl>
          </a:graphicData>
        </a:graphic>
      </p:graphicFrame>
      <p:sp>
        <p:nvSpPr>
          <p:cNvPr id="9" name="TextBox 6">
            <a:extLst>
              <a:ext uri="{FF2B5EF4-FFF2-40B4-BE49-F238E27FC236}">
                <a16:creationId xmlns:a16="http://schemas.microsoft.com/office/drawing/2014/main" id="{E1156F1B-337A-4AD1-AB03-7C202BBA33E6}"/>
              </a:ext>
            </a:extLst>
          </p:cNvPr>
          <p:cNvSpPr txBox="1"/>
          <p:nvPr/>
        </p:nvSpPr>
        <p:spPr>
          <a:xfrm>
            <a:off x="3966132" y="1999877"/>
            <a:ext cx="4548494" cy="369332"/>
          </a:xfrm>
          <a:prstGeom prst="rect">
            <a:avLst/>
          </a:prstGeom>
          <a:noFill/>
        </p:spPr>
        <p:txBody>
          <a:bodyPr wrap="square" rtlCol="0">
            <a:spAutoFit/>
          </a:bodyPr>
          <a:lstStyle/>
          <a:p>
            <a:r>
              <a:rPr lang="zh-CN" altLang="en-US" b="1" dirty="0"/>
              <a:t>表</a:t>
            </a:r>
            <a:r>
              <a:rPr lang="en-US" altLang="zh-CN" b="1" dirty="0"/>
              <a:t>4 </a:t>
            </a:r>
            <a:r>
              <a:rPr lang="zh-CN" altLang="en-US" b="1" dirty="0"/>
              <a:t>边界节点定义及分类体系</a:t>
            </a:r>
          </a:p>
        </p:txBody>
      </p:sp>
      <p:sp>
        <p:nvSpPr>
          <p:cNvPr id="4" name="灯片编号占位符 3"/>
          <p:cNvSpPr>
            <a:spLocks noGrp="1"/>
          </p:cNvSpPr>
          <p:nvPr>
            <p:ph type="sldNum" sz="quarter" idx="12"/>
          </p:nvPr>
        </p:nvSpPr>
        <p:spPr/>
        <p:txBody>
          <a:bodyPr/>
          <a:lstStyle/>
          <a:p>
            <a:fld id="{7939AB81-0AB9-404A-A05F-6E9A7617CAC1}" type="slidenum">
              <a:rPr lang="zh-CN" altLang="en-US" smtClean="0"/>
              <a:t>17</a:t>
            </a:fld>
            <a:endParaRPr lang="zh-CN" altLang="en-US"/>
          </a:p>
        </p:txBody>
      </p:sp>
    </p:spTree>
    <p:extLst>
      <p:ext uri="{BB962C8B-B14F-4D97-AF65-F5344CB8AC3E}">
        <p14:creationId xmlns:p14="http://schemas.microsoft.com/office/powerpoint/2010/main" val="2830348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A1E3DB04-FDC3-4133-A7D6-5FA8336DAF6C}"/>
              </a:ext>
            </a:extLst>
          </p:cNvPr>
          <p:cNvSpPr txBox="1">
            <a:spLocks/>
          </p:cNvSpPr>
          <p:nvPr/>
        </p:nvSpPr>
        <p:spPr bwMode="auto">
          <a:xfrm>
            <a:off x="2524760" y="25528"/>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空间本体库的构建</a:t>
            </a:r>
          </a:p>
        </p:txBody>
      </p:sp>
      <p:sp>
        <p:nvSpPr>
          <p:cNvPr id="5" name="内容占位符 2">
            <a:extLst>
              <a:ext uri="{FF2B5EF4-FFF2-40B4-BE49-F238E27FC236}">
                <a16:creationId xmlns:a16="http://schemas.microsoft.com/office/drawing/2014/main" id="{3CEEC5EA-496E-4FDC-B1C8-5B3EE26650B1}"/>
              </a:ext>
            </a:extLst>
          </p:cNvPr>
          <p:cNvSpPr txBox="1">
            <a:spLocks/>
          </p:cNvSpPr>
          <p:nvPr/>
        </p:nvSpPr>
        <p:spPr bwMode="auto">
          <a:xfrm>
            <a:off x="684125" y="753273"/>
            <a:ext cx="10823750"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2.5.1</a:t>
            </a:r>
            <a:r>
              <a:rPr lang="en-US" altLang="zh-CN" sz="2800" b="1" kern="0" dirty="0">
                <a:solidFill>
                  <a:srgbClr val="000000"/>
                </a:solidFill>
              </a:rPr>
              <a:t>.3</a:t>
            </a: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边界体系实例化</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lang="en-US" altLang="zh-CN" sz="2400" b="1" kern="0" dirty="0">
              <a:solidFill>
                <a:srgbClr val="000000"/>
              </a:solidFill>
            </a:endParaRPr>
          </a:p>
          <a:p>
            <a:pPr marL="0" indent="0">
              <a:buClr>
                <a:srgbClr val="000000"/>
              </a:buClr>
              <a:buNone/>
              <a:defRPr/>
            </a:pPr>
            <a:endParaRPr lang="en-US" altLang="zh-CN" sz="2400" b="1" kern="0" dirty="0">
              <a:solidFill>
                <a:srgbClr val="000000"/>
              </a:solidFill>
            </a:endParaRPr>
          </a:p>
          <a:p>
            <a:pPr marL="0" indent="0">
              <a:buClr>
                <a:srgbClr val="000000"/>
              </a:buClr>
              <a:buNone/>
              <a:defRPr/>
            </a:pPr>
            <a:endParaRPr lang="en-US" altLang="zh-CN" sz="2400" b="1" kern="0" dirty="0">
              <a:solidFill>
                <a:srgbClr val="000000"/>
              </a:solidFill>
            </a:endParaRPr>
          </a:p>
          <a:p>
            <a:pPr marL="0" indent="0">
              <a:buClr>
                <a:srgbClr val="000000"/>
              </a:buClr>
              <a:buNone/>
              <a:defRPr/>
            </a:pPr>
            <a:endParaRPr lang="en-US" altLang="zh-CN" sz="2400" b="1" kern="0" dirty="0">
              <a:solidFill>
                <a:srgbClr val="000000"/>
              </a:solidFill>
            </a:endParaRPr>
          </a:p>
          <a:p>
            <a:pPr marL="0" indent="0">
              <a:buClr>
                <a:srgbClr val="000000"/>
              </a:buClr>
              <a:buNone/>
              <a:defRPr/>
            </a:pPr>
            <a:r>
              <a:rPr lang="zh-CN" altLang="en-US" sz="2400" b="1" kern="0" dirty="0">
                <a:solidFill>
                  <a:srgbClr val="000000"/>
                </a:solidFill>
              </a:rPr>
              <a:t>边界实例化步骤</a:t>
            </a:r>
            <a:endParaRPr lang="en-US" altLang="zh-CN" sz="2400" b="1" kern="0" dirty="0">
              <a:solidFill>
                <a:srgbClr val="000000"/>
              </a:solidFill>
            </a:endParaRPr>
          </a:p>
          <a:p>
            <a:pPr marL="457200" indent="-457200">
              <a:buClr>
                <a:srgbClr val="000000"/>
              </a:buClr>
              <a:buAutoNum type="arabicParenBoth"/>
              <a:defRPr/>
            </a:pPr>
            <a:r>
              <a:rPr kumimoji="1" lang="zh-CN" altLang="en-US"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手工聚类所有绝对方位词，分别归类到内部概念和外部概念实例集合中</a:t>
            </a:r>
            <a:endParaRPr kumimoji="1" lang="en-US" altLang="zh-CN"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57200" indent="-457200">
              <a:buClr>
                <a:srgbClr val="000000"/>
              </a:buClr>
              <a:buAutoNum type="arabicParenBoth"/>
              <a:defRPr/>
            </a:pPr>
            <a:r>
              <a:rPr kumimoji="1" lang="zh-CN" altLang="en-US"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对包含在知网中的相对方向类别方位词，采用</a:t>
            </a:r>
            <a:r>
              <a:rPr kumimoji="1" lang="en-US" altLang="zh-CN"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k-means</a:t>
            </a:r>
            <a:r>
              <a:rPr kumimoji="1" lang="zh-CN" altLang="en-US"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聚类算法，初始聚类中心分别为“里”、“外”和“附近”，代表内部、外部和边缘三类。使用聚类算法把相对方位词分成“里”、“外”、</a:t>
            </a:r>
            <a:r>
              <a:rPr lang="en-US" altLang="zh-CN" sz="2000" kern="0" dirty="0">
                <a:solidFill>
                  <a:srgbClr val="000000"/>
                </a:solidFill>
              </a:rPr>
              <a:t>”</a:t>
            </a:r>
            <a:r>
              <a:rPr lang="zh-CN" altLang="en-US" sz="2000" kern="0" dirty="0">
                <a:solidFill>
                  <a:srgbClr val="000000"/>
                </a:solidFill>
              </a:rPr>
              <a:t>附近</a:t>
            </a:r>
            <a:r>
              <a:rPr kumimoji="1" lang="en-US" altLang="zh-CN"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lang="zh-CN" altLang="en-US" sz="2000" kern="0" dirty="0">
                <a:solidFill>
                  <a:srgbClr val="000000"/>
                </a:solidFill>
              </a:rPr>
              <a:t>和“其他”四个子类。属于“其它”类的所有实例，根据算法的定义，可知它们同时属于前三个类别，因此，把它们分别全部加入前三个类别</a:t>
            </a:r>
            <a:endParaRPr lang="en-US" altLang="zh-CN" sz="2000" kern="0" dirty="0">
              <a:solidFill>
                <a:srgbClr val="000000"/>
              </a:solidFill>
            </a:endParaRPr>
          </a:p>
          <a:p>
            <a:pPr marL="457200" indent="-457200">
              <a:buClr>
                <a:srgbClr val="000000"/>
              </a:buClr>
              <a:buAutoNum type="arabicParenBoth"/>
              <a:defRPr/>
            </a:pPr>
            <a:r>
              <a:rPr kumimoji="1" lang="zh-CN" altLang="en-US"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手工归类知网中不包含的 </a:t>
            </a:r>
            <a:r>
              <a:rPr kumimoji="1" lang="en-US" altLang="zh-CN"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27 </a:t>
            </a:r>
            <a:r>
              <a:rPr kumimoji="1" lang="zh-CN" altLang="en-US"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个相对方向方位词</a:t>
            </a:r>
            <a:endParaRPr kumimoji="1" lang="en-US" altLang="zh-CN"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57200" indent="-457200">
              <a:buClr>
                <a:srgbClr val="000000"/>
              </a:buClr>
              <a:buAutoNum type="arabicParenBoth"/>
              <a:defRPr/>
            </a:pPr>
            <a:r>
              <a:rPr lang="zh-CN" altLang="en-US" sz="2000" kern="0" dirty="0">
                <a:solidFill>
                  <a:srgbClr val="000000"/>
                </a:solidFill>
              </a:rPr>
              <a:t>合并</a:t>
            </a:r>
            <a:endParaRPr kumimoji="1" lang="en-US" altLang="zh-CN"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kumimoji="1" lang="en-US" altLang="zh-CN" sz="20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lang="en-US" altLang="zh-CN" sz="2400" kern="0" dirty="0">
              <a:solidFill>
                <a:srgbClr val="000000"/>
              </a:solidFill>
            </a:endParaRPr>
          </a:p>
        </p:txBody>
      </p:sp>
      <p:graphicFrame>
        <p:nvGraphicFramePr>
          <p:cNvPr id="2" name="表格 3">
            <a:extLst>
              <a:ext uri="{FF2B5EF4-FFF2-40B4-BE49-F238E27FC236}">
                <a16:creationId xmlns:a16="http://schemas.microsoft.com/office/drawing/2014/main" id="{BFD2A6D9-F9FC-4D1D-A674-8D9822EADB93}"/>
              </a:ext>
            </a:extLst>
          </p:cNvPr>
          <p:cNvGraphicFramePr>
            <a:graphicFrameLocks noGrp="1"/>
          </p:cNvGraphicFramePr>
          <p:nvPr>
            <p:extLst>
              <p:ext uri="{D42A27DB-BD31-4B8C-83A1-F6EECF244321}">
                <p14:modId xmlns:p14="http://schemas.microsoft.com/office/powerpoint/2010/main" val="1922200023"/>
              </p:ext>
            </p:extLst>
          </p:nvPr>
        </p:nvGraphicFramePr>
        <p:xfrm>
          <a:off x="2032000" y="1565154"/>
          <a:ext cx="8128000" cy="1584960"/>
        </p:xfrm>
        <a:graphic>
          <a:graphicData uri="http://schemas.openxmlformats.org/drawingml/2006/table">
            <a:tbl>
              <a:tblPr firstRow="1" bandRow="1">
                <a:tableStyleId>{5940675A-B579-460E-94D1-54222C63F5DA}</a:tableStyleId>
              </a:tblPr>
              <a:tblGrid>
                <a:gridCol w="2665363">
                  <a:extLst>
                    <a:ext uri="{9D8B030D-6E8A-4147-A177-3AD203B41FA5}">
                      <a16:colId xmlns:a16="http://schemas.microsoft.com/office/drawing/2014/main" val="2190462862"/>
                    </a:ext>
                  </a:extLst>
                </a:gridCol>
                <a:gridCol w="1864894">
                  <a:extLst>
                    <a:ext uri="{9D8B030D-6E8A-4147-A177-3AD203B41FA5}">
                      <a16:colId xmlns:a16="http://schemas.microsoft.com/office/drawing/2014/main" val="32658814"/>
                    </a:ext>
                  </a:extLst>
                </a:gridCol>
                <a:gridCol w="1768643">
                  <a:extLst>
                    <a:ext uri="{9D8B030D-6E8A-4147-A177-3AD203B41FA5}">
                      <a16:colId xmlns:a16="http://schemas.microsoft.com/office/drawing/2014/main" val="3030446863"/>
                    </a:ext>
                  </a:extLst>
                </a:gridCol>
                <a:gridCol w="1829100">
                  <a:extLst>
                    <a:ext uri="{9D8B030D-6E8A-4147-A177-3AD203B41FA5}">
                      <a16:colId xmlns:a16="http://schemas.microsoft.com/office/drawing/2014/main" val="693656086"/>
                    </a:ext>
                  </a:extLst>
                </a:gridCol>
              </a:tblGrid>
              <a:tr h="370840">
                <a:tc>
                  <a:txBody>
                    <a:bodyPr/>
                    <a:lstStyle/>
                    <a:p>
                      <a:endParaRPr lang="zh-CN" altLang="en-US" sz="2000" dirty="0">
                        <a:latin typeface="微软雅黑" panose="020B0503020204020204" pitchFamily="34" charset="-122"/>
                        <a:ea typeface="微软雅黑" panose="020B0503020204020204" pitchFamily="34" charset="-122"/>
                      </a:endParaRPr>
                    </a:p>
                  </a:txBody>
                  <a:tcPr/>
                </a:tc>
                <a:tc>
                  <a:txBody>
                    <a:bodyPr/>
                    <a:lstStyle/>
                    <a:p>
                      <a:r>
                        <a:rPr lang="zh-CN" altLang="en-US" sz="2000" dirty="0">
                          <a:latin typeface="微软雅黑" panose="020B0503020204020204" pitchFamily="34" charset="-122"/>
                          <a:ea typeface="微软雅黑" panose="020B0503020204020204" pitchFamily="34" charset="-122"/>
                        </a:rPr>
                        <a:t>相对方向类别</a:t>
                      </a:r>
                    </a:p>
                  </a:txBody>
                  <a:tcPr/>
                </a:tc>
                <a:tc>
                  <a:txBody>
                    <a:bodyPr/>
                    <a:lstStyle/>
                    <a:p>
                      <a:r>
                        <a:rPr lang="zh-CN" altLang="en-US" sz="2000" dirty="0">
                          <a:latin typeface="微软雅黑" panose="020B0503020204020204" pitchFamily="34" charset="-122"/>
                          <a:ea typeface="微软雅黑" panose="020B0503020204020204" pitchFamily="34" charset="-122"/>
                        </a:rPr>
                        <a:t>绝对方向类别</a:t>
                      </a:r>
                    </a:p>
                  </a:txBody>
                  <a:tcPr/>
                </a:tc>
                <a:tc>
                  <a:txBody>
                    <a:bodyPr/>
                    <a:lstStyle/>
                    <a:p>
                      <a:r>
                        <a:rPr lang="zh-CN" altLang="en-US" sz="2000" dirty="0">
                          <a:latin typeface="微软雅黑" panose="020B0503020204020204" pitchFamily="34" charset="-122"/>
                          <a:ea typeface="微软雅黑" panose="020B0503020204020204" pitchFamily="34" charset="-122"/>
                        </a:rPr>
                        <a:t>合计</a:t>
                      </a:r>
                    </a:p>
                  </a:txBody>
                  <a:tcPr/>
                </a:tc>
                <a:extLst>
                  <a:ext uri="{0D108BD9-81ED-4DB2-BD59-A6C34878D82A}">
                    <a16:rowId xmlns:a16="http://schemas.microsoft.com/office/drawing/2014/main" val="314141844"/>
                  </a:ext>
                </a:extLst>
              </a:tr>
              <a:tr h="370840">
                <a:tc>
                  <a:txBody>
                    <a:bodyPr/>
                    <a:lstStyle/>
                    <a:p>
                      <a:r>
                        <a:rPr lang="zh-CN" altLang="en-US" sz="2000" dirty="0">
                          <a:latin typeface="微软雅黑" panose="020B0503020204020204" pitchFamily="34" charset="-122"/>
                          <a:ea typeface="微软雅黑" panose="020B0503020204020204" pitchFamily="34" charset="-122"/>
                        </a:rPr>
                        <a:t>包含在知网</a:t>
                      </a:r>
                      <a:r>
                        <a:rPr lang="en-US" altLang="zh-CN" sz="2000" dirty="0">
                          <a:latin typeface="微软雅黑" panose="020B0503020204020204" pitchFamily="34" charset="-122"/>
                          <a:ea typeface="微软雅黑" panose="020B0503020204020204" pitchFamily="34" charset="-122"/>
                        </a:rPr>
                        <a:t>2005</a:t>
                      </a:r>
                      <a:r>
                        <a:rPr lang="zh-CN" altLang="en-US" sz="2000" dirty="0">
                          <a:latin typeface="微软雅黑" panose="020B0503020204020204" pitchFamily="34" charset="-122"/>
                          <a:ea typeface="微软雅黑" panose="020B0503020204020204" pitchFamily="34" charset="-122"/>
                        </a:rPr>
                        <a:t>版本</a:t>
                      </a:r>
                    </a:p>
                  </a:txBody>
                  <a:tcPr/>
                </a:tc>
                <a:tc>
                  <a:txBody>
                    <a:bodyPr/>
                    <a:lstStyle/>
                    <a:p>
                      <a:r>
                        <a:rPr lang="en-US" altLang="zh-CN" sz="2000" dirty="0">
                          <a:latin typeface="微软雅黑" panose="020B0503020204020204" pitchFamily="34" charset="-122"/>
                          <a:ea typeface="微软雅黑" panose="020B0503020204020204" pitchFamily="34" charset="-122"/>
                        </a:rPr>
                        <a:t>106</a:t>
                      </a:r>
                      <a:endParaRPr lang="zh-CN" altLang="en-US" sz="2000" dirty="0">
                        <a:latin typeface="微软雅黑" panose="020B0503020204020204" pitchFamily="34" charset="-122"/>
                        <a:ea typeface="微软雅黑" panose="020B0503020204020204" pitchFamily="34" charset="-122"/>
                      </a:endParaRPr>
                    </a:p>
                  </a:txBody>
                  <a:tcPr/>
                </a:tc>
                <a:tc>
                  <a:txBody>
                    <a:bodyPr/>
                    <a:lstStyle/>
                    <a:p>
                      <a:r>
                        <a:rPr lang="en-US" altLang="zh-CN" sz="2000" dirty="0">
                          <a:latin typeface="微软雅黑" panose="020B0503020204020204" pitchFamily="34" charset="-122"/>
                          <a:ea typeface="微软雅黑" panose="020B0503020204020204" pitchFamily="34" charset="-122"/>
                        </a:rPr>
                        <a:t>43</a:t>
                      </a:r>
                      <a:endParaRPr lang="zh-CN" altLang="en-US" sz="2000" dirty="0">
                        <a:latin typeface="微软雅黑" panose="020B0503020204020204" pitchFamily="34" charset="-122"/>
                        <a:ea typeface="微软雅黑" panose="020B0503020204020204" pitchFamily="34" charset="-122"/>
                      </a:endParaRPr>
                    </a:p>
                  </a:txBody>
                  <a:tcPr/>
                </a:tc>
                <a:tc>
                  <a:txBody>
                    <a:bodyPr/>
                    <a:lstStyle/>
                    <a:p>
                      <a:r>
                        <a:rPr lang="en-US" altLang="zh-CN" sz="2000" dirty="0">
                          <a:latin typeface="微软雅黑" panose="020B0503020204020204" pitchFamily="34" charset="-122"/>
                          <a:ea typeface="微软雅黑" panose="020B0503020204020204" pitchFamily="34" charset="-122"/>
                        </a:rPr>
                        <a:t>149</a:t>
                      </a:r>
                      <a:endParaRPr lang="zh-CN" altLang="en-US" sz="2000"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4047894909"/>
                  </a:ext>
                </a:extLst>
              </a:tr>
              <a:tr h="370840">
                <a:tc>
                  <a:txBody>
                    <a:bodyPr/>
                    <a:lstStyle/>
                    <a:p>
                      <a:r>
                        <a:rPr lang="zh-CN" altLang="en-US" sz="2000" dirty="0">
                          <a:latin typeface="微软雅黑" panose="020B0503020204020204" pitchFamily="34" charset="-122"/>
                          <a:ea typeface="微软雅黑" panose="020B0503020204020204" pitchFamily="34" charset="-122"/>
                        </a:rPr>
                        <a:t>未包含</a:t>
                      </a:r>
                    </a:p>
                  </a:txBody>
                  <a:tcPr/>
                </a:tc>
                <a:tc>
                  <a:txBody>
                    <a:bodyPr/>
                    <a:lstStyle/>
                    <a:p>
                      <a:r>
                        <a:rPr lang="en-US" altLang="zh-CN" sz="2000" dirty="0">
                          <a:latin typeface="微软雅黑" panose="020B0503020204020204" pitchFamily="34" charset="-122"/>
                          <a:ea typeface="微软雅黑" panose="020B0503020204020204" pitchFamily="34" charset="-122"/>
                        </a:rPr>
                        <a:t>27</a:t>
                      </a:r>
                      <a:endParaRPr lang="zh-CN" altLang="en-US" sz="2000" dirty="0">
                        <a:latin typeface="微软雅黑" panose="020B0503020204020204" pitchFamily="34" charset="-122"/>
                        <a:ea typeface="微软雅黑" panose="020B0503020204020204" pitchFamily="34" charset="-122"/>
                      </a:endParaRPr>
                    </a:p>
                  </a:txBody>
                  <a:tcPr/>
                </a:tc>
                <a:tc>
                  <a:txBody>
                    <a:bodyPr/>
                    <a:lstStyle/>
                    <a:p>
                      <a:r>
                        <a:rPr lang="en-US" altLang="zh-CN" sz="2000" dirty="0">
                          <a:latin typeface="微软雅黑" panose="020B0503020204020204" pitchFamily="34" charset="-122"/>
                          <a:ea typeface="微软雅黑" panose="020B0503020204020204" pitchFamily="34" charset="-122"/>
                        </a:rPr>
                        <a:t>18</a:t>
                      </a:r>
                      <a:endParaRPr lang="zh-CN" altLang="en-US" sz="2000" dirty="0">
                        <a:latin typeface="微软雅黑" panose="020B0503020204020204" pitchFamily="34" charset="-122"/>
                        <a:ea typeface="微软雅黑" panose="020B0503020204020204" pitchFamily="34" charset="-122"/>
                      </a:endParaRPr>
                    </a:p>
                  </a:txBody>
                  <a:tcPr/>
                </a:tc>
                <a:tc>
                  <a:txBody>
                    <a:bodyPr/>
                    <a:lstStyle/>
                    <a:p>
                      <a:r>
                        <a:rPr lang="en-US" altLang="zh-CN" sz="2000" dirty="0">
                          <a:latin typeface="微软雅黑" panose="020B0503020204020204" pitchFamily="34" charset="-122"/>
                          <a:ea typeface="微软雅黑" panose="020B0503020204020204" pitchFamily="34" charset="-122"/>
                        </a:rPr>
                        <a:t>45</a:t>
                      </a:r>
                      <a:endParaRPr lang="zh-CN" altLang="en-US" sz="2000"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730786536"/>
                  </a:ext>
                </a:extLst>
              </a:tr>
              <a:tr h="370840">
                <a:tc>
                  <a:txBody>
                    <a:bodyPr/>
                    <a:lstStyle/>
                    <a:p>
                      <a:r>
                        <a:rPr lang="zh-CN" altLang="en-US" sz="2000" dirty="0">
                          <a:latin typeface="微软雅黑" panose="020B0503020204020204" pitchFamily="34" charset="-122"/>
                          <a:ea typeface="微软雅黑" panose="020B0503020204020204" pitchFamily="34" charset="-122"/>
                        </a:rPr>
                        <a:t>合计</a:t>
                      </a:r>
                    </a:p>
                  </a:txBody>
                  <a:tcPr/>
                </a:tc>
                <a:tc>
                  <a:txBody>
                    <a:bodyPr/>
                    <a:lstStyle/>
                    <a:p>
                      <a:r>
                        <a:rPr lang="en-US" altLang="zh-CN" sz="2000" dirty="0">
                          <a:latin typeface="微软雅黑" panose="020B0503020204020204" pitchFamily="34" charset="-122"/>
                          <a:ea typeface="微软雅黑" panose="020B0503020204020204" pitchFamily="34" charset="-122"/>
                        </a:rPr>
                        <a:t>133</a:t>
                      </a:r>
                      <a:endParaRPr lang="zh-CN" altLang="en-US" sz="2000" dirty="0">
                        <a:latin typeface="微软雅黑" panose="020B0503020204020204" pitchFamily="34" charset="-122"/>
                        <a:ea typeface="微软雅黑" panose="020B0503020204020204" pitchFamily="34" charset="-122"/>
                      </a:endParaRPr>
                    </a:p>
                  </a:txBody>
                  <a:tcPr/>
                </a:tc>
                <a:tc>
                  <a:txBody>
                    <a:bodyPr/>
                    <a:lstStyle/>
                    <a:p>
                      <a:r>
                        <a:rPr lang="en-US" altLang="zh-CN" sz="2000" dirty="0">
                          <a:latin typeface="微软雅黑" panose="020B0503020204020204" pitchFamily="34" charset="-122"/>
                          <a:ea typeface="微软雅黑" panose="020B0503020204020204" pitchFamily="34" charset="-122"/>
                        </a:rPr>
                        <a:t>61</a:t>
                      </a:r>
                      <a:endParaRPr lang="zh-CN" altLang="en-US" sz="2000" dirty="0">
                        <a:latin typeface="微软雅黑" panose="020B0503020204020204" pitchFamily="34" charset="-122"/>
                        <a:ea typeface="微软雅黑" panose="020B0503020204020204" pitchFamily="34" charset="-122"/>
                      </a:endParaRPr>
                    </a:p>
                  </a:txBody>
                  <a:tcPr/>
                </a:tc>
                <a:tc>
                  <a:txBody>
                    <a:bodyPr/>
                    <a:lstStyle/>
                    <a:p>
                      <a:r>
                        <a:rPr lang="en-US" altLang="zh-CN" sz="2000" dirty="0">
                          <a:latin typeface="微软雅黑" panose="020B0503020204020204" pitchFamily="34" charset="-122"/>
                          <a:ea typeface="微软雅黑" panose="020B0503020204020204" pitchFamily="34" charset="-122"/>
                        </a:rPr>
                        <a:t>194</a:t>
                      </a:r>
                      <a:endParaRPr lang="zh-CN" altLang="en-US" sz="2000"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782565588"/>
                  </a:ext>
                </a:extLst>
              </a:tr>
            </a:tbl>
          </a:graphicData>
        </a:graphic>
      </p:graphicFrame>
      <p:sp>
        <p:nvSpPr>
          <p:cNvPr id="6" name="TextBox 6">
            <a:extLst>
              <a:ext uri="{FF2B5EF4-FFF2-40B4-BE49-F238E27FC236}">
                <a16:creationId xmlns:a16="http://schemas.microsoft.com/office/drawing/2014/main" id="{C9B59CF0-4A67-4FC5-8CD5-59C4B579DFA8}"/>
              </a:ext>
            </a:extLst>
          </p:cNvPr>
          <p:cNvSpPr txBox="1"/>
          <p:nvPr/>
        </p:nvSpPr>
        <p:spPr>
          <a:xfrm>
            <a:off x="3821753" y="1207854"/>
            <a:ext cx="4548494" cy="369332"/>
          </a:xfrm>
          <a:prstGeom prst="rect">
            <a:avLst/>
          </a:prstGeom>
          <a:noFill/>
        </p:spPr>
        <p:txBody>
          <a:bodyPr wrap="square" rtlCol="0">
            <a:spAutoFit/>
          </a:bodyPr>
          <a:lstStyle/>
          <a:p>
            <a:r>
              <a:rPr lang="zh-CN" altLang="en-US" b="1" dirty="0"/>
              <a:t>表</a:t>
            </a:r>
            <a:r>
              <a:rPr lang="en-US" altLang="zh-CN" b="1" dirty="0"/>
              <a:t>5  </a:t>
            </a:r>
            <a:r>
              <a:rPr lang="en-US" altLang="zh-CN" b="1" dirty="0" err="1"/>
              <a:t>Sloc</a:t>
            </a:r>
            <a:r>
              <a:rPr lang="zh-CN" altLang="en-US" b="1" dirty="0"/>
              <a:t>实例在方向分类和知网中的分布</a:t>
            </a:r>
          </a:p>
        </p:txBody>
      </p:sp>
      <p:sp>
        <p:nvSpPr>
          <p:cNvPr id="7" name="灯片编号占位符 6"/>
          <p:cNvSpPr>
            <a:spLocks noGrp="1"/>
          </p:cNvSpPr>
          <p:nvPr>
            <p:ph type="sldNum" sz="quarter" idx="12"/>
          </p:nvPr>
        </p:nvSpPr>
        <p:spPr/>
        <p:txBody>
          <a:bodyPr/>
          <a:lstStyle/>
          <a:p>
            <a:fld id="{7939AB81-0AB9-404A-A05F-6E9A7617CAC1}" type="slidenum">
              <a:rPr lang="zh-CN" altLang="en-US" smtClean="0"/>
              <a:t>18</a:t>
            </a:fld>
            <a:endParaRPr lang="zh-CN" altLang="en-US"/>
          </a:p>
        </p:txBody>
      </p:sp>
    </p:spTree>
    <p:extLst>
      <p:ext uri="{BB962C8B-B14F-4D97-AF65-F5344CB8AC3E}">
        <p14:creationId xmlns:p14="http://schemas.microsoft.com/office/powerpoint/2010/main" val="1289909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A1E3DB04-FDC3-4133-A7D6-5FA8336DAF6C}"/>
              </a:ext>
            </a:extLst>
          </p:cNvPr>
          <p:cNvSpPr txBox="1">
            <a:spLocks/>
          </p:cNvSpPr>
          <p:nvPr/>
        </p:nvSpPr>
        <p:spPr bwMode="auto">
          <a:xfrm>
            <a:off x="2524760" y="25528"/>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空间本体库的构建</a:t>
            </a:r>
          </a:p>
        </p:txBody>
      </p:sp>
      <p:sp>
        <p:nvSpPr>
          <p:cNvPr id="5" name="内容占位符 2">
            <a:extLst>
              <a:ext uri="{FF2B5EF4-FFF2-40B4-BE49-F238E27FC236}">
                <a16:creationId xmlns:a16="http://schemas.microsoft.com/office/drawing/2014/main" id="{3CEEC5EA-496E-4FDC-B1C8-5B3EE26650B1}"/>
              </a:ext>
            </a:extLst>
          </p:cNvPr>
          <p:cNvSpPr txBox="1">
            <a:spLocks/>
          </p:cNvSpPr>
          <p:nvPr/>
        </p:nvSpPr>
        <p:spPr bwMode="auto">
          <a:xfrm>
            <a:off x="684125" y="753273"/>
            <a:ext cx="10823750"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2.5.1</a:t>
            </a:r>
            <a:r>
              <a:rPr lang="en-US" altLang="zh-CN" sz="2800" b="1" kern="0" dirty="0">
                <a:solidFill>
                  <a:srgbClr val="000000"/>
                </a:solidFill>
              </a:rPr>
              <a:t>.3</a:t>
            </a: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边界体系实例化</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kumimoji="1" lang="en-US" altLang="zh-CN" sz="20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lang="en-US" altLang="zh-CN" sz="2400" kern="0" dirty="0">
              <a:solidFill>
                <a:srgbClr val="000000"/>
              </a:solidFill>
            </a:endParaRPr>
          </a:p>
        </p:txBody>
      </p:sp>
      <p:sp>
        <p:nvSpPr>
          <p:cNvPr id="6" name="TextBox 6">
            <a:extLst>
              <a:ext uri="{FF2B5EF4-FFF2-40B4-BE49-F238E27FC236}">
                <a16:creationId xmlns:a16="http://schemas.microsoft.com/office/drawing/2014/main" id="{C9B59CF0-4A67-4FC5-8CD5-59C4B579DFA8}"/>
              </a:ext>
            </a:extLst>
          </p:cNvPr>
          <p:cNvSpPr txBox="1"/>
          <p:nvPr/>
        </p:nvSpPr>
        <p:spPr>
          <a:xfrm>
            <a:off x="3821753" y="1271985"/>
            <a:ext cx="4548494" cy="369332"/>
          </a:xfrm>
          <a:prstGeom prst="rect">
            <a:avLst/>
          </a:prstGeom>
          <a:noFill/>
        </p:spPr>
        <p:txBody>
          <a:bodyPr wrap="square" rtlCol="0">
            <a:spAutoFit/>
          </a:bodyPr>
          <a:lstStyle/>
          <a:p>
            <a:r>
              <a:rPr lang="zh-CN" altLang="en-US" b="1" dirty="0"/>
              <a:t>表</a:t>
            </a:r>
            <a:r>
              <a:rPr lang="en-US" altLang="zh-CN" b="1" dirty="0"/>
              <a:t>6  </a:t>
            </a:r>
            <a:r>
              <a:rPr lang="zh-CN" altLang="en-US" b="1" dirty="0"/>
              <a:t>层次聚类后的边界体系实例表</a:t>
            </a:r>
          </a:p>
        </p:txBody>
      </p:sp>
      <p:pic>
        <p:nvPicPr>
          <p:cNvPr id="7" name="图片 6">
            <a:extLst>
              <a:ext uri="{FF2B5EF4-FFF2-40B4-BE49-F238E27FC236}">
                <a16:creationId xmlns:a16="http://schemas.microsoft.com/office/drawing/2014/main" id="{1A731B42-700B-4326-A6BC-5985297F33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125" y="1577186"/>
            <a:ext cx="10823750" cy="4688253"/>
          </a:xfrm>
          <a:prstGeom prst="rect">
            <a:avLst/>
          </a:prstGeom>
        </p:spPr>
      </p:pic>
      <p:sp>
        <p:nvSpPr>
          <p:cNvPr id="4" name="灯片编号占位符 3"/>
          <p:cNvSpPr>
            <a:spLocks noGrp="1"/>
          </p:cNvSpPr>
          <p:nvPr>
            <p:ph type="sldNum" sz="quarter" idx="12"/>
          </p:nvPr>
        </p:nvSpPr>
        <p:spPr/>
        <p:txBody>
          <a:bodyPr/>
          <a:lstStyle/>
          <a:p>
            <a:fld id="{7939AB81-0AB9-404A-A05F-6E9A7617CAC1}" type="slidenum">
              <a:rPr lang="zh-CN" altLang="en-US" smtClean="0"/>
              <a:t>19</a:t>
            </a:fld>
            <a:endParaRPr lang="zh-CN" altLang="en-US"/>
          </a:p>
        </p:txBody>
      </p:sp>
    </p:spTree>
    <p:extLst>
      <p:ext uri="{BB962C8B-B14F-4D97-AF65-F5344CB8AC3E}">
        <p14:creationId xmlns:p14="http://schemas.microsoft.com/office/powerpoint/2010/main" val="18752298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A1E3DB04-FDC3-4133-A7D6-5FA8336DAF6C}"/>
              </a:ext>
            </a:extLst>
          </p:cNvPr>
          <p:cNvSpPr txBox="1">
            <a:spLocks/>
          </p:cNvSpPr>
          <p:nvPr/>
        </p:nvSpPr>
        <p:spPr bwMode="auto">
          <a:xfrm>
            <a:off x="2524760" y="25528"/>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空间本体库的构建</a:t>
            </a:r>
          </a:p>
        </p:txBody>
      </p:sp>
      <p:sp>
        <p:nvSpPr>
          <p:cNvPr id="5" name="内容占位符 2">
            <a:extLst>
              <a:ext uri="{FF2B5EF4-FFF2-40B4-BE49-F238E27FC236}">
                <a16:creationId xmlns:a16="http://schemas.microsoft.com/office/drawing/2014/main" id="{3CEEC5EA-496E-4FDC-B1C8-5B3EE26650B1}"/>
              </a:ext>
            </a:extLst>
          </p:cNvPr>
          <p:cNvSpPr txBox="1">
            <a:spLocks/>
          </p:cNvSpPr>
          <p:nvPr/>
        </p:nvSpPr>
        <p:spPr bwMode="auto">
          <a:xfrm>
            <a:off x="684125" y="729209"/>
            <a:ext cx="10823750"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2.5.2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基于经验手工实例化方法</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lvl="1">
              <a:buClr>
                <a:srgbClr val="000000"/>
              </a:buClr>
              <a:defRPr/>
            </a:pPr>
            <a:r>
              <a:rPr lang="en-US" altLang="zh-CN" sz="2400" b="1" kern="0" dirty="0">
                <a:solidFill>
                  <a:srgbClr val="000000"/>
                </a:solidFill>
              </a:rPr>
              <a:t>2.5.2.1 </a:t>
            </a:r>
            <a:r>
              <a:rPr lang="zh-CN" altLang="en-US" sz="2400" b="1" kern="0" dirty="0">
                <a:solidFill>
                  <a:srgbClr val="000000"/>
                </a:solidFill>
              </a:rPr>
              <a:t>介词概念实例化</a:t>
            </a:r>
            <a:endParaRPr lang="en-US" altLang="zh-CN" sz="2400" b="1" kern="0" dirty="0">
              <a:solidFill>
                <a:srgbClr val="000000"/>
              </a:solidFill>
            </a:endParaRPr>
          </a:p>
          <a:p>
            <a:pPr marL="457200" lvl="1"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在汉语中能够出现在空间表达式中的方位介词词形以及数量都是确定的，</a:t>
            </a: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57200" lvl="1"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参照语言学研究对介词范围的界定得到空间本体库中的介词概念实例集合</a:t>
            </a: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57200" lvl="1" indent="0">
              <a:buClr>
                <a:srgbClr val="000000"/>
              </a:buClr>
              <a:buNone/>
              <a:defRPr/>
            </a:pPr>
            <a:r>
              <a:rPr lang="en-US" altLang="zh-CN" sz="2400" kern="0" dirty="0">
                <a:solidFill>
                  <a:srgbClr val="000000"/>
                </a:solidFill>
              </a:rPr>
              <a:t>	</a:t>
            </a:r>
          </a:p>
          <a:p>
            <a:pPr marL="457200" lvl="1" indent="0">
              <a:buClr>
                <a:srgbClr val="000000"/>
              </a:buClr>
              <a:buNone/>
              <a:defRPr/>
            </a:pP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en-US" altLang="zh-CN" sz="2400" i="1"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SPre</a:t>
            </a:r>
            <a:r>
              <a:rPr lang="en-US" altLang="zh-CN" sz="2400" kern="0" dirty="0">
                <a:solidFill>
                  <a:srgbClr val="000000"/>
                </a:solidFill>
              </a:rPr>
              <a:t> </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在</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到</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从</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于</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向</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朝</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往</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自</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至</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由</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沿着</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p>
          <a:p>
            <a:pPr lvl="1">
              <a:buClr>
                <a:srgbClr val="000000"/>
              </a:buClr>
              <a:defRPr/>
            </a:pPr>
            <a:endPar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kumimoji="1" lang="en-US" altLang="zh-CN" sz="20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lang="en-US" altLang="zh-CN" sz="2400" kern="0" dirty="0">
              <a:solidFill>
                <a:srgbClr val="000000"/>
              </a:solidFill>
            </a:endParaRPr>
          </a:p>
        </p:txBody>
      </p:sp>
      <p:sp>
        <p:nvSpPr>
          <p:cNvPr id="4" name="灯片编号占位符 3"/>
          <p:cNvSpPr>
            <a:spLocks noGrp="1"/>
          </p:cNvSpPr>
          <p:nvPr>
            <p:ph type="sldNum" sz="quarter" idx="12"/>
          </p:nvPr>
        </p:nvSpPr>
        <p:spPr/>
        <p:txBody>
          <a:bodyPr/>
          <a:lstStyle/>
          <a:p>
            <a:fld id="{7939AB81-0AB9-404A-A05F-6E9A7617CAC1}" type="slidenum">
              <a:rPr lang="zh-CN" altLang="en-US" smtClean="0"/>
              <a:t>20</a:t>
            </a:fld>
            <a:endParaRPr lang="zh-CN" altLang="en-US"/>
          </a:p>
        </p:txBody>
      </p:sp>
    </p:spTree>
    <p:extLst>
      <p:ext uri="{BB962C8B-B14F-4D97-AF65-F5344CB8AC3E}">
        <p14:creationId xmlns:p14="http://schemas.microsoft.com/office/powerpoint/2010/main" val="2238809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a:extLst>
              <a:ext uri="{FF2B5EF4-FFF2-40B4-BE49-F238E27FC236}">
                <a16:creationId xmlns:a16="http://schemas.microsoft.com/office/drawing/2014/main" id="{752ED612-3C75-44CE-9D9F-8AF7B4BFEB18}"/>
              </a:ext>
            </a:extLst>
          </p:cNvPr>
          <p:cNvSpPr txBox="1">
            <a:spLocks/>
          </p:cNvSpPr>
          <p:nvPr/>
        </p:nvSpPr>
        <p:spPr bwMode="auto">
          <a:xfrm>
            <a:off x="2524760" y="25528"/>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空间本体库的构建</a:t>
            </a:r>
          </a:p>
        </p:txBody>
      </p:sp>
      <p:sp>
        <p:nvSpPr>
          <p:cNvPr id="6" name="内容占位符 2">
            <a:extLst>
              <a:ext uri="{FF2B5EF4-FFF2-40B4-BE49-F238E27FC236}">
                <a16:creationId xmlns:a16="http://schemas.microsoft.com/office/drawing/2014/main" id="{4B72BA30-89C7-4D61-A660-B1CAEFFABA43}"/>
              </a:ext>
            </a:extLst>
          </p:cNvPr>
          <p:cNvSpPr txBox="1">
            <a:spLocks/>
          </p:cNvSpPr>
          <p:nvPr/>
        </p:nvSpPr>
        <p:spPr bwMode="auto">
          <a:xfrm>
            <a:off x="684125" y="753273"/>
            <a:ext cx="10823750"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2.5.2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小规模空间本体库实例</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本文以中文版</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伊索寓言</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为基础，构建了一个小规模空间本体库。空间本体库中方位词体系和介词体系实例在前面已经说明，下面给出对一个实体本体的描述</a:t>
            </a:r>
            <a:endParaRPr kumimoji="1" lang="zh-CN" altLang="en-US"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en-US" altLang="zh-CN"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endParaRPr kumimoji="1" lang="zh-CN" altLang="en-US"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kumimoji="1" lang="en-US" altLang="zh-CN" sz="20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lang="en-US" altLang="zh-CN" sz="2400" kern="0" dirty="0">
              <a:solidFill>
                <a:srgbClr val="000000"/>
              </a:solidFill>
            </a:endParaRPr>
          </a:p>
        </p:txBody>
      </p:sp>
      <p:pic>
        <p:nvPicPr>
          <p:cNvPr id="9" name="图片 8">
            <a:extLst>
              <a:ext uri="{FF2B5EF4-FFF2-40B4-BE49-F238E27FC236}">
                <a16:creationId xmlns:a16="http://schemas.microsoft.com/office/drawing/2014/main" id="{C81A6521-8FDB-45C7-9B42-0D6DDF1D79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124" y="2146213"/>
            <a:ext cx="6662837" cy="4711787"/>
          </a:xfrm>
          <a:prstGeom prst="rect">
            <a:avLst/>
          </a:prstGeom>
        </p:spPr>
      </p:pic>
      <p:sp>
        <p:nvSpPr>
          <p:cNvPr id="3" name="灯片编号占位符 2"/>
          <p:cNvSpPr>
            <a:spLocks noGrp="1"/>
          </p:cNvSpPr>
          <p:nvPr>
            <p:ph type="sldNum" sz="quarter" idx="12"/>
          </p:nvPr>
        </p:nvSpPr>
        <p:spPr/>
        <p:txBody>
          <a:bodyPr/>
          <a:lstStyle/>
          <a:p>
            <a:fld id="{7939AB81-0AB9-404A-A05F-6E9A7617CAC1}" type="slidenum">
              <a:rPr lang="zh-CN" altLang="en-US" smtClean="0"/>
              <a:t>21</a:t>
            </a:fld>
            <a:endParaRPr lang="zh-CN" altLang="en-US"/>
          </a:p>
        </p:txBody>
      </p:sp>
    </p:spTree>
    <p:extLst>
      <p:ext uri="{BB962C8B-B14F-4D97-AF65-F5344CB8AC3E}">
        <p14:creationId xmlns:p14="http://schemas.microsoft.com/office/powerpoint/2010/main" val="3891141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内容占位符 2">
            <a:extLst>
              <a:ext uri="{FF2B5EF4-FFF2-40B4-BE49-F238E27FC236}">
                <a16:creationId xmlns:a16="http://schemas.microsoft.com/office/drawing/2014/main" id="{D4E9123A-5DFB-43B8-9E69-0E6003FDC838}"/>
              </a:ext>
            </a:extLst>
          </p:cNvPr>
          <p:cNvSpPr txBox="1">
            <a:spLocks/>
          </p:cNvSpPr>
          <p:nvPr/>
        </p:nvSpPr>
        <p:spPr bwMode="auto">
          <a:xfrm>
            <a:off x="684124" y="753273"/>
            <a:ext cx="11507876"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3.1.1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研究目标</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从认知语言学的角度看，文本中的空间信息主要由</a:t>
            </a:r>
            <a:r>
              <a:rPr kumimoji="1" lang="zh-CN" altLang="en-US"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界标</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(Landmark)</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zh-CN" altLang="en-US"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方位</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(Localizer)</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zh-CN" altLang="en-US"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射体</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(Trajectory)</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以及这三个元素构成的空间关系来描述</a:t>
            </a: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这些元素可能分布在整个篇章而非单一句子中，因此需要从篇章级的真实文本中抽取空间信息。例如从图示文本中抽取阴影部分文字组成空间信息关键字</a:t>
            </a:r>
          </a:p>
          <a:p>
            <a:pPr marL="0" indent="0">
              <a:buClr>
                <a:srgbClr val="000000"/>
              </a:buClr>
              <a:buNone/>
              <a:defRPr/>
            </a:pP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en-US" altLang="zh-CN"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endParaRPr kumimoji="1" lang="zh-CN" altLang="en-US"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kumimoji="1" lang="en-US" altLang="zh-CN" sz="20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lang="en-US" altLang="zh-CN" sz="2400" kern="0" dirty="0">
              <a:solidFill>
                <a:srgbClr val="000000"/>
              </a:solidFill>
            </a:endParaRPr>
          </a:p>
          <a:p>
            <a:pPr marL="0" indent="0">
              <a:buClr>
                <a:srgbClr val="000000"/>
              </a:buClr>
              <a:buNone/>
              <a:defRPr/>
            </a:pPr>
            <a:r>
              <a:rPr lang="zh-CN" altLang="en-US" sz="2400" kern="0" dirty="0">
                <a:solidFill>
                  <a:srgbClr val="000000"/>
                </a:solidFill>
              </a:rPr>
              <a:t>抽取得到空间信息：“鹰在空中”“鹰到高空”“乌龟到高空”“乌龟在岩石上”</a:t>
            </a:r>
            <a:endParaRPr lang="en-US" altLang="zh-CN" sz="2400" kern="0" dirty="0">
              <a:solidFill>
                <a:srgbClr val="000000"/>
              </a:solidFill>
            </a:endParaRPr>
          </a:p>
        </p:txBody>
      </p:sp>
      <p:pic>
        <p:nvPicPr>
          <p:cNvPr id="5" name="图片 4">
            <a:extLst>
              <a:ext uri="{FF2B5EF4-FFF2-40B4-BE49-F238E27FC236}">
                <a16:creationId xmlns:a16="http://schemas.microsoft.com/office/drawing/2014/main" id="{6DB82B0E-3771-450E-AF06-7AA9CDCA94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949" y="3339244"/>
            <a:ext cx="9875398" cy="1355663"/>
          </a:xfrm>
          <a:prstGeom prst="rect">
            <a:avLst/>
          </a:prstGeom>
        </p:spPr>
      </p:pic>
      <p:sp>
        <p:nvSpPr>
          <p:cNvPr id="6" name="灯片编号占位符 5"/>
          <p:cNvSpPr>
            <a:spLocks noGrp="1"/>
          </p:cNvSpPr>
          <p:nvPr>
            <p:ph type="sldNum" sz="quarter" idx="12"/>
          </p:nvPr>
        </p:nvSpPr>
        <p:spPr/>
        <p:txBody>
          <a:bodyPr/>
          <a:lstStyle/>
          <a:p>
            <a:fld id="{7939AB81-0AB9-404A-A05F-6E9A7617CAC1}" type="slidenum">
              <a:rPr lang="zh-CN" altLang="en-US" smtClean="0"/>
              <a:t>22</a:t>
            </a:fld>
            <a:endParaRPr lang="zh-CN" altLang="en-US"/>
          </a:p>
        </p:txBody>
      </p:sp>
    </p:spTree>
    <p:extLst>
      <p:ext uri="{BB962C8B-B14F-4D97-AF65-F5344CB8AC3E}">
        <p14:creationId xmlns:p14="http://schemas.microsoft.com/office/powerpoint/2010/main" val="22457383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内容占位符 2">
            <a:extLst>
              <a:ext uri="{FF2B5EF4-FFF2-40B4-BE49-F238E27FC236}">
                <a16:creationId xmlns:a16="http://schemas.microsoft.com/office/drawing/2014/main" id="{D4E9123A-5DFB-43B8-9E69-0E6003FDC838}"/>
              </a:ext>
            </a:extLst>
          </p:cNvPr>
          <p:cNvSpPr txBox="1">
            <a:spLocks/>
          </p:cNvSpPr>
          <p:nvPr/>
        </p:nvSpPr>
        <p:spPr bwMode="auto">
          <a:xfrm>
            <a:off x="684124" y="753273"/>
            <a:ext cx="11507876"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3.1.2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已有方法的不足</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zh-CN" altLang="en-US" sz="2400" kern="0" dirty="0">
                <a:solidFill>
                  <a:srgbClr val="000000"/>
                </a:solidFill>
              </a:rPr>
              <a:t>基于句法分析的空间关系抽取步骤：</a:t>
            </a: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zh-CN" altLang="en-US" sz="2400" kern="0" dirty="0">
                <a:solidFill>
                  <a:srgbClr val="000000"/>
                </a:solidFill>
              </a:rPr>
              <a:t>文本→词性标注→句法分析→语义分析→结合一定的知识→空间信息</a:t>
            </a:r>
            <a:endParaRPr lang="en-US" altLang="zh-CN" sz="2400" kern="0" dirty="0">
              <a:solidFill>
                <a:srgbClr val="000000"/>
              </a:solidFill>
            </a:endParaRPr>
          </a:p>
          <a:p>
            <a:pPr marL="0" indent="0">
              <a:buClr>
                <a:srgbClr val="000000"/>
              </a:buClr>
              <a:buNone/>
              <a:defRPr/>
            </a:pPr>
            <a:endParaRPr lang="en-US" altLang="zh-CN" sz="2400" kern="0" dirty="0">
              <a:solidFill>
                <a:srgbClr val="000000"/>
              </a:solidFill>
            </a:endParaRPr>
          </a:p>
          <a:p>
            <a:pPr marL="0" indent="0">
              <a:buClr>
                <a:srgbClr val="000000"/>
              </a:buClr>
              <a:buNone/>
              <a:defRPr/>
            </a:pPr>
            <a:r>
              <a:rPr lang="zh-CN" altLang="en-US" sz="2400" kern="0" dirty="0">
                <a:solidFill>
                  <a:srgbClr val="000000"/>
                </a:solidFill>
              </a:rPr>
              <a:t>存在的不足：</a:t>
            </a:r>
            <a:endParaRPr lang="en-US" altLang="zh-CN" sz="2400" kern="0" dirty="0">
              <a:solidFill>
                <a:srgbClr val="000000"/>
              </a:solidFill>
            </a:endParaRPr>
          </a:p>
          <a:p>
            <a:pPr marL="0" indent="0">
              <a:buClr>
                <a:srgbClr val="000000"/>
              </a:buClr>
              <a:buNone/>
              <a:defRPr/>
            </a:pPr>
            <a:r>
              <a:rPr lang="en-US" altLang="zh-CN" sz="2400" kern="0" dirty="0">
                <a:solidFill>
                  <a:srgbClr val="000000"/>
                </a:solidFill>
              </a:rPr>
              <a:t>1. </a:t>
            </a:r>
            <a:r>
              <a:rPr lang="zh-CN" altLang="en-US" sz="2400" kern="0" dirty="0">
                <a:solidFill>
                  <a:srgbClr val="000000"/>
                </a:solidFill>
              </a:rPr>
              <a:t>依赖句法分析技术和工具，各个模块间存在错误累积问题</a:t>
            </a:r>
            <a:endParaRPr lang="en-US" altLang="zh-CN" sz="2400" kern="0" dirty="0">
              <a:solidFill>
                <a:srgbClr val="000000"/>
              </a:solidFill>
            </a:endParaRPr>
          </a:p>
          <a:p>
            <a:pPr marL="0" indent="0">
              <a:buClr>
                <a:srgbClr val="000000"/>
              </a:buClr>
              <a:buNone/>
              <a:defRPr/>
            </a:pPr>
            <a:r>
              <a:rPr lang="en-US" altLang="zh-CN" sz="2400" kern="0" dirty="0">
                <a:solidFill>
                  <a:srgbClr val="000000"/>
                </a:solidFill>
              </a:rPr>
              <a:t>2. </a:t>
            </a:r>
            <a:r>
              <a:rPr lang="zh-CN" altLang="en-US" sz="2400" kern="0" dirty="0">
                <a:solidFill>
                  <a:srgbClr val="000000"/>
                </a:solidFill>
              </a:rPr>
              <a:t>依存结构决定了即使得到精确的句法分析结果，也局限于单句层面</a:t>
            </a:r>
            <a:endParaRPr lang="en-US" altLang="zh-CN" sz="2400" kern="0" dirty="0">
              <a:solidFill>
                <a:srgbClr val="000000"/>
              </a:solidFill>
            </a:endParaRPr>
          </a:p>
          <a:p>
            <a:pPr marL="0" indent="0">
              <a:buClr>
                <a:srgbClr val="000000"/>
              </a:buClr>
              <a:buNone/>
              <a:defRPr/>
            </a:pPr>
            <a:r>
              <a:rPr lang="en-US" altLang="zh-CN" sz="2400" kern="0" dirty="0">
                <a:solidFill>
                  <a:srgbClr val="000000"/>
                </a:solidFill>
              </a:rPr>
              <a:t>3. </a:t>
            </a:r>
            <a:r>
              <a:rPr lang="zh-CN" altLang="en-US" sz="2400" kern="0" dirty="0">
                <a:solidFill>
                  <a:srgbClr val="000000"/>
                </a:solidFill>
              </a:rPr>
              <a:t>手工获取知识代价高且具有主观性</a:t>
            </a:r>
            <a:endParaRPr lang="en-US" altLang="zh-CN" sz="2400" kern="0" dirty="0">
              <a:solidFill>
                <a:srgbClr val="000000"/>
              </a:solidFill>
            </a:endParaRPr>
          </a:p>
          <a:p>
            <a:pPr marL="0" indent="0">
              <a:buClr>
                <a:srgbClr val="000000"/>
              </a:buClr>
              <a:buNone/>
              <a:defRPr/>
            </a:pPr>
            <a:endParaRPr lang="en-US" altLang="zh-CN" sz="2400" kern="0" dirty="0">
              <a:solidFill>
                <a:srgbClr val="000000"/>
              </a:solidFill>
            </a:endParaRPr>
          </a:p>
          <a:p>
            <a:pPr marL="0" indent="0">
              <a:buClr>
                <a:srgbClr val="000000"/>
              </a:buClr>
              <a:buNone/>
              <a:defRPr/>
            </a:pPr>
            <a:r>
              <a:rPr lang="zh-CN" altLang="en-US" sz="2400" kern="0" dirty="0">
                <a:solidFill>
                  <a:srgbClr val="000000"/>
                </a:solidFill>
              </a:rPr>
              <a:t>本文的思路：</a:t>
            </a:r>
            <a:endParaRPr lang="en-US" altLang="zh-CN" sz="2400" kern="0" dirty="0">
              <a:solidFill>
                <a:srgbClr val="000000"/>
              </a:solidFill>
            </a:endParaRPr>
          </a:p>
          <a:p>
            <a:pPr marL="0" indent="0">
              <a:buClr>
                <a:srgbClr val="000000"/>
              </a:buClr>
              <a:buNone/>
              <a:defRPr/>
            </a:pPr>
            <a:r>
              <a:rPr lang="zh-CN" altLang="en-US" sz="2400" kern="0" dirty="0">
                <a:solidFill>
                  <a:srgbClr val="000000"/>
                </a:solidFill>
              </a:rPr>
              <a:t>只采用汉语词性标注一种分析工具，把空间信息抽取抽象为二值分类问题，基于线性分类器实现真实文本中的篇章级空间信息抽取</a:t>
            </a:r>
            <a:endParaRPr lang="en-US" altLang="zh-CN" sz="2400" kern="0" dirty="0">
              <a:solidFill>
                <a:srgbClr val="000000"/>
              </a:solidFill>
            </a:endParaRPr>
          </a:p>
        </p:txBody>
      </p:sp>
      <p:sp>
        <p:nvSpPr>
          <p:cNvPr id="5" name="灯片编号占位符 4"/>
          <p:cNvSpPr>
            <a:spLocks noGrp="1"/>
          </p:cNvSpPr>
          <p:nvPr>
            <p:ph type="sldNum" sz="quarter" idx="12"/>
          </p:nvPr>
        </p:nvSpPr>
        <p:spPr/>
        <p:txBody>
          <a:bodyPr/>
          <a:lstStyle/>
          <a:p>
            <a:fld id="{7939AB81-0AB9-404A-A05F-6E9A7617CAC1}" type="slidenum">
              <a:rPr lang="zh-CN" altLang="en-US" smtClean="0"/>
              <a:t>23</a:t>
            </a:fld>
            <a:endParaRPr lang="zh-CN" altLang="en-US"/>
          </a:p>
        </p:txBody>
      </p:sp>
    </p:spTree>
    <p:extLst>
      <p:ext uri="{BB962C8B-B14F-4D97-AF65-F5344CB8AC3E}">
        <p14:creationId xmlns:p14="http://schemas.microsoft.com/office/powerpoint/2010/main" val="8012331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内容占位符 2">
            <a:extLst>
              <a:ext uri="{FF2B5EF4-FFF2-40B4-BE49-F238E27FC236}">
                <a16:creationId xmlns:a16="http://schemas.microsoft.com/office/drawing/2014/main" id="{D4E9123A-5DFB-43B8-9E69-0E6003FDC838}"/>
              </a:ext>
            </a:extLst>
          </p:cNvPr>
          <p:cNvSpPr txBox="1">
            <a:spLocks/>
          </p:cNvSpPr>
          <p:nvPr/>
        </p:nvSpPr>
        <p:spPr bwMode="auto">
          <a:xfrm>
            <a:off x="684124" y="861473"/>
            <a:ext cx="11507876"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3.2 </a:t>
            </a:r>
            <a:r>
              <a:rPr kumimoji="1" lang="zh-CN" altLang="en-US" sz="28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基于线性分类器的空间关系抽取模型</a:t>
            </a:r>
            <a:endParaRPr lang="en-US" altLang="zh-CN" sz="2400" kern="0" dirty="0">
              <a:solidFill>
                <a:srgbClr val="000000"/>
              </a:solidFill>
            </a:endParaRPr>
          </a:p>
        </p:txBody>
      </p:sp>
      <p:sp>
        <p:nvSpPr>
          <p:cNvPr id="2" name="文本框 1">
            <a:extLst>
              <a:ext uri="{FF2B5EF4-FFF2-40B4-BE49-F238E27FC236}">
                <a16:creationId xmlns:a16="http://schemas.microsoft.com/office/drawing/2014/main" id="{2BD1A303-6302-4ADB-807E-A29F853C85A3}"/>
              </a:ext>
            </a:extLst>
          </p:cNvPr>
          <p:cNvSpPr txBox="1"/>
          <p:nvPr/>
        </p:nvSpPr>
        <p:spPr>
          <a:xfrm>
            <a:off x="1082843" y="1961147"/>
            <a:ext cx="1491915"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空间关系</a:t>
            </a:r>
          </a:p>
        </p:txBody>
      </p:sp>
      <p:sp>
        <p:nvSpPr>
          <p:cNvPr id="5" name="文本框 4">
            <a:extLst>
              <a:ext uri="{FF2B5EF4-FFF2-40B4-BE49-F238E27FC236}">
                <a16:creationId xmlns:a16="http://schemas.microsoft.com/office/drawing/2014/main" id="{77675626-729C-4F2B-A981-4E554AEC67A3}"/>
              </a:ext>
            </a:extLst>
          </p:cNvPr>
          <p:cNvSpPr txBox="1"/>
          <p:nvPr/>
        </p:nvSpPr>
        <p:spPr>
          <a:xfrm>
            <a:off x="3102276" y="1499482"/>
            <a:ext cx="3442903"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射体 </a:t>
            </a:r>
            <a:r>
              <a:rPr lang="zh-CN" altLang="en-US" sz="2000" dirty="0">
                <a:latin typeface="微软雅黑" panose="020B0503020204020204" pitchFamily="34" charset="-122"/>
                <a:ea typeface="微软雅黑" panose="020B0503020204020204" pitchFamily="34" charset="-122"/>
              </a:rPr>
              <a:t>空间表达式的主体</a:t>
            </a:r>
            <a:endParaRPr lang="zh-CN" altLang="en-US" sz="2400" dirty="0">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E478B0F7-95B7-4944-87A0-517F4E2C9E41}"/>
              </a:ext>
            </a:extLst>
          </p:cNvPr>
          <p:cNvSpPr txBox="1"/>
          <p:nvPr/>
        </p:nvSpPr>
        <p:spPr>
          <a:xfrm>
            <a:off x="3102276" y="2422812"/>
            <a:ext cx="4850598"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空间表达式 </a:t>
            </a:r>
            <a:r>
              <a:rPr lang="zh-CN" altLang="en-US" sz="2000" dirty="0">
                <a:latin typeface="微软雅黑" panose="020B0503020204020204" pitchFamily="34" charset="-122"/>
                <a:ea typeface="微软雅黑" panose="020B0503020204020204" pitchFamily="34" charset="-122"/>
              </a:rPr>
              <a:t>描述射体的方位</a:t>
            </a:r>
            <a:endParaRPr lang="zh-CN" altLang="en-US" sz="2400" dirty="0">
              <a:latin typeface="微软雅黑" panose="020B0503020204020204" pitchFamily="34" charset="-122"/>
              <a:ea typeface="微软雅黑" panose="020B0503020204020204" pitchFamily="34" charset="-122"/>
            </a:endParaRPr>
          </a:p>
        </p:txBody>
      </p:sp>
      <p:sp>
        <p:nvSpPr>
          <p:cNvPr id="8" name="左大括号 7">
            <a:extLst>
              <a:ext uri="{FF2B5EF4-FFF2-40B4-BE49-F238E27FC236}">
                <a16:creationId xmlns:a16="http://schemas.microsoft.com/office/drawing/2014/main" id="{59A7BD7D-5038-4135-9DCC-C59931A1C2F1}"/>
              </a:ext>
            </a:extLst>
          </p:cNvPr>
          <p:cNvSpPr/>
          <p:nvPr/>
        </p:nvSpPr>
        <p:spPr>
          <a:xfrm>
            <a:off x="2574758" y="1708484"/>
            <a:ext cx="409074" cy="1010653"/>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F769F02D-2D63-4D2F-BA4D-5C1BE59B940D}"/>
              </a:ext>
            </a:extLst>
          </p:cNvPr>
          <p:cNvSpPr txBox="1"/>
          <p:nvPr/>
        </p:nvSpPr>
        <p:spPr>
          <a:xfrm>
            <a:off x="6897910" y="2182634"/>
            <a:ext cx="1295596"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方位词</a:t>
            </a:r>
            <a:endParaRPr lang="zh-CN" altLang="en-US" sz="2400" dirty="0">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78176E5B-6561-402C-A179-9255991906FF}"/>
              </a:ext>
            </a:extLst>
          </p:cNvPr>
          <p:cNvSpPr txBox="1"/>
          <p:nvPr/>
        </p:nvSpPr>
        <p:spPr>
          <a:xfrm>
            <a:off x="6935877" y="2653644"/>
            <a:ext cx="1295596"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界标</a:t>
            </a:r>
            <a:endParaRPr lang="zh-CN" altLang="en-US" sz="2400" dirty="0">
              <a:latin typeface="微软雅黑" panose="020B0503020204020204" pitchFamily="34" charset="-122"/>
              <a:ea typeface="微软雅黑" panose="020B0503020204020204" pitchFamily="34" charset="-122"/>
            </a:endParaRPr>
          </a:p>
        </p:txBody>
      </p:sp>
      <p:sp>
        <p:nvSpPr>
          <p:cNvPr id="12" name="左大括号 11">
            <a:extLst>
              <a:ext uri="{FF2B5EF4-FFF2-40B4-BE49-F238E27FC236}">
                <a16:creationId xmlns:a16="http://schemas.microsoft.com/office/drawing/2014/main" id="{766D0B7B-12B9-4ACA-A764-4470992B43E7}"/>
              </a:ext>
            </a:extLst>
          </p:cNvPr>
          <p:cNvSpPr/>
          <p:nvPr/>
        </p:nvSpPr>
        <p:spPr>
          <a:xfrm>
            <a:off x="6677331" y="2387171"/>
            <a:ext cx="270577" cy="532946"/>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54873E7D-26A7-4EB6-A47A-2E0073199505}"/>
              </a:ext>
            </a:extLst>
          </p:cNvPr>
          <p:cNvSpPr txBox="1"/>
          <p:nvPr/>
        </p:nvSpPr>
        <p:spPr>
          <a:xfrm>
            <a:off x="636168" y="2319029"/>
            <a:ext cx="2027187" cy="400108"/>
          </a:xfrm>
          <a:prstGeom prst="rect">
            <a:avLst/>
          </a:prstGeom>
          <a:noFill/>
        </p:spPr>
        <p:txBody>
          <a:bodyPr wrap="square" rtlCol="0">
            <a:spAutoFit/>
          </a:bodyPr>
          <a:lstStyle/>
          <a:p>
            <a:r>
              <a:rPr lang="zh-CN" altLang="en-US" sz="2000" i="1" dirty="0">
                <a:latin typeface="微软雅黑" panose="020B0503020204020204" pitchFamily="34" charset="-122"/>
                <a:ea typeface="微软雅黑" panose="020B0503020204020204" pitchFamily="34" charset="-122"/>
              </a:rPr>
              <a:t>“农夫坐在墙下</a:t>
            </a:r>
            <a:r>
              <a:rPr lang="en-US" altLang="zh-CN" sz="2000" i="1" dirty="0">
                <a:latin typeface="微软雅黑" panose="020B0503020204020204" pitchFamily="34" charset="-122"/>
                <a:ea typeface="微软雅黑" panose="020B0503020204020204" pitchFamily="34" charset="-122"/>
              </a:rPr>
              <a:t>”</a:t>
            </a:r>
            <a:endParaRPr lang="zh-CN" altLang="en-US" sz="2000" i="1"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0F12AAF8-3930-4000-8565-127CEA2C8FFF}"/>
              </a:ext>
            </a:extLst>
          </p:cNvPr>
          <p:cNvSpPr txBox="1"/>
          <p:nvPr/>
        </p:nvSpPr>
        <p:spPr>
          <a:xfrm>
            <a:off x="2847279" y="1816684"/>
            <a:ext cx="2027187" cy="400108"/>
          </a:xfrm>
          <a:prstGeom prst="rect">
            <a:avLst/>
          </a:prstGeom>
          <a:noFill/>
        </p:spPr>
        <p:txBody>
          <a:bodyPr wrap="square" rtlCol="0">
            <a:spAutoFit/>
          </a:bodyPr>
          <a:lstStyle/>
          <a:p>
            <a:r>
              <a:rPr lang="zh-CN" altLang="en-US" sz="2000" i="1" dirty="0">
                <a:latin typeface="微软雅黑" panose="020B0503020204020204" pitchFamily="34" charset="-122"/>
                <a:ea typeface="微软雅黑" panose="020B0503020204020204" pitchFamily="34" charset="-122"/>
              </a:rPr>
              <a:t>“农夫</a:t>
            </a:r>
            <a:r>
              <a:rPr lang="en-US" altLang="zh-CN" sz="2000" i="1" dirty="0">
                <a:latin typeface="微软雅黑" panose="020B0503020204020204" pitchFamily="34" charset="-122"/>
                <a:ea typeface="微软雅黑" panose="020B0503020204020204" pitchFamily="34" charset="-122"/>
              </a:rPr>
              <a:t>”</a:t>
            </a:r>
            <a:endParaRPr lang="zh-CN" altLang="en-US" sz="2000" i="1" dirty="0">
              <a:latin typeface="微软雅黑" panose="020B0503020204020204" pitchFamily="34" charset="-122"/>
              <a:ea typeface="微软雅黑" panose="020B0503020204020204" pitchFamily="34" charset="-122"/>
            </a:endParaRPr>
          </a:p>
        </p:txBody>
      </p:sp>
      <p:sp>
        <p:nvSpPr>
          <p:cNvPr id="15" name="文本框 14">
            <a:extLst>
              <a:ext uri="{FF2B5EF4-FFF2-40B4-BE49-F238E27FC236}">
                <a16:creationId xmlns:a16="http://schemas.microsoft.com/office/drawing/2014/main" id="{BDB4AA0E-0102-4086-B795-8E73E29C59EA}"/>
              </a:ext>
            </a:extLst>
          </p:cNvPr>
          <p:cNvSpPr txBox="1"/>
          <p:nvPr/>
        </p:nvSpPr>
        <p:spPr>
          <a:xfrm>
            <a:off x="2861644" y="2787205"/>
            <a:ext cx="2027187" cy="400108"/>
          </a:xfrm>
          <a:prstGeom prst="rect">
            <a:avLst/>
          </a:prstGeom>
          <a:noFill/>
        </p:spPr>
        <p:txBody>
          <a:bodyPr wrap="square" rtlCol="0">
            <a:spAutoFit/>
          </a:bodyPr>
          <a:lstStyle/>
          <a:p>
            <a:r>
              <a:rPr lang="zh-CN" altLang="en-US" sz="2000" i="1" dirty="0">
                <a:latin typeface="微软雅黑" panose="020B0503020204020204" pitchFamily="34" charset="-122"/>
                <a:ea typeface="微软雅黑" panose="020B0503020204020204" pitchFamily="34" charset="-122"/>
              </a:rPr>
              <a:t>“墙下</a:t>
            </a:r>
            <a:r>
              <a:rPr lang="en-US" altLang="zh-CN" sz="2000" i="1" dirty="0">
                <a:latin typeface="微软雅黑" panose="020B0503020204020204" pitchFamily="34" charset="-122"/>
                <a:ea typeface="微软雅黑" panose="020B0503020204020204" pitchFamily="34" charset="-122"/>
              </a:rPr>
              <a:t>”</a:t>
            </a:r>
            <a:endParaRPr lang="zh-CN" altLang="en-US" sz="2000" i="1"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B61DBD18-154D-4FB5-92D0-AD2853B80A44}"/>
              </a:ext>
            </a:extLst>
          </p:cNvPr>
          <p:cNvSpPr txBox="1"/>
          <p:nvPr/>
        </p:nvSpPr>
        <p:spPr>
          <a:xfrm>
            <a:off x="7722814" y="2206301"/>
            <a:ext cx="2027187" cy="400108"/>
          </a:xfrm>
          <a:prstGeom prst="rect">
            <a:avLst/>
          </a:prstGeom>
          <a:noFill/>
        </p:spPr>
        <p:txBody>
          <a:bodyPr wrap="square" rtlCol="0">
            <a:spAutoFit/>
          </a:bodyPr>
          <a:lstStyle/>
          <a:p>
            <a:r>
              <a:rPr lang="zh-CN" altLang="en-US" sz="2000" i="1" dirty="0">
                <a:latin typeface="微软雅黑" panose="020B0503020204020204" pitchFamily="34" charset="-122"/>
                <a:ea typeface="微软雅黑" panose="020B0503020204020204" pitchFamily="34" charset="-122"/>
              </a:rPr>
              <a:t>“下</a:t>
            </a:r>
            <a:r>
              <a:rPr lang="en-US" altLang="zh-CN" sz="2000" i="1" dirty="0">
                <a:latin typeface="微软雅黑" panose="020B0503020204020204" pitchFamily="34" charset="-122"/>
                <a:ea typeface="微软雅黑" panose="020B0503020204020204" pitchFamily="34" charset="-122"/>
              </a:rPr>
              <a:t>”</a:t>
            </a:r>
            <a:endParaRPr lang="zh-CN" altLang="en-US" sz="2000" i="1" dirty="0">
              <a:latin typeface="微软雅黑" panose="020B0503020204020204" pitchFamily="34" charset="-122"/>
              <a:ea typeface="微软雅黑" panose="020B0503020204020204" pitchFamily="34" charset="-122"/>
            </a:endParaRPr>
          </a:p>
        </p:txBody>
      </p:sp>
      <p:sp>
        <p:nvSpPr>
          <p:cNvPr id="17" name="文本框 16">
            <a:extLst>
              <a:ext uri="{FF2B5EF4-FFF2-40B4-BE49-F238E27FC236}">
                <a16:creationId xmlns:a16="http://schemas.microsoft.com/office/drawing/2014/main" id="{9E738FB8-0F63-436E-9BD8-C805AD87AD71}"/>
              </a:ext>
            </a:extLst>
          </p:cNvPr>
          <p:cNvSpPr txBox="1"/>
          <p:nvPr/>
        </p:nvSpPr>
        <p:spPr>
          <a:xfrm>
            <a:off x="7722813" y="2720063"/>
            <a:ext cx="2027187" cy="400108"/>
          </a:xfrm>
          <a:prstGeom prst="rect">
            <a:avLst/>
          </a:prstGeom>
          <a:noFill/>
        </p:spPr>
        <p:txBody>
          <a:bodyPr wrap="square" rtlCol="0">
            <a:spAutoFit/>
          </a:bodyPr>
          <a:lstStyle/>
          <a:p>
            <a:r>
              <a:rPr lang="zh-CN" altLang="en-US" sz="2000" i="1" dirty="0">
                <a:latin typeface="微软雅黑" panose="020B0503020204020204" pitchFamily="34" charset="-122"/>
                <a:ea typeface="微软雅黑" panose="020B0503020204020204" pitchFamily="34" charset="-122"/>
              </a:rPr>
              <a:t>“墙</a:t>
            </a:r>
            <a:r>
              <a:rPr lang="en-US" altLang="zh-CN" sz="2000" i="1" dirty="0">
                <a:latin typeface="微软雅黑" panose="020B0503020204020204" pitchFamily="34" charset="-122"/>
                <a:ea typeface="微软雅黑" panose="020B0503020204020204" pitchFamily="34" charset="-122"/>
              </a:rPr>
              <a:t>”</a:t>
            </a:r>
            <a:endParaRPr lang="zh-CN" altLang="en-US" sz="2000" i="1" dirty="0">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a16="http://schemas.microsoft.com/office/drawing/2014/main" id="{49F07610-89EB-4EBF-A90D-95F3DADC2E06}"/>
              </a:ext>
            </a:extLst>
          </p:cNvPr>
          <p:cNvSpPr txBox="1"/>
          <p:nvPr/>
        </p:nvSpPr>
        <p:spPr>
          <a:xfrm>
            <a:off x="939072" y="4674352"/>
            <a:ext cx="10568804" cy="1200329"/>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抽取空间信息就是要把其中的空间表达式、射体分别抽取出来，并且按照对应关系形成具体的空间关系，因此，本文把空间信息的抽取看成二值分类问题，即判断字符串是否是空间关系</a:t>
            </a:r>
            <a:r>
              <a:rPr lang="en-US" altLang="zh-CN" sz="2400" dirty="0" err="1">
                <a:latin typeface="微软雅黑" panose="020B0503020204020204" pitchFamily="34" charset="-122"/>
                <a:ea typeface="微软雅黑" panose="020B0503020204020204" pitchFamily="34" charset="-122"/>
              </a:rPr>
              <a:t>sr</a:t>
            </a:r>
            <a:r>
              <a:rPr lang="zh-CN" altLang="en-US" sz="2400" dirty="0">
                <a:latin typeface="微软雅黑" panose="020B0503020204020204" pitchFamily="34" charset="-122"/>
                <a:ea typeface="微软雅黑" panose="020B0503020204020204" pitchFamily="34" charset="-122"/>
              </a:rPr>
              <a:t>的组成部分</a:t>
            </a:r>
            <a:endParaRPr lang="en-US" altLang="zh-CN" sz="2400" dirty="0">
              <a:latin typeface="微软雅黑" panose="020B0503020204020204" pitchFamily="34" charset="-122"/>
              <a:ea typeface="微软雅黑" panose="020B0503020204020204" pitchFamily="34" charset="-122"/>
            </a:endParaRPr>
          </a:p>
        </p:txBody>
      </p:sp>
      <p:sp>
        <p:nvSpPr>
          <p:cNvPr id="21" name="文本框 20">
            <a:extLst>
              <a:ext uri="{FF2B5EF4-FFF2-40B4-BE49-F238E27FC236}">
                <a16:creationId xmlns:a16="http://schemas.microsoft.com/office/drawing/2014/main" id="{46CC452C-6AEA-4CD4-8CD2-BFFC0C77E137}"/>
              </a:ext>
            </a:extLst>
          </p:cNvPr>
          <p:cNvSpPr txBox="1"/>
          <p:nvPr/>
        </p:nvSpPr>
        <p:spPr>
          <a:xfrm>
            <a:off x="1082842" y="3479332"/>
            <a:ext cx="6184231" cy="830997"/>
          </a:xfrm>
          <a:prstGeom prst="rect">
            <a:avLst/>
          </a:prstGeom>
          <a:noFill/>
        </p:spPr>
        <p:txBody>
          <a:bodyPr wrap="square">
            <a:spAutoFit/>
          </a:bodyPr>
          <a:lstStyle/>
          <a:p>
            <a:r>
              <a:rPr lang="zh-CN" altLang="en-US" sz="2400" b="1" dirty="0">
                <a:latin typeface="微软雅黑" panose="020B0503020204020204" pitchFamily="34" charset="-122"/>
                <a:ea typeface="微软雅黑" panose="020B0503020204020204" pitchFamily="34" charset="-122"/>
              </a:rPr>
              <a:t>空间关系的形式化</a:t>
            </a:r>
            <a:r>
              <a:rPr lang="en-US" altLang="zh-CN" sz="2400" b="1" dirty="0">
                <a:latin typeface="微软雅黑" panose="020B0503020204020204" pitchFamily="34" charset="-122"/>
                <a:ea typeface="微软雅黑" panose="020B0503020204020204" pitchFamily="34" charset="-122"/>
              </a:rPr>
              <a:t>(([Pre]</a:t>
            </a:r>
            <a:r>
              <a:rPr lang="zh-CN" altLang="en-US" sz="2400" b="1" dirty="0">
                <a:latin typeface="微软雅黑" panose="020B0503020204020204" pitchFamily="34" charset="-122"/>
                <a:ea typeface="微软雅黑" panose="020B0503020204020204" pitchFamily="34" charset="-122"/>
              </a:rPr>
              <a:t>，</a:t>
            </a:r>
            <a:r>
              <a:rPr lang="en-US" altLang="zh-CN" sz="2400" b="1" dirty="0">
                <a:latin typeface="微软雅黑" panose="020B0503020204020204" pitchFamily="34" charset="-122"/>
                <a:ea typeface="微软雅黑" panose="020B0503020204020204" pitchFamily="34" charset="-122"/>
              </a:rPr>
              <a:t>Loc</a:t>
            </a:r>
            <a:r>
              <a:rPr lang="zh-CN" altLang="en-US" sz="2400" b="1" dirty="0">
                <a:latin typeface="微软雅黑" panose="020B0503020204020204" pitchFamily="34" charset="-122"/>
                <a:ea typeface="微软雅黑" panose="020B0503020204020204" pitchFamily="34" charset="-122"/>
              </a:rPr>
              <a:t>，</a:t>
            </a:r>
            <a:r>
              <a:rPr lang="en-US" altLang="zh-CN" sz="2400" b="1" dirty="0">
                <a:latin typeface="微软雅黑" panose="020B0503020204020204" pitchFamily="34" charset="-122"/>
                <a:ea typeface="微软雅黑" panose="020B0503020204020204" pitchFamily="34" charset="-122"/>
              </a:rPr>
              <a:t>LM)</a:t>
            </a:r>
            <a:r>
              <a:rPr lang="zh-CN" altLang="en-US" sz="2400" b="1" dirty="0">
                <a:latin typeface="微软雅黑" panose="020B0503020204020204" pitchFamily="34" charset="-122"/>
                <a:ea typeface="微软雅黑" panose="020B0503020204020204" pitchFamily="34" charset="-122"/>
              </a:rPr>
              <a:t>，</a:t>
            </a:r>
            <a:r>
              <a:rPr lang="en-US" altLang="zh-CN" sz="2400" b="1" dirty="0">
                <a:latin typeface="微软雅黑" panose="020B0503020204020204" pitchFamily="34" charset="-122"/>
                <a:ea typeface="微软雅黑" panose="020B0503020204020204" pitchFamily="34" charset="-122"/>
              </a:rPr>
              <a:t>TR)  </a:t>
            </a:r>
          </a:p>
          <a:p>
            <a:r>
              <a:rPr lang="en-US" altLang="zh-CN" sz="2400" i="1"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在</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下，墙</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，农夫</a:t>
            </a:r>
            <a:r>
              <a:rPr lang="en-US" altLang="zh-CN" sz="2400" dirty="0">
                <a:latin typeface="微软雅黑" panose="020B0503020204020204" pitchFamily="34" charset="-122"/>
                <a:ea typeface="微软雅黑" panose="020B0503020204020204" pitchFamily="34" charset="-122"/>
              </a:rPr>
              <a:t>)</a:t>
            </a:r>
            <a:endParaRPr lang="zh-CN" altLang="en-US" sz="2000" dirty="0"/>
          </a:p>
        </p:txBody>
      </p:sp>
      <p:sp>
        <p:nvSpPr>
          <p:cNvPr id="11" name="灯片编号占位符 10"/>
          <p:cNvSpPr>
            <a:spLocks noGrp="1"/>
          </p:cNvSpPr>
          <p:nvPr>
            <p:ph type="sldNum" sz="quarter" idx="12"/>
          </p:nvPr>
        </p:nvSpPr>
        <p:spPr/>
        <p:txBody>
          <a:bodyPr/>
          <a:lstStyle/>
          <a:p>
            <a:fld id="{7939AB81-0AB9-404A-A05F-6E9A7617CAC1}" type="slidenum">
              <a:rPr lang="zh-CN" altLang="en-US" smtClean="0"/>
              <a:t>24</a:t>
            </a:fld>
            <a:endParaRPr lang="zh-CN" altLang="en-US"/>
          </a:p>
        </p:txBody>
      </p:sp>
    </p:spTree>
    <p:extLst>
      <p:ext uri="{BB962C8B-B14F-4D97-AF65-F5344CB8AC3E}">
        <p14:creationId xmlns:p14="http://schemas.microsoft.com/office/powerpoint/2010/main" val="41948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内容占位符 2">
            <a:extLst>
              <a:ext uri="{FF2B5EF4-FFF2-40B4-BE49-F238E27FC236}">
                <a16:creationId xmlns:a16="http://schemas.microsoft.com/office/drawing/2014/main" id="{D4E9123A-5DFB-43B8-9E69-0E6003FDC838}"/>
              </a:ext>
            </a:extLst>
          </p:cNvPr>
          <p:cNvSpPr txBox="1">
            <a:spLocks/>
          </p:cNvSpPr>
          <p:nvPr/>
        </p:nvSpPr>
        <p:spPr bwMode="auto">
          <a:xfrm>
            <a:off x="684124" y="753273"/>
            <a:ext cx="11507876"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3.2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基于线性分类器的空间关系抽取模型</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zh-CN" altLang="en-US" sz="2400" kern="0" dirty="0">
                <a:solidFill>
                  <a:srgbClr val="000000"/>
                </a:solidFill>
              </a:rPr>
              <a:t>分类器选择稀疏表示的线性分类器，由两层节点组成的，</a:t>
            </a:r>
            <a:endParaRPr lang="en-US" altLang="zh-CN" sz="2400" kern="0" dirty="0">
              <a:solidFill>
                <a:srgbClr val="000000"/>
              </a:solidFill>
            </a:endParaRPr>
          </a:p>
          <a:p>
            <a:pPr marL="0" indent="0">
              <a:buClr>
                <a:srgbClr val="000000"/>
              </a:buClr>
              <a:buNone/>
              <a:defRPr/>
            </a:pPr>
            <a:r>
              <a:rPr lang="zh-CN" altLang="en-US" sz="2400" kern="0" dirty="0">
                <a:solidFill>
                  <a:srgbClr val="000000"/>
                </a:solidFill>
              </a:rPr>
              <a:t>第一层节点以数据驱动的方式接受特征空间；</a:t>
            </a:r>
            <a:endParaRPr lang="en-US" altLang="zh-CN" sz="2400" kern="0" dirty="0">
              <a:solidFill>
                <a:srgbClr val="000000"/>
              </a:solidFill>
            </a:endParaRPr>
          </a:p>
          <a:p>
            <a:pPr marL="0" indent="0">
              <a:buClr>
                <a:srgbClr val="000000"/>
              </a:buClr>
              <a:buNone/>
              <a:defRPr/>
            </a:pPr>
            <a:r>
              <a:rPr lang="zh-CN" altLang="en-US" sz="2400" kern="0" dirty="0">
                <a:solidFill>
                  <a:srgbClr val="000000"/>
                </a:solidFill>
              </a:rPr>
              <a:t>第二层节点是目标节点，其个数对应问题的分类数目。</a:t>
            </a:r>
            <a:endParaRPr lang="en-US" altLang="zh-CN" sz="2400" kern="0" dirty="0">
              <a:solidFill>
                <a:srgbClr val="000000"/>
              </a:solidFill>
            </a:endParaRPr>
          </a:p>
          <a:p>
            <a:pPr marL="0" indent="0">
              <a:buClr>
                <a:srgbClr val="000000"/>
              </a:buClr>
              <a:buNone/>
              <a:defRPr/>
            </a:pPr>
            <a:r>
              <a:rPr lang="zh-CN" altLang="en-US" sz="2400" kern="0" dirty="0">
                <a:solidFill>
                  <a:srgbClr val="000000"/>
                </a:solidFill>
              </a:rPr>
              <a:t>两层节点由权重联系起来。</a:t>
            </a:r>
            <a:endParaRPr lang="en-US" altLang="zh-CN" sz="2400" kern="0" dirty="0">
              <a:solidFill>
                <a:srgbClr val="000000"/>
              </a:solidFill>
            </a:endParaRPr>
          </a:p>
          <a:p>
            <a:pPr marL="0" indent="0">
              <a:buClr>
                <a:srgbClr val="000000"/>
              </a:buClr>
              <a:buNone/>
              <a:defRPr/>
            </a:pPr>
            <a:endParaRPr lang="en-US" altLang="zh-CN" sz="2400" kern="0" dirty="0">
              <a:solidFill>
                <a:srgbClr val="000000"/>
              </a:solidFill>
            </a:endParaRPr>
          </a:p>
          <a:p>
            <a:pPr marL="0" indent="0">
              <a:buClr>
                <a:srgbClr val="000000"/>
              </a:buClr>
              <a:buNone/>
              <a:defRPr/>
            </a:pPr>
            <a:r>
              <a:rPr lang="zh-CN" altLang="en-US" sz="2400" b="1" kern="0" dirty="0">
                <a:solidFill>
                  <a:srgbClr val="000000"/>
                </a:solidFill>
              </a:rPr>
              <a:t>基于层次法的空间关系抽取步骤：</a:t>
            </a:r>
            <a:endParaRPr lang="en-US" altLang="zh-CN" sz="2400" b="1" kern="0" dirty="0">
              <a:solidFill>
                <a:srgbClr val="000000"/>
              </a:solidFill>
            </a:endParaRPr>
          </a:p>
          <a:p>
            <a:pPr marL="0" indent="0">
              <a:buClr>
                <a:srgbClr val="000000"/>
              </a:buClr>
              <a:buNone/>
              <a:defRPr/>
            </a:pPr>
            <a:r>
              <a:rPr lang="en-US" altLang="zh-CN" sz="2400" kern="0" dirty="0">
                <a:solidFill>
                  <a:srgbClr val="000000"/>
                </a:solidFill>
              </a:rPr>
              <a:t>1.</a:t>
            </a:r>
            <a:r>
              <a:rPr lang="zh-CN" altLang="en-US" sz="2400" kern="0" dirty="0">
                <a:solidFill>
                  <a:srgbClr val="000000"/>
                </a:solidFill>
              </a:rPr>
              <a:t>识别空间表达式，首先识别空间表达式边界，然后识别其中的三个组成部分：   </a:t>
            </a:r>
            <a:endParaRPr lang="en-US" altLang="zh-CN" sz="2400" kern="0" dirty="0">
              <a:solidFill>
                <a:srgbClr val="000000"/>
              </a:solidFill>
            </a:endParaRPr>
          </a:p>
          <a:p>
            <a:pPr marL="0" indent="0">
              <a:buClr>
                <a:srgbClr val="000000"/>
              </a:buClr>
              <a:buNone/>
              <a:defRPr/>
            </a:pPr>
            <a:r>
              <a:rPr lang="zh-CN" altLang="en-US" sz="2400" kern="0" dirty="0">
                <a:solidFill>
                  <a:srgbClr val="000000"/>
                </a:solidFill>
              </a:rPr>
              <a:t>   介词、方位词和界标；</a:t>
            </a:r>
            <a:endParaRPr lang="en-US" altLang="zh-CN" sz="2400" kern="0" dirty="0">
              <a:solidFill>
                <a:srgbClr val="000000"/>
              </a:solidFill>
            </a:endParaRPr>
          </a:p>
          <a:p>
            <a:pPr marL="0" indent="0">
              <a:buClr>
                <a:srgbClr val="000000"/>
              </a:buClr>
              <a:buNone/>
              <a:defRPr/>
            </a:pPr>
            <a:r>
              <a:rPr lang="en-US" altLang="zh-CN" sz="2400" kern="0" dirty="0">
                <a:solidFill>
                  <a:srgbClr val="000000"/>
                </a:solidFill>
              </a:rPr>
              <a:t>2.</a:t>
            </a:r>
            <a:r>
              <a:rPr lang="zh-CN" altLang="en-US" sz="2400" kern="0" dirty="0">
                <a:solidFill>
                  <a:srgbClr val="000000"/>
                </a:solidFill>
              </a:rPr>
              <a:t>根据第一步得到的空间表达式识别射体</a:t>
            </a:r>
            <a:endParaRPr lang="en-US" altLang="zh-CN" sz="2400" kern="0" dirty="0">
              <a:solidFill>
                <a:srgbClr val="000000"/>
              </a:solidFill>
            </a:endParaRPr>
          </a:p>
        </p:txBody>
      </p:sp>
      <p:sp>
        <p:nvSpPr>
          <p:cNvPr id="5" name="灯片编号占位符 4"/>
          <p:cNvSpPr>
            <a:spLocks noGrp="1"/>
          </p:cNvSpPr>
          <p:nvPr>
            <p:ph type="sldNum" sz="quarter" idx="12"/>
          </p:nvPr>
        </p:nvSpPr>
        <p:spPr/>
        <p:txBody>
          <a:bodyPr/>
          <a:lstStyle/>
          <a:p>
            <a:fld id="{7939AB81-0AB9-404A-A05F-6E9A7617CAC1}" type="slidenum">
              <a:rPr lang="zh-CN" altLang="en-US" smtClean="0"/>
              <a:t>25</a:t>
            </a:fld>
            <a:endParaRPr lang="zh-CN" altLang="en-US"/>
          </a:p>
        </p:txBody>
      </p:sp>
    </p:spTree>
    <p:extLst>
      <p:ext uri="{BB962C8B-B14F-4D97-AF65-F5344CB8AC3E}">
        <p14:creationId xmlns:p14="http://schemas.microsoft.com/office/powerpoint/2010/main" val="30212083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内容占位符 2">
            <a:extLst>
              <a:ext uri="{FF2B5EF4-FFF2-40B4-BE49-F238E27FC236}">
                <a16:creationId xmlns:a16="http://schemas.microsoft.com/office/drawing/2014/main" id="{D4E9123A-5DFB-43B8-9E69-0E6003FDC838}"/>
              </a:ext>
            </a:extLst>
          </p:cNvPr>
          <p:cNvSpPr txBox="1">
            <a:spLocks/>
          </p:cNvSpPr>
          <p:nvPr/>
        </p:nvSpPr>
        <p:spPr bwMode="auto">
          <a:xfrm>
            <a:off x="684124" y="753273"/>
            <a:ext cx="11507876"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3.3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空间表达式抽取</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en-US" altLang="zh-CN" sz="2400" b="1" kern="0" dirty="0">
                <a:solidFill>
                  <a:srgbClr val="000000"/>
                </a:solidFill>
              </a:rPr>
              <a:t>3.3.1 </a:t>
            </a:r>
            <a:r>
              <a:rPr lang="zh-CN" altLang="en-US" sz="2400" b="1" kern="0" dirty="0">
                <a:solidFill>
                  <a:srgbClr val="000000"/>
                </a:solidFill>
              </a:rPr>
              <a:t>空间表达式边界抽取的特征空间</a:t>
            </a:r>
            <a:endParaRPr lang="en-US" altLang="zh-CN" sz="2400" b="1" kern="0" dirty="0">
              <a:solidFill>
                <a:srgbClr val="000000"/>
              </a:solidFill>
            </a:endParaRP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设字符串</a:t>
            </a: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s</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w</a:t>
            </a:r>
            <a:r>
              <a:rPr kumimoji="1" lang="en-US" altLang="zh-CN" sz="2400" u="none" strike="noStrike" kern="0" cap="none" spc="0" normalizeH="0" baseline="-2500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a:t>
            </a:r>
            <a:r>
              <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/p</a:t>
            </a:r>
            <a:r>
              <a:rPr kumimoji="1" lang="en-US" altLang="zh-CN" sz="2400" u="none" strike="noStrike" kern="0" cap="none" spc="0" normalizeH="0" baseline="-2500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a:t>
            </a: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w</a:t>
            </a:r>
            <a:r>
              <a:rPr kumimoji="1" lang="en-US" altLang="zh-CN" sz="2400" u="none" strike="noStrike" kern="0" cap="none" spc="0" normalizeH="0" baseline="-2500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a:t>
            </a:r>
            <a:r>
              <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/p</a:t>
            </a:r>
            <a:r>
              <a:rPr kumimoji="1" lang="en-US" altLang="zh-CN" sz="2400" u="none" strike="noStrike" kern="0" cap="none" spc="0" normalizeH="0" baseline="-2500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 </a:t>
            </a: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en-US" altLang="zh-CN" sz="2400"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w</a:t>
            </a:r>
            <a:r>
              <a:rPr kumimoji="1" lang="en-US" altLang="zh-CN" sz="2400" u="none" strike="noStrike" kern="0" cap="none" spc="0" normalizeH="0" baseline="-2500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n</a:t>
            </a:r>
            <a:r>
              <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en-US" altLang="zh-CN" sz="2400"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p</a:t>
            </a:r>
            <a:r>
              <a:rPr kumimoji="1" lang="en-US" altLang="zh-CN" sz="2400" u="none" strike="noStrike" kern="0" cap="none" spc="0" normalizeH="0" baseline="-2500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n</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en-US" altLang="zh-CN" sz="2400" i="0"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w</a:t>
            </a:r>
            <a:r>
              <a:rPr kumimoji="1" lang="en-US" altLang="zh-CN" sz="2400" i="0" u="none" strike="noStrike" kern="0" cap="none" spc="0" normalizeH="0" baseline="-2500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i</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表示词，</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p</a:t>
            </a:r>
            <a:r>
              <a:rPr kumimoji="1" lang="en-US" altLang="zh-CN" sz="2400" i="0" u="none" strike="noStrike" kern="0" cap="none" spc="0" normalizeH="0" baseline="-2500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i</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是词对应的词性；</a:t>
            </a: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特征空间</a:t>
            </a: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SPACE</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WORDPRE</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LOCI</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POSTRING</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SYMSE</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分别表示词形、位置、 词性串以及语义四个类别的特征</a:t>
            </a: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每个类别的特征采取</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one-hot</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编码</a:t>
            </a: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57200" indent="-457200">
              <a:buClr>
                <a:srgbClr val="000000"/>
              </a:buClr>
              <a:buAutoNum type="arabicPeriod"/>
              <a:defRPr/>
            </a:pPr>
            <a:r>
              <a:rPr kumimoji="1" lang="zh-CN" altLang="en-US"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词形</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方位词集合</a:t>
            </a:r>
            <a:r>
              <a:rPr kumimoji="1" lang="en-US" altLang="zh-CN" sz="2400" i="1"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SLoc</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和介词集合</a:t>
            </a:r>
            <a:r>
              <a:rPr kumimoji="1" lang="en-US" altLang="zh-CN" sz="2400" i="1"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Spre</a:t>
            </a: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lang="zh-CN" altLang="en-US" sz="2400" kern="0" dirty="0">
                <a:solidFill>
                  <a:srgbClr val="000000"/>
                </a:solidFill>
              </a:rPr>
              <a:t>中每个元素的词形就是一个特征</a:t>
            </a:r>
            <a:endParaRPr lang="en-US" altLang="zh-CN" sz="2400" kern="0" dirty="0">
              <a:solidFill>
                <a:srgbClr val="000000"/>
              </a:solidFill>
            </a:endParaRPr>
          </a:p>
          <a:p>
            <a:pPr marL="0" indent="0">
              <a:buClr>
                <a:srgbClr val="000000"/>
              </a:buClr>
              <a:buNone/>
              <a:defRPr/>
            </a:pPr>
            <a:endParaRPr lang="en-US" altLang="zh-CN" sz="2400" kern="0" dirty="0">
              <a:solidFill>
                <a:srgbClr val="000000"/>
              </a:solidFill>
            </a:endParaRPr>
          </a:p>
          <a:p>
            <a:pPr marL="457200" indent="-457200">
              <a:buClr>
                <a:srgbClr val="000000"/>
              </a:buClr>
              <a:buAutoNum type="arabicPeriod" startAt="2"/>
              <a:defRPr/>
            </a:pPr>
            <a:r>
              <a:rPr lang="zh-CN" altLang="en-US" sz="2400" b="1" kern="0" dirty="0">
                <a:solidFill>
                  <a:srgbClr val="000000"/>
                </a:solidFill>
              </a:rPr>
              <a:t>位置 </a:t>
            </a:r>
            <a:r>
              <a:rPr lang="zh-CN" altLang="en-US" sz="2400" kern="0" dirty="0">
                <a:solidFill>
                  <a:srgbClr val="000000"/>
                </a:solidFill>
              </a:rPr>
              <a:t>介词和方位词在字符串中的位置是确定空间表达式边界的重要特征</a:t>
            </a:r>
            <a:r>
              <a:rPr lang="zh-CN" altLang="en-US" sz="2400" b="1" kern="0" dirty="0">
                <a:solidFill>
                  <a:srgbClr val="000000"/>
                </a:solidFill>
              </a:rPr>
              <a:t>，</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方位词集合</a:t>
            </a:r>
            <a:r>
              <a:rPr kumimoji="1" lang="en-US" altLang="zh-CN" sz="2400" i="1"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SLoc</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和介词集合</a:t>
            </a:r>
            <a:r>
              <a:rPr kumimoji="1" lang="en-US" altLang="zh-CN" sz="2400" i="1"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Spre</a:t>
            </a: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lang="zh-CN" altLang="en-US" sz="2400" kern="0" dirty="0">
                <a:solidFill>
                  <a:srgbClr val="000000"/>
                </a:solidFill>
              </a:rPr>
              <a:t>中每个元素在字符串中出现的位置</a:t>
            </a:r>
            <a:r>
              <a:rPr lang="en-US" altLang="zh-CN" sz="2400" kern="0" dirty="0">
                <a:solidFill>
                  <a:srgbClr val="000000"/>
                </a:solidFill>
              </a:rPr>
              <a:t>(</a:t>
            </a:r>
            <a:r>
              <a:rPr lang="zh-CN" altLang="en-US" sz="2400" kern="0" dirty="0">
                <a:solidFill>
                  <a:srgbClr val="000000"/>
                </a:solidFill>
              </a:rPr>
              <a:t>头</a:t>
            </a:r>
            <a:r>
              <a:rPr lang="en-US" altLang="zh-CN" sz="2400" kern="0" dirty="0">
                <a:solidFill>
                  <a:srgbClr val="000000"/>
                </a:solidFill>
              </a:rPr>
              <a:t>/</a:t>
            </a:r>
            <a:r>
              <a:rPr lang="zh-CN" altLang="en-US" sz="2400" kern="0" dirty="0">
                <a:solidFill>
                  <a:srgbClr val="000000"/>
                </a:solidFill>
              </a:rPr>
              <a:t>中</a:t>
            </a:r>
            <a:r>
              <a:rPr lang="en-US" altLang="zh-CN" sz="2400" kern="0" dirty="0">
                <a:solidFill>
                  <a:srgbClr val="000000"/>
                </a:solidFill>
              </a:rPr>
              <a:t>/</a:t>
            </a:r>
            <a:r>
              <a:rPr lang="zh-CN" altLang="en-US" sz="2400" kern="0" dirty="0">
                <a:solidFill>
                  <a:srgbClr val="000000"/>
                </a:solidFill>
              </a:rPr>
              <a:t>尾部</a:t>
            </a:r>
            <a:r>
              <a:rPr lang="en-US" altLang="zh-CN" sz="2400" kern="0" dirty="0">
                <a:solidFill>
                  <a:srgbClr val="000000"/>
                </a:solidFill>
              </a:rPr>
              <a:t>)</a:t>
            </a:r>
            <a:r>
              <a:rPr lang="zh-CN" altLang="en-US" sz="2400" kern="0" dirty="0">
                <a:solidFill>
                  <a:srgbClr val="000000"/>
                </a:solidFill>
              </a:rPr>
              <a:t>是</a:t>
            </a:r>
            <a:endParaRPr lang="en-US" altLang="zh-CN" sz="2400" kern="0" dirty="0">
              <a:solidFill>
                <a:srgbClr val="000000"/>
              </a:solidFill>
            </a:endParaRPr>
          </a:p>
          <a:p>
            <a:pPr marL="0" indent="0">
              <a:buClr>
                <a:srgbClr val="000000"/>
              </a:buClr>
              <a:buNone/>
              <a:defRPr/>
            </a:pPr>
            <a:r>
              <a:rPr lang="en-US" altLang="zh-CN" sz="2400" kern="0" dirty="0">
                <a:solidFill>
                  <a:srgbClr val="000000"/>
                </a:solidFill>
              </a:rPr>
              <a:t>     </a:t>
            </a:r>
            <a:r>
              <a:rPr lang="zh-CN" altLang="en-US" sz="2400" kern="0" dirty="0">
                <a:solidFill>
                  <a:srgbClr val="000000"/>
                </a:solidFill>
              </a:rPr>
              <a:t>一个特征</a:t>
            </a:r>
            <a:endParaRPr lang="en-US" altLang="zh-CN" sz="2400" b="1" kern="0" dirty="0">
              <a:solidFill>
                <a:srgbClr val="000000"/>
              </a:solidFill>
            </a:endParaRPr>
          </a:p>
          <a:p>
            <a:pPr marL="457200" indent="-457200">
              <a:buClr>
                <a:srgbClr val="000000"/>
              </a:buClr>
              <a:buAutoNum type="arabicPeriod" startAt="2"/>
              <a:defRPr/>
            </a:pPr>
            <a:endParaRPr lang="en-US" altLang="zh-CN" sz="2400" kern="0" dirty="0">
              <a:solidFill>
                <a:srgbClr val="000000"/>
              </a:solidFill>
            </a:endParaRPr>
          </a:p>
          <a:p>
            <a:pPr marL="0" indent="0">
              <a:buClr>
                <a:srgbClr val="000000"/>
              </a:buClr>
              <a:buNone/>
              <a:defRPr/>
            </a:pP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p>
          <a:p>
            <a:pPr marL="0" indent="0">
              <a:buClr>
                <a:srgbClr val="000000"/>
              </a:buClr>
              <a:buNone/>
              <a:defRPr/>
            </a:pPr>
            <a:endParaRPr kumimoji="1" lang="en-US" altLang="zh-CN"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lang="en-US" altLang="zh-CN" sz="2400" kern="0" dirty="0">
              <a:solidFill>
                <a:srgbClr val="000000"/>
              </a:solidFill>
            </a:endParaRPr>
          </a:p>
        </p:txBody>
      </p:sp>
      <p:sp>
        <p:nvSpPr>
          <p:cNvPr id="5" name="灯片编号占位符 4"/>
          <p:cNvSpPr>
            <a:spLocks noGrp="1"/>
          </p:cNvSpPr>
          <p:nvPr>
            <p:ph type="sldNum" sz="quarter" idx="12"/>
          </p:nvPr>
        </p:nvSpPr>
        <p:spPr/>
        <p:txBody>
          <a:bodyPr/>
          <a:lstStyle/>
          <a:p>
            <a:fld id="{7939AB81-0AB9-404A-A05F-6E9A7617CAC1}" type="slidenum">
              <a:rPr lang="zh-CN" altLang="en-US" smtClean="0"/>
              <a:t>26</a:t>
            </a:fld>
            <a:endParaRPr lang="zh-CN" altLang="en-US"/>
          </a:p>
        </p:txBody>
      </p:sp>
    </p:spTree>
    <p:extLst>
      <p:ext uri="{BB962C8B-B14F-4D97-AF65-F5344CB8AC3E}">
        <p14:creationId xmlns:p14="http://schemas.microsoft.com/office/powerpoint/2010/main" val="5384120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内容占位符 2">
            <a:extLst>
              <a:ext uri="{FF2B5EF4-FFF2-40B4-BE49-F238E27FC236}">
                <a16:creationId xmlns:a16="http://schemas.microsoft.com/office/drawing/2014/main" id="{D4E9123A-5DFB-43B8-9E69-0E6003FDC838}"/>
              </a:ext>
            </a:extLst>
          </p:cNvPr>
          <p:cNvSpPr txBox="1">
            <a:spLocks/>
          </p:cNvSpPr>
          <p:nvPr/>
        </p:nvSpPr>
        <p:spPr bwMode="auto">
          <a:xfrm>
            <a:off x="684124" y="753273"/>
            <a:ext cx="11507876"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3.3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空间表达式抽取</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en-US" altLang="zh-CN" sz="2400" b="1" kern="0" dirty="0">
                <a:solidFill>
                  <a:srgbClr val="000000"/>
                </a:solidFill>
              </a:rPr>
              <a:t>3.3.1 </a:t>
            </a:r>
            <a:r>
              <a:rPr lang="zh-CN" altLang="en-US" sz="2400" b="1" kern="0" dirty="0">
                <a:solidFill>
                  <a:srgbClr val="000000"/>
                </a:solidFill>
              </a:rPr>
              <a:t>空间表达式边界抽取的特征空间</a:t>
            </a: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57200" indent="-457200">
              <a:buClr>
                <a:srgbClr val="000000"/>
              </a:buClr>
              <a:buAutoNum type="arabicPlain" startAt="3"/>
              <a:defRPr/>
            </a:pPr>
            <a:r>
              <a:rPr kumimoji="1" lang="zh-CN" altLang="en-US"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词性串</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把每个字符串中的词性抽取出来构成词性串，训练集中所有正例词性串构成一个有序集合</a:t>
            </a:r>
            <a:r>
              <a:rPr kumimoji="1" lang="en-US" altLang="zh-CN" sz="2400" i="1"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SPos</a:t>
            </a: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，其中每个元素就是一个特征</a:t>
            </a:r>
            <a:endPar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57200" indent="-457200">
              <a:buClr>
                <a:srgbClr val="000000"/>
              </a:buClr>
              <a:buAutoNum type="arabicPlain" startAt="3"/>
              <a:defRPr/>
            </a:pPr>
            <a:endParaRPr lang="en-US" altLang="zh-CN" sz="2400" kern="0" dirty="0">
              <a:solidFill>
                <a:srgbClr val="000000"/>
              </a:solidFill>
            </a:endParaRPr>
          </a:p>
          <a:p>
            <a:pPr marL="457200" indent="-457200">
              <a:buClr>
                <a:srgbClr val="000000"/>
              </a:buClr>
              <a:buAutoNum type="arabicPlain" startAt="3"/>
              <a:defRPr/>
            </a:pPr>
            <a:r>
              <a:rPr lang="zh-CN" altLang="en-US" sz="2400" b="1" kern="0" dirty="0">
                <a:solidFill>
                  <a:srgbClr val="000000"/>
                </a:solidFill>
              </a:rPr>
              <a:t>语义 </a:t>
            </a:r>
            <a:r>
              <a:rPr lang="zh-CN" altLang="en-US" sz="2400" kern="0" dirty="0">
                <a:solidFill>
                  <a:srgbClr val="000000"/>
                </a:solidFill>
              </a:rPr>
              <a:t>想要正确识别空间表达式，那么就要把其与隐喻空间表达式、时间表达式区别开来，例如把“在桌子上”和“在脑海中”、“在公元前”区别开。显然，空间表达式中参考点，即界标，有明显的实体类语义，而其它两种没有，因此利用参考点语义消歧。使用知网，结合极大似然比得到上位义元</a:t>
            </a:r>
            <a:r>
              <a:rPr lang="en-US" altLang="zh-CN" sz="2400" i="1" kern="0" dirty="0" err="1">
                <a:solidFill>
                  <a:srgbClr val="000000"/>
                </a:solidFill>
              </a:rPr>
              <a:t>Sym</a:t>
            </a:r>
            <a:r>
              <a:rPr lang="en-US" altLang="zh-CN" sz="2400" kern="0" dirty="0">
                <a:solidFill>
                  <a:srgbClr val="000000"/>
                </a:solidFill>
              </a:rPr>
              <a:t>={</a:t>
            </a:r>
            <a:r>
              <a:rPr lang="zh-CN" altLang="en-US" sz="2400" kern="0" dirty="0">
                <a:solidFill>
                  <a:srgbClr val="000000"/>
                </a:solidFill>
              </a:rPr>
              <a:t>物质，群体，部分</a:t>
            </a:r>
            <a:r>
              <a:rPr lang="en-US" altLang="zh-CN" sz="2400" kern="0" dirty="0">
                <a:solidFill>
                  <a:srgbClr val="000000"/>
                </a:solidFill>
              </a:rPr>
              <a:t>}</a:t>
            </a:r>
            <a:r>
              <a:rPr lang="zh-CN" altLang="en-US" sz="2400" kern="0" dirty="0">
                <a:solidFill>
                  <a:srgbClr val="000000"/>
                </a:solidFill>
              </a:rPr>
              <a:t>，其每个元素就是一个语义特征</a:t>
            </a:r>
            <a:endParaRPr lang="en-US" altLang="zh-CN" sz="2400" kern="0" dirty="0">
              <a:solidFill>
                <a:srgbClr val="000000"/>
              </a:solidFill>
            </a:endParaRPr>
          </a:p>
          <a:p>
            <a:pPr marL="457200" indent="-457200">
              <a:buClr>
                <a:srgbClr val="000000"/>
              </a:buClr>
              <a:buAutoNum type="arabicPlain" startAt="3"/>
              <a:defRPr/>
            </a:pPr>
            <a:endParaRPr lang="en-US" altLang="zh-CN" sz="2400" kern="0" dirty="0">
              <a:solidFill>
                <a:srgbClr val="000000"/>
              </a:solidFill>
            </a:endParaRPr>
          </a:p>
          <a:p>
            <a:pPr marL="0" indent="0">
              <a:buClr>
                <a:srgbClr val="000000"/>
              </a:buClr>
              <a:buNone/>
              <a:defRPr/>
            </a:pPr>
            <a:endParaRPr lang="en-US" altLang="zh-CN" sz="2400" b="1" kern="0" dirty="0">
              <a:solidFill>
                <a:srgbClr val="000000"/>
              </a:solidFill>
            </a:endParaRPr>
          </a:p>
          <a:p>
            <a:pPr marL="457200" indent="-457200">
              <a:buClr>
                <a:srgbClr val="000000"/>
              </a:buClr>
              <a:buAutoNum type="arabicPeriod" startAt="2"/>
              <a:defRPr/>
            </a:pPr>
            <a:endParaRPr lang="en-US" altLang="zh-CN" sz="2400" kern="0" dirty="0">
              <a:solidFill>
                <a:srgbClr val="000000"/>
              </a:solidFill>
            </a:endParaRPr>
          </a:p>
          <a:p>
            <a:pPr marL="0" indent="0">
              <a:buClr>
                <a:srgbClr val="000000"/>
              </a:buClr>
              <a:buNone/>
              <a:defRPr/>
            </a:pP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p>
          <a:p>
            <a:pPr marL="0" indent="0">
              <a:buClr>
                <a:srgbClr val="000000"/>
              </a:buClr>
              <a:buNone/>
              <a:defRPr/>
            </a:pPr>
            <a:endParaRPr kumimoji="1" lang="en-US" altLang="zh-CN"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lang="en-US" altLang="zh-CN" sz="2400" kern="0" dirty="0">
              <a:solidFill>
                <a:srgbClr val="000000"/>
              </a:solidFill>
            </a:endParaRPr>
          </a:p>
        </p:txBody>
      </p:sp>
      <p:sp>
        <p:nvSpPr>
          <p:cNvPr id="5" name="灯片编号占位符 4"/>
          <p:cNvSpPr>
            <a:spLocks noGrp="1"/>
          </p:cNvSpPr>
          <p:nvPr>
            <p:ph type="sldNum" sz="quarter" idx="12"/>
          </p:nvPr>
        </p:nvSpPr>
        <p:spPr/>
        <p:txBody>
          <a:bodyPr/>
          <a:lstStyle/>
          <a:p>
            <a:fld id="{7939AB81-0AB9-404A-A05F-6E9A7617CAC1}" type="slidenum">
              <a:rPr lang="zh-CN" altLang="en-US" smtClean="0"/>
              <a:t>27</a:t>
            </a:fld>
            <a:endParaRPr lang="zh-CN" altLang="en-US"/>
          </a:p>
        </p:txBody>
      </p:sp>
    </p:spTree>
    <p:extLst>
      <p:ext uri="{BB962C8B-B14F-4D97-AF65-F5344CB8AC3E}">
        <p14:creationId xmlns:p14="http://schemas.microsoft.com/office/powerpoint/2010/main" val="2009473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内容占位符 2">
            <a:extLst>
              <a:ext uri="{FF2B5EF4-FFF2-40B4-BE49-F238E27FC236}">
                <a16:creationId xmlns:a16="http://schemas.microsoft.com/office/drawing/2014/main" id="{D4E9123A-5DFB-43B8-9E69-0E6003FDC838}"/>
              </a:ext>
            </a:extLst>
          </p:cNvPr>
          <p:cNvSpPr txBox="1">
            <a:spLocks/>
          </p:cNvSpPr>
          <p:nvPr/>
        </p:nvSpPr>
        <p:spPr bwMode="auto">
          <a:xfrm>
            <a:off x="684124" y="753273"/>
            <a:ext cx="11507876"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3.3.2 </a:t>
            </a:r>
            <a:r>
              <a:rPr lang="zh-CN" altLang="en-US" sz="2800" b="1" kern="0" dirty="0">
                <a:solidFill>
                  <a:srgbClr val="000000"/>
                </a:solidFill>
              </a:rPr>
              <a:t>界标识别</a:t>
            </a:r>
            <a:endParaRPr lang="en-US" altLang="zh-CN" sz="2800" b="1" kern="0" dirty="0">
              <a:solidFill>
                <a:srgbClr val="000000"/>
              </a:solidFill>
            </a:endParaRP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汉语表达的篇章中存在省略界标的情况</a:t>
            </a:r>
            <a:r>
              <a:rPr kumimoji="1" lang="en-US" altLang="zh-CN" sz="2400" i="0" u="none" strike="noStrike" kern="0" cap="none" spc="0" normalizeH="0" baseline="3000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，所以，界标识别包含两层含义，</a:t>
            </a: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一、把没有省略的界标抽取出来；二、把省略的界标从篇章中恢复。</a:t>
            </a: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因此，首先判断界标是否省略，然后根据情况分别作界标抽取或者恢复</a:t>
            </a:r>
            <a:endParaRPr lang="en-US" altLang="zh-CN" sz="2400" kern="0" dirty="0">
              <a:solidFill>
                <a:srgbClr val="000000"/>
              </a:solidFill>
            </a:endParaRPr>
          </a:p>
          <a:p>
            <a:pPr marL="0" indent="0">
              <a:buClr>
                <a:srgbClr val="000000"/>
              </a:buClr>
              <a:buNone/>
              <a:defRPr/>
            </a:pPr>
            <a:r>
              <a:rPr kumimoji="1" lang="en-US" altLang="zh-CN"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3.3.2.1 </a:t>
            </a:r>
            <a:r>
              <a:rPr kumimoji="1" lang="zh-CN" altLang="en-US"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界标省略判断</a:t>
            </a:r>
            <a:endParaRPr kumimoji="1" lang="en-US" altLang="zh-CN"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把空间表达式符号化，即</a:t>
            </a:r>
            <a:r>
              <a:rPr kumimoji="1" lang="en-US" altLang="zh-CN" sz="2400" i="1"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SExp</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={p</a:t>
            </a:r>
            <a:r>
              <a:rPr kumimoji="1" lang="en-US" altLang="zh-CN" sz="2400" i="0" u="none" strike="noStrike" kern="0" cap="none" spc="0" normalizeH="0" baseline="-2500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i</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p</a:t>
            </a:r>
            <a:r>
              <a:rPr kumimoji="1" lang="en-US" altLang="zh-CN" sz="2400" i="0" u="none" strike="noStrike" kern="0" cap="none" spc="0" normalizeH="0" baseline="-2500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i</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是词性，</a:t>
            </a:r>
            <a:r>
              <a:rPr kumimoji="1" lang="en-US" altLang="zh-CN" sz="2400" i="0"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i</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j∈[0</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n]}</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，那么使用的规则如下</a:t>
            </a:r>
          </a:p>
          <a:p>
            <a:pPr marL="0" indent="0">
              <a:buClr>
                <a:srgbClr val="000000"/>
              </a:buClr>
              <a:buNone/>
              <a:defRPr/>
            </a:pPr>
            <a:endParaRPr lang="en-US" altLang="zh-CN" sz="2000" dirty="0"/>
          </a:p>
          <a:p>
            <a:pPr marL="0" indent="0">
              <a:buClr>
                <a:srgbClr val="000000"/>
              </a:buClr>
              <a:buNone/>
              <a:defRPr/>
            </a:pPr>
            <a:r>
              <a:rPr lang="zh-CN" altLang="en-US" sz="2000" dirty="0"/>
              <a:t>其中，</a:t>
            </a:r>
            <a:r>
              <a:rPr lang="en-US" altLang="zh-CN" sz="2000" dirty="0"/>
              <a:t>a </a:t>
            </a:r>
            <a:r>
              <a:rPr lang="zh-CN" altLang="en-US" sz="2000" dirty="0"/>
              <a:t>是常量，表示方位词词形</a:t>
            </a:r>
            <a:r>
              <a:rPr lang="en-US" altLang="zh-CN" sz="2000" dirty="0"/>
              <a:t>’/s’</a:t>
            </a:r>
            <a:r>
              <a:rPr lang="zh-CN" altLang="en-US" sz="2000" dirty="0"/>
              <a:t>；</a:t>
            </a:r>
            <a:r>
              <a:rPr lang="en-US" altLang="zh-CN" sz="2000" i="1" dirty="0"/>
              <a:t>PN</a:t>
            </a:r>
            <a:r>
              <a:rPr lang="en-US" altLang="zh-CN" sz="2000" dirty="0"/>
              <a:t> </a:t>
            </a:r>
            <a:r>
              <a:rPr lang="zh-CN" altLang="en-US" sz="2000" dirty="0"/>
              <a:t>是名词类词性组成的集合；</a:t>
            </a:r>
            <a:endParaRPr lang="en-US" altLang="zh-CN" sz="2000" dirty="0"/>
          </a:p>
          <a:p>
            <a:pPr marL="0" indent="0">
              <a:buClr>
                <a:srgbClr val="000000"/>
              </a:buClr>
              <a:buNone/>
              <a:defRPr/>
            </a:pPr>
            <a:r>
              <a:rPr lang="en-US" altLang="zh-CN" sz="2000" i="1" dirty="0"/>
              <a:t>f(x) </a:t>
            </a:r>
            <a:r>
              <a:rPr lang="zh-CN" altLang="en-US" sz="2000" dirty="0"/>
              <a:t>函数求自变量 </a:t>
            </a:r>
            <a:r>
              <a:rPr lang="en-US" altLang="zh-CN" sz="2000" dirty="0"/>
              <a:t>x </a:t>
            </a:r>
            <a:r>
              <a:rPr lang="zh-CN" altLang="en-US" sz="2000" dirty="0"/>
              <a:t>最右邻词语的词性；谓词 </a:t>
            </a:r>
            <a:r>
              <a:rPr lang="en-US" altLang="zh-CN" sz="2000" i="1" dirty="0"/>
              <a:t>O</a:t>
            </a:r>
            <a:r>
              <a:rPr lang="en-US" altLang="zh-CN" sz="2000" dirty="0"/>
              <a:t> </a:t>
            </a:r>
            <a:r>
              <a:rPr lang="zh-CN" altLang="en-US" sz="2000" dirty="0"/>
              <a:t>表示是界标省略的空间表达式</a:t>
            </a:r>
            <a:endParaRPr lang="en-US" altLang="zh-CN" sz="2000" dirty="0"/>
          </a:p>
          <a:p>
            <a:pPr marL="0" indent="0">
              <a:buClr>
                <a:srgbClr val="000000"/>
              </a:buClr>
              <a:buNone/>
              <a:defRPr/>
            </a:pPr>
            <a:endParaRPr lang="en-US" altLang="zh-CN" sz="2000" dirty="0"/>
          </a:p>
          <a:p>
            <a:pPr marL="0" indent="0">
              <a:buClr>
                <a:srgbClr val="000000"/>
              </a:buClr>
              <a:buNone/>
              <a:defRPr/>
            </a:pP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名词性界标右邻方位词是空间表达式的核心，该规则表示如果一个空间表达式不存在</a:t>
            </a:r>
            <a:endPar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zh-CN" altLang="en-US" sz="2400" kern="0" dirty="0">
                <a:solidFill>
                  <a:srgbClr val="000000"/>
                </a:solidFill>
              </a:rPr>
              <a:t>右邻方位词的名词性成分，则该空间表达式发生了界标省略</a:t>
            </a:r>
            <a:endPar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57200" indent="-457200">
              <a:buClr>
                <a:srgbClr val="000000"/>
              </a:buClr>
              <a:buAutoNum type="arabicPlain" startAt="3"/>
              <a:defRPr/>
            </a:pPr>
            <a:endParaRPr lang="en-US" altLang="zh-CN" sz="3600" kern="0" dirty="0">
              <a:solidFill>
                <a:srgbClr val="000000"/>
              </a:solidFill>
            </a:endParaRPr>
          </a:p>
          <a:p>
            <a:pPr marL="0" indent="0">
              <a:buClr>
                <a:srgbClr val="000000"/>
              </a:buClr>
              <a:buNone/>
              <a:defRPr/>
            </a:pPr>
            <a:endParaRPr lang="en-US" altLang="zh-CN" sz="2400" b="1" kern="0" dirty="0">
              <a:solidFill>
                <a:srgbClr val="000000"/>
              </a:solidFill>
            </a:endParaRPr>
          </a:p>
          <a:p>
            <a:pPr marL="457200" indent="-457200">
              <a:buClr>
                <a:srgbClr val="000000"/>
              </a:buClr>
              <a:buAutoNum type="arabicPeriod" startAt="2"/>
              <a:defRPr/>
            </a:pPr>
            <a:endParaRPr lang="en-US" altLang="zh-CN" sz="2400" kern="0" dirty="0">
              <a:solidFill>
                <a:srgbClr val="000000"/>
              </a:solidFill>
            </a:endParaRPr>
          </a:p>
          <a:p>
            <a:pPr marL="0" indent="0">
              <a:buClr>
                <a:srgbClr val="000000"/>
              </a:buClr>
              <a:buNone/>
              <a:defRPr/>
            </a:pP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p>
          <a:p>
            <a:pPr marL="0" indent="0">
              <a:buClr>
                <a:srgbClr val="000000"/>
              </a:buClr>
              <a:buNone/>
              <a:defRPr/>
            </a:pPr>
            <a:endParaRPr kumimoji="1" lang="en-US" altLang="zh-CN"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lang="en-US" altLang="zh-CN" sz="2400" kern="0" dirty="0">
              <a:solidFill>
                <a:srgbClr val="000000"/>
              </a:solidFill>
            </a:endParaRPr>
          </a:p>
        </p:txBody>
      </p:sp>
      <p:sp>
        <p:nvSpPr>
          <p:cNvPr id="5" name="文本框 4">
            <a:extLst>
              <a:ext uri="{FF2B5EF4-FFF2-40B4-BE49-F238E27FC236}">
                <a16:creationId xmlns:a16="http://schemas.microsoft.com/office/drawing/2014/main" id="{A9097120-98BE-4231-B140-25F7C729E0D7}"/>
              </a:ext>
            </a:extLst>
          </p:cNvPr>
          <p:cNvSpPr txBox="1"/>
          <p:nvPr/>
        </p:nvSpPr>
        <p:spPr>
          <a:xfrm>
            <a:off x="598570" y="6451108"/>
            <a:ext cx="8136356" cy="369332"/>
          </a:xfrm>
          <a:prstGeom prst="rect">
            <a:avLst/>
          </a:prstGeom>
          <a:noFill/>
        </p:spPr>
        <p:txBody>
          <a:bodyPr wrap="square">
            <a:spAutoFit/>
          </a:bodyPr>
          <a:lstStyle/>
          <a:p>
            <a:r>
              <a:rPr lang="en-US" altLang="zh-CN" dirty="0"/>
              <a:t>[1]</a:t>
            </a:r>
            <a:r>
              <a:rPr lang="zh-CN" altLang="en-US" dirty="0"/>
              <a:t>廖秋忠</a:t>
            </a:r>
            <a:r>
              <a:rPr lang="en-US" altLang="zh-CN" dirty="0"/>
              <a:t>. </a:t>
            </a:r>
            <a:r>
              <a:rPr lang="zh-CN" altLang="en-US" dirty="0"/>
              <a:t>现代汉语篇章中空间和世界的参考点</a:t>
            </a:r>
            <a:r>
              <a:rPr lang="en-US" altLang="zh-CN" dirty="0"/>
              <a:t>. </a:t>
            </a:r>
            <a:r>
              <a:rPr lang="zh-CN" altLang="en-US" dirty="0"/>
              <a:t>中国语文</a:t>
            </a:r>
            <a:r>
              <a:rPr lang="en-US" altLang="zh-CN" dirty="0"/>
              <a:t>, 1983, (4): 257~263 </a:t>
            </a:r>
            <a:endParaRPr lang="zh-CN" altLang="en-US" dirty="0"/>
          </a:p>
        </p:txBody>
      </p:sp>
      <p:pic>
        <p:nvPicPr>
          <p:cNvPr id="7" name="图片 6">
            <a:extLst>
              <a:ext uri="{FF2B5EF4-FFF2-40B4-BE49-F238E27FC236}">
                <a16:creationId xmlns:a16="http://schemas.microsoft.com/office/drawing/2014/main" id="{9F68B604-5633-478E-8355-903BBF33EE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8798" y="3607166"/>
            <a:ext cx="7504374" cy="464873"/>
          </a:xfrm>
          <a:prstGeom prst="rect">
            <a:avLst/>
          </a:prstGeom>
        </p:spPr>
      </p:pic>
      <p:sp>
        <p:nvSpPr>
          <p:cNvPr id="6" name="灯片编号占位符 5"/>
          <p:cNvSpPr>
            <a:spLocks noGrp="1"/>
          </p:cNvSpPr>
          <p:nvPr>
            <p:ph type="sldNum" sz="quarter" idx="12"/>
          </p:nvPr>
        </p:nvSpPr>
        <p:spPr/>
        <p:txBody>
          <a:bodyPr/>
          <a:lstStyle/>
          <a:p>
            <a:fld id="{7939AB81-0AB9-404A-A05F-6E9A7617CAC1}" type="slidenum">
              <a:rPr lang="zh-CN" altLang="en-US" smtClean="0"/>
              <a:t>28</a:t>
            </a:fld>
            <a:endParaRPr lang="zh-CN" altLang="en-US"/>
          </a:p>
        </p:txBody>
      </p:sp>
    </p:spTree>
    <p:extLst>
      <p:ext uri="{BB962C8B-B14F-4D97-AF65-F5344CB8AC3E}">
        <p14:creationId xmlns:p14="http://schemas.microsoft.com/office/powerpoint/2010/main" val="12755926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内容占位符 2">
            <a:extLst>
              <a:ext uri="{FF2B5EF4-FFF2-40B4-BE49-F238E27FC236}">
                <a16:creationId xmlns:a16="http://schemas.microsoft.com/office/drawing/2014/main" id="{D4E9123A-5DFB-43B8-9E69-0E6003FDC838}"/>
              </a:ext>
            </a:extLst>
          </p:cNvPr>
          <p:cNvSpPr txBox="1">
            <a:spLocks/>
          </p:cNvSpPr>
          <p:nvPr/>
        </p:nvSpPr>
        <p:spPr bwMode="auto">
          <a:xfrm>
            <a:off x="684124" y="753273"/>
            <a:ext cx="11507876"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3.3.2 </a:t>
            </a:r>
            <a:r>
              <a:rPr lang="zh-CN" altLang="en-US" sz="2800" b="1" kern="0" dirty="0">
                <a:solidFill>
                  <a:srgbClr val="000000"/>
                </a:solidFill>
              </a:rPr>
              <a:t>界标识别</a:t>
            </a:r>
            <a:endParaRPr lang="en-US" altLang="zh-CN" sz="2800" b="1" kern="0" dirty="0">
              <a:solidFill>
                <a:srgbClr val="000000"/>
              </a:solidFill>
            </a:endParaRPr>
          </a:p>
          <a:p>
            <a:pPr marL="0" indent="0">
              <a:buClr>
                <a:srgbClr val="000000"/>
              </a:buClr>
              <a:buNone/>
              <a:defRPr/>
            </a:pPr>
            <a:r>
              <a:rPr kumimoji="1" lang="en-US" altLang="zh-CN"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3.3.2.2 </a:t>
            </a:r>
            <a:r>
              <a:rPr kumimoji="1" lang="zh-CN" altLang="en-US"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界标抽取</a:t>
            </a:r>
            <a:endParaRPr kumimoji="1" lang="en-US" altLang="zh-CN"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对汉语篇章进行小样本统计，</a:t>
            </a:r>
            <a:r>
              <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97%</a:t>
            </a: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的空间表达式没有省略界标。</a:t>
            </a:r>
            <a:endPar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因此，界标抽取是识别任务中重要部分</a:t>
            </a:r>
            <a:endPar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lang="en-US" altLang="zh-CN" sz="2400" kern="0" dirty="0">
              <a:solidFill>
                <a:srgbClr val="000000"/>
              </a:solidFill>
            </a:endParaRPr>
          </a:p>
          <a:p>
            <a:pPr marL="0" indent="0">
              <a:buClr>
                <a:srgbClr val="000000"/>
              </a:buClr>
              <a:buNone/>
              <a:defRPr/>
            </a:pP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界标抽取的本质是二值分类问题，即判断无界标省略的空间表达式</a:t>
            </a:r>
            <a:endPar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en-US" altLang="zh-CN" sz="2400" i="1"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Sexp</a:t>
            </a:r>
            <a:r>
              <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w </a:t>
            </a:r>
            <a:r>
              <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w</a:t>
            </a:r>
            <a:r>
              <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是字符串</a:t>
            </a:r>
            <a:r>
              <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中 </a:t>
            </a: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w </a:t>
            </a: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是否是界标</a:t>
            </a:r>
            <a:endParaRPr lang="en-US" altLang="zh-CN" sz="2400" i="1" kern="0" dirty="0">
              <a:solidFill>
                <a:srgbClr val="000000"/>
              </a:solidFill>
            </a:endParaRPr>
          </a:p>
          <a:p>
            <a:pPr marL="0" indent="0">
              <a:buClr>
                <a:srgbClr val="000000"/>
              </a:buClr>
              <a:buNone/>
              <a:defRPr/>
            </a:pPr>
            <a:endParaRPr lang="en-US" altLang="zh-CN" sz="1400" dirty="0"/>
          </a:p>
          <a:p>
            <a:pPr marL="0" indent="0">
              <a:buClr>
                <a:srgbClr val="000000"/>
              </a:buClr>
              <a:buNone/>
              <a:defRPr/>
            </a:pPr>
            <a:r>
              <a:rPr lang="zh-CN" altLang="en-US" sz="2400" dirty="0"/>
              <a:t>该研究选取当前词、其前一个词和其后一个词的词性构成该问题的特征空间</a:t>
            </a:r>
            <a:endParaRPr kumimoji="1" lang="en-US" altLang="zh-CN" sz="40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kumimoji="1" lang="en-US" altLang="zh-CN"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57200" indent="-457200">
              <a:buClr>
                <a:srgbClr val="000000"/>
              </a:buClr>
              <a:buAutoNum type="arabicPlain" startAt="3"/>
              <a:defRPr/>
            </a:pPr>
            <a:endParaRPr lang="en-US" altLang="zh-CN" sz="3600" kern="0" dirty="0">
              <a:solidFill>
                <a:srgbClr val="000000"/>
              </a:solidFill>
            </a:endParaRPr>
          </a:p>
          <a:p>
            <a:pPr marL="0" indent="0">
              <a:buClr>
                <a:srgbClr val="000000"/>
              </a:buClr>
              <a:buNone/>
              <a:defRPr/>
            </a:pPr>
            <a:endParaRPr lang="en-US" altLang="zh-CN" sz="2400" b="1" kern="0" dirty="0">
              <a:solidFill>
                <a:srgbClr val="000000"/>
              </a:solidFill>
            </a:endParaRPr>
          </a:p>
          <a:p>
            <a:pPr marL="457200" indent="-457200">
              <a:buClr>
                <a:srgbClr val="000000"/>
              </a:buClr>
              <a:buAutoNum type="arabicPeriod" startAt="2"/>
              <a:defRPr/>
            </a:pPr>
            <a:endParaRPr lang="en-US" altLang="zh-CN" sz="2400" kern="0" dirty="0">
              <a:solidFill>
                <a:srgbClr val="000000"/>
              </a:solidFill>
            </a:endParaRPr>
          </a:p>
          <a:p>
            <a:pPr marL="0" indent="0">
              <a:buClr>
                <a:srgbClr val="000000"/>
              </a:buClr>
              <a:buNone/>
              <a:defRPr/>
            </a:pP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p>
          <a:p>
            <a:pPr marL="0" indent="0">
              <a:buClr>
                <a:srgbClr val="000000"/>
              </a:buClr>
              <a:buNone/>
              <a:defRPr/>
            </a:pPr>
            <a:endParaRPr kumimoji="1" lang="en-US" altLang="zh-CN"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lang="en-US" altLang="zh-CN" sz="2400" kern="0" dirty="0">
              <a:solidFill>
                <a:srgbClr val="000000"/>
              </a:solidFill>
            </a:endParaRPr>
          </a:p>
        </p:txBody>
      </p:sp>
      <p:sp>
        <p:nvSpPr>
          <p:cNvPr id="6" name="灯片编号占位符 5"/>
          <p:cNvSpPr>
            <a:spLocks noGrp="1"/>
          </p:cNvSpPr>
          <p:nvPr>
            <p:ph type="sldNum" sz="quarter" idx="12"/>
          </p:nvPr>
        </p:nvSpPr>
        <p:spPr/>
        <p:txBody>
          <a:bodyPr/>
          <a:lstStyle/>
          <a:p>
            <a:fld id="{7939AB81-0AB9-404A-A05F-6E9A7617CAC1}" type="slidenum">
              <a:rPr lang="zh-CN" altLang="en-US" smtClean="0"/>
              <a:t>29</a:t>
            </a:fld>
            <a:endParaRPr lang="zh-CN" altLang="en-US"/>
          </a:p>
        </p:txBody>
      </p:sp>
    </p:spTree>
    <p:extLst>
      <p:ext uri="{BB962C8B-B14F-4D97-AF65-F5344CB8AC3E}">
        <p14:creationId xmlns:p14="http://schemas.microsoft.com/office/powerpoint/2010/main" val="10109791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内容占位符 2">
            <a:extLst>
              <a:ext uri="{FF2B5EF4-FFF2-40B4-BE49-F238E27FC236}">
                <a16:creationId xmlns:a16="http://schemas.microsoft.com/office/drawing/2014/main" id="{D4E9123A-5DFB-43B8-9E69-0E6003FDC838}"/>
              </a:ext>
            </a:extLst>
          </p:cNvPr>
          <p:cNvSpPr txBox="1">
            <a:spLocks/>
          </p:cNvSpPr>
          <p:nvPr/>
        </p:nvSpPr>
        <p:spPr bwMode="auto">
          <a:xfrm>
            <a:off x="684124" y="753273"/>
            <a:ext cx="10781971"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3.3.2 </a:t>
            </a:r>
            <a:r>
              <a:rPr lang="zh-CN" altLang="en-US" sz="2800" b="1" kern="0" dirty="0">
                <a:solidFill>
                  <a:srgbClr val="000000"/>
                </a:solidFill>
              </a:rPr>
              <a:t>界标识别</a:t>
            </a:r>
            <a:endParaRPr lang="en-US" altLang="zh-CN" sz="2800" b="1" kern="0" dirty="0">
              <a:solidFill>
                <a:srgbClr val="000000"/>
              </a:solidFill>
            </a:endParaRPr>
          </a:p>
          <a:p>
            <a:pPr marL="0" indent="0">
              <a:buClr>
                <a:srgbClr val="000000"/>
              </a:buClr>
              <a:buNone/>
              <a:defRPr/>
            </a:pPr>
            <a:r>
              <a:rPr kumimoji="1" lang="en-US" altLang="zh-CN"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3.3.2.3 </a:t>
            </a:r>
            <a:r>
              <a:rPr kumimoji="1" lang="zh-CN" altLang="en-US"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界标恢复</a:t>
            </a:r>
            <a:endParaRPr kumimoji="1" lang="en-US" altLang="zh-CN"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以知网为常识库，根据界标的</a:t>
            </a:r>
            <a:r>
              <a:rPr kumimoji="1" lang="zh-CN" altLang="en-US"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词性</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zh-CN" altLang="en-US"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语义</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以及</a:t>
            </a:r>
            <a:r>
              <a:rPr kumimoji="1" lang="zh-CN" altLang="en-US"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位置</a:t>
            </a:r>
            <a:r>
              <a:rPr lang="zh-CN" altLang="en-US" sz="2400" kern="0" noProof="0" dirty="0">
                <a:solidFill>
                  <a:srgbClr val="000000"/>
                </a:solidFill>
              </a:rPr>
              <a:t>信息</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，恢复界标。</a:t>
            </a:r>
            <a:endParaRPr kumimoji="1" lang="en-US" altLang="zh-CN"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zh-CN" altLang="en-US" sz="2000" kern="0" dirty="0">
                <a:solidFill>
                  <a:srgbClr val="000000"/>
                </a:solidFill>
              </a:rPr>
              <a:t>界标词性特征集合为 </a:t>
            </a:r>
            <a:endParaRPr lang="en-US" altLang="zh-CN" sz="2000" kern="0" dirty="0">
              <a:solidFill>
                <a:srgbClr val="000000"/>
              </a:solidFill>
            </a:endParaRPr>
          </a:p>
          <a:p>
            <a:pPr marL="0" indent="0">
              <a:buClr>
                <a:srgbClr val="000000"/>
              </a:buClr>
              <a:buNone/>
              <a:defRPr/>
            </a:pPr>
            <a:r>
              <a:rPr lang="en-US" altLang="zh-CN" sz="2000" i="1" kern="0" dirty="0">
                <a:solidFill>
                  <a:srgbClr val="000000"/>
                </a:solidFill>
              </a:rPr>
              <a:t>	SPS </a:t>
            </a:r>
            <a:r>
              <a:rPr lang="en-US" altLang="zh-CN" sz="2000" kern="0" dirty="0">
                <a:solidFill>
                  <a:srgbClr val="000000"/>
                </a:solidFill>
              </a:rPr>
              <a:t>{(</a:t>
            </a:r>
            <a:r>
              <a:rPr lang="en-US" altLang="zh-CN" sz="2000" i="1" kern="0" dirty="0">
                <a:solidFill>
                  <a:srgbClr val="000000"/>
                </a:solidFill>
              </a:rPr>
              <a:t>pos</a:t>
            </a:r>
            <a:r>
              <a:rPr lang="zh-CN" altLang="en-US" sz="2000" kern="0" dirty="0">
                <a:solidFill>
                  <a:srgbClr val="000000"/>
                </a:solidFill>
              </a:rPr>
              <a:t>， </a:t>
            </a:r>
            <a:r>
              <a:rPr lang="en-US" altLang="zh-CN" sz="2000" i="1" kern="0" dirty="0" err="1">
                <a:solidFill>
                  <a:srgbClr val="000000"/>
                </a:solidFill>
              </a:rPr>
              <a:t>Ppos</a:t>
            </a:r>
            <a:r>
              <a:rPr lang="en-US" altLang="zh-CN" sz="2000" i="1" kern="0" dirty="0">
                <a:solidFill>
                  <a:srgbClr val="000000"/>
                </a:solidFill>
              </a:rPr>
              <a:t> </a:t>
            </a:r>
            <a:r>
              <a:rPr lang="en-US" altLang="zh-CN" sz="2000" kern="0" dirty="0">
                <a:solidFill>
                  <a:srgbClr val="000000"/>
                </a:solidFill>
              </a:rPr>
              <a:t>) | </a:t>
            </a:r>
            <a:r>
              <a:rPr lang="en-US" altLang="zh-CN" sz="2000" i="1" kern="0" dirty="0">
                <a:solidFill>
                  <a:srgbClr val="000000"/>
                </a:solidFill>
              </a:rPr>
              <a:t>pos</a:t>
            </a:r>
            <a:r>
              <a:rPr lang="en-US" altLang="zh-CN" sz="2000" kern="0" dirty="0">
                <a:solidFill>
                  <a:srgbClr val="000000"/>
                </a:solidFill>
              </a:rPr>
              <a:t> </a:t>
            </a:r>
            <a:r>
              <a:rPr lang="zh-CN" altLang="en-US" sz="2000" kern="0" dirty="0">
                <a:solidFill>
                  <a:srgbClr val="000000"/>
                </a:solidFill>
              </a:rPr>
              <a:t>是词性，</a:t>
            </a:r>
            <a:r>
              <a:rPr lang="en-US" altLang="zh-CN" sz="2000" i="1" kern="0" dirty="0" err="1">
                <a:solidFill>
                  <a:srgbClr val="000000"/>
                </a:solidFill>
              </a:rPr>
              <a:t>Ppos</a:t>
            </a:r>
            <a:r>
              <a:rPr lang="en-US" altLang="zh-CN" sz="2000" kern="0" dirty="0">
                <a:solidFill>
                  <a:srgbClr val="000000"/>
                </a:solidFill>
              </a:rPr>
              <a:t> </a:t>
            </a:r>
            <a:r>
              <a:rPr lang="zh-CN" altLang="en-US" sz="2000" kern="0" dirty="0">
                <a:solidFill>
                  <a:srgbClr val="000000"/>
                </a:solidFill>
              </a:rPr>
              <a:t>是基于最大似然比该词性对应的频率</a:t>
            </a:r>
            <a:endParaRPr lang="en-US" altLang="zh-CN" sz="2000" kern="0" dirty="0">
              <a:solidFill>
                <a:srgbClr val="000000"/>
              </a:solidFill>
            </a:endParaRPr>
          </a:p>
          <a:p>
            <a:pPr marL="0" indent="0">
              <a:buClr>
                <a:srgbClr val="000000"/>
              </a:buClr>
              <a:buNone/>
              <a:defRPr/>
            </a:pPr>
            <a:endParaRPr lang="en-US" altLang="zh-CN" sz="2000" kern="0" dirty="0">
              <a:solidFill>
                <a:srgbClr val="000000"/>
              </a:solidFill>
            </a:endParaRPr>
          </a:p>
          <a:p>
            <a:pPr marL="0" indent="0">
              <a:buClr>
                <a:srgbClr val="000000"/>
              </a:buClr>
              <a:buNone/>
              <a:defRPr/>
            </a:pPr>
            <a:r>
              <a:rPr lang="zh-CN" altLang="en-US" sz="2000" kern="0" dirty="0">
                <a:solidFill>
                  <a:srgbClr val="000000"/>
                </a:solidFill>
              </a:rPr>
              <a:t>对训练语料中界标上位义原的统计得到语义类特征集合，表示为</a:t>
            </a:r>
            <a:endParaRPr lang="en-US" altLang="zh-CN" sz="2000" kern="0" dirty="0">
              <a:solidFill>
                <a:srgbClr val="000000"/>
              </a:solidFill>
            </a:endParaRPr>
          </a:p>
          <a:p>
            <a:pPr marL="0" indent="0">
              <a:buClr>
                <a:srgbClr val="000000"/>
              </a:buClr>
              <a:buNone/>
              <a:defRPr/>
            </a:pPr>
            <a:r>
              <a:rPr lang="en-US" altLang="zh-CN" sz="2000" i="1" kern="0" dirty="0">
                <a:solidFill>
                  <a:srgbClr val="000000"/>
                </a:solidFill>
              </a:rPr>
              <a:t>	SMS </a:t>
            </a:r>
            <a:r>
              <a:rPr lang="en-US" altLang="zh-CN" sz="2000" kern="0" dirty="0">
                <a:solidFill>
                  <a:srgbClr val="000000"/>
                </a:solidFill>
              </a:rPr>
              <a:t>{(</a:t>
            </a:r>
            <a:r>
              <a:rPr lang="en-US" altLang="zh-CN" sz="2000" i="1" kern="0" dirty="0" err="1">
                <a:solidFill>
                  <a:srgbClr val="000000"/>
                </a:solidFill>
              </a:rPr>
              <a:t>sym</a:t>
            </a:r>
            <a:r>
              <a:rPr lang="zh-CN" altLang="en-US" sz="2000" kern="0" dirty="0">
                <a:solidFill>
                  <a:srgbClr val="000000"/>
                </a:solidFill>
              </a:rPr>
              <a:t>，</a:t>
            </a:r>
            <a:r>
              <a:rPr lang="en-US" altLang="zh-CN" sz="2000" i="1" kern="0" dirty="0" err="1">
                <a:solidFill>
                  <a:srgbClr val="000000"/>
                </a:solidFill>
              </a:rPr>
              <a:t>Psym</a:t>
            </a:r>
            <a:r>
              <a:rPr lang="en-US" altLang="zh-CN" sz="2000" kern="0" dirty="0">
                <a:solidFill>
                  <a:srgbClr val="000000"/>
                </a:solidFill>
              </a:rPr>
              <a:t>) | </a:t>
            </a:r>
            <a:r>
              <a:rPr lang="en-US" altLang="zh-CN" sz="2000" i="1" u="sng" kern="0" dirty="0" err="1">
                <a:solidFill>
                  <a:srgbClr val="000000"/>
                </a:solidFill>
              </a:rPr>
              <a:t>sym</a:t>
            </a:r>
            <a:r>
              <a:rPr lang="en-US" altLang="zh-CN" sz="2000" kern="0" dirty="0" err="1">
                <a:solidFill>
                  <a:srgbClr val="000000"/>
                </a:solidFill>
              </a:rPr>
              <a:t>∈</a:t>
            </a:r>
            <a:r>
              <a:rPr lang="en-US" altLang="zh-CN" sz="2000" i="1" kern="0" dirty="0" err="1">
                <a:solidFill>
                  <a:srgbClr val="000000"/>
                </a:solidFill>
              </a:rPr>
              <a:t>Sym</a:t>
            </a:r>
            <a:r>
              <a:rPr lang="zh-CN" altLang="en-US" sz="2000" kern="0" dirty="0">
                <a:solidFill>
                  <a:srgbClr val="000000"/>
                </a:solidFill>
              </a:rPr>
              <a:t>，</a:t>
            </a:r>
            <a:r>
              <a:rPr lang="en-US" altLang="zh-CN" sz="2000" i="1" kern="0" dirty="0" err="1">
                <a:solidFill>
                  <a:srgbClr val="000000"/>
                </a:solidFill>
              </a:rPr>
              <a:t>Psym</a:t>
            </a:r>
            <a:r>
              <a:rPr lang="en-US" altLang="zh-CN" sz="2000" kern="0" dirty="0">
                <a:solidFill>
                  <a:srgbClr val="000000"/>
                </a:solidFill>
              </a:rPr>
              <a:t> </a:t>
            </a:r>
            <a:r>
              <a:rPr lang="zh-CN" altLang="en-US" sz="2000" kern="0" dirty="0">
                <a:solidFill>
                  <a:srgbClr val="000000"/>
                </a:solidFill>
              </a:rPr>
              <a:t>是该义原作为界标上位义原的频率</a:t>
            </a:r>
            <a:r>
              <a:rPr lang="en-US" altLang="zh-CN" sz="2000" kern="0" dirty="0">
                <a:solidFill>
                  <a:srgbClr val="000000"/>
                </a:solidFill>
              </a:rPr>
              <a:t>}}</a:t>
            </a:r>
          </a:p>
          <a:p>
            <a:pPr marL="0" indent="0">
              <a:buClr>
                <a:srgbClr val="000000"/>
              </a:buClr>
              <a:buNone/>
              <a:defRPr/>
            </a:pPr>
            <a:endParaRPr lang="en-US" altLang="zh-CN" sz="2000" kern="0" dirty="0">
              <a:solidFill>
                <a:srgbClr val="000000"/>
              </a:solidFill>
            </a:endParaRPr>
          </a:p>
          <a:p>
            <a:pPr marL="0" indent="0">
              <a:buClr>
                <a:srgbClr val="000000"/>
              </a:buClr>
              <a:buNone/>
              <a:defRPr/>
            </a:pPr>
            <a:r>
              <a:rPr lang="zh-CN" altLang="en-US" sz="2000" kern="0" dirty="0">
                <a:solidFill>
                  <a:srgbClr val="000000"/>
                </a:solidFill>
              </a:rPr>
              <a:t>根据篇章的连贯性，候选界标的位置表示为四元组，其中如果侯选界标是某个空间表达式的组成成分，则 </a:t>
            </a:r>
            <a:r>
              <a:rPr lang="en-US" altLang="zh-CN" sz="2000" kern="0" dirty="0">
                <a:solidFill>
                  <a:srgbClr val="000000"/>
                </a:solidFill>
              </a:rPr>
              <a:t>s </a:t>
            </a:r>
            <a:r>
              <a:rPr lang="zh-CN" altLang="en-US" sz="2000" kern="0" dirty="0">
                <a:solidFill>
                  <a:srgbClr val="000000"/>
                </a:solidFill>
              </a:rPr>
              <a:t>取 </a:t>
            </a:r>
            <a:r>
              <a:rPr lang="en-US" altLang="zh-CN" sz="2000" kern="0" dirty="0">
                <a:solidFill>
                  <a:srgbClr val="000000"/>
                </a:solidFill>
              </a:rPr>
              <a:t>1</a:t>
            </a:r>
            <a:r>
              <a:rPr lang="zh-CN" altLang="en-US" sz="2000" kern="0" dirty="0">
                <a:solidFill>
                  <a:srgbClr val="000000"/>
                </a:solidFill>
              </a:rPr>
              <a:t>；反之，取</a:t>
            </a:r>
            <a:r>
              <a:rPr lang="en-US" altLang="zh-CN" sz="2000" kern="0" dirty="0">
                <a:solidFill>
                  <a:srgbClr val="000000"/>
                </a:solidFill>
              </a:rPr>
              <a:t>0</a:t>
            </a:r>
            <a:r>
              <a:rPr lang="zh-CN" altLang="en-US" sz="2000" kern="0" dirty="0">
                <a:solidFill>
                  <a:srgbClr val="000000"/>
                </a:solidFill>
              </a:rPr>
              <a:t>。</a:t>
            </a:r>
            <a:r>
              <a:rPr lang="en-US" altLang="zh-CN" sz="2000" kern="0" dirty="0" err="1">
                <a:solidFill>
                  <a:srgbClr val="000000"/>
                </a:solidFill>
              </a:rPr>
              <a:t>i</a:t>
            </a:r>
            <a:r>
              <a:rPr lang="en-US" altLang="zh-CN" sz="2000" kern="0" dirty="0">
                <a:solidFill>
                  <a:srgbClr val="000000"/>
                </a:solidFill>
              </a:rPr>
              <a:t> </a:t>
            </a:r>
            <a:r>
              <a:rPr lang="zh-CN" altLang="en-US" sz="2000" kern="0" dirty="0">
                <a:solidFill>
                  <a:srgbClr val="000000"/>
                </a:solidFill>
              </a:rPr>
              <a:t>、</a:t>
            </a:r>
            <a:r>
              <a:rPr lang="en-US" altLang="zh-CN" sz="2000" kern="0" dirty="0">
                <a:solidFill>
                  <a:srgbClr val="000000"/>
                </a:solidFill>
              </a:rPr>
              <a:t>j</a:t>
            </a:r>
            <a:r>
              <a:rPr lang="zh-CN" altLang="en-US" sz="2000" kern="0" dirty="0">
                <a:solidFill>
                  <a:srgbClr val="000000"/>
                </a:solidFill>
              </a:rPr>
              <a:t>、</a:t>
            </a:r>
            <a:r>
              <a:rPr lang="en-US" altLang="zh-CN" sz="2000" kern="0" dirty="0">
                <a:solidFill>
                  <a:srgbClr val="000000"/>
                </a:solidFill>
              </a:rPr>
              <a:t>k</a:t>
            </a:r>
            <a:r>
              <a:rPr lang="zh-CN" altLang="en-US" sz="2000" kern="0" dirty="0">
                <a:solidFill>
                  <a:srgbClr val="000000"/>
                </a:solidFill>
              </a:rPr>
              <a:t>分别表示候选界标所在的空间表达式、篇章中句子、篇章中自然段的编号</a:t>
            </a:r>
            <a:endParaRPr lang="en-US" altLang="zh-CN" sz="2000" kern="0" dirty="0">
              <a:solidFill>
                <a:srgbClr val="000000"/>
              </a:solidFill>
            </a:endParaRPr>
          </a:p>
          <a:p>
            <a:pPr marL="0" indent="0">
              <a:buClr>
                <a:srgbClr val="000000"/>
              </a:buClr>
              <a:buNone/>
              <a:defRPr/>
            </a:pPr>
            <a:r>
              <a:rPr lang="en-US" altLang="zh-CN" sz="2000" kern="0" dirty="0">
                <a:solidFill>
                  <a:srgbClr val="000000"/>
                </a:solidFill>
              </a:rPr>
              <a:t>	(s</a:t>
            </a:r>
            <a:r>
              <a:rPr lang="zh-CN" altLang="en-US" sz="2000" kern="0" dirty="0">
                <a:solidFill>
                  <a:srgbClr val="000000"/>
                </a:solidFill>
              </a:rPr>
              <a:t>，</a:t>
            </a:r>
            <a:r>
              <a:rPr lang="en-US" altLang="zh-CN" sz="2000" kern="0" dirty="0" err="1">
                <a:solidFill>
                  <a:srgbClr val="000000"/>
                </a:solidFill>
              </a:rPr>
              <a:t>i</a:t>
            </a:r>
            <a:r>
              <a:rPr lang="zh-CN" altLang="en-US" sz="2000" kern="0" dirty="0">
                <a:solidFill>
                  <a:srgbClr val="000000"/>
                </a:solidFill>
              </a:rPr>
              <a:t>，</a:t>
            </a:r>
            <a:r>
              <a:rPr lang="en-US" altLang="zh-CN" sz="2000" kern="0" dirty="0">
                <a:solidFill>
                  <a:srgbClr val="000000"/>
                </a:solidFill>
              </a:rPr>
              <a:t>j</a:t>
            </a:r>
            <a:r>
              <a:rPr lang="zh-CN" altLang="en-US" sz="2000" kern="0" dirty="0">
                <a:solidFill>
                  <a:srgbClr val="000000"/>
                </a:solidFill>
              </a:rPr>
              <a:t>，</a:t>
            </a:r>
            <a:r>
              <a:rPr lang="en-US" altLang="zh-CN" sz="2000" kern="0" dirty="0">
                <a:solidFill>
                  <a:srgbClr val="000000"/>
                </a:solidFill>
              </a:rPr>
              <a:t>k)</a:t>
            </a:r>
            <a:r>
              <a:rPr lang="zh-CN" altLang="en-US" sz="2000" kern="0" dirty="0">
                <a:solidFill>
                  <a:srgbClr val="000000"/>
                </a:solidFill>
              </a:rPr>
              <a:t>，</a:t>
            </a:r>
            <a:r>
              <a:rPr lang="en-US" altLang="zh-CN" sz="2000" kern="0" dirty="0">
                <a:solidFill>
                  <a:srgbClr val="000000"/>
                </a:solidFill>
              </a:rPr>
              <a:t>s∈{1, 0}</a:t>
            </a:r>
            <a:r>
              <a:rPr lang="zh-CN" altLang="en-US" sz="2000" kern="0" dirty="0">
                <a:solidFill>
                  <a:srgbClr val="000000"/>
                </a:solidFill>
              </a:rPr>
              <a:t>， </a:t>
            </a:r>
            <a:r>
              <a:rPr lang="en-US" altLang="zh-CN" sz="2000" kern="0" dirty="0" err="1">
                <a:solidFill>
                  <a:srgbClr val="000000"/>
                </a:solidFill>
              </a:rPr>
              <a:t>i</a:t>
            </a:r>
            <a:r>
              <a:rPr lang="zh-CN" altLang="en-US" sz="2000" kern="0" dirty="0">
                <a:solidFill>
                  <a:srgbClr val="000000"/>
                </a:solidFill>
              </a:rPr>
              <a:t>、</a:t>
            </a:r>
            <a:r>
              <a:rPr lang="en-US" altLang="zh-CN" sz="2000" kern="0" dirty="0">
                <a:solidFill>
                  <a:srgbClr val="000000"/>
                </a:solidFill>
              </a:rPr>
              <a:t>j</a:t>
            </a:r>
            <a:r>
              <a:rPr lang="zh-CN" altLang="en-US" sz="2000" kern="0" dirty="0">
                <a:solidFill>
                  <a:srgbClr val="000000"/>
                </a:solidFill>
              </a:rPr>
              <a:t>、</a:t>
            </a:r>
            <a:r>
              <a:rPr lang="en-US" altLang="zh-CN" sz="2000" kern="0" dirty="0">
                <a:solidFill>
                  <a:srgbClr val="000000"/>
                </a:solidFill>
              </a:rPr>
              <a:t>k∈[1, n]</a:t>
            </a:r>
            <a:r>
              <a:rPr lang="zh-CN" altLang="en-US" sz="2000" kern="0" dirty="0">
                <a:solidFill>
                  <a:srgbClr val="000000"/>
                </a:solidFill>
              </a:rPr>
              <a:t>。</a:t>
            </a:r>
            <a:endParaRPr lang="en-US" altLang="zh-CN" sz="2000" kern="0" dirty="0">
              <a:solidFill>
                <a:srgbClr val="000000"/>
              </a:solidFill>
            </a:endParaRPr>
          </a:p>
          <a:p>
            <a:pPr marL="0" indent="0">
              <a:buClr>
                <a:srgbClr val="000000"/>
              </a:buClr>
              <a:buNone/>
              <a:defRPr/>
            </a:pPr>
            <a:endParaRPr lang="zh-CN" altLang="en-US" sz="2000" kern="0" dirty="0">
              <a:solidFill>
                <a:srgbClr val="000000"/>
              </a:solidFill>
            </a:endParaRPr>
          </a:p>
          <a:p>
            <a:pPr marL="0" indent="0">
              <a:buClr>
                <a:srgbClr val="000000"/>
              </a:buClr>
              <a:buNone/>
              <a:defRPr/>
            </a:pPr>
            <a:endParaRPr lang="en-US" altLang="zh-CN" sz="3600" kern="0" dirty="0">
              <a:solidFill>
                <a:srgbClr val="000000"/>
              </a:solidFill>
            </a:endParaRPr>
          </a:p>
          <a:p>
            <a:pPr marL="0" indent="0">
              <a:buClr>
                <a:srgbClr val="000000"/>
              </a:buClr>
              <a:buNone/>
              <a:defRPr/>
            </a:pPr>
            <a:endParaRPr lang="en-US" altLang="zh-CN" sz="2400" b="1" kern="0" dirty="0">
              <a:solidFill>
                <a:srgbClr val="000000"/>
              </a:solidFill>
            </a:endParaRPr>
          </a:p>
          <a:p>
            <a:pPr marL="457200" indent="-457200">
              <a:buClr>
                <a:srgbClr val="000000"/>
              </a:buClr>
              <a:buAutoNum type="arabicPeriod" startAt="2"/>
              <a:defRPr/>
            </a:pPr>
            <a:endParaRPr lang="en-US" altLang="zh-CN" sz="2400" kern="0" dirty="0">
              <a:solidFill>
                <a:srgbClr val="000000"/>
              </a:solidFill>
            </a:endParaRPr>
          </a:p>
          <a:p>
            <a:pPr marL="0" indent="0">
              <a:buClr>
                <a:srgbClr val="000000"/>
              </a:buClr>
              <a:buNone/>
              <a:defRPr/>
            </a:pP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p>
          <a:p>
            <a:pPr marL="0" indent="0">
              <a:buClr>
                <a:srgbClr val="000000"/>
              </a:buClr>
              <a:buNone/>
              <a:defRPr/>
            </a:pPr>
            <a:endParaRPr kumimoji="1" lang="en-US" altLang="zh-CN"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lang="en-US" altLang="zh-CN" sz="2400" kern="0" dirty="0">
              <a:solidFill>
                <a:srgbClr val="000000"/>
              </a:solidFill>
            </a:endParaRPr>
          </a:p>
        </p:txBody>
      </p:sp>
      <p:sp>
        <p:nvSpPr>
          <p:cNvPr id="5" name="灯片编号占位符 4"/>
          <p:cNvSpPr>
            <a:spLocks noGrp="1"/>
          </p:cNvSpPr>
          <p:nvPr>
            <p:ph type="sldNum" sz="quarter" idx="12"/>
          </p:nvPr>
        </p:nvSpPr>
        <p:spPr/>
        <p:txBody>
          <a:bodyPr/>
          <a:lstStyle/>
          <a:p>
            <a:fld id="{7939AB81-0AB9-404A-A05F-6E9A7617CAC1}" type="slidenum">
              <a:rPr lang="zh-CN" altLang="en-US" smtClean="0"/>
              <a:t>30</a:t>
            </a:fld>
            <a:endParaRPr lang="zh-CN" altLang="en-US"/>
          </a:p>
        </p:txBody>
      </p:sp>
    </p:spTree>
    <p:extLst>
      <p:ext uri="{BB962C8B-B14F-4D97-AF65-F5344CB8AC3E}">
        <p14:creationId xmlns:p14="http://schemas.microsoft.com/office/powerpoint/2010/main" val="40902108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内容占位符 2">
            <a:extLst>
              <a:ext uri="{FF2B5EF4-FFF2-40B4-BE49-F238E27FC236}">
                <a16:creationId xmlns:a16="http://schemas.microsoft.com/office/drawing/2014/main" id="{D4E9123A-5DFB-43B8-9E69-0E6003FDC838}"/>
              </a:ext>
            </a:extLst>
          </p:cNvPr>
          <p:cNvSpPr txBox="1">
            <a:spLocks/>
          </p:cNvSpPr>
          <p:nvPr/>
        </p:nvSpPr>
        <p:spPr bwMode="auto">
          <a:xfrm>
            <a:off x="684124" y="753273"/>
            <a:ext cx="10781971"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3.3.2 </a:t>
            </a:r>
            <a:r>
              <a:rPr lang="zh-CN" altLang="en-US" sz="2800" b="1" kern="0" dirty="0">
                <a:solidFill>
                  <a:srgbClr val="000000"/>
                </a:solidFill>
              </a:rPr>
              <a:t>界标识别</a:t>
            </a:r>
            <a:endParaRPr lang="en-US" altLang="zh-CN" sz="2800" b="1" kern="0" dirty="0">
              <a:solidFill>
                <a:srgbClr val="000000"/>
              </a:solidFill>
            </a:endParaRPr>
          </a:p>
          <a:p>
            <a:pPr marL="0" indent="0">
              <a:buClr>
                <a:srgbClr val="000000"/>
              </a:buClr>
              <a:buNone/>
              <a:defRPr/>
            </a:pPr>
            <a:r>
              <a:rPr kumimoji="1" lang="en-US" altLang="zh-CN"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3.3.2.3 </a:t>
            </a:r>
            <a:r>
              <a:rPr kumimoji="1" lang="zh-CN" altLang="en-US"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界标恢复</a:t>
            </a:r>
            <a:endParaRPr kumimoji="1" lang="en-US" altLang="zh-CN"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从短语、句子和段落三个层次编号待恢复的空间表达式的位置，表示为三元组</a:t>
            </a:r>
            <a:endParaRPr kumimoji="1" lang="en-US" altLang="zh-CN"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en-US" altLang="zh-CN" sz="2000" kern="0" dirty="0">
                <a:solidFill>
                  <a:srgbClr val="000000"/>
                </a:solidFill>
              </a:rPr>
              <a:t>	</a:t>
            </a:r>
            <a:r>
              <a:rPr kumimoji="1" lang="en-US" altLang="zh-CN"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(m</a:t>
            </a:r>
            <a:r>
              <a:rPr kumimoji="1" lang="zh-CN" altLang="en-US"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en-US" altLang="zh-CN"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n</a:t>
            </a:r>
            <a:r>
              <a:rPr kumimoji="1" lang="zh-CN" altLang="en-US"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en-US" altLang="zh-CN"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l)</a:t>
            </a:r>
            <a:r>
              <a:rPr lang="zh-CN" altLang="en-US" sz="2000" kern="0" dirty="0">
                <a:solidFill>
                  <a:srgbClr val="000000"/>
                </a:solidFill>
              </a:rPr>
              <a:t>，</a:t>
            </a:r>
            <a:r>
              <a:rPr kumimoji="1" lang="zh-CN" altLang="en-US"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含义分别等同 </a:t>
            </a:r>
            <a:r>
              <a:rPr kumimoji="1" lang="en-US" altLang="zh-CN" sz="2000" i="0"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i</a:t>
            </a:r>
            <a:r>
              <a:rPr kumimoji="1" lang="zh-CN" altLang="en-US"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en-US" altLang="zh-CN"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j</a:t>
            </a:r>
            <a:r>
              <a:rPr kumimoji="1" lang="zh-CN" altLang="en-US"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en-US" altLang="zh-CN" sz="20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k</a:t>
            </a:r>
            <a:endParaRPr lang="en-US" altLang="zh-CN" sz="2000" kern="0" dirty="0">
              <a:solidFill>
                <a:srgbClr val="000000"/>
              </a:solidFill>
            </a:endParaRPr>
          </a:p>
          <a:p>
            <a:pPr marL="0" indent="0">
              <a:buClr>
                <a:srgbClr val="000000"/>
              </a:buClr>
              <a:buNone/>
              <a:defRPr/>
            </a:pPr>
            <a:endParaRPr lang="en-US" altLang="zh-CN" sz="2000" kern="0" dirty="0">
              <a:solidFill>
                <a:srgbClr val="000000"/>
              </a:solidFill>
            </a:endParaRPr>
          </a:p>
          <a:p>
            <a:pPr marL="0" indent="0">
              <a:buClr>
                <a:srgbClr val="000000"/>
              </a:buClr>
              <a:buNone/>
              <a:defRPr/>
            </a:pPr>
            <a:r>
              <a:rPr lang="zh-CN" altLang="en-US" sz="2000" kern="0" dirty="0">
                <a:solidFill>
                  <a:srgbClr val="000000"/>
                </a:solidFill>
              </a:rPr>
              <a:t>计算候选界标</a:t>
            </a:r>
            <a:r>
              <a:rPr lang="en-US" altLang="zh-CN" sz="2000" i="1" kern="0" dirty="0" err="1">
                <a:solidFill>
                  <a:srgbClr val="000000"/>
                </a:solidFill>
              </a:rPr>
              <a:t>Obj</a:t>
            </a:r>
            <a:r>
              <a:rPr lang="en-US" altLang="zh-CN" sz="2000" i="1" kern="0" baseline="-25000" dirty="0" err="1">
                <a:solidFill>
                  <a:srgbClr val="000000"/>
                </a:solidFill>
              </a:rPr>
              <a:t>u</a:t>
            </a:r>
            <a:r>
              <a:rPr lang="en-US" altLang="zh-CN" sz="2000" i="1" kern="0" baseline="-25000" dirty="0">
                <a:solidFill>
                  <a:srgbClr val="000000"/>
                </a:solidFill>
              </a:rPr>
              <a:t> </a:t>
            </a:r>
            <a:r>
              <a:rPr lang="zh-CN" altLang="en-US" sz="2000" kern="0" dirty="0">
                <a:solidFill>
                  <a:srgbClr val="000000"/>
                </a:solidFill>
              </a:rPr>
              <a:t>的权值</a:t>
            </a:r>
            <a:r>
              <a:rPr lang="en-US" altLang="zh-CN" sz="2000" i="1" kern="0" dirty="0" err="1">
                <a:solidFill>
                  <a:srgbClr val="000000"/>
                </a:solidFill>
              </a:rPr>
              <a:t>weight</a:t>
            </a:r>
            <a:r>
              <a:rPr lang="en-US" altLang="zh-CN" sz="2000" i="1" kern="0" baseline="-25000" dirty="0" err="1">
                <a:solidFill>
                  <a:srgbClr val="000000"/>
                </a:solidFill>
              </a:rPr>
              <a:t>u</a:t>
            </a:r>
            <a:r>
              <a:rPr lang="en-US" altLang="zh-CN" sz="2000" i="1" kern="0" dirty="0">
                <a:solidFill>
                  <a:srgbClr val="000000"/>
                </a:solidFill>
              </a:rPr>
              <a:t> </a:t>
            </a:r>
            <a:r>
              <a:rPr lang="zh-CN" altLang="en-US" sz="2000" kern="0" dirty="0">
                <a:solidFill>
                  <a:srgbClr val="000000"/>
                </a:solidFill>
              </a:rPr>
              <a:t>，选取权值最大的候选界标作为待恢复空间表达式的先行界标</a:t>
            </a:r>
            <a:endParaRPr lang="en-US" altLang="zh-CN" sz="2000" i="1" kern="0" dirty="0">
              <a:solidFill>
                <a:srgbClr val="000000"/>
              </a:solidFill>
            </a:endParaRPr>
          </a:p>
          <a:p>
            <a:pPr marL="0" indent="0">
              <a:buClr>
                <a:srgbClr val="000000"/>
              </a:buClr>
              <a:buNone/>
              <a:defRPr/>
            </a:pPr>
            <a:r>
              <a:rPr kumimoji="1" lang="en-US" altLang="zh-CN" sz="2000" i="0" u="none" strike="noStrike" kern="0" cap="none" spc="0" normalizeH="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endParaRPr lang="zh-CN" altLang="en-US" sz="2000" kern="0" dirty="0">
              <a:solidFill>
                <a:srgbClr val="000000"/>
              </a:solidFill>
            </a:endParaRPr>
          </a:p>
          <a:p>
            <a:pPr marL="0" indent="0">
              <a:buClr>
                <a:srgbClr val="000000"/>
              </a:buClr>
              <a:buNone/>
              <a:defRPr/>
            </a:pPr>
            <a:endParaRPr lang="en-US" altLang="zh-CN" sz="2000" kern="0" dirty="0">
              <a:solidFill>
                <a:srgbClr val="000000"/>
              </a:solidFill>
            </a:endParaRPr>
          </a:p>
          <a:p>
            <a:pPr marL="0" indent="0">
              <a:buClr>
                <a:srgbClr val="000000"/>
              </a:buClr>
              <a:buNone/>
              <a:defRPr/>
            </a:pPr>
            <a:endParaRPr lang="en-US" altLang="zh-CN" sz="2400" kern="0" dirty="0">
              <a:solidFill>
                <a:srgbClr val="000000"/>
              </a:solidFill>
            </a:endParaRPr>
          </a:p>
          <a:p>
            <a:pPr marL="0" indent="0">
              <a:buClr>
                <a:srgbClr val="000000"/>
              </a:buClr>
              <a:buNone/>
              <a:defRPr/>
            </a:pPr>
            <a:r>
              <a:rPr kumimoji="1" lang="zh-CN" altLang="en-US" sz="20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简而言之，就是候选界标是训练样本正例中的某种词性和义元，已经属于某一个完整空间表达式，且在篇章中与待恢复空间表达式的距离越近，是先行界标的可能性越大。</a:t>
            </a:r>
          </a:p>
          <a:p>
            <a:pPr marL="0" indent="0">
              <a:buClr>
                <a:srgbClr val="000000"/>
              </a:buClr>
              <a:buNone/>
              <a:defRPr/>
            </a:pPr>
            <a:endPar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kumimoji="1" lang="en-US" altLang="zh-CN"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lang="en-US" altLang="zh-CN" sz="2400" kern="0" dirty="0">
              <a:solidFill>
                <a:srgbClr val="000000"/>
              </a:solidFill>
            </a:endParaRPr>
          </a:p>
        </p:txBody>
      </p:sp>
      <p:pic>
        <p:nvPicPr>
          <p:cNvPr id="5" name="图片 4">
            <a:extLst>
              <a:ext uri="{FF2B5EF4-FFF2-40B4-BE49-F238E27FC236}">
                <a16:creationId xmlns:a16="http://schemas.microsoft.com/office/drawing/2014/main" id="{8EA9C241-4542-4769-B320-0249715EE7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5453" y="3429000"/>
            <a:ext cx="7174937" cy="841505"/>
          </a:xfrm>
          <a:prstGeom prst="rect">
            <a:avLst/>
          </a:prstGeom>
        </p:spPr>
      </p:pic>
      <p:sp>
        <p:nvSpPr>
          <p:cNvPr id="6" name="左大括号 5">
            <a:extLst>
              <a:ext uri="{FF2B5EF4-FFF2-40B4-BE49-F238E27FC236}">
                <a16:creationId xmlns:a16="http://schemas.microsoft.com/office/drawing/2014/main" id="{FBB559F4-C0EF-417F-8083-190756FD370E}"/>
              </a:ext>
            </a:extLst>
          </p:cNvPr>
          <p:cNvSpPr/>
          <p:nvPr/>
        </p:nvSpPr>
        <p:spPr>
          <a:xfrm>
            <a:off x="9196270" y="3602586"/>
            <a:ext cx="204537" cy="541421"/>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707D74D8-2498-4183-9D87-7AF1F5BB376E}"/>
              </a:ext>
            </a:extLst>
          </p:cNvPr>
          <p:cNvSpPr txBox="1"/>
          <p:nvPr/>
        </p:nvSpPr>
        <p:spPr>
          <a:xfrm>
            <a:off x="9400807" y="3428294"/>
            <a:ext cx="1200150" cy="369332"/>
          </a:xfrm>
          <a:prstGeom prst="rect">
            <a:avLst/>
          </a:prstGeom>
          <a:noFill/>
        </p:spPr>
        <p:txBody>
          <a:bodyPr wrap="square">
            <a:spAutoFit/>
          </a:bodyPr>
          <a:lstStyle/>
          <a:p>
            <a:r>
              <a:rPr lang="en-US" altLang="zh-CN" sz="1800" kern="0" dirty="0">
                <a:solidFill>
                  <a:srgbClr val="000000"/>
                </a:solidFill>
              </a:rPr>
              <a:t>2 , s=1</a:t>
            </a:r>
            <a:endParaRPr lang="zh-CN" altLang="en-US" dirty="0"/>
          </a:p>
        </p:txBody>
      </p:sp>
      <p:sp>
        <p:nvSpPr>
          <p:cNvPr id="9" name="文本框 8">
            <a:extLst>
              <a:ext uri="{FF2B5EF4-FFF2-40B4-BE49-F238E27FC236}">
                <a16:creationId xmlns:a16="http://schemas.microsoft.com/office/drawing/2014/main" id="{8896F257-12F7-4E88-968C-BF044365A523}"/>
              </a:ext>
            </a:extLst>
          </p:cNvPr>
          <p:cNvSpPr txBox="1"/>
          <p:nvPr/>
        </p:nvSpPr>
        <p:spPr>
          <a:xfrm>
            <a:off x="9400807" y="3900467"/>
            <a:ext cx="1200150" cy="369332"/>
          </a:xfrm>
          <a:prstGeom prst="rect">
            <a:avLst/>
          </a:prstGeom>
          <a:noFill/>
        </p:spPr>
        <p:txBody>
          <a:bodyPr wrap="square">
            <a:spAutoFit/>
          </a:bodyPr>
          <a:lstStyle/>
          <a:p>
            <a:r>
              <a:rPr lang="en-US" altLang="zh-CN" sz="1800" kern="0" dirty="0">
                <a:solidFill>
                  <a:srgbClr val="000000"/>
                </a:solidFill>
              </a:rPr>
              <a:t>1 , s=0</a:t>
            </a:r>
            <a:endParaRPr lang="zh-CN" altLang="en-US" dirty="0"/>
          </a:p>
        </p:txBody>
      </p:sp>
      <p:sp>
        <p:nvSpPr>
          <p:cNvPr id="11" name="文本框 10">
            <a:extLst>
              <a:ext uri="{FF2B5EF4-FFF2-40B4-BE49-F238E27FC236}">
                <a16:creationId xmlns:a16="http://schemas.microsoft.com/office/drawing/2014/main" id="{3A342EEF-D431-4A72-A72E-6CCDC2714EEA}"/>
              </a:ext>
            </a:extLst>
          </p:cNvPr>
          <p:cNvSpPr txBox="1"/>
          <p:nvPr/>
        </p:nvSpPr>
        <p:spPr>
          <a:xfrm>
            <a:off x="8763539" y="3664381"/>
            <a:ext cx="671963" cy="369332"/>
          </a:xfrm>
          <a:prstGeom prst="rect">
            <a:avLst/>
          </a:prstGeom>
          <a:noFill/>
        </p:spPr>
        <p:txBody>
          <a:bodyPr wrap="square">
            <a:spAutoFit/>
          </a:bodyPr>
          <a:lstStyle/>
          <a:p>
            <a:r>
              <a:rPr lang="el-GR" altLang="zh-CN" sz="1800" kern="0" dirty="0">
                <a:solidFill>
                  <a:srgbClr val="000000"/>
                </a:solidFill>
              </a:rPr>
              <a:t>α</a:t>
            </a:r>
            <a:r>
              <a:rPr lang="en-US" altLang="zh-CN" sz="1800" kern="0" baseline="-25000" dirty="0">
                <a:solidFill>
                  <a:srgbClr val="000000"/>
                </a:solidFill>
              </a:rPr>
              <a:t>s</a:t>
            </a:r>
            <a:r>
              <a:rPr lang="en-US" altLang="zh-CN" sz="1800" kern="0" dirty="0">
                <a:solidFill>
                  <a:srgbClr val="000000"/>
                </a:solidFill>
              </a:rPr>
              <a:t>=</a:t>
            </a:r>
            <a:endParaRPr lang="zh-CN" altLang="en-US" dirty="0"/>
          </a:p>
        </p:txBody>
      </p:sp>
      <p:sp>
        <p:nvSpPr>
          <p:cNvPr id="7" name="灯片编号占位符 6"/>
          <p:cNvSpPr>
            <a:spLocks noGrp="1"/>
          </p:cNvSpPr>
          <p:nvPr>
            <p:ph type="sldNum" sz="quarter" idx="12"/>
          </p:nvPr>
        </p:nvSpPr>
        <p:spPr/>
        <p:txBody>
          <a:bodyPr/>
          <a:lstStyle/>
          <a:p>
            <a:fld id="{7939AB81-0AB9-404A-A05F-6E9A7617CAC1}" type="slidenum">
              <a:rPr lang="zh-CN" altLang="en-US" smtClean="0"/>
              <a:t>31</a:t>
            </a:fld>
            <a:endParaRPr lang="zh-CN" altLang="en-US"/>
          </a:p>
        </p:txBody>
      </p:sp>
    </p:spTree>
    <p:extLst>
      <p:ext uri="{BB962C8B-B14F-4D97-AF65-F5344CB8AC3E}">
        <p14:creationId xmlns:p14="http://schemas.microsoft.com/office/powerpoint/2010/main" val="15899862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内容占位符 2">
            <a:extLst>
              <a:ext uri="{FF2B5EF4-FFF2-40B4-BE49-F238E27FC236}">
                <a16:creationId xmlns:a16="http://schemas.microsoft.com/office/drawing/2014/main" id="{D4E9123A-5DFB-43B8-9E69-0E6003FDC838}"/>
              </a:ext>
            </a:extLst>
          </p:cNvPr>
          <p:cNvSpPr txBox="1">
            <a:spLocks/>
          </p:cNvSpPr>
          <p:nvPr/>
        </p:nvSpPr>
        <p:spPr bwMode="auto">
          <a:xfrm>
            <a:off x="684124" y="753273"/>
            <a:ext cx="10769939"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3.3.3 </a:t>
            </a:r>
            <a:r>
              <a:rPr lang="zh-CN" altLang="en-US" sz="2800" b="1" kern="0" dirty="0">
                <a:solidFill>
                  <a:srgbClr val="000000"/>
                </a:solidFill>
              </a:rPr>
              <a:t>介词和方位词识别</a:t>
            </a:r>
            <a:endParaRPr lang="en-US" altLang="zh-CN" sz="2800" b="1" kern="0" dirty="0">
              <a:solidFill>
                <a:srgbClr val="000000"/>
              </a:solidFill>
            </a:endParaRPr>
          </a:p>
          <a:p>
            <a:pPr marL="0" indent="0">
              <a:buClr>
                <a:srgbClr val="000000"/>
              </a:buClr>
              <a:buNone/>
              <a:defRPr/>
            </a:pPr>
            <a:r>
              <a:rPr lang="zh-CN" altLang="en-US" sz="2400" kern="0" dirty="0">
                <a:solidFill>
                  <a:srgbClr val="000000"/>
                </a:solidFill>
              </a:rPr>
              <a:t>介词和方位词是空间表达式的组成部分，在空间本体库中，介词和方位词的范围是有穷的，因此使用规则识别这两个成分</a:t>
            </a:r>
          </a:p>
          <a:p>
            <a:pPr marL="0" indent="0">
              <a:buClr>
                <a:srgbClr val="000000"/>
              </a:buClr>
              <a:buNone/>
              <a:defRPr/>
            </a:pPr>
            <a:endParaRPr lang="en-US" altLang="zh-CN" sz="2800" b="1" kern="0" dirty="0">
              <a:solidFill>
                <a:srgbClr val="000000"/>
              </a:solidFill>
            </a:endParaRPr>
          </a:p>
          <a:p>
            <a:pPr>
              <a:buClr>
                <a:srgbClr val="000000"/>
              </a:buClr>
              <a:defRPr/>
            </a:pPr>
            <a:endParaRPr lang="en-US" altLang="zh-CN" sz="2800" b="1" kern="0" dirty="0">
              <a:solidFill>
                <a:srgbClr val="000000"/>
              </a:solidFill>
            </a:endParaRPr>
          </a:p>
          <a:p>
            <a:pPr marL="0" indent="0">
              <a:buClr>
                <a:srgbClr val="000000"/>
              </a:buClr>
              <a:buNone/>
              <a:defRPr/>
            </a:pPr>
            <a:endPar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zh-CN" altLang="en-US" sz="2400" kern="0" dirty="0">
                <a:solidFill>
                  <a:srgbClr val="000000"/>
                </a:solidFill>
              </a:rPr>
              <a:t>其中，</a:t>
            </a:r>
            <a:r>
              <a:rPr lang="en-US" altLang="zh-CN" sz="2400" i="1" kern="0" dirty="0">
                <a:solidFill>
                  <a:srgbClr val="000000"/>
                </a:solidFill>
              </a:rPr>
              <a:t>w</a:t>
            </a:r>
            <a:r>
              <a:rPr lang="en-US" altLang="zh-CN" sz="2400" kern="0" dirty="0">
                <a:solidFill>
                  <a:srgbClr val="000000"/>
                </a:solidFill>
              </a:rPr>
              <a:t> </a:t>
            </a:r>
            <a:r>
              <a:rPr lang="zh-CN" altLang="en-US" sz="2400" kern="0" dirty="0">
                <a:solidFill>
                  <a:srgbClr val="000000"/>
                </a:solidFill>
              </a:rPr>
              <a:t>是变量，表示候选词语；</a:t>
            </a:r>
            <a:endParaRPr lang="en-US" altLang="zh-CN" sz="2400" kern="0" dirty="0">
              <a:solidFill>
                <a:srgbClr val="000000"/>
              </a:solidFill>
            </a:endParaRPr>
          </a:p>
          <a:p>
            <a:pPr marL="0" indent="0">
              <a:buClr>
                <a:srgbClr val="000000"/>
              </a:buClr>
              <a:buNone/>
              <a:defRPr/>
            </a:pPr>
            <a:r>
              <a:rPr lang="en-US" altLang="zh-CN" sz="2400" i="1" kern="0" dirty="0">
                <a:solidFill>
                  <a:srgbClr val="000000"/>
                </a:solidFill>
              </a:rPr>
              <a:t>a</a:t>
            </a:r>
            <a:r>
              <a:rPr lang="zh-CN" altLang="en-US" sz="2400" kern="0" dirty="0">
                <a:solidFill>
                  <a:srgbClr val="000000"/>
                </a:solidFill>
              </a:rPr>
              <a:t>、</a:t>
            </a:r>
            <a:r>
              <a:rPr lang="en-US" altLang="zh-CN" sz="2400" i="1" kern="0" dirty="0">
                <a:solidFill>
                  <a:srgbClr val="000000"/>
                </a:solidFill>
              </a:rPr>
              <a:t>b</a:t>
            </a:r>
            <a:r>
              <a:rPr lang="en-US" altLang="zh-CN" sz="2400" kern="0" dirty="0">
                <a:solidFill>
                  <a:srgbClr val="000000"/>
                </a:solidFill>
              </a:rPr>
              <a:t> </a:t>
            </a:r>
            <a:r>
              <a:rPr lang="zh-CN" altLang="en-US" sz="2400" kern="0" dirty="0">
                <a:solidFill>
                  <a:srgbClr val="000000"/>
                </a:solidFill>
              </a:rPr>
              <a:t>是常量，分别表示“开始”和“结尾”；</a:t>
            </a:r>
            <a:endParaRPr lang="en-US" altLang="zh-CN" sz="2400" kern="0" dirty="0">
              <a:solidFill>
                <a:srgbClr val="000000"/>
              </a:solidFill>
            </a:endParaRPr>
          </a:p>
          <a:p>
            <a:pPr marL="0" indent="0">
              <a:buClr>
                <a:srgbClr val="000000"/>
              </a:buClr>
              <a:buNone/>
              <a:defRPr/>
            </a:pPr>
            <a:r>
              <a:rPr lang="zh-CN" altLang="en-US" sz="2400" kern="0" dirty="0">
                <a:solidFill>
                  <a:srgbClr val="000000"/>
                </a:solidFill>
              </a:rPr>
              <a:t>函数 </a:t>
            </a:r>
            <a:r>
              <a:rPr lang="en-US" altLang="zh-CN" sz="2400" i="1" kern="0" dirty="0">
                <a:solidFill>
                  <a:srgbClr val="000000"/>
                </a:solidFill>
              </a:rPr>
              <a:t>l </a:t>
            </a:r>
            <a:r>
              <a:rPr lang="en-US" altLang="zh-CN" sz="2400" kern="0" dirty="0">
                <a:solidFill>
                  <a:srgbClr val="000000"/>
                </a:solidFill>
              </a:rPr>
              <a:t>( </a:t>
            </a:r>
            <a:r>
              <a:rPr lang="en-US" altLang="zh-CN" sz="2400" i="1" kern="0" dirty="0">
                <a:solidFill>
                  <a:srgbClr val="000000"/>
                </a:solidFill>
              </a:rPr>
              <a:t>w </a:t>
            </a:r>
            <a:r>
              <a:rPr lang="en-US" altLang="zh-CN" sz="2400" kern="0" dirty="0">
                <a:solidFill>
                  <a:srgbClr val="000000"/>
                </a:solidFill>
              </a:rPr>
              <a:t>)</a:t>
            </a:r>
            <a:r>
              <a:rPr lang="zh-CN" altLang="en-US" sz="2400" kern="0" dirty="0">
                <a:solidFill>
                  <a:srgbClr val="000000"/>
                </a:solidFill>
              </a:rPr>
              <a:t>求得候选词语在空间表达式中的位置；</a:t>
            </a:r>
            <a:endParaRPr lang="en-US" altLang="zh-CN" sz="2400" kern="0" dirty="0">
              <a:solidFill>
                <a:srgbClr val="000000"/>
              </a:solidFill>
            </a:endParaRPr>
          </a:p>
          <a:p>
            <a:pPr marL="0" indent="0">
              <a:buClr>
                <a:srgbClr val="000000"/>
              </a:buClr>
              <a:buNone/>
              <a:defRPr/>
            </a:pPr>
            <a:r>
              <a:rPr lang="zh-CN" altLang="en-US" sz="2400" kern="0" dirty="0">
                <a:solidFill>
                  <a:srgbClr val="000000"/>
                </a:solidFill>
              </a:rPr>
              <a:t>谓词 </a:t>
            </a:r>
            <a:r>
              <a:rPr lang="en-US" altLang="zh-CN" sz="2400" i="1" kern="0" dirty="0">
                <a:solidFill>
                  <a:srgbClr val="000000"/>
                </a:solidFill>
              </a:rPr>
              <a:t>P</a:t>
            </a:r>
            <a:r>
              <a:rPr lang="en-US" altLang="zh-CN" sz="2400" kern="0" dirty="0">
                <a:solidFill>
                  <a:srgbClr val="000000"/>
                </a:solidFill>
              </a:rPr>
              <a:t> </a:t>
            </a:r>
            <a:r>
              <a:rPr lang="zh-CN" altLang="en-US" sz="2400" kern="0" dirty="0">
                <a:solidFill>
                  <a:srgbClr val="000000"/>
                </a:solidFill>
              </a:rPr>
              <a:t>表示是介词，谓词 </a:t>
            </a:r>
            <a:r>
              <a:rPr lang="en-US" altLang="zh-CN" sz="2400" i="1" kern="0" dirty="0">
                <a:solidFill>
                  <a:srgbClr val="000000"/>
                </a:solidFill>
              </a:rPr>
              <a:t>LO</a:t>
            </a:r>
            <a:r>
              <a:rPr lang="en-US" altLang="zh-CN" sz="2400" kern="0" dirty="0">
                <a:solidFill>
                  <a:srgbClr val="000000"/>
                </a:solidFill>
              </a:rPr>
              <a:t> </a:t>
            </a:r>
            <a:r>
              <a:rPr lang="zh-CN" altLang="en-US" sz="2400" kern="0" dirty="0">
                <a:solidFill>
                  <a:srgbClr val="000000"/>
                </a:solidFill>
              </a:rPr>
              <a:t>表示是方位词；</a:t>
            </a: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lang="en-US" altLang="zh-CN" sz="2400" kern="0" dirty="0">
              <a:solidFill>
                <a:srgbClr val="000000"/>
              </a:solidFill>
            </a:endParaRPr>
          </a:p>
        </p:txBody>
      </p:sp>
      <p:pic>
        <p:nvPicPr>
          <p:cNvPr id="12" name="图片 11" descr="文本&#10;&#10;描述已自动生成">
            <a:extLst>
              <a:ext uri="{FF2B5EF4-FFF2-40B4-BE49-F238E27FC236}">
                <a16:creationId xmlns:a16="http://schemas.microsoft.com/office/drawing/2014/main" id="{B0A16947-B16C-472E-B0A2-28397B7CB3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6153" y="2271950"/>
            <a:ext cx="5751410" cy="1036734"/>
          </a:xfrm>
          <a:prstGeom prst="rect">
            <a:avLst/>
          </a:prstGeom>
        </p:spPr>
      </p:pic>
      <p:sp>
        <p:nvSpPr>
          <p:cNvPr id="5" name="灯片编号占位符 4"/>
          <p:cNvSpPr>
            <a:spLocks noGrp="1"/>
          </p:cNvSpPr>
          <p:nvPr>
            <p:ph type="sldNum" sz="quarter" idx="12"/>
          </p:nvPr>
        </p:nvSpPr>
        <p:spPr/>
        <p:txBody>
          <a:bodyPr/>
          <a:lstStyle/>
          <a:p>
            <a:fld id="{7939AB81-0AB9-404A-A05F-6E9A7617CAC1}" type="slidenum">
              <a:rPr lang="zh-CN" altLang="en-US" smtClean="0"/>
              <a:t>32</a:t>
            </a:fld>
            <a:endParaRPr lang="zh-CN" altLang="en-US"/>
          </a:p>
        </p:txBody>
      </p:sp>
    </p:spTree>
    <p:extLst>
      <p:ext uri="{BB962C8B-B14F-4D97-AF65-F5344CB8AC3E}">
        <p14:creationId xmlns:p14="http://schemas.microsoft.com/office/powerpoint/2010/main" val="2911368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内容占位符 2">
            <a:extLst>
              <a:ext uri="{FF2B5EF4-FFF2-40B4-BE49-F238E27FC236}">
                <a16:creationId xmlns:a16="http://schemas.microsoft.com/office/drawing/2014/main" id="{D4E9123A-5DFB-43B8-9E69-0E6003FDC838}"/>
              </a:ext>
            </a:extLst>
          </p:cNvPr>
          <p:cNvSpPr txBox="1">
            <a:spLocks/>
          </p:cNvSpPr>
          <p:nvPr/>
        </p:nvSpPr>
        <p:spPr bwMode="auto">
          <a:xfrm>
            <a:off x="684124" y="753273"/>
            <a:ext cx="10769939"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3.4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射体抽取</a:t>
            </a:r>
            <a:endParaRPr lang="en-US" altLang="zh-CN" sz="2800" b="1" kern="0" dirty="0">
              <a:solidFill>
                <a:srgbClr val="000000"/>
              </a:solidFill>
            </a:endParaRPr>
          </a:p>
          <a:p>
            <a:pPr marL="0" indent="0">
              <a:buClr>
                <a:srgbClr val="000000"/>
              </a:buClr>
              <a:buNone/>
              <a:defRPr/>
            </a:pPr>
            <a:r>
              <a:rPr lang="zh-CN" altLang="en-US" sz="2400" kern="0" dirty="0">
                <a:solidFill>
                  <a:srgbClr val="000000"/>
                </a:solidFill>
              </a:rPr>
              <a:t>射体抽取就是在篇章中把与空间表达式对应的射体全部找到，并且每个射体分别和该空间表达式构成一个具体的空间关系</a:t>
            </a:r>
          </a:p>
          <a:p>
            <a:pPr marL="0" indent="0">
              <a:buClr>
                <a:srgbClr val="000000"/>
              </a:buClr>
              <a:buNone/>
              <a:defRPr/>
            </a:pPr>
            <a:endParaRPr lang="en-US" altLang="zh-CN" sz="2800" b="1" kern="0" dirty="0">
              <a:solidFill>
                <a:srgbClr val="000000"/>
              </a:solidFill>
            </a:endParaRPr>
          </a:p>
          <a:p>
            <a:pPr>
              <a:buClr>
                <a:srgbClr val="000000"/>
              </a:buClr>
              <a:defRPr/>
            </a:pPr>
            <a:endParaRPr lang="en-US" altLang="zh-CN" sz="2800" b="1" kern="0" dirty="0">
              <a:solidFill>
                <a:srgbClr val="000000"/>
              </a:solidFill>
            </a:endParaRPr>
          </a:p>
          <a:p>
            <a:pPr marL="0" indent="0">
              <a:buClr>
                <a:srgbClr val="000000"/>
              </a:buClr>
              <a:buNone/>
              <a:defRPr/>
            </a:pPr>
            <a:endPar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要把空间表达式“到高空”对应的射体“乌龟”和“鹰”都抽取出来构成两个</a:t>
            </a:r>
            <a:endPar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空间关系：“乌龟到高空”和 </a:t>
            </a:r>
            <a:r>
              <a:rPr lang="en-US" altLang="zh-CN" sz="2400" kern="0" dirty="0">
                <a:solidFill>
                  <a:srgbClr val="000000"/>
                </a:solidFill>
              </a:rPr>
              <a:t>“</a:t>
            </a:r>
            <a:r>
              <a:rPr lang="zh-CN" altLang="en-US" sz="2400" kern="0" dirty="0">
                <a:solidFill>
                  <a:srgbClr val="000000"/>
                </a:solidFill>
              </a:rPr>
              <a:t>鹰到高空</a:t>
            </a:r>
            <a:r>
              <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p>
        </p:txBody>
      </p:sp>
      <p:pic>
        <p:nvPicPr>
          <p:cNvPr id="5" name="图片 4" descr="Word&#10;&#10;中度可信度描述已自动生成">
            <a:extLst>
              <a:ext uri="{FF2B5EF4-FFF2-40B4-BE49-F238E27FC236}">
                <a16:creationId xmlns:a16="http://schemas.microsoft.com/office/drawing/2014/main" id="{9E4C1215-58A3-4C97-A921-995A1A76C1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124" y="2467425"/>
            <a:ext cx="9813929" cy="1429105"/>
          </a:xfrm>
          <a:prstGeom prst="rect">
            <a:avLst/>
          </a:prstGeom>
        </p:spPr>
      </p:pic>
      <p:sp>
        <p:nvSpPr>
          <p:cNvPr id="6" name="灯片编号占位符 5"/>
          <p:cNvSpPr>
            <a:spLocks noGrp="1"/>
          </p:cNvSpPr>
          <p:nvPr>
            <p:ph type="sldNum" sz="quarter" idx="12"/>
          </p:nvPr>
        </p:nvSpPr>
        <p:spPr/>
        <p:txBody>
          <a:bodyPr/>
          <a:lstStyle/>
          <a:p>
            <a:fld id="{7939AB81-0AB9-404A-A05F-6E9A7617CAC1}" type="slidenum">
              <a:rPr lang="zh-CN" altLang="en-US" smtClean="0"/>
              <a:t>33</a:t>
            </a:fld>
            <a:endParaRPr lang="zh-CN" altLang="en-US"/>
          </a:p>
        </p:txBody>
      </p:sp>
    </p:spTree>
    <p:extLst>
      <p:ext uri="{BB962C8B-B14F-4D97-AF65-F5344CB8AC3E}">
        <p14:creationId xmlns:p14="http://schemas.microsoft.com/office/powerpoint/2010/main" val="575783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内容占位符 2">
            <a:extLst>
              <a:ext uri="{FF2B5EF4-FFF2-40B4-BE49-F238E27FC236}">
                <a16:creationId xmlns:a16="http://schemas.microsoft.com/office/drawing/2014/main" id="{D4E9123A-5DFB-43B8-9E69-0E6003FDC838}"/>
              </a:ext>
            </a:extLst>
          </p:cNvPr>
          <p:cNvSpPr txBox="1">
            <a:spLocks/>
          </p:cNvSpPr>
          <p:nvPr/>
        </p:nvSpPr>
        <p:spPr bwMode="auto">
          <a:xfrm>
            <a:off x="684124" y="753273"/>
            <a:ext cx="10769939"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3.4.1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空间描述策略</a:t>
            </a:r>
            <a:endParaRPr lang="en-US" altLang="zh-CN" sz="2800" b="1" kern="0" dirty="0">
              <a:solidFill>
                <a:srgbClr val="000000"/>
              </a:solidFill>
            </a:endParaRPr>
          </a:p>
          <a:p>
            <a:pPr marL="0" indent="0">
              <a:buClr>
                <a:srgbClr val="000000"/>
              </a:buClr>
              <a:buNone/>
              <a:defRPr/>
            </a:pPr>
            <a:r>
              <a:rPr lang="zh-CN" altLang="en-US" sz="2400" kern="0" dirty="0">
                <a:solidFill>
                  <a:srgbClr val="000000"/>
                </a:solidFill>
              </a:rPr>
              <a:t>真实文本中空间表达式和射体对应的关系是复杂的，本文将二者之间的捆绑方式称为空间描述策略，并结合语料分析归纳为三种类型：</a:t>
            </a:r>
            <a:endParaRPr lang="en-US" altLang="zh-CN" sz="2400" kern="0" dirty="0">
              <a:solidFill>
                <a:srgbClr val="000000"/>
              </a:solidFill>
            </a:endParaRPr>
          </a:p>
          <a:p>
            <a:pPr marL="0" indent="0">
              <a:buClr>
                <a:srgbClr val="000000"/>
              </a:buClr>
              <a:buNone/>
              <a:defRPr/>
            </a:pPr>
            <a:r>
              <a:rPr lang="zh-CN" altLang="en-US" sz="2400" b="1" kern="0" dirty="0">
                <a:solidFill>
                  <a:srgbClr val="000000"/>
                </a:solidFill>
              </a:rPr>
              <a:t>数量映射</a:t>
            </a:r>
            <a:r>
              <a:rPr lang="zh-CN" altLang="en-US" sz="2400" kern="0" dirty="0">
                <a:solidFill>
                  <a:srgbClr val="000000"/>
                </a:solidFill>
              </a:rPr>
              <a:t>、</a:t>
            </a:r>
            <a:r>
              <a:rPr lang="zh-CN" altLang="en-US" sz="2400" b="1" kern="0" dirty="0">
                <a:solidFill>
                  <a:srgbClr val="000000"/>
                </a:solidFill>
              </a:rPr>
              <a:t>空间关系转移</a:t>
            </a:r>
            <a:r>
              <a:rPr lang="zh-CN" altLang="en-US" sz="2400" kern="0" dirty="0">
                <a:solidFill>
                  <a:srgbClr val="000000"/>
                </a:solidFill>
              </a:rPr>
              <a:t>和</a:t>
            </a:r>
            <a:r>
              <a:rPr lang="zh-CN" altLang="en-US" sz="2400" b="1" kern="0" dirty="0">
                <a:solidFill>
                  <a:srgbClr val="000000"/>
                </a:solidFill>
              </a:rPr>
              <a:t>句法位置</a:t>
            </a:r>
            <a:endParaRPr lang="en-US" altLang="zh-CN" sz="2400" b="1" kern="0" dirty="0">
              <a:solidFill>
                <a:srgbClr val="000000"/>
              </a:solidFill>
            </a:endParaRPr>
          </a:p>
          <a:p>
            <a:pPr marL="0" indent="0">
              <a:buClr>
                <a:srgbClr val="000000"/>
              </a:buClr>
              <a:buNone/>
              <a:defRPr/>
            </a:pPr>
            <a:endParaRPr kumimoji="1" lang="en-US" altLang="zh-CN" sz="2400" b="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该研究标注了中文版</a:t>
            </a:r>
            <a:r>
              <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伊索寓言</a:t>
            </a:r>
            <a:r>
              <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》432 </a:t>
            </a: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篇作为语料库</a:t>
            </a:r>
            <a:r>
              <a:rPr lang="zh-CN" altLang="en-US" sz="2400" kern="0" dirty="0">
                <a:solidFill>
                  <a:srgbClr val="000000"/>
                </a:solidFill>
              </a:rPr>
              <a:t>，语料规模约</a:t>
            </a:r>
            <a:r>
              <a:rPr lang="en-US" altLang="zh-CN" sz="2400" kern="0" dirty="0">
                <a:solidFill>
                  <a:srgbClr val="000000"/>
                </a:solidFill>
              </a:rPr>
              <a:t>8</a:t>
            </a:r>
            <a:r>
              <a:rPr lang="zh-CN" altLang="en-US" sz="2400" kern="0" dirty="0">
                <a:solidFill>
                  <a:srgbClr val="000000"/>
                </a:solidFill>
              </a:rPr>
              <a:t>万字</a:t>
            </a:r>
            <a:endParaRPr lang="en-US" altLang="zh-CN" sz="2400" kern="0" dirty="0">
              <a:solidFill>
                <a:srgbClr val="000000"/>
              </a:solidFill>
            </a:endParaRPr>
          </a:p>
          <a:p>
            <a:pPr marL="0" indent="0">
              <a:buClr>
                <a:srgbClr val="000000"/>
              </a:buClr>
              <a:buNone/>
              <a:defRPr/>
            </a:pP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训练语料包含语料库中随机挑选的</a:t>
            </a:r>
            <a:r>
              <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325</a:t>
            </a: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篇；测试语料为其余</a:t>
            </a:r>
            <a:r>
              <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107</a:t>
            </a: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篇</a:t>
            </a:r>
            <a:endPar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通过统计训练语料和测试语料中每种描述策略的空间关系占总关系的比例，</a:t>
            </a:r>
            <a:endPar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定量分析空间描述策略</a:t>
            </a:r>
            <a:endPar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 name="灯片编号占位符 4"/>
          <p:cNvSpPr>
            <a:spLocks noGrp="1"/>
          </p:cNvSpPr>
          <p:nvPr>
            <p:ph type="sldNum" sz="quarter" idx="12"/>
          </p:nvPr>
        </p:nvSpPr>
        <p:spPr/>
        <p:txBody>
          <a:bodyPr/>
          <a:lstStyle/>
          <a:p>
            <a:fld id="{7939AB81-0AB9-404A-A05F-6E9A7617CAC1}" type="slidenum">
              <a:rPr lang="zh-CN" altLang="en-US" smtClean="0"/>
              <a:t>34</a:t>
            </a:fld>
            <a:endParaRPr lang="zh-CN" altLang="en-US"/>
          </a:p>
        </p:txBody>
      </p:sp>
    </p:spTree>
    <p:extLst>
      <p:ext uri="{BB962C8B-B14F-4D97-AF65-F5344CB8AC3E}">
        <p14:creationId xmlns:p14="http://schemas.microsoft.com/office/powerpoint/2010/main" val="13521653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内容占位符 2">
            <a:extLst>
              <a:ext uri="{FF2B5EF4-FFF2-40B4-BE49-F238E27FC236}">
                <a16:creationId xmlns:a16="http://schemas.microsoft.com/office/drawing/2014/main" id="{D4E9123A-5DFB-43B8-9E69-0E6003FDC838}"/>
              </a:ext>
            </a:extLst>
          </p:cNvPr>
          <p:cNvSpPr txBox="1">
            <a:spLocks/>
          </p:cNvSpPr>
          <p:nvPr/>
        </p:nvSpPr>
        <p:spPr bwMode="auto">
          <a:xfrm>
            <a:off x="684124" y="960050"/>
            <a:ext cx="10769939"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3.4.1</a:t>
            </a:r>
            <a:r>
              <a:rPr lang="en-US" altLang="zh-CN" sz="2800" b="1" kern="0" dirty="0">
                <a:solidFill>
                  <a:srgbClr val="000000"/>
                </a:solidFill>
              </a:rPr>
              <a:t>.1</a:t>
            </a: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数量映射</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a:buClr>
                <a:srgbClr val="000000"/>
              </a:buClr>
              <a:defRPr/>
            </a:pPr>
            <a:endParaRPr lang="en-US" altLang="zh-CN" sz="2800" b="1" kern="0" dirty="0">
              <a:solidFill>
                <a:srgbClr val="000000"/>
              </a:solidFill>
            </a:endParaRPr>
          </a:p>
          <a:p>
            <a:pPr>
              <a:buClr>
                <a:srgbClr val="000000"/>
              </a:buClr>
              <a:defRPr/>
            </a:pP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zh-CN" altLang="en-US" sz="2400" kern="0" dirty="0">
                <a:solidFill>
                  <a:srgbClr val="000000"/>
                </a:solidFill>
              </a:rPr>
              <a:t>数量映射是指空间表达式和其匹配的射体之间的个数比值。语料库中，有四种</a:t>
            </a:r>
            <a:endParaRPr lang="en-US" altLang="zh-CN" sz="2400" kern="0" dirty="0">
              <a:solidFill>
                <a:srgbClr val="000000"/>
              </a:solidFill>
            </a:endParaRPr>
          </a:p>
          <a:p>
            <a:pPr marL="0" indent="0">
              <a:buClr>
                <a:srgbClr val="000000"/>
              </a:buClr>
              <a:buNone/>
              <a:defRPr/>
            </a:pPr>
            <a:r>
              <a:rPr lang="zh-CN" altLang="en-US" sz="2400" kern="0" dirty="0">
                <a:solidFill>
                  <a:srgbClr val="000000"/>
                </a:solidFill>
              </a:rPr>
              <a:t>数量映射关系：</a:t>
            </a:r>
            <a:r>
              <a:rPr lang="en-US" altLang="zh-CN" sz="2400" kern="0" dirty="0">
                <a:solidFill>
                  <a:srgbClr val="000000"/>
                </a:solidFill>
              </a:rPr>
              <a:t>1:0</a:t>
            </a:r>
            <a:r>
              <a:rPr lang="zh-CN" altLang="en-US" sz="2400" kern="0" dirty="0">
                <a:solidFill>
                  <a:srgbClr val="000000"/>
                </a:solidFill>
              </a:rPr>
              <a:t>，</a:t>
            </a:r>
            <a:r>
              <a:rPr lang="en-US" altLang="zh-CN" sz="2400" kern="0" dirty="0">
                <a:solidFill>
                  <a:srgbClr val="000000"/>
                </a:solidFill>
              </a:rPr>
              <a:t>1:1</a:t>
            </a:r>
            <a:r>
              <a:rPr lang="zh-CN" altLang="en-US" sz="2400" kern="0" dirty="0">
                <a:solidFill>
                  <a:srgbClr val="000000"/>
                </a:solidFill>
              </a:rPr>
              <a:t>，</a:t>
            </a:r>
            <a:r>
              <a:rPr lang="en-US" altLang="zh-CN" sz="2400" kern="0" dirty="0">
                <a:solidFill>
                  <a:srgbClr val="000000"/>
                </a:solidFill>
              </a:rPr>
              <a:t>1:2 </a:t>
            </a:r>
            <a:r>
              <a:rPr lang="zh-CN" altLang="en-US" sz="2400" kern="0" dirty="0">
                <a:solidFill>
                  <a:srgbClr val="000000"/>
                </a:solidFill>
              </a:rPr>
              <a:t>和 </a:t>
            </a:r>
            <a:r>
              <a:rPr lang="en-US" altLang="zh-CN" sz="2400" kern="0" dirty="0">
                <a:solidFill>
                  <a:srgbClr val="000000"/>
                </a:solidFill>
              </a:rPr>
              <a:t>1:3</a:t>
            </a:r>
          </a:p>
          <a:p>
            <a:pPr marL="0" indent="0">
              <a:buClr>
                <a:srgbClr val="000000"/>
              </a:buClr>
              <a:buNone/>
              <a:defRPr/>
            </a:pPr>
            <a:r>
              <a:rPr lang="zh-CN" altLang="en-US" sz="2400" kern="0" dirty="0">
                <a:solidFill>
                  <a:srgbClr val="000000"/>
                </a:solidFill>
              </a:rPr>
              <a:t>其中</a:t>
            </a:r>
            <a:r>
              <a:rPr lang="en-US" altLang="zh-CN" sz="2400" kern="0" dirty="0">
                <a:solidFill>
                  <a:srgbClr val="000000"/>
                </a:solidFill>
              </a:rPr>
              <a:t>1:0 </a:t>
            </a:r>
            <a:r>
              <a:rPr lang="zh-CN" altLang="en-US" sz="2400" kern="0" dirty="0">
                <a:solidFill>
                  <a:srgbClr val="000000"/>
                </a:solidFill>
              </a:rPr>
              <a:t>的含义是在上下文中，找不到和这个空间表达式匹配的射体，但是可以从语境中意会，文中称为射体语义省略</a:t>
            </a:r>
            <a:endParaRPr lang="en-US" altLang="zh-CN" sz="2400" kern="0" dirty="0">
              <a:solidFill>
                <a:srgbClr val="000000"/>
              </a:solidFill>
            </a:endParaRPr>
          </a:p>
          <a:p>
            <a:pPr marL="0" indent="0">
              <a:buClr>
                <a:srgbClr val="000000"/>
              </a:buClr>
              <a:buNone/>
              <a:defRPr/>
            </a:pPr>
            <a:r>
              <a:rPr lang="zh-CN" altLang="en-US" sz="2400" kern="0" dirty="0">
                <a:solidFill>
                  <a:srgbClr val="000000"/>
                </a:solidFill>
              </a:rPr>
              <a:t>从表</a:t>
            </a:r>
            <a:r>
              <a:rPr lang="en-US" altLang="zh-CN" sz="2400" kern="0" dirty="0">
                <a:solidFill>
                  <a:srgbClr val="000000"/>
                </a:solidFill>
              </a:rPr>
              <a:t>7</a:t>
            </a:r>
            <a:r>
              <a:rPr lang="zh-CN" altLang="en-US" sz="2400" kern="0" dirty="0">
                <a:solidFill>
                  <a:srgbClr val="000000"/>
                </a:solidFill>
              </a:rPr>
              <a:t>中可以看出随着映射关系中射体个数的增加，对应的空间关系的比例是极具下降的，这也符合人类对空间关系的认知</a:t>
            </a:r>
            <a:endParaRPr lang="en-US" altLang="zh-CN" sz="2400" kern="0" dirty="0">
              <a:solidFill>
                <a:srgbClr val="000000"/>
              </a:solidFill>
            </a:endParaRPr>
          </a:p>
        </p:txBody>
      </p:sp>
      <p:pic>
        <p:nvPicPr>
          <p:cNvPr id="5" name="图片 4" descr="图片包含 表格&#10;&#10;描述已自动生成">
            <a:extLst>
              <a:ext uri="{FF2B5EF4-FFF2-40B4-BE49-F238E27FC236}">
                <a16:creationId xmlns:a16="http://schemas.microsoft.com/office/drawing/2014/main" id="{CDDEEA26-3A49-4692-AADD-612BAE562F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9143" y="1551749"/>
            <a:ext cx="9043801" cy="1628941"/>
          </a:xfrm>
          <a:prstGeom prst="rect">
            <a:avLst/>
          </a:prstGeom>
        </p:spPr>
      </p:pic>
      <p:sp>
        <p:nvSpPr>
          <p:cNvPr id="6" name="TextBox 6">
            <a:extLst>
              <a:ext uri="{FF2B5EF4-FFF2-40B4-BE49-F238E27FC236}">
                <a16:creationId xmlns:a16="http://schemas.microsoft.com/office/drawing/2014/main" id="{33DB3369-BA75-4D13-9C54-4A87BBF9E91F}"/>
              </a:ext>
            </a:extLst>
          </p:cNvPr>
          <p:cNvSpPr txBox="1"/>
          <p:nvPr/>
        </p:nvSpPr>
        <p:spPr>
          <a:xfrm>
            <a:off x="4365670" y="1251958"/>
            <a:ext cx="4548494" cy="369332"/>
          </a:xfrm>
          <a:prstGeom prst="rect">
            <a:avLst/>
          </a:prstGeom>
          <a:noFill/>
        </p:spPr>
        <p:txBody>
          <a:bodyPr wrap="square" rtlCol="0">
            <a:spAutoFit/>
          </a:bodyPr>
          <a:lstStyle/>
          <a:p>
            <a:r>
              <a:rPr lang="zh-CN" altLang="en-US" b="1" dirty="0"/>
              <a:t>表</a:t>
            </a:r>
            <a:r>
              <a:rPr lang="en-US" altLang="zh-CN" b="1" dirty="0"/>
              <a:t>7  </a:t>
            </a:r>
            <a:r>
              <a:rPr lang="zh-CN" altLang="en-US" b="1" dirty="0"/>
              <a:t>数量映射统计表</a:t>
            </a:r>
          </a:p>
        </p:txBody>
      </p:sp>
      <p:sp>
        <p:nvSpPr>
          <p:cNvPr id="7" name="灯片编号占位符 6"/>
          <p:cNvSpPr>
            <a:spLocks noGrp="1"/>
          </p:cNvSpPr>
          <p:nvPr>
            <p:ph type="sldNum" sz="quarter" idx="12"/>
          </p:nvPr>
        </p:nvSpPr>
        <p:spPr/>
        <p:txBody>
          <a:bodyPr/>
          <a:lstStyle/>
          <a:p>
            <a:fld id="{7939AB81-0AB9-404A-A05F-6E9A7617CAC1}" type="slidenum">
              <a:rPr lang="zh-CN" altLang="en-US" smtClean="0"/>
              <a:t>35</a:t>
            </a:fld>
            <a:endParaRPr lang="zh-CN" altLang="en-US"/>
          </a:p>
        </p:txBody>
      </p:sp>
    </p:spTree>
    <p:extLst>
      <p:ext uri="{BB962C8B-B14F-4D97-AF65-F5344CB8AC3E}">
        <p14:creationId xmlns:p14="http://schemas.microsoft.com/office/powerpoint/2010/main" val="12283889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内容占位符 2">
            <a:extLst>
              <a:ext uri="{FF2B5EF4-FFF2-40B4-BE49-F238E27FC236}">
                <a16:creationId xmlns:a16="http://schemas.microsoft.com/office/drawing/2014/main" id="{D4E9123A-5DFB-43B8-9E69-0E6003FDC838}"/>
              </a:ext>
            </a:extLst>
          </p:cNvPr>
          <p:cNvSpPr txBox="1">
            <a:spLocks/>
          </p:cNvSpPr>
          <p:nvPr/>
        </p:nvSpPr>
        <p:spPr bwMode="auto">
          <a:xfrm>
            <a:off x="684124" y="960050"/>
            <a:ext cx="10769939"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3.4.1</a:t>
            </a:r>
            <a:r>
              <a:rPr lang="en-US" altLang="zh-CN" sz="2800" b="1" kern="0" dirty="0">
                <a:solidFill>
                  <a:srgbClr val="000000"/>
                </a:solidFill>
              </a:rPr>
              <a:t>.2</a:t>
            </a: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空间焦点转移</a:t>
            </a:r>
            <a:endParaRPr lang="en-US" altLang="zh-CN" sz="2800" b="1" kern="0" dirty="0">
              <a:solidFill>
                <a:srgbClr val="000000"/>
              </a:solidFill>
            </a:endParaRP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在汉语中，如果在射体和它相对应的空间表达式中，存在其它完整的空间关系，那么就发生了空间焦点转移</a:t>
            </a: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0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有一天，</a:t>
            </a:r>
            <a:r>
              <a:rPr kumimoji="1" lang="zh-CN" altLang="en-US" sz="2000" i="1" u="none" strike="noStrike" kern="0" cap="none" spc="0" normalizeH="0" baseline="0" noProof="0" dirty="0">
                <a:ln>
                  <a:noFill/>
                </a:ln>
                <a:solidFill>
                  <a:srgbClr val="000000"/>
                </a:solidFill>
                <a:highlight>
                  <a:srgbClr val="C0C0C0"/>
                </a:highlight>
                <a:uLnTx/>
                <a:uFillTx/>
                <a:latin typeface="微软雅黑" panose="020B0503020204020204" pitchFamily="34" charset="-122"/>
                <a:ea typeface="微软雅黑" panose="020B0503020204020204" pitchFamily="34" charset="-122"/>
                <a:cs typeface="+mn-cs"/>
              </a:rPr>
              <a:t>鹰</a:t>
            </a:r>
            <a:r>
              <a:rPr kumimoji="1" lang="zh-CN" altLang="en-US" sz="20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看见</a:t>
            </a:r>
            <a:r>
              <a:rPr kumimoji="1" lang="zh-CN" altLang="en-US" sz="2000" i="1" u="none" strike="noStrike" kern="0" cap="none" spc="0" normalizeH="0" baseline="0" noProof="0" dirty="0">
                <a:ln>
                  <a:noFill/>
                </a:ln>
                <a:solidFill>
                  <a:srgbClr val="000000"/>
                </a:solidFill>
                <a:highlight>
                  <a:srgbClr val="C0C0C0"/>
                </a:highlight>
                <a:uLnTx/>
                <a:uFillTx/>
                <a:latin typeface="微软雅黑" panose="020B0503020204020204" pitchFamily="34" charset="-122"/>
                <a:ea typeface="微软雅黑" panose="020B0503020204020204" pitchFamily="34" charset="-122"/>
                <a:cs typeface="+mn-cs"/>
              </a:rPr>
              <a:t>农夫坐在</a:t>
            </a:r>
            <a:r>
              <a:rPr kumimoji="1" lang="zh-CN" altLang="en-US" sz="20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将要倒塌的</a:t>
            </a:r>
            <a:r>
              <a:rPr kumimoji="1" lang="zh-CN" altLang="en-US" sz="2000" i="1" u="none" strike="noStrike" kern="0" cap="none" spc="0" normalizeH="0" baseline="0" noProof="0" dirty="0">
                <a:ln>
                  <a:noFill/>
                </a:ln>
                <a:solidFill>
                  <a:srgbClr val="000000"/>
                </a:solidFill>
                <a:highlight>
                  <a:srgbClr val="C0C0C0"/>
                </a:highlight>
                <a:uLnTx/>
                <a:uFillTx/>
                <a:latin typeface="微软雅黑" panose="020B0503020204020204" pitchFamily="34" charset="-122"/>
                <a:ea typeface="微软雅黑" panose="020B0503020204020204" pitchFamily="34" charset="-122"/>
                <a:cs typeface="+mn-cs"/>
              </a:rPr>
              <a:t>墙下</a:t>
            </a:r>
            <a:r>
              <a:rPr kumimoji="1" lang="zh-CN" altLang="en-US" sz="20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，就立刻</a:t>
            </a:r>
            <a:r>
              <a:rPr kumimoji="1" lang="zh-CN" altLang="en-US" sz="2000" i="1" u="none" strike="noStrike" kern="0" cap="none" spc="0" normalizeH="0" baseline="0" noProof="0" dirty="0">
                <a:ln>
                  <a:noFill/>
                </a:ln>
                <a:solidFill>
                  <a:srgbClr val="000000"/>
                </a:solidFill>
                <a:highlight>
                  <a:srgbClr val="C0C0C0"/>
                </a:highlight>
                <a:uLnTx/>
                <a:uFillTx/>
                <a:latin typeface="微软雅黑" panose="020B0503020204020204" pitchFamily="34" charset="-122"/>
                <a:ea typeface="微软雅黑" panose="020B0503020204020204" pitchFamily="34" charset="-122"/>
                <a:cs typeface="+mn-cs"/>
              </a:rPr>
              <a:t>朝下</a:t>
            </a:r>
            <a:r>
              <a:rPr kumimoji="1" lang="zh-CN" altLang="en-US" sz="20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飞去，用脚爪抓起他头上的头巾。</a:t>
            </a:r>
            <a:endParaRPr kumimoji="1" lang="en-US" altLang="zh-CN" sz="20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en-US" altLang="zh-CN" sz="2000" i="1" kern="0" dirty="0">
                <a:solidFill>
                  <a:srgbClr val="000000"/>
                </a:solidFill>
              </a:rPr>
              <a:t>									《</a:t>
            </a:r>
            <a:r>
              <a:rPr lang="zh-CN" altLang="en-US" sz="2000" i="1" kern="0" dirty="0">
                <a:solidFill>
                  <a:srgbClr val="000000"/>
                </a:solidFill>
              </a:rPr>
              <a:t>农夫与鹰</a:t>
            </a:r>
            <a:r>
              <a:rPr lang="en-US" altLang="zh-CN" sz="2000" i="1" kern="0" dirty="0">
                <a:solidFill>
                  <a:srgbClr val="000000"/>
                </a:solidFill>
              </a:rPr>
              <a:t>》</a:t>
            </a:r>
            <a:r>
              <a:rPr lang="zh-CN" altLang="en-US" sz="2000" i="1" kern="0" dirty="0">
                <a:solidFill>
                  <a:srgbClr val="000000"/>
                </a:solidFill>
              </a:rPr>
              <a:t>片段</a:t>
            </a:r>
            <a:endParaRPr lang="en-US" altLang="zh-CN" sz="2000" i="1" kern="0" dirty="0">
              <a:solidFill>
                <a:srgbClr val="000000"/>
              </a:solidFill>
            </a:endParaRPr>
          </a:p>
          <a:p>
            <a:pPr marL="0" indent="0">
              <a:buClr>
                <a:srgbClr val="000000"/>
              </a:buClr>
              <a:buNone/>
              <a:defRPr/>
            </a:pP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射体“鹰”与其匹配的空间表达式“朝下”之间，还有一个完整的空间关系</a:t>
            </a:r>
            <a:endPar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“农夫坐在墙下”</a:t>
            </a:r>
            <a:endPar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空间焦点转移：“鹰”→ “农夫”→ “鹰”</a:t>
            </a:r>
            <a:endPar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lang="en-US" altLang="zh-CN" sz="2400" kern="0" dirty="0">
              <a:solidFill>
                <a:srgbClr val="000000"/>
              </a:solidFill>
            </a:endParaRPr>
          </a:p>
          <a:p>
            <a:pPr marL="0" indent="0">
              <a:buClr>
                <a:srgbClr val="000000"/>
              </a:buClr>
              <a:buNone/>
              <a:defRPr/>
            </a:pP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文中从空间焦点转移的角度将射体和其匹配的空间表达式的关系分为两大类</a:t>
            </a:r>
            <a:endParaRPr kumimoji="1" lang="en-US" altLang="zh-CN"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 name="灯片编号占位符 4"/>
          <p:cNvSpPr>
            <a:spLocks noGrp="1"/>
          </p:cNvSpPr>
          <p:nvPr>
            <p:ph type="sldNum" sz="quarter" idx="12"/>
          </p:nvPr>
        </p:nvSpPr>
        <p:spPr/>
        <p:txBody>
          <a:bodyPr/>
          <a:lstStyle/>
          <a:p>
            <a:fld id="{7939AB81-0AB9-404A-A05F-6E9A7617CAC1}" type="slidenum">
              <a:rPr lang="zh-CN" altLang="en-US" smtClean="0"/>
              <a:t>36</a:t>
            </a:fld>
            <a:endParaRPr lang="zh-CN" altLang="en-US"/>
          </a:p>
        </p:txBody>
      </p:sp>
    </p:spTree>
    <p:extLst>
      <p:ext uri="{BB962C8B-B14F-4D97-AF65-F5344CB8AC3E}">
        <p14:creationId xmlns:p14="http://schemas.microsoft.com/office/powerpoint/2010/main" val="3940623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内容占位符 2">
            <a:extLst>
              <a:ext uri="{FF2B5EF4-FFF2-40B4-BE49-F238E27FC236}">
                <a16:creationId xmlns:a16="http://schemas.microsoft.com/office/drawing/2014/main" id="{D4E9123A-5DFB-43B8-9E69-0E6003FDC838}"/>
              </a:ext>
            </a:extLst>
          </p:cNvPr>
          <p:cNvSpPr txBox="1">
            <a:spLocks/>
          </p:cNvSpPr>
          <p:nvPr/>
        </p:nvSpPr>
        <p:spPr bwMode="auto">
          <a:xfrm>
            <a:off x="684124" y="960050"/>
            <a:ext cx="10769939"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3.4.1</a:t>
            </a:r>
            <a:r>
              <a:rPr lang="en-US" altLang="zh-CN" sz="2800" b="1" kern="0" dirty="0">
                <a:solidFill>
                  <a:srgbClr val="000000"/>
                </a:solidFill>
              </a:rPr>
              <a:t>.2</a:t>
            </a: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空间焦点转移</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zh-CN" altLang="en-US" sz="2400" b="1" kern="0" dirty="0">
                <a:solidFill>
                  <a:srgbClr val="000000"/>
                </a:solidFill>
              </a:rPr>
              <a:t>第一大类</a:t>
            </a:r>
            <a:endParaRPr lang="en-US" altLang="zh-CN" sz="2400" b="1" kern="0" dirty="0">
              <a:solidFill>
                <a:srgbClr val="000000"/>
              </a:solidFill>
            </a:endParaRPr>
          </a:p>
          <a:p>
            <a:pPr marL="0" indent="0">
              <a:buClr>
                <a:srgbClr val="000000"/>
              </a:buClr>
              <a:buNone/>
              <a:defRPr/>
            </a:pPr>
            <a:r>
              <a:rPr lang="zh-CN" altLang="en-US" sz="2400" kern="0" dirty="0">
                <a:solidFill>
                  <a:srgbClr val="000000"/>
                </a:solidFill>
              </a:rPr>
              <a:t>在射体和空间表达式之间，没有空间焦点转移。句法上又分为两个子类。</a:t>
            </a:r>
            <a:endParaRPr lang="en-US" altLang="zh-CN" sz="2400" kern="0" dirty="0">
              <a:solidFill>
                <a:srgbClr val="000000"/>
              </a:solidFill>
            </a:endParaRPr>
          </a:p>
          <a:p>
            <a:pPr marL="0" indent="0">
              <a:buClr>
                <a:srgbClr val="000000"/>
              </a:buClr>
              <a:buNone/>
              <a:defRPr/>
            </a:pPr>
            <a:r>
              <a:rPr lang="en-US" altLang="zh-CN" sz="2000" b="1" i="1" dirty="0" err="1"/>
              <a:t>TypeSI</a:t>
            </a:r>
            <a:r>
              <a:rPr lang="en-US" altLang="zh-CN" sz="2000" b="1" i="1" dirty="0"/>
              <a:t>   </a:t>
            </a:r>
          </a:p>
          <a:p>
            <a:pPr marL="0" indent="0">
              <a:buClr>
                <a:srgbClr val="000000"/>
              </a:buClr>
              <a:buNone/>
              <a:defRPr/>
            </a:pPr>
            <a:r>
              <a:rPr lang="zh-CN" altLang="en-US" sz="2400" dirty="0"/>
              <a:t>射体和其匹配的空间表达式之间，不存在任何其它空间表达式</a:t>
            </a:r>
            <a:endParaRPr lang="en-US" altLang="zh-CN" sz="2400" dirty="0"/>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altLang="zh-CN" sz="2000" b="1" i="1" u="none" strike="noStrike" kern="1200" cap="none" spc="0" normalizeH="0" baseline="0" noProof="0" dirty="0" err="1">
                <a:ln>
                  <a:noFill/>
                </a:ln>
                <a:solidFill>
                  <a:prstClr val="black"/>
                </a:solidFill>
                <a:effectLst/>
                <a:uLnTx/>
                <a:uFillTx/>
              </a:rPr>
              <a:t>TypeSII</a:t>
            </a:r>
            <a:r>
              <a:rPr kumimoji="0" lang="en-US" altLang="zh-CN" sz="2000" b="1" i="1" u="none" strike="noStrike" kern="1200" cap="none" spc="0" normalizeH="0" baseline="0" noProof="0" dirty="0">
                <a:ln>
                  <a:noFill/>
                </a:ln>
                <a:solidFill>
                  <a:prstClr val="black"/>
                </a:solidFill>
                <a:effectLst/>
                <a:uLnTx/>
                <a:uFillTx/>
              </a:rPr>
              <a:t>    </a:t>
            </a: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zh-CN" altLang="en-US" sz="2400" b="0" i="0" u="none" strike="noStrike" kern="1200" cap="none" spc="0" normalizeH="0" baseline="0" noProof="0" dirty="0">
                <a:ln>
                  <a:noFill/>
                </a:ln>
                <a:solidFill>
                  <a:prstClr val="black"/>
                </a:solidFill>
                <a:effectLst/>
                <a:uLnTx/>
                <a:uFillTx/>
              </a:rPr>
              <a:t>射体和其匹配的空间表达式之间，存在其它空间表达式，而且它和这个射体匹配而构成空间关系</a:t>
            </a:r>
            <a:endParaRPr kumimoji="0" lang="en-US" altLang="zh-CN" sz="2400" b="0" i="0" u="none" strike="noStrike" kern="1200" cap="none" spc="0" normalizeH="0" baseline="0" noProof="0" dirty="0">
              <a:ln>
                <a:noFill/>
              </a:ln>
              <a:solidFill>
                <a:prstClr val="black"/>
              </a:solidFill>
              <a:effectLst/>
              <a:uLnTx/>
              <a:uFillTx/>
            </a:endParaRPr>
          </a:p>
          <a:p>
            <a:pPr marL="0" indent="0">
              <a:buClr>
                <a:srgbClr val="000000"/>
              </a:buClr>
              <a:buNone/>
              <a:defRPr/>
            </a:pPr>
            <a:r>
              <a:rPr kumimoji="1" lang="zh-CN" altLang="en-US" sz="2000" i="1" u="none" strike="noStrike" kern="0" cap="none" spc="0" normalizeH="0" baseline="0" noProof="0" dirty="0">
                <a:ln>
                  <a:noFill/>
                </a:ln>
                <a:solidFill>
                  <a:srgbClr val="000000"/>
                </a:solidFill>
                <a:effectLst/>
                <a:highlight>
                  <a:srgbClr val="C0C0C0"/>
                </a:highlight>
                <a:uLnTx/>
                <a:uFillTx/>
                <a:latin typeface="微软雅黑" panose="020B0503020204020204" pitchFamily="34" charset="-122"/>
                <a:ea typeface="微软雅黑" panose="020B0503020204020204" pitchFamily="34" charset="-122"/>
                <a:cs typeface="+mn-cs"/>
              </a:rPr>
              <a:t>鸽子</a:t>
            </a:r>
            <a:r>
              <a:rPr kumimoji="1" lang="zh-CN" altLang="en-US" sz="20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立刻呼呼地猛飞过去，不料一头碰撞在</a:t>
            </a:r>
            <a:r>
              <a:rPr kumimoji="1" lang="zh-CN" altLang="en-US" sz="2000" i="1" u="none" strike="noStrike" kern="0" cap="none" spc="0" normalizeH="0" baseline="0" noProof="0" dirty="0">
                <a:ln>
                  <a:noFill/>
                </a:ln>
                <a:solidFill>
                  <a:srgbClr val="000000"/>
                </a:solidFill>
                <a:effectLst/>
                <a:highlight>
                  <a:srgbClr val="C0C0C0"/>
                </a:highlight>
                <a:uLnTx/>
                <a:uFillTx/>
                <a:latin typeface="微软雅黑" panose="020B0503020204020204" pitchFamily="34" charset="-122"/>
                <a:ea typeface="微软雅黑" panose="020B0503020204020204" pitchFamily="34" charset="-122"/>
                <a:cs typeface="+mn-cs"/>
              </a:rPr>
              <a:t>画板上</a:t>
            </a:r>
            <a:r>
              <a:rPr kumimoji="1" lang="zh-CN" altLang="en-US" sz="20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，折断了翅膀，甩在</a:t>
            </a:r>
            <a:r>
              <a:rPr kumimoji="1" lang="zh-CN" altLang="en-US" sz="2000" i="1" u="none" strike="noStrike" kern="0" cap="none" spc="0" normalizeH="0" baseline="0" noProof="0" dirty="0">
                <a:ln>
                  <a:noFill/>
                </a:ln>
                <a:solidFill>
                  <a:srgbClr val="000000"/>
                </a:solidFill>
                <a:effectLst/>
                <a:highlight>
                  <a:srgbClr val="C0C0C0"/>
                </a:highlight>
                <a:uLnTx/>
                <a:uFillTx/>
                <a:latin typeface="微软雅黑" panose="020B0503020204020204" pitchFamily="34" charset="-122"/>
                <a:ea typeface="微软雅黑" panose="020B0503020204020204" pitchFamily="34" charset="-122"/>
                <a:cs typeface="+mn-cs"/>
              </a:rPr>
              <a:t>地上</a:t>
            </a:r>
            <a:r>
              <a:rPr kumimoji="1" lang="zh-CN" altLang="en-US" sz="20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1" lang="en-US" altLang="zh-CN" sz="20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en-US" altLang="zh-CN" sz="2000" i="1" kern="0" dirty="0">
                <a:solidFill>
                  <a:srgbClr val="000000"/>
                </a:solidFill>
              </a:rPr>
              <a:t>									《</a:t>
            </a:r>
            <a:r>
              <a:rPr lang="zh-CN" altLang="en-US" sz="2000" i="1" kern="0" dirty="0">
                <a:solidFill>
                  <a:srgbClr val="000000"/>
                </a:solidFill>
              </a:rPr>
              <a:t>鸽子和画板</a:t>
            </a:r>
            <a:r>
              <a:rPr lang="en-US" altLang="zh-CN" sz="2000" i="1" kern="0" dirty="0">
                <a:solidFill>
                  <a:srgbClr val="000000"/>
                </a:solidFill>
              </a:rPr>
              <a:t>》</a:t>
            </a:r>
            <a:r>
              <a:rPr lang="zh-CN" altLang="en-US" sz="2000" i="1" kern="0" dirty="0">
                <a:solidFill>
                  <a:srgbClr val="000000"/>
                </a:solidFill>
              </a:rPr>
              <a:t>片段</a:t>
            </a:r>
            <a:endParaRPr lang="en-US" altLang="zh-CN" sz="2000" i="1" kern="0" dirty="0">
              <a:solidFill>
                <a:srgbClr val="000000"/>
              </a:solidFill>
            </a:endParaRPr>
          </a:p>
          <a:p>
            <a:pPr marL="0" indent="0">
              <a:buClr>
                <a:srgbClr val="000000"/>
              </a:buClr>
              <a:buNone/>
              <a:defRPr/>
            </a:pPr>
            <a:r>
              <a:rPr lang="zh-CN" altLang="en-US" sz="2400" b="1" kern="0" dirty="0">
                <a:solidFill>
                  <a:srgbClr val="000000"/>
                </a:solidFill>
              </a:rPr>
              <a:t>第二大类</a:t>
            </a:r>
            <a:endParaRPr lang="en-US" altLang="zh-CN" sz="2400" b="1" kern="0" dirty="0">
              <a:solidFill>
                <a:srgbClr val="000000"/>
              </a:solidFill>
            </a:endParaRPr>
          </a:p>
          <a:p>
            <a:pPr marL="0" indent="0">
              <a:buClr>
                <a:srgbClr val="000000"/>
              </a:buClr>
              <a:buNone/>
              <a:defRPr/>
            </a:pPr>
            <a:r>
              <a:rPr lang="en-US" altLang="zh-CN" sz="2000" b="1" i="1" dirty="0" err="1"/>
              <a:t>TypeSIII</a:t>
            </a:r>
            <a:r>
              <a:rPr lang="en-US" altLang="zh-CN" sz="2000" b="1" i="1" dirty="0"/>
              <a:t>  </a:t>
            </a:r>
          </a:p>
          <a:p>
            <a:pPr marL="0" indent="0">
              <a:buClr>
                <a:srgbClr val="000000"/>
              </a:buClr>
              <a:buNone/>
              <a:defRPr/>
            </a:pPr>
            <a:r>
              <a:rPr lang="zh-CN" altLang="en-US" sz="2400" dirty="0"/>
              <a:t>射体和其匹配的空间表达式之间，存在空间焦点转移</a:t>
            </a:r>
            <a:endParaRPr lang="en-US" altLang="zh-CN" sz="2400" dirty="0"/>
          </a:p>
          <a:p>
            <a:pPr marL="0" indent="0">
              <a:buClr>
                <a:srgbClr val="000000"/>
              </a:buClr>
              <a:buNone/>
              <a:defRPr/>
            </a:pPr>
            <a:endParaRPr lang="en-US" altLang="zh-CN" sz="2400" b="1" kern="0" dirty="0">
              <a:solidFill>
                <a:srgbClr val="000000"/>
              </a:solidFill>
            </a:endParaRPr>
          </a:p>
          <a:p>
            <a:pPr marL="0" indent="0">
              <a:buClr>
                <a:srgbClr val="000000"/>
              </a:buClr>
              <a:buNone/>
              <a:defRPr/>
            </a:pPr>
            <a:endParaRPr lang="en-US" altLang="zh-CN" sz="2400" b="1" kern="0" dirty="0">
              <a:solidFill>
                <a:srgbClr val="000000"/>
              </a:solidFill>
            </a:endParaRPr>
          </a:p>
          <a:p>
            <a:pPr marL="0" indent="0">
              <a:buClr>
                <a:srgbClr val="000000"/>
              </a:buClr>
              <a:buNone/>
              <a:defRPr/>
            </a:pPr>
            <a:endParaRPr lang="en-US" altLang="zh-CN" sz="2000" i="1" kern="0" dirty="0">
              <a:solidFill>
                <a:srgbClr val="000000"/>
              </a:solidFill>
            </a:endParaRPr>
          </a:p>
          <a:p>
            <a:pPr marL="0" indent="0">
              <a:buClr>
                <a:srgbClr val="000000"/>
              </a:buClr>
              <a:buNone/>
              <a:defRPr/>
            </a:pPr>
            <a:endParaRPr lang="en-US" altLang="zh-CN" sz="2000" i="1" kern="0" dirty="0">
              <a:solidFill>
                <a:srgbClr val="000000"/>
              </a:solidFill>
            </a:endParaRPr>
          </a:p>
          <a:p>
            <a:pPr marL="0" indent="0">
              <a:buClr>
                <a:srgbClr val="000000"/>
              </a:buClr>
              <a:buNone/>
              <a:defRPr/>
            </a:pPr>
            <a:endParaRPr lang="en-US" altLang="zh-CN" sz="3600" kern="0" dirty="0">
              <a:solidFill>
                <a:srgbClr val="000000"/>
              </a:solidFill>
            </a:endParaRPr>
          </a:p>
        </p:txBody>
      </p:sp>
      <p:sp>
        <p:nvSpPr>
          <p:cNvPr id="5" name="灯片编号占位符 4"/>
          <p:cNvSpPr>
            <a:spLocks noGrp="1"/>
          </p:cNvSpPr>
          <p:nvPr>
            <p:ph type="sldNum" sz="quarter" idx="12"/>
          </p:nvPr>
        </p:nvSpPr>
        <p:spPr/>
        <p:txBody>
          <a:bodyPr/>
          <a:lstStyle/>
          <a:p>
            <a:fld id="{7939AB81-0AB9-404A-A05F-6E9A7617CAC1}" type="slidenum">
              <a:rPr lang="zh-CN" altLang="en-US" smtClean="0"/>
              <a:t>37</a:t>
            </a:fld>
            <a:endParaRPr lang="zh-CN" altLang="en-US"/>
          </a:p>
        </p:txBody>
      </p:sp>
    </p:spTree>
    <p:extLst>
      <p:ext uri="{BB962C8B-B14F-4D97-AF65-F5344CB8AC3E}">
        <p14:creationId xmlns:p14="http://schemas.microsoft.com/office/powerpoint/2010/main" val="13714241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内容占位符 2">
            <a:extLst>
              <a:ext uri="{FF2B5EF4-FFF2-40B4-BE49-F238E27FC236}">
                <a16:creationId xmlns:a16="http://schemas.microsoft.com/office/drawing/2014/main" id="{D4E9123A-5DFB-43B8-9E69-0E6003FDC838}"/>
              </a:ext>
            </a:extLst>
          </p:cNvPr>
          <p:cNvSpPr txBox="1">
            <a:spLocks/>
          </p:cNvSpPr>
          <p:nvPr/>
        </p:nvSpPr>
        <p:spPr bwMode="auto">
          <a:xfrm>
            <a:off x="609731" y="1003073"/>
            <a:ext cx="10769939"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3.4.1</a:t>
            </a:r>
            <a:r>
              <a:rPr lang="en-US" altLang="zh-CN" sz="2800" b="1" kern="0" dirty="0">
                <a:solidFill>
                  <a:srgbClr val="000000"/>
                </a:solidFill>
              </a:rPr>
              <a:t>.2</a:t>
            </a: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空间焦点转移</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zh-CN" altLang="en-US" sz="2400" kern="0" dirty="0">
                <a:solidFill>
                  <a:srgbClr val="000000"/>
                </a:solidFill>
              </a:rPr>
              <a:t>在语料库一对一数量映射中，对上面的三种情况进行了统计，结果如表</a:t>
            </a:r>
            <a:r>
              <a:rPr lang="en-US" altLang="zh-CN" sz="2400" kern="0" dirty="0">
                <a:solidFill>
                  <a:srgbClr val="000000"/>
                </a:solidFill>
              </a:rPr>
              <a:t>8</a:t>
            </a:r>
          </a:p>
          <a:p>
            <a:pPr marL="0" indent="0">
              <a:buClr>
                <a:srgbClr val="000000"/>
              </a:buClr>
              <a:buNone/>
              <a:defRPr/>
            </a:pPr>
            <a:endParaRPr lang="en-US" altLang="zh-CN" sz="2400" kern="0" dirty="0">
              <a:solidFill>
                <a:srgbClr val="000000"/>
              </a:solidFill>
            </a:endParaRPr>
          </a:p>
          <a:p>
            <a:pPr marL="0" indent="0">
              <a:buClr>
                <a:srgbClr val="000000"/>
              </a:buClr>
              <a:buNone/>
              <a:defRPr/>
            </a:pPr>
            <a:endParaRPr lang="en-US" altLang="zh-CN" sz="2400" kern="0" dirty="0">
              <a:solidFill>
                <a:srgbClr val="000000"/>
              </a:solidFill>
            </a:endParaRPr>
          </a:p>
          <a:p>
            <a:pPr marL="0" indent="0">
              <a:buClr>
                <a:srgbClr val="000000"/>
              </a:buClr>
              <a:buNone/>
              <a:defRPr/>
            </a:pPr>
            <a:endParaRPr lang="en-US" altLang="zh-CN" sz="2400" kern="0" dirty="0">
              <a:solidFill>
                <a:srgbClr val="000000"/>
              </a:solidFill>
            </a:endParaRPr>
          </a:p>
          <a:p>
            <a:pPr marL="0" indent="0">
              <a:buClr>
                <a:srgbClr val="000000"/>
              </a:buClr>
              <a:buNone/>
              <a:defRPr/>
            </a:pPr>
            <a:endParaRPr lang="en-US" altLang="zh-CN" sz="2400" kern="0" dirty="0">
              <a:solidFill>
                <a:srgbClr val="000000"/>
              </a:solidFill>
            </a:endParaRPr>
          </a:p>
          <a:p>
            <a:pPr marL="0" indent="0">
              <a:buClr>
                <a:srgbClr val="000000"/>
              </a:buClr>
              <a:buNone/>
              <a:defRPr/>
            </a:pPr>
            <a:endParaRPr lang="en-US" altLang="zh-CN" sz="2400" kern="0" dirty="0">
              <a:solidFill>
                <a:srgbClr val="000000"/>
              </a:solidFill>
            </a:endParaRPr>
          </a:p>
          <a:p>
            <a:pPr marL="0" indent="0">
              <a:buClr>
                <a:srgbClr val="000000"/>
              </a:buClr>
              <a:buNone/>
              <a:defRPr/>
            </a:pPr>
            <a:r>
              <a:rPr lang="zh-CN" altLang="en-US" sz="2400" kern="0" dirty="0">
                <a:solidFill>
                  <a:srgbClr val="000000"/>
                </a:solidFill>
              </a:rPr>
              <a:t>由表可见，绝大多数</a:t>
            </a:r>
            <a:r>
              <a:rPr lang="en-US" altLang="zh-CN" sz="2400" kern="0" dirty="0">
                <a:solidFill>
                  <a:srgbClr val="000000"/>
                </a:solidFill>
              </a:rPr>
              <a:t>1:1</a:t>
            </a:r>
            <a:r>
              <a:rPr lang="zh-CN" altLang="en-US" sz="2400" kern="0" dirty="0">
                <a:solidFill>
                  <a:srgbClr val="000000"/>
                </a:solidFill>
              </a:rPr>
              <a:t>映射的射体和空间表达式之间不存在其他空间表达式，发生焦点转移的情况是极少数的。</a:t>
            </a:r>
            <a:endParaRPr lang="en-US" altLang="zh-CN" sz="2400" kern="0" dirty="0">
              <a:solidFill>
                <a:srgbClr val="000000"/>
              </a:solidFill>
            </a:endParaRPr>
          </a:p>
          <a:p>
            <a:pPr marL="0" indent="0">
              <a:buClr>
                <a:srgbClr val="000000"/>
              </a:buClr>
              <a:buNone/>
              <a:defRPr/>
            </a:pPr>
            <a:endParaRPr lang="en-US" altLang="zh-CN" sz="2400" b="1" kern="0" dirty="0">
              <a:solidFill>
                <a:srgbClr val="000000"/>
              </a:solidFill>
            </a:endParaRPr>
          </a:p>
          <a:p>
            <a:pPr marL="0" indent="0">
              <a:buClr>
                <a:srgbClr val="000000"/>
              </a:buClr>
              <a:buNone/>
              <a:defRPr/>
            </a:pPr>
            <a:endParaRPr lang="en-US" altLang="zh-CN" sz="2000" i="1" kern="0" dirty="0">
              <a:solidFill>
                <a:srgbClr val="000000"/>
              </a:solidFill>
            </a:endParaRPr>
          </a:p>
          <a:p>
            <a:pPr marL="0" indent="0">
              <a:buClr>
                <a:srgbClr val="000000"/>
              </a:buClr>
              <a:buNone/>
              <a:defRPr/>
            </a:pPr>
            <a:endParaRPr lang="en-US" altLang="zh-CN" sz="2000" i="1" kern="0" dirty="0">
              <a:solidFill>
                <a:srgbClr val="000000"/>
              </a:solidFill>
            </a:endParaRPr>
          </a:p>
          <a:p>
            <a:pPr marL="0" indent="0">
              <a:buClr>
                <a:srgbClr val="000000"/>
              </a:buClr>
              <a:buNone/>
              <a:defRPr/>
            </a:pPr>
            <a:endParaRPr lang="en-US" altLang="zh-CN" sz="3600" kern="0" dirty="0">
              <a:solidFill>
                <a:srgbClr val="000000"/>
              </a:solidFill>
            </a:endParaRPr>
          </a:p>
        </p:txBody>
      </p:sp>
      <p:pic>
        <p:nvPicPr>
          <p:cNvPr id="5" name="图片 4" descr="表格&#10;&#10;中度可信度描述已自动生成">
            <a:extLst>
              <a:ext uri="{FF2B5EF4-FFF2-40B4-BE49-F238E27FC236}">
                <a16:creationId xmlns:a16="http://schemas.microsoft.com/office/drawing/2014/main" id="{B9F69A39-8BC5-4FDB-85FC-95E16D445B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920" y="2711767"/>
            <a:ext cx="9616992" cy="1460931"/>
          </a:xfrm>
          <a:prstGeom prst="rect">
            <a:avLst/>
          </a:prstGeom>
        </p:spPr>
      </p:pic>
      <p:sp>
        <p:nvSpPr>
          <p:cNvPr id="6" name="TextBox 6">
            <a:extLst>
              <a:ext uri="{FF2B5EF4-FFF2-40B4-BE49-F238E27FC236}">
                <a16:creationId xmlns:a16="http://schemas.microsoft.com/office/drawing/2014/main" id="{1A6E9C25-5FAC-41ED-8907-D8F3A0587005}"/>
              </a:ext>
            </a:extLst>
          </p:cNvPr>
          <p:cNvSpPr txBox="1"/>
          <p:nvPr/>
        </p:nvSpPr>
        <p:spPr>
          <a:xfrm>
            <a:off x="4338632" y="2381708"/>
            <a:ext cx="4548494" cy="369332"/>
          </a:xfrm>
          <a:prstGeom prst="rect">
            <a:avLst/>
          </a:prstGeom>
          <a:noFill/>
        </p:spPr>
        <p:txBody>
          <a:bodyPr wrap="square" rtlCol="0">
            <a:spAutoFit/>
          </a:bodyPr>
          <a:lstStyle/>
          <a:p>
            <a:r>
              <a:rPr lang="zh-CN" altLang="en-US" b="1" dirty="0"/>
              <a:t>表</a:t>
            </a:r>
            <a:r>
              <a:rPr lang="en-US" altLang="zh-CN" b="1" dirty="0"/>
              <a:t>8  </a:t>
            </a:r>
            <a:r>
              <a:rPr lang="zh-CN" altLang="en-US" b="1" dirty="0"/>
              <a:t>空间焦点转移统计表</a:t>
            </a:r>
          </a:p>
        </p:txBody>
      </p:sp>
      <p:sp>
        <p:nvSpPr>
          <p:cNvPr id="7" name="灯片编号占位符 6"/>
          <p:cNvSpPr>
            <a:spLocks noGrp="1"/>
          </p:cNvSpPr>
          <p:nvPr>
            <p:ph type="sldNum" sz="quarter" idx="12"/>
          </p:nvPr>
        </p:nvSpPr>
        <p:spPr/>
        <p:txBody>
          <a:bodyPr/>
          <a:lstStyle/>
          <a:p>
            <a:fld id="{7939AB81-0AB9-404A-A05F-6E9A7617CAC1}" type="slidenum">
              <a:rPr lang="zh-CN" altLang="en-US" smtClean="0"/>
              <a:t>38</a:t>
            </a:fld>
            <a:endParaRPr lang="zh-CN" altLang="en-US"/>
          </a:p>
        </p:txBody>
      </p:sp>
    </p:spTree>
    <p:extLst>
      <p:ext uri="{BB962C8B-B14F-4D97-AF65-F5344CB8AC3E}">
        <p14:creationId xmlns:p14="http://schemas.microsoft.com/office/powerpoint/2010/main" val="32766708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内容占位符 2">
            <a:extLst>
              <a:ext uri="{FF2B5EF4-FFF2-40B4-BE49-F238E27FC236}">
                <a16:creationId xmlns:a16="http://schemas.microsoft.com/office/drawing/2014/main" id="{D4E9123A-5DFB-43B8-9E69-0E6003FDC838}"/>
              </a:ext>
            </a:extLst>
          </p:cNvPr>
          <p:cNvSpPr txBox="1">
            <a:spLocks/>
          </p:cNvSpPr>
          <p:nvPr/>
        </p:nvSpPr>
        <p:spPr bwMode="auto">
          <a:xfrm>
            <a:off x="711030" y="1003073"/>
            <a:ext cx="10769939"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3.4.1</a:t>
            </a:r>
            <a:r>
              <a:rPr lang="en-US" altLang="zh-CN" sz="2800" b="1" kern="0" dirty="0">
                <a:solidFill>
                  <a:srgbClr val="000000"/>
                </a:solidFill>
              </a:rPr>
              <a:t>.2</a:t>
            </a: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空间焦点转移</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zh-CN" altLang="en-US" sz="2400" b="1" kern="0" dirty="0">
                <a:solidFill>
                  <a:srgbClr val="000000"/>
                </a:solidFill>
              </a:rPr>
              <a:t>句法位置</a:t>
            </a:r>
            <a:r>
              <a:rPr lang="zh-CN" altLang="en-US" sz="2400" kern="0" dirty="0">
                <a:solidFill>
                  <a:srgbClr val="000000"/>
                </a:solidFill>
              </a:rPr>
              <a:t>指射体和其匹配的空间表达式是否是同一个句子，有三种类型</a:t>
            </a:r>
            <a:endParaRPr lang="en-US" altLang="zh-CN" sz="2400" kern="0" dirty="0">
              <a:solidFill>
                <a:srgbClr val="000000"/>
              </a:solidFill>
            </a:endParaRPr>
          </a:p>
          <a:p>
            <a:pPr marL="0" indent="0">
              <a:buClr>
                <a:srgbClr val="000000"/>
              </a:buClr>
              <a:buNone/>
              <a:defRPr/>
            </a:pPr>
            <a:r>
              <a:rPr lang="en-US" altLang="zh-CN" sz="2400" i="1" kern="0" dirty="0" err="1">
                <a:solidFill>
                  <a:srgbClr val="000000"/>
                </a:solidFill>
              </a:rPr>
              <a:t>TypeSI</a:t>
            </a:r>
            <a:r>
              <a:rPr lang="en-US" altLang="zh-CN" sz="2400" i="1" kern="0" dirty="0">
                <a:solidFill>
                  <a:srgbClr val="000000"/>
                </a:solidFill>
              </a:rPr>
              <a:t> </a:t>
            </a:r>
            <a:r>
              <a:rPr lang="zh-CN" altLang="en-US" sz="2400" i="1" kern="0" dirty="0">
                <a:solidFill>
                  <a:srgbClr val="000000"/>
                </a:solidFill>
              </a:rPr>
              <a:t>、</a:t>
            </a:r>
            <a:r>
              <a:rPr lang="en-US" altLang="zh-CN" sz="2400" i="1" kern="0" dirty="0">
                <a:solidFill>
                  <a:srgbClr val="000000"/>
                </a:solidFill>
              </a:rPr>
              <a:t> </a:t>
            </a:r>
            <a:r>
              <a:rPr lang="en-US" altLang="zh-CN" sz="2400" i="1" kern="0" dirty="0" err="1">
                <a:solidFill>
                  <a:srgbClr val="000000"/>
                </a:solidFill>
              </a:rPr>
              <a:t>TypeSII</a:t>
            </a:r>
            <a:r>
              <a:rPr lang="zh-CN" altLang="en-US" sz="2400" kern="0" dirty="0">
                <a:solidFill>
                  <a:srgbClr val="000000"/>
                </a:solidFill>
              </a:rPr>
              <a:t> 和</a:t>
            </a:r>
            <a:r>
              <a:rPr lang="en-US" altLang="zh-CN" sz="2400" i="1" kern="0" dirty="0" err="1">
                <a:solidFill>
                  <a:srgbClr val="000000"/>
                </a:solidFill>
              </a:rPr>
              <a:t>TypeSIII</a:t>
            </a:r>
            <a:r>
              <a:rPr lang="en-US" altLang="zh-CN" sz="2400" i="1" kern="0" dirty="0">
                <a:solidFill>
                  <a:srgbClr val="000000"/>
                </a:solidFill>
              </a:rPr>
              <a:t> </a:t>
            </a:r>
            <a:r>
              <a:rPr lang="zh-CN" altLang="en-US" sz="2400" kern="0" dirty="0">
                <a:solidFill>
                  <a:srgbClr val="000000"/>
                </a:solidFill>
              </a:rPr>
              <a:t>分别表示子句位置、句子位置和篇章位置</a:t>
            </a:r>
            <a:endParaRPr lang="en-US" altLang="zh-CN" sz="2400" kern="0" dirty="0">
              <a:solidFill>
                <a:srgbClr val="000000"/>
              </a:solidFill>
            </a:endParaRPr>
          </a:p>
          <a:p>
            <a:pPr marL="0" indent="0">
              <a:buClr>
                <a:srgbClr val="000000"/>
              </a:buClr>
              <a:buNone/>
              <a:defRPr/>
            </a:pPr>
            <a:endParaRPr lang="en-US" altLang="zh-CN" sz="2400" i="1" kern="0" dirty="0">
              <a:solidFill>
                <a:srgbClr val="000000"/>
              </a:solidFill>
            </a:endParaRPr>
          </a:p>
          <a:p>
            <a:pPr marL="0" indent="0">
              <a:buClr>
                <a:srgbClr val="000000"/>
              </a:buClr>
              <a:buNone/>
              <a:defRPr/>
            </a:pPr>
            <a:endParaRPr lang="en-US" altLang="zh-CN" sz="2400" i="1" kern="0" dirty="0">
              <a:solidFill>
                <a:srgbClr val="000000"/>
              </a:solidFill>
            </a:endParaRPr>
          </a:p>
          <a:p>
            <a:pPr marL="0" indent="0">
              <a:buClr>
                <a:srgbClr val="000000"/>
              </a:buClr>
              <a:buNone/>
              <a:defRPr/>
            </a:pPr>
            <a:endParaRPr lang="en-US" altLang="zh-CN" sz="2400" i="1" kern="0" dirty="0">
              <a:solidFill>
                <a:srgbClr val="000000"/>
              </a:solidFill>
            </a:endParaRPr>
          </a:p>
          <a:p>
            <a:pPr marL="0" indent="0">
              <a:buClr>
                <a:srgbClr val="000000"/>
              </a:buClr>
              <a:buNone/>
              <a:defRPr/>
            </a:pPr>
            <a:endParaRPr lang="en-US" altLang="zh-CN" sz="2400" i="1" kern="0" dirty="0">
              <a:solidFill>
                <a:srgbClr val="000000"/>
              </a:solidFill>
            </a:endParaRPr>
          </a:p>
          <a:p>
            <a:pPr marL="0" indent="0">
              <a:buClr>
                <a:srgbClr val="000000"/>
              </a:buClr>
              <a:buNone/>
              <a:defRPr/>
            </a:pPr>
            <a:endParaRPr lang="en-US" altLang="zh-CN" sz="2400" kern="0" dirty="0">
              <a:solidFill>
                <a:srgbClr val="000000"/>
              </a:solidFill>
            </a:endParaRPr>
          </a:p>
          <a:p>
            <a:pPr marL="0" indent="0">
              <a:buClr>
                <a:srgbClr val="000000"/>
              </a:buClr>
              <a:buNone/>
              <a:defRPr/>
            </a:pPr>
            <a:r>
              <a:rPr lang="zh-CN" altLang="en-US" sz="2400" kern="0" dirty="0">
                <a:solidFill>
                  <a:srgbClr val="000000"/>
                </a:solidFill>
              </a:rPr>
              <a:t>由表可见，射体和其匹配的空间表达式最主要的位置关系是处于同一句子内部</a:t>
            </a:r>
            <a:endParaRPr lang="en-US" altLang="zh-CN" sz="2000" i="1" kern="0" dirty="0">
              <a:solidFill>
                <a:srgbClr val="000000"/>
              </a:solidFill>
            </a:endParaRPr>
          </a:p>
          <a:p>
            <a:pPr marL="0" indent="0">
              <a:buClr>
                <a:srgbClr val="000000"/>
              </a:buClr>
              <a:buNone/>
              <a:defRPr/>
            </a:pPr>
            <a:endParaRPr lang="en-US" altLang="zh-CN" sz="2000" i="1" kern="0" dirty="0">
              <a:solidFill>
                <a:srgbClr val="000000"/>
              </a:solidFill>
            </a:endParaRPr>
          </a:p>
          <a:p>
            <a:pPr marL="0" indent="0">
              <a:buClr>
                <a:srgbClr val="000000"/>
              </a:buClr>
              <a:buNone/>
              <a:defRPr/>
            </a:pPr>
            <a:endParaRPr lang="en-US" altLang="zh-CN" sz="3600" kern="0" dirty="0">
              <a:solidFill>
                <a:srgbClr val="000000"/>
              </a:solidFill>
            </a:endParaRPr>
          </a:p>
        </p:txBody>
      </p:sp>
      <p:sp>
        <p:nvSpPr>
          <p:cNvPr id="6" name="TextBox 6">
            <a:extLst>
              <a:ext uri="{FF2B5EF4-FFF2-40B4-BE49-F238E27FC236}">
                <a16:creationId xmlns:a16="http://schemas.microsoft.com/office/drawing/2014/main" id="{1A6E9C25-5FAC-41ED-8907-D8F3A0587005}"/>
              </a:ext>
            </a:extLst>
          </p:cNvPr>
          <p:cNvSpPr txBox="1"/>
          <p:nvPr/>
        </p:nvSpPr>
        <p:spPr>
          <a:xfrm>
            <a:off x="4338632" y="2480285"/>
            <a:ext cx="4548494" cy="369332"/>
          </a:xfrm>
          <a:prstGeom prst="rect">
            <a:avLst/>
          </a:prstGeom>
          <a:noFill/>
        </p:spPr>
        <p:txBody>
          <a:bodyPr wrap="square" rtlCol="0">
            <a:spAutoFit/>
          </a:bodyPr>
          <a:lstStyle/>
          <a:p>
            <a:r>
              <a:rPr lang="zh-CN" altLang="en-US" b="1" dirty="0"/>
              <a:t>表</a:t>
            </a:r>
            <a:r>
              <a:rPr lang="en-US" altLang="zh-CN" b="1" dirty="0"/>
              <a:t>9  </a:t>
            </a:r>
            <a:r>
              <a:rPr lang="zh-CN" altLang="en-US" b="1" dirty="0"/>
              <a:t>空间焦点转移统计表</a:t>
            </a:r>
          </a:p>
        </p:txBody>
      </p:sp>
      <p:pic>
        <p:nvPicPr>
          <p:cNvPr id="7" name="图片 6" descr="表格&#10;&#10;描述已自动生成">
            <a:extLst>
              <a:ext uri="{FF2B5EF4-FFF2-40B4-BE49-F238E27FC236}">
                <a16:creationId xmlns:a16="http://schemas.microsoft.com/office/drawing/2014/main" id="{FF5763D4-5CEE-454F-A574-6ECC8314D8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3454" y="2777428"/>
            <a:ext cx="7780231" cy="1598387"/>
          </a:xfrm>
          <a:prstGeom prst="rect">
            <a:avLst/>
          </a:prstGeom>
        </p:spPr>
      </p:pic>
      <p:sp>
        <p:nvSpPr>
          <p:cNvPr id="5" name="灯片编号占位符 4"/>
          <p:cNvSpPr>
            <a:spLocks noGrp="1"/>
          </p:cNvSpPr>
          <p:nvPr>
            <p:ph type="sldNum" sz="quarter" idx="12"/>
          </p:nvPr>
        </p:nvSpPr>
        <p:spPr/>
        <p:txBody>
          <a:bodyPr/>
          <a:lstStyle/>
          <a:p>
            <a:fld id="{7939AB81-0AB9-404A-A05F-6E9A7617CAC1}" type="slidenum">
              <a:rPr lang="zh-CN" altLang="en-US" smtClean="0"/>
              <a:t>39</a:t>
            </a:fld>
            <a:endParaRPr lang="zh-CN" altLang="en-US"/>
          </a:p>
        </p:txBody>
      </p:sp>
    </p:spTree>
    <p:extLst>
      <p:ext uri="{BB962C8B-B14F-4D97-AF65-F5344CB8AC3E}">
        <p14:creationId xmlns:p14="http://schemas.microsoft.com/office/powerpoint/2010/main" val="14047314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内容占位符 2">
            <a:extLst>
              <a:ext uri="{FF2B5EF4-FFF2-40B4-BE49-F238E27FC236}">
                <a16:creationId xmlns:a16="http://schemas.microsoft.com/office/drawing/2014/main" id="{D4E9123A-5DFB-43B8-9E69-0E6003FDC838}"/>
              </a:ext>
            </a:extLst>
          </p:cNvPr>
          <p:cNvSpPr txBox="1">
            <a:spLocks/>
          </p:cNvSpPr>
          <p:nvPr/>
        </p:nvSpPr>
        <p:spPr bwMode="auto">
          <a:xfrm>
            <a:off x="711030" y="1003073"/>
            <a:ext cx="10769939"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3.4.2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射体抽取形式化</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射体抽取就是对待匹配射体的空间表达式 </a:t>
            </a:r>
            <a:r>
              <a:rPr kumimoji="1" lang="en-US" altLang="zh-CN" sz="2400" i="1"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sexp_tr</a:t>
            </a: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从带有词性标注的候选射体集合 </a:t>
            </a: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ctr </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抽取出</a:t>
            </a:r>
            <a:r>
              <a:rPr lang="zh-CN" altLang="en-US" sz="2400" kern="0" dirty="0">
                <a:solidFill>
                  <a:srgbClr val="000000"/>
                </a:solidFill>
              </a:rPr>
              <a:t>来，也可以形式化为二值分类问题</a:t>
            </a:r>
            <a:endParaRPr lang="en-US" altLang="zh-CN" sz="2400" kern="0" dirty="0">
              <a:solidFill>
                <a:srgbClr val="000000"/>
              </a:solidFill>
            </a:endParaRPr>
          </a:p>
          <a:p>
            <a:pPr marL="0" indent="0">
              <a:buClr>
                <a:srgbClr val="000000"/>
              </a:buClr>
              <a:buNone/>
              <a:defRPr/>
            </a:pPr>
            <a:r>
              <a:rPr lang="en-US" altLang="zh-CN" sz="2400" b="1" kern="0" dirty="0">
                <a:solidFill>
                  <a:srgbClr val="000000"/>
                </a:solidFill>
              </a:rPr>
              <a:t>3.4.2.1 </a:t>
            </a:r>
            <a:r>
              <a:rPr lang="zh-CN" altLang="en-US" sz="2400" b="1" kern="0" dirty="0">
                <a:solidFill>
                  <a:srgbClr val="000000"/>
                </a:solidFill>
              </a:rPr>
              <a:t>射体抽取的特征空间</a:t>
            </a:r>
            <a:endParaRPr lang="en-US" altLang="zh-CN" sz="2400" b="1" kern="0" dirty="0">
              <a:solidFill>
                <a:srgbClr val="000000"/>
              </a:solidFill>
            </a:endParaRP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特征空间</a:t>
            </a: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SPACE</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pun</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en-US" altLang="zh-CN" sz="2400" i="1"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pos_X</a:t>
            </a: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lang="en-US" altLang="zh-CN" sz="2400" i="1" kern="0" dirty="0" err="1">
                <a:solidFill>
                  <a:srgbClr val="000000"/>
                </a:solidFill>
              </a:rPr>
              <a:t>dis_X</a:t>
            </a:r>
            <a:r>
              <a:rPr lang="en-US" altLang="zh-CN" sz="2400" i="1" kern="0" dirty="0">
                <a:solidFill>
                  <a:srgbClr val="000000"/>
                </a:solidFill>
              </a:rPr>
              <a:t> </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分别表示标点符号类、词性类和距离类</a:t>
            </a:r>
            <a:endParaRPr lang="en-US" altLang="zh-CN" sz="2400" b="1" kern="0" dirty="0">
              <a:solidFill>
                <a:srgbClr val="000000"/>
              </a:solidFill>
            </a:endParaRPr>
          </a:p>
          <a:p>
            <a:pPr marL="457200" indent="-457200">
              <a:buClr>
                <a:srgbClr val="000000"/>
              </a:buClr>
              <a:buAutoNum type="arabicPeriod"/>
              <a:defRPr/>
            </a:pPr>
            <a:r>
              <a:rPr kumimoji="1" lang="zh-CN" altLang="en-US"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标点符号类 </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当候选射体是标点符号的时候，特征</a:t>
            </a: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pun </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的值是 </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，其它所有的特征值都是 </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0</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；反之，</a:t>
            </a: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pun </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的值是 </a:t>
            </a:r>
            <a:r>
              <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0</a:t>
            </a:r>
          </a:p>
          <a:p>
            <a:pPr marL="457200" indent="-457200">
              <a:buClr>
                <a:srgbClr val="000000"/>
              </a:buClr>
              <a:buAutoNum type="arabicPeriod"/>
              <a:defRPr/>
            </a:pPr>
            <a:endParaRPr lang="en-US" altLang="zh-CN" sz="2400" kern="0" dirty="0">
              <a:solidFill>
                <a:srgbClr val="000000"/>
              </a:solidFill>
            </a:endParaRPr>
          </a:p>
          <a:p>
            <a:pPr marL="457200" indent="-457200">
              <a:buClr>
                <a:srgbClr val="000000"/>
              </a:buClr>
              <a:buAutoNum type="arabicPeriod"/>
              <a:defRPr/>
            </a:pPr>
            <a:r>
              <a:rPr lang="zh-CN" altLang="en-US" sz="2400" b="1" kern="0" dirty="0">
                <a:solidFill>
                  <a:srgbClr val="000000"/>
                </a:solidFill>
              </a:rPr>
              <a:t>词性类 </a:t>
            </a:r>
            <a:r>
              <a:rPr lang="zh-CN" altLang="en-US" sz="2400" kern="0" dirty="0">
                <a:solidFill>
                  <a:srgbClr val="000000"/>
                </a:solidFill>
              </a:rPr>
              <a:t>只考虑候选射体的词性和与之处于同一个句子的动词词性</a:t>
            </a: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57200" indent="-457200">
              <a:buClr>
                <a:srgbClr val="000000"/>
              </a:buClr>
              <a:buAutoNum type="arabicPeriod"/>
              <a:defRPr/>
            </a:pPr>
            <a:endParaRPr lang="en-US" altLang="zh-CN" sz="2400" kern="0" dirty="0">
              <a:solidFill>
                <a:srgbClr val="000000"/>
              </a:solidFill>
            </a:endParaRPr>
          </a:p>
          <a:p>
            <a:pPr marL="457200" indent="-457200">
              <a:buClr>
                <a:srgbClr val="000000"/>
              </a:buClr>
              <a:buAutoNum type="arabicPeriod"/>
              <a:defRPr/>
            </a:pP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lang="en-US" altLang="zh-CN" sz="3600" kern="0" dirty="0">
              <a:solidFill>
                <a:srgbClr val="000000"/>
              </a:solidFill>
            </a:endParaRPr>
          </a:p>
        </p:txBody>
      </p:sp>
      <p:sp>
        <p:nvSpPr>
          <p:cNvPr id="5" name="灯片编号占位符 4"/>
          <p:cNvSpPr>
            <a:spLocks noGrp="1"/>
          </p:cNvSpPr>
          <p:nvPr>
            <p:ph type="sldNum" sz="quarter" idx="12"/>
          </p:nvPr>
        </p:nvSpPr>
        <p:spPr/>
        <p:txBody>
          <a:bodyPr/>
          <a:lstStyle/>
          <a:p>
            <a:fld id="{7939AB81-0AB9-404A-A05F-6E9A7617CAC1}" type="slidenum">
              <a:rPr lang="zh-CN" altLang="en-US" smtClean="0"/>
              <a:t>40</a:t>
            </a:fld>
            <a:endParaRPr lang="zh-CN" altLang="en-US"/>
          </a:p>
        </p:txBody>
      </p:sp>
    </p:spTree>
    <p:extLst>
      <p:ext uri="{BB962C8B-B14F-4D97-AF65-F5344CB8AC3E}">
        <p14:creationId xmlns:p14="http://schemas.microsoft.com/office/powerpoint/2010/main" val="31314896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3" name="内容占位符 2">
            <a:extLst>
              <a:ext uri="{FF2B5EF4-FFF2-40B4-BE49-F238E27FC236}">
                <a16:creationId xmlns:a16="http://schemas.microsoft.com/office/drawing/2014/main" id="{D4E9123A-5DFB-43B8-9E69-0E6003FDC838}"/>
              </a:ext>
            </a:extLst>
          </p:cNvPr>
          <p:cNvSpPr txBox="1">
            <a:spLocks/>
          </p:cNvSpPr>
          <p:nvPr/>
        </p:nvSpPr>
        <p:spPr bwMode="auto">
          <a:xfrm>
            <a:off x="711030" y="1003073"/>
            <a:ext cx="10769939"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marL="0" indent="0">
              <a:buClr>
                <a:srgbClr val="000000"/>
              </a:buClr>
              <a:buNone/>
              <a:defRPr/>
            </a:pPr>
            <a:r>
              <a:rPr lang="en-US" altLang="zh-CN" sz="2400" b="1" kern="0" dirty="0">
                <a:solidFill>
                  <a:srgbClr val="000000"/>
                </a:solidFill>
              </a:rPr>
              <a:t>3.4.2.1 </a:t>
            </a:r>
            <a:r>
              <a:rPr lang="zh-CN" altLang="en-US" sz="2400" b="1" kern="0" dirty="0">
                <a:solidFill>
                  <a:srgbClr val="000000"/>
                </a:solidFill>
              </a:rPr>
              <a:t>射体抽取的特征空间</a:t>
            </a:r>
            <a:endParaRPr lang="en-US" altLang="zh-CN" sz="2400" b="1" kern="0" dirty="0">
              <a:solidFill>
                <a:srgbClr val="000000"/>
              </a:solidFill>
            </a:endParaRPr>
          </a:p>
          <a:p>
            <a:pPr marL="457200" indent="-457200">
              <a:buClr>
                <a:srgbClr val="000000"/>
              </a:buClr>
              <a:buAutoNum type="arabicPeriod" startAt="3"/>
              <a:defRPr/>
            </a:pPr>
            <a:r>
              <a:rPr kumimoji="1" lang="zh-CN" altLang="en-US"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距离类 </a:t>
            </a:r>
            <a:endParaRPr kumimoji="1" lang="en-US" altLang="zh-CN"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候选射体和功能词</a:t>
            </a:r>
            <a:r>
              <a:rPr kumimoji="1" lang="en-US" altLang="zh-CN" sz="2400" i="1"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fw</a:t>
            </a: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lang="en-US" altLang="zh-CN" sz="2400" kern="0" dirty="0">
                <a:solidFill>
                  <a:srgbClr val="000000"/>
                </a:solidFill>
              </a:rPr>
              <a:t>(“</a:t>
            </a:r>
            <a:r>
              <a:rPr lang="zh-CN" altLang="en-US" sz="2400" kern="0" dirty="0">
                <a:solidFill>
                  <a:srgbClr val="000000"/>
                </a:solidFill>
              </a:rPr>
              <a:t>把”“被”</a:t>
            </a:r>
            <a:r>
              <a:rPr lang="en-US" altLang="zh-CN" sz="2400" kern="0" dirty="0">
                <a:solidFill>
                  <a:srgbClr val="000000"/>
                </a:solidFill>
              </a:rPr>
              <a:t>)</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之间的距离；</a:t>
            </a: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候选射体和动词、空间表达式</a:t>
            </a:r>
            <a:r>
              <a:rPr kumimoji="1" lang="en-US" altLang="zh-CN" sz="2400" i="1"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ph</a:t>
            </a:r>
            <a:r>
              <a:rPr kumimoji="1" lang="en-US" altLang="zh-CN" sz="2400" i="1"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24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之间</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的距离；</a:t>
            </a: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57200" indent="-457200">
              <a:buClr>
                <a:srgbClr val="000000"/>
              </a:buClr>
              <a:buAutoNum type="arabicPeriod"/>
              <a:defRPr/>
            </a:pPr>
            <a:endParaRPr lang="en-US" altLang="zh-CN" sz="2400" kern="0" dirty="0">
              <a:solidFill>
                <a:srgbClr val="000000"/>
              </a:solidFill>
            </a:endParaRPr>
          </a:p>
          <a:p>
            <a:pPr marL="457200" indent="-457200">
              <a:buClr>
                <a:srgbClr val="000000"/>
              </a:buClr>
              <a:buAutoNum type="arabicPeriod"/>
              <a:defRPr/>
            </a:pPr>
            <a:endParaRPr kumimoji="1" lang="en-US" altLang="zh-CN"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lang="en-US" altLang="zh-CN" sz="3600" kern="0" dirty="0">
              <a:solidFill>
                <a:srgbClr val="000000"/>
              </a:solidFill>
            </a:endParaRPr>
          </a:p>
        </p:txBody>
      </p:sp>
      <p:pic>
        <p:nvPicPr>
          <p:cNvPr id="5" name="图片 4" descr="手机屏幕的截图&#10;&#10;描述已自动生成">
            <a:extLst>
              <a:ext uri="{FF2B5EF4-FFF2-40B4-BE49-F238E27FC236}">
                <a16:creationId xmlns:a16="http://schemas.microsoft.com/office/drawing/2014/main" id="{1408FFF3-02B4-476F-A60B-8B29B4B99B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319" y="3176336"/>
            <a:ext cx="7943134" cy="3452587"/>
          </a:xfrm>
          <a:prstGeom prst="rect">
            <a:avLst/>
          </a:prstGeom>
        </p:spPr>
      </p:pic>
      <p:sp>
        <p:nvSpPr>
          <p:cNvPr id="6" name="灯片编号占位符 5"/>
          <p:cNvSpPr>
            <a:spLocks noGrp="1"/>
          </p:cNvSpPr>
          <p:nvPr>
            <p:ph type="sldNum" sz="quarter" idx="12"/>
          </p:nvPr>
        </p:nvSpPr>
        <p:spPr/>
        <p:txBody>
          <a:bodyPr/>
          <a:lstStyle/>
          <a:p>
            <a:fld id="{7939AB81-0AB9-404A-A05F-6E9A7617CAC1}" type="slidenum">
              <a:rPr lang="zh-CN" altLang="en-US" smtClean="0"/>
              <a:t>41</a:t>
            </a:fld>
            <a:endParaRPr lang="zh-CN" altLang="en-US"/>
          </a:p>
        </p:txBody>
      </p:sp>
    </p:spTree>
    <p:extLst>
      <p:ext uri="{BB962C8B-B14F-4D97-AF65-F5344CB8AC3E}">
        <p14:creationId xmlns:p14="http://schemas.microsoft.com/office/powerpoint/2010/main" val="590785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D9E14438-E295-48FD-8FC2-699F8E7D85F8}"/>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6" name="内容占位符 2">
            <a:extLst>
              <a:ext uri="{FF2B5EF4-FFF2-40B4-BE49-F238E27FC236}">
                <a16:creationId xmlns:a16="http://schemas.microsoft.com/office/drawing/2014/main" id="{92E2B1FE-E840-434A-98ED-553F8716937A}"/>
              </a:ext>
            </a:extLst>
          </p:cNvPr>
          <p:cNvSpPr txBox="1">
            <a:spLocks/>
          </p:cNvSpPr>
          <p:nvPr/>
        </p:nvSpPr>
        <p:spPr bwMode="auto">
          <a:xfrm>
            <a:off x="768532" y="739843"/>
            <a:ext cx="10769939"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3.5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语料库的建设</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en-US" altLang="zh-CN" sz="2400" b="1" kern="0" dirty="0">
                <a:solidFill>
                  <a:srgbClr val="000000"/>
                </a:solidFill>
              </a:rPr>
              <a:t>3.5.1 </a:t>
            </a:r>
            <a:r>
              <a:rPr lang="zh-CN" altLang="en-US" sz="2400" b="1" kern="0" dirty="0">
                <a:solidFill>
                  <a:srgbClr val="000000"/>
                </a:solidFill>
              </a:rPr>
              <a:t>人称代词消解</a:t>
            </a:r>
            <a:endParaRPr lang="en-US" altLang="zh-CN" sz="2400" b="1" kern="0" dirty="0">
              <a:solidFill>
                <a:srgbClr val="000000"/>
              </a:solidFill>
            </a:endParaRPr>
          </a:p>
          <a:p>
            <a:pPr marL="0" indent="0">
              <a:buClr>
                <a:srgbClr val="000000"/>
              </a:buClr>
              <a:buNone/>
              <a:defRPr/>
            </a:pPr>
            <a:r>
              <a:rPr lang="zh-CN" altLang="en-US" sz="2400" kern="0" dirty="0">
                <a:solidFill>
                  <a:srgbClr val="000000"/>
                </a:solidFill>
              </a:rPr>
              <a:t>指代现象可能导致代词被独立地作为界标或射体识别出来，人工消解人称代词</a:t>
            </a:r>
            <a:endParaRPr lang="en-US" altLang="zh-CN" sz="2400" kern="0" dirty="0">
              <a:solidFill>
                <a:srgbClr val="000000"/>
              </a:solidFill>
            </a:endParaRPr>
          </a:p>
          <a:p>
            <a:pPr marL="0" indent="0">
              <a:buClr>
                <a:srgbClr val="000000"/>
              </a:buClr>
              <a:buNone/>
              <a:defRPr/>
            </a:pPr>
            <a:r>
              <a:rPr lang="zh-CN" altLang="en-US" sz="2400" kern="0" dirty="0">
                <a:solidFill>
                  <a:srgbClr val="000000"/>
                </a:solidFill>
              </a:rPr>
              <a:t>帮助空间关系的理解。</a:t>
            </a:r>
            <a:endParaRPr lang="en-US" altLang="zh-CN" sz="2400" kern="0" dirty="0">
              <a:solidFill>
                <a:srgbClr val="000000"/>
              </a:solidFill>
            </a:endParaRPr>
          </a:p>
          <a:p>
            <a:pPr marL="0" indent="0">
              <a:buClr>
                <a:srgbClr val="000000"/>
              </a:buClr>
              <a:buNone/>
              <a:defRPr/>
            </a:pPr>
            <a:r>
              <a:rPr lang="zh-CN" altLang="en-US" sz="2400" kern="0" dirty="0">
                <a:solidFill>
                  <a:srgbClr val="000000"/>
                </a:solidFill>
              </a:rPr>
              <a:t>具体来说找到先行语及其词性，放在人称代词右侧中括号中，用</a:t>
            </a:r>
            <a:r>
              <a:rPr lang="en-US" altLang="zh-CN" sz="2400" kern="0" dirty="0">
                <a:solidFill>
                  <a:srgbClr val="000000"/>
                </a:solidFill>
              </a:rPr>
              <a:t>AR</a:t>
            </a:r>
            <a:r>
              <a:rPr lang="zh-CN" altLang="en-US" sz="2400" kern="0" dirty="0">
                <a:solidFill>
                  <a:srgbClr val="000000"/>
                </a:solidFill>
              </a:rPr>
              <a:t>标识</a:t>
            </a:r>
            <a:endParaRPr lang="en-US" altLang="zh-CN" sz="2400" kern="0" dirty="0">
              <a:solidFill>
                <a:srgbClr val="000000"/>
              </a:solidFill>
            </a:endParaRPr>
          </a:p>
          <a:p>
            <a:pPr marL="0" indent="0">
              <a:buClr>
                <a:srgbClr val="000000"/>
              </a:buClr>
              <a:buNone/>
              <a:defRPr/>
            </a:pPr>
            <a:endParaRPr lang="en-US" altLang="zh-CN" sz="2400" b="1" kern="0" dirty="0">
              <a:solidFill>
                <a:srgbClr val="000000"/>
              </a:solidFill>
            </a:endParaRPr>
          </a:p>
        </p:txBody>
      </p:sp>
      <p:pic>
        <p:nvPicPr>
          <p:cNvPr id="8" name="图片 7" descr="图片包含 文本&#10;&#10;描述已自动生成">
            <a:extLst>
              <a:ext uri="{FF2B5EF4-FFF2-40B4-BE49-F238E27FC236}">
                <a16:creationId xmlns:a16="http://schemas.microsoft.com/office/drawing/2014/main" id="{1D4067D9-75B8-405C-BBBB-F36603D042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8609" y="3253840"/>
            <a:ext cx="9504055" cy="1229581"/>
          </a:xfrm>
          <a:prstGeom prst="rect">
            <a:avLst/>
          </a:prstGeom>
        </p:spPr>
      </p:pic>
      <p:pic>
        <p:nvPicPr>
          <p:cNvPr id="11" name="图片 10" descr="文本, 信件&#10;&#10;描述已自动生成">
            <a:extLst>
              <a:ext uri="{FF2B5EF4-FFF2-40B4-BE49-F238E27FC236}">
                <a16:creationId xmlns:a16="http://schemas.microsoft.com/office/drawing/2014/main" id="{2136BE94-8BE5-4F7A-B763-FF056E180F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8609" y="4675090"/>
            <a:ext cx="9357149" cy="1690451"/>
          </a:xfrm>
          <a:prstGeom prst="rect">
            <a:avLst/>
          </a:prstGeom>
        </p:spPr>
      </p:pic>
      <p:sp>
        <p:nvSpPr>
          <p:cNvPr id="4" name="灯片编号占位符 3"/>
          <p:cNvSpPr>
            <a:spLocks noGrp="1"/>
          </p:cNvSpPr>
          <p:nvPr>
            <p:ph type="sldNum" sz="quarter" idx="12"/>
          </p:nvPr>
        </p:nvSpPr>
        <p:spPr/>
        <p:txBody>
          <a:bodyPr/>
          <a:lstStyle/>
          <a:p>
            <a:fld id="{7939AB81-0AB9-404A-A05F-6E9A7617CAC1}" type="slidenum">
              <a:rPr lang="zh-CN" altLang="en-US" smtClean="0"/>
              <a:t>42</a:t>
            </a:fld>
            <a:endParaRPr lang="zh-CN" altLang="en-US"/>
          </a:p>
        </p:txBody>
      </p:sp>
    </p:spTree>
    <p:extLst>
      <p:ext uri="{BB962C8B-B14F-4D97-AF65-F5344CB8AC3E}">
        <p14:creationId xmlns:p14="http://schemas.microsoft.com/office/powerpoint/2010/main" val="16237304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D9E14438-E295-48FD-8FC2-699F8E7D85F8}"/>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6" name="内容占位符 2">
            <a:extLst>
              <a:ext uri="{FF2B5EF4-FFF2-40B4-BE49-F238E27FC236}">
                <a16:creationId xmlns:a16="http://schemas.microsoft.com/office/drawing/2014/main" id="{92E2B1FE-E840-434A-98ED-553F8716937A}"/>
              </a:ext>
            </a:extLst>
          </p:cNvPr>
          <p:cNvSpPr txBox="1">
            <a:spLocks/>
          </p:cNvSpPr>
          <p:nvPr/>
        </p:nvSpPr>
        <p:spPr bwMode="auto">
          <a:xfrm>
            <a:off x="768532" y="739843"/>
            <a:ext cx="10769939"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3.5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语料库的建设</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en-US" altLang="zh-CN" sz="2400" b="1" kern="0" dirty="0">
                <a:solidFill>
                  <a:srgbClr val="000000"/>
                </a:solidFill>
              </a:rPr>
              <a:t>3.5.2 </a:t>
            </a:r>
            <a:r>
              <a:rPr lang="zh-CN" altLang="en-US" sz="2400" b="1" kern="0" dirty="0">
                <a:solidFill>
                  <a:srgbClr val="000000"/>
                </a:solidFill>
              </a:rPr>
              <a:t>空间表达式标注</a:t>
            </a:r>
            <a:endParaRPr lang="en-US" altLang="zh-CN" sz="2400" b="1" kern="0" dirty="0">
              <a:solidFill>
                <a:srgbClr val="000000"/>
              </a:solidFill>
            </a:endParaRPr>
          </a:p>
          <a:p>
            <a:pPr marL="0" indent="0">
              <a:buClr>
                <a:srgbClr val="000000"/>
              </a:buClr>
              <a:buNone/>
              <a:defRPr/>
            </a:pPr>
            <a:r>
              <a:rPr lang="zh-CN" altLang="en-US" sz="2400" kern="0" dirty="0">
                <a:solidFill>
                  <a:srgbClr val="000000"/>
                </a:solidFill>
              </a:rPr>
              <a:t>根据前面定义，短语“在家中”由两个空间表达式嵌套：“在家中</a:t>
            </a:r>
            <a:r>
              <a:rPr lang="en-US" altLang="zh-CN" sz="2400" kern="0" dirty="0">
                <a:solidFill>
                  <a:srgbClr val="000000"/>
                </a:solidFill>
              </a:rPr>
              <a:t>”</a:t>
            </a:r>
            <a:r>
              <a:rPr lang="zh-CN" altLang="en-US" sz="2400" kern="0" dirty="0">
                <a:solidFill>
                  <a:srgbClr val="000000"/>
                </a:solidFill>
              </a:rPr>
              <a:t>和“家中”</a:t>
            </a:r>
            <a:endParaRPr lang="en-US" altLang="zh-CN" sz="2400" kern="0" dirty="0">
              <a:solidFill>
                <a:srgbClr val="000000"/>
              </a:solidFill>
            </a:endParaRPr>
          </a:p>
          <a:p>
            <a:pPr marL="0" indent="0">
              <a:buClr>
                <a:srgbClr val="000000"/>
              </a:buClr>
              <a:buNone/>
              <a:defRPr/>
            </a:pPr>
            <a:r>
              <a:rPr lang="zh-CN" altLang="en-US" sz="2400" kern="0" dirty="0">
                <a:solidFill>
                  <a:srgbClr val="000000"/>
                </a:solidFill>
              </a:rPr>
              <a:t>为了保证学习的完备性，所有嵌套表达式都被分别标记</a:t>
            </a:r>
            <a:endParaRPr lang="en-US" altLang="zh-CN" sz="2400" kern="0" dirty="0">
              <a:solidFill>
                <a:srgbClr val="000000"/>
              </a:solidFill>
            </a:endParaRPr>
          </a:p>
          <a:p>
            <a:pPr marL="0" indent="0">
              <a:buClr>
                <a:srgbClr val="000000"/>
              </a:buClr>
              <a:buNone/>
              <a:defRPr/>
            </a:pPr>
            <a:r>
              <a:rPr lang="en-US" altLang="zh-CN" sz="2000" kern="0" dirty="0">
                <a:solidFill>
                  <a:srgbClr val="000000"/>
                </a:solidFill>
              </a:rPr>
              <a:t>#l</a:t>
            </a:r>
            <a:r>
              <a:rPr lang="zh-CN" altLang="en-US" sz="2000" kern="0" dirty="0">
                <a:solidFill>
                  <a:srgbClr val="000000"/>
                </a:solidFill>
              </a:rPr>
              <a:t>：左边界符号        </a:t>
            </a:r>
            <a:r>
              <a:rPr lang="en-US" altLang="zh-CN" sz="2000" kern="0" dirty="0">
                <a:solidFill>
                  <a:srgbClr val="000000"/>
                </a:solidFill>
              </a:rPr>
              <a:t>#r</a:t>
            </a:r>
            <a:r>
              <a:rPr lang="zh-CN" altLang="en-US" sz="2000" kern="0" dirty="0">
                <a:solidFill>
                  <a:srgbClr val="000000"/>
                </a:solidFill>
              </a:rPr>
              <a:t>：右边界符号       </a:t>
            </a:r>
            <a:r>
              <a:rPr lang="en-US" altLang="zh-CN" sz="2000" kern="0" dirty="0">
                <a:solidFill>
                  <a:srgbClr val="000000"/>
                </a:solidFill>
              </a:rPr>
              <a:t>SE+</a:t>
            </a:r>
            <a:r>
              <a:rPr lang="zh-CN" altLang="en-US" sz="2000" kern="0" dirty="0">
                <a:solidFill>
                  <a:srgbClr val="000000"/>
                </a:solidFill>
              </a:rPr>
              <a:t>编号：表达式在篇章中出现的顺序编号</a:t>
            </a:r>
            <a:endParaRPr lang="en-US" altLang="zh-CN" sz="2000" kern="0" dirty="0">
              <a:solidFill>
                <a:srgbClr val="000000"/>
              </a:solidFill>
            </a:endParaRPr>
          </a:p>
        </p:txBody>
      </p:sp>
      <p:pic>
        <p:nvPicPr>
          <p:cNvPr id="4" name="图片 3" descr="文本&#10;&#10;描述已自动生成">
            <a:extLst>
              <a:ext uri="{FF2B5EF4-FFF2-40B4-BE49-F238E27FC236}">
                <a16:creationId xmlns:a16="http://schemas.microsoft.com/office/drawing/2014/main" id="{0D9C3BF2-C872-4C0D-BEC5-2CF251A465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1123" y="3230729"/>
            <a:ext cx="9770445" cy="1251284"/>
          </a:xfrm>
          <a:prstGeom prst="rect">
            <a:avLst/>
          </a:prstGeom>
        </p:spPr>
      </p:pic>
      <p:sp>
        <p:nvSpPr>
          <p:cNvPr id="5" name="灯片编号占位符 4"/>
          <p:cNvSpPr>
            <a:spLocks noGrp="1"/>
          </p:cNvSpPr>
          <p:nvPr>
            <p:ph type="sldNum" sz="quarter" idx="12"/>
          </p:nvPr>
        </p:nvSpPr>
        <p:spPr/>
        <p:txBody>
          <a:bodyPr/>
          <a:lstStyle/>
          <a:p>
            <a:fld id="{7939AB81-0AB9-404A-A05F-6E9A7617CAC1}" type="slidenum">
              <a:rPr lang="zh-CN" altLang="en-US" smtClean="0"/>
              <a:t>43</a:t>
            </a:fld>
            <a:endParaRPr lang="zh-CN" altLang="en-US"/>
          </a:p>
        </p:txBody>
      </p:sp>
    </p:spTree>
    <p:extLst>
      <p:ext uri="{BB962C8B-B14F-4D97-AF65-F5344CB8AC3E}">
        <p14:creationId xmlns:p14="http://schemas.microsoft.com/office/powerpoint/2010/main" val="40464115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D9E14438-E295-48FD-8FC2-699F8E7D85F8}"/>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6" name="内容占位符 2">
            <a:extLst>
              <a:ext uri="{FF2B5EF4-FFF2-40B4-BE49-F238E27FC236}">
                <a16:creationId xmlns:a16="http://schemas.microsoft.com/office/drawing/2014/main" id="{92E2B1FE-E840-434A-98ED-553F8716937A}"/>
              </a:ext>
            </a:extLst>
          </p:cNvPr>
          <p:cNvSpPr txBox="1">
            <a:spLocks/>
          </p:cNvSpPr>
          <p:nvPr/>
        </p:nvSpPr>
        <p:spPr bwMode="auto">
          <a:xfrm>
            <a:off x="768532" y="739843"/>
            <a:ext cx="10769939"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3.5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语料库的建设</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en-US" altLang="zh-CN" sz="2400" b="1" kern="0" dirty="0">
                <a:solidFill>
                  <a:srgbClr val="000000"/>
                </a:solidFill>
              </a:rPr>
              <a:t>3.5.2 </a:t>
            </a:r>
            <a:r>
              <a:rPr lang="zh-CN" altLang="en-US" sz="2400" b="1" kern="0" dirty="0">
                <a:solidFill>
                  <a:srgbClr val="000000"/>
                </a:solidFill>
              </a:rPr>
              <a:t>界标标注</a:t>
            </a:r>
            <a:endParaRPr lang="en-US" altLang="zh-CN" sz="2400" b="1" kern="0" dirty="0">
              <a:solidFill>
                <a:srgbClr val="000000"/>
              </a:solidFill>
            </a:endParaRPr>
          </a:p>
          <a:p>
            <a:pPr marL="0" indent="0">
              <a:buClr>
                <a:srgbClr val="000000"/>
              </a:buClr>
              <a:buNone/>
              <a:defRPr/>
            </a:pPr>
            <a:r>
              <a:rPr lang="en-US" altLang="zh-CN" sz="2400" kern="0" dirty="0">
                <a:solidFill>
                  <a:srgbClr val="000000"/>
                </a:solidFill>
              </a:rPr>
              <a:t>LM+</a:t>
            </a:r>
            <a:r>
              <a:rPr lang="zh-CN" altLang="en-US" sz="2400" kern="0" dirty="0">
                <a:solidFill>
                  <a:srgbClr val="000000"/>
                </a:solidFill>
              </a:rPr>
              <a:t>编号：界标标识符号，其中编号与其所在的空间表达式编号相同</a:t>
            </a:r>
            <a:endParaRPr lang="en-US" altLang="zh-CN" sz="2400" kern="0" dirty="0">
              <a:solidFill>
                <a:srgbClr val="000000"/>
              </a:solidFill>
            </a:endParaRPr>
          </a:p>
          <a:p>
            <a:pPr marL="0" indent="0">
              <a:buClr>
                <a:srgbClr val="000000"/>
              </a:buClr>
              <a:buNone/>
              <a:defRPr/>
            </a:pPr>
            <a:endParaRPr lang="en-US" altLang="zh-CN" sz="2400" kern="0" dirty="0">
              <a:solidFill>
                <a:srgbClr val="000000"/>
              </a:solidFill>
            </a:endParaRPr>
          </a:p>
          <a:p>
            <a:pPr marL="0" indent="0">
              <a:buClr>
                <a:srgbClr val="000000"/>
              </a:buClr>
              <a:buNone/>
              <a:defRPr/>
            </a:pPr>
            <a:endParaRPr lang="en-US" altLang="zh-CN" sz="2400" kern="0" dirty="0">
              <a:solidFill>
                <a:srgbClr val="000000"/>
              </a:solidFill>
            </a:endParaRPr>
          </a:p>
          <a:p>
            <a:pPr marL="0" indent="0">
              <a:buClr>
                <a:srgbClr val="000000"/>
              </a:buClr>
              <a:buNone/>
              <a:defRPr/>
            </a:pPr>
            <a:endParaRPr lang="en-US" altLang="zh-CN" sz="2400" kern="0" dirty="0">
              <a:solidFill>
                <a:srgbClr val="000000"/>
              </a:solidFill>
            </a:endParaRPr>
          </a:p>
          <a:p>
            <a:pPr marL="0" indent="0">
              <a:buClr>
                <a:srgbClr val="000000"/>
              </a:buClr>
              <a:buNone/>
              <a:defRPr/>
            </a:pPr>
            <a:endParaRPr lang="en-US" altLang="zh-CN" sz="2400" kern="0" dirty="0">
              <a:solidFill>
                <a:srgbClr val="000000"/>
              </a:solidFill>
            </a:endParaRPr>
          </a:p>
          <a:p>
            <a:pPr marL="0" indent="0">
              <a:buClr>
                <a:srgbClr val="000000"/>
              </a:buClr>
              <a:buNone/>
              <a:defRPr/>
            </a:pPr>
            <a:r>
              <a:rPr lang="zh-CN" altLang="en-US" sz="2400" kern="0" dirty="0">
                <a:solidFill>
                  <a:srgbClr val="000000"/>
                </a:solidFill>
              </a:rPr>
              <a:t>做界标的词语出现在人称指代消解中括号内部，</a:t>
            </a:r>
            <a:r>
              <a:rPr lang="en-US" altLang="zh-CN" sz="2400" kern="0" dirty="0">
                <a:solidFill>
                  <a:srgbClr val="000000"/>
                </a:solidFill>
              </a:rPr>
              <a:t>LM</a:t>
            </a:r>
            <a:r>
              <a:rPr lang="zh-CN" altLang="en-US" sz="2400" kern="0" dirty="0">
                <a:solidFill>
                  <a:srgbClr val="000000"/>
                </a:solidFill>
              </a:rPr>
              <a:t>标识符也放在其后</a:t>
            </a:r>
            <a:endParaRPr lang="en-US" altLang="zh-CN" sz="2400" kern="0" dirty="0">
              <a:solidFill>
                <a:srgbClr val="000000"/>
              </a:solidFill>
            </a:endParaRPr>
          </a:p>
          <a:p>
            <a:pPr marL="0" indent="0">
              <a:buClr>
                <a:srgbClr val="000000"/>
              </a:buClr>
              <a:buNone/>
              <a:defRPr/>
            </a:pPr>
            <a:r>
              <a:rPr lang="zh-CN" altLang="en-US" sz="2400" kern="0" dirty="0">
                <a:solidFill>
                  <a:srgbClr val="000000"/>
                </a:solidFill>
              </a:rPr>
              <a:t>当同一个词语同时是多个空间表达式的界标的时候，界标标记分别给出</a:t>
            </a:r>
            <a:endParaRPr lang="en-US" altLang="zh-CN" sz="2400" kern="0" dirty="0">
              <a:solidFill>
                <a:srgbClr val="000000"/>
              </a:solidFill>
            </a:endParaRPr>
          </a:p>
          <a:p>
            <a:pPr marL="0" indent="0">
              <a:buClr>
                <a:srgbClr val="000000"/>
              </a:buClr>
              <a:buNone/>
              <a:defRPr/>
            </a:pPr>
            <a:r>
              <a:rPr lang="zh-CN" altLang="en-US" sz="2000" kern="0" dirty="0">
                <a:solidFill>
                  <a:srgbClr val="000000"/>
                </a:solidFill>
              </a:rPr>
              <a:t>如“门”同时作“门口”和“在门口”的界标，因此后面又两个标记“</a:t>
            </a:r>
            <a:r>
              <a:rPr lang="en-US" altLang="zh-CN" sz="2000" kern="0" dirty="0">
                <a:solidFill>
                  <a:srgbClr val="000000"/>
                </a:solidFill>
              </a:rPr>
              <a:t>[LM1]”</a:t>
            </a:r>
            <a:r>
              <a:rPr lang="zh-CN" altLang="en-US" sz="2000" kern="0" dirty="0">
                <a:solidFill>
                  <a:srgbClr val="000000"/>
                </a:solidFill>
              </a:rPr>
              <a:t>和“</a:t>
            </a:r>
            <a:r>
              <a:rPr lang="en-US" altLang="zh-CN" sz="2000" kern="0" dirty="0">
                <a:solidFill>
                  <a:srgbClr val="000000"/>
                </a:solidFill>
              </a:rPr>
              <a:t>[LM2]”</a:t>
            </a:r>
          </a:p>
          <a:p>
            <a:pPr marL="0" indent="0">
              <a:buClr>
                <a:srgbClr val="000000"/>
              </a:buClr>
              <a:buNone/>
              <a:defRPr/>
            </a:pPr>
            <a:endParaRPr lang="en-US" altLang="zh-CN" sz="2400" kern="0" dirty="0">
              <a:solidFill>
                <a:srgbClr val="000000"/>
              </a:solidFill>
            </a:endParaRPr>
          </a:p>
        </p:txBody>
      </p:sp>
      <p:pic>
        <p:nvPicPr>
          <p:cNvPr id="7" name="图片 6" descr="文本&#10;&#10;描述已自动生成">
            <a:extLst>
              <a:ext uri="{FF2B5EF4-FFF2-40B4-BE49-F238E27FC236}">
                <a16:creationId xmlns:a16="http://schemas.microsoft.com/office/drawing/2014/main" id="{611DFA44-E975-4A23-94F8-6A81158821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532" y="2323738"/>
            <a:ext cx="9532737" cy="1658715"/>
          </a:xfrm>
          <a:prstGeom prst="rect">
            <a:avLst/>
          </a:prstGeom>
        </p:spPr>
      </p:pic>
      <p:sp>
        <p:nvSpPr>
          <p:cNvPr id="4" name="灯片编号占位符 3"/>
          <p:cNvSpPr>
            <a:spLocks noGrp="1"/>
          </p:cNvSpPr>
          <p:nvPr>
            <p:ph type="sldNum" sz="quarter" idx="12"/>
          </p:nvPr>
        </p:nvSpPr>
        <p:spPr/>
        <p:txBody>
          <a:bodyPr/>
          <a:lstStyle/>
          <a:p>
            <a:fld id="{7939AB81-0AB9-404A-A05F-6E9A7617CAC1}" type="slidenum">
              <a:rPr lang="zh-CN" altLang="en-US" smtClean="0"/>
              <a:t>44</a:t>
            </a:fld>
            <a:endParaRPr lang="zh-CN" altLang="en-US"/>
          </a:p>
        </p:txBody>
      </p:sp>
    </p:spTree>
    <p:extLst>
      <p:ext uri="{BB962C8B-B14F-4D97-AF65-F5344CB8AC3E}">
        <p14:creationId xmlns:p14="http://schemas.microsoft.com/office/powerpoint/2010/main" val="22018439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D9E14438-E295-48FD-8FC2-699F8E7D85F8}"/>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6" name="内容占位符 2">
            <a:extLst>
              <a:ext uri="{FF2B5EF4-FFF2-40B4-BE49-F238E27FC236}">
                <a16:creationId xmlns:a16="http://schemas.microsoft.com/office/drawing/2014/main" id="{92E2B1FE-E840-434A-98ED-553F8716937A}"/>
              </a:ext>
            </a:extLst>
          </p:cNvPr>
          <p:cNvSpPr txBox="1">
            <a:spLocks/>
          </p:cNvSpPr>
          <p:nvPr/>
        </p:nvSpPr>
        <p:spPr bwMode="auto">
          <a:xfrm>
            <a:off x="768533" y="739843"/>
            <a:ext cx="10180204"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3.5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语料库的建设</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r>
              <a:rPr lang="en-US" altLang="zh-CN" sz="2400" b="1" kern="0" dirty="0">
                <a:solidFill>
                  <a:srgbClr val="000000"/>
                </a:solidFill>
              </a:rPr>
              <a:t>3.5.3 </a:t>
            </a:r>
            <a:r>
              <a:rPr lang="zh-CN" altLang="en-US" sz="2400" b="1" kern="0" dirty="0">
                <a:solidFill>
                  <a:srgbClr val="000000"/>
                </a:solidFill>
              </a:rPr>
              <a:t>射体标注</a:t>
            </a:r>
            <a:endParaRPr lang="en-US" altLang="zh-CN" sz="2400" b="1" kern="0" dirty="0">
              <a:solidFill>
                <a:srgbClr val="000000"/>
              </a:solidFill>
            </a:endParaRPr>
          </a:p>
          <a:p>
            <a:pPr marL="0" indent="0">
              <a:buClr>
                <a:srgbClr val="000000"/>
              </a:buClr>
              <a:buNone/>
              <a:defRPr/>
            </a:pPr>
            <a:r>
              <a:rPr lang="en-US" altLang="zh-CN" sz="2400" kern="0" dirty="0">
                <a:solidFill>
                  <a:srgbClr val="000000"/>
                </a:solidFill>
              </a:rPr>
              <a:t>TR+</a:t>
            </a:r>
            <a:r>
              <a:rPr lang="zh-CN" altLang="en-US" sz="2400" kern="0" dirty="0">
                <a:solidFill>
                  <a:srgbClr val="000000"/>
                </a:solidFill>
              </a:rPr>
              <a:t>编号：射体标识符号，其中编号与其所在的空间表达式编号相同</a:t>
            </a:r>
            <a:endParaRPr lang="en-US" altLang="zh-CN" sz="2400" kern="0" dirty="0">
              <a:solidFill>
                <a:srgbClr val="000000"/>
              </a:solidFill>
            </a:endParaRPr>
          </a:p>
          <a:p>
            <a:pPr marL="0" indent="0">
              <a:buClr>
                <a:srgbClr val="000000"/>
              </a:buClr>
              <a:buNone/>
              <a:defRPr/>
            </a:pPr>
            <a:r>
              <a:rPr lang="zh-CN" altLang="en-US" sz="2400" kern="0" dirty="0">
                <a:solidFill>
                  <a:srgbClr val="000000"/>
                </a:solidFill>
              </a:rPr>
              <a:t>此外，射体定义不是确定射体的充分条件，例如文中与空间表达式“在家中”匹配的射体根据定义有多处，因此在确定时还采取最左近邻原则</a:t>
            </a:r>
            <a:endParaRPr lang="en-US" altLang="zh-CN" sz="2400" kern="0" dirty="0">
              <a:solidFill>
                <a:srgbClr val="000000"/>
              </a:solidFill>
            </a:endParaRPr>
          </a:p>
          <a:p>
            <a:pPr marL="0" indent="0">
              <a:buClr>
                <a:srgbClr val="000000"/>
              </a:buClr>
              <a:buNone/>
              <a:defRPr/>
            </a:pPr>
            <a:endParaRPr lang="en-US" altLang="zh-CN" sz="2400" kern="0" dirty="0">
              <a:solidFill>
                <a:srgbClr val="000000"/>
              </a:solidFill>
            </a:endParaRPr>
          </a:p>
          <a:p>
            <a:pPr marL="0" indent="0">
              <a:buClr>
                <a:srgbClr val="000000"/>
              </a:buClr>
              <a:buNone/>
              <a:defRPr/>
            </a:pPr>
            <a:endParaRPr lang="en-US" altLang="zh-CN" sz="2400" b="1" kern="0" dirty="0">
              <a:solidFill>
                <a:srgbClr val="000000"/>
              </a:solidFill>
            </a:endParaRPr>
          </a:p>
          <a:p>
            <a:pPr marL="0" indent="0">
              <a:buClr>
                <a:srgbClr val="000000"/>
              </a:buClr>
              <a:buNone/>
              <a:defRPr/>
            </a:pPr>
            <a:endParaRPr lang="en-US" altLang="zh-CN" sz="2400" kern="0" dirty="0">
              <a:solidFill>
                <a:srgbClr val="000000"/>
              </a:solidFill>
            </a:endParaRPr>
          </a:p>
        </p:txBody>
      </p:sp>
      <p:pic>
        <p:nvPicPr>
          <p:cNvPr id="8" name="图片 7" descr="文本, 信件&#10;&#10;描述已自动生成">
            <a:extLst>
              <a:ext uri="{FF2B5EF4-FFF2-40B4-BE49-F238E27FC236}">
                <a16:creationId xmlns:a16="http://schemas.microsoft.com/office/drawing/2014/main" id="{C4FFB1A5-2FCB-49BC-B938-EF3AD876B8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981" y="3308684"/>
            <a:ext cx="10023794" cy="2265505"/>
          </a:xfrm>
          <a:prstGeom prst="rect">
            <a:avLst/>
          </a:prstGeom>
        </p:spPr>
      </p:pic>
      <p:sp>
        <p:nvSpPr>
          <p:cNvPr id="4" name="灯片编号占位符 3"/>
          <p:cNvSpPr>
            <a:spLocks noGrp="1"/>
          </p:cNvSpPr>
          <p:nvPr>
            <p:ph type="sldNum" sz="quarter" idx="12"/>
          </p:nvPr>
        </p:nvSpPr>
        <p:spPr/>
        <p:txBody>
          <a:bodyPr/>
          <a:lstStyle/>
          <a:p>
            <a:fld id="{7939AB81-0AB9-404A-A05F-6E9A7617CAC1}" type="slidenum">
              <a:rPr lang="zh-CN" altLang="en-US" smtClean="0"/>
              <a:t>45</a:t>
            </a:fld>
            <a:endParaRPr lang="zh-CN" altLang="en-US"/>
          </a:p>
        </p:txBody>
      </p:sp>
    </p:spTree>
    <p:extLst>
      <p:ext uri="{BB962C8B-B14F-4D97-AF65-F5344CB8AC3E}">
        <p14:creationId xmlns:p14="http://schemas.microsoft.com/office/powerpoint/2010/main" val="22318972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D9E14438-E295-48FD-8FC2-699F8E7D85F8}"/>
              </a:ext>
            </a:extLst>
          </p:cNvPr>
          <p:cNvSpPr txBox="1">
            <a:spLocks/>
          </p:cNvSpPr>
          <p:nvPr/>
        </p:nvSpPr>
        <p:spPr bwMode="auto">
          <a:xfrm>
            <a:off x="3102276"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基于线性分类器的空间关系</a:t>
            </a:r>
            <a:r>
              <a:rPr lang="zh-CN" altLang="en-US" kern="0" dirty="0">
                <a:solidFill>
                  <a:schemeClr val="tx1"/>
                </a:solidFill>
              </a:rPr>
              <a:t>抽取</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6" name="内容占位符 2">
            <a:extLst>
              <a:ext uri="{FF2B5EF4-FFF2-40B4-BE49-F238E27FC236}">
                <a16:creationId xmlns:a16="http://schemas.microsoft.com/office/drawing/2014/main" id="{92E2B1FE-E840-434A-98ED-553F8716937A}"/>
              </a:ext>
            </a:extLst>
          </p:cNvPr>
          <p:cNvSpPr txBox="1">
            <a:spLocks/>
          </p:cNvSpPr>
          <p:nvPr/>
        </p:nvSpPr>
        <p:spPr bwMode="auto">
          <a:xfrm>
            <a:off x="768533" y="739843"/>
            <a:ext cx="10180204"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3.6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空间关系抽取实验结果</a:t>
            </a:r>
            <a:endParaRPr lang="en-US" altLang="zh-CN" sz="2400" kern="0" dirty="0">
              <a:solidFill>
                <a:srgbClr val="000000"/>
              </a:solidFill>
            </a:endParaRPr>
          </a:p>
          <a:p>
            <a:pPr marL="0" indent="0">
              <a:buClr>
                <a:srgbClr val="000000"/>
              </a:buClr>
              <a:buNone/>
              <a:defRPr/>
            </a:pPr>
            <a:r>
              <a:rPr lang="zh-CN" altLang="en-US" sz="2400" kern="0" dirty="0">
                <a:solidFill>
                  <a:srgbClr val="000000"/>
                </a:solidFill>
              </a:rPr>
              <a:t>参数训练和比较实验分析可参看原文</a:t>
            </a:r>
            <a:r>
              <a:rPr lang="en-US" altLang="zh-CN" sz="2400" kern="0" dirty="0">
                <a:solidFill>
                  <a:srgbClr val="000000"/>
                </a:solidFill>
              </a:rPr>
              <a:t>3.7.3</a:t>
            </a:r>
            <a:r>
              <a:rPr lang="zh-CN" altLang="en-US" sz="2400" kern="0" dirty="0">
                <a:solidFill>
                  <a:srgbClr val="000000"/>
                </a:solidFill>
              </a:rPr>
              <a:t>节，下面给出空间关系抽取各</a:t>
            </a:r>
            <a:endParaRPr lang="en-US" altLang="zh-CN" sz="2400" kern="0" dirty="0">
              <a:solidFill>
                <a:srgbClr val="000000"/>
              </a:solidFill>
            </a:endParaRPr>
          </a:p>
          <a:p>
            <a:pPr marL="0" indent="0">
              <a:buClr>
                <a:srgbClr val="000000"/>
              </a:buClr>
              <a:buNone/>
              <a:defRPr/>
            </a:pPr>
            <a:r>
              <a:rPr lang="zh-CN" altLang="en-US" sz="2400" kern="0" dirty="0">
                <a:solidFill>
                  <a:srgbClr val="000000"/>
                </a:solidFill>
              </a:rPr>
              <a:t>步骤的无错误累计性能指标</a:t>
            </a:r>
            <a:endParaRPr lang="en-US" altLang="zh-CN" sz="2400" kern="0" dirty="0">
              <a:solidFill>
                <a:srgbClr val="000000"/>
              </a:solidFill>
            </a:endParaRPr>
          </a:p>
          <a:p>
            <a:pPr marL="0" indent="0">
              <a:buClr>
                <a:srgbClr val="000000"/>
              </a:buClr>
              <a:buNone/>
              <a:defRPr/>
            </a:pPr>
            <a:endParaRPr lang="en-US" altLang="zh-CN" sz="2400" kern="0" dirty="0">
              <a:solidFill>
                <a:srgbClr val="000000"/>
              </a:solidFill>
            </a:endParaRPr>
          </a:p>
          <a:p>
            <a:pPr marL="0" indent="0">
              <a:buClr>
                <a:srgbClr val="000000"/>
              </a:buClr>
              <a:buNone/>
              <a:defRPr/>
            </a:pPr>
            <a:endParaRPr lang="en-US" altLang="zh-CN" sz="2400" kern="0" dirty="0">
              <a:solidFill>
                <a:srgbClr val="000000"/>
              </a:solidFill>
            </a:endParaRPr>
          </a:p>
          <a:p>
            <a:pPr marL="0" indent="0">
              <a:buClr>
                <a:srgbClr val="000000"/>
              </a:buClr>
              <a:buNone/>
              <a:defRPr/>
            </a:pPr>
            <a:endParaRPr lang="en-US" altLang="zh-CN" sz="2400" kern="0" dirty="0">
              <a:solidFill>
                <a:srgbClr val="000000"/>
              </a:solidFill>
            </a:endParaRPr>
          </a:p>
          <a:p>
            <a:pPr marL="0" indent="0">
              <a:buClr>
                <a:srgbClr val="000000"/>
              </a:buClr>
              <a:buNone/>
              <a:defRPr/>
            </a:pPr>
            <a:endParaRPr lang="en-US" altLang="zh-CN" sz="2400" kern="0" dirty="0">
              <a:solidFill>
                <a:srgbClr val="000000"/>
              </a:solidFill>
            </a:endParaRPr>
          </a:p>
          <a:p>
            <a:pPr marL="0" indent="0">
              <a:buClr>
                <a:srgbClr val="000000"/>
              </a:buClr>
              <a:buNone/>
              <a:defRPr/>
            </a:pPr>
            <a:r>
              <a:rPr lang="zh-CN" altLang="en-US" sz="2400" kern="0" dirty="0">
                <a:solidFill>
                  <a:srgbClr val="000000"/>
                </a:solidFill>
              </a:rPr>
              <a:t>空间关系抽取的真实</a:t>
            </a:r>
            <a:r>
              <a:rPr lang="en-US" altLang="zh-CN" sz="2400" kern="0" dirty="0">
                <a:solidFill>
                  <a:srgbClr val="000000"/>
                </a:solidFill>
              </a:rPr>
              <a:t>F</a:t>
            </a:r>
            <a:r>
              <a:rPr lang="zh-CN" altLang="en-US" sz="2400" kern="0" dirty="0">
                <a:solidFill>
                  <a:srgbClr val="000000"/>
                </a:solidFill>
              </a:rPr>
              <a:t>值按所有步骤真实</a:t>
            </a:r>
            <a:r>
              <a:rPr lang="en-US" altLang="zh-CN" sz="2400" kern="0" dirty="0">
                <a:solidFill>
                  <a:srgbClr val="000000"/>
                </a:solidFill>
              </a:rPr>
              <a:t>F</a:t>
            </a:r>
            <a:r>
              <a:rPr lang="zh-CN" altLang="en-US" sz="2400" kern="0" dirty="0">
                <a:solidFill>
                  <a:srgbClr val="000000"/>
                </a:solidFill>
              </a:rPr>
              <a:t>值的最小值，即</a:t>
            </a:r>
            <a:endParaRPr lang="en-US" altLang="zh-CN" sz="2400" kern="0" dirty="0">
              <a:solidFill>
                <a:srgbClr val="000000"/>
              </a:solidFill>
            </a:endParaRPr>
          </a:p>
          <a:p>
            <a:pPr marL="0" indent="0">
              <a:buClr>
                <a:srgbClr val="000000"/>
              </a:buClr>
              <a:buNone/>
              <a:defRPr/>
            </a:pPr>
            <a:r>
              <a:rPr lang="en-US" altLang="zh-CN" sz="2400" kern="0" dirty="0">
                <a:solidFill>
                  <a:srgbClr val="000000"/>
                </a:solidFill>
              </a:rPr>
              <a:t>	</a:t>
            </a:r>
            <a:r>
              <a:rPr lang="zh-CN" altLang="en-US" sz="2400" kern="0" dirty="0">
                <a:solidFill>
                  <a:srgbClr val="000000"/>
                </a:solidFill>
              </a:rPr>
              <a:t>射体抽取的真实</a:t>
            </a:r>
            <a:r>
              <a:rPr lang="en-US" altLang="zh-CN" sz="2400" kern="0" dirty="0">
                <a:solidFill>
                  <a:srgbClr val="000000"/>
                </a:solidFill>
              </a:rPr>
              <a:t>F</a:t>
            </a:r>
            <a:r>
              <a:rPr lang="zh-CN" altLang="en-US" sz="2400" kern="0" dirty="0">
                <a:solidFill>
                  <a:srgbClr val="000000"/>
                </a:solidFill>
              </a:rPr>
              <a:t>值</a:t>
            </a:r>
            <a:r>
              <a:rPr lang="en-US" altLang="zh-CN" sz="2400" kern="0" dirty="0">
                <a:solidFill>
                  <a:srgbClr val="000000"/>
                </a:solidFill>
              </a:rPr>
              <a:t>=87.47%*63.16%=55.25%</a:t>
            </a:r>
          </a:p>
          <a:p>
            <a:pPr marL="0" indent="0">
              <a:buClr>
                <a:srgbClr val="000000"/>
              </a:buClr>
              <a:buNone/>
              <a:defRPr/>
            </a:pPr>
            <a:endParaRPr lang="en-US" altLang="zh-CN" sz="2400" kern="0" dirty="0">
              <a:solidFill>
                <a:srgbClr val="000000"/>
              </a:solidFill>
            </a:endParaRPr>
          </a:p>
        </p:txBody>
      </p:sp>
      <p:graphicFrame>
        <p:nvGraphicFramePr>
          <p:cNvPr id="4" name="表格 4">
            <a:extLst>
              <a:ext uri="{FF2B5EF4-FFF2-40B4-BE49-F238E27FC236}">
                <a16:creationId xmlns:a16="http://schemas.microsoft.com/office/drawing/2014/main" id="{E6DF5C2A-958B-4752-9DB6-F3BFC71962EE}"/>
              </a:ext>
            </a:extLst>
          </p:cNvPr>
          <p:cNvGraphicFramePr>
            <a:graphicFrameLocks noGrp="1"/>
          </p:cNvGraphicFramePr>
          <p:nvPr>
            <p:extLst>
              <p:ext uri="{D42A27DB-BD31-4B8C-83A1-F6EECF244321}">
                <p14:modId xmlns:p14="http://schemas.microsoft.com/office/powerpoint/2010/main" val="1609582835"/>
              </p:ext>
            </p:extLst>
          </p:nvPr>
        </p:nvGraphicFramePr>
        <p:xfrm>
          <a:off x="924942" y="2475978"/>
          <a:ext cx="9638784" cy="1497779"/>
        </p:xfrm>
        <a:graphic>
          <a:graphicData uri="http://schemas.openxmlformats.org/drawingml/2006/table">
            <a:tbl>
              <a:tblPr firstRow="1" bandRow="1">
                <a:tableStyleId>{5940675A-B579-460E-94D1-54222C63F5DA}</a:tableStyleId>
              </a:tblPr>
              <a:tblGrid>
                <a:gridCol w="1337437">
                  <a:extLst>
                    <a:ext uri="{9D8B030D-6E8A-4147-A177-3AD203B41FA5}">
                      <a16:colId xmlns:a16="http://schemas.microsoft.com/office/drawing/2014/main" val="41004241"/>
                    </a:ext>
                  </a:extLst>
                </a:gridCol>
                <a:gridCol w="1337437">
                  <a:extLst>
                    <a:ext uri="{9D8B030D-6E8A-4147-A177-3AD203B41FA5}">
                      <a16:colId xmlns:a16="http://schemas.microsoft.com/office/drawing/2014/main" val="3771602506"/>
                    </a:ext>
                  </a:extLst>
                </a:gridCol>
                <a:gridCol w="1337437">
                  <a:extLst>
                    <a:ext uri="{9D8B030D-6E8A-4147-A177-3AD203B41FA5}">
                      <a16:colId xmlns:a16="http://schemas.microsoft.com/office/drawing/2014/main" val="3133650370"/>
                    </a:ext>
                  </a:extLst>
                </a:gridCol>
                <a:gridCol w="1337437">
                  <a:extLst>
                    <a:ext uri="{9D8B030D-6E8A-4147-A177-3AD203B41FA5}">
                      <a16:colId xmlns:a16="http://schemas.microsoft.com/office/drawing/2014/main" val="3292447794"/>
                    </a:ext>
                  </a:extLst>
                </a:gridCol>
                <a:gridCol w="1293172">
                  <a:extLst>
                    <a:ext uri="{9D8B030D-6E8A-4147-A177-3AD203B41FA5}">
                      <a16:colId xmlns:a16="http://schemas.microsoft.com/office/drawing/2014/main" val="1818232733"/>
                    </a:ext>
                  </a:extLst>
                </a:gridCol>
                <a:gridCol w="1648328">
                  <a:extLst>
                    <a:ext uri="{9D8B030D-6E8A-4147-A177-3AD203B41FA5}">
                      <a16:colId xmlns:a16="http://schemas.microsoft.com/office/drawing/2014/main" val="3612675451"/>
                    </a:ext>
                  </a:extLst>
                </a:gridCol>
                <a:gridCol w="1347536">
                  <a:extLst>
                    <a:ext uri="{9D8B030D-6E8A-4147-A177-3AD203B41FA5}">
                      <a16:colId xmlns:a16="http://schemas.microsoft.com/office/drawing/2014/main" val="3613351850"/>
                    </a:ext>
                  </a:extLst>
                </a:gridCol>
              </a:tblGrid>
              <a:tr h="752375">
                <a:tc>
                  <a:txBody>
                    <a:bodyPr/>
                    <a:lstStyle/>
                    <a:p>
                      <a:pPr algn="ctr"/>
                      <a:endParaRPr lang="zh-CN" altLang="en-US" sz="2100" dirty="0">
                        <a:latin typeface="微软雅黑" panose="020B0503020204020204" pitchFamily="34" charset="-122"/>
                        <a:ea typeface="微软雅黑" panose="020B0503020204020204" pitchFamily="34" charset="-122"/>
                      </a:endParaRPr>
                    </a:p>
                  </a:txBody>
                  <a:tcPr marL="105323" marR="105323" marT="52662" marB="52662"/>
                </a:tc>
                <a:tc>
                  <a:txBody>
                    <a:bodyPr/>
                    <a:lstStyle/>
                    <a:p>
                      <a:pPr algn="ctr"/>
                      <a:r>
                        <a:rPr lang="zh-CN" altLang="en-US" sz="2100" dirty="0">
                          <a:latin typeface="微软雅黑" panose="020B0503020204020204" pitchFamily="34" charset="-122"/>
                          <a:ea typeface="微软雅黑" panose="020B0503020204020204" pitchFamily="34" charset="-122"/>
                        </a:rPr>
                        <a:t>空间表达式抽取</a:t>
                      </a:r>
                    </a:p>
                  </a:txBody>
                  <a:tcPr marL="105323" marR="105323" marT="52662" marB="52662"/>
                </a:tc>
                <a:tc>
                  <a:txBody>
                    <a:bodyPr/>
                    <a:lstStyle/>
                    <a:p>
                      <a:pPr algn="ctr"/>
                      <a:r>
                        <a:rPr lang="zh-CN" altLang="en-US" sz="2100" dirty="0">
                          <a:latin typeface="微软雅黑" panose="020B0503020204020204" pitchFamily="34" charset="-122"/>
                          <a:ea typeface="微软雅黑" panose="020B0503020204020204" pitchFamily="34" charset="-122"/>
                        </a:rPr>
                        <a:t>界标抽取</a:t>
                      </a:r>
                    </a:p>
                  </a:txBody>
                  <a:tcPr marL="105323" marR="105323" marT="52662" marB="52662"/>
                </a:tc>
                <a:tc>
                  <a:txBody>
                    <a:bodyPr/>
                    <a:lstStyle/>
                    <a:p>
                      <a:pPr algn="ctr"/>
                      <a:r>
                        <a:rPr lang="zh-CN" altLang="en-US" sz="2100" dirty="0">
                          <a:latin typeface="微软雅黑" panose="020B0503020204020204" pitchFamily="34" charset="-122"/>
                          <a:ea typeface="微软雅黑" panose="020B0503020204020204" pitchFamily="34" charset="-122"/>
                        </a:rPr>
                        <a:t>界标恢复</a:t>
                      </a:r>
                    </a:p>
                  </a:txBody>
                  <a:tcPr marL="105323" marR="105323" marT="52662" marB="52662"/>
                </a:tc>
                <a:tc>
                  <a:txBody>
                    <a:bodyPr/>
                    <a:lstStyle/>
                    <a:p>
                      <a:pPr algn="ctr"/>
                      <a:r>
                        <a:rPr lang="zh-CN" altLang="en-US" sz="2100" dirty="0">
                          <a:latin typeface="微软雅黑" panose="020B0503020204020204" pitchFamily="34" charset="-122"/>
                          <a:ea typeface="微软雅黑" panose="020B0503020204020204" pitchFamily="34" charset="-122"/>
                        </a:rPr>
                        <a:t>介词抽取</a:t>
                      </a:r>
                    </a:p>
                  </a:txBody>
                  <a:tcPr marL="105323" marR="105323" marT="52662" marB="52662"/>
                </a:tc>
                <a:tc>
                  <a:txBody>
                    <a:bodyPr/>
                    <a:lstStyle/>
                    <a:p>
                      <a:pPr algn="ctr"/>
                      <a:r>
                        <a:rPr lang="zh-CN" altLang="en-US" sz="2100" dirty="0">
                          <a:latin typeface="微软雅黑" panose="020B0503020204020204" pitchFamily="34" charset="-122"/>
                          <a:ea typeface="微软雅黑" panose="020B0503020204020204" pitchFamily="34" charset="-122"/>
                        </a:rPr>
                        <a:t>方位词抽取</a:t>
                      </a:r>
                    </a:p>
                  </a:txBody>
                  <a:tcPr marL="105323" marR="105323" marT="52662" marB="52662"/>
                </a:tc>
                <a:tc>
                  <a:txBody>
                    <a:bodyPr/>
                    <a:lstStyle/>
                    <a:p>
                      <a:pPr algn="ctr"/>
                      <a:r>
                        <a:rPr lang="zh-CN" altLang="en-US" sz="2100" dirty="0">
                          <a:latin typeface="微软雅黑" panose="020B0503020204020204" pitchFamily="34" charset="-122"/>
                          <a:ea typeface="微软雅黑" panose="020B0503020204020204" pitchFamily="34" charset="-122"/>
                        </a:rPr>
                        <a:t>射体抽取</a:t>
                      </a:r>
                    </a:p>
                  </a:txBody>
                  <a:tcPr marL="105323" marR="105323" marT="52662" marB="52662"/>
                </a:tc>
                <a:extLst>
                  <a:ext uri="{0D108BD9-81ED-4DB2-BD59-A6C34878D82A}">
                    <a16:rowId xmlns:a16="http://schemas.microsoft.com/office/drawing/2014/main" val="2816171523"/>
                  </a:ext>
                </a:extLst>
              </a:tr>
              <a:tr h="427144">
                <a:tc>
                  <a:txBody>
                    <a:bodyPr/>
                    <a:lstStyle/>
                    <a:p>
                      <a:pPr algn="ctr"/>
                      <a:r>
                        <a:rPr lang="zh-CN" altLang="en-US" sz="2100" dirty="0">
                          <a:latin typeface="微软雅黑" panose="020B0503020204020204" pitchFamily="34" charset="-122"/>
                          <a:ea typeface="微软雅黑" panose="020B0503020204020204" pitchFamily="34" charset="-122"/>
                        </a:rPr>
                        <a:t>无措累计</a:t>
                      </a:r>
                      <a:r>
                        <a:rPr lang="en-US" altLang="zh-CN" sz="2100" dirty="0">
                          <a:latin typeface="微软雅黑" panose="020B0503020204020204" pitchFamily="34" charset="-122"/>
                          <a:ea typeface="微软雅黑" panose="020B0503020204020204" pitchFamily="34" charset="-122"/>
                        </a:rPr>
                        <a:t>F</a:t>
                      </a:r>
                      <a:r>
                        <a:rPr lang="zh-CN" altLang="en-US" sz="2100" dirty="0">
                          <a:latin typeface="微软雅黑" panose="020B0503020204020204" pitchFamily="34" charset="-122"/>
                          <a:ea typeface="微软雅黑" panose="020B0503020204020204" pitchFamily="34" charset="-122"/>
                        </a:rPr>
                        <a:t>值</a:t>
                      </a:r>
                    </a:p>
                  </a:txBody>
                  <a:tcPr marL="105323" marR="105323" marT="52662" marB="52662"/>
                </a:tc>
                <a:tc>
                  <a:txBody>
                    <a:bodyPr/>
                    <a:lstStyle/>
                    <a:p>
                      <a:pPr algn="ctr"/>
                      <a:r>
                        <a:rPr lang="en-US" altLang="zh-CN" sz="2100" dirty="0">
                          <a:latin typeface="微软雅黑" panose="020B0503020204020204" pitchFamily="34" charset="-122"/>
                          <a:ea typeface="微软雅黑" panose="020B0503020204020204" pitchFamily="34" charset="-122"/>
                        </a:rPr>
                        <a:t>87.47%</a:t>
                      </a:r>
                      <a:endParaRPr lang="zh-CN" altLang="en-US" sz="2100" dirty="0">
                        <a:latin typeface="微软雅黑" panose="020B0503020204020204" pitchFamily="34" charset="-122"/>
                        <a:ea typeface="微软雅黑" panose="020B0503020204020204" pitchFamily="34" charset="-122"/>
                      </a:endParaRPr>
                    </a:p>
                  </a:txBody>
                  <a:tcPr marL="105323" marR="105323" marT="52662" marB="52662"/>
                </a:tc>
                <a:tc>
                  <a:txBody>
                    <a:bodyPr/>
                    <a:lstStyle/>
                    <a:p>
                      <a:pPr algn="ctr"/>
                      <a:r>
                        <a:rPr lang="en-US" altLang="zh-CN" sz="2100" dirty="0">
                          <a:latin typeface="微软雅黑" panose="020B0503020204020204" pitchFamily="34" charset="-122"/>
                          <a:ea typeface="微软雅黑" panose="020B0503020204020204" pitchFamily="34" charset="-122"/>
                        </a:rPr>
                        <a:t>97.49%</a:t>
                      </a:r>
                      <a:endParaRPr lang="zh-CN" altLang="en-US" sz="2100" dirty="0">
                        <a:latin typeface="微软雅黑" panose="020B0503020204020204" pitchFamily="34" charset="-122"/>
                        <a:ea typeface="微软雅黑" panose="020B0503020204020204" pitchFamily="34" charset="-122"/>
                      </a:endParaRPr>
                    </a:p>
                  </a:txBody>
                  <a:tcPr marL="105323" marR="105323" marT="52662" marB="52662"/>
                </a:tc>
                <a:tc>
                  <a:txBody>
                    <a:bodyPr/>
                    <a:lstStyle/>
                    <a:p>
                      <a:pPr algn="ctr"/>
                      <a:r>
                        <a:rPr lang="en-US" altLang="zh-CN" sz="2100" dirty="0">
                          <a:latin typeface="微软雅黑" panose="020B0503020204020204" pitchFamily="34" charset="-122"/>
                          <a:ea typeface="微软雅黑" panose="020B0503020204020204" pitchFamily="34" charset="-122"/>
                        </a:rPr>
                        <a:t>90%</a:t>
                      </a:r>
                      <a:endParaRPr lang="zh-CN" altLang="en-US" sz="2100" dirty="0">
                        <a:latin typeface="微软雅黑" panose="020B0503020204020204" pitchFamily="34" charset="-122"/>
                        <a:ea typeface="微软雅黑" panose="020B0503020204020204" pitchFamily="34" charset="-122"/>
                      </a:endParaRPr>
                    </a:p>
                  </a:txBody>
                  <a:tcPr marL="105323" marR="105323" marT="52662" marB="52662"/>
                </a:tc>
                <a:tc>
                  <a:txBody>
                    <a:bodyPr/>
                    <a:lstStyle/>
                    <a:p>
                      <a:pPr algn="ctr"/>
                      <a:r>
                        <a:rPr lang="en-US" altLang="zh-CN" sz="2100" dirty="0">
                          <a:latin typeface="微软雅黑" panose="020B0503020204020204" pitchFamily="34" charset="-122"/>
                          <a:ea typeface="微软雅黑" panose="020B0503020204020204" pitchFamily="34" charset="-122"/>
                        </a:rPr>
                        <a:t>100%</a:t>
                      </a:r>
                      <a:endParaRPr lang="zh-CN" altLang="en-US" sz="2100" dirty="0">
                        <a:latin typeface="微软雅黑" panose="020B0503020204020204" pitchFamily="34" charset="-122"/>
                        <a:ea typeface="微软雅黑" panose="020B0503020204020204" pitchFamily="34" charset="-122"/>
                      </a:endParaRPr>
                    </a:p>
                  </a:txBody>
                  <a:tcPr marL="105323" marR="105323" marT="52662" marB="52662"/>
                </a:tc>
                <a:tc>
                  <a:txBody>
                    <a:bodyPr/>
                    <a:lstStyle/>
                    <a:p>
                      <a:pPr algn="ctr"/>
                      <a:r>
                        <a:rPr lang="en-US" altLang="zh-CN" sz="2100" dirty="0">
                          <a:latin typeface="微软雅黑" panose="020B0503020204020204" pitchFamily="34" charset="-122"/>
                          <a:ea typeface="微软雅黑" panose="020B0503020204020204" pitchFamily="34" charset="-122"/>
                        </a:rPr>
                        <a:t>95.96%</a:t>
                      </a:r>
                      <a:endParaRPr lang="zh-CN" altLang="en-US" sz="2100" dirty="0">
                        <a:latin typeface="微软雅黑" panose="020B0503020204020204" pitchFamily="34" charset="-122"/>
                        <a:ea typeface="微软雅黑" panose="020B0503020204020204" pitchFamily="34" charset="-122"/>
                      </a:endParaRPr>
                    </a:p>
                  </a:txBody>
                  <a:tcPr marL="105323" marR="105323" marT="52662" marB="52662"/>
                </a:tc>
                <a:tc>
                  <a:txBody>
                    <a:bodyPr/>
                    <a:lstStyle/>
                    <a:p>
                      <a:pPr algn="ctr"/>
                      <a:r>
                        <a:rPr lang="en-US" altLang="zh-CN" sz="2100" dirty="0">
                          <a:latin typeface="微软雅黑" panose="020B0503020204020204" pitchFamily="34" charset="-122"/>
                          <a:ea typeface="微软雅黑" panose="020B0503020204020204" pitchFamily="34" charset="-122"/>
                        </a:rPr>
                        <a:t>63.16%</a:t>
                      </a:r>
                      <a:endParaRPr lang="zh-CN" altLang="en-US" sz="2100" dirty="0">
                        <a:latin typeface="微软雅黑" panose="020B0503020204020204" pitchFamily="34" charset="-122"/>
                        <a:ea typeface="微软雅黑" panose="020B0503020204020204" pitchFamily="34" charset="-122"/>
                      </a:endParaRPr>
                    </a:p>
                  </a:txBody>
                  <a:tcPr marL="105323" marR="105323" marT="52662" marB="52662"/>
                </a:tc>
                <a:extLst>
                  <a:ext uri="{0D108BD9-81ED-4DB2-BD59-A6C34878D82A}">
                    <a16:rowId xmlns:a16="http://schemas.microsoft.com/office/drawing/2014/main" val="4233653539"/>
                  </a:ext>
                </a:extLst>
              </a:tr>
            </a:tbl>
          </a:graphicData>
        </a:graphic>
      </p:graphicFrame>
      <p:sp>
        <p:nvSpPr>
          <p:cNvPr id="7" name="TextBox 6">
            <a:extLst>
              <a:ext uri="{FF2B5EF4-FFF2-40B4-BE49-F238E27FC236}">
                <a16:creationId xmlns:a16="http://schemas.microsoft.com/office/drawing/2014/main" id="{69656EB6-660A-407A-8A64-9FDF118F7D3B}"/>
              </a:ext>
            </a:extLst>
          </p:cNvPr>
          <p:cNvSpPr txBox="1"/>
          <p:nvPr/>
        </p:nvSpPr>
        <p:spPr>
          <a:xfrm>
            <a:off x="3821753" y="2104119"/>
            <a:ext cx="4548494" cy="369332"/>
          </a:xfrm>
          <a:prstGeom prst="rect">
            <a:avLst/>
          </a:prstGeom>
          <a:noFill/>
        </p:spPr>
        <p:txBody>
          <a:bodyPr wrap="square" rtlCol="0">
            <a:spAutoFit/>
          </a:bodyPr>
          <a:lstStyle/>
          <a:p>
            <a:r>
              <a:rPr lang="zh-CN" altLang="en-US" b="1" dirty="0"/>
              <a:t>表</a:t>
            </a:r>
            <a:r>
              <a:rPr lang="en-US" altLang="zh-CN" b="1" dirty="0"/>
              <a:t>10  </a:t>
            </a:r>
            <a:r>
              <a:rPr lang="zh-CN" altLang="en-US" b="1" dirty="0"/>
              <a:t>无错累计的空间关系抽取分步性能</a:t>
            </a:r>
          </a:p>
        </p:txBody>
      </p:sp>
      <p:sp>
        <p:nvSpPr>
          <p:cNvPr id="5" name="灯片编号占位符 4"/>
          <p:cNvSpPr>
            <a:spLocks noGrp="1"/>
          </p:cNvSpPr>
          <p:nvPr>
            <p:ph type="sldNum" sz="quarter" idx="12"/>
          </p:nvPr>
        </p:nvSpPr>
        <p:spPr/>
        <p:txBody>
          <a:bodyPr/>
          <a:lstStyle/>
          <a:p>
            <a:fld id="{7939AB81-0AB9-404A-A05F-6E9A7617CAC1}" type="slidenum">
              <a:rPr lang="zh-CN" altLang="en-US" smtClean="0"/>
              <a:t>46</a:t>
            </a:fld>
            <a:endParaRPr lang="zh-CN" altLang="en-US"/>
          </a:p>
        </p:txBody>
      </p:sp>
    </p:spTree>
    <p:extLst>
      <p:ext uri="{BB962C8B-B14F-4D97-AF65-F5344CB8AC3E}">
        <p14:creationId xmlns:p14="http://schemas.microsoft.com/office/powerpoint/2010/main" val="6475338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2524760" y="-22598"/>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总结与看法</a:t>
            </a:r>
          </a:p>
        </p:txBody>
      </p:sp>
      <p:sp>
        <p:nvSpPr>
          <p:cNvPr id="9" name="内容占位符 2">
            <a:extLst>
              <a:ext uri="{FF2B5EF4-FFF2-40B4-BE49-F238E27FC236}">
                <a16:creationId xmlns:a16="http://schemas.microsoft.com/office/drawing/2014/main" id="{88E4098E-6676-4E7D-A93A-9EEB09D0F57C}"/>
              </a:ext>
            </a:extLst>
          </p:cNvPr>
          <p:cNvSpPr txBox="1">
            <a:spLocks/>
          </p:cNvSpPr>
          <p:nvPr/>
        </p:nvSpPr>
        <p:spPr bwMode="auto">
          <a:xfrm>
            <a:off x="804626" y="801315"/>
            <a:ext cx="10769939"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4.1 </a:t>
            </a:r>
            <a:r>
              <a:rPr kumimoji="1" lang="zh-CN" altLang="en-US"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本文的工作</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57200" indent="-457200">
              <a:buClr>
                <a:srgbClr val="000000"/>
              </a:buClr>
              <a:buAutoNum type="arabicPeriod"/>
              <a:defRPr/>
            </a:pPr>
            <a:r>
              <a:rPr lang="zh-CN" altLang="en-US" sz="2400" kern="0" dirty="0">
                <a:solidFill>
                  <a:srgbClr val="000000"/>
                </a:solidFill>
              </a:rPr>
              <a:t>基于</a:t>
            </a:r>
            <a:r>
              <a:rPr lang="en-US" altLang="zh-CN" sz="2400" dirty="0"/>
              <a:t>SUMO </a:t>
            </a:r>
            <a:r>
              <a:rPr lang="zh-CN" altLang="en-US" sz="2400" dirty="0"/>
              <a:t>本体库体系，提出了空间本体库的体系结构，给出概念、关系和规则的具体定义，很好地结合了认知理论和常识。提出的空间本体半自动实例化方法提高了构建空间本体库的效率</a:t>
            </a:r>
            <a:r>
              <a:rPr lang="zh-CN" altLang="en-US" sz="2800" dirty="0"/>
              <a:t>。</a:t>
            </a:r>
            <a:r>
              <a:rPr lang="zh-CN" altLang="en-US" sz="2400" dirty="0"/>
              <a:t>其中，方位词的空间概念体系为之后的空间关系抽取提供了良好的认知语言学知识</a:t>
            </a:r>
            <a:endParaRPr lang="en-US" altLang="zh-CN" sz="2400" dirty="0"/>
          </a:p>
          <a:p>
            <a:pPr marL="457200" indent="-457200">
              <a:buClr>
                <a:srgbClr val="000000"/>
              </a:buClr>
              <a:buAutoNum type="arabicPeriod"/>
              <a:defRPr/>
            </a:pPr>
            <a:endParaRPr kumimoji="0" lang="en-US" altLang="zh-CN" sz="2400" b="0" i="0" u="none" strike="noStrike" kern="0" cap="none" spc="0" normalizeH="0" baseline="0" noProof="0" dirty="0">
              <a:ln>
                <a:noFill/>
              </a:ln>
              <a:solidFill>
                <a:srgbClr val="000000"/>
              </a:solidFill>
              <a:effectLst/>
              <a:uLnTx/>
              <a:uFillTx/>
              <a:latin typeface="等线" panose="020F0502020204030204"/>
              <a:ea typeface="等线" panose="02010600030101010101" pitchFamily="2" charset="-122"/>
              <a:cs typeface="+mn-cs"/>
            </a:endParaRPr>
          </a:p>
          <a:p>
            <a:pPr marL="457200" indent="-457200">
              <a:buClr>
                <a:srgbClr val="000000"/>
              </a:buClr>
              <a:buAutoNum type="arabicPeriod"/>
              <a:defRPr/>
            </a:pPr>
            <a:r>
              <a:rPr kumimoji="0" lang="zh-CN" altLang="en-US" sz="2400" b="0" i="0" u="none" strike="noStrike" kern="0" cap="none" spc="0" normalizeH="0" baseline="0" noProof="0" dirty="0">
                <a:ln>
                  <a:noFill/>
                </a:ln>
                <a:solidFill>
                  <a:srgbClr val="000000"/>
                </a:solidFill>
                <a:effectLst/>
                <a:uLnTx/>
                <a:uFillTx/>
              </a:rPr>
              <a:t>提出了基于线性分类器的从真实文本中，在篇章层次上抽取空间关系的方法，仅依赖词性标注就可以达到抽取的目标，适合对句法分析尚不准确、深入的情况下进行关系抽取。与句子级抽取的方法相比更实用</a:t>
            </a: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lang="en-US" altLang="zh-CN" sz="2400" kern="0" dirty="0">
              <a:solidFill>
                <a:srgbClr val="000000"/>
              </a:solidFill>
            </a:endParaRPr>
          </a:p>
        </p:txBody>
      </p:sp>
      <p:sp>
        <p:nvSpPr>
          <p:cNvPr id="3" name="灯片编号占位符 2"/>
          <p:cNvSpPr>
            <a:spLocks noGrp="1"/>
          </p:cNvSpPr>
          <p:nvPr>
            <p:ph type="sldNum" sz="quarter" idx="12"/>
          </p:nvPr>
        </p:nvSpPr>
        <p:spPr/>
        <p:txBody>
          <a:bodyPr/>
          <a:lstStyle/>
          <a:p>
            <a:fld id="{7939AB81-0AB9-404A-A05F-6E9A7617CAC1}" type="slidenum">
              <a:rPr lang="zh-CN" altLang="en-US" smtClean="0"/>
              <a:t>47</a:t>
            </a:fld>
            <a:endParaRPr lang="zh-CN" altLang="en-US"/>
          </a:p>
        </p:txBody>
      </p:sp>
    </p:spTree>
    <p:extLst>
      <p:ext uri="{BB962C8B-B14F-4D97-AF65-F5344CB8AC3E}">
        <p14:creationId xmlns:p14="http://schemas.microsoft.com/office/powerpoint/2010/main" val="16083165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DDED2465-172A-4FCC-A484-49C6D4437E47}"/>
              </a:ext>
            </a:extLst>
          </p:cNvPr>
          <p:cNvSpPr txBox="1">
            <a:spLocks/>
          </p:cNvSpPr>
          <p:nvPr/>
        </p:nvSpPr>
        <p:spPr bwMode="auto">
          <a:xfrm>
            <a:off x="2524760" y="-22598"/>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总结与看法</a:t>
            </a:r>
          </a:p>
        </p:txBody>
      </p:sp>
      <p:sp>
        <p:nvSpPr>
          <p:cNvPr id="9" name="内容占位符 2">
            <a:extLst>
              <a:ext uri="{FF2B5EF4-FFF2-40B4-BE49-F238E27FC236}">
                <a16:creationId xmlns:a16="http://schemas.microsoft.com/office/drawing/2014/main" id="{88E4098E-6676-4E7D-A93A-9EEB09D0F57C}"/>
              </a:ext>
            </a:extLst>
          </p:cNvPr>
          <p:cNvSpPr txBox="1">
            <a:spLocks/>
          </p:cNvSpPr>
          <p:nvPr/>
        </p:nvSpPr>
        <p:spPr bwMode="auto">
          <a:xfrm>
            <a:off x="804626" y="801315"/>
            <a:ext cx="10480995" cy="581736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a:buClr>
                <a:srgbClr val="000000"/>
              </a:buClr>
              <a:defRPr/>
            </a:pPr>
            <a:r>
              <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4.2 </a:t>
            </a:r>
            <a:r>
              <a:rPr lang="zh-CN" altLang="en-US" sz="2800" b="1" kern="0" dirty="0">
                <a:solidFill>
                  <a:srgbClr val="000000"/>
                </a:solidFill>
              </a:rPr>
              <a:t>我的看法</a:t>
            </a:r>
            <a:endParaRPr lang="en-US" altLang="zh-CN" sz="2800" b="1" kern="0" dirty="0">
              <a:solidFill>
                <a:srgbClr val="000000"/>
              </a:solidFill>
            </a:endParaRPr>
          </a:p>
          <a:p>
            <a:pPr marL="457200" indent="-457200">
              <a:buClr>
                <a:srgbClr val="000000"/>
              </a:buClr>
              <a:buAutoNum type="arabicPeriod"/>
              <a:defRPr/>
            </a:pPr>
            <a:r>
              <a:rPr lang="zh-CN" altLang="en-US" sz="2400" b="1" kern="0" dirty="0">
                <a:solidFill>
                  <a:srgbClr val="000000"/>
                </a:solidFill>
              </a:rPr>
              <a:t>空间本体库的规模较小 </a:t>
            </a:r>
            <a:r>
              <a:rPr lang="zh-CN" altLang="en-US" sz="2400" kern="0" dirty="0">
                <a:solidFill>
                  <a:srgbClr val="000000"/>
                </a:solidFill>
              </a:rPr>
              <a:t>这决定了从真实语料中抽取的空间关系数量很少，实际上在分类器训练的对比实验中可以发现明显的数据稀疏问题</a:t>
            </a:r>
            <a:endParaRPr lang="en-US" altLang="zh-CN" sz="2400" kern="0" dirty="0">
              <a:solidFill>
                <a:srgbClr val="000000"/>
              </a:solidFill>
            </a:endParaRPr>
          </a:p>
          <a:p>
            <a:pPr marL="457200" indent="-457200">
              <a:buClr>
                <a:srgbClr val="000000"/>
              </a:buClr>
              <a:buAutoNum type="arabicPeriod"/>
              <a:defRPr/>
            </a:pPr>
            <a:r>
              <a:rPr kumimoji="1" lang="zh-CN" altLang="en-US"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没有彻底解决</a:t>
            </a:r>
            <a:r>
              <a:rPr kumimoji="1" lang="en-US" altLang="zh-CN" sz="2400" b="1" i="0" u="none" strike="noStrike" kern="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mn-cs"/>
              </a:rPr>
              <a:t>nlp</a:t>
            </a:r>
            <a:r>
              <a:rPr kumimoji="1" lang="zh-CN" altLang="en-US" sz="2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任务各模块的错误累积问题 </a:t>
            </a:r>
            <a:r>
              <a:rPr kumimoji="1" lang="zh-CN" altLang="en-US" sz="24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利用词性结合各种文本特征逐一对空间关系各成分进行分析抽取实际上相当于额外进行领域化的句法、语义分析，从分类器的最终结果看仍然存在错误累计的问题。当然，这种做法是受限于当时的技术背景，就</a:t>
            </a:r>
            <a:r>
              <a:rPr lang="zh-CN" altLang="en-US" sz="2400" kern="0" dirty="0">
                <a:solidFill>
                  <a:srgbClr val="000000"/>
                </a:solidFill>
              </a:rPr>
              <a:t>提高空间关系抽取的正确率而言，现在有许多端到端模型可供选择</a:t>
            </a:r>
            <a:endParaRPr lang="en-US" altLang="zh-CN" sz="2400" kern="0" dirty="0">
              <a:solidFill>
                <a:srgbClr val="000000"/>
              </a:solidFill>
            </a:endParaRPr>
          </a:p>
          <a:p>
            <a:pPr marL="457200" indent="-457200">
              <a:buClr>
                <a:srgbClr val="000000"/>
              </a:buClr>
              <a:buAutoNum type="arabicPeriod"/>
              <a:defRPr/>
            </a:pPr>
            <a:r>
              <a:rPr lang="zh-CN" altLang="en-US" sz="2400" b="1" kern="0" dirty="0">
                <a:solidFill>
                  <a:srgbClr val="000000"/>
                </a:solidFill>
              </a:rPr>
              <a:t>空间关系的定义有待扩充 </a:t>
            </a:r>
            <a:r>
              <a:rPr lang="zh-CN" altLang="en-US" sz="2400" kern="0" dirty="0">
                <a:solidFill>
                  <a:srgbClr val="000000"/>
                </a:solidFill>
              </a:rPr>
              <a:t>只关注了文本中“</a:t>
            </a:r>
            <a:r>
              <a:rPr lang="en-US" altLang="zh-CN" sz="2400" kern="0" dirty="0">
                <a:solidFill>
                  <a:srgbClr val="000000"/>
                </a:solidFill>
              </a:rPr>
              <a:t>(</a:t>
            </a:r>
            <a:r>
              <a:rPr lang="zh-CN" altLang="en-US" sz="2400" kern="0" dirty="0">
                <a:solidFill>
                  <a:srgbClr val="000000"/>
                </a:solidFill>
              </a:rPr>
              <a:t>在</a:t>
            </a:r>
            <a:r>
              <a:rPr lang="en-US" altLang="zh-CN" sz="2400" kern="0" dirty="0">
                <a:solidFill>
                  <a:srgbClr val="000000"/>
                </a:solidFill>
              </a:rPr>
              <a:t>+)</a:t>
            </a:r>
            <a:r>
              <a:rPr lang="zh-CN" altLang="en-US" sz="2400" kern="0" dirty="0">
                <a:solidFill>
                  <a:srgbClr val="000000"/>
                </a:solidFill>
              </a:rPr>
              <a:t>名</a:t>
            </a:r>
            <a:r>
              <a:rPr lang="en-US" altLang="zh-CN" sz="2400" kern="0" dirty="0">
                <a:solidFill>
                  <a:srgbClr val="000000"/>
                </a:solidFill>
              </a:rPr>
              <a:t>(+</a:t>
            </a:r>
            <a:r>
              <a:rPr lang="zh-CN" altLang="en-US" sz="2400" kern="0" dirty="0">
                <a:solidFill>
                  <a:srgbClr val="000000"/>
                </a:solidFill>
              </a:rPr>
              <a:t>的</a:t>
            </a:r>
            <a:r>
              <a:rPr lang="en-US" altLang="zh-CN" sz="2400" kern="0" dirty="0">
                <a:solidFill>
                  <a:srgbClr val="000000"/>
                </a:solidFill>
              </a:rPr>
              <a:t>)+</a:t>
            </a:r>
            <a:r>
              <a:rPr lang="zh-CN" altLang="en-US" sz="2400" kern="0" dirty="0">
                <a:solidFill>
                  <a:srgbClr val="000000"/>
                </a:solidFill>
              </a:rPr>
              <a:t>空间方位词”这种形式的空间关系，而实际文本中空间关系的蕴含形式是多样的，例如：“甲板上铺着铁轨”、“左边有便利店”、“猴子爬上树”</a:t>
            </a:r>
            <a:r>
              <a:rPr lang="en-US" altLang="zh-CN" sz="2400" kern="0" dirty="0">
                <a:solidFill>
                  <a:srgbClr val="000000"/>
                </a:solidFill>
              </a:rPr>
              <a:t>…</a:t>
            </a:r>
            <a:r>
              <a:rPr lang="zh-CN" altLang="en-US" sz="2400" kern="0" dirty="0">
                <a:solidFill>
                  <a:srgbClr val="000000"/>
                </a:solidFill>
              </a:rPr>
              <a:t>未来工作需要扩充空间关系概念来包含文本中形式丰富的空间关系，来保证自然语言描述空间关系的完备性</a:t>
            </a:r>
            <a:endParaRPr lang="en-US" altLang="zh-CN" sz="2400" b="1" kern="0" dirty="0">
              <a:solidFill>
                <a:srgbClr val="000000"/>
              </a:solidFill>
            </a:endParaRPr>
          </a:p>
          <a:p>
            <a:pPr marL="457200" indent="-457200">
              <a:buClr>
                <a:srgbClr val="000000"/>
              </a:buClr>
              <a:buAutoNum type="arabicPeriod"/>
              <a:defRPr/>
            </a:pPr>
            <a:endParaRPr lang="en-US" altLang="zh-CN" sz="2400" b="1" kern="0" dirty="0">
              <a:solidFill>
                <a:srgbClr val="000000"/>
              </a:solidFill>
            </a:endParaRPr>
          </a:p>
          <a:p>
            <a:pPr marL="457200" indent="-457200">
              <a:buClr>
                <a:srgbClr val="000000"/>
              </a:buClr>
              <a:buAutoNum type="arabicPeriod"/>
              <a:defRPr/>
            </a:pPr>
            <a:endParaRPr lang="en-US" altLang="zh-CN" sz="2400" b="1" kern="0" dirty="0">
              <a:solidFill>
                <a:srgbClr val="000000"/>
              </a:solidFill>
            </a:endParaRPr>
          </a:p>
          <a:p>
            <a:pPr marL="457200" indent="-457200">
              <a:buClr>
                <a:srgbClr val="000000"/>
              </a:buClr>
              <a:buAutoNum type="arabicPeriod"/>
              <a:defRPr/>
            </a:pPr>
            <a:endParaRPr kumimoji="1" lang="en-US" altLang="zh-CN" sz="2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indent="0">
              <a:buClr>
                <a:srgbClr val="000000"/>
              </a:buClr>
              <a:buNone/>
              <a:defRPr/>
            </a:pPr>
            <a:endParaRPr lang="en-US" altLang="zh-CN" sz="2400" kern="0" dirty="0">
              <a:solidFill>
                <a:srgbClr val="000000"/>
              </a:solidFill>
            </a:endParaRPr>
          </a:p>
        </p:txBody>
      </p:sp>
      <p:sp>
        <p:nvSpPr>
          <p:cNvPr id="3" name="灯片编号占位符 2"/>
          <p:cNvSpPr>
            <a:spLocks noGrp="1"/>
          </p:cNvSpPr>
          <p:nvPr>
            <p:ph type="sldNum" sz="quarter" idx="12"/>
          </p:nvPr>
        </p:nvSpPr>
        <p:spPr/>
        <p:txBody>
          <a:bodyPr/>
          <a:lstStyle/>
          <a:p>
            <a:fld id="{7939AB81-0AB9-404A-A05F-6E9A7617CAC1}" type="slidenum">
              <a:rPr lang="zh-CN" altLang="en-US" smtClean="0"/>
              <a:t>48</a:t>
            </a:fld>
            <a:endParaRPr lang="zh-CN" altLang="en-US"/>
          </a:p>
        </p:txBody>
      </p:sp>
    </p:spTree>
    <p:extLst>
      <p:ext uri="{BB962C8B-B14F-4D97-AF65-F5344CB8AC3E}">
        <p14:creationId xmlns:p14="http://schemas.microsoft.com/office/powerpoint/2010/main" val="6820201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0" y="1768475"/>
            <a:ext cx="12192000" cy="3207657"/>
          </a:xfrm>
          <a:prstGeom prst="rect">
            <a:avLst/>
          </a:prstGeom>
          <a:solidFill>
            <a:srgbClr val="8F00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ctrTitle"/>
            <p:custDataLst>
              <p:tags r:id="rId2"/>
            </p:custDataLst>
          </p:nvPr>
        </p:nvSpPr>
        <p:spPr>
          <a:xfrm>
            <a:off x="1111340" y="2304534"/>
            <a:ext cx="9799200" cy="2570400"/>
          </a:xfrm>
        </p:spPr>
        <p:txBody>
          <a:bodyPr>
            <a:normAutofit fontScale="90000"/>
          </a:bodyPr>
          <a:lstStyle/>
          <a:p>
            <a:r>
              <a:rPr lang="zh-CN" altLang="en-US" sz="5400" dirty="0">
                <a:solidFill>
                  <a:schemeClr val="bg1"/>
                </a:solidFill>
                <a:effectLst/>
                <a:latin typeface="黑体" panose="02010609060101010101" pitchFamily="49" charset="-122"/>
                <a:ea typeface="黑体" panose="02010609060101010101" pitchFamily="49" charset="-122"/>
                <a:sym typeface="+mn-ea"/>
              </a:rPr>
              <a:t>谢谢！</a:t>
            </a:r>
            <a:br>
              <a:rPr lang="en-US" altLang="zh-CN" sz="5400" dirty="0">
                <a:solidFill>
                  <a:schemeClr val="bg1"/>
                </a:solidFill>
                <a:effectLst/>
                <a:latin typeface="黑体" panose="02010609060101010101" pitchFamily="49" charset="-122"/>
                <a:ea typeface="黑体" panose="02010609060101010101" pitchFamily="49" charset="-122"/>
                <a:sym typeface="+mn-ea"/>
              </a:rPr>
            </a:br>
            <a:br>
              <a:rPr lang="en-US" altLang="zh-CN" sz="5400" dirty="0">
                <a:solidFill>
                  <a:schemeClr val="bg1"/>
                </a:solidFill>
                <a:effectLst/>
                <a:latin typeface="黑体" panose="02010609060101010101" pitchFamily="49" charset="-122"/>
                <a:ea typeface="黑体" panose="02010609060101010101" pitchFamily="49" charset="-122"/>
                <a:sym typeface="+mn-ea"/>
              </a:rPr>
            </a:br>
            <a:r>
              <a:rPr lang="zh-CN" altLang="en-US" sz="4900" dirty="0">
                <a:solidFill>
                  <a:schemeClr val="bg1"/>
                </a:solidFill>
                <a:latin typeface="黑体" panose="02010609060101010101" pitchFamily="49" charset="-122"/>
                <a:ea typeface="黑体" panose="02010609060101010101" pitchFamily="49" charset="-122"/>
                <a:sym typeface="+mn-ea"/>
              </a:rPr>
              <a:t>请大家提出意见！</a:t>
            </a:r>
            <a:br>
              <a:rPr lang="en-US" altLang="zh-CN" sz="5400" dirty="0">
                <a:solidFill>
                  <a:schemeClr val="bg1"/>
                </a:solidFill>
                <a:effectLst/>
                <a:latin typeface="微软雅黑" panose="020B0503020204020204" pitchFamily="34" charset="-122"/>
                <a:sym typeface="+mn-ea"/>
              </a:rPr>
            </a:br>
            <a:r>
              <a:rPr lang="en-US" altLang="zh-CN" sz="5400" dirty="0">
                <a:solidFill>
                  <a:schemeClr val="bg1"/>
                </a:solidFill>
                <a:effectLst/>
                <a:latin typeface="微软雅黑" panose="020B0503020204020204" pitchFamily="34" charset="-122"/>
                <a:sym typeface="+mn-ea"/>
              </a:rPr>
              <a:t>                 </a:t>
            </a:r>
            <a:endParaRPr lang="zh-CN" altLang="en-US" sz="5400" dirty="0">
              <a:solidFill>
                <a:schemeClr val="bg1"/>
              </a:solidFill>
              <a:effectLst/>
              <a:latin typeface="微软雅黑" panose="020B0503020204020204" pitchFamily="34" charset="-122"/>
              <a:sym typeface="+mn-ea"/>
            </a:endParaRPr>
          </a:p>
        </p:txBody>
      </p:sp>
      <p:sp>
        <p:nvSpPr>
          <p:cNvPr id="6" name="Freeform 5"/>
          <p:cNvSpPr>
            <a:spLocks noEditPoints="1"/>
          </p:cNvSpPr>
          <p:nvPr/>
        </p:nvSpPr>
        <p:spPr bwMode="auto">
          <a:xfrm>
            <a:off x="8599210" y="5583703"/>
            <a:ext cx="1114980" cy="995834"/>
          </a:xfrm>
          <a:custGeom>
            <a:avLst/>
            <a:gdLst>
              <a:gd name="T0" fmla="*/ 400 w 528"/>
              <a:gd name="T1" fmla="*/ 293 h 471"/>
              <a:gd name="T2" fmla="*/ 430 w 528"/>
              <a:gd name="T3" fmla="*/ 279 h 471"/>
              <a:gd name="T4" fmla="*/ 430 w 528"/>
              <a:gd name="T5" fmla="*/ 278 h 471"/>
              <a:gd name="T6" fmla="*/ 430 w 528"/>
              <a:gd name="T7" fmla="*/ 204 h 471"/>
              <a:gd name="T8" fmla="*/ 401 w 528"/>
              <a:gd name="T9" fmla="*/ 218 h 471"/>
              <a:gd name="T10" fmla="*/ 400 w 528"/>
              <a:gd name="T11" fmla="*/ 293 h 471"/>
              <a:gd name="T12" fmla="*/ 90 w 528"/>
              <a:gd name="T13" fmla="*/ 204 h 471"/>
              <a:gd name="T14" fmla="*/ 90 w 528"/>
              <a:gd name="T15" fmla="*/ 279 h 471"/>
              <a:gd name="T16" fmla="*/ 248 w 528"/>
              <a:gd name="T17" fmla="*/ 354 h 471"/>
              <a:gd name="T18" fmla="*/ 274 w 528"/>
              <a:gd name="T19" fmla="*/ 354 h 471"/>
              <a:gd name="T20" fmla="*/ 371 w 528"/>
              <a:gd name="T21" fmla="*/ 307 h 471"/>
              <a:gd name="T22" fmla="*/ 371 w 528"/>
              <a:gd name="T23" fmla="*/ 232 h 471"/>
              <a:gd name="T24" fmla="*/ 260 w 528"/>
              <a:gd name="T25" fmla="*/ 286 h 471"/>
              <a:gd name="T26" fmla="*/ 90 w 528"/>
              <a:gd name="T27" fmla="*/ 204 h 471"/>
              <a:gd name="T28" fmla="*/ 394 w 528"/>
              <a:gd name="T29" fmla="*/ 197 h 471"/>
              <a:gd name="T30" fmla="*/ 391 w 528"/>
              <a:gd name="T31" fmla="*/ 196 h 471"/>
              <a:gd name="T32" fmla="*/ 287 w 528"/>
              <a:gd name="T33" fmla="*/ 139 h 471"/>
              <a:gd name="T34" fmla="*/ 288 w 528"/>
              <a:gd name="T35" fmla="*/ 132 h 471"/>
              <a:gd name="T36" fmla="*/ 264 w 528"/>
              <a:gd name="T37" fmla="*/ 108 h 471"/>
              <a:gd name="T38" fmla="*/ 240 w 528"/>
              <a:gd name="T39" fmla="*/ 132 h 471"/>
              <a:gd name="T40" fmla="*/ 264 w 528"/>
              <a:gd name="T41" fmla="*/ 156 h 471"/>
              <a:gd name="T42" fmla="*/ 281 w 528"/>
              <a:gd name="T43" fmla="*/ 150 h 471"/>
              <a:gd name="T44" fmla="*/ 383 w 528"/>
              <a:gd name="T45" fmla="*/ 207 h 471"/>
              <a:gd name="T46" fmla="*/ 394 w 528"/>
              <a:gd name="T47" fmla="*/ 197 h 471"/>
              <a:gd name="T48" fmla="*/ 528 w 528"/>
              <a:gd name="T49" fmla="*/ 132 h 471"/>
              <a:gd name="T50" fmla="*/ 260 w 528"/>
              <a:gd name="T51" fmla="*/ 0 h 471"/>
              <a:gd name="T52" fmla="*/ 0 w 528"/>
              <a:gd name="T53" fmla="*/ 126 h 471"/>
              <a:gd name="T54" fmla="*/ 0 w 528"/>
              <a:gd name="T55" fmla="*/ 137 h 471"/>
              <a:gd name="T56" fmla="*/ 260 w 528"/>
              <a:gd name="T57" fmla="*/ 263 h 471"/>
              <a:gd name="T58" fmla="*/ 371 w 528"/>
              <a:gd name="T59" fmla="*/ 209 h 471"/>
              <a:gd name="T60" fmla="*/ 371 w 528"/>
              <a:gd name="T61" fmla="*/ 205 h 471"/>
              <a:gd name="T62" fmla="*/ 281 w 528"/>
              <a:gd name="T63" fmla="*/ 158 h 471"/>
              <a:gd name="T64" fmla="*/ 264 w 528"/>
              <a:gd name="T65" fmla="*/ 163 h 471"/>
              <a:gd name="T66" fmla="*/ 233 w 528"/>
              <a:gd name="T67" fmla="*/ 132 h 471"/>
              <a:gd name="T68" fmla="*/ 264 w 528"/>
              <a:gd name="T69" fmla="*/ 100 h 471"/>
              <a:gd name="T70" fmla="*/ 295 w 528"/>
              <a:gd name="T71" fmla="*/ 132 h 471"/>
              <a:gd name="T72" fmla="*/ 295 w 528"/>
              <a:gd name="T73" fmla="*/ 135 h 471"/>
              <a:gd name="T74" fmla="*/ 401 w 528"/>
              <a:gd name="T75" fmla="*/ 194 h 471"/>
              <a:gd name="T76" fmla="*/ 528 w 528"/>
              <a:gd name="T77" fmla="*/ 132 h 471"/>
              <a:gd name="T78" fmla="*/ 394 w 528"/>
              <a:gd name="T79" fmla="*/ 197 h 471"/>
              <a:gd name="T80" fmla="*/ 395 w 528"/>
              <a:gd name="T81" fmla="*/ 293 h 471"/>
              <a:gd name="T82" fmla="*/ 404 w 528"/>
              <a:gd name="T83" fmla="*/ 307 h 471"/>
              <a:gd name="T84" fmla="*/ 396 w 528"/>
              <a:gd name="T85" fmla="*/ 320 h 471"/>
              <a:gd name="T86" fmla="*/ 403 w 528"/>
              <a:gd name="T87" fmla="*/ 320 h 471"/>
              <a:gd name="T88" fmla="*/ 416 w 528"/>
              <a:gd name="T89" fmla="*/ 471 h 471"/>
              <a:gd name="T90" fmla="*/ 364 w 528"/>
              <a:gd name="T91" fmla="*/ 471 h 471"/>
              <a:gd name="T92" fmla="*/ 377 w 528"/>
              <a:gd name="T93" fmla="*/ 320 h 471"/>
              <a:gd name="T94" fmla="*/ 384 w 528"/>
              <a:gd name="T95" fmla="*/ 320 h 471"/>
              <a:gd name="T96" fmla="*/ 376 w 528"/>
              <a:gd name="T97" fmla="*/ 307 h 471"/>
              <a:gd name="T98" fmla="*/ 384 w 528"/>
              <a:gd name="T99" fmla="*/ 293 h 471"/>
              <a:gd name="T100" fmla="*/ 383 w 528"/>
              <a:gd name="T101" fmla="*/ 207 h 471"/>
              <a:gd name="T102" fmla="*/ 394 w 528"/>
              <a:gd name="T103" fmla="*/ 197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28" h="471">
                <a:moveTo>
                  <a:pt x="400" y="293"/>
                </a:moveTo>
                <a:cubicBezTo>
                  <a:pt x="430" y="279"/>
                  <a:pt x="430" y="279"/>
                  <a:pt x="430" y="279"/>
                </a:cubicBezTo>
                <a:cubicBezTo>
                  <a:pt x="430" y="279"/>
                  <a:pt x="430" y="278"/>
                  <a:pt x="430" y="278"/>
                </a:cubicBezTo>
                <a:cubicBezTo>
                  <a:pt x="430" y="204"/>
                  <a:pt x="430" y="204"/>
                  <a:pt x="430" y="204"/>
                </a:cubicBezTo>
                <a:cubicBezTo>
                  <a:pt x="401" y="218"/>
                  <a:pt x="401" y="218"/>
                  <a:pt x="401" y="218"/>
                </a:cubicBezTo>
                <a:cubicBezTo>
                  <a:pt x="400" y="293"/>
                  <a:pt x="400" y="293"/>
                  <a:pt x="400" y="293"/>
                </a:cubicBezTo>
                <a:close/>
                <a:moveTo>
                  <a:pt x="90" y="204"/>
                </a:moveTo>
                <a:cubicBezTo>
                  <a:pt x="90" y="279"/>
                  <a:pt x="90" y="279"/>
                  <a:pt x="90" y="279"/>
                </a:cubicBezTo>
                <a:cubicBezTo>
                  <a:pt x="143" y="304"/>
                  <a:pt x="195" y="329"/>
                  <a:pt x="248" y="354"/>
                </a:cubicBezTo>
                <a:cubicBezTo>
                  <a:pt x="257" y="357"/>
                  <a:pt x="265" y="357"/>
                  <a:pt x="274" y="354"/>
                </a:cubicBezTo>
                <a:cubicBezTo>
                  <a:pt x="371" y="307"/>
                  <a:pt x="371" y="307"/>
                  <a:pt x="371" y="307"/>
                </a:cubicBezTo>
                <a:cubicBezTo>
                  <a:pt x="371" y="232"/>
                  <a:pt x="371" y="232"/>
                  <a:pt x="371" y="232"/>
                </a:cubicBezTo>
                <a:cubicBezTo>
                  <a:pt x="260" y="286"/>
                  <a:pt x="260" y="286"/>
                  <a:pt x="260" y="286"/>
                </a:cubicBezTo>
                <a:cubicBezTo>
                  <a:pt x="90" y="204"/>
                  <a:pt x="90" y="204"/>
                  <a:pt x="90" y="204"/>
                </a:cubicBezTo>
                <a:close/>
                <a:moveTo>
                  <a:pt x="394" y="197"/>
                </a:moveTo>
                <a:cubicBezTo>
                  <a:pt x="391" y="196"/>
                  <a:pt x="391" y="196"/>
                  <a:pt x="391" y="196"/>
                </a:cubicBezTo>
                <a:cubicBezTo>
                  <a:pt x="287" y="139"/>
                  <a:pt x="287" y="139"/>
                  <a:pt x="287" y="139"/>
                </a:cubicBezTo>
                <a:cubicBezTo>
                  <a:pt x="288" y="136"/>
                  <a:pt x="288" y="134"/>
                  <a:pt x="288" y="132"/>
                </a:cubicBezTo>
                <a:cubicBezTo>
                  <a:pt x="288" y="118"/>
                  <a:pt x="277" y="108"/>
                  <a:pt x="264" y="108"/>
                </a:cubicBezTo>
                <a:cubicBezTo>
                  <a:pt x="251" y="108"/>
                  <a:pt x="240" y="118"/>
                  <a:pt x="240" y="132"/>
                </a:cubicBezTo>
                <a:cubicBezTo>
                  <a:pt x="240" y="145"/>
                  <a:pt x="251" y="156"/>
                  <a:pt x="264" y="156"/>
                </a:cubicBezTo>
                <a:cubicBezTo>
                  <a:pt x="270" y="156"/>
                  <a:pt x="276" y="154"/>
                  <a:pt x="281" y="150"/>
                </a:cubicBezTo>
                <a:cubicBezTo>
                  <a:pt x="383" y="207"/>
                  <a:pt x="383" y="207"/>
                  <a:pt x="383" y="207"/>
                </a:cubicBezTo>
                <a:cubicBezTo>
                  <a:pt x="394" y="197"/>
                  <a:pt x="394" y="197"/>
                  <a:pt x="394" y="197"/>
                </a:cubicBezTo>
                <a:close/>
                <a:moveTo>
                  <a:pt x="528" y="132"/>
                </a:moveTo>
                <a:cubicBezTo>
                  <a:pt x="260" y="0"/>
                  <a:pt x="260" y="0"/>
                  <a:pt x="260" y="0"/>
                </a:cubicBezTo>
                <a:cubicBezTo>
                  <a:pt x="0" y="126"/>
                  <a:pt x="0" y="126"/>
                  <a:pt x="0" y="126"/>
                </a:cubicBezTo>
                <a:cubicBezTo>
                  <a:pt x="0" y="137"/>
                  <a:pt x="0" y="137"/>
                  <a:pt x="0" y="137"/>
                </a:cubicBezTo>
                <a:cubicBezTo>
                  <a:pt x="260" y="263"/>
                  <a:pt x="260" y="263"/>
                  <a:pt x="260" y="263"/>
                </a:cubicBezTo>
                <a:cubicBezTo>
                  <a:pt x="371" y="209"/>
                  <a:pt x="371" y="209"/>
                  <a:pt x="371" y="209"/>
                </a:cubicBezTo>
                <a:cubicBezTo>
                  <a:pt x="371" y="205"/>
                  <a:pt x="371" y="205"/>
                  <a:pt x="371" y="205"/>
                </a:cubicBezTo>
                <a:cubicBezTo>
                  <a:pt x="281" y="158"/>
                  <a:pt x="281" y="158"/>
                  <a:pt x="281" y="158"/>
                </a:cubicBezTo>
                <a:cubicBezTo>
                  <a:pt x="276" y="162"/>
                  <a:pt x="270" y="163"/>
                  <a:pt x="264" y="163"/>
                </a:cubicBezTo>
                <a:cubicBezTo>
                  <a:pt x="247" y="163"/>
                  <a:pt x="233" y="149"/>
                  <a:pt x="233" y="132"/>
                </a:cubicBezTo>
                <a:cubicBezTo>
                  <a:pt x="233" y="114"/>
                  <a:pt x="247" y="100"/>
                  <a:pt x="264" y="100"/>
                </a:cubicBezTo>
                <a:cubicBezTo>
                  <a:pt x="281" y="100"/>
                  <a:pt x="295" y="114"/>
                  <a:pt x="295" y="132"/>
                </a:cubicBezTo>
                <a:cubicBezTo>
                  <a:pt x="295" y="133"/>
                  <a:pt x="295" y="134"/>
                  <a:pt x="295" y="135"/>
                </a:cubicBezTo>
                <a:cubicBezTo>
                  <a:pt x="401" y="194"/>
                  <a:pt x="401" y="194"/>
                  <a:pt x="401" y="194"/>
                </a:cubicBezTo>
                <a:cubicBezTo>
                  <a:pt x="528" y="132"/>
                  <a:pt x="528" y="132"/>
                  <a:pt x="528" y="132"/>
                </a:cubicBezTo>
                <a:close/>
                <a:moveTo>
                  <a:pt x="394" y="197"/>
                </a:moveTo>
                <a:cubicBezTo>
                  <a:pt x="395" y="293"/>
                  <a:pt x="395" y="293"/>
                  <a:pt x="395" y="293"/>
                </a:cubicBezTo>
                <a:cubicBezTo>
                  <a:pt x="401" y="295"/>
                  <a:pt x="404" y="300"/>
                  <a:pt x="404" y="307"/>
                </a:cubicBezTo>
                <a:cubicBezTo>
                  <a:pt x="404" y="312"/>
                  <a:pt x="401" y="317"/>
                  <a:pt x="396" y="320"/>
                </a:cubicBezTo>
                <a:cubicBezTo>
                  <a:pt x="403" y="320"/>
                  <a:pt x="403" y="320"/>
                  <a:pt x="403" y="320"/>
                </a:cubicBezTo>
                <a:cubicBezTo>
                  <a:pt x="416" y="471"/>
                  <a:pt x="416" y="471"/>
                  <a:pt x="416" y="471"/>
                </a:cubicBezTo>
                <a:cubicBezTo>
                  <a:pt x="364" y="471"/>
                  <a:pt x="364" y="471"/>
                  <a:pt x="364" y="471"/>
                </a:cubicBezTo>
                <a:cubicBezTo>
                  <a:pt x="377" y="320"/>
                  <a:pt x="377" y="320"/>
                  <a:pt x="377" y="320"/>
                </a:cubicBezTo>
                <a:cubicBezTo>
                  <a:pt x="384" y="320"/>
                  <a:pt x="384" y="320"/>
                  <a:pt x="384" y="320"/>
                </a:cubicBezTo>
                <a:cubicBezTo>
                  <a:pt x="379" y="317"/>
                  <a:pt x="376" y="312"/>
                  <a:pt x="376" y="307"/>
                </a:cubicBezTo>
                <a:cubicBezTo>
                  <a:pt x="376" y="301"/>
                  <a:pt x="379" y="296"/>
                  <a:pt x="384" y="293"/>
                </a:cubicBezTo>
                <a:cubicBezTo>
                  <a:pt x="383" y="207"/>
                  <a:pt x="383" y="207"/>
                  <a:pt x="383" y="207"/>
                </a:cubicBezTo>
                <a:cubicBezTo>
                  <a:pt x="394" y="197"/>
                  <a:pt x="394" y="197"/>
                  <a:pt x="394" y="197"/>
                </a:cubicBezTo>
                <a:close/>
              </a:path>
            </a:pathLst>
          </a:custGeom>
          <a:solidFill>
            <a:srgbClr val="8F000B"/>
          </a:solidFill>
          <a:ln>
            <a:noFill/>
          </a:ln>
        </p:spPr>
        <p:txBody>
          <a:bodyPr vert="horz" wrap="square" lIns="91440" tIns="45720" rIns="91440" bIns="45720" numCol="1" anchor="t" anchorCtr="0" compatLnSpc="1"/>
          <a:lstStyle/>
          <a:p>
            <a:endParaRPr lang="zh-CN" altLang="en-US"/>
          </a:p>
        </p:txBody>
      </p:sp>
      <p:sp>
        <p:nvSpPr>
          <p:cNvPr id="12" name="等腰三角形 11"/>
          <p:cNvSpPr/>
          <p:nvPr/>
        </p:nvSpPr>
        <p:spPr>
          <a:xfrm flipV="1">
            <a:off x="8977053" y="4964425"/>
            <a:ext cx="359294" cy="206608"/>
          </a:xfrm>
          <a:prstGeom prst="triangle">
            <a:avLst/>
          </a:prstGeom>
          <a:solidFill>
            <a:srgbClr val="8F000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 name="灯片编号占位符 2">
            <a:extLst>
              <a:ext uri="{FF2B5EF4-FFF2-40B4-BE49-F238E27FC236}">
                <a16:creationId xmlns:a16="http://schemas.microsoft.com/office/drawing/2014/main" id="{809D2446-EB6A-4755-AD34-13212F08A2AB}"/>
              </a:ext>
            </a:extLst>
          </p:cNvPr>
          <p:cNvSpPr>
            <a:spLocks noGrp="1"/>
          </p:cNvSpPr>
          <p:nvPr>
            <p:ph type="sldNum" sz="quarter" idx="12"/>
          </p:nvPr>
        </p:nvSpPr>
        <p:spPr/>
        <p:txBody>
          <a:bodyPr/>
          <a:lstStyle/>
          <a:p>
            <a:fld id="{7939AB81-0AB9-404A-A05F-6E9A7617CAC1}" type="slidenum">
              <a:rPr lang="zh-CN" altLang="en-US" smtClean="0"/>
              <a:t>49</a:t>
            </a:fld>
            <a:endParaRPr lang="zh-CN" altLang="en-US"/>
          </a:p>
        </p:txBody>
      </p:sp>
    </p:spTree>
    <p:custDataLst>
      <p:tags r:id="rId1"/>
    </p:custDataLst>
    <p:extLst>
      <p:ext uri="{BB962C8B-B14F-4D97-AF65-F5344CB8AC3E}">
        <p14:creationId xmlns:p14="http://schemas.microsoft.com/office/powerpoint/2010/main" val="223079608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5424</Words>
  <Application>Microsoft Office PowerPoint</Application>
  <PresentationFormat>宽屏</PresentationFormat>
  <Paragraphs>638</Paragraphs>
  <Slides>49</Slides>
  <Notes>49</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49</vt:i4>
      </vt:variant>
    </vt:vector>
  </HeadingPairs>
  <TitlesOfParts>
    <vt:vector size="57" baseType="lpstr">
      <vt:lpstr>等线</vt:lpstr>
      <vt:lpstr>等线 Light</vt:lpstr>
      <vt:lpstr>黑体</vt:lpstr>
      <vt:lpstr>微软雅黑</vt:lpstr>
      <vt:lpstr>Arial</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谢谢！  请大家提出意见！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2021-12-08T16:15:51Z</dcterms:created>
  <dcterms:modified xsi:type="dcterms:W3CDTF">2021-12-09T03:19:15Z</dcterms:modified>
</cp:coreProperties>
</file>