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63" r:id="rId5"/>
    <p:sldId id="260" r:id="rId6"/>
    <p:sldId id="258" r:id="rId7"/>
    <p:sldId id="279" r:id="rId8"/>
    <p:sldId id="280" r:id="rId9"/>
    <p:sldId id="281" r:id="rId10"/>
    <p:sldId id="282" r:id="rId11"/>
    <p:sldId id="345" r:id="rId12"/>
    <p:sldId id="283" r:id="rId13"/>
    <p:sldId id="284" r:id="rId14"/>
    <p:sldId id="278"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277" r:id="rId28"/>
    <p:sldId id="276" r:id="rId29"/>
    <p:sldId id="316" r:id="rId30"/>
    <p:sldId id="317" r:id="rId31"/>
    <p:sldId id="318" r:id="rId32"/>
    <p:sldId id="319" r:id="rId33"/>
    <p:sldId id="320" r:id="rId34"/>
    <p:sldId id="321" r:id="rId35"/>
    <p:sldId id="322" r:id="rId36"/>
    <p:sldId id="323" r:id="rId37"/>
    <p:sldId id="315" r:id="rId38"/>
    <p:sldId id="324" r:id="rId39"/>
    <p:sldId id="275" r:id="rId40"/>
    <p:sldId id="274" r:id="rId41"/>
    <p:sldId id="273" r:id="rId42"/>
    <p:sldId id="272" r:id="rId43"/>
    <p:sldId id="271" r:id="rId44"/>
    <p:sldId id="270" r:id="rId45"/>
    <p:sldId id="342" r:id="rId46"/>
    <p:sldId id="341" r:id="rId47"/>
    <p:sldId id="261" r:id="rId48"/>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1" Type="http://schemas.openxmlformats.org/officeDocument/2006/relationships/tableStyles" Target="tableStyles.xml"/><Relationship Id="rId50" Type="http://schemas.openxmlformats.org/officeDocument/2006/relationships/viewProps" Target="viewProps.xml"/><Relationship Id="rId5" Type="http://schemas.openxmlformats.org/officeDocument/2006/relationships/slide" Target="slides/slide2.xml"/><Relationship Id="rId49" Type="http://schemas.openxmlformats.org/officeDocument/2006/relationships/presProps" Target="presProps.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4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4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3.xml"/></Relationships>
</file>

<file path=ppt/notesSlides/_rels/notesSlide4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4.xml"/></Relationships>
</file>

<file path=ppt/notesSlides/_rels/notesSlide4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9AD698A-D66C-4FA1-BBD8-F72AE9E6E751}"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5" Type="http://schemas.openxmlformats.org/officeDocument/2006/relationships/image" Target="../media/image4.jpeg"/><Relationship Id="rId4" Type="http://schemas.openxmlformats.org/officeDocument/2006/relationships/image" Target="../media/image3.jpeg"/><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grpSp>
        <p:nvGrpSpPr>
          <p:cNvPr id="32" name="组合 31"/>
          <p:cNvGrpSpPr/>
          <p:nvPr/>
        </p:nvGrpSpPr>
        <p:grpSpPr>
          <a:xfrm>
            <a:off x="0" y="2823386"/>
            <a:ext cx="12192000" cy="1086278"/>
            <a:chOff x="-946959" y="3029865"/>
            <a:chExt cx="13138959" cy="1170650"/>
          </a:xfrm>
        </p:grpSpPr>
        <p:grpSp>
          <p:nvGrpSpPr>
            <p:cNvPr id="33" name="组合 32"/>
            <p:cNvGrpSpPr/>
            <p:nvPr/>
          </p:nvGrpSpPr>
          <p:grpSpPr>
            <a:xfrm>
              <a:off x="3467100" y="3035902"/>
              <a:ext cx="8724900" cy="1158577"/>
              <a:chOff x="-5498257" y="321731"/>
              <a:chExt cx="23188510" cy="3079194"/>
            </a:xfrm>
          </p:grpSpPr>
          <p:pic>
            <p:nvPicPr>
              <p:cNvPr id="36" name="图片 35"/>
              <p:cNvPicPr>
                <a:picLocks noChangeAspect="1"/>
              </p:cNvPicPr>
              <p:nvPr/>
            </p:nvPicPr>
            <p:blipFill rotWithShape="1">
              <a:blip r:embed="rId2" cstate="email">
                <a:duotone>
                  <a:schemeClr val="bg2">
                    <a:shade val="45000"/>
                    <a:satMod val="135000"/>
                  </a:schemeClr>
                  <a:prstClr val="white"/>
                </a:duotone>
              </a:blip>
              <a:srcRect r="-3"/>
              <a:stretch>
                <a:fillRect/>
              </a:stretch>
            </p:blipFill>
            <p:spPr>
              <a:xfrm>
                <a:off x="6141719" y="321731"/>
                <a:ext cx="5728547" cy="3079194"/>
              </a:xfrm>
              <a:prstGeom prst="rect">
                <a:avLst/>
              </a:prstGeom>
            </p:spPr>
          </p:pic>
          <p:pic>
            <p:nvPicPr>
              <p:cNvPr id="37" name="图片 36"/>
              <p:cNvPicPr>
                <a:picLocks noChangeAspect="1"/>
              </p:cNvPicPr>
              <p:nvPr/>
            </p:nvPicPr>
            <p:blipFill rotWithShape="1">
              <a:blip r:embed="rId3" cstate="email">
                <a:duotone>
                  <a:schemeClr val="bg2">
                    <a:shade val="45000"/>
                    <a:satMod val="135000"/>
                  </a:schemeClr>
                  <a:prstClr val="white"/>
                </a:duotone>
              </a:blip>
              <a:srcRect r="-3"/>
              <a:stretch>
                <a:fillRect/>
              </a:stretch>
            </p:blipFill>
            <p:spPr>
              <a:xfrm>
                <a:off x="321731" y="321731"/>
                <a:ext cx="5728548" cy="3079194"/>
              </a:xfrm>
              <a:prstGeom prst="rect">
                <a:avLst/>
              </a:prstGeom>
            </p:spPr>
          </p:pic>
          <p:pic>
            <p:nvPicPr>
              <p:cNvPr id="38" name="图片 37"/>
              <p:cNvPicPr>
                <a:picLocks noChangeAspect="1"/>
              </p:cNvPicPr>
              <p:nvPr/>
            </p:nvPicPr>
            <p:blipFill rotWithShape="1">
              <a:blip r:embed="rId4" cstate="email">
                <a:duotone>
                  <a:schemeClr val="bg2">
                    <a:shade val="45000"/>
                    <a:satMod val="135000"/>
                  </a:schemeClr>
                  <a:prstClr val="white"/>
                </a:duotone>
              </a:blip>
              <a:srcRect r="-3"/>
              <a:stretch>
                <a:fillRect/>
              </a:stretch>
            </p:blipFill>
            <p:spPr>
              <a:xfrm>
                <a:off x="-5498257" y="337773"/>
                <a:ext cx="5728548" cy="3047107"/>
              </a:xfrm>
              <a:prstGeom prst="rect">
                <a:avLst/>
              </a:prstGeom>
            </p:spPr>
          </p:pic>
          <p:pic>
            <p:nvPicPr>
              <p:cNvPr id="39" name="图片 38"/>
              <p:cNvPicPr>
                <a:picLocks noChangeAspect="1"/>
              </p:cNvPicPr>
              <p:nvPr/>
            </p:nvPicPr>
            <p:blipFill rotWithShape="1">
              <a:blip r:embed="rId5" cstate="email">
                <a:duotone>
                  <a:schemeClr val="bg2">
                    <a:shade val="45000"/>
                    <a:satMod val="135000"/>
                  </a:schemeClr>
                  <a:prstClr val="white"/>
                </a:duotone>
              </a:blip>
              <a:srcRect r="-3"/>
              <a:stretch>
                <a:fillRect/>
              </a:stretch>
            </p:blipFill>
            <p:spPr>
              <a:xfrm>
                <a:off x="11961706" y="337774"/>
                <a:ext cx="5728547" cy="3047107"/>
              </a:xfrm>
              <a:prstGeom prst="rect">
                <a:avLst/>
              </a:prstGeom>
            </p:spPr>
          </p:pic>
        </p:grpSp>
        <p:pic>
          <p:nvPicPr>
            <p:cNvPr id="34" name="图片 33"/>
            <p:cNvPicPr>
              <a:picLocks noChangeAspect="1"/>
            </p:cNvPicPr>
            <p:nvPr/>
          </p:nvPicPr>
          <p:blipFill rotWithShape="1">
            <a:blip r:embed="rId2" cstate="email">
              <a:duotone>
                <a:schemeClr val="bg2">
                  <a:shade val="45000"/>
                  <a:satMod val="135000"/>
                </a:schemeClr>
                <a:prstClr val="white"/>
              </a:duotone>
            </a:blip>
            <a:srcRect r="-3"/>
            <a:stretch>
              <a:fillRect/>
            </a:stretch>
          </p:blipFill>
          <p:spPr>
            <a:xfrm flipH="1">
              <a:off x="1277273" y="3029865"/>
              <a:ext cx="2155421" cy="1158577"/>
            </a:xfrm>
            <a:prstGeom prst="rect">
              <a:avLst/>
            </a:prstGeom>
          </p:spPr>
        </p:pic>
        <p:pic>
          <p:nvPicPr>
            <p:cNvPr id="35" name="图片 34"/>
            <p:cNvPicPr>
              <a:picLocks noChangeAspect="1"/>
            </p:cNvPicPr>
            <p:nvPr/>
          </p:nvPicPr>
          <p:blipFill rotWithShape="1">
            <a:blip r:embed="rId3" cstate="email">
              <a:duotone>
                <a:schemeClr val="bg2">
                  <a:shade val="45000"/>
                  <a:satMod val="135000"/>
                </a:schemeClr>
                <a:prstClr val="white"/>
              </a:duotone>
            </a:blip>
            <a:srcRect r="-3"/>
            <a:stretch>
              <a:fillRect/>
            </a:stretch>
          </p:blipFill>
          <p:spPr>
            <a:xfrm>
              <a:off x="-946959" y="3041938"/>
              <a:ext cx="2155421" cy="1158577"/>
            </a:xfrm>
            <a:prstGeom prst="rect">
              <a:avLst/>
            </a:prstGeom>
          </p:spPr>
        </p:pic>
      </p:grpSp>
      <p:sp>
        <p:nvSpPr>
          <p:cNvPr id="2" name="Title 1"/>
          <p:cNvSpPr>
            <a:spLocks noGrp="1"/>
          </p:cNvSpPr>
          <p:nvPr>
            <p:ph type="ctrTitle" hasCustomPrompt="1"/>
          </p:nvPr>
        </p:nvSpPr>
        <p:spPr>
          <a:xfrm>
            <a:off x="777976" y="3976373"/>
            <a:ext cx="10575824" cy="1256061"/>
          </a:xfrm>
        </p:spPr>
        <p:txBody>
          <a:bodyPr anchor="b">
            <a:normAutofit/>
          </a:bodyPr>
          <a:lstStyle>
            <a:lvl1pPr algn="r">
              <a:defRPr sz="5400"/>
            </a:lvl1pPr>
          </a:lstStyle>
          <a:p>
            <a:r>
              <a:rPr lang="zh-CN" altLang="en-US" dirty="0"/>
              <a:t>单击此处编辑标题</a:t>
            </a:r>
            <a:endParaRPr lang="en-US" dirty="0"/>
          </a:p>
        </p:txBody>
      </p:sp>
      <p:sp>
        <p:nvSpPr>
          <p:cNvPr id="3" name="Subtitle 2"/>
          <p:cNvSpPr>
            <a:spLocks noGrp="1"/>
          </p:cNvSpPr>
          <p:nvPr>
            <p:ph type="subTitle" idx="1" hasCustomPrompt="1"/>
          </p:nvPr>
        </p:nvSpPr>
        <p:spPr>
          <a:xfrm>
            <a:off x="777976" y="5302433"/>
            <a:ext cx="10575824" cy="715595"/>
          </a:xfrm>
        </p:spPr>
        <p:txBody>
          <a:bodyPr>
            <a:normAutofit/>
          </a:bodyPr>
          <a:lstStyle>
            <a:lvl1pPr marL="0" indent="0" algn="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单击以编辑副标题</a:t>
            </a:r>
            <a:endParaRPr lang="en-US" dirty="0"/>
          </a:p>
        </p:txBody>
      </p:sp>
      <p:sp>
        <p:nvSpPr>
          <p:cNvPr id="4" name="Date Placeholder 3"/>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87C0E1D-24C4-406F-9615-DBDA8D2D1F93}"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dirty="0"/>
              <a:t>编辑文本</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en-US" dirty="0"/>
          </a:p>
        </p:txBody>
      </p:sp>
      <p:sp>
        <p:nvSpPr>
          <p:cNvPr id="4" name="Date Placeholder 3"/>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87C0E1D-24C4-406F-9615-DBDA8D2D1F93}" type="slidenum">
              <a:rPr lang="zh-CN" altLang="en-US" smtClean="0"/>
            </a:fld>
            <a:endParaRPr lang="zh-CN" altLang="en-US"/>
          </a:p>
        </p:txBody>
      </p:sp>
      <p:cxnSp>
        <p:nvCxnSpPr>
          <p:cNvPr id="7" name="直接连接符 20"/>
          <p:cNvCxnSpPr>
            <a:cxnSpLocks noChangeShapeType="1"/>
          </p:cNvCxnSpPr>
          <p:nvPr/>
        </p:nvCxnSpPr>
        <p:spPr bwMode="auto">
          <a:xfrm>
            <a:off x="973394" y="1424284"/>
            <a:ext cx="3179506" cy="1"/>
          </a:xfrm>
          <a:prstGeom prst="line">
            <a:avLst/>
          </a:prstGeom>
          <a:noFill/>
          <a:ln w="28575">
            <a:solidFill>
              <a:srgbClr val="404040"/>
            </a:solidFill>
            <a:round/>
          </a:ln>
          <a:extLst>
            <a:ext uri="{909E8E84-426E-40DD-AFC4-6F175D3DCCD1}">
              <a14:hiddenFill xmlns:a14="http://schemas.microsoft.com/office/drawing/2010/main">
                <a:noFill/>
              </a14:hiddenFill>
            </a:ext>
          </a:extLst>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编辑文本</a:t>
            </a:r>
            <a:endParaRPr lang="zh-CN" altLang="en-US" dirty="0"/>
          </a:p>
        </p:txBody>
      </p:sp>
      <p:sp>
        <p:nvSpPr>
          <p:cNvPr id="4" name="Date Placeholder 3"/>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87C0E1D-24C4-406F-9615-DBDA8D2D1F93}"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00" y="1825625"/>
            <a:ext cx="5181600" cy="4351338"/>
          </a:xfrm>
        </p:spPr>
        <p:txBody>
          <a:bodyPr/>
          <a:lstStyle/>
          <a:p>
            <a:pPr lvl="0"/>
            <a:r>
              <a:rPr lang="zh-CN" altLang="en-US" dirty="0"/>
              <a:t>编辑文本</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en-US" dirty="0"/>
          </a:p>
        </p:txBody>
      </p:sp>
      <p:sp>
        <p:nvSpPr>
          <p:cNvPr id="4" name="Content Placeholder 3"/>
          <p:cNvSpPr>
            <a:spLocks noGrp="1"/>
          </p:cNvSpPr>
          <p:nvPr>
            <p:ph sz="half" idx="2" hasCustomPrompt="1"/>
          </p:nvPr>
        </p:nvSpPr>
        <p:spPr>
          <a:xfrm>
            <a:off x="6172200" y="1825625"/>
            <a:ext cx="5181600" cy="4351338"/>
          </a:xfrm>
        </p:spPr>
        <p:txBody>
          <a:bodyPr/>
          <a:lstStyle/>
          <a:p>
            <a:pPr lvl="0"/>
            <a:r>
              <a:rPr lang="zh-CN" altLang="en-US" dirty="0"/>
              <a:t>编辑文本</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en-US" dirty="0"/>
          </a:p>
        </p:txBody>
      </p:sp>
      <p:sp>
        <p:nvSpPr>
          <p:cNvPr id="5" name="Date Placeholder 4"/>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E87C0E1D-24C4-406F-9615-DBDA8D2D1F93}" type="slidenum">
              <a:rPr lang="zh-CN" altLang="en-US" smtClean="0"/>
            </a:fld>
            <a:endParaRPr lang="zh-CN" altLang="en-US"/>
          </a:p>
        </p:txBody>
      </p:sp>
      <p:cxnSp>
        <p:nvCxnSpPr>
          <p:cNvPr id="8" name="直接连接符 20"/>
          <p:cNvCxnSpPr>
            <a:cxnSpLocks noChangeShapeType="1"/>
          </p:cNvCxnSpPr>
          <p:nvPr/>
        </p:nvCxnSpPr>
        <p:spPr bwMode="auto">
          <a:xfrm>
            <a:off x="973394" y="1424284"/>
            <a:ext cx="3179506" cy="1"/>
          </a:xfrm>
          <a:prstGeom prst="line">
            <a:avLst/>
          </a:prstGeom>
          <a:noFill/>
          <a:ln w="28575">
            <a:solidFill>
              <a:srgbClr val="404040"/>
            </a:solidFill>
            <a:round/>
          </a:ln>
          <a:extLst>
            <a:ext uri="{909E8E84-426E-40DD-AFC4-6F175D3DCCD1}">
              <a14:hiddenFill xmlns:a14="http://schemas.microsoft.com/office/drawing/2010/main">
                <a:noFill/>
              </a14:hiddenFill>
            </a:ext>
          </a:extLst>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编辑文本</a:t>
            </a:r>
            <a:endParaRPr lang="zh-CN" altLang="en-US" dirty="0"/>
          </a:p>
        </p:txBody>
      </p:sp>
      <p:sp>
        <p:nvSpPr>
          <p:cNvPr id="4" name="Content Placeholder 3"/>
          <p:cNvSpPr>
            <a:spLocks noGrp="1"/>
          </p:cNvSpPr>
          <p:nvPr>
            <p:ph sz="half" idx="2" hasCustomPrompt="1"/>
          </p:nvPr>
        </p:nvSpPr>
        <p:spPr>
          <a:xfrm>
            <a:off x="839788" y="2505075"/>
            <a:ext cx="5157787" cy="3684588"/>
          </a:xfrm>
        </p:spPr>
        <p:txBody>
          <a:bodyPr/>
          <a:lstStyle/>
          <a:p>
            <a:pPr lvl="0"/>
            <a:r>
              <a:rPr lang="zh-CN" altLang="en-US" dirty="0"/>
              <a:t>编辑文本</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en-U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编辑文本</a:t>
            </a:r>
            <a:endParaRPr lang="zh-CN" altLang="en-US" dirty="0"/>
          </a:p>
        </p:txBody>
      </p:sp>
      <p:sp>
        <p:nvSpPr>
          <p:cNvPr id="6" name="Content Placeholder 5"/>
          <p:cNvSpPr>
            <a:spLocks noGrp="1"/>
          </p:cNvSpPr>
          <p:nvPr>
            <p:ph sz="quarter" idx="4" hasCustomPrompt="1"/>
          </p:nvPr>
        </p:nvSpPr>
        <p:spPr>
          <a:xfrm>
            <a:off x="6172200" y="2505075"/>
            <a:ext cx="5183188" cy="3684588"/>
          </a:xfrm>
        </p:spPr>
        <p:txBody>
          <a:bodyPr/>
          <a:lstStyle/>
          <a:p>
            <a:pPr lvl="0"/>
            <a:r>
              <a:rPr lang="zh-CN" altLang="en-US" dirty="0"/>
              <a:t>编辑文本</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en-US" dirty="0"/>
          </a:p>
        </p:txBody>
      </p:sp>
      <p:sp>
        <p:nvSpPr>
          <p:cNvPr id="7" name="Date Placeholder 6"/>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E87C0E1D-24C4-406F-9615-DBDA8D2D1F93}"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E87C0E1D-24C4-406F-9615-DBDA8D2D1F93}"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E87C0E1D-24C4-406F-9615-DBDA8D2D1F93}"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t" anchorCtr="0"/>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457201"/>
            <a:ext cx="6172200" cy="540385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788" y="2057400"/>
            <a:ext cx="3932237"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编辑文本</a:t>
            </a:r>
            <a:endParaRPr lang="zh-CN" altLang="en-US" dirty="0"/>
          </a:p>
        </p:txBody>
      </p:sp>
      <p:sp>
        <p:nvSpPr>
          <p:cNvPr id="5" name="Date Placeholder 4"/>
          <p:cNvSpPr>
            <a:spLocks noGrp="1"/>
          </p:cNvSpPr>
          <p:nvPr>
            <p:ph type="dt" sz="half" idx="10"/>
          </p:nvPr>
        </p:nvSpPr>
        <p:spPr/>
        <p:txBody>
          <a:bodyPr/>
          <a:lstStyle/>
          <a:p>
            <a:fld id="{9EFD9D74-47D9-4702-A33C-335B63B48DBF}"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10098156" y="365125"/>
            <a:ext cx="1255643" cy="5811838"/>
          </a:xfrm>
        </p:spPr>
        <p:txBody>
          <a:bodyPr vert="eaVert"/>
          <a:lstStyle/>
          <a:p>
            <a:r>
              <a:rPr lang="zh-CN" altLang="en-US" dirty="0"/>
              <a:t>单击此处编辑标题</a:t>
            </a:r>
            <a:endParaRPr lang="zh-CN" altLang="en-US" dirty="0"/>
          </a:p>
        </p:txBody>
      </p:sp>
      <p:sp>
        <p:nvSpPr>
          <p:cNvPr id="3" name="竖排文字占位符 2"/>
          <p:cNvSpPr>
            <a:spLocks noGrp="1"/>
          </p:cNvSpPr>
          <p:nvPr>
            <p:ph type="body" orient="vert" idx="1"/>
          </p:nvPr>
        </p:nvSpPr>
        <p:spPr>
          <a:xfrm>
            <a:off x="838199" y="365125"/>
            <a:ext cx="9090991"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tags" Target="../tags/tag3.xml"/><Relationship Id="rId12" Type="http://schemas.openxmlformats.org/officeDocument/2006/relationships/tags" Target="../tags/tag2.xml"/><Relationship Id="rId11" Type="http://schemas.openxmlformats.org/officeDocument/2006/relationships/tags" Target="../tags/tag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1"/>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custDataLst>
              <p:tags r:id="rId12"/>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dirty="0"/>
              <a:t>编辑文本</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DD7636-5BE1-44BC-BB5F-15739D9E18E1}"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7C0E1D-24C4-406F-9615-DBDA8D2D1F93}" type="slidenum">
              <a:rPr lang="zh-CN" altLang="en-US" smtClean="0"/>
            </a:fld>
            <a:endParaRPr lang="zh-CN" altLang="en-US"/>
          </a:p>
        </p:txBody>
      </p:sp>
      <p:sp>
        <p:nvSpPr>
          <p:cNvPr id="7" name="KSO_TEMPLATE" hidden="1"/>
          <p:cNvSpPr/>
          <p:nvPr>
            <p:custDataLst>
              <p:tags r:id="rId13"/>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2.xml"/><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slideLayout" Target="../slideLayouts/slideLayout2.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slideLayout" Target="../slideLayouts/slideLayout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12.xml"/><Relationship Id="rId4" Type="http://schemas.openxmlformats.org/officeDocument/2006/relationships/slideLayout" Target="../slideLayouts/slideLayout2.xml"/><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slideLayout" Target="../slideLayouts/slideLayout2.xml"/><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2.xml"/><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s>
</file>

<file path=ppt/slides/_rels/slide16.xml.rels><?xml version="1.0" encoding="UTF-8" standalone="yes"?>
<Relationships xmlns="http://schemas.openxmlformats.org/package/2006/relationships"><Relationship Id="rId5" Type="http://schemas.openxmlformats.org/officeDocument/2006/relationships/notesSlide" Target="../notesSlides/notesSlide15.xml"/><Relationship Id="rId4" Type="http://schemas.openxmlformats.org/officeDocument/2006/relationships/slideLayout" Target="../slideLayouts/slideLayout2.xml"/><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s>
</file>

<file path=ppt/slides/_rels/slide17.xml.rels><?xml version="1.0" encoding="UTF-8" standalone="yes"?>
<Relationships xmlns="http://schemas.openxmlformats.org/package/2006/relationships"><Relationship Id="rId5" Type="http://schemas.openxmlformats.org/officeDocument/2006/relationships/notesSlide" Target="../notesSlides/notesSlide16.xml"/><Relationship Id="rId4" Type="http://schemas.openxmlformats.org/officeDocument/2006/relationships/slideLayout" Target="../slideLayouts/slideLayout2.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s>
</file>

<file path=ppt/slides/_rels/slide18.xml.rels><?xml version="1.0" encoding="UTF-8" standalone="yes"?>
<Relationships xmlns="http://schemas.openxmlformats.org/package/2006/relationships"><Relationship Id="rId5" Type="http://schemas.openxmlformats.org/officeDocument/2006/relationships/notesSlide" Target="../notesSlides/notesSlide17.xml"/><Relationship Id="rId4" Type="http://schemas.openxmlformats.org/officeDocument/2006/relationships/slideLayout" Target="../slideLayouts/slideLayout2.xml"/><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tags" Target="../tags/tag67.xml"/></Relationships>
</file>

<file path=ppt/slides/_rels/slide19.xml.rels><?xml version="1.0" encoding="UTF-8" standalone="yes"?>
<Relationships xmlns="http://schemas.openxmlformats.org/package/2006/relationships"><Relationship Id="rId5" Type="http://schemas.openxmlformats.org/officeDocument/2006/relationships/notesSlide" Target="../notesSlides/notesSlide18.xml"/><Relationship Id="rId4" Type="http://schemas.openxmlformats.org/officeDocument/2006/relationships/slideLayout" Target="../slideLayouts/slideLayout2.xml"/><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7.xml"/><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s>
</file>

<file path=ppt/slides/_rels/slide20.xml.rels><?xml version="1.0" encoding="UTF-8" standalone="yes"?>
<Relationships xmlns="http://schemas.openxmlformats.org/package/2006/relationships"><Relationship Id="rId5" Type="http://schemas.openxmlformats.org/officeDocument/2006/relationships/notesSlide" Target="../notesSlides/notesSlide19.xml"/><Relationship Id="rId4" Type="http://schemas.openxmlformats.org/officeDocument/2006/relationships/slideLayout" Target="../slideLayouts/slideLayout2.xml"/><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s>
</file>

<file path=ppt/slides/_rels/slide21.xml.rels><?xml version="1.0" encoding="UTF-8" standalone="yes"?>
<Relationships xmlns="http://schemas.openxmlformats.org/package/2006/relationships"><Relationship Id="rId5" Type="http://schemas.openxmlformats.org/officeDocument/2006/relationships/notesSlide" Target="../notesSlides/notesSlide20.xml"/><Relationship Id="rId4" Type="http://schemas.openxmlformats.org/officeDocument/2006/relationships/slideLayout" Target="../slideLayouts/slideLayout2.xml"/><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s>
</file>

<file path=ppt/slides/_rels/slide22.xml.rels><?xml version="1.0" encoding="UTF-8" standalone="yes"?>
<Relationships xmlns="http://schemas.openxmlformats.org/package/2006/relationships"><Relationship Id="rId5" Type="http://schemas.openxmlformats.org/officeDocument/2006/relationships/notesSlide" Target="../notesSlides/notesSlide21.xml"/><Relationship Id="rId4" Type="http://schemas.openxmlformats.org/officeDocument/2006/relationships/slideLayout" Target="../slideLayouts/slideLayout2.xml"/><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s>
</file>

<file path=ppt/slides/_rels/slide23.xml.rels><?xml version="1.0" encoding="UTF-8" standalone="yes"?>
<Relationships xmlns="http://schemas.openxmlformats.org/package/2006/relationships"><Relationship Id="rId5" Type="http://schemas.openxmlformats.org/officeDocument/2006/relationships/notesSlide" Target="../notesSlides/notesSlide22.xml"/><Relationship Id="rId4" Type="http://schemas.openxmlformats.org/officeDocument/2006/relationships/slideLayout" Target="../slideLayouts/slideLayout2.xml"/><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tags" Target="../tags/tag82.xml"/></Relationships>
</file>

<file path=ppt/slides/_rels/slide24.xml.rels><?xml version="1.0" encoding="UTF-8" standalone="yes"?>
<Relationships xmlns="http://schemas.openxmlformats.org/package/2006/relationships"><Relationship Id="rId5" Type="http://schemas.openxmlformats.org/officeDocument/2006/relationships/notesSlide" Target="../notesSlides/notesSlide23.xml"/><Relationship Id="rId4" Type="http://schemas.openxmlformats.org/officeDocument/2006/relationships/slideLayout" Target="../slideLayouts/slideLayout2.xml"/><Relationship Id="rId3" Type="http://schemas.openxmlformats.org/officeDocument/2006/relationships/tags" Target="../tags/tag87.xml"/><Relationship Id="rId2" Type="http://schemas.openxmlformats.org/officeDocument/2006/relationships/tags" Target="../tags/tag86.xml"/><Relationship Id="rId1" Type="http://schemas.openxmlformats.org/officeDocument/2006/relationships/tags" Target="../tags/tag85.xml"/></Relationships>
</file>

<file path=ppt/slides/_rels/slide25.xml.rels><?xml version="1.0" encoding="UTF-8" standalone="yes"?>
<Relationships xmlns="http://schemas.openxmlformats.org/package/2006/relationships"><Relationship Id="rId5" Type="http://schemas.openxmlformats.org/officeDocument/2006/relationships/notesSlide" Target="../notesSlides/notesSlide24.xml"/><Relationship Id="rId4" Type="http://schemas.openxmlformats.org/officeDocument/2006/relationships/slideLayout" Target="../slideLayouts/slideLayout2.xml"/><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s>
</file>

<file path=ppt/slides/_rels/slide26.xml.rels><?xml version="1.0" encoding="UTF-8" standalone="yes"?>
<Relationships xmlns="http://schemas.openxmlformats.org/package/2006/relationships"><Relationship Id="rId5" Type="http://schemas.openxmlformats.org/officeDocument/2006/relationships/notesSlide" Target="../notesSlides/notesSlide25.xml"/><Relationship Id="rId4" Type="http://schemas.openxmlformats.org/officeDocument/2006/relationships/slideLayout" Target="../slideLayouts/slideLayout2.xml"/><Relationship Id="rId3" Type="http://schemas.openxmlformats.org/officeDocument/2006/relationships/tags" Target="../tags/tag93.xml"/><Relationship Id="rId2" Type="http://schemas.openxmlformats.org/officeDocument/2006/relationships/tags" Target="../tags/tag92.xml"/><Relationship Id="rId1" Type="http://schemas.openxmlformats.org/officeDocument/2006/relationships/tags" Target="../tags/tag91.xml"/></Relationships>
</file>

<file path=ppt/slides/_rels/slide27.xml.rels><?xml version="1.0" encoding="UTF-8" standalone="yes"?>
<Relationships xmlns="http://schemas.openxmlformats.org/package/2006/relationships"><Relationship Id="rId5" Type="http://schemas.openxmlformats.org/officeDocument/2006/relationships/notesSlide" Target="../notesSlides/notesSlide26.xml"/><Relationship Id="rId4" Type="http://schemas.openxmlformats.org/officeDocument/2006/relationships/slideLayout" Target="../slideLayouts/slideLayout2.xml"/><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s>
</file>

<file path=ppt/slides/_rels/slide28.xml.rels><?xml version="1.0" encoding="UTF-8" standalone="yes"?>
<Relationships xmlns="http://schemas.openxmlformats.org/package/2006/relationships"><Relationship Id="rId5" Type="http://schemas.openxmlformats.org/officeDocument/2006/relationships/notesSlide" Target="../notesSlides/notesSlide27.xml"/><Relationship Id="rId4" Type="http://schemas.openxmlformats.org/officeDocument/2006/relationships/slideLayout" Target="../slideLayouts/slideLayout2.xml"/><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s>
</file>

<file path=ppt/slides/_rels/slide29.xml.rels><?xml version="1.0" encoding="UTF-8" standalone="yes"?>
<Relationships xmlns="http://schemas.openxmlformats.org/package/2006/relationships"><Relationship Id="rId5" Type="http://schemas.openxmlformats.org/officeDocument/2006/relationships/notesSlide" Target="../notesSlides/notesSlide28.xml"/><Relationship Id="rId4" Type="http://schemas.openxmlformats.org/officeDocument/2006/relationships/slideLayout" Target="../slideLayouts/slideLayout2.xml"/><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s>
</file>

<file path=ppt/slides/_rels/slide3.xml.rels><?xml version="1.0" encoding="UTF-8" standalone="yes"?>
<Relationships xmlns="http://schemas.openxmlformats.org/package/2006/relationships"><Relationship Id="rId9" Type="http://schemas.openxmlformats.org/officeDocument/2006/relationships/tags" Target="../tags/tag18.xml"/><Relationship Id="rId8" Type="http://schemas.openxmlformats.org/officeDocument/2006/relationships/tags" Target="../tags/tag17.xml"/><Relationship Id="rId7" Type="http://schemas.openxmlformats.org/officeDocument/2006/relationships/tags" Target="../tags/tag16.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9" Type="http://schemas.openxmlformats.org/officeDocument/2006/relationships/notesSlide" Target="../notesSlides/notesSlide3.xml"/><Relationship Id="rId18" Type="http://schemas.openxmlformats.org/officeDocument/2006/relationships/slideLayout" Target="../slideLayouts/slideLayout7.xml"/><Relationship Id="rId17" Type="http://schemas.openxmlformats.org/officeDocument/2006/relationships/tags" Target="../tags/tag26.xml"/><Relationship Id="rId16" Type="http://schemas.openxmlformats.org/officeDocument/2006/relationships/tags" Target="../tags/tag25.xml"/><Relationship Id="rId15" Type="http://schemas.openxmlformats.org/officeDocument/2006/relationships/tags" Target="../tags/tag24.xml"/><Relationship Id="rId14" Type="http://schemas.openxmlformats.org/officeDocument/2006/relationships/tags" Target="../tags/tag23.xml"/><Relationship Id="rId13" Type="http://schemas.openxmlformats.org/officeDocument/2006/relationships/tags" Target="../tags/tag22.xml"/><Relationship Id="rId12" Type="http://schemas.openxmlformats.org/officeDocument/2006/relationships/tags" Target="../tags/tag21.xml"/><Relationship Id="rId11" Type="http://schemas.openxmlformats.org/officeDocument/2006/relationships/tags" Target="../tags/tag20.xml"/><Relationship Id="rId10" Type="http://schemas.openxmlformats.org/officeDocument/2006/relationships/tags" Target="../tags/tag19.xml"/><Relationship Id="rId1" Type="http://schemas.openxmlformats.org/officeDocument/2006/relationships/tags" Target="../tags/tag10.xml"/></Relationships>
</file>

<file path=ppt/slides/_rels/slide30.xml.rels><?xml version="1.0" encoding="UTF-8" standalone="yes"?>
<Relationships xmlns="http://schemas.openxmlformats.org/package/2006/relationships"><Relationship Id="rId5" Type="http://schemas.openxmlformats.org/officeDocument/2006/relationships/notesSlide" Target="../notesSlides/notesSlide29.xml"/><Relationship Id="rId4" Type="http://schemas.openxmlformats.org/officeDocument/2006/relationships/slideLayout" Target="../slideLayouts/slideLayout2.xml"/><Relationship Id="rId3" Type="http://schemas.openxmlformats.org/officeDocument/2006/relationships/tags" Target="../tags/tag104.xml"/><Relationship Id="rId2" Type="http://schemas.openxmlformats.org/officeDocument/2006/relationships/image" Target="../media/image5.png"/><Relationship Id="rId1" Type="http://schemas.openxmlformats.org/officeDocument/2006/relationships/tags" Target="../tags/tag103.xml"/></Relationships>
</file>

<file path=ppt/slides/_rels/slide31.xml.rels><?xml version="1.0" encoding="UTF-8" standalone="yes"?>
<Relationships xmlns="http://schemas.openxmlformats.org/package/2006/relationships"><Relationship Id="rId5" Type="http://schemas.openxmlformats.org/officeDocument/2006/relationships/notesSlide" Target="../notesSlides/notesSlide30.xml"/><Relationship Id="rId4" Type="http://schemas.openxmlformats.org/officeDocument/2006/relationships/slideLayout" Target="../slideLayouts/slideLayout2.xml"/><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s>
</file>

<file path=ppt/slides/_rels/slide32.xml.rels><?xml version="1.0" encoding="UTF-8" standalone="yes"?>
<Relationships xmlns="http://schemas.openxmlformats.org/package/2006/relationships"><Relationship Id="rId5" Type="http://schemas.openxmlformats.org/officeDocument/2006/relationships/notesSlide" Target="../notesSlides/notesSlide31.xml"/><Relationship Id="rId4" Type="http://schemas.openxmlformats.org/officeDocument/2006/relationships/slideLayout" Target="../slideLayouts/slideLayout2.xml"/><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s>
</file>

<file path=ppt/slides/_rels/slide33.xml.rels><?xml version="1.0" encoding="UTF-8" standalone="yes"?>
<Relationships xmlns="http://schemas.openxmlformats.org/package/2006/relationships"><Relationship Id="rId5" Type="http://schemas.openxmlformats.org/officeDocument/2006/relationships/notesSlide" Target="../notesSlides/notesSlide32.xml"/><Relationship Id="rId4" Type="http://schemas.openxmlformats.org/officeDocument/2006/relationships/slideLayout" Target="../slideLayouts/slideLayout2.xml"/><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s>
</file>

<file path=ppt/slides/_rels/slide34.xml.rels><?xml version="1.0" encoding="UTF-8" standalone="yes"?>
<Relationships xmlns="http://schemas.openxmlformats.org/package/2006/relationships"><Relationship Id="rId5" Type="http://schemas.openxmlformats.org/officeDocument/2006/relationships/notesSlide" Target="../notesSlides/notesSlide33.xml"/><Relationship Id="rId4" Type="http://schemas.openxmlformats.org/officeDocument/2006/relationships/slideLayout" Target="../slideLayouts/slideLayout2.xml"/><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s>
</file>

<file path=ppt/slides/_rels/slide35.xml.rels><?xml version="1.0" encoding="UTF-8" standalone="yes"?>
<Relationships xmlns="http://schemas.openxmlformats.org/package/2006/relationships"><Relationship Id="rId5" Type="http://schemas.openxmlformats.org/officeDocument/2006/relationships/notesSlide" Target="../notesSlides/notesSlide34.xml"/><Relationship Id="rId4" Type="http://schemas.openxmlformats.org/officeDocument/2006/relationships/slideLayout" Target="../slideLayouts/slideLayout2.xml"/><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s>
</file>

<file path=ppt/slides/_rels/slide36.xml.rels><?xml version="1.0" encoding="UTF-8" standalone="yes"?>
<Relationships xmlns="http://schemas.openxmlformats.org/package/2006/relationships"><Relationship Id="rId5" Type="http://schemas.openxmlformats.org/officeDocument/2006/relationships/notesSlide" Target="../notesSlides/notesSlide35.xml"/><Relationship Id="rId4" Type="http://schemas.openxmlformats.org/officeDocument/2006/relationships/slideLayout" Target="../slideLayouts/slideLayout2.xml"/><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s>
</file>

<file path=ppt/slides/_rels/slide37.xml.rels><?xml version="1.0" encoding="UTF-8" standalone="yes"?>
<Relationships xmlns="http://schemas.openxmlformats.org/package/2006/relationships"><Relationship Id="rId5" Type="http://schemas.openxmlformats.org/officeDocument/2006/relationships/notesSlide" Target="../notesSlides/notesSlide36.xml"/><Relationship Id="rId4" Type="http://schemas.openxmlformats.org/officeDocument/2006/relationships/slideLayout" Target="../slideLayouts/slideLayout2.xml"/><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s>
</file>

<file path=ppt/slides/_rels/slide38.xml.rels><?xml version="1.0" encoding="UTF-8" standalone="yes"?>
<Relationships xmlns="http://schemas.openxmlformats.org/package/2006/relationships"><Relationship Id="rId5" Type="http://schemas.openxmlformats.org/officeDocument/2006/relationships/notesSlide" Target="../notesSlides/notesSlide37.xml"/><Relationship Id="rId4" Type="http://schemas.openxmlformats.org/officeDocument/2006/relationships/slideLayout" Target="../slideLayouts/slideLayout2.xml"/><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s>
</file>

<file path=ppt/slides/_rels/slide39.xml.rels><?xml version="1.0" encoding="UTF-8" standalone="yes"?>
<Relationships xmlns="http://schemas.openxmlformats.org/package/2006/relationships"><Relationship Id="rId5" Type="http://schemas.openxmlformats.org/officeDocument/2006/relationships/notesSlide" Target="../notesSlides/notesSlide38.xml"/><Relationship Id="rId4" Type="http://schemas.openxmlformats.org/officeDocument/2006/relationships/slideLayout" Target="../slideLayouts/slideLayout2.xml"/><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s>
</file>

<file path=ppt/slides/_rels/slide4.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2.xml"/><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s>
</file>

<file path=ppt/slides/_rels/slide40.xml.rels><?xml version="1.0" encoding="UTF-8" standalone="yes"?>
<Relationships xmlns="http://schemas.openxmlformats.org/package/2006/relationships"><Relationship Id="rId5" Type="http://schemas.openxmlformats.org/officeDocument/2006/relationships/notesSlide" Target="../notesSlides/notesSlide39.xml"/><Relationship Id="rId4" Type="http://schemas.openxmlformats.org/officeDocument/2006/relationships/slideLayout" Target="../slideLayouts/slideLayout2.xml"/><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s>
</file>

<file path=ppt/slides/_rels/slide41.xml.rels><?xml version="1.0" encoding="UTF-8" standalone="yes"?>
<Relationships xmlns="http://schemas.openxmlformats.org/package/2006/relationships"><Relationship Id="rId5" Type="http://schemas.openxmlformats.org/officeDocument/2006/relationships/notesSlide" Target="../notesSlides/notesSlide40.xml"/><Relationship Id="rId4" Type="http://schemas.openxmlformats.org/officeDocument/2006/relationships/slideLayout" Target="../slideLayouts/slideLayout2.xml"/><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s>
</file>

<file path=ppt/slides/_rels/slide42.xml.rels><?xml version="1.0" encoding="UTF-8" standalone="yes"?>
<Relationships xmlns="http://schemas.openxmlformats.org/package/2006/relationships"><Relationship Id="rId5" Type="http://schemas.openxmlformats.org/officeDocument/2006/relationships/notesSlide" Target="../notesSlides/notesSlide41.xml"/><Relationship Id="rId4" Type="http://schemas.openxmlformats.org/officeDocument/2006/relationships/slideLayout" Target="../slideLayouts/slideLayout2.xml"/><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s>
</file>

<file path=ppt/slides/_rels/slide43.xml.rels><?xml version="1.0" encoding="UTF-8" standalone="yes"?>
<Relationships xmlns="http://schemas.openxmlformats.org/package/2006/relationships"><Relationship Id="rId5" Type="http://schemas.openxmlformats.org/officeDocument/2006/relationships/notesSlide" Target="../notesSlides/notesSlide42.xml"/><Relationship Id="rId4" Type="http://schemas.openxmlformats.org/officeDocument/2006/relationships/slideLayout" Target="../slideLayouts/slideLayout2.xml"/><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s>
</file>

<file path=ppt/slides/_rels/slide44.xml.rels><?xml version="1.0" encoding="UTF-8" standalone="yes"?>
<Relationships xmlns="http://schemas.openxmlformats.org/package/2006/relationships"><Relationship Id="rId5" Type="http://schemas.openxmlformats.org/officeDocument/2006/relationships/notesSlide" Target="../notesSlides/notesSlide43.xml"/><Relationship Id="rId4" Type="http://schemas.openxmlformats.org/officeDocument/2006/relationships/slideLayout" Target="../slideLayouts/slideLayout2.xml"/><Relationship Id="rId3" Type="http://schemas.openxmlformats.org/officeDocument/2006/relationships/tags" Target="../tags/tag146.xml"/><Relationship Id="rId2" Type="http://schemas.openxmlformats.org/officeDocument/2006/relationships/tags" Target="../tags/tag145.xml"/><Relationship Id="rId1" Type="http://schemas.openxmlformats.org/officeDocument/2006/relationships/tags" Target="../tags/tag144.xml"/></Relationships>
</file>

<file path=ppt/slides/_rels/slide45.xml.rels><?xml version="1.0" encoding="UTF-8" standalone="yes"?>
<Relationships xmlns="http://schemas.openxmlformats.org/package/2006/relationships"><Relationship Id="rId6" Type="http://schemas.openxmlformats.org/officeDocument/2006/relationships/notesSlide" Target="../notesSlides/notesSlide44.xml"/><Relationship Id="rId5" Type="http://schemas.openxmlformats.org/officeDocument/2006/relationships/slideLayout" Target="../slideLayouts/slideLayout7.xml"/><Relationship Id="rId4" Type="http://schemas.openxmlformats.org/officeDocument/2006/relationships/tags" Target="../tags/tag150.xml"/><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s>
</file>

<file path=ppt/slides/_rels/slide5.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slideLayout" Target="../slideLayouts/slideLayout2.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slideLayout" Target="../slideLayouts/slideLayout2.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2.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2.xml"/><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777875" y="3976370"/>
            <a:ext cx="10575925" cy="1325880"/>
          </a:xfrm>
        </p:spPr>
        <p:txBody>
          <a:bodyPr>
            <a:normAutofit fontScale="90000"/>
          </a:bodyPr>
          <a:lstStyle/>
          <a:p>
            <a:r>
              <a:rPr lang="en-US" altLang="zh-CN" dirty="0"/>
              <a:t>Constructions at work:The Nature of Generalization in Language</a:t>
            </a:r>
            <a:endParaRPr lang="en-US" altLang="zh-CN" dirty="0"/>
          </a:p>
        </p:txBody>
      </p:sp>
      <p:sp>
        <p:nvSpPr>
          <p:cNvPr id="3" name="副标题 2"/>
          <p:cNvSpPr>
            <a:spLocks noGrp="1"/>
          </p:cNvSpPr>
          <p:nvPr>
            <p:ph type="subTitle" idx="1"/>
            <p:custDataLst>
              <p:tags r:id="rId2"/>
            </p:custDataLst>
          </p:nvPr>
        </p:nvSpPr>
        <p:spPr/>
        <p:txBody>
          <a:bodyPr/>
          <a:lstStyle/>
          <a:p>
            <a:r>
              <a:rPr lang="zh-CN" altLang="zh-CN" dirty="0"/>
              <a:t>运作中的构式：语言概括的本质</a:t>
            </a:r>
            <a:endParaRPr lang="zh-CN" altLang="zh-CN" dirty="0"/>
          </a:p>
        </p:txBody>
      </p:sp>
      <p:sp>
        <p:nvSpPr>
          <p:cNvPr id="4" name="文本框 3"/>
          <p:cNvSpPr txBox="1"/>
          <p:nvPr/>
        </p:nvSpPr>
        <p:spPr>
          <a:xfrm>
            <a:off x="7437755" y="5909945"/>
            <a:ext cx="3843655" cy="365760"/>
          </a:xfrm>
          <a:prstGeom prst="rect">
            <a:avLst/>
          </a:prstGeom>
          <a:noFill/>
        </p:spPr>
        <p:txBody>
          <a:bodyPr wrap="square" rtlCol="0">
            <a:spAutoFit/>
          </a:bodyPr>
          <a:p>
            <a:pPr algn="r"/>
            <a:r>
              <a:rPr lang="en-US" altLang="zh-CN"/>
              <a:t>By A.E. Goldberg    </a:t>
            </a:r>
            <a:r>
              <a:rPr lang="zh-CN" altLang="en-US"/>
              <a:t>报告人：裴晓倩</a:t>
            </a:r>
            <a:endParaRPr lang="zh-CN" altLang="en-US"/>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2. </a:t>
            </a:r>
            <a:r>
              <a:rPr lang="zh-CN" altLang="en-US" dirty="0"/>
              <a:t>习得构式</a:t>
            </a:r>
            <a:endParaRPr lang="zh-CN" altLang="en-US" dirty="0"/>
          </a:p>
        </p:txBody>
      </p:sp>
      <p:sp>
        <p:nvSpPr>
          <p:cNvPr id="3" name="内容占位符 2"/>
          <p:cNvSpPr>
            <a:spLocks noGrp="1"/>
          </p:cNvSpPr>
          <p:nvPr>
            <p:ph idx="1"/>
            <p:custDataLst>
              <p:tags r:id="rId2"/>
            </p:custDataLst>
          </p:nvPr>
        </p:nvSpPr>
        <p:spPr>
          <a:xfrm>
            <a:off x="838200" y="1825625"/>
            <a:ext cx="10515600" cy="4903470"/>
          </a:xfrm>
        </p:spPr>
        <p:txBody>
          <a:bodyPr>
            <a:noAutofit/>
          </a:bodyPr>
          <a:lstStyle/>
          <a:p>
            <a:pPr algn="just">
              <a:lnSpc>
                <a:spcPct val="120000"/>
              </a:lnSpc>
            </a:pPr>
            <a:r>
              <a:rPr lang="zh-CN" altLang="en-US" b="1">
                <a:solidFill>
                  <a:srgbClr val="0070C0"/>
                </a:solidFill>
                <a:latin typeface="宋体" panose="02010600030101010101" pitchFamily="2" charset="-122"/>
                <a:ea typeface="宋体" panose="02010600030101010101" pitchFamily="2" charset="-122"/>
              </a:rPr>
              <a:t>实验结果</a:t>
            </a:r>
            <a:r>
              <a:rPr lang="zh-CN" altLang="en-US">
                <a:latin typeface="宋体" panose="02010600030101010101" pitchFamily="2" charset="-122"/>
                <a:ea typeface="宋体" panose="02010600030101010101" pitchFamily="2" charset="-122"/>
              </a:rPr>
              <a:t>：一个新的构式（即一对新的形式和意义配对）仅需三分钟的暴露</a:t>
            </a:r>
            <a:r>
              <a:rPr lang="zh-CN" altLang="en-US">
                <a:ea typeface="宋体" panose="02010600030101010101" pitchFamily="2" charset="-122"/>
              </a:rPr>
              <a:t>（</a:t>
            </a:r>
            <a:r>
              <a:rPr lang="en-US" altLang="zh-CN">
                <a:ea typeface="宋体" panose="02010600030101010101" pitchFamily="2" charset="-122"/>
              </a:rPr>
              <a:t>exposure</a:t>
            </a:r>
            <a:r>
              <a:rPr lang="zh-CN" altLang="en-US">
                <a:ea typeface="宋体" panose="02010600030101010101" pitchFamily="2" charset="-122"/>
              </a:rPr>
              <a:t>）</a:t>
            </a:r>
            <a:r>
              <a:rPr lang="zh-CN" altLang="en-US">
                <a:latin typeface="宋体" panose="02010600030101010101" pitchFamily="2" charset="-122"/>
                <a:ea typeface="宋体" panose="02010600030101010101" pitchFamily="2" charset="-122"/>
              </a:rPr>
              <a:t>就能被概括</a:t>
            </a:r>
            <a:r>
              <a:rPr lang="en-US" altLang="zh-CN">
                <a:latin typeface="宋体" panose="02010600030101010101" pitchFamily="2" charset="-122"/>
                <a:ea typeface="宋体" panose="02010600030101010101" pitchFamily="2" charset="-122"/>
              </a:rPr>
              <a:t>.</a:t>
            </a:r>
            <a:endParaRPr lang="en-US" altLang="zh-CN">
              <a:latin typeface="宋体" panose="02010600030101010101" pitchFamily="2" charset="-122"/>
              <a:ea typeface="宋体" panose="02010600030101010101" pitchFamily="2" charset="-122"/>
            </a:endParaRPr>
          </a:p>
          <a:p>
            <a:pPr algn="just">
              <a:lnSpc>
                <a:spcPct val="120000"/>
              </a:lnSpc>
            </a:pPr>
            <a:r>
              <a:rPr lang="en-US" altLang="zh-CN">
                <a:ea typeface="宋体" panose="02010600030101010101" pitchFamily="2" charset="-122"/>
              </a:rPr>
              <a:t>Lidz and Williams </a:t>
            </a:r>
            <a:r>
              <a:rPr lang="zh-CN" altLang="en-US">
                <a:latin typeface="宋体" panose="02010600030101010101" pitchFamily="2" charset="-122"/>
                <a:ea typeface="宋体" panose="02010600030101010101" pitchFamily="2" charset="-122"/>
              </a:rPr>
              <a:t>认为这些构式习得实验恰好遗留了涉及到的这种习得有多具体这一问题。</a:t>
            </a:r>
            <a:endParaRPr lang="zh-CN" altLang="en-US">
              <a:latin typeface="宋体" panose="02010600030101010101" pitchFamily="2" charset="-122"/>
              <a:ea typeface="宋体" panose="02010600030101010101" pitchFamily="2" charset="-122"/>
            </a:endParaRPr>
          </a:p>
          <a:p>
            <a:pPr algn="just">
              <a:lnSpc>
                <a:spcPct val="120000"/>
              </a:lnSpc>
            </a:pPr>
            <a:r>
              <a:rPr lang="zh-CN" altLang="en-US">
                <a:solidFill>
                  <a:srgbClr val="FF0000"/>
                </a:solidFill>
                <a:latin typeface="宋体" panose="02010600030101010101" pitchFamily="2" charset="-122"/>
                <a:ea typeface="宋体" panose="02010600030101010101" pitchFamily="2" charset="-122"/>
              </a:rPr>
              <a:t>实验证明：</a:t>
            </a:r>
            <a:r>
              <a:rPr lang="zh-CN" altLang="en-US">
                <a:solidFill>
                  <a:srgbClr val="FF0000"/>
                </a:solidFill>
                <a:latin typeface="宋体" panose="02010600030101010101" pitchFamily="2" charset="-122"/>
                <a:ea typeface="宋体" panose="02010600030101010101" pitchFamily="2" charset="-122"/>
                <a:sym typeface="Wingdings" panose="05000000000000000000" charset="0"/>
              </a:rPr>
              <a:t></a:t>
            </a:r>
            <a:r>
              <a:rPr lang="zh-CN" altLang="en-US">
                <a:solidFill>
                  <a:srgbClr val="FF0000"/>
                </a:solidFill>
                <a:latin typeface="宋体" panose="02010600030101010101" pitchFamily="2" charset="-122"/>
                <a:ea typeface="宋体" panose="02010600030101010101" pitchFamily="2" charset="-122"/>
              </a:rPr>
              <a:t>这种习得相当具体而巩固</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pPr algn="just">
              <a:lnSpc>
                <a:spcPct val="120000"/>
              </a:lnSpc>
            </a:pPr>
            <a:r>
              <a:rPr lang="zh-CN" altLang="en-US">
                <a:latin typeface="宋体" panose="02010600030101010101" pitchFamily="2" charset="-122"/>
                <a:ea typeface="宋体" panose="02010600030101010101" pitchFamily="2" charset="-122"/>
              </a:rPr>
              <a:t>大学生学习者仅在三分钟的暴露之后就能生成新的构式。参与者能使用最新习得的构式来描述新的情景，这种事实表明他们将自己所学作为语言来对待，而且他们关于该语言的知识足够强大，以至于能保证为了生成而获取所需的知识。</a:t>
            </a:r>
            <a:endParaRPr lang="zh-CN" altLang="en-US">
              <a:latin typeface="宋体" panose="02010600030101010101" pitchFamily="2" charset="-122"/>
              <a:ea typeface="宋体" panose="02010600030101010101" pitchFamily="2" charset="-122"/>
            </a:endParaRPr>
          </a:p>
          <a:p>
            <a:pPr algn="just">
              <a:lnSpc>
                <a:spcPct val="120000"/>
              </a:lnSpc>
            </a:pPr>
            <a:endParaRPr lang="zh-CN" altLang="en-US"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2. </a:t>
            </a:r>
            <a:r>
              <a:rPr lang="zh-CN" altLang="en-US" dirty="0">
                <a:sym typeface="+mn-ea"/>
              </a:rPr>
              <a:t>习得构式</a:t>
            </a:r>
            <a:endParaRPr lang="en-US" altLang="zh-CN" dirty="0"/>
          </a:p>
        </p:txBody>
      </p:sp>
      <p:sp>
        <p:nvSpPr>
          <p:cNvPr id="3" name="内容占位符 2"/>
          <p:cNvSpPr>
            <a:spLocks noGrp="1"/>
          </p:cNvSpPr>
          <p:nvPr>
            <p:ph idx="1"/>
            <p:custDataLst>
              <p:tags r:id="rId2"/>
            </p:custDataLst>
          </p:nvPr>
        </p:nvSpPr>
        <p:spPr>
          <a:xfrm>
            <a:off x="838200" y="1838960"/>
            <a:ext cx="10515600" cy="4759325"/>
          </a:xfrm>
        </p:spPr>
        <p:txBody>
          <a:bodyPr>
            <a:normAutofit lnSpcReduction="10000"/>
          </a:bodyPr>
          <a:lstStyle/>
          <a:p>
            <a:pPr algn="just">
              <a:lnSpc>
                <a:spcPct val="120000"/>
              </a:lnSpc>
            </a:pPr>
            <a:r>
              <a:rPr lang="zh-CN" altLang="en-US" sz="2000">
                <a:solidFill>
                  <a:srgbClr val="FF0000"/>
                </a:solidFill>
                <a:latin typeface="宋体" panose="02010600030101010101" pitchFamily="2" charset="-122"/>
                <a:ea typeface="宋体" panose="02010600030101010101" pitchFamily="2" charset="-122"/>
              </a:rPr>
              <a:t>实验证明：</a:t>
            </a:r>
            <a:r>
              <a:rPr lang="zh-CN" altLang="en-US" sz="2000">
                <a:solidFill>
                  <a:srgbClr val="FF0000"/>
                </a:solidFill>
                <a:latin typeface="宋体" panose="02010600030101010101" pitchFamily="2" charset="-122"/>
                <a:ea typeface="宋体" panose="02010600030101010101" pitchFamily="2" charset="-122"/>
                <a:sym typeface="Wingdings" panose="05000000000000000000" charset="0"/>
              </a:rPr>
              <a:t>一种涉及到具体连接模式的意识的存在。</a:t>
            </a:r>
            <a:endParaRPr lang="zh-CN" altLang="en-US" sz="2000">
              <a:solidFill>
                <a:srgbClr val="FF0000"/>
              </a:solidFill>
              <a:latin typeface="宋体" panose="02010600030101010101" pitchFamily="2" charset="-122"/>
              <a:ea typeface="宋体" panose="02010600030101010101" pitchFamily="2" charset="-122"/>
              <a:sym typeface="Wingdings" panose="05000000000000000000" charset="0"/>
            </a:endParaRPr>
          </a:p>
          <a:p>
            <a:pPr marL="0" indent="0" algn="just">
              <a:lnSpc>
                <a:spcPct val="120000"/>
              </a:lnSpc>
              <a:buNone/>
            </a:pPr>
            <a:r>
              <a:rPr lang="zh-CN" altLang="en-US" sz="2000">
                <a:latin typeface="宋体" panose="02010600030101010101" pitchFamily="2" charset="-122"/>
                <a:ea typeface="宋体" panose="02010600030101010101" pitchFamily="2" charset="-122"/>
              </a:rPr>
              <a:t>  如果以</a:t>
            </a:r>
            <a:r>
              <a:rPr lang="en-US" altLang="zh-CN" sz="2000"/>
              <a:t>&lt;NP</a:t>
            </a:r>
            <a:r>
              <a:rPr lang="en-US" altLang="zh-CN" sz="2000" baseline="-25000"/>
              <a:t>theme</a:t>
            </a:r>
            <a:r>
              <a:rPr lang="en-US" altLang="zh-CN" sz="2000"/>
              <a:t> NP</a:t>
            </a:r>
            <a:r>
              <a:rPr lang="en-US" altLang="zh-CN" sz="2000" baseline="-25000"/>
              <a:t>locative</a:t>
            </a:r>
            <a:r>
              <a:rPr lang="en-US" altLang="zh-CN" sz="2000"/>
              <a:t> V&gt;</a:t>
            </a:r>
            <a:r>
              <a:rPr lang="zh-CN" altLang="en-US" sz="2000">
                <a:latin typeface="宋体" panose="02010600030101010101" pitchFamily="2" charset="-122"/>
                <a:ea typeface="宋体" panose="02010600030101010101" pitchFamily="2" charset="-122"/>
              </a:rPr>
              <a:t>的顺序来训练学生，主语正确地产生该顺序。</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  如果以</a:t>
            </a:r>
            <a:r>
              <a:rPr lang="en-US" altLang="zh-CN" sz="2000">
                <a:sym typeface="+mn-ea"/>
              </a:rPr>
              <a:t>&lt;NP</a:t>
            </a:r>
            <a:r>
              <a:rPr lang="en-US" altLang="zh-CN" sz="2000" baseline="-25000">
                <a:sym typeface="+mn-ea"/>
              </a:rPr>
              <a:t>locative</a:t>
            </a:r>
            <a:r>
              <a:rPr lang="en-US" altLang="zh-CN" sz="2000">
                <a:sym typeface="+mn-ea"/>
              </a:rPr>
              <a:t> NP</a:t>
            </a:r>
            <a:r>
              <a:rPr lang="en-US" altLang="zh-CN" sz="2000" baseline="-25000">
                <a:sym typeface="+mn-ea"/>
              </a:rPr>
              <a:t>theme</a:t>
            </a:r>
            <a:r>
              <a:rPr lang="en-US" altLang="zh-CN" sz="2000">
                <a:sym typeface="+mn-ea"/>
              </a:rPr>
              <a:t> V&gt;</a:t>
            </a:r>
            <a:r>
              <a:rPr lang="zh-CN" altLang="en-US" sz="2000">
                <a:latin typeface="宋体" panose="02010600030101010101" pitchFamily="2" charset="-122"/>
                <a:ea typeface="宋体" panose="02010600030101010101" pitchFamily="2" charset="-122"/>
                <a:sym typeface="+mn-ea"/>
              </a:rPr>
              <a:t>的顺序来训练学生，他们正确地生成该顺序。</a:t>
            </a:r>
            <a:endParaRPr lang="en-US" altLang="zh-CN" sz="2000">
              <a:latin typeface="宋体" panose="02010600030101010101" pitchFamily="2" charset="-122"/>
              <a:ea typeface="宋体" panose="02010600030101010101" pitchFamily="2" charset="-122"/>
              <a:sym typeface="+mn-ea"/>
            </a:endParaRPr>
          </a:p>
          <a:p>
            <a:pPr algn="just">
              <a:lnSpc>
                <a:spcPct val="120000"/>
              </a:lnSpc>
            </a:pPr>
            <a:r>
              <a:rPr lang="en-US" altLang="zh-CN" sz="2000"/>
              <a:t>Lidz and Williams </a:t>
            </a:r>
            <a:r>
              <a:rPr lang="zh-CN" altLang="en-US" sz="2000">
                <a:latin typeface="宋体" panose="02010600030101010101" pitchFamily="2" charset="-122"/>
                <a:ea typeface="宋体" panose="02010600030101010101" pitchFamily="2" charset="-122"/>
              </a:rPr>
              <a:t>认为该新构式可能被解读为一个普通的英语及物构式，在前面的宾语像下面句子中出现的一样</a:t>
            </a:r>
            <a:r>
              <a:rPr lang="zh-CN" altLang="en-US" sz="2000">
                <a:latin typeface="微软雅黑" panose="020B0503020204020204" charset="-122"/>
                <a:ea typeface="微软雅黑" panose="020B0503020204020204" charset="-122"/>
              </a:rPr>
              <a:t>：</a:t>
            </a:r>
            <a:endParaRPr lang="zh-CN" altLang="en-US" sz="2000">
              <a:latin typeface="微软雅黑" panose="020B0503020204020204" charset="-122"/>
              <a:ea typeface="微软雅黑" panose="020B0503020204020204" charset="-122"/>
            </a:endParaRPr>
          </a:p>
          <a:p>
            <a:pPr algn="just">
              <a:lnSpc>
                <a:spcPct val="120000"/>
              </a:lnSpc>
            </a:pPr>
            <a:r>
              <a:rPr lang="en-US" altLang="zh-CN" sz="2000"/>
              <a:t>The rabbit the hat produced. </a:t>
            </a:r>
            <a:endParaRPr lang="en-US" altLang="zh-CN" sz="2000"/>
          </a:p>
          <a:p>
            <a:pPr algn="just">
              <a:lnSpc>
                <a:spcPct val="120000"/>
              </a:lnSpc>
            </a:pPr>
            <a:r>
              <a:rPr lang="zh-CN" altLang="en-US" sz="2000">
                <a:latin typeface="宋体" panose="02010600030101010101" pitchFamily="2" charset="-122"/>
                <a:ea typeface="宋体" panose="02010600030101010101" pitchFamily="2" charset="-122"/>
              </a:rPr>
              <a:t>否定该看法。原因：新构式的语义、语调和语用都和这种可能性不一致。大部分的情景不涉及到可能被解释为有及物动词的制造的场景。如：</a:t>
            </a:r>
            <a:r>
              <a:rPr lang="en-US" altLang="zh-CN" sz="2000"/>
              <a:t>a queen rolling in from off stage -&gt;</a:t>
            </a:r>
            <a:endParaRPr lang="zh-CN" altLang="en-US" sz="2000"/>
          </a:p>
          <a:p>
            <a:pPr algn="just">
              <a:lnSpc>
                <a:spcPct val="120000"/>
              </a:lnSpc>
            </a:pPr>
            <a:r>
              <a:rPr lang="en-US" altLang="zh-CN" sz="1600"/>
              <a:t>(</a:t>
            </a:r>
            <a:r>
              <a:rPr lang="en-US" altLang="zh-CN" sz="3600" baseline="-25000"/>
              <a:t>*</a:t>
            </a:r>
            <a:r>
              <a:rPr lang="en-US" altLang="zh-CN" sz="1600"/>
              <a:t>) </a:t>
            </a:r>
            <a:r>
              <a:rPr lang="en-US" altLang="zh-CN" sz="2000"/>
              <a:t>The queen the stage rolled. </a:t>
            </a:r>
            <a:endParaRPr lang="en-US" altLang="zh-CN" sz="2000"/>
          </a:p>
          <a:p>
            <a:pPr algn="just">
              <a:lnSpc>
                <a:spcPct val="120000"/>
              </a:lnSpc>
            </a:pPr>
            <a:r>
              <a:rPr lang="zh-CN" altLang="en-US" sz="2000">
                <a:latin typeface="宋体" panose="02010600030101010101" pitchFamily="2" charset="-122"/>
                <a:ea typeface="宋体" panose="02010600030101010101" pitchFamily="2" charset="-122"/>
              </a:rPr>
              <a:t>语调也不支持话题化的解读；此外，话题化的构式只出现在某些话题语境中，这些语境不能被应用于实验语境。</a:t>
            </a:r>
            <a:endParaRPr lang="zh-CN" altLang="en-US" sz="2000">
              <a:latin typeface="宋体" panose="02010600030101010101" pitchFamily="2" charset="-122"/>
              <a:ea typeface="宋体" panose="02010600030101010101" pitchFamily="2" charset="-122"/>
            </a:endParaRPr>
          </a:p>
          <a:p>
            <a:pPr algn="just">
              <a:lnSpc>
                <a:spcPct val="120000"/>
              </a:lnSpc>
            </a:pP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2. </a:t>
            </a:r>
            <a:r>
              <a:rPr lang="zh-CN" altLang="en-US" dirty="0">
                <a:sym typeface="+mn-ea"/>
              </a:rPr>
              <a:t>习得构式</a:t>
            </a:r>
            <a:endParaRPr lang="en-US" altLang="zh-CN" dirty="0"/>
          </a:p>
        </p:txBody>
      </p:sp>
      <p:sp>
        <p:nvSpPr>
          <p:cNvPr id="3" name="内容占位符 2"/>
          <p:cNvSpPr>
            <a:spLocks noGrp="1"/>
          </p:cNvSpPr>
          <p:nvPr>
            <p:ph idx="1"/>
            <p:custDataLst>
              <p:tags r:id="rId2"/>
            </p:custDataLst>
          </p:nvPr>
        </p:nvSpPr>
        <p:spPr>
          <a:xfrm>
            <a:off x="838200" y="1523365"/>
            <a:ext cx="10515600" cy="5114290"/>
          </a:xfrm>
        </p:spPr>
        <p:txBody>
          <a:bodyPr>
            <a:noAutofit/>
          </a:bodyPr>
          <a:lstStyle/>
          <a:p>
            <a:pPr algn="just">
              <a:lnSpc>
                <a:spcPct val="120000"/>
              </a:lnSpc>
            </a:pPr>
            <a:r>
              <a:rPr lang="zh-CN" altLang="zh-CN" b="1">
                <a:solidFill>
                  <a:srgbClr val="0070C0"/>
                </a:solidFill>
                <a:latin typeface="宋体" panose="02010600030101010101" pitchFamily="2" charset="-122"/>
                <a:ea typeface="宋体" panose="02010600030101010101" pitchFamily="2" charset="-122"/>
              </a:rPr>
              <a:t>第四章中描述的实验证明的另一个结论：</a:t>
            </a:r>
            <a:endParaRPr lang="zh-CN" altLang="zh-CN" b="1">
              <a:solidFill>
                <a:srgbClr val="0070C0"/>
              </a:solidFill>
              <a:latin typeface="宋体" panose="02010600030101010101" pitchFamily="2" charset="-122"/>
              <a:ea typeface="宋体" panose="02010600030101010101" pitchFamily="2" charset="-122"/>
            </a:endParaRPr>
          </a:p>
          <a:p>
            <a:pPr algn="just">
              <a:lnSpc>
                <a:spcPct val="120000"/>
              </a:lnSpc>
            </a:pPr>
            <a:r>
              <a:rPr lang="zh-CN" altLang="en-US" b="1">
                <a:solidFill>
                  <a:srgbClr val="0070C0"/>
                </a:solidFill>
                <a:latin typeface="宋体" panose="02010600030101010101" pitchFamily="2" charset="-122"/>
                <a:ea typeface="宋体" panose="02010600030101010101" pitchFamily="2" charset="-122"/>
              </a:rPr>
              <a:t>实验结论</a:t>
            </a:r>
            <a:r>
              <a:rPr lang="zh-CN" altLang="en-US" b="1">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当所有的类型和用例频率被控制时，</a:t>
            </a:r>
            <a:r>
              <a:rPr lang="zh-CN" altLang="en-US">
                <a:latin typeface="宋体" panose="02010600030101010101" pitchFamily="2" charset="-122"/>
                <a:ea typeface="宋体" panose="02010600030101010101" pitchFamily="2" charset="-122"/>
                <a:sym typeface="+mn-ea"/>
              </a:rPr>
              <a:t>相对于输入更加均衡的用例而言，</a:t>
            </a:r>
            <a:r>
              <a:rPr lang="zh-CN" altLang="en-US">
                <a:latin typeface="宋体" panose="02010600030101010101" pitchFamily="2" charset="-122"/>
                <a:ea typeface="宋体" panose="02010600030101010101" pitchFamily="2" charset="-122"/>
              </a:rPr>
              <a:t>输入偏斜的比如占全部用例一半的单个无意义动词会得出更准确的概括。（即</a:t>
            </a:r>
            <a:r>
              <a:rPr lang="zh-CN" altLang="en-US">
                <a:solidFill>
                  <a:srgbClr val="FF0000"/>
                </a:solidFill>
                <a:latin typeface="宋体" panose="02010600030101010101" pitchFamily="2" charset="-122"/>
                <a:ea typeface="宋体" panose="02010600030101010101" pitchFamily="2" charset="-122"/>
              </a:rPr>
              <a:t>高频率会导出规则</a:t>
            </a:r>
            <a:r>
              <a:rPr lang="zh-CN" altLang="en-US">
                <a:latin typeface="宋体" panose="02010600030101010101" pitchFamily="2" charset="-122"/>
                <a:ea typeface="宋体" panose="02010600030101010101" pitchFamily="2" charset="-122"/>
              </a:rPr>
              <a:t>）</a:t>
            </a:r>
            <a:endParaRPr lang="zh-CN" altLang="en-US">
              <a:latin typeface="宋体" panose="02010600030101010101" pitchFamily="2" charset="-122"/>
              <a:ea typeface="宋体" panose="02010600030101010101" pitchFamily="2" charset="-122"/>
            </a:endParaRPr>
          </a:p>
          <a:p>
            <a:pPr marL="0" indent="0" algn="just">
              <a:lnSpc>
                <a:spcPct val="120000"/>
              </a:lnSpc>
              <a:buNone/>
            </a:pPr>
            <a:r>
              <a:rPr lang="en-US" altLang="zh-CN">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相比</a:t>
            </a:r>
            <a:r>
              <a:rPr lang="zh-CN" altLang="en-US">
                <a:latin typeface="宋体" panose="02010600030101010101" pitchFamily="2" charset="-122"/>
                <a:ea typeface="宋体" panose="02010600030101010101" pitchFamily="2" charset="-122"/>
                <a:sym typeface="+mn-ea"/>
              </a:rPr>
              <a:t>更加有代表性的输入，</a:t>
            </a:r>
            <a:r>
              <a:rPr lang="zh-CN" altLang="en-US">
                <a:latin typeface="宋体" panose="02010600030101010101" pitchFamily="2" charset="-122"/>
                <a:ea typeface="宋体" panose="02010600030101010101" pitchFamily="2" charset="-122"/>
              </a:rPr>
              <a:t>输入偏斜的如包含更加原型的例子更有优势，</a:t>
            </a:r>
            <a:r>
              <a:rPr lang="zh-CN" altLang="en-US">
                <a:latin typeface="宋体" panose="02010600030101010101" pitchFamily="2" charset="-122"/>
                <a:ea typeface="宋体" panose="02010600030101010101" pitchFamily="2" charset="-122"/>
                <a:sym typeface="+mn-ea"/>
              </a:rPr>
              <a:t>该结果得到同样发现这一结果的</a:t>
            </a:r>
            <a:r>
              <a:rPr lang="zh-CN" altLang="en-US">
                <a:latin typeface="宋体" panose="02010600030101010101" pitchFamily="2" charset="-122"/>
                <a:ea typeface="宋体" panose="02010600030101010101" pitchFamily="2" charset="-122"/>
              </a:rPr>
              <a:t>普通范畴的文献的支持。</a:t>
            </a:r>
            <a:endParaRPr lang="zh-CN" altLang="en-US">
              <a:latin typeface="宋体" panose="02010600030101010101" pitchFamily="2" charset="-122"/>
              <a:ea typeface="宋体" panose="02010600030101010101" pitchFamily="2" charset="-122"/>
            </a:endParaRPr>
          </a:p>
          <a:p>
            <a:pPr algn="just">
              <a:lnSpc>
                <a:spcPct val="120000"/>
              </a:lnSpc>
            </a:pPr>
            <a:r>
              <a:rPr lang="en-US" altLang="zh-CN" b="1">
                <a:solidFill>
                  <a:srgbClr val="0070C0"/>
                </a:solidFill>
              </a:rPr>
              <a:t>Croft</a:t>
            </a:r>
            <a:r>
              <a:rPr lang="zh-CN" altLang="en-US" b="1">
                <a:solidFill>
                  <a:srgbClr val="0070C0"/>
                </a:solidFill>
                <a:latin typeface="宋体" panose="02010600030101010101" pitchFamily="2" charset="-122"/>
                <a:ea typeface="宋体" panose="02010600030101010101" pitchFamily="2" charset="-122"/>
              </a:rPr>
              <a:t>的反对</a:t>
            </a:r>
            <a:r>
              <a:rPr lang="en-US" altLang="zh-CN">
                <a:latin typeface="宋体" panose="02010600030101010101" pitchFamily="2" charset="-122"/>
                <a:ea typeface="宋体" panose="02010600030101010101" pitchFamily="2" charset="-122"/>
              </a:rPr>
              <a:t>:</a:t>
            </a:r>
            <a:r>
              <a:rPr lang="en-US" altLang="zh-CN"/>
              <a:t> </a:t>
            </a:r>
            <a:r>
              <a:rPr lang="zh-CN" altLang="en-US">
                <a:latin typeface="宋体" panose="02010600030101010101" pitchFamily="2" charset="-122"/>
                <a:ea typeface="宋体" panose="02010600030101010101" pitchFamily="2" charset="-122"/>
              </a:rPr>
              <a:t>从</a:t>
            </a:r>
            <a:r>
              <a:rPr lang="en-US" altLang="zh-CN"/>
              <a:t>Bybee</a:t>
            </a:r>
            <a:r>
              <a:rPr lang="zh-CN" altLang="en-US"/>
              <a:t>（</a:t>
            </a:r>
            <a:r>
              <a:rPr lang="en-US" altLang="zh-CN"/>
              <a:t>Bybee 1985, 1995</a:t>
            </a:r>
            <a:r>
              <a:rPr lang="zh-CN" altLang="en-US"/>
              <a:t>）</a:t>
            </a:r>
            <a:r>
              <a:rPr lang="zh-CN" altLang="en-US" sz="2400">
                <a:latin typeface="宋体" panose="02010600030101010101" pitchFamily="2" charset="-122"/>
                <a:ea typeface="宋体" panose="02010600030101010101" pitchFamily="2" charset="-122"/>
              </a:rPr>
              <a:t>的观察结果来看，</a:t>
            </a:r>
            <a:r>
              <a:rPr lang="zh-CN" altLang="en-US" sz="2400">
                <a:solidFill>
                  <a:srgbClr val="FF0000"/>
                </a:solidFill>
                <a:latin typeface="宋体" panose="02010600030101010101" pitchFamily="2" charset="-122"/>
                <a:ea typeface="宋体" panose="02010600030101010101" pitchFamily="2" charset="-122"/>
              </a:rPr>
              <a:t>高用例频率与不规则现象</a:t>
            </a:r>
            <a:r>
              <a:rPr lang="zh-CN" altLang="en-US" sz="2400">
                <a:latin typeface="宋体" panose="02010600030101010101" pitchFamily="2" charset="-122"/>
                <a:ea typeface="宋体" panose="02010600030101010101" pitchFamily="2" charset="-122"/>
              </a:rPr>
              <a:t>有关，偏斜输入的优势就显得十分奇怪了。</a:t>
            </a:r>
            <a:endParaRPr lang="zh-CN" altLang="en-US" sz="2800">
              <a:latin typeface="宋体" panose="02010600030101010101" pitchFamily="2" charset="-122"/>
              <a:ea typeface="宋体" panose="02010600030101010101" pitchFamily="2" charset="-122"/>
            </a:endParaRPr>
          </a:p>
          <a:p>
            <a:pPr algn="just">
              <a:lnSpc>
                <a:spcPct val="120000"/>
              </a:lnSpc>
            </a:pPr>
            <a:r>
              <a:rPr lang="en-US" altLang="zh-CN" b="1" dirty="0">
                <a:solidFill>
                  <a:srgbClr val="0070C0"/>
                </a:solidFill>
              </a:rPr>
              <a:t>Bybee</a:t>
            </a:r>
            <a:r>
              <a:rPr lang="zh-CN" altLang="en-US" dirty="0"/>
              <a:t>：</a:t>
            </a:r>
            <a:r>
              <a:rPr lang="zh-CN" altLang="en-US" dirty="0">
                <a:latin typeface="宋体" panose="02010600030101010101" pitchFamily="2" charset="-122"/>
                <a:ea typeface="宋体" panose="02010600030101010101" pitchFamily="2" charset="-122"/>
              </a:rPr>
              <a:t>孤立的形态学的例外需要高用例频率来保证有效的获取，大概是因为它们固化不够充分。</a:t>
            </a:r>
            <a:endParaRPr lang="zh-CN" altLang="en-US"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2. </a:t>
            </a:r>
            <a:r>
              <a:rPr lang="zh-CN" altLang="en-US" dirty="0">
                <a:sym typeface="+mn-ea"/>
              </a:rPr>
              <a:t>习得构式</a:t>
            </a:r>
            <a:endParaRPr lang="en-US" altLang="zh-CN" dirty="0"/>
          </a:p>
        </p:txBody>
      </p:sp>
      <p:sp>
        <p:nvSpPr>
          <p:cNvPr id="3" name="内容占位符 2"/>
          <p:cNvSpPr>
            <a:spLocks noGrp="1"/>
          </p:cNvSpPr>
          <p:nvPr>
            <p:ph idx="1"/>
            <p:custDataLst>
              <p:tags r:id="rId2"/>
            </p:custDataLst>
          </p:nvPr>
        </p:nvSpPr>
        <p:spPr/>
        <p:txBody>
          <a:bodyPr>
            <a:normAutofit lnSpcReduction="20000"/>
          </a:bodyPr>
          <a:lstStyle/>
          <a:p>
            <a:pPr algn="just">
              <a:lnSpc>
                <a:spcPct val="120000"/>
              </a:lnSpc>
            </a:pPr>
            <a:r>
              <a:rPr lang="zh-CN" altLang="en-US" b="1">
                <a:solidFill>
                  <a:srgbClr val="0070C0"/>
                </a:solidFill>
                <a:latin typeface="宋体" panose="02010600030101010101" pitchFamily="2" charset="-122"/>
                <a:ea typeface="宋体" panose="02010600030101010101" pitchFamily="2" charset="-122"/>
              </a:rPr>
              <a:t>作者的反驳</a:t>
            </a:r>
            <a:r>
              <a:rPr lang="zh-CN" altLang="en-US" sz="2800" b="1">
                <a:solidFill>
                  <a:srgbClr val="0070C0"/>
                </a:solidFill>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该事实不能被错误地构建来衍推出相反的观点：高用例频率必定阻碍概括</a:t>
            </a:r>
            <a:r>
              <a:rPr lang="zh-CN" altLang="en-US" sz="2800">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a:t>
            </a:r>
            <a:r>
              <a:rPr lang="en-US" altLang="zh-CN">
                <a:ea typeface="宋体" panose="02010600030101010101" pitchFamily="2" charset="-122"/>
              </a:rPr>
              <a:t>Bybee</a:t>
            </a:r>
            <a:r>
              <a:rPr lang="zh-CN" altLang="en-US">
                <a:latin typeface="宋体" panose="02010600030101010101" pitchFamily="2" charset="-122"/>
                <a:ea typeface="宋体" panose="02010600030101010101" pitchFamily="2" charset="-122"/>
              </a:rPr>
              <a:t>所讨论的高产出低规约的形态学案例和自己在新构式习得实验工作中的例子）</a:t>
            </a:r>
            <a:endParaRPr lang="zh-CN" altLang="en-US">
              <a:latin typeface="宋体" panose="02010600030101010101" pitchFamily="2" charset="-122"/>
              <a:ea typeface="宋体" panose="02010600030101010101" pitchFamily="2" charset="-122"/>
            </a:endParaRPr>
          </a:p>
          <a:p>
            <a:pPr algn="just">
              <a:lnSpc>
                <a:spcPct val="120000"/>
              </a:lnSpc>
            </a:pPr>
            <a:r>
              <a:rPr lang="zh-CN" altLang="en-US">
                <a:solidFill>
                  <a:srgbClr val="FF0000"/>
                </a:solidFill>
                <a:latin typeface="宋体" panose="02010600030101010101" pitchFamily="2" charset="-122"/>
                <a:ea typeface="宋体" panose="02010600030101010101" pitchFamily="2" charset="-122"/>
              </a:rPr>
              <a:t>证据</a:t>
            </a:r>
            <a:r>
              <a:rPr lang="zh-CN" altLang="en-US">
                <a:solidFill>
                  <a:srgbClr val="FF0000"/>
                </a:solidFill>
                <a:latin typeface="宋体" panose="02010600030101010101" pitchFamily="2" charset="-122"/>
                <a:ea typeface="宋体" panose="02010600030101010101" pitchFamily="2" charset="-122"/>
                <a:sym typeface="Wingdings" panose="05000000000000000000" charset="0"/>
              </a:rPr>
              <a:t></a:t>
            </a:r>
            <a:r>
              <a:rPr lang="zh-CN" altLang="en-US">
                <a:latin typeface="宋体" panose="02010600030101010101" pitchFamily="2" charset="-122"/>
                <a:ea typeface="宋体" panose="02010600030101010101" pitchFamily="2" charset="-122"/>
                <a:sym typeface="Wingdings" panose="05000000000000000000" charset="0"/>
              </a:rPr>
              <a:t>：就形态学来说，高频形式可能几乎接收不到内部的分析，正如</a:t>
            </a:r>
            <a:r>
              <a:rPr lang="en-US" altLang="zh-CN">
                <a:ea typeface="宋体" panose="02010600030101010101" pitchFamily="2" charset="-122"/>
                <a:sym typeface="Wingdings" panose="05000000000000000000" charset="0"/>
              </a:rPr>
              <a:t>Bybee</a:t>
            </a:r>
            <a:r>
              <a:rPr lang="zh-CN" altLang="en-US">
                <a:latin typeface="宋体" panose="02010600030101010101" pitchFamily="2" charset="-122"/>
                <a:ea typeface="宋体" panose="02010600030101010101" pitchFamily="2" charset="-122"/>
                <a:sym typeface="Wingdings" panose="05000000000000000000" charset="0"/>
              </a:rPr>
              <a:t>所说。这可能是因为高用例频率导致简省，而简省导致内部的不透明。</a:t>
            </a:r>
            <a:endParaRPr lang="zh-CN" altLang="en-US">
              <a:latin typeface="宋体" panose="02010600030101010101" pitchFamily="2" charset="-122"/>
              <a:ea typeface="宋体" panose="02010600030101010101" pitchFamily="2" charset="-122"/>
              <a:sym typeface="Wingdings" panose="05000000000000000000" charset="0"/>
            </a:endParaRPr>
          </a:p>
          <a:p>
            <a:pPr marL="0" indent="0" algn="just">
              <a:lnSpc>
                <a:spcPct val="120000"/>
              </a:lnSpc>
              <a:buNone/>
            </a:pPr>
            <a:r>
              <a:rPr lang="zh-CN" altLang="en-US">
                <a:latin typeface="宋体" panose="02010600030101010101" pitchFamily="2" charset="-122"/>
                <a:ea typeface="宋体" panose="02010600030101010101" pitchFamily="2" charset="-122"/>
              </a:rPr>
              <a:t> 另一方面，新的论元结构构式又必须被分析，因此每个用例涉及</a:t>
            </a:r>
            <a:r>
              <a:rPr lang="zh-CN" altLang="en-US">
                <a:solidFill>
                  <a:srgbClr val="FF0000"/>
                </a:solidFill>
                <a:latin typeface="宋体" panose="02010600030101010101" pitchFamily="2" charset="-122"/>
                <a:ea typeface="宋体" panose="02010600030101010101" pitchFamily="2" charset="-122"/>
              </a:rPr>
              <a:t>易被感知</a:t>
            </a:r>
            <a:r>
              <a:rPr lang="zh-CN" altLang="en-US">
                <a:latin typeface="宋体" panose="02010600030101010101" pitchFamily="2" charset="-122"/>
                <a:ea typeface="宋体" panose="02010600030101010101" pitchFamily="2" charset="-122"/>
              </a:rPr>
              <a:t>的论元。</a:t>
            </a:r>
            <a:endParaRPr lang="zh-CN" altLang="en-US">
              <a:latin typeface="宋体" panose="02010600030101010101" pitchFamily="2" charset="-122"/>
              <a:ea typeface="宋体" panose="02010600030101010101" pitchFamily="2" charset="-122"/>
            </a:endParaRPr>
          </a:p>
          <a:p>
            <a:pPr algn="just">
              <a:lnSpc>
                <a:spcPct val="120000"/>
              </a:lnSpc>
            </a:pPr>
            <a:r>
              <a:rPr lang="zh-CN" altLang="en-US">
                <a:solidFill>
                  <a:srgbClr val="FF0000"/>
                </a:solidFill>
                <a:latin typeface="宋体" panose="02010600030101010101" pitchFamily="2" charset="-122"/>
                <a:ea typeface="宋体" panose="02010600030101010101" pitchFamily="2" charset="-122"/>
              </a:rPr>
              <a:t>证据</a:t>
            </a:r>
            <a:r>
              <a:rPr lang="zh-CN" altLang="en-US">
                <a:solidFill>
                  <a:srgbClr val="FF0000"/>
                </a:solidFill>
                <a:latin typeface="宋体" panose="02010600030101010101" pitchFamily="2" charset="-122"/>
                <a:ea typeface="宋体" panose="02010600030101010101" pitchFamily="2" charset="-122"/>
                <a:sym typeface="Wingdings" panose="05000000000000000000" charset="0"/>
              </a:rPr>
              <a:t></a:t>
            </a:r>
            <a:r>
              <a:rPr lang="zh-CN" altLang="en-US">
                <a:solidFill>
                  <a:schemeClr val="tx1"/>
                </a:solidFill>
                <a:latin typeface="宋体" panose="02010600030101010101" pitchFamily="2" charset="-122"/>
                <a:ea typeface="宋体" panose="02010600030101010101" pitchFamily="2" charset="-122"/>
                <a:sym typeface="Wingdings" panose="05000000000000000000" charset="0"/>
              </a:rPr>
              <a:t>：</a:t>
            </a:r>
            <a:r>
              <a:rPr lang="en-US" altLang="zh-CN">
                <a:solidFill>
                  <a:schemeClr val="tx1"/>
                </a:solidFill>
                <a:ea typeface="宋体" panose="02010600030101010101" pitchFamily="2" charset="-122"/>
                <a:sym typeface="Wingdings" panose="05000000000000000000" charset="0"/>
              </a:rPr>
              <a:t>Bybee</a:t>
            </a:r>
            <a:r>
              <a:rPr lang="zh-CN" altLang="en-US">
                <a:solidFill>
                  <a:schemeClr val="tx1"/>
                </a:solidFill>
                <a:latin typeface="宋体" panose="02010600030101010101" pitchFamily="2" charset="-122"/>
                <a:ea typeface="宋体" panose="02010600030101010101" pitchFamily="2" charset="-122"/>
                <a:sym typeface="Wingdings" panose="05000000000000000000" charset="0"/>
              </a:rPr>
              <a:t>本人并没有对该实验结果提出异议。该结果在不止一个试验中被重复，并且现在已经成功建模了。</a:t>
            </a:r>
            <a:endParaRPr lang="zh-CN" altLang="en-US">
              <a:solidFill>
                <a:schemeClr val="tx1"/>
              </a:solidFill>
              <a:latin typeface="宋体" panose="02010600030101010101" pitchFamily="2" charset="-122"/>
              <a:ea typeface="宋体" panose="02010600030101010101" pitchFamily="2" charset="-122"/>
              <a:sym typeface="Wingdings" panose="05000000000000000000" charset="0"/>
            </a:endParaRPr>
          </a:p>
          <a:p>
            <a:pPr algn="just">
              <a:lnSpc>
                <a:spcPct val="120000"/>
              </a:lnSpc>
            </a:pPr>
            <a:endParaRPr lang="zh-CN" altLang="en-US" dirty="0">
              <a:solidFill>
                <a:schemeClr val="tx1"/>
              </a:solidFill>
              <a:latin typeface="宋体" panose="02010600030101010101" pitchFamily="2" charset="-122"/>
              <a:ea typeface="宋体" panose="02010600030101010101" pitchFamily="2" charset="-122"/>
              <a:sym typeface="Wingdings" panose="05000000000000000000" charset="0"/>
            </a:endParaRPr>
          </a:p>
        </p:txBody>
      </p:sp>
    </p:spTree>
    <p:custDataLst>
      <p:tags r:id="rId3"/>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2. </a:t>
            </a:r>
            <a:r>
              <a:rPr lang="zh-CN" altLang="en-US" dirty="0">
                <a:sym typeface="+mn-ea"/>
              </a:rPr>
              <a:t>习得构式</a:t>
            </a:r>
            <a:endParaRPr lang="en-US" altLang="zh-CN"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zh-CN" altLang="en-US" sz="2000">
                <a:latin typeface="宋体" panose="02010600030101010101" pitchFamily="2" charset="-122"/>
                <a:ea typeface="宋体" panose="02010600030101010101" pitchFamily="2" charset="-122"/>
              </a:rPr>
              <a:t>偏斜概率：一个构式是否有偏斜概率取决于一个动词出现在一个给定构式中的条件概率。</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 </a:t>
            </a:r>
            <a:r>
              <a:rPr lang="zh-CN" altLang="en-US">
                <a:latin typeface="宋体" panose="02010600030101010101" pitchFamily="2" charset="-122"/>
                <a:ea typeface="宋体" panose="02010600030101010101" pitchFamily="2" charset="-122"/>
              </a:rPr>
              <a:t> </a:t>
            </a:r>
            <a:r>
              <a:rPr lang="en-US" altLang="zh-CN">
                <a:ea typeface="宋体" panose="02010600030101010101" pitchFamily="2" charset="-122"/>
              </a:rPr>
              <a:t>(P(verb</a:t>
            </a:r>
            <a:r>
              <a:rPr lang="en-US" altLang="zh-CN" baseline="-25000">
                <a:ea typeface="宋体" panose="02010600030101010101" pitchFamily="2" charset="-122"/>
              </a:rPr>
              <a:t>i</a:t>
            </a:r>
            <a:r>
              <a:rPr lang="en-US" altLang="zh-CN">
                <a:ea typeface="宋体" panose="02010600030101010101" pitchFamily="2" charset="-122"/>
              </a:rPr>
              <a:t>|construction</a:t>
            </a:r>
            <a:r>
              <a:rPr lang="en-US" altLang="zh-CN" baseline="-25000">
                <a:ea typeface="宋体" panose="02010600030101010101" pitchFamily="2" charset="-122"/>
              </a:rPr>
              <a:t>k</a:t>
            </a:r>
            <a:r>
              <a:rPr lang="en-US" altLang="zh-CN">
                <a:ea typeface="宋体" panose="02010600030101010101" pitchFamily="2" charset="-122"/>
              </a:rPr>
              <a:t>))</a:t>
            </a:r>
            <a:endParaRPr lang="en-US" altLang="zh-CN">
              <a:ea typeface="宋体" panose="02010600030101010101" pitchFamily="2" charset="-122"/>
            </a:endParaRPr>
          </a:p>
          <a:p>
            <a:pPr marL="0" indent="0" algn="just">
              <a:lnSpc>
                <a:spcPct val="120000"/>
              </a:lnSpc>
              <a:buNone/>
            </a:pPr>
            <a:r>
              <a:rPr lang="zh-CN" altLang="en-US" sz="2000"/>
              <a:t> </a:t>
            </a:r>
            <a:r>
              <a:rPr lang="zh-CN" altLang="en-US" sz="2000">
                <a:latin typeface="宋体" panose="02010600030101010101" pitchFamily="2" charset="-122"/>
                <a:ea typeface="宋体" panose="02010600030101010101" pitchFamily="2" charset="-122"/>
              </a:rPr>
              <a:t>  例子：</a:t>
            </a:r>
            <a:r>
              <a:rPr lang="en-US" altLang="zh-CN" sz="2000"/>
              <a:t>make</a:t>
            </a:r>
            <a:r>
              <a:rPr lang="zh-CN" altLang="en-US" sz="2000">
                <a:latin typeface="宋体" panose="02010600030101010101" pitchFamily="2" charset="-122"/>
                <a:ea typeface="宋体" panose="02010600030101010101" pitchFamily="2" charset="-122"/>
              </a:rPr>
              <a:t>占据了</a:t>
            </a:r>
            <a:r>
              <a:rPr lang="en-US" altLang="zh-CN" sz="2000"/>
              <a:t>way</a:t>
            </a:r>
            <a:r>
              <a:rPr lang="zh-CN" altLang="en-US" sz="2000">
                <a:latin typeface="宋体" panose="02010600030101010101" pitchFamily="2" charset="-122"/>
                <a:ea typeface="宋体" panose="02010600030101010101" pitchFamily="2" charset="-122"/>
              </a:rPr>
              <a:t>构式用例的</a:t>
            </a:r>
            <a:r>
              <a:rPr lang="en-US" altLang="zh-CN" sz="2000"/>
              <a:t>20%</a:t>
            </a:r>
            <a:r>
              <a:rPr lang="zh-CN" altLang="en-US" sz="2000">
                <a:latin typeface="宋体" panose="02010600030101010101" pitchFamily="2" charset="-122"/>
                <a:ea typeface="宋体" panose="02010600030101010101" pitchFamily="2" charset="-122"/>
              </a:rPr>
              <a:t>，因此该构式的用例向</a:t>
            </a:r>
            <a:r>
              <a:rPr lang="en-US" altLang="zh-CN" sz="2000">
                <a:latin typeface="宋体" panose="02010600030101010101" pitchFamily="2" charset="-122"/>
                <a:ea typeface="宋体" panose="02010600030101010101" pitchFamily="2" charset="-122"/>
              </a:rPr>
              <a:t>make</a:t>
            </a:r>
            <a:r>
              <a:rPr lang="zh-CN" altLang="en-US" sz="2000">
                <a:latin typeface="宋体" panose="02010600030101010101" pitchFamily="2" charset="-122"/>
                <a:ea typeface="宋体" panose="02010600030101010101" pitchFamily="2" charset="-122"/>
              </a:rPr>
              <a:t>偏斜的概率是</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sym typeface="+mn-ea"/>
              </a:rPr>
              <a:t>  </a:t>
            </a:r>
            <a:r>
              <a:rPr lang="en-US" altLang="zh-CN" sz="2000">
                <a:ea typeface="宋体" panose="02010600030101010101" pitchFamily="2" charset="-122"/>
                <a:sym typeface="+mn-ea"/>
              </a:rPr>
              <a:t>(P(make|way construction))= . 20</a:t>
            </a:r>
            <a:r>
              <a:rPr lang="zh-CN" altLang="en-US" sz="2000">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sym typeface="+mn-ea"/>
              </a:rPr>
              <a:t> </a:t>
            </a:r>
            <a:r>
              <a:rPr lang="en-US" altLang="zh-CN" sz="2000">
                <a:ea typeface="宋体" panose="02010600030101010101" pitchFamily="2" charset="-122"/>
                <a:sym typeface="+mn-ea"/>
              </a:rPr>
              <a:t>(P(verb</a:t>
            </a:r>
            <a:r>
              <a:rPr lang="en-US" altLang="zh-CN" sz="2000" baseline="-25000">
                <a:ea typeface="宋体" panose="02010600030101010101" pitchFamily="2" charset="-122"/>
                <a:sym typeface="+mn-ea"/>
              </a:rPr>
              <a:t>i≠make</a:t>
            </a:r>
            <a:r>
              <a:rPr lang="en-US" altLang="zh-CN" sz="2000">
                <a:ea typeface="宋体" panose="02010600030101010101" pitchFamily="2" charset="-122"/>
                <a:sym typeface="+mn-ea"/>
              </a:rPr>
              <a:t>|way construction</a:t>
            </a:r>
            <a:r>
              <a:rPr lang="en-US" altLang="zh-CN" sz="2000" baseline="-25000">
                <a:ea typeface="宋体" panose="02010600030101010101" pitchFamily="2" charset="-122"/>
                <a:sym typeface="+mn-ea"/>
              </a:rPr>
              <a:t>k</a:t>
            </a:r>
            <a:r>
              <a:rPr lang="en-US" altLang="zh-CN" sz="2000">
                <a:ea typeface="宋体" panose="02010600030101010101" pitchFamily="2" charset="-122"/>
                <a:sym typeface="+mn-ea"/>
              </a:rPr>
              <a:t>)) &lt; .05</a:t>
            </a:r>
            <a:endParaRPr lang="zh-CN" altLang="en-US" sz="2000">
              <a:latin typeface="宋体" panose="02010600030101010101" pitchFamily="2" charset="-122"/>
              <a:ea typeface="宋体" panose="02010600030101010101" pitchFamily="2" charset="-122"/>
              <a:sym typeface="+mn-ea"/>
            </a:endParaRPr>
          </a:p>
          <a:p>
            <a:pPr algn="just">
              <a:lnSpc>
                <a:spcPct val="120000"/>
              </a:lnSpc>
            </a:pPr>
            <a:r>
              <a:rPr lang="zh-CN" altLang="en-US" sz="2000">
                <a:latin typeface="宋体" panose="02010600030101010101" pitchFamily="2" charset="-122"/>
                <a:ea typeface="宋体" panose="02010600030101010101" pitchFamily="2" charset="-122"/>
              </a:rPr>
              <a:t>与决定一个论元结构构式</a:t>
            </a:r>
            <a:r>
              <a:rPr lang="en-US" altLang="zh-CN" sz="2000">
                <a:latin typeface="宋体" panose="02010600030101010101" pitchFamily="2" charset="-122"/>
                <a:ea typeface="宋体" panose="02010600030101010101" pitchFamily="2" charset="-122"/>
              </a:rPr>
              <a:t>K</a:t>
            </a:r>
            <a:r>
              <a:rPr lang="zh-CN" altLang="en-US" sz="2000">
                <a:latin typeface="宋体" panose="02010600030101010101" pitchFamily="2" charset="-122"/>
                <a:ea typeface="宋体" panose="02010600030101010101" pitchFamily="2" charset="-122"/>
              </a:rPr>
              <a:t>的频率是否偏斜有关的是条件概率的集合，对于所有出现在</a:t>
            </a:r>
            <a:r>
              <a:rPr lang="en-US" altLang="zh-CN" sz="2000">
                <a:ea typeface="宋体" panose="02010600030101010101" pitchFamily="2" charset="-122"/>
              </a:rPr>
              <a:t>K</a:t>
            </a:r>
            <a:r>
              <a:rPr lang="zh-CN" altLang="en-US" sz="2000">
                <a:latin typeface="宋体" panose="02010600030101010101" pitchFamily="2" charset="-122"/>
                <a:ea typeface="宋体" panose="02010600030101010101" pitchFamily="2" charset="-122"/>
              </a:rPr>
              <a:t>构式中的动词来说，</a:t>
            </a:r>
            <a:r>
              <a:rPr lang="en-US" altLang="zh-CN" sz="2000"/>
              <a:t>i=1 </a:t>
            </a:r>
            <a:r>
              <a:rPr lang="zh-CN" altLang="en-US" sz="2000">
                <a:latin typeface="宋体" panose="02010600030101010101" pitchFamily="2" charset="-122"/>
                <a:ea typeface="宋体" panose="02010600030101010101" pitchFamily="2" charset="-122"/>
              </a:rPr>
              <a:t>到</a:t>
            </a:r>
            <a:r>
              <a:rPr lang="zh-CN" altLang="en-US" sz="2000"/>
              <a:t> </a:t>
            </a:r>
            <a:r>
              <a:rPr lang="en-US" altLang="zh-CN" sz="2000"/>
              <a:t>n, (P(verb</a:t>
            </a:r>
            <a:r>
              <a:rPr lang="en-US" altLang="zh-CN" sz="2000" baseline="-25000"/>
              <a:t>i</a:t>
            </a:r>
            <a:r>
              <a:rPr lang="en-US" altLang="zh-CN" sz="2000"/>
              <a:t>|construction</a:t>
            </a:r>
            <a:r>
              <a:rPr lang="en-US" altLang="zh-CN" sz="2000" baseline="-25000"/>
              <a:t>k</a:t>
            </a:r>
            <a:r>
              <a:rPr lang="en-US" altLang="zh-CN" sz="2000"/>
              <a:t>))</a:t>
            </a:r>
            <a:endParaRPr lang="en-US" altLang="zh-CN" sz="2000"/>
          </a:p>
        </p:txBody>
      </p:sp>
    </p:spTree>
    <p:custDataLst>
      <p:tags r:id="rId3"/>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2. </a:t>
            </a:r>
            <a:r>
              <a:rPr lang="zh-CN" altLang="en-US" dirty="0">
                <a:sym typeface="+mn-ea"/>
              </a:rPr>
              <a:t>习得构式</a:t>
            </a:r>
            <a:endParaRPr lang="en-US" altLang="zh-CN" dirty="0"/>
          </a:p>
        </p:txBody>
      </p:sp>
      <p:sp>
        <p:nvSpPr>
          <p:cNvPr id="3" name="内容占位符 2"/>
          <p:cNvSpPr>
            <a:spLocks noGrp="1"/>
          </p:cNvSpPr>
          <p:nvPr>
            <p:ph idx="1"/>
            <p:custDataLst>
              <p:tags r:id="rId2"/>
            </p:custDataLst>
          </p:nvPr>
        </p:nvSpPr>
        <p:spPr>
          <a:xfrm>
            <a:off x="838200" y="1493520"/>
            <a:ext cx="10515600" cy="5154930"/>
          </a:xfrm>
        </p:spPr>
        <p:txBody>
          <a:bodyPr>
            <a:normAutofit lnSpcReduction="20000"/>
          </a:bodyPr>
          <a:lstStyle/>
          <a:p>
            <a:pPr algn="just">
              <a:lnSpc>
                <a:spcPct val="120000"/>
              </a:lnSpc>
            </a:pPr>
            <a:r>
              <a:rPr lang="zh-CN" altLang="en-US" sz="2000">
                <a:latin typeface="宋体" panose="02010600030101010101" pitchFamily="2" charset="-122"/>
                <a:ea typeface="宋体" panose="02010600030101010101" pitchFamily="2" charset="-122"/>
              </a:rPr>
              <a:t>关于格式能产性的争论：研究者们至少提出了有四个与预测一个格式的能产性相关的因素：（</a:t>
            </a:r>
            <a:r>
              <a:rPr lang="en-US" altLang="zh-CN" sz="2000">
                <a:latin typeface="宋体" panose="02010600030101010101" pitchFamily="2" charset="-122"/>
                <a:ea typeface="宋体" panose="02010600030101010101" pitchFamily="2" charset="-122"/>
              </a:rPr>
              <a:t>1</a:t>
            </a:r>
            <a:r>
              <a:rPr lang="zh-CN" altLang="en-US" sz="2000">
                <a:latin typeface="宋体" panose="02010600030101010101" pitchFamily="2" charset="-122"/>
                <a:ea typeface="宋体" panose="02010600030101010101" pitchFamily="2" charset="-122"/>
              </a:rPr>
              <a:t>）</a:t>
            </a:r>
            <a:r>
              <a:rPr lang="zh-CN" altLang="en-US" sz="2000">
                <a:solidFill>
                  <a:srgbClr val="0070C0"/>
                </a:solidFill>
                <a:latin typeface="宋体" panose="02010600030101010101" pitchFamily="2" charset="-122"/>
                <a:ea typeface="宋体" panose="02010600030101010101" pitchFamily="2" charset="-122"/>
              </a:rPr>
              <a:t>条目频率或固化程度</a:t>
            </a: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2</a:t>
            </a:r>
            <a:r>
              <a:rPr lang="zh-CN" altLang="en-US" sz="2000">
                <a:latin typeface="宋体" panose="02010600030101010101" pitchFamily="2" charset="-122"/>
                <a:ea typeface="宋体" panose="02010600030101010101" pitchFamily="2" charset="-122"/>
              </a:rPr>
              <a:t>）</a:t>
            </a:r>
            <a:r>
              <a:rPr lang="zh-CN" altLang="en-US" sz="2000">
                <a:solidFill>
                  <a:srgbClr val="0070C0"/>
                </a:solidFill>
                <a:latin typeface="宋体" panose="02010600030101010101" pitchFamily="2" charset="-122"/>
                <a:ea typeface="宋体" panose="02010600030101010101" pitchFamily="2" charset="-122"/>
              </a:rPr>
              <a:t>数据上的优先占有</a:t>
            </a: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3</a:t>
            </a:r>
            <a:r>
              <a:rPr lang="zh-CN" altLang="en-US" sz="2000">
                <a:latin typeface="宋体" panose="02010600030101010101" pitchFamily="2" charset="-122"/>
                <a:ea typeface="宋体" panose="02010600030101010101" pitchFamily="2" charset="-122"/>
              </a:rPr>
              <a:t>）</a:t>
            </a:r>
            <a:r>
              <a:rPr lang="zh-CN" altLang="en-US" sz="2000">
                <a:solidFill>
                  <a:srgbClr val="0070C0"/>
                </a:solidFill>
                <a:latin typeface="宋体" panose="02010600030101010101" pitchFamily="2" charset="-122"/>
                <a:ea typeface="宋体" panose="02010600030101010101" pitchFamily="2" charset="-122"/>
              </a:rPr>
              <a:t>格式的类型频率</a:t>
            </a: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4</a:t>
            </a:r>
            <a:r>
              <a:rPr lang="zh-CN" altLang="en-US" sz="2000">
                <a:latin typeface="宋体" panose="02010600030101010101" pitchFamily="2" charset="-122"/>
                <a:ea typeface="宋体" panose="02010600030101010101" pitchFamily="2" charset="-122"/>
              </a:rPr>
              <a:t>）</a:t>
            </a:r>
            <a:r>
              <a:rPr lang="zh-CN" altLang="en-US" sz="2000">
                <a:solidFill>
                  <a:srgbClr val="0070C0"/>
                </a:solidFill>
                <a:latin typeface="宋体" panose="02010600030101010101" pitchFamily="2" charset="-122"/>
                <a:ea typeface="宋体" panose="02010600030101010101" pitchFamily="2" charset="-122"/>
              </a:rPr>
              <a:t>格式的开放程度</a:t>
            </a:r>
            <a:endParaRPr lang="zh-CN" altLang="en-US" sz="2000">
              <a:solidFill>
                <a:srgbClr val="0070C0"/>
              </a:solidFill>
              <a:latin typeface="宋体" panose="02010600030101010101" pitchFamily="2" charset="-122"/>
              <a:ea typeface="宋体" panose="02010600030101010101" pitchFamily="2" charset="-122"/>
            </a:endParaRPr>
          </a:p>
          <a:p>
            <a:pPr algn="just">
              <a:lnSpc>
                <a:spcPct val="120000"/>
              </a:lnSpc>
            </a:pPr>
            <a:r>
              <a:rPr lang="zh-CN" altLang="en-US" sz="2000" dirty="0">
                <a:latin typeface="宋体" panose="02010600030101010101" pitchFamily="2" charset="-122"/>
                <a:ea typeface="宋体" panose="02010600030101010101" pitchFamily="2" charset="-122"/>
              </a:rPr>
              <a:t>（</a:t>
            </a:r>
            <a:r>
              <a:rPr lang="en-US" altLang="zh-CN" sz="2000" dirty="0">
                <a:latin typeface="宋体" panose="02010600030101010101" pitchFamily="2" charset="-122"/>
                <a:ea typeface="宋体" panose="02010600030101010101" pitchFamily="2" charset="-122"/>
              </a:rPr>
              <a:t>1</a:t>
            </a:r>
            <a:r>
              <a:rPr lang="zh-CN" altLang="en-US" sz="2000" dirty="0">
                <a:latin typeface="宋体" panose="02010600030101010101" pitchFamily="2" charset="-122"/>
                <a:ea typeface="宋体" panose="02010600030101010101" pitchFamily="2" charset="-122"/>
              </a:rPr>
              <a:t>）条目频率和固化程度：一个语项的出现次数</a:t>
            </a:r>
            <a:endParaRPr lang="zh-CN" altLang="en-US" sz="2000" dirty="0">
              <a:latin typeface="宋体" panose="02010600030101010101" pitchFamily="2" charset="-122"/>
              <a:ea typeface="宋体" panose="02010600030101010101" pitchFamily="2" charset="-122"/>
            </a:endParaRPr>
          </a:p>
          <a:p>
            <a:pPr algn="just">
              <a:lnSpc>
                <a:spcPct val="120000"/>
              </a:lnSpc>
            </a:pPr>
            <a:r>
              <a:rPr lang="zh-CN" altLang="en-US" sz="2000" dirty="0">
                <a:latin typeface="宋体" panose="02010600030101010101" pitchFamily="2" charset="-122"/>
                <a:ea typeface="宋体" panose="02010600030101010101" pitchFamily="2" charset="-122"/>
              </a:rPr>
              <a:t>（</a:t>
            </a:r>
            <a:r>
              <a:rPr lang="en-US" altLang="zh-CN" sz="2000" dirty="0">
                <a:latin typeface="宋体" panose="02010600030101010101" pitchFamily="2" charset="-122"/>
                <a:ea typeface="宋体" panose="02010600030101010101" pitchFamily="2" charset="-122"/>
              </a:rPr>
              <a:t>2</a:t>
            </a:r>
            <a:r>
              <a:rPr lang="zh-CN" altLang="en-US" sz="2000" dirty="0">
                <a:latin typeface="宋体" panose="02010600030101010101" pitchFamily="2" charset="-122"/>
                <a:ea typeface="宋体" panose="02010600030101010101" pitchFamily="2" charset="-122"/>
              </a:rPr>
              <a:t>）数据上的优先占有：</a:t>
            </a:r>
            <a:r>
              <a:rPr lang="en-US" altLang="zh-CN" sz="2000" dirty="0"/>
              <a:t>-ed, goed, went</a:t>
            </a:r>
            <a:endParaRPr lang="en-US" altLang="zh-CN" sz="2000" dirty="0"/>
          </a:p>
          <a:p>
            <a:pPr algn="just">
              <a:lnSpc>
                <a:spcPct val="120000"/>
              </a:lnSpc>
            </a:pPr>
            <a:r>
              <a:rPr lang="zh-CN" altLang="en-US" sz="2000" dirty="0">
                <a:latin typeface="宋体" panose="02010600030101010101" pitchFamily="2" charset="-122"/>
                <a:ea typeface="宋体" panose="02010600030101010101" pitchFamily="2" charset="-122"/>
              </a:rPr>
              <a:t>（</a:t>
            </a:r>
            <a:r>
              <a:rPr lang="en-US" altLang="zh-CN" sz="2000" dirty="0">
                <a:latin typeface="宋体" panose="02010600030101010101" pitchFamily="2" charset="-122"/>
                <a:ea typeface="宋体" panose="02010600030101010101" pitchFamily="2" charset="-122"/>
              </a:rPr>
              <a:t>3</a:t>
            </a:r>
            <a:r>
              <a:rPr lang="zh-CN" altLang="en-US" sz="2000" dirty="0">
                <a:latin typeface="宋体" panose="02010600030101010101" pitchFamily="2" charset="-122"/>
                <a:ea typeface="宋体" panose="02010600030101010101" pitchFamily="2" charset="-122"/>
              </a:rPr>
              <a:t>）格式的类型频率：在一个格式中出现的不同语项的总数</a:t>
            </a:r>
            <a:endParaRPr lang="zh-CN" altLang="en-US" sz="2000" dirty="0">
              <a:latin typeface="宋体" panose="02010600030101010101" pitchFamily="2" charset="-122"/>
              <a:ea typeface="宋体" panose="02010600030101010101" pitchFamily="2" charset="-122"/>
            </a:endParaRPr>
          </a:p>
          <a:p>
            <a:pPr algn="just">
              <a:lnSpc>
                <a:spcPct val="120000"/>
              </a:lnSpc>
            </a:pPr>
            <a:r>
              <a:rPr lang="zh-CN" altLang="en-US" sz="2000" dirty="0">
                <a:latin typeface="宋体" panose="02010600030101010101" pitchFamily="2" charset="-122"/>
                <a:ea typeface="宋体" panose="02010600030101010101" pitchFamily="2" charset="-122"/>
              </a:rPr>
              <a:t>（</a:t>
            </a:r>
            <a:r>
              <a:rPr lang="en-US" altLang="zh-CN" sz="2000" dirty="0">
                <a:latin typeface="宋体" panose="02010600030101010101" pitchFamily="2" charset="-122"/>
                <a:ea typeface="宋体" panose="02010600030101010101" pitchFamily="2" charset="-122"/>
              </a:rPr>
              <a:t>4</a:t>
            </a:r>
            <a:r>
              <a:rPr lang="zh-CN" altLang="en-US" sz="2000" dirty="0">
                <a:latin typeface="宋体" panose="02010600030101010101" pitchFamily="2" charset="-122"/>
                <a:ea typeface="宋体" panose="02010600030101010101" pitchFamily="2" charset="-122"/>
              </a:rPr>
              <a:t>）格式的开放程度：在一个格式中出现的语项的可变性</a:t>
            </a:r>
            <a:endParaRPr lang="zh-CN" altLang="en-US" sz="2000" dirty="0">
              <a:latin typeface="宋体" panose="02010600030101010101" pitchFamily="2" charset="-122"/>
              <a:ea typeface="宋体" panose="02010600030101010101" pitchFamily="2" charset="-122"/>
            </a:endParaRPr>
          </a:p>
          <a:p>
            <a:pPr algn="just">
              <a:lnSpc>
                <a:spcPct val="120000"/>
              </a:lnSpc>
            </a:pPr>
            <a:r>
              <a:rPr lang="en-US" altLang="zh-CN" sz="2000" dirty="0"/>
              <a:t>Croft:</a:t>
            </a:r>
            <a:r>
              <a:rPr lang="en-US" altLang="zh-CN" sz="2000" dirty="0">
                <a:latin typeface="宋体" panose="02010600030101010101" pitchFamily="2" charset="-122"/>
                <a:ea typeface="宋体" panose="02010600030101010101" pitchFamily="2" charset="-122"/>
              </a:rPr>
              <a:t> </a:t>
            </a:r>
            <a:r>
              <a:rPr lang="zh-CN" altLang="en-US" sz="2000" dirty="0">
                <a:latin typeface="宋体" panose="02010600030101010101" pitchFamily="2" charset="-122"/>
                <a:ea typeface="宋体" panose="02010600030101010101" pitchFamily="2" charset="-122"/>
              </a:rPr>
              <a:t>对该问题的评论没有在上述的四个因素中有所取舍，是相当不准确的</a:t>
            </a:r>
            <a:r>
              <a:rPr lang="zh-CN" altLang="en-US" sz="2000" dirty="0"/>
              <a:t>。</a:t>
            </a:r>
            <a:endParaRPr lang="zh-CN" altLang="en-US" sz="2000" dirty="0"/>
          </a:p>
          <a:p>
            <a:pPr algn="just">
              <a:lnSpc>
                <a:spcPct val="120000"/>
              </a:lnSpc>
            </a:pPr>
            <a:r>
              <a:rPr lang="zh-CN" altLang="en-US" sz="2000">
                <a:latin typeface="宋体" panose="02010600030101010101" pitchFamily="2" charset="-122"/>
                <a:ea typeface="宋体" panose="02010600030101010101" pitchFamily="2" charset="-122"/>
                <a:sym typeface="+mn-ea"/>
              </a:rPr>
              <a:t>作者认为：</a:t>
            </a:r>
            <a:r>
              <a:rPr lang="zh-CN" altLang="en-US" sz="2000">
                <a:solidFill>
                  <a:srgbClr val="FF0000"/>
                </a:solidFill>
                <a:latin typeface="宋体" panose="02010600030101010101" pitchFamily="2" charset="-122"/>
                <a:ea typeface="宋体" panose="02010600030101010101" pitchFamily="2" charset="-122"/>
                <a:sym typeface="+mn-ea"/>
              </a:rPr>
              <a:t>数据上的优先占有</a:t>
            </a:r>
            <a:r>
              <a:rPr lang="zh-CN" altLang="en-US" sz="2000">
                <a:sym typeface="+mn-ea"/>
              </a:rPr>
              <a:t>（ </a:t>
            </a:r>
            <a:r>
              <a:rPr lang="en-US" altLang="zh-CN" sz="2000">
                <a:sym typeface="+mn-ea"/>
              </a:rPr>
              <a:t>statistic preemption</a:t>
            </a:r>
            <a:r>
              <a:rPr lang="zh-CN" altLang="en-US" sz="2000">
                <a:sym typeface="+mn-ea"/>
              </a:rPr>
              <a:t>）</a:t>
            </a:r>
            <a:r>
              <a:rPr lang="zh-CN" altLang="en-US" sz="2000">
                <a:latin typeface="宋体" panose="02010600030101010101" pitchFamily="2" charset="-122"/>
                <a:ea typeface="宋体" panose="02010600030101010101" pitchFamily="2" charset="-122"/>
                <a:sym typeface="+mn-ea"/>
              </a:rPr>
              <a:t>和通常归因于频率所作的工作在数量上相当，并且</a:t>
            </a:r>
            <a:r>
              <a:rPr lang="zh-CN" altLang="en-US" sz="2000">
                <a:solidFill>
                  <a:srgbClr val="FF0000"/>
                </a:solidFill>
                <a:latin typeface="宋体" panose="02010600030101010101" pitchFamily="2" charset="-122"/>
                <a:ea typeface="宋体" panose="02010600030101010101" pitchFamily="2" charset="-122"/>
                <a:sym typeface="+mn-ea"/>
              </a:rPr>
              <a:t>开放程度</a:t>
            </a:r>
            <a:r>
              <a:rPr lang="zh-CN" altLang="en-US" sz="2000">
                <a:latin typeface="宋体" panose="02010600030101010101" pitchFamily="2" charset="-122"/>
                <a:ea typeface="宋体" panose="02010600030101010101" pitchFamily="2" charset="-122"/>
                <a:sym typeface="+mn-ea"/>
              </a:rPr>
              <a:t>也许能取代归因到类型频率上的工作。</a:t>
            </a:r>
            <a:endParaRPr lang="zh-CN" altLang="en-US" sz="2000">
              <a:latin typeface="宋体" panose="02010600030101010101" pitchFamily="2" charset="-122"/>
              <a:ea typeface="宋体" panose="02010600030101010101" pitchFamily="2" charset="-122"/>
              <a:sym typeface="+mn-ea"/>
            </a:endParaRPr>
          </a:p>
          <a:p>
            <a:pPr algn="just">
              <a:lnSpc>
                <a:spcPct val="120000"/>
              </a:lnSpc>
            </a:pPr>
            <a:endParaRPr lang="en-US" altLang="zh-CN" sz="2000">
              <a:latin typeface="宋体" panose="02010600030101010101" pitchFamily="2" charset="-122"/>
              <a:ea typeface="宋体" panose="02010600030101010101" pitchFamily="2" charset="-122"/>
              <a:sym typeface="+mn-ea"/>
            </a:endParaRPr>
          </a:p>
          <a:p>
            <a:pPr algn="just">
              <a:lnSpc>
                <a:spcPct val="120000"/>
              </a:lnSpc>
            </a:pP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2. </a:t>
            </a:r>
            <a:r>
              <a:rPr lang="zh-CN" altLang="en-US" dirty="0">
                <a:sym typeface="+mn-ea"/>
              </a:rPr>
              <a:t>习得构式</a:t>
            </a:r>
            <a:endParaRPr lang="en-US" altLang="zh-CN" dirty="0"/>
          </a:p>
        </p:txBody>
      </p:sp>
      <p:sp>
        <p:nvSpPr>
          <p:cNvPr id="3" name="内容占位符 2"/>
          <p:cNvSpPr>
            <a:spLocks noGrp="1"/>
          </p:cNvSpPr>
          <p:nvPr>
            <p:ph idx="1"/>
            <p:custDataLst>
              <p:tags r:id="rId2"/>
            </p:custDataLst>
          </p:nvPr>
        </p:nvSpPr>
        <p:spPr/>
        <p:txBody>
          <a:bodyPr>
            <a:normAutofit lnSpcReduction="20000"/>
          </a:bodyPr>
          <a:lstStyle/>
          <a:p>
            <a:pPr algn="just">
              <a:lnSpc>
                <a:spcPct val="120000"/>
              </a:lnSpc>
            </a:pPr>
            <a:r>
              <a:rPr lang="zh-CN" altLang="en-US" sz="2000">
                <a:ea typeface="宋体" panose="02010600030101010101" pitchFamily="2" charset="-122"/>
                <a:sym typeface="+mn-ea"/>
              </a:rPr>
              <a:t>关于</a:t>
            </a:r>
            <a:r>
              <a:rPr lang="zh-CN" altLang="en-US" sz="2000">
                <a:solidFill>
                  <a:srgbClr val="FF0000"/>
                </a:solidFill>
                <a:ea typeface="宋体" panose="02010600030101010101" pitchFamily="2" charset="-122"/>
                <a:sym typeface="+mn-ea"/>
              </a:rPr>
              <a:t>数据上的优先占有</a:t>
            </a:r>
            <a:r>
              <a:rPr lang="zh-CN" altLang="en-US" sz="2000">
                <a:ea typeface="宋体" panose="02010600030101010101" pitchFamily="2" charset="-122"/>
                <a:sym typeface="+mn-ea"/>
              </a:rPr>
              <a:t>：</a:t>
            </a:r>
            <a:r>
              <a:rPr lang="en-US" altLang="zh-CN" sz="2000">
                <a:ea typeface="宋体" panose="02010600030101010101" pitchFamily="2" charset="-122"/>
                <a:sym typeface="+mn-ea"/>
              </a:rPr>
              <a:t>Goldberg 2005</a:t>
            </a:r>
            <a:r>
              <a:rPr lang="en-US" altLang="zh-CN" sz="2000">
                <a:latin typeface="宋体" panose="02010600030101010101" pitchFamily="2" charset="-122"/>
                <a:ea typeface="宋体" panose="02010600030101010101" pitchFamily="2" charset="-122"/>
                <a:sym typeface="+mn-ea"/>
              </a:rPr>
              <a:t>,</a:t>
            </a:r>
            <a:r>
              <a:rPr lang="en-US" altLang="zh-CN" sz="2000" i="1">
                <a:ea typeface="宋体" panose="02010600030101010101" pitchFamily="2" charset="-122"/>
                <a:sym typeface="+mn-ea"/>
              </a:rPr>
              <a:t>CW</a:t>
            </a:r>
            <a:r>
              <a:rPr lang="en-US" altLang="zh-CN" sz="2000">
                <a:latin typeface="宋体" panose="02010600030101010101" pitchFamily="2" charset="-122"/>
                <a:ea typeface="宋体" panose="02010600030101010101" pitchFamily="2" charset="-122"/>
                <a:sym typeface="+mn-ea"/>
              </a:rPr>
              <a:t>:</a:t>
            </a:r>
            <a:r>
              <a:rPr lang="zh-CN" altLang="en-US" sz="2000">
                <a:latin typeface="仿宋" panose="02010609060101010101" charset="-122"/>
                <a:ea typeface="仿宋" panose="02010609060101010101" charset="-122"/>
                <a:sym typeface="+mn-ea"/>
              </a:rPr>
              <a:t>如果一个更具体的语项和一个更抽象的语项受到的语义限制和语用限制相同，那么讲话者在说出语言时会更偏好前者。如果更具体的信息和更普遍的信息功能相同，那么前者就会压制后者</a:t>
            </a:r>
            <a:r>
              <a:rPr lang="zh-CN" altLang="en-US" sz="2000">
                <a:latin typeface="宋体" panose="02010600030101010101" pitchFamily="2" charset="-122"/>
                <a:ea typeface="宋体" panose="02010600030101010101" pitchFamily="2" charset="-122"/>
                <a:sym typeface="+mn-ea"/>
              </a:rPr>
              <a:t>。</a:t>
            </a:r>
            <a:endParaRPr lang="zh-CN" altLang="en-US" sz="2000">
              <a:latin typeface="宋体" panose="02010600030101010101" pitchFamily="2" charset="-122"/>
              <a:ea typeface="宋体" panose="02010600030101010101" pitchFamily="2" charset="-122"/>
              <a:sym typeface="+mn-ea"/>
            </a:endParaRPr>
          </a:p>
          <a:p>
            <a:pPr algn="just">
              <a:lnSpc>
                <a:spcPct val="120000"/>
              </a:lnSpc>
            </a:pPr>
            <a:r>
              <a:rPr lang="zh-CN" altLang="en-US" sz="2000">
                <a:latin typeface="宋体" panose="02010600030101010101" pitchFamily="2" charset="-122"/>
                <a:ea typeface="宋体" panose="02010600030101010101" pitchFamily="2" charset="-122"/>
                <a:sym typeface="+mn-ea"/>
              </a:rPr>
              <a:t>例子：</a:t>
            </a:r>
            <a:r>
              <a:rPr lang="en-US" altLang="zh-CN" sz="2000" dirty="0">
                <a:sym typeface="+mn-ea"/>
              </a:rPr>
              <a:t>-ed, goed, went</a:t>
            </a:r>
            <a:endParaRPr lang="zh-CN" altLang="en-US" sz="2000">
              <a:latin typeface="宋体" panose="02010600030101010101" pitchFamily="2" charset="-122"/>
              <a:ea typeface="宋体" panose="02010600030101010101" pitchFamily="2" charset="-122"/>
              <a:sym typeface="+mn-ea"/>
            </a:endParaRPr>
          </a:p>
          <a:p>
            <a:pPr algn="just">
              <a:lnSpc>
                <a:spcPct val="120000"/>
              </a:lnSpc>
            </a:pPr>
            <a:r>
              <a:rPr lang="zh-CN" altLang="en-US" sz="2000">
                <a:latin typeface="宋体" panose="02010600030101010101" pitchFamily="2" charset="-122"/>
                <a:ea typeface="宋体" panose="02010600030101010101" pitchFamily="2" charset="-122"/>
              </a:rPr>
              <a:t>关于</a:t>
            </a:r>
            <a:r>
              <a:rPr lang="zh-CN" altLang="en-US" sz="2000">
                <a:solidFill>
                  <a:srgbClr val="FF0000"/>
                </a:solidFill>
                <a:latin typeface="宋体" panose="02010600030101010101" pitchFamily="2" charset="-122"/>
                <a:ea typeface="宋体" panose="02010600030101010101" pitchFamily="2" charset="-122"/>
              </a:rPr>
              <a:t>格式的开放程度</a:t>
            </a:r>
            <a:r>
              <a:rPr lang="zh-CN" altLang="en-US" sz="2000">
                <a:latin typeface="宋体" panose="02010600030101010101" pitchFamily="2" charset="-122"/>
                <a:ea typeface="宋体" panose="02010600030101010101" pitchFamily="2" charset="-122"/>
              </a:rPr>
              <a:t>：</a:t>
            </a:r>
            <a:r>
              <a:rPr lang="en-US" altLang="zh-CN" sz="2000"/>
              <a:t>Childers &amp; Tomasello</a:t>
            </a:r>
            <a:r>
              <a:rPr lang="zh-CN" altLang="en-US" sz="2000"/>
              <a:t>（</a:t>
            </a:r>
            <a:r>
              <a:rPr lang="en-US" altLang="zh-CN" sz="2000"/>
              <a:t>2001</a:t>
            </a:r>
            <a:r>
              <a:rPr lang="zh-CN" altLang="en-US" sz="2000"/>
              <a:t>）</a:t>
            </a:r>
            <a:r>
              <a:rPr lang="zh-CN" altLang="en-US" sz="2000">
                <a:latin typeface="宋体" panose="02010600030101010101" pitchFamily="2" charset="-122"/>
                <a:ea typeface="宋体" panose="02010600030101010101" pitchFamily="2" charset="-122"/>
              </a:rPr>
              <a:t>的一项训练性研究中，实验者试图找出增加的类型频率在及物构式的能产使用中的作用，但却没有发现什么结果。</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例子：前提</a:t>
            </a:r>
            <a:r>
              <a:rPr lang="en-US" altLang="zh-CN" sz="2000">
                <a:latin typeface="宋体" panose="02010600030101010101" pitchFamily="2" charset="-122"/>
                <a:ea typeface="宋体" panose="02010600030101010101" pitchFamily="2" charset="-122"/>
              </a:rPr>
              <a:t>1</a:t>
            </a:r>
            <a:r>
              <a:rPr lang="zh-CN" altLang="en-US" sz="2000">
                <a:latin typeface="宋体" panose="02010600030101010101" pitchFamily="2" charset="-122"/>
                <a:ea typeface="宋体" panose="02010600030101010101" pitchFamily="2" charset="-122"/>
              </a:rPr>
              <a:t>：狮子具有特征</a:t>
            </a:r>
            <a:r>
              <a:rPr lang="en-US" altLang="zh-CN" sz="2000">
                <a:latin typeface="宋体" panose="02010600030101010101" pitchFamily="2" charset="-122"/>
                <a:ea typeface="宋体" panose="02010600030101010101" pitchFamily="2" charset="-122"/>
              </a:rPr>
              <a:t>X</a:t>
            </a:r>
            <a:r>
              <a:rPr lang="zh-CN" altLang="en-US" sz="2000">
                <a:latin typeface="宋体" panose="02010600030101010101" pitchFamily="2" charset="-122"/>
                <a:ea typeface="宋体" panose="02010600030101010101" pitchFamily="2" charset="-122"/>
              </a:rPr>
              <a:t>；前提</a:t>
            </a:r>
            <a:r>
              <a:rPr lang="en-US" altLang="zh-CN" sz="2000">
                <a:latin typeface="宋体" panose="02010600030101010101" pitchFamily="2" charset="-122"/>
                <a:ea typeface="宋体" panose="02010600030101010101" pitchFamily="2" charset="-122"/>
              </a:rPr>
              <a:t>2</a:t>
            </a:r>
            <a:r>
              <a:rPr lang="zh-CN" altLang="en-US" sz="2000">
                <a:latin typeface="宋体" panose="02010600030101010101" pitchFamily="2" charset="-122"/>
                <a:ea typeface="宋体" panose="02010600030101010101" pitchFamily="2" charset="-122"/>
              </a:rPr>
              <a:t>：长颈鹿具有特征</a:t>
            </a:r>
            <a:r>
              <a:rPr lang="en-US" altLang="zh-CN" sz="2000">
                <a:latin typeface="宋体" panose="02010600030101010101" pitchFamily="2" charset="-122"/>
                <a:ea typeface="宋体" panose="02010600030101010101" pitchFamily="2" charset="-122"/>
              </a:rPr>
              <a:t>X</a:t>
            </a: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结论：兔子具有特征</a:t>
            </a:r>
            <a:r>
              <a:rPr lang="en-US" altLang="zh-CN" sz="2000">
                <a:latin typeface="宋体" panose="02010600030101010101" pitchFamily="2" charset="-122"/>
                <a:ea typeface="宋体" panose="02010600030101010101" pitchFamily="2" charset="-122"/>
              </a:rPr>
              <a:t>X</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        前提</a:t>
            </a:r>
            <a:r>
              <a:rPr lang="en-US" altLang="zh-CN" sz="2000">
                <a:latin typeface="宋体" panose="02010600030101010101" pitchFamily="2" charset="-122"/>
                <a:ea typeface="宋体" panose="02010600030101010101" pitchFamily="2" charset="-122"/>
              </a:rPr>
              <a:t>1</a:t>
            </a:r>
            <a:r>
              <a:rPr lang="zh-CN" altLang="en-US" sz="2000">
                <a:latin typeface="宋体" panose="02010600030101010101" pitchFamily="2" charset="-122"/>
                <a:ea typeface="宋体" panose="02010600030101010101" pitchFamily="2" charset="-122"/>
              </a:rPr>
              <a:t>：狮子具有特征</a:t>
            </a:r>
            <a:r>
              <a:rPr lang="en-US" altLang="zh-CN" sz="2000">
                <a:latin typeface="宋体" panose="02010600030101010101" pitchFamily="2" charset="-122"/>
                <a:ea typeface="宋体" panose="02010600030101010101" pitchFamily="2" charset="-122"/>
              </a:rPr>
              <a:t>X</a:t>
            </a:r>
            <a:r>
              <a:rPr lang="zh-CN" altLang="en-US"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sym typeface="+mn-ea"/>
              </a:rPr>
              <a:t>前提</a:t>
            </a:r>
            <a:r>
              <a:rPr lang="en-US" altLang="zh-CN" sz="2000">
                <a:latin typeface="宋体" panose="02010600030101010101" pitchFamily="2" charset="-122"/>
                <a:ea typeface="宋体" panose="02010600030101010101" pitchFamily="2" charset="-122"/>
                <a:sym typeface="+mn-ea"/>
              </a:rPr>
              <a:t>2</a:t>
            </a:r>
            <a:r>
              <a:rPr lang="zh-CN" altLang="en-US" sz="2000">
                <a:latin typeface="宋体" panose="02010600030101010101" pitchFamily="2" charset="-122"/>
                <a:ea typeface="宋体" panose="02010600030101010101" pitchFamily="2" charset="-122"/>
                <a:sym typeface="+mn-ea"/>
              </a:rPr>
              <a:t>：老虎具有特征</a:t>
            </a:r>
            <a:r>
              <a:rPr lang="en-US" altLang="zh-CN" sz="2000">
                <a:latin typeface="宋体" panose="02010600030101010101" pitchFamily="2" charset="-122"/>
                <a:ea typeface="宋体" panose="02010600030101010101" pitchFamily="2" charset="-122"/>
                <a:sym typeface="+mn-ea"/>
              </a:rPr>
              <a:t>X</a:t>
            </a:r>
            <a:r>
              <a:rPr lang="zh-CN" altLang="en-US" sz="2000">
                <a:latin typeface="宋体" panose="02010600030101010101" pitchFamily="2" charset="-122"/>
                <a:ea typeface="宋体" panose="02010600030101010101" pitchFamily="2" charset="-122"/>
                <a:sym typeface="+mn-ea"/>
              </a:rPr>
              <a:t>；  </a:t>
            </a:r>
            <a:r>
              <a:rPr lang="en-US" altLang="zh-CN" sz="2000">
                <a:latin typeface="宋体" panose="02010600030101010101" pitchFamily="2" charset="-122"/>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sym typeface="+mn-ea"/>
              </a:rPr>
              <a:t>结论：兔子具有特征</a:t>
            </a:r>
            <a:r>
              <a:rPr lang="en-US" altLang="zh-CN" sz="2000">
                <a:latin typeface="宋体" panose="02010600030101010101" pitchFamily="2" charset="-122"/>
                <a:ea typeface="宋体" panose="02010600030101010101" pitchFamily="2" charset="-122"/>
                <a:sym typeface="+mn-ea"/>
              </a:rPr>
              <a:t>X</a:t>
            </a:r>
            <a:r>
              <a:rPr lang="zh-CN" altLang="en-US" sz="2000">
                <a:latin typeface="宋体" panose="02010600030101010101" pitchFamily="2" charset="-122"/>
                <a:ea typeface="宋体" panose="02010600030101010101" pitchFamily="2" charset="-122"/>
                <a:sym typeface="+mn-ea"/>
              </a:rPr>
              <a:t>。</a:t>
            </a:r>
            <a:endParaRPr lang="zh-CN" altLang="en-US" sz="2000">
              <a:latin typeface="宋体" panose="02010600030101010101" pitchFamily="2" charset="-122"/>
              <a:ea typeface="宋体" panose="02010600030101010101" pitchFamily="2" charset="-122"/>
              <a:sym typeface="+mn-ea"/>
            </a:endParaRPr>
          </a:p>
          <a:p>
            <a:pPr marL="0" indent="0" algn="just">
              <a:lnSpc>
                <a:spcPct val="120000"/>
              </a:lnSpc>
              <a:buNone/>
            </a:pPr>
            <a:r>
              <a:rPr lang="zh-CN" altLang="en-US" sz="2000">
                <a:latin typeface="宋体" panose="02010600030101010101" pitchFamily="2" charset="-122"/>
                <a:ea typeface="宋体" panose="02010600030101010101" pitchFamily="2" charset="-122"/>
                <a:sym typeface="+mn-ea"/>
              </a:rPr>
              <a:t>  原因：所有哺乳动物，大型猫科动物</a:t>
            </a:r>
            <a:endParaRPr lang="zh-CN" altLang="en-US" sz="2000">
              <a:latin typeface="宋体" panose="02010600030101010101" pitchFamily="2" charset="-122"/>
              <a:ea typeface="宋体" panose="02010600030101010101" pitchFamily="2" charset="-122"/>
              <a:sym typeface="+mn-ea"/>
            </a:endParaRPr>
          </a:p>
          <a:p>
            <a:pPr marL="0" indent="0" algn="just">
              <a:lnSpc>
                <a:spcPct val="120000"/>
              </a:lnSpc>
              <a:buNone/>
            </a:pPr>
            <a:r>
              <a:rPr lang="zh-CN" altLang="en-US" sz="2000">
                <a:latin typeface="宋体" panose="02010600030101010101" pitchFamily="2" charset="-122"/>
                <a:ea typeface="宋体" panose="02010600030101010101" pitchFamily="2" charset="-122"/>
                <a:sym typeface="+mn-ea"/>
              </a:rPr>
              <a:t>总结：类型频率中类型更重要，而非频率。前者即作者所说的开放程度。</a:t>
            </a:r>
            <a:endParaRPr lang="zh-CN" altLang="en-US" sz="2000">
              <a:latin typeface="宋体" panose="02010600030101010101" pitchFamily="2" charset="-122"/>
              <a:ea typeface="宋体" panose="02010600030101010101" pitchFamily="2" charset="-122"/>
              <a:sym typeface="+mn-ea"/>
            </a:endParaRPr>
          </a:p>
          <a:p>
            <a:pPr marL="0" indent="0" algn="just">
              <a:lnSpc>
                <a:spcPct val="120000"/>
              </a:lnSpc>
              <a:buNone/>
            </a:pP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2. </a:t>
            </a:r>
            <a:r>
              <a:rPr lang="zh-CN" altLang="en-US" dirty="0">
                <a:sym typeface="+mn-ea"/>
              </a:rPr>
              <a:t>习得构式</a:t>
            </a:r>
            <a:endParaRPr lang="en-US" altLang="zh-CN" dirty="0"/>
          </a:p>
        </p:txBody>
      </p:sp>
      <p:sp>
        <p:nvSpPr>
          <p:cNvPr id="3" name="内容占位符 2"/>
          <p:cNvSpPr>
            <a:spLocks noGrp="1"/>
          </p:cNvSpPr>
          <p:nvPr>
            <p:ph idx="1"/>
            <p:custDataLst>
              <p:tags r:id="rId2"/>
            </p:custDataLst>
          </p:nvPr>
        </p:nvSpPr>
        <p:spPr>
          <a:xfrm>
            <a:off x="838200" y="1825625"/>
            <a:ext cx="10515600" cy="4838700"/>
          </a:xfrm>
        </p:spPr>
        <p:txBody>
          <a:bodyPr>
            <a:normAutofit lnSpcReduction="20000"/>
          </a:bodyPr>
          <a:lstStyle/>
          <a:p>
            <a:pPr algn="just">
              <a:lnSpc>
                <a:spcPct val="120000"/>
              </a:lnSpc>
            </a:pPr>
            <a:r>
              <a:rPr lang="zh-CN" altLang="en-US" sz="2000">
                <a:latin typeface="宋体" panose="02010600030101010101" pitchFamily="2" charset="-122"/>
                <a:ea typeface="宋体" panose="02010600030101010101" pitchFamily="2" charset="-122"/>
              </a:rPr>
              <a:t>其他人的质疑：</a:t>
            </a:r>
            <a:r>
              <a:rPr lang="en-US" altLang="zh-CN" sz="2000"/>
              <a:t>Lidz &amp; Williams </a:t>
            </a:r>
            <a:endParaRPr lang="en-US" altLang="zh-CN" sz="2000"/>
          </a:p>
          <a:p>
            <a:pPr algn="just">
              <a:lnSpc>
                <a:spcPct val="120000"/>
              </a:lnSpc>
            </a:pPr>
            <a:r>
              <a:rPr lang="zh-CN" altLang="en-US" sz="2000">
                <a:solidFill>
                  <a:srgbClr val="FF0000"/>
                </a:solidFill>
                <a:latin typeface="宋体" panose="02010600030101010101" pitchFamily="2" charset="-122"/>
                <a:ea typeface="宋体" panose="02010600030101010101" pitchFamily="2" charset="-122"/>
                <a:sym typeface="Wingdings" panose="05000000000000000000" charset="0"/>
              </a:rPr>
              <a:t></a:t>
            </a:r>
            <a:r>
              <a:rPr lang="zh-CN" altLang="en-US" sz="2000">
                <a:solidFill>
                  <a:srgbClr val="FF0000"/>
                </a:solidFill>
                <a:latin typeface="宋体" panose="02010600030101010101" pitchFamily="2" charset="-122"/>
                <a:ea typeface="宋体" panose="02010600030101010101" pitchFamily="2" charset="-122"/>
              </a:rPr>
              <a:t>质疑说话者既有关于具体动词的，也有构式层面的关于论元结构的信息。</a:t>
            </a:r>
            <a:endParaRPr lang="zh-CN" altLang="en-US" sz="2000">
              <a:solidFill>
                <a:srgbClr val="FF0000"/>
              </a:solidFill>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支持：只承认构式层面的概括。</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作者的回应：他们既没有处理</a:t>
            </a:r>
            <a:r>
              <a:rPr lang="en-US" altLang="zh-CN" sz="2000" i="1">
                <a:ea typeface="宋体" panose="02010600030101010101" pitchFamily="2" charset="-122"/>
              </a:rPr>
              <a:t>CW</a:t>
            </a:r>
            <a:r>
              <a:rPr lang="zh-CN" altLang="en-US" sz="2000">
                <a:latin typeface="宋体" panose="02010600030101010101" pitchFamily="2" charset="-122"/>
                <a:ea typeface="宋体" panose="02010600030101010101" pitchFamily="2" charset="-122"/>
              </a:rPr>
              <a:t>中关于该说法的批评，也没有处理能承认个别条目知识的动因。</a:t>
            </a:r>
            <a:endParaRPr lang="zh-CN" altLang="en-US" sz="2000">
              <a:latin typeface="宋体" panose="02010600030101010101" pitchFamily="2" charset="-122"/>
              <a:ea typeface="宋体" panose="02010600030101010101" pitchFamily="2" charset="-122"/>
            </a:endParaRPr>
          </a:p>
          <a:p>
            <a:pPr algn="just">
              <a:lnSpc>
                <a:spcPct val="120000"/>
              </a:lnSpc>
            </a:pPr>
            <a:r>
              <a:rPr lang="en-US" altLang="zh-CN" sz="2000">
                <a:solidFill>
                  <a:srgbClr val="FF0000"/>
                </a:solidFill>
                <a:sym typeface="Wingdings" panose="05000000000000000000" charset="0"/>
              </a:rPr>
              <a:t></a:t>
            </a:r>
            <a:r>
              <a:rPr lang="zh-CN" altLang="en-US" sz="2000">
                <a:solidFill>
                  <a:srgbClr val="FF0000"/>
                </a:solidFill>
                <a:latin typeface="宋体" panose="02010600030101010101" pitchFamily="2" charset="-122"/>
                <a:ea typeface="宋体" panose="02010600030101010101" pitchFamily="2" charset="-122"/>
                <a:sym typeface="Wingdings" panose="05000000000000000000" charset="0"/>
              </a:rPr>
              <a:t>习得要求某种或另一种优先偏好。</a:t>
            </a:r>
            <a:r>
              <a:rPr lang="zh-CN" altLang="en-US" sz="2000">
                <a:latin typeface="宋体" panose="02010600030101010101" pitchFamily="2" charset="-122"/>
                <a:ea typeface="宋体" panose="02010600030101010101" pitchFamily="2" charset="-122"/>
                <a:sym typeface="Wingdings" panose="05000000000000000000" charset="0"/>
              </a:rPr>
              <a:t>如果所有的输入是均衡比重的而没有一个先验的类似的标准或者注意力的偏好，一个人不会知道基于怎样的基础来概括（格式）。</a:t>
            </a:r>
            <a:endParaRPr lang="zh-CN" altLang="en-US" sz="2000">
              <a:latin typeface="宋体" panose="02010600030101010101" pitchFamily="2" charset="-122"/>
              <a:ea typeface="宋体" panose="02010600030101010101" pitchFamily="2" charset="-122"/>
              <a:sym typeface="Wingdings" panose="05000000000000000000" charset="0"/>
            </a:endParaRPr>
          </a:p>
          <a:p>
            <a:pPr algn="just">
              <a:lnSpc>
                <a:spcPct val="120000"/>
              </a:lnSpc>
            </a:pPr>
            <a:r>
              <a:rPr lang="zh-CN" altLang="en-US" sz="2000">
                <a:latin typeface="宋体" panose="02010600030101010101" pitchFamily="2" charset="-122"/>
                <a:ea typeface="宋体" panose="02010600030101010101" pitchFamily="2" charset="-122"/>
                <a:sym typeface="Wingdings" panose="05000000000000000000" charset="0"/>
              </a:rPr>
              <a:t>作者没有回应。</a:t>
            </a:r>
            <a:endParaRPr lang="zh-CN" altLang="en-US" sz="2000">
              <a:latin typeface="宋体" panose="02010600030101010101" pitchFamily="2" charset="-122"/>
              <a:ea typeface="宋体" panose="02010600030101010101" pitchFamily="2" charset="-122"/>
              <a:sym typeface="Wingdings" panose="05000000000000000000" charset="0"/>
            </a:endParaRPr>
          </a:p>
          <a:p>
            <a:pPr algn="just">
              <a:lnSpc>
                <a:spcPct val="120000"/>
              </a:lnSpc>
            </a:pPr>
            <a:r>
              <a:rPr lang="zh-CN" altLang="en-US" sz="2000">
                <a:latin typeface="宋体" panose="02010600030101010101" pitchFamily="2" charset="-122"/>
                <a:ea typeface="宋体" panose="02010600030101010101" pitchFamily="2" charset="-122"/>
                <a:sym typeface="Wingdings" panose="05000000000000000000" charset="0"/>
              </a:rPr>
              <a:t>第六章内容：</a:t>
            </a:r>
            <a:r>
              <a:rPr lang="en-US" altLang="zh-CN" sz="2000">
                <a:latin typeface="宋体" panose="02010600030101010101" pitchFamily="2" charset="-122"/>
                <a:ea typeface="宋体" panose="02010600030101010101" pitchFamily="2" charset="-122"/>
                <a:sym typeface="Wingdings" panose="05000000000000000000" charset="0"/>
              </a:rPr>
              <a:t>“</a:t>
            </a:r>
            <a:r>
              <a:rPr lang="zh-CN" altLang="en-US" sz="2000">
                <a:latin typeface="宋体" panose="02010600030101010101" pitchFamily="2" charset="-122"/>
                <a:ea typeface="宋体" panose="02010600030101010101" pitchFamily="2" charset="-122"/>
                <a:sym typeface="Wingdings" panose="05000000000000000000" charset="0"/>
              </a:rPr>
              <a:t>为什么构式被习得</a:t>
            </a:r>
            <a:r>
              <a:rPr lang="en-US" altLang="zh-CN" sz="2000">
                <a:latin typeface="宋体" panose="02010600030101010101" pitchFamily="2" charset="-122"/>
                <a:ea typeface="宋体" panose="02010600030101010101" pitchFamily="2" charset="-122"/>
                <a:sym typeface="Wingdings" panose="05000000000000000000" charset="0"/>
              </a:rPr>
              <a:t>”</a:t>
            </a:r>
            <a:r>
              <a:rPr lang="zh-CN" altLang="en-US" sz="2000">
                <a:latin typeface="宋体" panose="02010600030101010101" pitchFamily="2" charset="-122"/>
                <a:ea typeface="宋体" panose="02010600030101010101" pitchFamily="2" charset="-122"/>
                <a:sym typeface="Wingdings" panose="05000000000000000000" charset="0"/>
              </a:rPr>
              <a:t>有两个部分的内容：（</a:t>
            </a:r>
            <a:r>
              <a:rPr lang="en-US" altLang="zh-CN" sz="2000">
                <a:latin typeface="宋体" panose="02010600030101010101" pitchFamily="2" charset="-122"/>
                <a:ea typeface="宋体" panose="02010600030101010101" pitchFamily="2" charset="-122"/>
                <a:sym typeface="Wingdings" panose="05000000000000000000" charset="0"/>
              </a:rPr>
              <a:t>1</a:t>
            </a:r>
            <a:r>
              <a:rPr lang="zh-CN" altLang="en-US" sz="2000">
                <a:latin typeface="宋体" panose="02010600030101010101" pitchFamily="2" charset="-122"/>
                <a:ea typeface="宋体" panose="02010600030101010101" pitchFamily="2" charset="-122"/>
                <a:sym typeface="Wingdings" panose="05000000000000000000" charset="0"/>
              </a:rPr>
              <a:t>）提供了基于实验和基于语料的分析，这些分析表明构式对于</a:t>
            </a:r>
            <a:r>
              <a:rPr lang="en-US" altLang="zh-CN" sz="2000">
                <a:latin typeface="宋体" panose="02010600030101010101" pitchFamily="2" charset="-122"/>
                <a:ea typeface="宋体" panose="02010600030101010101" pitchFamily="2" charset="-122"/>
                <a:sym typeface="Wingdings" panose="05000000000000000000" charset="0"/>
              </a:rPr>
              <a:t>“</a:t>
            </a:r>
            <a:r>
              <a:rPr lang="en-US" altLang="zh-CN" sz="2000">
                <a:ea typeface="宋体" panose="02010600030101010101" pitchFamily="2" charset="-122"/>
                <a:sym typeface="Wingdings" panose="05000000000000000000" charset="0"/>
              </a:rPr>
              <a:t>who did what to whom</a:t>
            </a:r>
            <a:r>
              <a:rPr lang="en-US" altLang="zh-CN" sz="2000">
                <a:latin typeface="宋体" panose="02010600030101010101" pitchFamily="2" charset="-122"/>
                <a:ea typeface="宋体" panose="02010600030101010101" pitchFamily="2" charset="-122"/>
                <a:sym typeface="Wingdings" panose="05000000000000000000" charset="0"/>
              </a:rPr>
              <a:t>”</a:t>
            </a:r>
            <a:r>
              <a:rPr lang="zh-CN" altLang="en-US" sz="2000">
                <a:latin typeface="宋体" panose="02010600030101010101" pitchFamily="2" charset="-122"/>
                <a:ea typeface="宋体" panose="02010600030101010101" pitchFamily="2" charset="-122"/>
                <a:sym typeface="Wingdings" panose="05000000000000000000" charset="0"/>
              </a:rPr>
              <a:t>而言是一个和动词同等强度的提示物。（</a:t>
            </a:r>
            <a:r>
              <a:rPr lang="en-US" altLang="zh-CN" sz="2000">
                <a:latin typeface="宋体" panose="02010600030101010101" pitchFamily="2" charset="-122"/>
                <a:ea typeface="宋体" panose="02010600030101010101" pitchFamily="2" charset="-122"/>
                <a:sym typeface="Wingdings" panose="05000000000000000000" charset="0"/>
              </a:rPr>
              <a:t>2</a:t>
            </a:r>
            <a:r>
              <a:rPr lang="zh-CN" altLang="en-US" sz="2000">
                <a:latin typeface="宋体" panose="02010600030101010101" pitchFamily="2" charset="-122"/>
                <a:ea typeface="宋体" panose="02010600030101010101" pitchFamily="2" charset="-122"/>
                <a:sym typeface="Wingdings" panose="05000000000000000000" charset="0"/>
              </a:rPr>
              <a:t>）讨论了结构典型的结果显示我们是既基于形式也基于功能来概括的，这个主张和构式主义的研究方法也是一致的。</a:t>
            </a:r>
            <a:endParaRPr lang="zh-CN" altLang="en-US" sz="2000">
              <a:latin typeface="宋体" panose="02010600030101010101" pitchFamily="2" charset="-122"/>
              <a:ea typeface="宋体" panose="02010600030101010101" pitchFamily="2" charset="-122"/>
              <a:sym typeface="Wingdings" panose="05000000000000000000" charset="0"/>
            </a:endParaRPr>
          </a:p>
          <a:p>
            <a:pPr marL="0" indent="0" algn="just">
              <a:lnSpc>
                <a:spcPct val="120000"/>
              </a:lnSpc>
              <a:buNone/>
            </a:pPr>
            <a:endParaRPr lang="zh-CN" altLang="en-US" sz="2000">
              <a:latin typeface="宋体" panose="02010600030101010101" pitchFamily="2" charset="-122"/>
              <a:ea typeface="宋体" panose="02010600030101010101" pitchFamily="2" charset="-122"/>
              <a:sym typeface="Wingdings" panose="05000000000000000000" charset="0"/>
            </a:endParaRPr>
          </a:p>
          <a:p>
            <a:pPr algn="just">
              <a:lnSpc>
                <a:spcPct val="120000"/>
              </a:lnSpc>
            </a:pPr>
            <a:endParaRPr lang="zh-CN" altLang="en-US" sz="2000" dirty="0"/>
          </a:p>
        </p:txBody>
      </p:sp>
    </p:spTree>
    <p:custDataLst>
      <p:tags r:id="rId3"/>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3. </a:t>
            </a:r>
            <a:r>
              <a:rPr lang="zh-CN" altLang="en-US" dirty="0"/>
              <a:t>解释概括</a:t>
            </a:r>
            <a:endParaRPr lang="zh-CN" altLang="en-US" dirty="0"/>
          </a:p>
        </p:txBody>
      </p:sp>
      <p:sp>
        <p:nvSpPr>
          <p:cNvPr id="3" name="内容占位符 2"/>
          <p:cNvSpPr>
            <a:spLocks noGrp="1"/>
          </p:cNvSpPr>
          <p:nvPr>
            <p:ph idx="1"/>
            <p:custDataLst>
              <p:tags r:id="rId2"/>
            </p:custDataLst>
          </p:nvPr>
        </p:nvSpPr>
        <p:spPr>
          <a:xfrm>
            <a:off x="838200" y="1825625"/>
            <a:ext cx="10515600" cy="4890135"/>
          </a:xfrm>
        </p:spPr>
        <p:txBody>
          <a:bodyPr>
            <a:normAutofit lnSpcReduction="20000"/>
          </a:bodyPr>
          <a:lstStyle/>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第七章的核心观点</a:t>
            </a:r>
            <a:r>
              <a:rPr lang="zh-CN" altLang="en-US" sz="2000">
                <a:latin typeface="宋体" panose="02010600030101010101" pitchFamily="2" charset="-122"/>
                <a:ea typeface="宋体" panose="02010600030101010101" pitchFamily="2" charset="-122"/>
              </a:rPr>
              <a:t>：禁区限制和辖域汇集和扩展了之前的研究，并且显示</a:t>
            </a:r>
            <a:r>
              <a:rPr lang="zh-CN" altLang="en-US" sz="2000">
                <a:solidFill>
                  <a:srgbClr val="FF0000"/>
                </a:solidFill>
                <a:latin typeface="宋体" panose="02010600030101010101" pitchFamily="2" charset="-122"/>
                <a:ea typeface="宋体" panose="02010600030101010101" pitchFamily="2" charset="-122"/>
              </a:rPr>
              <a:t>构式的信息结构属性以它们对远距离依赖的敏感度和辖域指派为基础</a:t>
            </a:r>
            <a:r>
              <a:rPr lang="zh-CN" altLang="en-US" sz="2000">
                <a:latin typeface="宋体" panose="02010600030101010101" pitchFamily="2" charset="-122"/>
                <a:ea typeface="宋体" panose="02010600030101010101" pitchFamily="2" charset="-122"/>
              </a:rPr>
              <a:t>。特别是</a:t>
            </a:r>
            <a:r>
              <a:rPr lang="zh-CN" altLang="en-US" sz="2000" u="sng">
                <a:latin typeface="宋体" panose="02010600030101010101" pitchFamily="2" charset="-122"/>
                <a:ea typeface="宋体" panose="02010600030101010101" pitchFamily="2" charset="-122"/>
              </a:rPr>
              <a:t>构式是</a:t>
            </a:r>
            <a:r>
              <a:rPr lang="en-US" altLang="zh-CN" sz="2000" u="sng">
                <a:latin typeface="宋体" panose="02010600030101010101" pitchFamily="2" charset="-122"/>
                <a:ea typeface="宋体" panose="02010600030101010101" pitchFamily="2" charset="-122"/>
              </a:rPr>
              <a:t>“</a:t>
            </a:r>
            <a:r>
              <a:rPr lang="zh-CN" altLang="en-US" sz="2000" u="sng">
                <a:latin typeface="宋体" panose="02010600030101010101" pitchFamily="2" charset="-122"/>
                <a:ea typeface="宋体" panose="02010600030101010101" pitchFamily="2" charset="-122"/>
              </a:rPr>
              <a:t>背景化</a:t>
            </a:r>
            <a:r>
              <a:rPr lang="en-US" altLang="zh-CN" sz="2000" u="sng">
                <a:latin typeface="宋体" panose="02010600030101010101" pitchFamily="2" charset="-122"/>
                <a:ea typeface="宋体" panose="02010600030101010101" pitchFamily="2" charset="-122"/>
              </a:rPr>
              <a:t>”</a:t>
            </a:r>
            <a:r>
              <a:rPr lang="zh-CN" altLang="en-US" sz="2000" u="sng">
                <a:latin typeface="宋体" panose="02010600030101010101" pitchFamily="2" charset="-122"/>
                <a:ea typeface="宋体" panose="02010600030101010101" pitchFamily="2" charset="-122"/>
              </a:rPr>
              <a:t>的禁区</a:t>
            </a:r>
            <a:r>
              <a:rPr lang="zh-CN" altLang="en-US" sz="2000">
                <a:latin typeface="宋体" panose="02010600030101010101" pitchFamily="2" charset="-122"/>
                <a:ea typeface="宋体" panose="02010600030101010101" pitchFamily="2" charset="-122"/>
              </a:rPr>
              <a:t>，且更加高层的论元比低层的论元有更广的辖域。</a:t>
            </a:r>
            <a:endParaRPr lang="en-US" altLang="zh-CN" sz="2000"/>
          </a:p>
          <a:p>
            <a:pPr algn="just">
              <a:lnSpc>
                <a:spcPct val="120000"/>
              </a:lnSpc>
            </a:pPr>
            <a:r>
              <a:rPr lang="en-US" altLang="zh-CN" sz="2000"/>
              <a:t>Bybee </a:t>
            </a:r>
            <a:r>
              <a:rPr lang="zh-CN" altLang="en-US" sz="2000"/>
              <a:t>（</a:t>
            </a:r>
            <a:r>
              <a:rPr lang="en-US" altLang="zh-CN" sz="2000"/>
              <a:t>2007</a:t>
            </a:r>
            <a:r>
              <a:rPr lang="zh-CN" altLang="en-US" sz="2000"/>
              <a:t>）</a:t>
            </a:r>
            <a:r>
              <a:rPr lang="zh-CN" altLang="en-US" sz="2000">
                <a:latin typeface="宋体" panose="02010600030101010101" pitchFamily="2" charset="-122"/>
                <a:ea typeface="宋体" panose="02010600030101010101" pitchFamily="2" charset="-122"/>
              </a:rPr>
              <a:t>的批评：</a:t>
            </a:r>
            <a:r>
              <a:rPr lang="zh-CN" altLang="en-US" sz="2000">
                <a:solidFill>
                  <a:srgbClr val="FF0000"/>
                </a:solidFill>
                <a:latin typeface="宋体" panose="02010600030101010101" pitchFamily="2" charset="-122"/>
                <a:ea typeface="宋体" panose="02010600030101010101" pitchFamily="2" charset="-122"/>
              </a:rPr>
              <a:t>能否使用构造的实例</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对此章中使用的是构造的例子而非经证明的数据的批评。认为语法性应该等同于熟悉度</a:t>
            </a:r>
            <a:r>
              <a:rPr lang="zh-CN" altLang="en-US" sz="2000">
                <a:ea typeface="宋体" panose="02010600030101010101" pitchFamily="2" charset="-122"/>
              </a:rPr>
              <a:t>（</a:t>
            </a:r>
            <a:r>
              <a:rPr lang="en-US" altLang="zh-CN" sz="2000">
                <a:ea typeface="宋体" panose="02010600030101010101" pitchFamily="2" charset="-122"/>
              </a:rPr>
              <a:t>familarity</a:t>
            </a:r>
            <a:r>
              <a:rPr lang="zh-CN" altLang="en-US" sz="2000">
                <a:ea typeface="宋体" panose="02010600030101010101" pitchFamily="2" charset="-122"/>
              </a:rPr>
              <a:t>）</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并且禁区违背（</a:t>
            </a:r>
            <a:r>
              <a:rPr lang="en-US" altLang="zh-CN" sz="2000">
                <a:ea typeface="宋体" panose="02010600030101010101" pitchFamily="2" charset="-122"/>
              </a:rPr>
              <a:t>violations</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的明显的不合法性源于输入中缺乏类似的例子。</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作者回应</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的确直觉的判断可能有时候是不可信的，但是不合法的例子只能被创造而非被发现，因为它们不经常出现在自然语言中，并且当它们出现的时候它们不会标记为不合法的。</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为处理判断的可靠性问题，</a:t>
            </a:r>
            <a:r>
              <a:rPr lang="en-US" altLang="zh-CN" sz="2000">
                <a:ea typeface="宋体" panose="02010600030101010101" pitchFamily="2" charset="-122"/>
              </a:rPr>
              <a:t>Ambridge and Goldberg(2008)</a:t>
            </a:r>
            <a:r>
              <a:rPr lang="zh-CN" altLang="en-US" sz="2000">
                <a:latin typeface="宋体" panose="02010600030101010101" pitchFamily="2" charset="-122"/>
                <a:ea typeface="宋体" panose="02010600030101010101" pitchFamily="2" charset="-122"/>
              </a:rPr>
              <a:t>在一个严格控制的研究中系统地收集了判断</a:t>
            </a:r>
            <a:r>
              <a:rPr lang="zh-CN" altLang="en-US" sz="2000">
                <a:ea typeface="宋体" panose="02010600030101010101" pitchFamily="2" charset="-122"/>
              </a:rPr>
              <a:t>（</a:t>
            </a:r>
            <a:r>
              <a:rPr lang="en-US" altLang="zh-CN" sz="2000">
                <a:ea typeface="宋体" panose="02010600030101010101" pitchFamily="2" charset="-122"/>
              </a:rPr>
              <a:t>judgement</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a:t>
            </a:r>
            <a:endParaRPr lang="en-US" altLang="zh-CN" sz="2000"/>
          </a:p>
          <a:p>
            <a:pPr algn="just">
              <a:lnSpc>
                <a:spcPct val="120000"/>
              </a:lnSpc>
            </a:pPr>
            <a:endParaRPr lang="zh-CN" altLang="en-US" sz="2000" dirty="0">
              <a:latin typeface="宋体" panose="02010600030101010101" pitchFamily="2" charset="-122"/>
              <a:ea typeface="宋体" panose="02010600030101010101" pitchFamily="2" charset="-122"/>
            </a:endParaRPr>
          </a:p>
        </p:txBody>
      </p:sp>
      <p:grpSp>
        <p:nvGrpSpPr>
          <p:cNvPr id="7" name="组合 6"/>
          <p:cNvGrpSpPr/>
          <p:nvPr/>
        </p:nvGrpSpPr>
        <p:grpSpPr>
          <a:xfrm>
            <a:off x="5417820" y="365125"/>
            <a:ext cx="6173470" cy="1503045"/>
            <a:chOff x="8532" y="575"/>
            <a:chExt cx="9722" cy="2367"/>
          </a:xfrm>
        </p:grpSpPr>
        <p:sp>
          <p:nvSpPr>
            <p:cNvPr id="5" name="圆角矩形 4"/>
            <p:cNvSpPr/>
            <p:nvPr/>
          </p:nvSpPr>
          <p:spPr>
            <a:xfrm>
              <a:off x="8532" y="575"/>
              <a:ext cx="9722" cy="155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p>
              <a:pPr algn="ctr"/>
              <a:r>
                <a:rPr lang="zh-CN" altLang="en-US" sz="2000" dirty="0">
                  <a:latin typeface="宋体" panose="02010600030101010101" pitchFamily="2" charset="-122"/>
                  <a:ea typeface="宋体" panose="02010600030101010101" pitchFamily="2" charset="-122"/>
                  <a:sym typeface="+mn-ea"/>
                </a:rPr>
                <a:t>信息结构：是指一个特别语句提供的信息对受话人的知识状态造成的影响，对特别构式的选择往往能决定一个句子的信息结构，包括它的话题和潜在焦点域。</a:t>
              </a:r>
              <a:endParaRPr lang="zh-CN" altLang="en-US" sz="2000" dirty="0">
                <a:latin typeface="宋体" panose="02010600030101010101" pitchFamily="2" charset="-122"/>
                <a:ea typeface="宋体" panose="02010600030101010101" pitchFamily="2" charset="-122"/>
                <a:sym typeface="+mn-ea"/>
              </a:endParaRPr>
            </a:p>
          </p:txBody>
        </p:sp>
        <p:cxnSp>
          <p:nvCxnSpPr>
            <p:cNvPr id="6" name="直接箭头连接符 5"/>
            <p:cNvCxnSpPr/>
            <p:nvPr/>
          </p:nvCxnSpPr>
          <p:spPr>
            <a:xfrm>
              <a:off x="15621" y="2134"/>
              <a:ext cx="21" cy="809"/>
            </a:xfrm>
            <a:prstGeom prst="straightConnector1">
              <a:avLst/>
            </a:prstGeom>
            <a:ln>
              <a:solidFill>
                <a:schemeClr val="accent6"/>
              </a:solidFill>
              <a:tailEnd type="arrow"/>
            </a:ln>
          </p:spPr>
          <p:style>
            <a:lnRef idx="1">
              <a:schemeClr val="accent1"/>
            </a:lnRef>
            <a:fillRef idx="0">
              <a:schemeClr val="accent1"/>
            </a:fillRef>
            <a:effectRef idx="0">
              <a:schemeClr val="accent1"/>
            </a:effectRef>
            <a:fontRef idx="minor">
              <a:schemeClr val="tx1"/>
            </a:fontRef>
          </p:style>
        </p:cxnSp>
      </p:gr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3. </a:t>
            </a:r>
            <a:r>
              <a:rPr lang="zh-CN" altLang="en-US" dirty="0">
                <a:sym typeface="+mn-ea"/>
              </a:rPr>
              <a:t>解释概括</a:t>
            </a:r>
            <a:endParaRPr lang="en-US" altLang="zh-CN" dirty="0"/>
          </a:p>
        </p:txBody>
      </p:sp>
      <p:sp>
        <p:nvSpPr>
          <p:cNvPr id="3" name="内容占位符 2"/>
          <p:cNvSpPr>
            <a:spLocks noGrp="1"/>
          </p:cNvSpPr>
          <p:nvPr>
            <p:ph idx="1"/>
            <p:custDataLst>
              <p:tags r:id="rId2"/>
            </p:custDataLst>
          </p:nvPr>
        </p:nvSpPr>
        <p:spPr>
          <a:xfrm>
            <a:off x="838200" y="1825625"/>
            <a:ext cx="10515600" cy="4758690"/>
          </a:xfrm>
        </p:spPr>
        <p:txBody>
          <a:bodyPr>
            <a:normAutofit/>
          </a:bodyPr>
          <a:lstStyle/>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作者回应：</a:t>
            </a:r>
            <a:r>
              <a:rPr lang="en-US" altLang="zh-CN" sz="2000"/>
              <a:t>.</a:t>
            </a:r>
            <a:endParaRPr lang="en-US" altLang="zh-CN" sz="2000"/>
          </a:p>
          <a:p>
            <a:pPr marL="0" indent="0" algn="just">
              <a:lnSpc>
                <a:spcPct val="120000"/>
              </a:lnSpc>
              <a:buNone/>
            </a:pPr>
            <a:r>
              <a:rPr lang="zh-CN" altLang="en-US" sz="2000">
                <a:latin typeface="宋体" panose="02010600030101010101" pitchFamily="2" charset="-122"/>
                <a:ea typeface="宋体" panose="02010600030101010101" pitchFamily="2" charset="-122"/>
              </a:rPr>
              <a:t>比较了下列句子的补语构式的</a:t>
            </a:r>
            <a:r>
              <a:rPr lang="zh-CN" altLang="en-US" sz="2000" u="sng">
                <a:latin typeface="宋体" panose="02010600030101010101" pitchFamily="2" charset="-122"/>
                <a:ea typeface="宋体" panose="02010600030101010101" pitchFamily="2" charset="-122"/>
              </a:rPr>
              <a:t>相关禁区的地位</a:t>
            </a:r>
            <a:r>
              <a:rPr lang="zh-CN" altLang="en-US" sz="2000">
                <a:ea typeface="宋体" panose="02010600030101010101" pitchFamily="2" charset="-122"/>
              </a:rPr>
              <a:t>（</a:t>
            </a:r>
            <a:r>
              <a:rPr lang="en-US" altLang="zh-CN" sz="2000">
                <a:ea typeface="宋体" panose="02010600030101010101" pitchFamily="2" charset="-122"/>
              </a:rPr>
              <a:t>relative island status</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a:t>
            </a:r>
            <a:r>
              <a:rPr lang="en-US" altLang="zh-CN" sz="2000" u="sng">
                <a:latin typeface="宋体" panose="02010600030101010101" pitchFamily="2" charset="-122"/>
                <a:ea typeface="宋体" panose="02010600030101010101" pitchFamily="2" charset="-122"/>
              </a:rPr>
              <a:t>“bridge”</a:t>
            </a:r>
            <a:r>
              <a:rPr lang="zh-CN" altLang="en-US" sz="2000" u="sng">
                <a:latin typeface="宋体" panose="02010600030101010101" pitchFamily="2" charset="-122"/>
                <a:ea typeface="宋体" panose="02010600030101010101" pitchFamily="2" charset="-122"/>
              </a:rPr>
              <a:t>动词补语</a:t>
            </a:r>
            <a:r>
              <a:rPr lang="zh-CN" altLang="en-US" sz="2000">
                <a:latin typeface="宋体" panose="02010600030101010101" pitchFamily="2" charset="-122"/>
                <a:ea typeface="宋体" panose="02010600030101010101" pitchFamily="2" charset="-122"/>
              </a:rPr>
              <a:t>，说话方式动词补语和叙实动词补语。（</a:t>
            </a:r>
            <a:r>
              <a:rPr lang="zh-CN" altLang="en-US" sz="2000">
                <a:solidFill>
                  <a:srgbClr val="0070C0"/>
                </a:solidFill>
                <a:latin typeface="宋体" panose="02010600030101010101" pitchFamily="2" charset="-122"/>
                <a:ea typeface="宋体" panose="02010600030101010101" pitchFamily="2" charset="-122"/>
              </a:rPr>
              <a:t>控制总长度和复杂度</a:t>
            </a:r>
            <a:r>
              <a:rPr lang="zh-CN" altLang="en-US" sz="2000">
                <a:latin typeface="宋体" panose="02010600030101010101" pitchFamily="2" charset="-122"/>
                <a:ea typeface="宋体" panose="02010600030101010101" pitchFamily="2" charset="-122"/>
              </a:rPr>
              <a:t>）</a:t>
            </a:r>
            <a:endParaRPr lang="en-US" altLang="zh-CN"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结论：在可接受判断和用于操作</a:t>
            </a:r>
            <a:r>
              <a:rPr lang="en-US" altLang="zh-CN" sz="2000">
                <a:latin typeface="宋体" panose="02010600030101010101" pitchFamily="2" charset="-122"/>
                <a:ea typeface="宋体" panose="02010600030101010101" pitchFamily="2" charset="-122"/>
              </a:rPr>
              <a:t>“</a:t>
            </a:r>
            <a:r>
              <a:rPr lang="en-US" altLang="zh-CN" sz="2000">
                <a:ea typeface="宋体" panose="02010600030101010101" pitchFamily="2" charset="-122"/>
              </a:rPr>
              <a:t>backgroundness</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概念的否定测试之间存在明显而强烈的相互联系。</a:t>
            </a:r>
            <a:r>
              <a:rPr lang="en-US" altLang="zh-CN" sz="2000">
                <a:latin typeface="宋体" panose="02010600030101010101" pitchFamily="2" charset="-122"/>
                <a:ea typeface="宋体" panose="02010600030101010101" pitchFamily="2" charset="-122"/>
              </a:rPr>
              <a:t>(</a:t>
            </a:r>
            <a:r>
              <a:rPr lang="zh-CN" altLang="en-US" sz="2000">
                <a:solidFill>
                  <a:srgbClr val="0070C0"/>
                </a:solidFill>
                <a:latin typeface="宋体" panose="02010600030101010101" pitchFamily="2" charset="-122"/>
                <a:ea typeface="宋体" panose="02010600030101010101" pitchFamily="2" charset="-122"/>
              </a:rPr>
              <a:t>语义分析课上对预设的否定测试</a:t>
            </a:r>
            <a:r>
              <a:rPr lang="en-US" altLang="zh-CN" sz="2000">
                <a:latin typeface="宋体" panose="02010600030101010101" pitchFamily="2" charset="-122"/>
                <a:ea typeface="宋体" panose="02010600030101010101" pitchFamily="2" charset="-122"/>
              </a:rPr>
              <a:t>)  </a:t>
            </a:r>
            <a:endParaRPr lang="en-US" altLang="zh-CN" sz="2000">
              <a:latin typeface="宋体" panose="02010600030101010101" pitchFamily="2" charset="-122"/>
              <a:ea typeface="宋体" panose="02010600030101010101" pitchFamily="2" charset="-122"/>
            </a:endParaRPr>
          </a:p>
          <a:p>
            <a:pPr algn="just">
              <a:lnSpc>
                <a:spcPct val="120000"/>
              </a:lnSpc>
            </a:pPr>
            <a:r>
              <a:rPr lang="en-US" altLang="zh-CN" sz="2000" dirty="0"/>
              <a:t>Croft</a:t>
            </a:r>
            <a:r>
              <a:rPr lang="zh-CN" altLang="en-US" sz="2000" dirty="0"/>
              <a:t>：</a:t>
            </a:r>
            <a:r>
              <a:rPr lang="zh-CN" altLang="en-US" sz="2000" dirty="0">
                <a:latin typeface="宋体" panose="02010600030101010101" pitchFamily="2" charset="-122"/>
                <a:ea typeface="宋体" panose="02010600030101010101" pitchFamily="2" charset="-122"/>
              </a:rPr>
              <a:t>在禁区限制上，跨语言的区别不能被任何范畴的概括所解释，不管是句法的还是信息结构理论的。</a:t>
            </a:r>
            <a:endParaRPr lang="zh-CN" altLang="en-US" sz="2000" dirty="0">
              <a:latin typeface="宋体" panose="02010600030101010101" pitchFamily="2" charset="-122"/>
              <a:ea typeface="宋体" panose="02010600030101010101" pitchFamily="2" charset="-122"/>
            </a:endParaRPr>
          </a:p>
          <a:p>
            <a:pPr algn="just">
              <a:lnSpc>
                <a:spcPct val="120000"/>
              </a:lnSpc>
            </a:pPr>
            <a:r>
              <a:rPr lang="en-US" altLang="zh-CN" sz="2000" dirty="0">
                <a:ea typeface="宋体" panose="02010600030101010101" pitchFamily="2" charset="-122"/>
              </a:rPr>
              <a:t>Ambridge and Goldberg(2008)</a:t>
            </a:r>
            <a:r>
              <a:rPr lang="zh-CN" altLang="en-US" sz="2000" dirty="0">
                <a:latin typeface="宋体" panose="02010600030101010101" pitchFamily="2" charset="-122"/>
                <a:ea typeface="宋体" panose="02010600030101010101" pitchFamily="2" charset="-122"/>
              </a:rPr>
              <a:t>的结果实际上是十分支持上述观点的。在</a:t>
            </a:r>
            <a:r>
              <a:rPr lang="en-US" altLang="zh-CN" sz="2000" dirty="0">
                <a:latin typeface="宋体" panose="02010600030101010101" pitchFamily="2" charset="-122"/>
                <a:ea typeface="宋体" panose="02010600030101010101" pitchFamily="2" charset="-122"/>
              </a:rPr>
              <a:t>wh-</a:t>
            </a:r>
            <a:r>
              <a:rPr lang="zh-CN" altLang="en-US" sz="2000" dirty="0">
                <a:latin typeface="宋体" panose="02010600030101010101" pitchFamily="2" charset="-122"/>
                <a:ea typeface="宋体" panose="02010600030101010101" pitchFamily="2" charset="-122"/>
              </a:rPr>
              <a:t>提升中作为禁区的构式是视它们在话语中</a:t>
            </a:r>
            <a:r>
              <a:rPr lang="zh-CN" altLang="en-US" sz="2000" b="1" dirty="0">
                <a:solidFill>
                  <a:srgbClr val="FF0000"/>
                </a:solidFill>
                <a:latin typeface="宋体" panose="02010600030101010101" pitchFamily="2" charset="-122"/>
                <a:ea typeface="宋体" panose="02010600030101010101" pitchFamily="2" charset="-122"/>
              </a:rPr>
              <a:t>背景化的程度</a:t>
            </a:r>
            <a:r>
              <a:rPr lang="zh-CN" altLang="en-US" sz="2000" dirty="0">
                <a:latin typeface="宋体" panose="02010600030101010101" pitchFamily="2" charset="-122"/>
                <a:ea typeface="宋体" panose="02010600030101010101" pitchFamily="2" charset="-122"/>
              </a:rPr>
              <a:t>而定的。作者还进一步发现当包含一个缺位成分时，一个成分可能被如何背景化，不同的语言似乎会选择不同的切入点。承认这种效应是有梯度的对最近的研究是十分关键的。</a:t>
            </a:r>
            <a:endParaRPr lang="zh-CN" altLang="en-US" sz="2000" dirty="0">
              <a:latin typeface="宋体" panose="02010600030101010101" pitchFamily="2" charset="-122"/>
              <a:ea typeface="宋体" panose="02010600030101010101" pitchFamily="2" charset="-122"/>
            </a:endParaRPr>
          </a:p>
        </p:txBody>
      </p:sp>
      <p:sp>
        <p:nvSpPr>
          <p:cNvPr id="2" name="圆角矩形 1"/>
          <p:cNvSpPr/>
          <p:nvPr/>
        </p:nvSpPr>
        <p:spPr>
          <a:xfrm>
            <a:off x="5930900" y="365125"/>
            <a:ext cx="5199380" cy="168529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p>
            <a:pPr algn="l"/>
            <a:r>
              <a:rPr lang="zh-CN" altLang="en-US">
                <a:solidFill>
                  <a:srgbClr val="FF0000"/>
                </a:solidFill>
                <a:latin typeface="宋体" panose="02010600030101010101" pitchFamily="2" charset="-122"/>
                <a:ea typeface="宋体" panose="02010600030101010101" pitchFamily="2" charset="-122"/>
              </a:rPr>
              <a:t>潜在焦点域：</a:t>
            </a:r>
            <a:r>
              <a:rPr lang="zh-CN" altLang="en-US">
                <a:latin typeface="宋体" panose="02010600030101010101" pitchFamily="2" charset="-122"/>
                <a:ea typeface="宋体" panose="02010600030101010101" pitchFamily="2" charset="-122"/>
              </a:rPr>
              <a:t>句子的潜在焦点域是句子中被解读为断言的那一部分。</a:t>
            </a:r>
            <a:endParaRPr lang="zh-CN" altLang="en-US">
              <a:latin typeface="宋体" panose="02010600030101010101" pitchFamily="2" charset="-122"/>
              <a:ea typeface="宋体" panose="02010600030101010101" pitchFamily="2" charset="-122"/>
            </a:endParaRPr>
          </a:p>
          <a:p>
            <a:pPr algn="l"/>
            <a:r>
              <a:rPr lang="zh-CN" altLang="en-US">
                <a:solidFill>
                  <a:srgbClr val="0070C0"/>
                </a:solidFill>
                <a:latin typeface="宋体" panose="02010600030101010101" pitchFamily="2" charset="-122"/>
                <a:ea typeface="宋体" panose="02010600030101010101" pitchFamily="2" charset="-122"/>
              </a:rPr>
              <a:t>背景化成分</a:t>
            </a:r>
            <a:r>
              <a:rPr lang="zh-CN" altLang="en-US">
                <a:latin typeface="宋体" panose="02010600030101010101" pitchFamily="2" charset="-122"/>
                <a:ea typeface="宋体" panose="02010600030101010101" pitchFamily="2" charset="-122"/>
              </a:rPr>
              <a:t>：即不对应于主要话题又不属于潜在焦点域的成分。</a:t>
            </a:r>
            <a:endParaRPr lang="zh-CN" altLang="en-US">
              <a:latin typeface="宋体" panose="02010600030101010101" pitchFamily="2" charset="-122"/>
              <a:ea typeface="宋体" panose="02010600030101010101" pitchFamily="2" charset="-122"/>
            </a:endParaRPr>
          </a:p>
          <a:p>
            <a:pPr algn="l"/>
            <a:r>
              <a:rPr lang="en-US" altLang="zh-CN"/>
              <a:t>eg: I </a:t>
            </a:r>
            <a:r>
              <a:rPr lang="en-US" altLang="zh-CN">
                <a:solidFill>
                  <a:srgbClr val="FF0000"/>
                </a:solidFill>
              </a:rPr>
              <a:t>read the book</a:t>
            </a:r>
            <a:r>
              <a:rPr lang="en-US" altLang="zh-CN"/>
              <a:t> </a:t>
            </a:r>
            <a:r>
              <a:rPr lang="en-US" altLang="zh-CN" u="sng">
                <a:solidFill>
                  <a:srgbClr val="0070C0"/>
                </a:solidFill>
              </a:rPr>
              <a:t>that Maya loaned me</a:t>
            </a:r>
            <a:r>
              <a:rPr lang="en-US" altLang="zh-CN">
                <a:solidFill>
                  <a:srgbClr val="0070C0"/>
                </a:solidFill>
              </a:rPr>
              <a:t>.</a:t>
            </a:r>
            <a:endParaRPr lang="en-US" altLang="zh-CN">
              <a:solidFill>
                <a:srgbClr val="0070C0"/>
              </a:solidFill>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custDataLst>
              <p:tags r:id="rId1"/>
            </p:custDataLst>
          </p:nvPr>
        </p:nvSpPr>
        <p:spPr>
          <a:xfrm>
            <a:off x="839786" y="290342"/>
            <a:ext cx="10162511" cy="1014125"/>
          </a:xfrm>
          <a:prstGeom prst="rect">
            <a:avLst/>
          </a:prstGeom>
        </p:spPr>
        <p:txBody>
          <a:bodyPr vert="horz" wrap="square" lIns="91440" tIns="45720" rIns="91440" bIns="45720" rtlCol="0" anchor="ctr">
            <a:normAutofit/>
          </a:bodyPr>
          <a:lstStyle>
            <a:lvl1pPr>
              <a:lnSpc>
                <a:spcPct val="90000"/>
              </a:lnSpc>
              <a:spcBef>
                <a:spcPct val="0"/>
              </a:spcBef>
              <a:buNone/>
              <a:defRPr sz="4000">
                <a:solidFill>
                  <a:srgbClr val="00B0F0"/>
                </a:solidFill>
                <a:latin typeface="+mj-lt"/>
                <a:ea typeface="+mj-ea"/>
                <a:cs typeface="+mj-cs"/>
              </a:defRPr>
            </a:lvl1pPr>
          </a:lstStyle>
          <a:p>
            <a:r>
              <a:rPr lang="zh-CN" altLang="en-US" dirty="0">
                <a:solidFill>
                  <a:schemeClr val="tx1"/>
                </a:solidFill>
                <a:latin typeface="宋体" panose="02010600030101010101" pitchFamily="2" charset="-122"/>
                <a:ea typeface="宋体" panose="02010600030101010101" pitchFamily="2" charset="-122"/>
              </a:rPr>
              <a:t>文章内容</a:t>
            </a:r>
            <a:endParaRPr lang="zh-CN" altLang="en-US" dirty="0">
              <a:solidFill>
                <a:schemeClr val="tx1"/>
              </a:solidFill>
              <a:latin typeface="宋体" panose="02010600030101010101" pitchFamily="2" charset="-122"/>
              <a:ea typeface="宋体" panose="02010600030101010101" pitchFamily="2" charset="-122"/>
            </a:endParaRPr>
          </a:p>
        </p:txBody>
      </p:sp>
      <p:sp>
        <p:nvSpPr>
          <p:cNvPr id="9" name="文本框 8"/>
          <p:cNvSpPr txBox="1"/>
          <p:nvPr>
            <p:custDataLst>
              <p:tags r:id="rId2"/>
            </p:custDataLst>
          </p:nvPr>
        </p:nvSpPr>
        <p:spPr>
          <a:xfrm>
            <a:off x="839470" y="1304290"/>
            <a:ext cx="10162540" cy="4518025"/>
          </a:xfrm>
          <a:prstGeom prst="rect">
            <a:avLst/>
          </a:prstGeom>
        </p:spPr>
        <p:txBody>
          <a:bodyPr vert="horz" lIns="91440" tIns="45720" rIns="91440" bIns="45720" rtlCol="0">
            <a:normAutofit/>
          </a:bodyPr>
          <a:lstStyle>
            <a:defPPr>
              <a:defRPr lang="zh-CN"/>
            </a:defPPr>
            <a:lvl1pPr marR="0" lvl="0" indent="0" algn="just" fontAlgn="auto">
              <a:lnSpc>
                <a:spcPct val="120000"/>
              </a:lnSpc>
              <a:spcBef>
                <a:spcPts val="1000"/>
              </a:spcBef>
              <a:spcAft>
                <a:spcPts val="0"/>
              </a:spcAft>
              <a:buClrTx/>
              <a:buSzTx/>
              <a:buFont typeface="Arial" panose="020B0604020202020204" pitchFamily="34" charset="0"/>
              <a:buNone/>
              <a:defRPr kumimoji="0" sz="2400" b="0" i="0" u="none" strike="noStrike" cap="none" spc="0" normalizeH="0" baseline="0">
                <a:ln>
                  <a:noFill/>
                </a:ln>
                <a:effectLst/>
                <a:uLnTx/>
                <a:uFillTx/>
                <a:latin typeface="Arial" panose="020B0604020202020204"/>
                <a:ea typeface="黑体" panose="02010609060101010101" charset="-122"/>
              </a:defRPr>
            </a:lvl1pPr>
            <a:lvl2pPr marL="685800" indent="-228600">
              <a:lnSpc>
                <a:spcPct val="90000"/>
              </a:lnSpc>
              <a:spcBef>
                <a:spcPts val="500"/>
              </a:spcBef>
              <a:buFont typeface="Arial" panose="020B0604020202020204" pitchFamily="34" charset="0"/>
              <a:buChar char="•"/>
              <a:defRPr sz="2000">
                <a:solidFill>
                  <a:schemeClr val="bg1">
                    <a:lumMod val="85000"/>
                  </a:schemeClr>
                </a:solidFill>
              </a:defRPr>
            </a:lvl2pPr>
            <a:lvl3pPr marL="1143000" indent="-228600">
              <a:lnSpc>
                <a:spcPct val="90000"/>
              </a:lnSpc>
              <a:spcBef>
                <a:spcPts val="500"/>
              </a:spcBef>
              <a:buFont typeface="Arial" panose="020B0604020202020204" pitchFamily="34" charset="0"/>
              <a:buChar char="•"/>
              <a:defRPr>
                <a:solidFill>
                  <a:schemeClr val="bg1">
                    <a:lumMod val="85000"/>
                  </a:schemeClr>
                </a:solidFill>
              </a:defRPr>
            </a:lvl3pPr>
            <a:lvl4pPr marL="1600200" indent="-228600">
              <a:lnSpc>
                <a:spcPct val="90000"/>
              </a:lnSpc>
              <a:spcBef>
                <a:spcPts val="500"/>
              </a:spcBef>
              <a:buFont typeface="Arial" panose="020B0604020202020204" pitchFamily="34" charset="0"/>
              <a:buChar char="•"/>
              <a:defRPr>
                <a:solidFill>
                  <a:schemeClr val="bg1">
                    <a:lumMod val="85000"/>
                  </a:schemeClr>
                </a:solidFill>
              </a:defRPr>
            </a:lvl4pPr>
            <a:lvl5pPr marL="2057400" indent="-228600">
              <a:lnSpc>
                <a:spcPct val="90000"/>
              </a:lnSpc>
              <a:spcBef>
                <a:spcPts val="500"/>
              </a:spcBef>
              <a:buFont typeface="Arial" panose="020B0604020202020204" pitchFamily="34" charset="0"/>
              <a:buChar char="•"/>
              <a:defRPr>
                <a:solidFill>
                  <a:schemeClr val="bg1">
                    <a:lumMod val="85000"/>
                  </a:schemeClr>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CN" altLang="en-US" dirty="0">
                <a:latin typeface="宋体" panose="02010600030101010101" pitchFamily="2" charset="-122"/>
                <a:ea typeface="宋体" panose="02010600030101010101" pitchFamily="2" charset="-122"/>
                <a:cs typeface="+mj-cs"/>
              </a:rPr>
              <a:t>关于其他学者对《运作中的构式：语言概括的本质》（</a:t>
            </a:r>
            <a:r>
              <a:rPr lang="en-US" altLang="zh-CN" i="1" dirty="0">
                <a:latin typeface="宋体" panose="02010600030101010101" pitchFamily="2" charset="-122"/>
                <a:ea typeface="宋体" panose="02010600030101010101" pitchFamily="2" charset="-122"/>
                <a:cs typeface="+mj-cs"/>
              </a:rPr>
              <a:t>CW</a:t>
            </a:r>
            <a:r>
              <a:rPr lang="zh-CN" altLang="en-US" dirty="0">
                <a:latin typeface="宋体" panose="02010600030101010101" pitchFamily="2" charset="-122"/>
                <a:ea typeface="宋体" panose="02010600030101010101" pitchFamily="2" charset="-122"/>
                <a:cs typeface="+mj-cs"/>
              </a:rPr>
              <a:t>）一书评论的回应。</a:t>
            </a:r>
            <a:endParaRPr lang="zh-CN" altLang="en-US" dirty="0">
              <a:latin typeface="宋体" panose="02010600030101010101" pitchFamily="2" charset="-122"/>
              <a:ea typeface="宋体" panose="02010600030101010101" pitchFamily="2" charset="-122"/>
              <a:cs typeface="+mj-cs"/>
            </a:endParaRPr>
          </a:p>
          <a:p>
            <a:r>
              <a:rPr lang="en-US" altLang="zh-CN" dirty="0">
                <a:latin typeface="宋体" panose="02010600030101010101" pitchFamily="2" charset="-122"/>
                <a:ea typeface="宋体" panose="02010600030101010101" pitchFamily="2" charset="-122"/>
                <a:cs typeface="+mj-cs"/>
              </a:rPr>
              <a:t>“</a:t>
            </a:r>
            <a:r>
              <a:rPr lang="zh-CN" altLang="en-US" dirty="0">
                <a:latin typeface="仿宋" panose="02010609060101010101" charset="-122"/>
                <a:ea typeface="仿宋" panose="02010609060101010101" charset="-122"/>
                <a:cs typeface="+mj-cs"/>
              </a:rPr>
              <a:t>有些评论使得在最近的文献中被处理的问题显得更加突出了；另一些评论为之后的研究指明了道路；还有一些评论由于缺乏对我陈述的了解而迷失了它们本来的目标</a:t>
            </a:r>
            <a:r>
              <a:rPr lang="en-US" altLang="zh-CN" dirty="0">
                <a:latin typeface="宋体" panose="02010600030101010101" pitchFamily="2" charset="-122"/>
                <a:ea typeface="宋体" panose="02010600030101010101" pitchFamily="2" charset="-122"/>
                <a:cs typeface="+mj-cs"/>
              </a:rPr>
              <a:t>”</a:t>
            </a:r>
            <a:r>
              <a:rPr lang="zh-CN" altLang="en-US" dirty="0">
                <a:latin typeface="宋体" panose="02010600030101010101" pitchFamily="2" charset="-122"/>
                <a:ea typeface="宋体" panose="02010600030101010101" pitchFamily="2" charset="-122"/>
                <a:cs typeface="+mj-cs"/>
              </a:rPr>
              <a:t>。</a:t>
            </a:r>
            <a:endParaRPr lang="zh-CN" altLang="en-US" dirty="0">
              <a:latin typeface="宋体" panose="02010600030101010101" pitchFamily="2" charset="-122"/>
              <a:ea typeface="宋体" panose="02010600030101010101" pitchFamily="2" charset="-122"/>
              <a:cs typeface="+mj-cs"/>
            </a:endParaRPr>
          </a:p>
          <a:p>
            <a:r>
              <a:rPr lang="en-US" altLang="zh-CN" i="1" dirty="0">
                <a:latin typeface="宋体" panose="02010600030101010101" pitchFamily="2" charset="-122"/>
                <a:ea typeface="宋体" panose="02010600030101010101" pitchFamily="2" charset="-122"/>
                <a:cs typeface="+mj-cs"/>
              </a:rPr>
              <a:t>CW</a:t>
            </a:r>
            <a:r>
              <a:rPr lang="zh-CN" altLang="en-US" dirty="0">
                <a:latin typeface="宋体" panose="02010600030101010101" pitchFamily="2" charset="-122"/>
                <a:ea typeface="宋体" panose="02010600030101010101" pitchFamily="2" charset="-122"/>
                <a:cs typeface="+mj-cs"/>
              </a:rPr>
              <a:t>一书的结构：</a:t>
            </a:r>
            <a:r>
              <a:rPr lang="zh-CN" altLang="en-US" dirty="0">
                <a:latin typeface="宋体" panose="02010600030101010101" pitchFamily="2" charset="-122"/>
                <a:ea typeface="宋体" panose="02010600030101010101" pitchFamily="2" charset="-122"/>
                <a:cs typeface="+mj-cs"/>
                <a:sym typeface="Wingdings" panose="05000000000000000000" charset="0"/>
              </a:rPr>
              <a:t></a:t>
            </a:r>
            <a:r>
              <a:rPr lang="zh-CN" altLang="en-US" dirty="0">
                <a:latin typeface="宋体" panose="02010600030101010101" pitchFamily="2" charset="-122"/>
                <a:ea typeface="宋体" panose="02010600030101010101" pitchFamily="2" charset="-122"/>
                <a:cs typeface="+mj-cs"/>
              </a:rPr>
              <a:t>构式  </a:t>
            </a:r>
            <a:r>
              <a:rPr lang="zh-CN" altLang="en-US" dirty="0">
                <a:latin typeface="宋体" panose="02010600030101010101" pitchFamily="2" charset="-122"/>
                <a:ea typeface="宋体" panose="02010600030101010101" pitchFamily="2" charset="-122"/>
                <a:cs typeface="+mj-cs"/>
                <a:sym typeface="Wingdings" panose="05000000000000000000" charset="0"/>
              </a:rPr>
              <a:t>构式习得  解释概括（</a:t>
            </a:r>
            <a:r>
              <a:rPr lang="en-US" altLang="zh-CN" dirty="0">
                <a:latin typeface="宋体" panose="02010600030101010101" pitchFamily="2" charset="-122"/>
                <a:ea typeface="宋体" panose="02010600030101010101" pitchFamily="2" charset="-122"/>
                <a:cs typeface="+mj-cs"/>
                <a:sym typeface="Wingdings" panose="05000000000000000000" charset="0"/>
              </a:rPr>
              <a:t>generalization</a:t>
            </a:r>
            <a:r>
              <a:rPr lang="zh-CN" altLang="en-US" dirty="0">
                <a:latin typeface="宋体" panose="02010600030101010101" pitchFamily="2" charset="-122"/>
                <a:ea typeface="宋体" panose="02010600030101010101" pitchFamily="2" charset="-122"/>
                <a:cs typeface="+mj-cs"/>
                <a:sym typeface="Wingdings" panose="05000000000000000000" charset="0"/>
              </a:rPr>
              <a:t>）</a:t>
            </a:r>
            <a:endParaRPr lang="zh-CN" altLang="en-US" dirty="0">
              <a:latin typeface="宋体" panose="02010600030101010101" pitchFamily="2" charset="-122"/>
              <a:ea typeface="宋体" panose="02010600030101010101" pitchFamily="2" charset="-122"/>
              <a:cs typeface="+mj-cs"/>
              <a:sym typeface="Wingdings" panose="05000000000000000000" charset="0"/>
            </a:endParaRPr>
          </a:p>
          <a:p>
            <a:r>
              <a:rPr lang="zh-CN" altLang="en-US" dirty="0">
                <a:latin typeface="宋体" panose="02010600030101010101" pitchFamily="2" charset="-122"/>
                <a:ea typeface="宋体" panose="02010600030101010101" pitchFamily="2" charset="-122"/>
                <a:cs typeface="+mj-cs"/>
                <a:sym typeface="Wingdings" panose="05000000000000000000" charset="0"/>
              </a:rPr>
              <a:t>对于每一个部分，回答由不同的评论者给出的评论。同时也回复发表在其他地方的深刻的评论。</a:t>
            </a:r>
            <a:endParaRPr lang="zh-CN" altLang="en-US" dirty="0">
              <a:latin typeface="宋体" panose="02010600030101010101" pitchFamily="2" charset="-122"/>
              <a:ea typeface="宋体" panose="02010600030101010101" pitchFamily="2" charset="-122"/>
              <a:cs typeface="+mj-cs"/>
              <a:sym typeface="Wingdings" panose="05000000000000000000" charset="0"/>
            </a:endParaRPr>
          </a:p>
        </p:txBody>
      </p:sp>
    </p:spTree>
    <p:custDataLst>
      <p:tags r:id="rId3"/>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3.1 </a:t>
            </a:r>
            <a:r>
              <a:rPr lang="zh-CN" altLang="en-US" dirty="0"/>
              <a:t>主语</a:t>
            </a:r>
            <a:r>
              <a:rPr lang="en-US" altLang="zh-CN" dirty="0"/>
              <a:t>-</a:t>
            </a:r>
            <a:r>
              <a:rPr lang="zh-CN" altLang="en-US" dirty="0"/>
              <a:t>助动词倒置</a:t>
            </a:r>
            <a:endParaRPr lang="zh-CN" altLang="en-US" dirty="0"/>
          </a:p>
        </p:txBody>
      </p:sp>
      <p:sp>
        <p:nvSpPr>
          <p:cNvPr id="3" name="内容占位符 2"/>
          <p:cNvSpPr>
            <a:spLocks noGrp="1"/>
          </p:cNvSpPr>
          <p:nvPr>
            <p:ph idx="1"/>
            <p:custDataLst>
              <p:tags r:id="rId2"/>
            </p:custDataLst>
          </p:nvPr>
        </p:nvSpPr>
        <p:spPr>
          <a:xfrm>
            <a:off x="838200" y="1536065"/>
            <a:ext cx="10515600" cy="5167630"/>
          </a:xfrm>
        </p:spPr>
        <p:txBody>
          <a:bodyPr>
            <a:normAutofit/>
          </a:bodyPr>
          <a:lstStyle/>
          <a:p>
            <a:pPr algn="just">
              <a:lnSpc>
                <a:spcPct val="120000"/>
              </a:lnSpc>
            </a:pPr>
            <a:r>
              <a:rPr lang="en-US" altLang="zh-CN" sz="2000" b="1">
                <a:solidFill>
                  <a:srgbClr val="0070C0"/>
                </a:solidFill>
                <a:ea typeface="宋体" panose="02010600030101010101" pitchFamily="2" charset="-122"/>
              </a:rPr>
              <a:t>subject-auxiliary inversion(SAI)</a:t>
            </a:r>
            <a:r>
              <a:rPr lang="zh-CN" altLang="en-US" sz="2000" b="1">
                <a:solidFill>
                  <a:srgbClr val="0070C0"/>
                </a:solidFill>
                <a:latin typeface="宋体" panose="02010600030101010101" pitchFamily="2" charset="-122"/>
                <a:ea typeface="宋体" panose="02010600030101010101" pitchFamily="2" charset="-122"/>
              </a:rPr>
              <a:t>问题讨论概况</a:t>
            </a:r>
            <a:r>
              <a:rPr lang="zh-CN" altLang="en-US" sz="2000">
                <a:latin typeface="宋体" panose="02010600030101010101" pitchFamily="2" charset="-122"/>
                <a:ea typeface="宋体" panose="02010600030101010101" pitchFamily="2" charset="-122"/>
              </a:rPr>
              <a:t>：</a:t>
            </a:r>
            <a:r>
              <a:rPr lang="en-US" altLang="zh-CN" sz="2000"/>
              <a:t>.</a:t>
            </a:r>
            <a:endParaRPr lang="en-US" altLang="zh-CN" sz="2000"/>
          </a:p>
          <a:p>
            <a:pPr algn="just">
              <a:lnSpc>
                <a:spcPct val="120000"/>
              </a:lnSpc>
            </a:pPr>
            <a:r>
              <a:rPr lang="en-US" altLang="zh-CN" sz="2000" i="1">
                <a:ea typeface="宋体" panose="02010600030101010101" pitchFamily="2" charset="-122"/>
              </a:rPr>
              <a:t>CW</a:t>
            </a:r>
            <a:r>
              <a:rPr lang="zh-CN" altLang="en-US" sz="2000">
                <a:latin typeface="宋体" panose="02010600030101010101" pitchFamily="2" charset="-122"/>
                <a:ea typeface="宋体" panose="02010600030101010101" pitchFamily="2" charset="-122"/>
              </a:rPr>
              <a:t>第八章中对</a:t>
            </a:r>
            <a:r>
              <a:rPr lang="en-US" altLang="zh-CN" sz="2000">
                <a:ea typeface="宋体" panose="02010600030101010101" pitchFamily="2" charset="-122"/>
              </a:rPr>
              <a:t>SAI</a:t>
            </a:r>
            <a:r>
              <a:rPr lang="zh-CN" altLang="en-US" sz="2000">
                <a:latin typeface="宋体" panose="02010600030101010101" pitchFamily="2" charset="-122"/>
                <a:ea typeface="宋体" panose="02010600030101010101" pitchFamily="2" charset="-122"/>
              </a:rPr>
              <a:t>问题的讨论是迄今为止该书中最具争议性的部分。它是</a:t>
            </a:r>
            <a:r>
              <a:rPr lang="en-US" altLang="zh-CN" sz="2000">
                <a:ea typeface="宋体" panose="02010600030101010101" pitchFamily="2" charset="-122"/>
              </a:rPr>
              <a:t>Borsley and Newmeyer</a:t>
            </a:r>
            <a:r>
              <a:rPr lang="zh-CN" altLang="en-US" sz="2000">
                <a:latin typeface="宋体" panose="02010600030101010101" pitchFamily="2" charset="-122"/>
                <a:ea typeface="宋体" panose="02010600030101010101" pitchFamily="2" charset="-122"/>
              </a:rPr>
              <a:t>批评的唯一焦点；它还是</a:t>
            </a:r>
            <a:r>
              <a:rPr lang="en-US" altLang="zh-CN" sz="2000">
                <a:ea typeface="宋体" panose="02010600030101010101" pitchFamily="2" charset="-122"/>
              </a:rPr>
              <a:t>Lidz and Williams</a:t>
            </a:r>
            <a:r>
              <a:rPr lang="zh-CN" altLang="en-US" sz="2000">
                <a:latin typeface="宋体" panose="02010600030101010101" pitchFamily="2" charset="-122"/>
                <a:ea typeface="宋体" panose="02010600030101010101" pitchFamily="2" charset="-122"/>
              </a:rPr>
              <a:t>回应的中心。</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作者回应</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在第八章中的对</a:t>
            </a:r>
            <a:r>
              <a:rPr lang="en-US" altLang="zh-CN" sz="2000">
                <a:ea typeface="宋体" panose="02010600030101010101" pitchFamily="2" charset="-122"/>
              </a:rPr>
              <a:t>SAI</a:t>
            </a:r>
            <a:r>
              <a:rPr lang="zh-CN" altLang="en-US" sz="2000">
                <a:latin typeface="宋体" panose="02010600030101010101" pitchFamily="2" charset="-122"/>
                <a:ea typeface="宋体" panose="02010600030101010101" pitchFamily="2" charset="-122"/>
              </a:rPr>
              <a:t>的功能驱动是构式语法学家全部目标中最不重要的。或许有一些没有功能驱动的反复出现的表层句法模式</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在音系学的领域中，形式上的概括是可以达到的。</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假如句法概括形成了一个不可习得的属于个别领域的表达和原则系统，那这种纯粹的句法概括将不过是一种构式研究方法的鼓吹。但围绕着</a:t>
            </a:r>
            <a:r>
              <a:rPr lang="en-US" altLang="zh-CN" sz="2000">
                <a:ea typeface="宋体" panose="02010600030101010101" pitchFamily="2" charset="-122"/>
              </a:rPr>
              <a:t>SAI</a:t>
            </a:r>
            <a:r>
              <a:rPr lang="zh-CN" altLang="en-US" sz="2000">
                <a:latin typeface="宋体" panose="02010600030101010101" pitchFamily="2" charset="-122"/>
                <a:ea typeface="宋体" panose="02010600030101010101" pitchFamily="2" charset="-122"/>
              </a:rPr>
              <a:t>的事实并不涉及到句法的概括。此外，</a:t>
            </a:r>
            <a:r>
              <a:rPr lang="en-US" altLang="zh-CN" sz="2000">
                <a:ea typeface="宋体" panose="02010600030101010101" pitchFamily="2" charset="-122"/>
              </a:rPr>
              <a:t>SAI</a:t>
            </a:r>
            <a:r>
              <a:rPr lang="zh-CN" altLang="en-US" sz="2000">
                <a:latin typeface="宋体" panose="02010600030101010101" pitchFamily="2" charset="-122"/>
                <a:ea typeface="宋体" panose="02010600030101010101" pitchFamily="2" charset="-122"/>
              </a:rPr>
              <a:t>的表层形式是可以习得的，并且它的复杂的分布需要依赖基于使用的构式方法的解释。</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dirty="0">
                <a:latin typeface="宋体" panose="02010600030101010101" pitchFamily="2" charset="-122"/>
                <a:ea typeface="宋体" panose="02010600030101010101" pitchFamily="2" charset="-122"/>
              </a:rPr>
              <a:t>如果两个短语形式的确和互不相关的功能联系，如连词功能和被动化功能、反身代词化和修饰功能       二者的分布表现不可能相同       涉及到的句法不相同       纯粹的句法概括是困难的。</a:t>
            </a:r>
            <a:endParaRPr lang="zh-CN" altLang="en-US" sz="2000" dirty="0">
              <a:latin typeface="宋体" panose="02010600030101010101" pitchFamily="2" charset="-122"/>
              <a:ea typeface="宋体" panose="02010600030101010101" pitchFamily="2" charset="-122"/>
            </a:endParaRPr>
          </a:p>
        </p:txBody>
      </p:sp>
      <p:cxnSp>
        <p:nvCxnSpPr>
          <p:cNvPr id="2" name="直接箭头连接符 1"/>
          <p:cNvCxnSpPr/>
          <p:nvPr/>
        </p:nvCxnSpPr>
        <p:spPr>
          <a:xfrm>
            <a:off x="2271395" y="6041390"/>
            <a:ext cx="68453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 name="直接箭头连接符 4"/>
          <p:cNvCxnSpPr/>
          <p:nvPr/>
        </p:nvCxnSpPr>
        <p:spPr>
          <a:xfrm>
            <a:off x="6176010" y="6041390"/>
            <a:ext cx="68453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直接箭头连接符 5"/>
          <p:cNvCxnSpPr/>
          <p:nvPr/>
        </p:nvCxnSpPr>
        <p:spPr>
          <a:xfrm>
            <a:off x="9341485" y="6041390"/>
            <a:ext cx="68453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ustDataLst>
      <p:tags r:id="rId3"/>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3.1 </a:t>
            </a:r>
            <a:r>
              <a:rPr lang="zh-CN" altLang="en-US" dirty="0">
                <a:sym typeface="+mn-ea"/>
              </a:rPr>
              <a:t>主语</a:t>
            </a:r>
            <a:r>
              <a:rPr lang="en-US" altLang="zh-CN" dirty="0">
                <a:sym typeface="+mn-ea"/>
              </a:rPr>
              <a:t>-</a:t>
            </a:r>
            <a:r>
              <a:rPr lang="zh-CN" altLang="en-US" dirty="0">
                <a:sym typeface="+mn-ea"/>
              </a:rPr>
              <a:t>助动词倒置</a:t>
            </a:r>
            <a:endParaRPr lang="en-US" altLang="zh-CN" dirty="0"/>
          </a:p>
        </p:txBody>
      </p:sp>
      <p:sp>
        <p:nvSpPr>
          <p:cNvPr id="3" name="内容占位符 2"/>
          <p:cNvSpPr>
            <a:spLocks noGrp="1"/>
          </p:cNvSpPr>
          <p:nvPr>
            <p:ph idx="1"/>
            <p:custDataLst>
              <p:tags r:id="rId2"/>
            </p:custDataLst>
          </p:nvPr>
        </p:nvSpPr>
        <p:spPr>
          <a:xfrm>
            <a:off x="838200" y="1575435"/>
            <a:ext cx="10515600" cy="4706620"/>
          </a:xfrm>
        </p:spPr>
        <p:txBody>
          <a:bodyPr>
            <a:normAutofit lnSpcReduction="20000"/>
          </a:bodyPr>
          <a:lstStyle/>
          <a:p>
            <a:pPr algn="just">
              <a:lnSpc>
                <a:spcPct val="120000"/>
              </a:lnSpc>
            </a:pPr>
            <a:r>
              <a:rPr lang="en-US" altLang="zh-CN" sz="2000" b="1">
                <a:solidFill>
                  <a:srgbClr val="0070C0"/>
                </a:solidFill>
              </a:rPr>
              <a:t>Newmeyer(2000:46)</a:t>
            </a:r>
            <a:r>
              <a:rPr lang="zh-CN" altLang="en-US" sz="2000" b="1">
                <a:solidFill>
                  <a:srgbClr val="0070C0"/>
                </a:solidFill>
                <a:latin typeface="宋体" panose="02010600030101010101" pitchFamily="2" charset="-122"/>
                <a:ea typeface="宋体" panose="02010600030101010101" pitchFamily="2" charset="-122"/>
              </a:rPr>
              <a:t>对</a:t>
            </a:r>
            <a:r>
              <a:rPr lang="en-US" altLang="zh-CN" sz="2000" b="1">
                <a:solidFill>
                  <a:srgbClr val="0070C0"/>
                </a:solidFill>
              </a:rPr>
              <a:t>SAI</a:t>
            </a:r>
            <a:r>
              <a:rPr lang="zh-CN" altLang="en-US" sz="2000" b="1">
                <a:solidFill>
                  <a:srgbClr val="0070C0"/>
                </a:solidFill>
                <a:latin typeface="宋体" panose="02010600030101010101" pitchFamily="2" charset="-122"/>
                <a:ea typeface="宋体" panose="02010600030101010101" pitchFamily="2" charset="-122"/>
              </a:rPr>
              <a:t>的讨论：</a:t>
            </a:r>
            <a:endParaRPr lang="zh-CN" altLang="en-US" sz="2000" b="1">
              <a:solidFill>
                <a:srgbClr val="0070C0"/>
              </a:solidFill>
              <a:latin typeface="宋体" panose="02010600030101010101" pitchFamily="2" charset="-122"/>
              <a:ea typeface="宋体" panose="02010600030101010101" pitchFamily="2" charset="-122"/>
            </a:endParaRPr>
          </a:p>
          <a:p>
            <a:pPr algn="just">
              <a:lnSpc>
                <a:spcPct val="120000"/>
              </a:lnSpc>
            </a:pPr>
            <a:r>
              <a:rPr lang="en-US" altLang="zh-CN" sz="2000"/>
              <a:t>SAI</a:t>
            </a:r>
            <a:r>
              <a:rPr lang="zh-CN" altLang="en-US" sz="2000">
                <a:latin typeface="宋体" panose="02010600030101010101" pitchFamily="2" charset="-122"/>
                <a:ea typeface="宋体" panose="02010600030101010101" pitchFamily="2" charset="-122"/>
              </a:rPr>
              <a:t>涉及到</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以形式上定义的元素参与到由内部代数所管辖的系统的相互关系之中</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的</a:t>
            </a:r>
            <a:r>
              <a:rPr lang="zh-CN" altLang="en-US" sz="2000">
                <a:latin typeface="宋体" panose="02010600030101010101" pitchFamily="2" charset="-122"/>
                <a:ea typeface="宋体" panose="02010600030101010101" pitchFamily="2" charset="-122"/>
                <a:sym typeface="+mn-ea"/>
              </a:rPr>
              <a:t>一个系统。</a:t>
            </a:r>
            <a:endParaRPr lang="en-US" altLang="zh-CN" sz="2000">
              <a:latin typeface="宋体" panose="02010600030101010101" pitchFamily="2" charset="-122"/>
              <a:ea typeface="宋体" panose="02010600030101010101" pitchFamily="2" charset="-122"/>
            </a:endParaRPr>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作者的反驳：</a:t>
            </a:r>
            <a:endParaRPr lang="zh-CN" altLang="en-US" sz="2000" b="1">
              <a:solidFill>
                <a:srgbClr val="0070C0"/>
              </a:solidFill>
              <a:latin typeface="宋体" panose="02010600030101010101" pitchFamily="2" charset="-122"/>
              <a:ea typeface="宋体" panose="02010600030101010101" pitchFamily="2" charset="-122"/>
            </a:endParaRPr>
          </a:p>
          <a:p>
            <a:pPr algn="just">
              <a:lnSpc>
                <a:spcPct val="120000"/>
              </a:lnSpc>
            </a:pPr>
            <a:r>
              <a:rPr lang="en-US" altLang="zh-CN" sz="2000">
                <a:solidFill>
                  <a:schemeClr val="tx1"/>
                </a:solidFill>
                <a:ea typeface="宋体" panose="02010600030101010101" pitchFamily="2" charset="-122"/>
              </a:rPr>
              <a:t>Newmeyer</a:t>
            </a:r>
            <a:r>
              <a:rPr lang="zh-CN" altLang="en-US" sz="2000">
                <a:solidFill>
                  <a:schemeClr val="tx1"/>
                </a:solidFill>
                <a:latin typeface="宋体" panose="02010600030101010101" pitchFamily="2" charset="-122"/>
                <a:ea typeface="宋体" panose="02010600030101010101" pitchFamily="2" charset="-122"/>
              </a:rPr>
              <a:t>恰好提出了两个相互关系：</a:t>
            </a:r>
            <a:r>
              <a:rPr lang="zh-CN" altLang="en-US" sz="2000">
                <a:solidFill>
                  <a:schemeClr val="tx1"/>
                </a:solidFill>
                <a:latin typeface="宋体" panose="02010600030101010101" pitchFamily="2" charset="-122"/>
                <a:ea typeface="宋体" panose="02010600030101010101" pitchFamily="2" charset="-122"/>
                <a:sym typeface="Wingdings" panose="05000000000000000000" charset="0"/>
              </a:rPr>
              <a:t></a:t>
            </a:r>
            <a:r>
              <a:rPr lang="zh-CN" altLang="en-US" sz="2000">
                <a:solidFill>
                  <a:srgbClr val="FF0000"/>
                </a:solidFill>
                <a:latin typeface="宋体" panose="02010600030101010101" pitchFamily="2" charset="-122"/>
                <a:ea typeface="宋体" panose="02010600030101010101" pitchFamily="2" charset="-122"/>
                <a:sym typeface="Wingdings" panose="05000000000000000000" charset="0"/>
              </a:rPr>
              <a:t>只有整个从句中包含主语的最高层的助动词是倒置的</a:t>
            </a:r>
            <a:r>
              <a:rPr lang="zh-CN" altLang="en-US" sz="2000">
                <a:solidFill>
                  <a:schemeClr val="tx1"/>
                </a:solidFill>
                <a:latin typeface="宋体" panose="02010600030101010101" pitchFamily="2" charset="-122"/>
                <a:ea typeface="宋体" panose="02010600030101010101" pitchFamily="2" charset="-122"/>
                <a:sym typeface="Wingdings" panose="05000000000000000000" charset="0"/>
              </a:rPr>
              <a:t></a:t>
            </a:r>
            <a:r>
              <a:rPr lang="en-US" altLang="zh-CN" sz="2000">
                <a:solidFill>
                  <a:srgbClr val="FF0000"/>
                </a:solidFill>
                <a:ea typeface="宋体" panose="02010600030101010101" pitchFamily="2" charset="-122"/>
                <a:sym typeface="Wingdings" panose="05000000000000000000" charset="0"/>
              </a:rPr>
              <a:t>SAI</a:t>
            </a:r>
            <a:r>
              <a:rPr lang="zh-CN" altLang="en-US" sz="2000">
                <a:solidFill>
                  <a:srgbClr val="FF0000"/>
                </a:solidFill>
                <a:latin typeface="宋体" panose="02010600030101010101" pitchFamily="2" charset="-122"/>
                <a:ea typeface="宋体" panose="02010600030101010101" pitchFamily="2" charset="-122"/>
                <a:sym typeface="Wingdings" panose="05000000000000000000" charset="0"/>
              </a:rPr>
              <a:t>被宣称不会出现在次级从句中</a:t>
            </a:r>
            <a:r>
              <a:rPr lang="zh-CN" altLang="en-US" sz="2000">
                <a:solidFill>
                  <a:schemeClr val="tx1"/>
                </a:solidFill>
                <a:latin typeface="宋体" panose="02010600030101010101" pitchFamily="2" charset="-122"/>
                <a:ea typeface="宋体" panose="02010600030101010101" pitchFamily="2" charset="-122"/>
                <a:sym typeface="Wingdings" panose="05000000000000000000" charset="0"/>
              </a:rPr>
              <a:t>。这两点不能成立，比如：感叹句通常不会出现在次级从句中，但是只要一个次级从句被用于表达一个感叹句的言语行为</a:t>
            </a:r>
            <a:r>
              <a:rPr lang="zh-CN" altLang="en-US" sz="2000">
                <a:solidFill>
                  <a:schemeClr val="tx1"/>
                </a:solidFill>
                <a:ea typeface="宋体" panose="02010600030101010101" pitchFamily="2" charset="-122"/>
                <a:sym typeface="Wingdings" panose="05000000000000000000" charset="0"/>
              </a:rPr>
              <a:t>（</a:t>
            </a:r>
            <a:r>
              <a:rPr lang="en-US" altLang="zh-CN" sz="2000">
                <a:solidFill>
                  <a:schemeClr val="tx1"/>
                </a:solidFill>
                <a:ea typeface="宋体" panose="02010600030101010101" pitchFamily="2" charset="-122"/>
                <a:sym typeface="Wingdings" panose="05000000000000000000" charset="0"/>
              </a:rPr>
              <a:t>speech act</a:t>
            </a:r>
            <a:r>
              <a:rPr lang="zh-CN" altLang="en-US" sz="2000">
                <a:solidFill>
                  <a:schemeClr val="tx1"/>
                </a:solidFill>
                <a:ea typeface="宋体" panose="02010600030101010101" pitchFamily="2" charset="-122"/>
                <a:sym typeface="Wingdings" panose="05000000000000000000" charset="0"/>
              </a:rPr>
              <a:t>）</a:t>
            </a:r>
            <a:r>
              <a:rPr lang="en-US" altLang="zh-CN" sz="2000">
                <a:solidFill>
                  <a:schemeClr val="tx1"/>
                </a:solidFill>
                <a:latin typeface="宋体" panose="02010600030101010101" pitchFamily="2" charset="-122"/>
                <a:ea typeface="宋体" panose="02010600030101010101" pitchFamily="2" charset="-122"/>
                <a:sym typeface="Wingdings" panose="05000000000000000000" charset="0"/>
              </a:rPr>
              <a:t>,</a:t>
            </a:r>
            <a:r>
              <a:rPr lang="zh-CN" altLang="en-US" sz="2000">
                <a:solidFill>
                  <a:schemeClr val="tx1"/>
                </a:solidFill>
                <a:latin typeface="宋体" panose="02010600030101010101" pitchFamily="2" charset="-122"/>
                <a:ea typeface="宋体" panose="02010600030101010101" pitchFamily="2" charset="-122"/>
                <a:sym typeface="Wingdings" panose="05000000000000000000" charset="0"/>
              </a:rPr>
              <a:t>它们就能出现在次级从句中。</a:t>
            </a:r>
            <a:endParaRPr lang="zh-CN" altLang="en-US" sz="2000">
              <a:solidFill>
                <a:schemeClr val="tx1"/>
              </a:solidFill>
              <a:latin typeface="宋体" panose="02010600030101010101" pitchFamily="2" charset="-122"/>
              <a:ea typeface="宋体" panose="02010600030101010101" pitchFamily="2" charset="-122"/>
              <a:sym typeface="Wingdings" panose="05000000000000000000" charset="0"/>
            </a:endParaRPr>
          </a:p>
          <a:p>
            <a:pPr algn="just">
              <a:lnSpc>
                <a:spcPct val="120000"/>
              </a:lnSpc>
            </a:pPr>
            <a:r>
              <a:rPr lang="zh-CN" altLang="en-US" sz="2000">
                <a:solidFill>
                  <a:schemeClr val="tx1"/>
                </a:solidFill>
                <a:ea typeface="宋体" panose="02010600030101010101" pitchFamily="2" charset="-122"/>
                <a:sym typeface="Wingdings" panose="05000000000000000000" charset="0"/>
              </a:rPr>
              <a:t>（</a:t>
            </a:r>
            <a:r>
              <a:rPr lang="en-US" altLang="zh-CN" sz="2000">
                <a:solidFill>
                  <a:schemeClr val="tx1"/>
                </a:solidFill>
                <a:ea typeface="宋体" panose="02010600030101010101" pitchFamily="2" charset="-122"/>
                <a:sym typeface="Wingdings" panose="05000000000000000000" charset="0"/>
              </a:rPr>
              <a:t>5</a:t>
            </a:r>
            <a:r>
              <a:rPr lang="zh-CN" altLang="en-US" sz="2000">
                <a:solidFill>
                  <a:schemeClr val="tx1"/>
                </a:solidFill>
                <a:ea typeface="宋体" panose="02010600030101010101" pitchFamily="2" charset="-122"/>
                <a:sym typeface="Wingdings" panose="05000000000000000000" charset="0"/>
              </a:rPr>
              <a:t>）</a:t>
            </a:r>
            <a:r>
              <a:rPr lang="en-US" altLang="zh-CN" sz="2000">
                <a:solidFill>
                  <a:schemeClr val="tx1"/>
                </a:solidFill>
                <a:ea typeface="宋体" panose="02010600030101010101" pitchFamily="2" charset="-122"/>
                <a:sym typeface="Wingdings" panose="05000000000000000000" charset="0"/>
              </a:rPr>
              <a:t>Junie B. knew that boy, was she in trouble!(CW, ex. 36a, P.180)</a:t>
            </a:r>
            <a:endParaRPr lang="en-US" altLang="zh-CN" sz="2000" b="1">
              <a:solidFill>
                <a:schemeClr val="tx1"/>
              </a:solidFill>
              <a:ea typeface="宋体" panose="02010600030101010101" pitchFamily="2" charset="-122"/>
              <a:sym typeface="Wingdings" panose="05000000000000000000" charset="0"/>
            </a:endParaRPr>
          </a:p>
          <a:p>
            <a:pPr algn="just">
              <a:lnSpc>
                <a:spcPct val="120000"/>
              </a:lnSpc>
            </a:pPr>
            <a:r>
              <a:rPr lang="zh-CN" altLang="en-US" sz="2000" dirty="0">
                <a:latin typeface="宋体" panose="02010600030101010101" pitchFamily="2" charset="-122"/>
                <a:ea typeface="宋体" panose="02010600030101010101" pitchFamily="2" charset="-122"/>
              </a:rPr>
              <a:t>因此，</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相互关系</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的</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代数</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可以简化为这样的事实，</a:t>
            </a:r>
            <a:r>
              <a:rPr lang="en-US" altLang="zh-CN" sz="2000" dirty="0">
                <a:ea typeface="宋体" panose="02010600030101010101" pitchFamily="2" charset="-122"/>
              </a:rPr>
              <a:t>SAI</a:t>
            </a:r>
            <a:r>
              <a:rPr lang="zh-CN" altLang="en-US" sz="2000" dirty="0">
                <a:latin typeface="宋体" panose="02010600030101010101" pitchFamily="2" charset="-122"/>
                <a:ea typeface="宋体" panose="02010600030101010101" pitchFamily="2" charset="-122"/>
              </a:rPr>
              <a:t>涉及到整个从句的最高层助动词包含主语。如此，涉及到的这个助动词（非线性序列上的第一个助动词）就遵循</a:t>
            </a:r>
            <a:r>
              <a:rPr lang="en-US" altLang="zh-CN" sz="2000" i="1" dirty="0">
                <a:ea typeface="宋体" panose="02010600030101010101" pitchFamily="2" charset="-122"/>
              </a:rPr>
              <a:t>CW</a:t>
            </a:r>
            <a:r>
              <a:rPr lang="zh-CN" altLang="en-US" sz="2000" dirty="0">
                <a:latin typeface="宋体" panose="02010600030101010101" pitchFamily="2" charset="-122"/>
                <a:ea typeface="宋体" panose="02010600030101010101" pitchFamily="2" charset="-122"/>
              </a:rPr>
              <a:t>中的功能驱动，因为是这个助动词（</a:t>
            </a:r>
            <a:r>
              <a:rPr lang="zh-CN" altLang="en-US" sz="2000" dirty="0">
                <a:latin typeface="宋体" panose="02010600030101010101" pitchFamily="2" charset="-122"/>
                <a:ea typeface="宋体" panose="02010600030101010101" pitchFamily="2" charset="-122"/>
                <a:sym typeface="+mn-ea"/>
              </a:rPr>
              <a:t>表达包含着主语的从句的极性的助动词</a:t>
            </a:r>
            <a:r>
              <a:rPr lang="zh-CN" altLang="en-US" sz="2000" dirty="0">
                <a:latin typeface="宋体" panose="02010600030101010101" pitchFamily="2" charset="-122"/>
                <a:ea typeface="宋体" panose="02010600030101010101" pitchFamily="2" charset="-122"/>
              </a:rPr>
              <a:t>）和主语相倒置。</a:t>
            </a: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3.1 </a:t>
            </a:r>
            <a:r>
              <a:rPr lang="zh-CN" altLang="en-US" dirty="0">
                <a:sym typeface="+mn-ea"/>
              </a:rPr>
              <a:t>主语</a:t>
            </a:r>
            <a:r>
              <a:rPr lang="en-US" altLang="zh-CN" dirty="0">
                <a:sym typeface="+mn-ea"/>
              </a:rPr>
              <a:t>-</a:t>
            </a:r>
            <a:r>
              <a:rPr lang="zh-CN" altLang="en-US" dirty="0">
                <a:sym typeface="+mn-ea"/>
              </a:rPr>
              <a:t>助动词倒置</a:t>
            </a:r>
            <a:endParaRPr lang="en-US" altLang="zh-CN"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en-US" altLang="zh-CN" sz="2000">
                <a:ea typeface="宋体" panose="02010600030101010101" pitchFamily="2" charset="-122"/>
              </a:rPr>
              <a:t>(Lewis and Elman 2001;Reali and Christiansen 2005)</a:t>
            </a:r>
            <a:r>
              <a:rPr lang="zh-CN" altLang="en-US" sz="2000">
                <a:latin typeface="宋体" panose="02010600030101010101" pitchFamily="2" charset="-122"/>
                <a:ea typeface="宋体" panose="02010600030101010101" pitchFamily="2" charset="-122"/>
              </a:rPr>
              <a:t>但即使没有任何功能的驱动，简单的循环网络</a:t>
            </a:r>
            <a:r>
              <a:rPr lang="en-US" altLang="zh-CN" sz="2000">
                <a:ea typeface="宋体" panose="02010600030101010101" pitchFamily="2" charset="-122"/>
              </a:rPr>
              <a:t>(SRNs)</a:t>
            </a:r>
            <a:r>
              <a:rPr lang="zh-CN" altLang="en-US" sz="2000">
                <a:latin typeface="宋体" panose="02010600030101010101" pitchFamily="2" charset="-122"/>
                <a:ea typeface="宋体" panose="02010600030101010101" pitchFamily="2" charset="-122"/>
              </a:rPr>
              <a:t>也能基于儿童接受到的更简单的输入学会倒置正确的助动词。</a:t>
            </a:r>
            <a:endParaRPr lang="en-US" altLang="zh-CN" sz="2000"/>
          </a:p>
          <a:p>
            <a:pPr algn="just">
              <a:lnSpc>
                <a:spcPct val="120000"/>
              </a:lnSpc>
            </a:pPr>
            <a:r>
              <a:rPr lang="zh-CN" altLang="en-US" sz="2000">
                <a:latin typeface="宋体" panose="02010600030101010101" pitchFamily="2" charset="-122"/>
                <a:ea typeface="宋体" panose="02010600030101010101" pitchFamily="2" charset="-122"/>
              </a:rPr>
              <a:t>在他们仅仅接受了简单疑问句和陈述性表达之后，这种模型还能正确地概括以产生复杂的疑问句。</a:t>
            </a:r>
            <a:endParaRPr lang="zh-CN" altLang="en-US" sz="2000">
              <a:latin typeface="宋体" panose="02010600030101010101" pitchFamily="2" charset="-122"/>
              <a:ea typeface="宋体" panose="02010600030101010101" pitchFamily="2" charset="-122"/>
            </a:endParaRPr>
          </a:p>
          <a:p>
            <a:pPr algn="just">
              <a:lnSpc>
                <a:spcPct val="120000"/>
              </a:lnSpc>
            </a:pPr>
            <a:r>
              <a:rPr lang="en-US" altLang="zh-CN" sz="2000">
                <a:ea typeface="宋体" panose="02010600030101010101" pitchFamily="2" charset="-122"/>
              </a:rPr>
              <a:t>Is the man who was green here?</a:t>
            </a:r>
            <a:endParaRPr lang="en-US" altLang="zh-CN" sz="2000">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该网络利用了简单</a:t>
            </a:r>
            <a:r>
              <a:rPr lang="en-US" altLang="zh-CN" sz="2000">
                <a:ea typeface="宋体" panose="02010600030101010101" pitchFamily="2" charset="-122"/>
              </a:rPr>
              <a:t>NPs(the boy)</a:t>
            </a:r>
            <a:r>
              <a:rPr lang="zh-CN" altLang="en-US" sz="2000">
                <a:latin typeface="宋体" panose="02010600030101010101" pitchFamily="2" charset="-122"/>
                <a:ea typeface="宋体" panose="02010600030101010101" pitchFamily="2" charset="-122"/>
              </a:rPr>
              <a:t>和复杂的</a:t>
            </a:r>
            <a:r>
              <a:rPr lang="en-US" altLang="zh-CN" sz="2000">
                <a:ea typeface="宋体" panose="02010600030101010101" pitchFamily="2" charset="-122"/>
              </a:rPr>
              <a:t>NPs(the boy who chases dogs)</a:t>
            </a:r>
            <a:r>
              <a:rPr lang="zh-CN" altLang="en-US" sz="2000">
                <a:latin typeface="宋体" panose="02010600030101010101" pitchFamily="2" charset="-122"/>
                <a:ea typeface="宋体" panose="02010600030101010101" pitchFamily="2" charset="-122"/>
              </a:rPr>
              <a:t>通常在输入中有相似分布的事实。这种模型还预测当涉及到可能出现在输入中的一串地点时，学习者有时可能会犯错，且正是这种错误确实有时在儿童的生产中出现。</a:t>
            </a:r>
            <a:endParaRPr lang="zh-CN" altLang="en-US" sz="2000" dirty="0"/>
          </a:p>
        </p:txBody>
      </p:sp>
    </p:spTree>
    <p:custDataLst>
      <p:tags r:id="rId3"/>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3.1 </a:t>
            </a:r>
            <a:r>
              <a:rPr lang="zh-CN" altLang="en-US" dirty="0">
                <a:sym typeface="+mn-ea"/>
              </a:rPr>
              <a:t>主语</a:t>
            </a:r>
            <a:r>
              <a:rPr lang="en-US" altLang="zh-CN" dirty="0">
                <a:sym typeface="+mn-ea"/>
              </a:rPr>
              <a:t>-</a:t>
            </a:r>
            <a:r>
              <a:rPr lang="zh-CN" altLang="en-US" dirty="0">
                <a:sym typeface="+mn-ea"/>
              </a:rPr>
              <a:t>助动词倒置</a:t>
            </a:r>
            <a:endParaRPr lang="en-US" altLang="zh-CN" dirty="0"/>
          </a:p>
        </p:txBody>
      </p:sp>
      <p:sp>
        <p:nvSpPr>
          <p:cNvPr id="3" name="内容占位符 2"/>
          <p:cNvSpPr>
            <a:spLocks noGrp="1"/>
          </p:cNvSpPr>
          <p:nvPr>
            <p:ph idx="1"/>
            <p:custDataLst>
              <p:tags r:id="rId2"/>
            </p:custDataLst>
          </p:nvPr>
        </p:nvSpPr>
        <p:spPr>
          <a:xfrm>
            <a:off x="838200" y="1825625"/>
            <a:ext cx="10515600" cy="4496435"/>
          </a:xfrm>
        </p:spPr>
        <p:txBody>
          <a:bodyPr>
            <a:normAutofit lnSpcReduction="20000"/>
          </a:bodyPr>
          <a:lstStyle/>
          <a:p>
            <a:pPr algn="just">
              <a:lnSpc>
                <a:spcPct val="120000"/>
              </a:lnSpc>
            </a:pPr>
            <a:r>
              <a:rPr lang="zh-CN" altLang="en-US" sz="2000" b="1">
                <a:solidFill>
                  <a:srgbClr val="0070C0"/>
                </a:solidFill>
                <a:latin typeface="宋体" panose="02010600030101010101" pitchFamily="2" charset="-122"/>
                <a:ea typeface="宋体" panose="02010600030101010101" pitchFamily="2" charset="-122"/>
                <a:sym typeface="Wingdings" panose="05000000000000000000" charset="0"/>
              </a:rPr>
              <a:t></a:t>
            </a:r>
            <a:r>
              <a:rPr lang="zh-CN" altLang="en-US" sz="2000" b="1">
                <a:solidFill>
                  <a:srgbClr val="0070C0"/>
                </a:solidFill>
                <a:latin typeface="宋体" panose="02010600030101010101" pitchFamily="2" charset="-122"/>
                <a:ea typeface="宋体" panose="02010600030101010101" pitchFamily="2" charset="-122"/>
              </a:rPr>
              <a:t>在助动词和主语倒置的事实背后，存在一些列与众不同的特征：</a:t>
            </a:r>
            <a:endParaRPr lang="zh-CN" altLang="en-US" sz="2000" b="1">
              <a:solidFill>
                <a:srgbClr val="0070C0"/>
              </a:solidFill>
              <a:latin typeface="宋体" panose="02010600030101010101" pitchFamily="2" charset="-122"/>
              <a:ea typeface="宋体" panose="02010600030101010101" pitchFamily="2" charset="-122"/>
            </a:endParaRPr>
          </a:p>
          <a:p>
            <a:pPr marL="0" indent="0" algn="just">
              <a:lnSpc>
                <a:spcPct val="120000"/>
              </a:lnSpc>
              <a:buNone/>
            </a:pPr>
            <a:r>
              <a:rPr lang="en-US" altLang="zh-CN" sz="2000"/>
              <a:t>    </a:t>
            </a:r>
            <a:r>
              <a:rPr lang="zh-CN" altLang="en-US" sz="2000">
                <a:latin typeface="宋体" panose="02010600030101010101" pitchFamily="2" charset="-122"/>
                <a:ea typeface="宋体" panose="02010600030101010101" pitchFamily="2" charset="-122"/>
              </a:rPr>
              <a:t>在有些构式中，仅仅只有</a:t>
            </a:r>
            <a:r>
              <a:rPr lang="zh-CN" altLang="en-US" sz="2000">
                <a:solidFill>
                  <a:srgbClr val="FF0000"/>
                </a:solidFill>
                <a:latin typeface="宋体" panose="02010600030101010101" pitchFamily="2" charset="-122"/>
                <a:ea typeface="宋体" panose="02010600030101010101" pitchFamily="2" charset="-122"/>
              </a:rPr>
              <a:t>助动词的一个子集</a:t>
            </a:r>
            <a:r>
              <a:rPr lang="zh-CN" altLang="en-US" sz="2000">
                <a:latin typeface="宋体" panose="02010600030101010101" pitchFamily="2" charset="-122"/>
                <a:ea typeface="宋体" panose="02010600030101010101" pitchFamily="2" charset="-122"/>
              </a:rPr>
              <a:t>能出现（反事实条件句，祈愿</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诅咒）；</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  有些构式更青睐</a:t>
            </a:r>
            <a:r>
              <a:rPr lang="zh-CN" altLang="en-US" sz="2000">
                <a:solidFill>
                  <a:srgbClr val="FF0000"/>
                </a:solidFill>
                <a:latin typeface="宋体" panose="02010600030101010101" pitchFamily="2" charset="-122"/>
                <a:ea typeface="宋体" panose="02010600030101010101" pitchFamily="2" charset="-122"/>
              </a:rPr>
              <a:t>词汇化的主语</a:t>
            </a:r>
            <a:r>
              <a:rPr lang="zh-CN" altLang="en-US" sz="2000">
                <a:latin typeface="宋体" panose="02010600030101010101" pitchFamily="2" charset="-122"/>
                <a:ea typeface="宋体" panose="02010600030101010101" pitchFamily="2" charset="-122"/>
              </a:rPr>
              <a:t>并且不允许第三人称单数主语（比较句）；</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  在有些构式中，这种倒置是</a:t>
            </a:r>
            <a:r>
              <a:rPr lang="zh-CN" altLang="en-US" sz="2000">
                <a:solidFill>
                  <a:srgbClr val="FF0000"/>
                </a:solidFill>
                <a:latin typeface="宋体" panose="02010600030101010101" pitchFamily="2" charset="-122"/>
                <a:ea typeface="宋体" panose="02010600030101010101" pitchFamily="2" charset="-122"/>
              </a:rPr>
              <a:t>必须的</a:t>
            </a:r>
            <a:r>
              <a:rPr lang="zh-CN" altLang="en-US" sz="2000">
                <a:latin typeface="宋体" panose="02010600030101010101" pitchFamily="2" charset="-122"/>
                <a:ea typeface="宋体" panose="02010600030101010101" pitchFamily="2" charset="-122"/>
              </a:rPr>
              <a:t>（是非疑问句）而其他的构式中是</a:t>
            </a:r>
            <a:r>
              <a:rPr lang="zh-CN" altLang="en-US" sz="2000">
                <a:solidFill>
                  <a:srgbClr val="FF0000"/>
                </a:solidFill>
                <a:latin typeface="宋体" panose="02010600030101010101" pitchFamily="2" charset="-122"/>
                <a:ea typeface="宋体" panose="02010600030101010101" pitchFamily="2" charset="-122"/>
              </a:rPr>
              <a:t>可选的</a:t>
            </a:r>
            <a:r>
              <a:rPr lang="zh-CN" altLang="en-US" sz="2000">
                <a:latin typeface="宋体" panose="02010600030101010101" pitchFamily="2" charset="-122"/>
                <a:ea typeface="宋体" panose="02010600030101010101" pitchFamily="2" charset="-122"/>
              </a:rPr>
              <a:t>（比较句）；</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  有些构式需要一个某种类型的</a:t>
            </a:r>
            <a:r>
              <a:rPr lang="zh-CN" altLang="en-US" sz="2000" b="1">
                <a:solidFill>
                  <a:srgbClr val="0070C0"/>
                </a:solidFill>
                <a:latin typeface="宋体" panose="02010600030101010101" pitchFamily="2" charset="-122"/>
                <a:ea typeface="宋体" panose="02010600030101010101" pitchFamily="2" charset="-122"/>
              </a:rPr>
              <a:t>初始短语</a:t>
            </a:r>
            <a:r>
              <a:rPr lang="zh-CN" altLang="en-US" sz="2000">
                <a:latin typeface="宋体" panose="02010600030101010101" pitchFamily="2" charset="-122"/>
                <a:ea typeface="宋体" panose="02010600030101010101" pitchFamily="2" charset="-122"/>
              </a:rPr>
              <a:t>（感叹句、否定句和正向反驳</a:t>
            </a:r>
            <a:r>
              <a:rPr lang="en-US" altLang="zh-CN" sz="2000">
                <a:ea typeface="宋体" panose="02010600030101010101" pitchFamily="2" charset="-122"/>
              </a:rPr>
              <a:t>positive rejoinders</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  有些构式需要在倒置的从句中</a:t>
            </a:r>
            <a:r>
              <a:rPr lang="zh-CN" altLang="en-US" sz="2000">
                <a:solidFill>
                  <a:srgbClr val="FF0000"/>
                </a:solidFill>
                <a:latin typeface="宋体" panose="02010600030101010101" pitchFamily="2" charset="-122"/>
                <a:ea typeface="宋体" panose="02010600030101010101" pitchFamily="2" charset="-122"/>
              </a:rPr>
              <a:t>有</a:t>
            </a:r>
            <a:r>
              <a:rPr lang="en-US" altLang="zh-CN" sz="2000">
                <a:solidFill>
                  <a:srgbClr val="FF0000"/>
                </a:solidFill>
                <a:latin typeface="宋体" panose="02010600030101010101" pitchFamily="2" charset="-122"/>
                <a:ea typeface="宋体" panose="02010600030101010101" pitchFamily="2" charset="-122"/>
              </a:rPr>
              <a:t>VP</a:t>
            </a:r>
            <a:r>
              <a:rPr lang="zh-CN" altLang="en-US" sz="2000">
                <a:solidFill>
                  <a:srgbClr val="FF0000"/>
                </a:solidFill>
                <a:latin typeface="宋体" panose="02010600030101010101" pitchFamily="2" charset="-122"/>
                <a:ea typeface="宋体" panose="02010600030101010101" pitchFamily="2" charset="-122"/>
              </a:rPr>
              <a:t>省略</a:t>
            </a:r>
            <a:r>
              <a:rPr lang="zh-CN" altLang="en-US" sz="2000">
                <a:solidFill>
                  <a:schemeClr val="tx1"/>
                </a:solidFill>
                <a:latin typeface="宋体" panose="02010600030101010101" pitchFamily="2" charset="-122"/>
                <a:ea typeface="宋体" panose="02010600030101010101" pitchFamily="2" charset="-122"/>
              </a:rPr>
              <a:t>（比较句）</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en-US" altLang="zh-CN" sz="2000">
                <a:latin typeface="宋体" panose="02010600030101010101" pitchFamily="2" charset="-122"/>
                <a:ea typeface="宋体" panose="02010600030101010101" pitchFamily="2" charset="-122"/>
              </a:rPr>
              <a:t> </a:t>
            </a:r>
            <a:endParaRPr lang="en-US" altLang="zh-CN"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很明显所有允许任意主语和任意助动词倒置的系统都是一种强烈的过度概括，儿童也不可能这样做。一个非构式主义的、普通的句法解释将预测儿童可能会产生如下</a:t>
            </a:r>
            <a:r>
              <a:rPr lang="en-US" altLang="zh-CN" sz="2000">
                <a:latin typeface="宋体" panose="02010600030101010101" pitchFamily="2" charset="-122"/>
                <a:ea typeface="宋体" panose="02010600030101010101" pitchFamily="2" charset="-122"/>
              </a:rPr>
              <a:t>6a-e</a:t>
            </a:r>
            <a:r>
              <a:rPr lang="zh-CN" altLang="en-US" sz="2000">
                <a:latin typeface="宋体" panose="02010600030101010101" pitchFamily="2" charset="-122"/>
                <a:ea typeface="宋体" panose="02010600030101010101" pitchFamily="2" charset="-122"/>
              </a:rPr>
              <a:t>中发现的这些种类的过度概括错误。然而，极大可能儿童不会真正犯这些错误。</a:t>
            </a:r>
            <a:endParaRPr lang="zh-CN" altLang="en-US" sz="2000" dirty="0">
              <a:latin typeface="宋体" panose="02010600030101010101" pitchFamily="2" charset="-122"/>
              <a:ea typeface="宋体" panose="02010600030101010101" pitchFamily="2" charset="-122"/>
            </a:endParaRPr>
          </a:p>
        </p:txBody>
      </p:sp>
      <p:sp>
        <p:nvSpPr>
          <p:cNvPr id="2" name="圆角矩形 1"/>
          <p:cNvSpPr/>
          <p:nvPr/>
        </p:nvSpPr>
        <p:spPr>
          <a:xfrm>
            <a:off x="5431790" y="276860"/>
            <a:ext cx="6093460" cy="134175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p>
            <a:pPr algn="l"/>
            <a:r>
              <a:rPr lang="zh-CN" altLang="en-US" sz="2000">
                <a:latin typeface="宋体" panose="02010600030101010101" pitchFamily="2" charset="-122"/>
                <a:ea typeface="宋体" panose="02010600030101010101" pitchFamily="2" charset="-122"/>
              </a:rPr>
              <a:t>初始短语标记：相当于深层结构，转换规则把初始短语标记转换成包括语迹在内的表层结构，然后通过第一套语义规则把表层结构变成逻辑式。</a:t>
            </a:r>
            <a:endParaRPr lang="zh-CN" altLang="en-US" sz="2000">
              <a:latin typeface="宋体" panose="02010600030101010101" pitchFamily="2" charset="-122"/>
              <a:ea typeface="宋体" panose="02010600030101010101" pitchFamily="2" charset="-122"/>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3.1 </a:t>
            </a:r>
            <a:r>
              <a:rPr lang="zh-CN" altLang="en-US" dirty="0">
                <a:sym typeface="+mn-ea"/>
              </a:rPr>
              <a:t>主语</a:t>
            </a:r>
            <a:r>
              <a:rPr lang="en-US" altLang="zh-CN" dirty="0">
                <a:sym typeface="+mn-ea"/>
              </a:rPr>
              <a:t>-</a:t>
            </a:r>
            <a:r>
              <a:rPr lang="zh-CN" altLang="en-US" dirty="0">
                <a:sym typeface="+mn-ea"/>
              </a:rPr>
              <a:t>助动词倒置</a:t>
            </a:r>
            <a:endParaRPr lang="en-US" altLang="zh-CN" dirty="0"/>
          </a:p>
        </p:txBody>
      </p:sp>
      <p:sp>
        <p:nvSpPr>
          <p:cNvPr id="3" name="内容占位符 2"/>
          <p:cNvSpPr>
            <a:spLocks noGrp="1"/>
          </p:cNvSpPr>
          <p:nvPr>
            <p:ph idx="1"/>
            <p:custDataLst>
              <p:tags r:id="rId2"/>
            </p:custDataLst>
          </p:nvPr>
        </p:nvSpPr>
        <p:spPr/>
        <p:txBody>
          <a:bodyPr>
            <a:normAutofit lnSpcReduction="20000"/>
          </a:bodyPr>
          <a:lstStyle/>
          <a:p>
            <a:pPr algn="just">
              <a:lnSpc>
                <a:spcPct val="120000"/>
              </a:lnSpc>
            </a:pPr>
            <a:r>
              <a:rPr lang="en-US" altLang="zh-CN" sz="2000"/>
              <a:t>(6)    </a:t>
            </a:r>
            <a:r>
              <a:rPr lang="en-US" altLang="zh-CN"/>
              <a:t>a.   *</a:t>
            </a:r>
            <a:r>
              <a:rPr lang="en-US" altLang="zh-CN">
                <a:solidFill>
                  <a:srgbClr val="FF0000"/>
                </a:solidFill>
              </a:rPr>
              <a:t>Should</a:t>
            </a:r>
            <a:r>
              <a:rPr lang="en-US" altLang="zh-CN"/>
              <a:t> Mom orphan you! (Curse with SAI involving </a:t>
            </a:r>
            <a:r>
              <a:rPr lang="en-US" altLang="zh-CN" i="1">
                <a:latin typeface="Times New Roman" panose="02020603050405020304" charset="0"/>
              </a:rPr>
              <a:t>should</a:t>
            </a:r>
            <a:r>
              <a:rPr lang="en-US" altLang="zh-CN"/>
              <a:t> instead of may)</a:t>
            </a:r>
            <a:endParaRPr lang="en-US" altLang="zh-CN"/>
          </a:p>
          <a:p>
            <a:pPr marL="0" indent="0" algn="just">
              <a:lnSpc>
                <a:spcPct val="120000"/>
              </a:lnSpc>
              <a:buNone/>
            </a:pPr>
            <a:r>
              <a:rPr lang="en-US" altLang="zh-CN"/>
              <a:t>          b.   *I am faster than </a:t>
            </a:r>
            <a:r>
              <a:rPr lang="en-US" altLang="zh-CN">
                <a:solidFill>
                  <a:srgbClr val="FF0000"/>
                </a:solidFill>
              </a:rPr>
              <a:t>is it</a:t>
            </a:r>
            <a:r>
              <a:rPr lang="en-US" altLang="zh-CN"/>
              <a:t>! (Comparative with third person subject referring to, say, a train)</a:t>
            </a:r>
            <a:endParaRPr lang="en-US" altLang="zh-CN"/>
          </a:p>
          <a:p>
            <a:pPr marL="0" indent="0" algn="just">
              <a:lnSpc>
                <a:spcPct val="120000"/>
              </a:lnSpc>
              <a:buNone/>
            </a:pPr>
            <a:r>
              <a:rPr lang="en-US" altLang="zh-CN"/>
              <a:t>          c.    *</a:t>
            </a:r>
            <a:r>
              <a:rPr lang="en-US" altLang="zh-CN">
                <a:solidFill>
                  <a:srgbClr val="FF0000"/>
                </a:solidFill>
              </a:rPr>
              <a:t>Many</a:t>
            </a:r>
            <a:r>
              <a:rPr lang="en-US" altLang="zh-CN"/>
              <a:t> a night has</a:t>
            </a:r>
            <a:r>
              <a:rPr lang="en-US" altLang="zh-CN">
                <a:solidFill>
                  <a:srgbClr val="FF0000"/>
                </a:solidFill>
              </a:rPr>
              <a:t>n't</a:t>
            </a:r>
            <a:r>
              <a:rPr lang="en-US" altLang="zh-CN"/>
              <a:t> my sister wet her bed. (</a:t>
            </a:r>
            <a:r>
              <a:rPr lang="en-US" altLang="zh-CN" i="1">
                <a:latin typeface="Times New Roman" panose="02020603050405020304" charset="0"/>
              </a:rPr>
              <a:t>Many</a:t>
            </a:r>
            <a:r>
              <a:rPr lang="en-US" altLang="zh-CN"/>
              <a:t> NP</a:t>
            </a:r>
            <a:r>
              <a:rPr lang="en-US" altLang="zh-CN" i="1" baseline="-25000">
                <a:latin typeface="Times New Roman" panose="02020603050405020304" charset="0"/>
              </a:rPr>
              <a:t>indefinite</a:t>
            </a:r>
            <a:r>
              <a:rPr lang="en-US" altLang="zh-CN"/>
              <a:t> </a:t>
            </a:r>
            <a:r>
              <a:rPr lang="en-US" altLang="zh-CN" i="1">
                <a:latin typeface="Times New Roman" panose="02020603050405020304" charset="0"/>
              </a:rPr>
              <a:t>SAI</a:t>
            </a:r>
            <a:r>
              <a:rPr lang="en-US" altLang="zh-CN"/>
              <a:t> construction; it can not occur with negative auxiliaries)</a:t>
            </a:r>
            <a:endParaRPr lang="en-US" altLang="zh-CN"/>
          </a:p>
          <a:p>
            <a:pPr marL="0" indent="0" algn="just">
              <a:lnSpc>
                <a:spcPct val="120000"/>
              </a:lnSpc>
              <a:buNone/>
            </a:pPr>
            <a:r>
              <a:rPr lang="en-US" altLang="zh-CN"/>
              <a:t>          d.    *</a:t>
            </a:r>
            <a:r>
              <a:rPr lang="en-US" altLang="zh-CN">
                <a:solidFill>
                  <a:srgbClr val="FF0000"/>
                </a:solidFill>
              </a:rPr>
              <a:t>Actually</a:t>
            </a:r>
            <a:r>
              <a:rPr lang="en-US" altLang="zh-CN"/>
              <a:t> have I learned this very well. (SAI with positive adverb </a:t>
            </a:r>
            <a:r>
              <a:rPr lang="en-US" altLang="zh-CN" i="1">
                <a:latin typeface="Times New Roman" panose="02020603050405020304" charset="0"/>
              </a:rPr>
              <a:t>actually</a:t>
            </a:r>
            <a:r>
              <a:rPr lang="en-US" altLang="zh-CN"/>
              <a:t>).</a:t>
            </a:r>
            <a:endParaRPr lang="en-US" altLang="zh-CN"/>
          </a:p>
          <a:p>
            <a:pPr marL="0" indent="0" algn="just">
              <a:lnSpc>
                <a:spcPct val="120000"/>
              </a:lnSpc>
              <a:buNone/>
            </a:pPr>
            <a:r>
              <a:rPr lang="en-US" altLang="zh-CN"/>
              <a:t>          e.    *</a:t>
            </a:r>
            <a:r>
              <a:rPr lang="en-US" altLang="zh-CN">
                <a:solidFill>
                  <a:srgbClr val="FF0000"/>
                </a:solidFill>
              </a:rPr>
              <a:t>Better</a:t>
            </a:r>
            <a:r>
              <a:rPr lang="en-US" altLang="zh-CN"/>
              <a:t> you go! (SAI with </a:t>
            </a:r>
            <a:r>
              <a:rPr lang="en-US" altLang="zh-CN" i="1">
                <a:latin typeface="Times New Roman" panose="02020603050405020304" charset="0"/>
              </a:rPr>
              <a:t>better</a:t>
            </a:r>
            <a:r>
              <a:rPr lang="en-US" altLang="zh-CN"/>
              <a:t>, which otherwise acts as an auxiliary but does not allow SAI; see Sag forthcoming)</a:t>
            </a:r>
            <a:endParaRPr lang="en-US" altLang="zh-CN"/>
          </a:p>
          <a:p>
            <a:pPr marL="0" indent="0" algn="just">
              <a:lnSpc>
                <a:spcPct val="120000"/>
              </a:lnSpc>
              <a:buNone/>
            </a:pPr>
            <a:endParaRPr lang="en-US" altLang="zh-CN" dirty="0"/>
          </a:p>
        </p:txBody>
      </p:sp>
    </p:spTree>
    <p:custDataLst>
      <p:tags r:id="rId3"/>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3.1 </a:t>
            </a:r>
            <a:r>
              <a:rPr lang="zh-CN" altLang="en-US" dirty="0">
                <a:sym typeface="+mn-ea"/>
              </a:rPr>
              <a:t>主语</a:t>
            </a:r>
            <a:r>
              <a:rPr lang="en-US" altLang="zh-CN" dirty="0">
                <a:sym typeface="+mn-ea"/>
              </a:rPr>
              <a:t>-</a:t>
            </a:r>
            <a:r>
              <a:rPr lang="zh-CN" altLang="en-US" dirty="0">
                <a:sym typeface="+mn-ea"/>
              </a:rPr>
              <a:t>助动词倒置</a:t>
            </a:r>
            <a:endParaRPr lang="en-US" altLang="zh-CN" dirty="0"/>
          </a:p>
        </p:txBody>
      </p:sp>
      <p:sp>
        <p:nvSpPr>
          <p:cNvPr id="3" name="内容占位符 2"/>
          <p:cNvSpPr>
            <a:spLocks noGrp="1"/>
          </p:cNvSpPr>
          <p:nvPr>
            <p:ph idx="1"/>
            <p:custDataLst>
              <p:tags r:id="rId2"/>
            </p:custDataLst>
          </p:nvPr>
        </p:nvSpPr>
        <p:spPr>
          <a:xfrm>
            <a:off x="838200" y="1431290"/>
            <a:ext cx="10515600" cy="5140960"/>
          </a:xfrm>
        </p:spPr>
        <p:txBody>
          <a:bodyPr>
            <a:normAutofit/>
          </a:bodyPr>
          <a:lstStyle/>
          <a:p>
            <a:pPr algn="just">
              <a:lnSpc>
                <a:spcPct val="120000"/>
              </a:lnSpc>
            </a:pPr>
            <a:r>
              <a:rPr lang="zh-CN" altLang="en-US" sz="2000" b="1">
                <a:solidFill>
                  <a:srgbClr val="0070C0"/>
                </a:solidFill>
                <a:latin typeface="宋体" panose="02010600030101010101" pitchFamily="2" charset="-122"/>
                <a:ea typeface="宋体" panose="02010600030101010101" pitchFamily="2" charset="-122"/>
                <a:sym typeface="Wingdings" panose="05000000000000000000" charset="0"/>
              </a:rPr>
              <a:t></a:t>
            </a:r>
            <a:r>
              <a:rPr lang="zh-CN" altLang="en-US" sz="2000" b="1">
                <a:solidFill>
                  <a:srgbClr val="0070C0"/>
                </a:solidFill>
                <a:latin typeface="宋体" panose="02010600030101010101" pitchFamily="2" charset="-122"/>
                <a:ea typeface="宋体" panose="02010600030101010101" pitchFamily="2" charset="-122"/>
              </a:rPr>
              <a:t>儿童习得</a:t>
            </a:r>
            <a:r>
              <a:rPr lang="en-US" altLang="zh-CN" sz="2000" b="1">
                <a:solidFill>
                  <a:srgbClr val="0070C0"/>
                </a:solidFill>
                <a:ea typeface="宋体" panose="02010600030101010101" pitchFamily="2" charset="-122"/>
              </a:rPr>
              <a:t>SAI</a:t>
            </a:r>
            <a:r>
              <a:rPr lang="zh-CN" altLang="en-US" sz="2000" b="1">
                <a:solidFill>
                  <a:srgbClr val="0070C0"/>
                </a:solidFill>
                <a:latin typeface="宋体" panose="02010600030101010101" pitchFamily="2" charset="-122"/>
                <a:ea typeface="宋体" panose="02010600030101010101" pitchFamily="2" charset="-122"/>
              </a:rPr>
              <a:t>构式有时间先后：</a:t>
            </a:r>
            <a:endParaRPr lang="zh-CN" altLang="en-US" sz="2000" b="1">
              <a:solidFill>
                <a:srgbClr val="0070C0"/>
              </a:solidFill>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儿童不会同时突然生成所有的</a:t>
            </a:r>
            <a:r>
              <a:rPr lang="en-US" altLang="zh-CN" sz="2000">
                <a:ea typeface="宋体" panose="02010600030101010101" pitchFamily="2" charset="-122"/>
              </a:rPr>
              <a:t>SAI</a:t>
            </a:r>
            <a:r>
              <a:rPr lang="zh-CN" altLang="en-US" sz="2000">
                <a:latin typeface="宋体" panose="02010600030101010101" pitchFamily="2" charset="-122"/>
                <a:ea typeface="宋体" panose="02010600030101010101" pitchFamily="2" charset="-122"/>
              </a:rPr>
              <a:t>构式。如：在他们产生比较句中的</a:t>
            </a:r>
            <a:r>
              <a:rPr lang="en-US" altLang="zh-CN" sz="2000">
                <a:ea typeface="宋体" panose="02010600030101010101" pitchFamily="2" charset="-122"/>
              </a:rPr>
              <a:t>SAI</a:t>
            </a:r>
            <a:r>
              <a:rPr lang="zh-CN" altLang="en-US" sz="2000">
                <a:latin typeface="宋体" panose="02010600030101010101" pitchFamily="2" charset="-122"/>
                <a:ea typeface="宋体" panose="02010600030101010101" pitchFamily="2" charset="-122"/>
              </a:rPr>
              <a:t>之前，他们先学会很好地生产某些是非疑问句，且许多说话人从来不在比较句中倒置。</a:t>
            </a:r>
            <a:endParaRPr lang="en-US" altLang="zh-CN" sz="2000">
              <a:latin typeface="宋体" panose="02010600030101010101" pitchFamily="2" charset="-122"/>
              <a:ea typeface="宋体" panose="02010600030101010101" pitchFamily="2" charset="-122"/>
            </a:endParaRPr>
          </a:p>
          <a:p>
            <a:pPr algn="just">
              <a:lnSpc>
                <a:spcPct val="120000"/>
              </a:lnSpc>
            </a:pPr>
            <a:r>
              <a:rPr lang="zh-CN" altLang="zh-CN" sz="2000" b="1">
                <a:solidFill>
                  <a:srgbClr val="0070C0"/>
                </a:solidFill>
                <a:latin typeface="宋体" panose="02010600030101010101" pitchFamily="2" charset="-122"/>
                <a:ea typeface="宋体" panose="02010600030101010101" pitchFamily="2" charset="-122"/>
              </a:rPr>
              <a:t>解释</a:t>
            </a:r>
            <a:r>
              <a:rPr lang="en-US" altLang="zh-CN" sz="2000" b="1">
                <a:solidFill>
                  <a:srgbClr val="0070C0"/>
                </a:solidFill>
                <a:ea typeface="宋体" panose="02010600030101010101" pitchFamily="2" charset="-122"/>
              </a:rPr>
              <a:t>SAI</a:t>
            </a:r>
            <a:r>
              <a:rPr lang="zh-CN" altLang="en-US" sz="2000" b="1">
                <a:solidFill>
                  <a:srgbClr val="0070C0"/>
                </a:solidFill>
                <a:latin typeface="宋体" panose="02010600030101010101" pitchFamily="2" charset="-122"/>
                <a:ea typeface="宋体" panose="02010600030101010101" pitchFamily="2" charset="-122"/>
              </a:rPr>
              <a:t>构式</a:t>
            </a:r>
            <a:r>
              <a:rPr lang="zh-CN" altLang="en-US" sz="2000">
                <a:solidFill>
                  <a:srgbClr val="0070C0"/>
                </a:solidFill>
                <a:latin typeface="宋体" panose="02010600030101010101" pitchFamily="2" charset="-122"/>
                <a:ea typeface="宋体" panose="02010600030101010101" pitchFamily="2" charset="-122"/>
              </a:rPr>
              <a:t>：</a:t>
            </a:r>
            <a:endParaRPr lang="zh-CN" altLang="en-US" sz="2000">
              <a:solidFill>
                <a:srgbClr val="0070C0"/>
              </a:solidFill>
              <a:latin typeface="宋体" panose="02010600030101010101" pitchFamily="2" charset="-122"/>
              <a:ea typeface="宋体" panose="02010600030101010101" pitchFamily="2" charset="-122"/>
            </a:endParaRPr>
          </a:p>
          <a:p>
            <a:pPr algn="just">
              <a:lnSpc>
                <a:spcPct val="120000"/>
              </a:lnSpc>
            </a:pPr>
            <a:r>
              <a:rPr lang="en-US" altLang="zh-CN" sz="2000">
                <a:solidFill>
                  <a:srgbClr val="0070C0"/>
                </a:solidFill>
                <a:ea typeface="宋体" panose="02010600030101010101" pitchFamily="2" charset="-122"/>
              </a:rPr>
              <a:t>Lidz and Williams</a:t>
            </a:r>
            <a:r>
              <a:rPr lang="zh-CN" altLang="en-US" sz="2000">
                <a:latin typeface="宋体" panose="02010600030101010101" pitchFamily="2" charset="-122"/>
                <a:ea typeface="宋体" panose="02010600030101010101" pitchFamily="2" charset="-122"/>
              </a:rPr>
              <a:t>采用了生成主义的方法，认为</a:t>
            </a:r>
            <a:r>
              <a:rPr lang="en-US" altLang="zh-CN" sz="2000">
                <a:ea typeface="宋体" panose="02010600030101010101" pitchFamily="2" charset="-122"/>
              </a:rPr>
              <a:t>SAI</a:t>
            </a:r>
            <a:r>
              <a:rPr lang="zh-CN" altLang="en-US" sz="2000">
                <a:latin typeface="宋体" panose="02010600030101010101" pitchFamily="2" charset="-122"/>
                <a:ea typeface="宋体" panose="02010600030101010101" pitchFamily="2" charset="-122"/>
              </a:rPr>
              <a:t>的特征是由一个普遍的</a:t>
            </a:r>
            <a:r>
              <a:rPr lang="zh-CN" altLang="en-US" sz="2000">
                <a:solidFill>
                  <a:srgbClr val="FF0000"/>
                </a:solidFill>
                <a:latin typeface="宋体" panose="02010600030101010101" pitchFamily="2" charset="-122"/>
                <a:ea typeface="宋体" panose="02010600030101010101" pitchFamily="2" charset="-122"/>
              </a:rPr>
              <a:t>中心词提升</a:t>
            </a:r>
            <a:r>
              <a:rPr lang="zh-CN" altLang="en-US" sz="2000">
                <a:latin typeface="宋体" panose="02010600030101010101" pitchFamily="2" charset="-122"/>
                <a:ea typeface="宋体" panose="02010600030101010101" pitchFamily="2" charset="-122"/>
              </a:rPr>
              <a:t>至一个空补语成分</a:t>
            </a:r>
            <a:r>
              <a:rPr lang="en-US" altLang="zh-CN" sz="2000">
                <a:latin typeface="宋体" panose="02010600030101010101" pitchFamily="2" charset="-122"/>
                <a:ea typeface="宋体" panose="02010600030101010101" pitchFamily="2" charset="-122"/>
              </a:rPr>
              <a:t>(</a:t>
            </a:r>
            <a:r>
              <a:rPr lang="en-US" altLang="zh-CN" sz="2000">
                <a:ea typeface="宋体" panose="02010600030101010101" pitchFamily="2" charset="-122"/>
              </a:rPr>
              <a:t>complementizer)</a:t>
            </a:r>
            <a:r>
              <a:rPr lang="zh-CN" altLang="en-US" sz="2000">
                <a:latin typeface="宋体" panose="02010600030101010101" pitchFamily="2" charset="-122"/>
                <a:ea typeface="宋体" panose="02010600030101010101" pitchFamily="2" charset="-122"/>
              </a:rPr>
              <a:t>位置（这一过程）获得的。</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作者回应</a:t>
            </a:r>
            <a:r>
              <a:rPr lang="zh-CN" altLang="en-US" sz="2000">
                <a:latin typeface="宋体" panose="02010600030101010101" pitchFamily="2" charset="-122"/>
                <a:ea typeface="宋体" panose="02010600030101010101" pitchFamily="2" charset="-122"/>
              </a:rPr>
              <a:t>：以这种观点，例</a:t>
            </a:r>
            <a:r>
              <a:rPr lang="en-US" altLang="zh-CN" sz="2000">
                <a:ea typeface="宋体" panose="02010600030101010101" pitchFamily="2" charset="-122"/>
              </a:rPr>
              <a:t>5</a:t>
            </a:r>
            <a:r>
              <a:rPr lang="zh-CN" altLang="en-US" sz="2000">
                <a:latin typeface="宋体" panose="02010600030101010101" pitchFamily="2" charset="-122"/>
                <a:ea typeface="宋体" panose="02010600030101010101" pitchFamily="2" charset="-122"/>
              </a:rPr>
              <a:t>将怎样被生成是绝对不清楚的，因为在补语成分位置上有一个明显的补语成分。</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ea typeface="宋体" panose="02010600030101010101" pitchFamily="2" charset="-122"/>
                <a:sym typeface="Wingdings" panose="05000000000000000000" charset="0"/>
              </a:rPr>
              <a:t>（</a:t>
            </a:r>
            <a:r>
              <a:rPr lang="en-US" altLang="zh-CN" sz="2000">
                <a:ea typeface="宋体" panose="02010600030101010101" pitchFamily="2" charset="-122"/>
                <a:sym typeface="Wingdings" panose="05000000000000000000" charset="0"/>
              </a:rPr>
              <a:t>5</a:t>
            </a:r>
            <a:r>
              <a:rPr lang="zh-CN" altLang="en-US" sz="2000">
                <a:ea typeface="宋体" panose="02010600030101010101" pitchFamily="2" charset="-122"/>
                <a:sym typeface="Wingdings" panose="05000000000000000000" charset="0"/>
              </a:rPr>
              <a:t>）</a:t>
            </a:r>
            <a:r>
              <a:rPr lang="en-US" altLang="zh-CN" sz="2000">
                <a:ea typeface="宋体" panose="02010600030101010101" pitchFamily="2" charset="-122"/>
                <a:sym typeface="Wingdings" panose="05000000000000000000" charset="0"/>
              </a:rPr>
              <a:t>Junie B. knew that boy, was she in trouble!(CW, ex. 36a, P.180)</a:t>
            </a:r>
            <a:endParaRPr lang="en-US" altLang="zh-CN" sz="2000" b="1">
              <a:solidFill>
                <a:schemeClr val="tx1"/>
              </a:solidFill>
              <a:ea typeface="宋体" panose="02010600030101010101" pitchFamily="2" charset="-122"/>
              <a:sym typeface="Wingdings" panose="05000000000000000000" charset="0"/>
            </a:endParaRPr>
          </a:p>
          <a:p>
            <a:pPr algn="just">
              <a:lnSpc>
                <a:spcPct val="120000"/>
              </a:lnSpc>
            </a:pPr>
            <a:r>
              <a:rPr lang="zh-CN" altLang="en-US" sz="2000" dirty="0">
                <a:latin typeface="宋体" panose="02010600030101010101" pitchFamily="2" charset="-122"/>
                <a:ea typeface="宋体" panose="02010600030101010101" pitchFamily="2" charset="-122"/>
              </a:rPr>
              <a:t>也没有解释为什么这个导致</a:t>
            </a:r>
            <a:r>
              <a:rPr lang="en-US" altLang="zh-CN" sz="2000" dirty="0">
                <a:ea typeface="宋体" panose="02010600030101010101" pitchFamily="2" charset="-122"/>
              </a:rPr>
              <a:t>SAI</a:t>
            </a:r>
            <a:r>
              <a:rPr lang="zh-CN" altLang="en-US" sz="2000" dirty="0">
                <a:latin typeface="宋体" panose="02010600030101010101" pitchFamily="2" charset="-122"/>
                <a:ea typeface="宋体" panose="02010600030101010101" pitchFamily="2" charset="-122"/>
              </a:rPr>
              <a:t>的非常普遍的过程仅（出现）在几种语言的一小部分构式中，也没有一个关于倒置功能和未倒置时的功能是如何产生了区别的解释。</a:t>
            </a: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3.1 </a:t>
            </a:r>
            <a:r>
              <a:rPr lang="zh-CN" altLang="en-US" dirty="0">
                <a:sym typeface="+mn-ea"/>
              </a:rPr>
              <a:t>主语</a:t>
            </a:r>
            <a:r>
              <a:rPr lang="en-US" altLang="zh-CN" dirty="0">
                <a:sym typeface="+mn-ea"/>
              </a:rPr>
              <a:t>-</a:t>
            </a:r>
            <a:r>
              <a:rPr lang="zh-CN" altLang="en-US" dirty="0">
                <a:sym typeface="+mn-ea"/>
              </a:rPr>
              <a:t>助动词倒置</a:t>
            </a:r>
            <a:endParaRPr lang="en-US" altLang="zh-CN"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对任何解释来说，清楚地识别这些所涉及到的特殊的构式都是有必要的</a:t>
            </a:r>
            <a:r>
              <a:rPr lang="zh-CN" altLang="en-US" sz="2000">
                <a:latin typeface="宋体" panose="02010600030101010101" pitchFamily="2" charset="-122"/>
                <a:ea typeface="宋体" panose="02010600030101010101" pitchFamily="2" charset="-122"/>
              </a:rPr>
              <a:t>：</a:t>
            </a:r>
            <a:endParaRPr lang="en-US" altLang="zh-CN" sz="2000">
              <a:latin typeface="宋体" panose="02010600030101010101" pitchFamily="2" charset="-122"/>
              <a:ea typeface="宋体" panose="02010600030101010101" pitchFamily="2" charset="-122"/>
            </a:endParaRPr>
          </a:p>
          <a:p>
            <a:pPr algn="just">
              <a:lnSpc>
                <a:spcPct val="120000"/>
              </a:lnSpc>
            </a:pPr>
            <a:r>
              <a:rPr lang="zh-CN" altLang="zh-CN" sz="2000">
                <a:latin typeface="宋体" panose="02010600030101010101" pitchFamily="2" charset="-122"/>
                <a:ea typeface="宋体" panose="02010600030101010101" pitchFamily="2" charset="-122"/>
              </a:rPr>
              <a:t>每一个构式都有独特的形式和意义特征，并且也没有办法严格地预测哪一个构式有</a:t>
            </a:r>
            <a:r>
              <a:rPr lang="en-US" altLang="zh-CN" sz="2000">
                <a:ea typeface="宋体" panose="02010600030101010101" pitchFamily="2" charset="-122"/>
              </a:rPr>
              <a:t>SAI</a:t>
            </a:r>
            <a:r>
              <a:rPr lang="zh-CN" altLang="en-US" sz="2000">
                <a:latin typeface="宋体" panose="02010600030101010101" pitchFamily="2" charset="-122"/>
                <a:ea typeface="宋体" panose="02010600030101010101" pitchFamily="2" charset="-122"/>
              </a:rPr>
              <a:t>哪一个构式没有。在构式研究框架之内作规定和在生成语法内作规定是一样的，但问题是，是否展示出</a:t>
            </a:r>
            <a:r>
              <a:rPr lang="en-US" altLang="zh-CN" sz="2000">
                <a:ea typeface="宋体" panose="02010600030101010101" pitchFamily="2" charset="-122"/>
              </a:rPr>
              <a:t>SAI</a:t>
            </a:r>
            <a:r>
              <a:rPr lang="zh-CN" altLang="en-US" sz="2000">
                <a:latin typeface="宋体" panose="02010600030101010101" pitchFamily="2" charset="-122"/>
                <a:ea typeface="宋体" panose="02010600030101010101" pitchFamily="2" charset="-122"/>
              </a:rPr>
              <a:t>的一系列构式被最好且最简洁地限定了，或者是否它们应该被识别为形成了一个网络的相关的案例。</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在</a:t>
            </a:r>
            <a:r>
              <a:rPr lang="en-US" altLang="zh-CN" sz="2000" i="1">
                <a:latin typeface="Times New Roman" panose="02020603050405020304" charset="0"/>
                <a:ea typeface="宋体" panose="02010600030101010101" pitchFamily="2" charset="-122"/>
              </a:rPr>
              <a:t>CW</a:t>
            </a:r>
            <a:r>
              <a:rPr lang="zh-CN" altLang="en-US" sz="2000">
                <a:latin typeface="宋体" panose="02010600030101010101" pitchFamily="2" charset="-122"/>
                <a:ea typeface="宋体" panose="02010600030101010101" pitchFamily="2" charset="-122"/>
              </a:rPr>
              <a:t>中所讨论的数据显示这些构式是相互关联的；需要心理语言实验来展示这些关系是在心理上被表征的。在任何情况下，形式上的概括并没有延伸出一个简单的事实之外，</a:t>
            </a:r>
            <a:r>
              <a:rPr lang="zh-CN" altLang="en-US" sz="2000" u="sng">
                <a:latin typeface="宋体" panose="02010600030101010101" pitchFamily="2" charset="-122"/>
                <a:ea typeface="宋体" panose="02010600030101010101" pitchFamily="2" charset="-122"/>
              </a:rPr>
              <a:t>即最高层的助动词和主语存在的</a:t>
            </a:r>
            <a:r>
              <a:rPr lang="en-US" altLang="zh-CN" sz="2000" u="sng">
                <a:latin typeface="宋体" panose="02010600030101010101" pitchFamily="2" charset="-122"/>
                <a:ea typeface="宋体" panose="02010600030101010101" pitchFamily="2" charset="-122"/>
              </a:rPr>
              <a:t>non-canonical</a:t>
            </a:r>
            <a:r>
              <a:rPr lang="zh-CN" altLang="en-US" sz="2000" u="sng">
                <a:latin typeface="宋体" panose="02010600030101010101" pitchFamily="2" charset="-122"/>
                <a:ea typeface="宋体" panose="02010600030101010101" pitchFamily="2" charset="-122"/>
              </a:rPr>
              <a:t>顺序</a:t>
            </a: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P11</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algn="just">
              <a:lnSpc>
                <a:spcPct val="120000"/>
              </a:lnSpc>
            </a:pPr>
            <a:endParaRPr lang="zh-CN" altLang="en-US" sz="2000" dirty="0"/>
          </a:p>
        </p:txBody>
      </p:sp>
    </p:spTree>
    <p:custDataLst>
      <p:tags r:id="rId3"/>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3.2 </a:t>
            </a:r>
            <a:r>
              <a:rPr lang="zh-CN" altLang="en-US" dirty="0"/>
              <a:t>论元实现的普遍原则</a:t>
            </a:r>
            <a:endParaRPr lang="zh-CN" altLang="en-US"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en-US" altLang="zh-CN" sz="2000">
                <a:solidFill>
                  <a:srgbClr val="0070C0"/>
                </a:solidFill>
              </a:rPr>
              <a:t>Lidz and Williams</a:t>
            </a:r>
            <a:r>
              <a:rPr lang="zh-CN" altLang="en-US" sz="2000"/>
              <a:t>：</a:t>
            </a:r>
            <a:r>
              <a:rPr lang="zh-CN" altLang="en-US" sz="2000">
                <a:latin typeface="宋体" panose="02010600030101010101" pitchFamily="2" charset="-122"/>
                <a:ea typeface="宋体" panose="02010600030101010101" pitchFamily="2" charset="-122"/>
              </a:rPr>
              <a:t>似乎没有对第九章中提到的语言通用法则的普遍领域的解释</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在论元实现中的跨语言的概括</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留下印象。他们没有处理在该章中提出的任何主张（</a:t>
            </a:r>
            <a:r>
              <a:rPr lang="en-US" altLang="zh-CN" sz="2000">
                <a:ea typeface="宋体" panose="02010600030101010101" pitchFamily="2" charset="-122"/>
              </a:rPr>
              <a:t>eg.</a:t>
            </a:r>
            <a:r>
              <a:rPr lang="zh-CN" altLang="en-US" sz="2000">
                <a:latin typeface="宋体" panose="02010600030101010101" pitchFamily="2" charset="-122"/>
                <a:ea typeface="宋体" panose="02010600030101010101" pitchFamily="2" charset="-122"/>
              </a:rPr>
              <a:t>连接和论元省略）。</a:t>
            </a:r>
            <a:endParaRPr lang="en-US" altLang="zh-CN" sz="2000"/>
          </a:p>
          <a:p>
            <a:pPr algn="just">
              <a:lnSpc>
                <a:spcPct val="120000"/>
              </a:lnSpc>
            </a:pPr>
            <a:r>
              <a:rPr lang="zh-CN" altLang="en-US" sz="2000">
                <a:latin typeface="宋体" panose="02010600030101010101" pitchFamily="2" charset="-122"/>
                <a:ea typeface="宋体" panose="02010600030101010101" pitchFamily="2" charset="-122"/>
              </a:rPr>
              <a:t>普遍法则的最佳候选者是</a:t>
            </a:r>
            <a:r>
              <a:rPr lang="en-US" altLang="zh-CN" sz="2000">
                <a:ea typeface="宋体" panose="02010600030101010101" pitchFamily="2" charset="-122"/>
              </a:rPr>
              <a:t>Lidz</a:t>
            </a:r>
            <a:r>
              <a:rPr lang="zh-CN" altLang="en-US" sz="2000">
                <a:latin typeface="宋体" panose="02010600030101010101" pitchFamily="2" charset="-122"/>
                <a:ea typeface="宋体" panose="02010600030101010101" pitchFamily="2" charset="-122"/>
              </a:rPr>
              <a:t>自己提出的：一个普遍语法的原则</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语义上论元的数量应该匹配句法上补语的数量（参考</a:t>
            </a:r>
            <a:r>
              <a:rPr lang="en-US" altLang="zh-CN" sz="2000">
                <a:ea typeface="宋体" panose="02010600030101010101" pitchFamily="2" charset="-122"/>
              </a:rPr>
              <a:t>theta criterion</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sym typeface="+mn-ea"/>
              </a:rPr>
              <a:t>作者认为</a:t>
            </a:r>
            <a:r>
              <a:rPr lang="zh-CN" altLang="en-US" sz="2000">
                <a:solidFill>
                  <a:srgbClr val="0070C0"/>
                </a:solidFill>
                <a:latin typeface="宋体" panose="02010600030101010101" pitchFamily="2" charset="-122"/>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rPr>
              <a:t>通常的倾向（且仅仅是一个倾向）是服从</a:t>
            </a:r>
            <a:r>
              <a:rPr lang="en-US" altLang="zh-CN" sz="2000">
                <a:ea typeface="宋体" panose="02010600030101010101" pitchFamily="2" charset="-122"/>
              </a:rPr>
              <a:t>Gricean</a:t>
            </a:r>
            <a:r>
              <a:rPr lang="zh-CN" altLang="en-US" sz="2000">
                <a:latin typeface="宋体" panose="02010600030101010101" pitchFamily="2" charset="-122"/>
                <a:ea typeface="宋体" panose="02010600030101010101" pitchFamily="2" charset="-122"/>
              </a:rPr>
              <a:t>原则的：如果一个论元被表达，那么它被假设为是相关的，如果一个论元是相关且不可还原的</a:t>
            </a:r>
            <a:r>
              <a:rPr lang="zh-CN" altLang="en-US" sz="2000">
                <a:ea typeface="宋体" panose="02010600030101010101" pitchFamily="2" charset="-122"/>
              </a:rPr>
              <a:t>（</a:t>
            </a:r>
            <a:r>
              <a:rPr lang="en-US" altLang="zh-CN" sz="2000">
                <a:ea typeface="宋体" panose="02010600030101010101" pitchFamily="2" charset="-122"/>
              </a:rPr>
              <a:t>non-recoverable</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那么它必须被指明。</a:t>
            </a:r>
            <a:endParaRPr lang="en-US" altLang="zh-CN" sz="2000"/>
          </a:p>
          <a:p>
            <a:pPr algn="just">
              <a:lnSpc>
                <a:spcPct val="120000"/>
              </a:lnSpc>
            </a:pPr>
            <a:endParaRPr lang="zh-CN" altLang="en-US" sz="2000" dirty="0"/>
          </a:p>
        </p:txBody>
      </p:sp>
    </p:spTree>
    <p:custDataLst>
      <p:tags r:id="rId3"/>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3.2 </a:t>
            </a:r>
            <a:r>
              <a:rPr lang="zh-CN" altLang="en-US" dirty="0">
                <a:sym typeface="+mn-ea"/>
              </a:rPr>
              <a:t>论元实现的普遍原则</a:t>
            </a:r>
            <a:endParaRPr lang="en-US" altLang="zh-CN" dirty="0"/>
          </a:p>
        </p:txBody>
      </p:sp>
      <p:sp>
        <p:nvSpPr>
          <p:cNvPr id="3" name="内容占位符 2"/>
          <p:cNvSpPr>
            <a:spLocks noGrp="1"/>
          </p:cNvSpPr>
          <p:nvPr>
            <p:ph idx="1"/>
            <p:custDataLst>
              <p:tags r:id="rId2"/>
            </p:custDataLst>
          </p:nvPr>
        </p:nvSpPr>
        <p:spPr>
          <a:xfrm>
            <a:off x="838200" y="1536700"/>
            <a:ext cx="10896600" cy="5086985"/>
          </a:xfrm>
        </p:spPr>
        <p:txBody>
          <a:bodyPr>
            <a:normAutofit lnSpcReduction="10000"/>
          </a:bodyPr>
          <a:lstStyle/>
          <a:p>
            <a:pPr algn="just">
              <a:lnSpc>
                <a:spcPct val="120000"/>
              </a:lnSpc>
            </a:pPr>
            <a:r>
              <a:rPr lang="zh-CN" altLang="en-US" sz="2000">
                <a:latin typeface="宋体" panose="02010600030101010101" pitchFamily="2" charset="-122"/>
                <a:ea typeface="宋体" panose="02010600030101010101" pitchFamily="2" charset="-122"/>
              </a:rPr>
              <a:t>英语一般不允许省略论元，但是，即使在英语中，如果把一些特别话语特征结合起来，也可以造成宾语的省略，这种情况对通常要求宾语必须得到表达的动词来说也不例外。</a:t>
            </a:r>
            <a:endParaRPr lang="en-US" altLang="zh-CN" sz="2000"/>
          </a:p>
          <a:p>
            <a:pPr algn="just">
              <a:lnSpc>
                <a:spcPct val="120000"/>
              </a:lnSpc>
            </a:pPr>
            <a:r>
              <a:rPr lang="en-US" altLang="zh-CN" sz="2000"/>
              <a:t>a. The chef-in-training </a:t>
            </a:r>
            <a:r>
              <a:rPr lang="en-US" altLang="zh-CN" sz="2000">
                <a:solidFill>
                  <a:srgbClr val="FF0000"/>
                </a:solidFill>
              </a:rPr>
              <a:t>chopped</a:t>
            </a:r>
            <a:r>
              <a:rPr lang="en-US" altLang="zh-CN" sz="2000"/>
              <a:t> and </a:t>
            </a:r>
            <a:r>
              <a:rPr lang="en-US" altLang="zh-CN" sz="2000">
                <a:solidFill>
                  <a:srgbClr val="FF0000"/>
                </a:solidFill>
              </a:rPr>
              <a:t>diced</a:t>
            </a:r>
            <a:r>
              <a:rPr lang="en-US" altLang="zh-CN" sz="2000"/>
              <a:t> all afternoon.</a:t>
            </a:r>
            <a:endParaRPr lang="en-US" altLang="zh-CN" sz="2000"/>
          </a:p>
          <a:p>
            <a:pPr marL="0" indent="0" algn="just">
              <a:lnSpc>
                <a:spcPct val="120000"/>
              </a:lnSpc>
              <a:buNone/>
            </a:pPr>
            <a:r>
              <a:rPr lang="en-US" altLang="zh-CN" sz="2000"/>
              <a:t>   b. Tigers only </a:t>
            </a:r>
            <a:r>
              <a:rPr lang="en-US" altLang="zh-CN" sz="2000">
                <a:solidFill>
                  <a:srgbClr val="FF0000"/>
                </a:solidFill>
              </a:rPr>
              <a:t>kill</a:t>
            </a:r>
            <a:r>
              <a:rPr lang="en-US" altLang="zh-CN" sz="2000"/>
              <a:t> at night.</a:t>
            </a:r>
            <a:endParaRPr lang="en-US" altLang="zh-CN" sz="2000"/>
          </a:p>
          <a:p>
            <a:pPr marL="0" indent="0" algn="just">
              <a:lnSpc>
                <a:spcPct val="120000"/>
              </a:lnSpc>
              <a:buNone/>
            </a:pPr>
            <a:r>
              <a:rPr lang="en-US" altLang="zh-CN" sz="2000"/>
              <a:t>   c. Pat </a:t>
            </a:r>
            <a:r>
              <a:rPr lang="en-US" altLang="zh-CN" sz="2000">
                <a:solidFill>
                  <a:srgbClr val="FF0000"/>
                </a:solidFill>
              </a:rPr>
              <a:t>gave</a:t>
            </a:r>
            <a:r>
              <a:rPr lang="en-US" altLang="zh-CN" sz="2000"/>
              <a:t> and gave, but Chris just </a:t>
            </a:r>
            <a:r>
              <a:rPr lang="en-US" altLang="zh-CN" sz="2000">
                <a:solidFill>
                  <a:srgbClr val="FF0000"/>
                </a:solidFill>
              </a:rPr>
              <a:t>took</a:t>
            </a:r>
            <a:r>
              <a:rPr lang="en-US" altLang="zh-CN" sz="2000"/>
              <a:t> and took.</a:t>
            </a:r>
            <a:r>
              <a:rPr lang="en-US" altLang="zh-CN" sz="2000" b="1">
                <a:solidFill>
                  <a:srgbClr val="0070C0"/>
                </a:solidFill>
                <a:latin typeface="宋体" panose="02010600030101010101" pitchFamily="2" charset="-122"/>
                <a:ea typeface="宋体" panose="02010600030101010101" pitchFamily="2" charset="-122"/>
                <a:sym typeface="+mn-ea"/>
              </a:rPr>
              <a:t>(</a:t>
            </a:r>
            <a:r>
              <a:rPr lang="zh-CN" altLang="en-US" sz="2000" b="1">
                <a:solidFill>
                  <a:srgbClr val="0070C0"/>
                </a:solidFill>
                <a:latin typeface="宋体" panose="02010600030101010101" pitchFamily="2" charset="-122"/>
                <a:ea typeface="宋体" panose="02010600030101010101" pitchFamily="2" charset="-122"/>
                <a:sym typeface="+mn-ea"/>
              </a:rPr>
              <a:t>重复的动作</a:t>
            </a:r>
            <a:r>
              <a:rPr lang="en-US" altLang="zh-CN" sz="2000" b="1">
                <a:solidFill>
                  <a:srgbClr val="0070C0"/>
                </a:solidFill>
                <a:latin typeface="宋体" panose="02010600030101010101" pitchFamily="2" charset="-122"/>
                <a:ea typeface="宋体" panose="02010600030101010101" pitchFamily="2" charset="-122"/>
                <a:sym typeface="+mn-ea"/>
              </a:rPr>
              <a:t>)</a:t>
            </a:r>
            <a:endParaRPr lang="en-US" altLang="zh-CN" sz="2000" b="1">
              <a:solidFill>
                <a:srgbClr val="0070C0"/>
              </a:solidFill>
              <a:latin typeface="宋体" panose="02010600030101010101" pitchFamily="2" charset="-122"/>
              <a:ea typeface="宋体" panose="02010600030101010101" pitchFamily="2" charset="-122"/>
              <a:sym typeface="+mn-ea"/>
            </a:endParaRPr>
          </a:p>
          <a:p>
            <a:pPr algn="just">
              <a:lnSpc>
                <a:spcPct val="120000"/>
              </a:lnSpc>
            </a:pPr>
            <a:r>
              <a:rPr lang="zh-CN" altLang="en-US" sz="2000">
                <a:solidFill>
                  <a:srgbClr val="FF0000"/>
                </a:solidFill>
                <a:latin typeface="宋体" panose="02010600030101010101" pitchFamily="2" charset="-122"/>
                <a:ea typeface="宋体" panose="02010600030101010101" pitchFamily="2" charset="-122"/>
              </a:rPr>
              <a:t>话语条件：低话语突显下的省略原则</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仿宋" panose="02010609060101010101" charset="-122"/>
                <a:ea typeface="仿宋" panose="02010609060101010101" charset="-122"/>
              </a:rPr>
              <a:t>当受事论元在话语中相对于动作来说被识解为无须得到强调时，受事论元可以省略。也就是说，当受事论元在话语中不是话题性的（或焦点性的），且</a:t>
            </a:r>
            <a:r>
              <a:rPr lang="zh-CN" altLang="en-US" sz="2000">
                <a:solidFill>
                  <a:srgbClr val="FF0000"/>
                </a:solidFill>
                <a:latin typeface="仿宋" panose="02010609060101010101" charset="-122"/>
                <a:ea typeface="仿宋" panose="02010609060101010101" charset="-122"/>
              </a:rPr>
              <a:t>动作</a:t>
            </a:r>
            <a:r>
              <a:rPr lang="zh-CN" altLang="en-US" sz="2000">
                <a:latin typeface="仿宋" panose="02010609060101010101" charset="-122"/>
                <a:ea typeface="仿宋" panose="02010609060101010101" charset="-122"/>
              </a:rPr>
              <a:t>得到特别</a:t>
            </a:r>
            <a:r>
              <a:rPr lang="zh-CN" altLang="en-US" sz="2000">
                <a:solidFill>
                  <a:srgbClr val="FF0000"/>
                </a:solidFill>
                <a:latin typeface="仿宋" panose="02010609060101010101" charset="-122"/>
                <a:ea typeface="仿宋" panose="02010609060101010101" charset="-122"/>
              </a:rPr>
              <a:t>强调</a:t>
            </a:r>
            <a:r>
              <a:rPr lang="zh-CN" altLang="en-US" sz="2000">
                <a:latin typeface="仿宋" panose="02010609060101010101" charset="-122"/>
                <a:ea typeface="仿宋" panose="02010609060101010101" charset="-122"/>
              </a:rPr>
              <a:t>时，受事论元可以省略（</a:t>
            </a:r>
            <a:r>
              <a:rPr lang="en-US" altLang="zh-CN" sz="2000">
                <a:latin typeface="仿宋" panose="02010609060101010101" charset="-122"/>
                <a:ea typeface="仿宋" panose="02010609060101010101" charset="-122"/>
              </a:rPr>
              <a:t>Goldberg 2005</a:t>
            </a:r>
            <a:r>
              <a:rPr lang="zh-CN" altLang="en-US" sz="2000">
                <a:latin typeface="仿宋" panose="02010609060101010101" charset="-122"/>
                <a:ea typeface="仿宋" panose="02010609060101010101" charset="-122"/>
              </a:rPr>
              <a:t>）</a:t>
            </a:r>
            <a:endParaRPr lang="zh-CN" altLang="en-US" sz="2000">
              <a:latin typeface="仿宋" panose="02010609060101010101" charset="-122"/>
              <a:ea typeface="仿宋" panose="02010609060101010101" charset="-122"/>
            </a:endParaRPr>
          </a:p>
          <a:p>
            <a:pPr algn="just">
              <a:lnSpc>
                <a:spcPct val="120000"/>
              </a:lnSpc>
            </a:pPr>
            <a:r>
              <a:rPr lang="en-US" altLang="zh-CN" sz="2000" dirty="0">
                <a:latin typeface="仿宋" panose="02010609060101010101" charset="-122"/>
                <a:ea typeface="仿宋" panose="02010609060101010101" charset="-122"/>
              </a:rPr>
              <a:t>“</a:t>
            </a:r>
            <a:r>
              <a:rPr lang="en-US" altLang="zh-CN" sz="2000" dirty="0">
                <a:ea typeface="仿宋" panose="02010609060101010101" charset="-122"/>
              </a:rPr>
              <a:t>she could steal but she could not rob</a:t>
            </a:r>
            <a:r>
              <a:rPr lang="en-US" altLang="zh-CN" sz="2000" dirty="0">
                <a:latin typeface="仿宋" panose="02010609060101010101" charset="-122"/>
                <a:ea typeface="仿宋" panose="02010609060101010101" charset="-122"/>
              </a:rPr>
              <a:t>”</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披头士乐队</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她从浴室窗户进来</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a:t>
            </a:r>
            <a:r>
              <a:rPr lang="zh-CN" altLang="en-US" sz="2000" b="1" dirty="0">
                <a:solidFill>
                  <a:srgbClr val="0070C0"/>
                </a:solidFill>
                <a:latin typeface="宋体" panose="02010600030101010101" pitchFamily="2" charset="-122"/>
                <a:ea typeface="宋体" panose="02010600030101010101" pitchFamily="2" charset="-122"/>
              </a:rPr>
              <a:t>对比焦点</a:t>
            </a:r>
            <a:r>
              <a:rPr lang="en-US" altLang="zh-CN" sz="2000" dirty="0">
                <a:latin typeface="宋体" panose="02010600030101010101" pitchFamily="2" charset="-122"/>
                <a:ea typeface="宋体" panose="02010600030101010101" pitchFamily="2" charset="-122"/>
              </a:rPr>
              <a:t>)</a:t>
            </a:r>
            <a:endParaRPr lang="en-US" altLang="zh-CN" sz="2000" dirty="0">
              <a:latin typeface="宋体" panose="02010600030101010101" pitchFamily="2" charset="-122"/>
              <a:ea typeface="宋体" panose="02010600030101010101" pitchFamily="2" charset="-122"/>
            </a:endParaRPr>
          </a:p>
          <a:p>
            <a:pPr algn="just">
              <a:lnSpc>
                <a:spcPct val="120000"/>
              </a:lnSpc>
            </a:pPr>
            <a:r>
              <a:rPr lang="en-US" altLang="zh-CN" sz="2000" dirty="0">
                <a:ea typeface="宋体" panose="02010600030101010101" pitchFamily="2" charset="-122"/>
              </a:rPr>
              <a:t>Why should they give this creep a light prison term! He murdered! </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强烈的情感立场</a:t>
            </a:r>
            <a:r>
              <a:rPr lang="en-US" altLang="zh-CN" sz="2000" dirty="0">
                <a:latin typeface="宋体" panose="02010600030101010101" pitchFamily="2" charset="-122"/>
                <a:ea typeface="宋体" panose="02010600030101010101" pitchFamily="2" charset="-122"/>
              </a:rPr>
              <a:t>)</a:t>
            </a: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4. </a:t>
            </a:r>
            <a:r>
              <a:rPr lang="zh-CN" altLang="en-US" dirty="0"/>
              <a:t>其他的概括</a:t>
            </a:r>
            <a:endParaRPr lang="zh-CN" altLang="en-US"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zh-CN" altLang="en-US" sz="2000" b="1">
                <a:solidFill>
                  <a:srgbClr val="0070C0"/>
                </a:solidFill>
                <a:latin typeface="宋体" panose="02010600030101010101" pitchFamily="2" charset="-122"/>
                <a:ea typeface="宋体" panose="02010600030101010101" pitchFamily="2" charset="-122"/>
                <a:sym typeface="Wingdings" panose="05000000000000000000" charset="0"/>
              </a:rPr>
              <a:t></a:t>
            </a:r>
            <a:r>
              <a:rPr lang="zh-CN" altLang="en-US" sz="2000" b="1">
                <a:solidFill>
                  <a:srgbClr val="0070C0"/>
                </a:solidFill>
                <a:latin typeface="宋体" panose="02010600030101010101" pitchFamily="2" charset="-122"/>
                <a:ea typeface="宋体" panose="02010600030101010101" pitchFamily="2" charset="-122"/>
              </a:rPr>
              <a:t>对</a:t>
            </a:r>
            <a:r>
              <a:rPr lang="en-US" altLang="zh-CN" sz="2000" b="1">
                <a:solidFill>
                  <a:srgbClr val="0070C0"/>
                </a:solidFill>
                <a:ea typeface="宋体" panose="02010600030101010101" pitchFamily="2" charset="-122"/>
              </a:rPr>
              <a:t>Crain et al.</a:t>
            </a:r>
            <a:r>
              <a:rPr lang="zh-CN" altLang="en-US" sz="2000" b="1">
                <a:solidFill>
                  <a:srgbClr val="0070C0"/>
                </a:solidFill>
                <a:latin typeface="宋体" panose="02010600030101010101" pitchFamily="2" charset="-122"/>
                <a:ea typeface="宋体" panose="02010600030101010101" pitchFamily="2" charset="-122"/>
              </a:rPr>
              <a:t>的一个观察的讨论：</a:t>
            </a:r>
            <a:endParaRPr lang="zh-CN" altLang="en-US" sz="2000" b="1">
              <a:solidFill>
                <a:srgbClr val="0070C0"/>
              </a:solidFill>
              <a:latin typeface="宋体" panose="02010600030101010101" pitchFamily="2" charset="-122"/>
              <a:ea typeface="宋体" panose="02010600030101010101" pitchFamily="2" charset="-122"/>
            </a:endParaRPr>
          </a:p>
          <a:p>
            <a:pPr algn="just">
              <a:lnSpc>
                <a:spcPct val="120000"/>
              </a:lnSpc>
            </a:pPr>
            <a:r>
              <a:rPr lang="en-US" altLang="zh-CN" sz="2000"/>
              <a:t>Crain et al.</a:t>
            </a:r>
            <a:r>
              <a:rPr lang="zh-CN" altLang="en-US" sz="2000">
                <a:latin typeface="宋体" panose="02010600030101010101" pitchFamily="2" charset="-122"/>
                <a:ea typeface="宋体" panose="02010600030101010101" pitchFamily="2" charset="-122"/>
              </a:rPr>
              <a:t>的观察：一个否定的全称命题中，在</a:t>
            </a:r>
            <a:r>
              <a:rPr lang="zh-CN" altLang="en-US" sz="2000">
                <a:solidFill>
                  <a:srgbClr val="FF0000"/>
                </a:solidFill>
                <a:latin typeface="宋体" panose="02010600030101010101" pitchFamily="2" charset="-122"/>
                <a:ea typeface="宋体" panose="02010600030101010101" pitchFamily="2" charset="-122"/>
              </a:rPr>
              <a:t>陈述</a:t>
            </a:r>
            <a:r>
              <a:rPr lang="zh-CN" altLang="en-US" sz="2000">
                <a:latin typeface="宋体" panose="02010600030101010101" pitchFamily="2" charset="-122"/>
                <a:ea typeface="宋体" panose="02010600030101010101" pitchFamily="2" charset="-122"/>
              </a:rPr>
              <a:t>部分，析取式允准了一个合取式的蕴含，而不是在主语的部分。</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并非对于所有猫来说，只要它是猫，就吃小鱼干</a:t>
            </a:r>
            <a:r>
              <a:rPr lang="zh-CN" altLang="en-US" sz="2000">
                <a:latin typeface="宋体" panose="02010600030101010101" pitchFamily="2" charset="-122"/>
                <a:ea typeface="宋体" panose="02010600030101010101" pitchFamily="2" charset="-122"/>
                <a:cs typeface="Arial" panose="020B0604020202020204" pitchFamily="34" charset="0"/>
              </a:rPr>
              <a:t>→存在某只猫且这只猫不吃小鱼干</a:t>
            </a:r>
            <a:endParaRPr lang="zh-CN" altLang="en-US" sz="2000">
              <a:latin typeface="宋体" panose="02010600030101010101" pitchFamily="2" charset="-122"/>
              <a:ea typeface="宋体" panose="02010600030101010101" pitchFamily="2" charset="-122"/>
              <a:cs typeface="Arial" panose="020B0604020202020204" pitchFamily="34" charset="0"/>
            </a:endParaRPr>
          </a:p>
          <a:p>
            <a:pPr algn="just">
              <a:lnSpc>
                <a:spcPct val="120000"/>
              </a:lnSpc>
            </a:pPr>
            <a:r>
              <a:rPr lang="zh-CN" altLang="en-US" sz="2000">
                <a:latin typeface="宋体" panose="02010600030101010101" pitchFamily="2" charset="-122"/>
                <a:ea typeface="宋体" panose="02010600030101010101" pitchFamily="2" charset="-122"/>
              </a:rPr>
              <a:t>这提出了一个可习得性的问题：是什么使一个儿童能作出这样的概括，尤其是相关的句子可能基本不会碰到的情况下。</a:t>
            </a:r>
            <a:endParaRPr lang="en-US" altLang="zh-CN" sz="2000"/>
          </a:p>
          <a:p>
            <a:pPr algn="just">
              <a:lnSpc>
                <a:spcPct val="120000"/>
              </a:lnSpc>
            </a:pPr>
            <a:r>
              <a:rPr lang="zh-CN" altLang="en-US" sz="2000" dirty="0">
                <a:latin typeface="宋体" panose="02010600030101010101" pitchFamily="2" charset="-122"/>
                <a:ea typeface="宋体" panose="02010600030101010101" pitchFamily="2" charset="-122"/>
              </a:rPr>
              <a:t>只需要任何理性的系统都能获得的非常基本的蕴含就能解开这种概括之迷。</a:t>
            </a:r>
            <a:endParaRPr lang="zh-CN" altLang="en-US" sz="2000" dirty="0">
              <a:latin typeface="宋体" panose="02010600030101010101" pitchFamily="2" charset="-122"/>
              <a:ea typeface="宋体" panose="02010600030101010101" pitchFamily="2" charset="-122"/>
            </a:endParaRPr>
          </a:p>
          <a:p>
            <a:pPr algn="just">
              <a:lnSpc>
                <a:spcPct val="120000"/>
              </a:lnSpc>
            </a:pP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直接连接符 15"/>
          <p:cNvCxnSpPr>
            <a:cxnSpLocks noChangeShapeType="1"/>
          </p:cNvCxnSpPr>
          <p:nvPr>
            <p:custDataLst>
              <p:tags r:id="rId1"/>
            </p:custDataLst>
          </p:nvPr>
        </p:nvCxnSpPr>
        <p:spPr bwMode="auto">
          <a:xfrm>
            <a:off x="0" y="6228173"/>
            <a:ext cx="12192000" cy="0"/>
          </a:xfrm>
          <a:prstGeom prst="line">
            <a:avLst/>
          </a:prstGeom>
          <a:noFill/>
          <a:ln w="19050">
            <a:solidFill>
              <a:schemeClr val="tx1"/>
            </a:solidFill>
            <a:round/>
          </a:ln>
          <a:extLst>
            <a:ext uri="{909E8E84-426E-40DD-AFC4-6F175D3DCCD1}">
              <a14:hiddenFill xmlns:a14="http://schemas.microsoft.com/office/drawing/2010/main">
                <a:noFill/>
              </a14:hiddenFill>
            </a:ext>
          </a:extLst>
        </p:spPr>
      </p:cxnSp>
      <p:sp>
        <p:nvSpPr>
          <p:cNvPr id="20" name="文本框 5"/>
          <p:cNvSpPr txBox="1">
            <a:spLocks noChangeArrowheads="1"/>
          </p:cNvSpPr>
          <p:nvPr>
            <p:custDataLst>
              <p:tags r:id="rId2"/>
            </p:custDataLst>
          </p:nvPr>
        </p:nvSpPr>
        <p:spPr bwMode="auto">
          <a:xfrm>
            <a:off x="310383" y="5766514"/>
            <a:ext cx="5199062" cy="455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7" rIns="91434" bIns="45717">
            <a:spAutoFit/>
          </a:bodyPr>
          <a:lstStyle/>
          <a:p>
            <a:r>
              <a:rPr lang="zh-CN" altLang="en-US" sz="2400" b="1" dirty="0">
                <a:latin typeface="+mj-lt"/>
                <a:ea typeface="+mj-ea"/>
                <a:cs typeface="+mj-cs"/>
              </a:rPr>
              <a:t>目录</a:t>
            </a:r>
            <a:endParaRPr lang="zh-CN" altLang="en-US" sz="2400" b="1" dirty="0">
              <a:latin typeface="+mj-lt"/>
              <a:ea typeface="+mj-ea"/>
              <a:cs typeface="+mj-cs"/>
            </a:endParaRPr>
          </a:p>
        </p:txBody>
      </p:sp>
      <p:sp>
        <p:nvSpPr>
          <p:cNvPr id="21" name="椭圆 18"/>
          <p:cNvSpPr>
            <a:spLocks noChangeArrowheads="1"/>
          </p:cNvSpPr>
          <p:nvPr>
            <p:custDataLst>
              <p:tags r:id="rId3"/>
            </p:custDataLst>
          </p:nvPr>
        </p:nvSpPr>
        <p:spPr bwMode="auto">
          <a:xfrm>
            <a:off x="1771015" y="713105"/>
            <a:ext cx="339725" cy="339725"/>
          </a:xfrm>
          <a:prstGeom prst="ellipse">
            <a:avLst/>
          </a:prstGeom>
          <a:solidFill>
            <a:schemeClr val="tx1"/>
          </a:solidFill>
          <a:ln w="25400">
            <a:solidFill>
              <a:srgbClr val="000000"/>
            </a:solidFill>
            <a:round/>
          </a:ln>
        </p:spPr>
        <p:txBody>
          <a:bodyPr lIns="91434" tIns="45717" rIns="91434" bIns="45717" anchor="ctr"/>
          <a:lstStyle/>
          <a:p>
            <a:pPr algn="ctr" eaLnBrk="0" hangingPunct="0"/>
            <a:endParaRPr lang="zh-CN" altLang="en-US" sz="2000">
              <a:solidFill>
                <a:srgbClr val="FFFFFF"/>
              </a:solidFill>
              <a:latin typeface="+mn-lt"/>
              <a:ea typeface="+mn-ea"/>
              <a:cs typeface="+mn-cs"/>
            </a:endParaRPr>
          </a:p>
        </p:txBody>
      </p:sp>
      <p:sp>
        <p:nvSpPr>
          <p:cNvPr id="22" name="椭圆 19"/>
          <p:cNvSpPr>
            <a:spLocks noChangeArrowheads="1"/>
          </p:cNvSpPr>
          <p:nvPr>
            <p:custDataLst>
              <p:tags r:id="rId4"/>
            </p:custDataLst>
          </p:nvPr>
        </p:nvSpPr>
        <p:spPr bwMode="auto">
          <a:xfrm>
            <a:off x="1771015" y="2154555"/>
            <a:ext cx="339725" cy="339725"/>
          </a:xfrm>
          <a:prstGeom prst="ellipse">
            <a:avLst/>
          </a:prstGeom>
          <a:solidFill>
            <a:schemeClr val="tx1"/>
          </a:solidFill>
          <a:ln w="25400">
            <a:solidFill>
              <a:srgbClr val="000000"/>
            </a:solidFill>
            <a:round/>
          </a:ln>
        </p:spPr>
        <p:txBody>
          <a:bodyPr lIns="91434" tIns="45717" rIns="91434" bIns="45717" anchor="ctr"/>
          <a:lstStyle/>
          <a:p>
            <a:pPr algn="ctr" eaLnBrk="0" hangingPunct="0"/>
            <a:endParaRPr lang="zh-CN" altLang="en-US" sz="2000">
              <a:solidFill>
                <a:srgbClr val="FFFFFF"/>
              </a:solidFill>
              <a:latin typeface="+mn-lt"/>
              <a:ea typeface="+mn-ea"/>
              <a:cs typeface="+mn-cs"/>
            </a:endParaRPr>
          </a:p>
        </p:txBody>
      </p:sp>
      <p:sp>
        <p:nvSpPr>
          <p:cNvPr id="23" name="椭圆 20"/>
          <p:cNvSpPr>
            <a:spLocks noChangeArrowheads="1"/>
          </p:cNvSpPr>
          <p:nvPr>
            <p:custDataLst>
              <p:tags r:id="rId5"/>
            </p:custDataLst>
          </p:nvPr>
        </p:nvSpPr>
        <p:spPr bwMode="auto">
          <a:xfrm>
            <a:off x="1771015" y="2875280"/>
            <a:ext cx="339725" cy="339725"/>
          </a:xfrm>
          <a:prstGeom prst="ellipse">
            <a:avLst/>
          </a:prstGeom>
          <a:solidFill>
            <a:schemeClr val="tx1"/>
          </a:solidFill>
          <a:ln w="25400">
            <a:solidFill>
              <a:srgbClr val="000000"/>
            </a:solidFill>
            <a:round/>
          </a:ln>
        </p:spPr>
        <p:txBody>
          <a:bodyPr lIns="91434" tIns="45717" rIns="91434" bIns="45717" anchor="ctr"/>
          <a:lstStyle/>
          <a:p>
            <a:pPr algn="ctr" eaLnBrk="0" hangingPunct="0"/>
            <a:endParaRPr lang="zh-CN" altLang="en-US" sz="2000">
              <a:solidFill>
                <a:srgbClr val="FFFFFF"/>
              </a:solidFill>
              <a:latin typeface="+mn-lt"/>
              <a:ea typeface="+mn-ea"/>
              <a:cs typeface="+mn-cs"/>
            </a:endParaRPr>
          </a:p>
        </p:txBody>
      </p:sp>
      <p:sp>
        <p:nvSpPr>
          <p:cNvPr id="24" name="文本框 3"/>
          <p:cNvSpPr txBox="1">
            <a:spLocks noChangeArrowheads="1"/>
          </p:cNvSpPr>
          <p:nvPr>
            <p:custDataLst>
              <p:tags r:id="rId6"/>
            </p:custDataLst>
          </p:nvPr>
        </p:nvSpPr>
        <p:spPr bwMode="auto">
          <a:xfrm>
            <a:off x="2402205" y="1177290"/>
            <a:ext cx="3381375" cy="693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7" rIns="91434" bIns="45717">
            <a:spAutoFit/>
          </a:bodyPr>
          <a:lstStyle/>
          <a:p>
            <a:pPr>
              <a:lnSpc>
                <a:spcPts val="4750"/>
              </a:lnSpc>
              <a:spcBef>
                <a:spcPct val="0"/>
              </a:spcBef>
              <a:buNone/>
            </a:pPr>
            <a:r>
              <a:rPr lang="en-US" altLang="zh-CN" sz="2000" b="1" dirty="0">
                <a:latin typeface="+mj-lt"/>
                <a:ea typeface="+mj-ea"/>
                <a:cs typeface="+mj-cs"/>
                <a:sym typeface="+mn-ea"/>
              </a:rPr>
              <a:t>2.</a:t>
            </a:r>
            <a:r>
              <a:rPr lang="zh-CN" altLang="en-US" sz="2000" b="1" dirty="0">
                <a:latin typeface="+mj-lt"/>
                <a:ea typeface="+mj-ea"/>
                <a:cs typeface="+mj-cs"/>
                <a:sym typeface="+mn-ea"/>
              </a:rPr>
              <a:t>习得构式</a:t>
            </a:r>
            <a:endParaRPr lang="zh-CN" altLang="en-US" sz="2000" b="1" dirty="0">
              <a:latin typeface="+mj-lt"/>
              <a:ea typeface="+mj-ea"/>
              <a:cs typeface="+mj-cs"/>
            </a:endParaRPr>
          </a:p>
        </p:txBody>
      </p:sp>
      <p:sp>
        <p:nvSpPr>
          <p:cNvPr id="25" name="文本框 11"/>
          <p:cNvSpPr txBox="1">
            <a:spLocks noChangeArrowheads="1"/>
          </p:cNvSpPr>
          <p:nvPr>
            <p:custDataLst>
              <p:tags r:id="rId7"/>
            </p:custDataLst>
          </p:nvPr>
        </p:nvSpPr>
        <p:spPr bwMode="auto">
          <a:xfrm>
            <a:off x="2402205" y="2609850"/>
            <a:ext cx="3381375" cy="693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7" rIns="91434" bIns="45717">
            <a:spAutoFit/>
          </a:bodyPr>
          <a:lstStyle/>
          <a:p>
            <a:pPr algn="l" eaLnBrk="0" hangingPunct="0">
              <a:lnSpc>
                <a:spcPts val="4750"/>
              </a:lnSpc>
            </a:pPr>
            <a:r>
              <a:rPr lang="en-US" altLang="zh-CN" sz="2000" b="1" dirty="0">
                <a:latin typeface="+mj-lt"/>
                <a:ea typeface="+mj-ea"/>
                <a:cs typeface="+mj-cs"/>
              </a:rPr>
              <a:t>4. </a:t>
            </a:r>
            <a:r>
              <a:rPr lang="zh-CN" altLang="en-US" sz="2000" b="1" dirty="0">
                <a:latin typeface="+mj-lt"/>
                <a:ea typeface="+mj-ea"/>
                <a:cs typeface="+mj-cs"/>
              </a:rPr>
              <a:t>其他的概括</a:t>
            </a:r>
            <a:endParaRPr lang="zh-CN" altLang="en-US" sz="2000" b="1" dirty="0">
              <a:latin typeface="+mj-lt"/>
              <a:ea typeface="+mj-ea"/>
              <a:cs typeface="+mj-cs"/>
            </a:endParaRPr>
          </a:p>
        </p:txBody>
      </p:sp>
      <p:sp>
        <p:nvSpPr>
          <p:cNvPr id="26" name="文本框 1"/>
          <p:cNvSpPr txBox="1">
            <a:spLocks noChangeArrowheads="1"/>
          </p:cNvSpPr>
          <p:nvPr>
            <p:custDataLst>
              <p:tags r:id="rId8"/>
            </p:custDataLst>
          </p:nvPr>
        </p:nvSpPr>
        <p:spPr bwMode="auto">
          <a:xfrm>
            <a:off x="2402205" y="461010"/>
            <a:ext cx="3381375" cy="693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lvl1pPr eaLnBrk="0" hangingPunct="0">
              <a:spcBef>
                <a:spcPct val="20000"/>
              </a:spcBef>
              <a:buChar char="•"/>
              <a:defRPr sz="4900">
                <a:solidFill>
                  <a:schemeClr val="tx1"/>
                </a:solidFill>
                <a:latin typeface="Calibri" panose="020F0502020204030204" charset="0"/>
                <a:ea typeface="宋体" panose="02010600030101010101" pitchFamily="2" charset="-122"/>
              </a:defRPr>
            </a:lvl1pPr>
            <a:lvl2pPr marL="742950" indent="-285750" eaLnBrk="0" hangingPunct="0">
              <a:spcBef>
                <a:spcPct val="20000"/>
              </a:spcBef>
              <a:buChar char="–"/>
              <a:defRPr sz="4300">
                <a:solidFill>
                  <a:schemeClr val="tx1"/>
                </a:solidFill>
                <a:latin typeface="Calibri" panose="020F0502020204030204" charset="0"/>
                <a:ea typeface="宋体" panose="02010600030101010101" pitchFamily="2" charset="-122"/>
              </a:defRPr>
            </a:lvl2pPr>
            <a:lvl3pPr marL="1143000" indent="-228600" eaLnBrk="0" hangingPunct="0">
              <a:spcBef>
                <a:spcPct val="20000"/>
              </a:spcBef>
              <a:buChar char="•"/>
              <a:defRPr sz="3700">
                <a:solidFill>
                  <a:schemeClr val="tx1"/>
                </a:solidFill>
                <a:latin typeface="Calibri" panose="020F0502020204030204" charset="0"/>
                <a:ea typeface="宋体" panose="02010600030101010101" pitchFamily="2" charset="-122"/>
              </a:defRPr>
            </a:lvl3pPr>
            <a:lvl4pPr marL="1600200" indent="-228600" eaLnBrk="0" hangingPunct="0">
              <a:spcBef>
                <a:spcPct val="20000"/>
              </a:spcBef>
              <a:buChar char="–"/>
              <a:defRPr sz="3000">
                <a:solidFill>
                  <a:schemeClr val="tx1"/>
                </a:solidFill>
                <a:latin typeface="Calibri" panose="020F0502020204030204" charset="0"/>
                <a:ea typeface="宋体" panose="02010600030101010101" pitchFamily="2" charset="-122"/>
              </a:defRPr>
            </a:lvl4pPr>
            <a:lvl5pPr marL="2057400" indent="-228600" eaLnBrk="0" hangingPunct="0">
              <a:spcBef>
                <a:spcPct val="20000"/>
              </a:spcBef>
              <a:buChar char="»"/>
              <a:defRPr sz="3000">
                <a:solidFill>
                  <a:schemeClr val="tx1"/>
                </a:solidFill>
                <a:latin typeface="Calibri" panose="020F050202020403020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9pPr>
          </a:lstStyle>
          <a:p>
            <a:pPr>
              <a:lnSpc>
                <a:spcPts val="4750"/>
              </a:lnSpc>
              <a:spcBef>
                <a:spcPct val="0"/>
              </a:spcBef>
              <a:buNone/>
            </a:pPr>
            <a:r>
              <a:rPr lang="en-US" altLang="zh-CN" sz="2000" b="1" dirty="0">
                <a:latin typeface="+mj-lt"/>
                <a:ea typeface="+mj-ea"/>
                <a:cs typeface="+mj-cs"/>
              </a:rPr>
              <a:t>1. </a:t>
            </a:r>
            <a:r>
              <a:rPr lang="zh-CN" altLang="en-US" sz="2000" b="1" dirty="0">
                <a:latin typeface="+mj-lt"/>
                <a:ea typeface="+mj-ea"/>
                <a:cs typeface="+mj-cs"/>
              </a:rPr>
              <a:t>构式</a:t>
            </a:r>
            <a:endParaRPr lang="zh-CN" altLang="en-US" sz="2000" b="1" dirty="0">
              <a:latin typeface="+mj-lt"/>
              <a:ea typeface="+mj-ea"/>
              <a:cs typeface="+mj-cs"/>
            </a:endParaRPr>
          </a:p>
        </p:txBody>
      </p:sp>
      <p:sp>
        <p:nvSpPr>
          <p:cNvPr id="27" name="文本框 1"/>
          <p:cNvSpPr txBox="1">
            <a:spLocks noChangeArrowheads="1"/>
          </p:cNvSpPr>
          <p:nvPr>
            <p:custDataLst>
              <p:tags r:id="rId9"/>
            </p:custDataLst>
          </p:nvPr>
        </p:nvSpPr>
        <p:spPr bwMode="auto">
          <a:xfrm>
            <a:off x="2402205" y="1893570"/>
            <a:ext cx="3381375" cy="693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lvl1pPr eaLnBrk="0" hangingPunct="0">
              <a:spcBef>
                <a:spcPct val="20000"/>
              </a:spcBef>
              <a:buChar char="•"/>
              <a:defRPr sz="4900">
                <a:solidFill>
                  <a:schemeClr val="tx1"/>
                </a:solidFill>
                <a:latin typeface="Calibri" panose="020F0502020204030204" charset="0"/>
                <a:ea typeface="宋体" panose="02010600030101010101" pitchFamily="2" charset="-122"/>
              </a:defRPr>
            </a:lvl1pPr>
            <a:lvl2pPr marL="742950" indent="-285750" eaLnBrk="0" hangingPunct="0">
              <a:spcBef>
                <a:spcPct val="20000"/>
              </a:spcBef>
              <a:buChar char="–"/>
              <a:defRPr sz="4300">
                <a:solidFill>
                  <a:schemeClr val="tx1"/>
                </a:solidFill>
                <a:latin typeface="Calibri" panose="020F0502020204030204" charset="0"/>
                <a:ea typeface="宋体" panose="02010600030101010101" pitchFamily="2" charset="-122"/>
              </a:defRPr>
            </a:lvl2pPr>
            <a:lvl3pPr marL="1143000" indent="-228600" eaLnBrk="0" hangingPunct="0">
              <a:spcBef>
                <a:spcPct val="20000"/>
              </a:spcBef>
              <a:buChar char="•"/>
              <a:defRPr sz="3700">
                <a:solidFill>
                  <a:schemeClr val="tx1"/>
                </a:solidFill>
                <a:latin typeface="Calibri" panose="020F0502020204030204" charset="0"/>
                <a:ea typeface="宋体" panose="02010600030101010101" pitchFamily="2" charset="-122"/>
              </a:defRPr>
            </a:lvl3pPr>
            <a:lvl4pPr marL="1600200" indent="-228600" eaLnBrk="0" hangingPunct="0">
              <a:spcBef>
                <a:spcPct val="20000"/>
              </a:spcBef>
              <a:buChar char="–"/>
              <a:defRPr sz="3000">
                <a:solidFill>
                  <a:schemeClr val="tx1"/>
                </a:solidFill>
                <a:latin typeface="Calibri" panose="020F0502020204030204" charset="0"/>
                <a:ea typeface="宋体" panose="02010600030101010101" pitchFamily="2" charset="-122"/>
              </a:defRPr>
            </a:lvl4pPr>
            <a:lvl5pPr marL="2057400" indent="-228600" eaLnBrk="0" hangingPunct="0">
              <a:spcBef>
                <a:spcPct val="20000"/>
              </a:spcBef>
              <a:buChar char="»"/>
              <a:defRPr sz="3000">
                <a:solidFill>
                  <a:schemeClr val="tx1"/>
                </a:solidFill>
                <a:latin typeface="Calibri" panose="020F050202020403020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9pPr>
          </a:lstStyle>
          <a:p>
            <a:pPr>
              <a:lnSpc>
                <a:spcPts val="4750"/>
              </a:lnSpc>
              <a:spcBef>
                <a:spcPct val="0"/>
              </a:spcBef>
              <a:buNone/>
            </a:pPr>
            <a:r>
              <a:rPr lang="en-US" altLang="zh-CN" sz="2000" b="1" dirty="0">
                <a:latin typeface="+mj-lt"/>
                <a:ea typeface="+mj-ea"/>
                <a:cs typeface="+mj-cs"/>
              </a:rPr>
              <a:t>3. </a:t>
            </a:r>
            <a:r>
              <a:rPr lang="zh-CN" altLang="en-US" sz="2000" b="1" dirty="0">
                <a:latin typeface="+mj-lt"/>
                <a:ea typeface="+mj-ea"/>
                <a:cs typeface="+mj-cs"/>
              </a:rPr>
              <a:t>解释概括</a:t>
            </a:r>
            <a:endParaRPr lang="zh-CN" altLang="en-US" sz="2000" b="1" dirty="0">
              <a:latin typeface="+mj-lt"/>
              <a:ea typeface="+mj-ea"/>
              <a:cs typeface="+mj-cs"/>
            </a:endParaRPr>
          </a:p>
        </p:txBody>
      </p:sp>
      <p:sp>
        <p:nvSpPr>
          <p:cNvPr id="28" name="文本框 1"/>
          <p:cNvSpPr txBox="1">
            <a:spLocks noChangeArrowheads="1"/>
          </p:cNvSpPr>
          <p:nvPr>
            <p:custDataLst>
              <p:tags r:id="rId10"/>
            </p:custDataLst>
          </p:nvPr>
        </p:nvSpPr>
        <p:spPr bwMode="auto">
          <a:xfrm>
            <a:off x="2402205" y="3326130"/>
            <a:ext cx="3381375" cy="693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lvl1pPr eaLnBrk="0" hangingPunct="0">
              <a:spcBef>
                <a:spcPct val="20000"/>
              </a:spcBef>
              <a:buChar char="•"/>
              <a:defRPr sz="4900">
                <a:solidFill>
                  <a:schemeClr val="tx1"/>
                </a:solidFill>
                <a:latin typeface="Calibri" panose="020F0502020204030204" charset="0"/>
                <a:ea typeface="宋体" panose="02010600030101010101" pitchFamily="2" charset="-122"/>
              </a:defRPr>
            </a:lvl1pPr>
            <a:lvl2pPr marL="742950" indent="-285750" eaLnBrk="0" hangingPunct="0">
              <a:spcBef>
                <a:spcPct val="20000"/>
              </a:spcBef>
              <a:buChar char="–"/>
              <a:defRPr sz="4300">
                <a:solidFill>
                  <a:schemeClr val="tx1"/>
                </a:solidFill>
                <a:latin typeface="Calibri" panose="020F0502020204030204" charset="0"/>
                <a:ea typeface="宋体" panose="02010600030101010101" pitchFamily="2" charset="-122"/>
              </a:defRPr>
            </a:lvl2pPr>
            <a:lvl3pPr marL="1143000" indent="-228600" eaLnBrk="0" hangingPunct="0">
              <a:spcBef>
                <a:spcPct val="20000"/>
              </a:spcBef>
              <a:buChar char="•"/>
              <a:defRPr sz="3700">
                <a:solidFill>
                  <a:schemeClr val="tx1"/>
                </a:solidFill>
                <a:latin typeface="Calibri" panose="020F0502020204030204" charset="0"/>
                <a:ea typeface="宋体" panose="02010600030101010101" pitchFamily="2" charset="-122"/>
              </a:defRPr>
            </a:lvl3pPr>
            <a:lvl4pPr marL="1600200" indent="-228600" eaLnBrk="0" hangingPunct="0">
              <a:spcBef>
                <a:spcPct val="20000"/>
              </a:spcBef>
              <a:buChar char="–"/>
              <a:defRPr sz="3000">
                <a:solidFill>
                  <a:schemeClr val="tx1"/>
                </a:solidFill>
                <a:latin typeface="Calibri" panose="020F0502020204030204" charset="0"/>
                <a:ea typeface="宋体" panose="02010600030101010101" pitchFamily="2" charset="-122"/>
              </a:defRPr>
            </a:lvl4pPr>
            <a:lvl5pPr marL="2057400" indent="-228600" eaLnBrk="0" hangingPunct="0">
              <a:spcBef>
                <a:spcPct val="20000"/>
              </a:spcBef>
              <a:buChar char="»"/>
              <a:defRPr sz="3000">
                <a:solidFill>
                  <a:schemeClr val="tx1"/>
                </a:solidFill>
                <a:latin typeface="Calibri" panose="020F050202020403020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9pPr>
          </a:lstStyle>
          <a:p>
            <a:pPr>
              <a:lnSpc>
                <a:spcPts val="4750"/>
              </a:lnSpc>
              <a:spcBef>
                <a:spcPct val="0"/>
              </a:spcBef>
              <a:buNone/>
            </a:pPr>
            <a:r>
              <a:rPr lang="en-US" sz="2000" b="1" dirty="0">
                <a:latin typeface="+mj-lt"/>
                <a:ea typeface="+mj-ea"/>
                <a:cs typeface="+mj-cs"/>
              </a:rPr>
              <a:t>5. </a:t>
            </a:r>
            <a:r>
              <a:rPr lang="zh-CN" altLang="en-US" sz="2000" b="1" dirty="0">
                <a:latin typeface="+mj-lt"/>
                <a:ea typeface="+mj-ea"/>
                <a:cs typeface="+mj-cs"/>
              </a:rPr>
              <a:t>关于形式化</a:t>
            </a:r>
            <a:endParaRPr lang="zh-CN" altLang="en-US" sz="2000" b="1" dirty="0">
              <a:latin typeface="+mj-lt"/>
              <a:ea typeface="+mj-ea"/>
              <a:cs typeface="+mj-cs"/>
            </a:endParaRPr>
          </a:p>
        </p:txBody>
      </p:sp>
      <p:sp>
        <p:nvSpPr>
          <p:cNvPr id="29" name="矩形 33"/>
          <p:cNvSpPr>
            <a:spLocks noChangeArrowheads="1"/>
          </p:cNvSpPr>
          <p:nvPr>
            <p:custDataLst>
              <p:tags r:id="rId11"/>
            </p:custDataLst>
          </p:nvPr>
        </p:nvSpPr>
        <p:spPr bwMode="auto">
          <a:xfrm>
            <a:off x="2402205" y="4042410"/>
            <a:ext cx="3381375" cy="693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p>
            <a:pPr algn="l" eaLnBrk="0" hangingPunct="0">
              <a:lnSpc>
                <a:spcPts val="4750"/>
              </a:lnSpc>
            </a:pPr>
            <a:r>
              <a:rPr lang="en-US" sz="2000" b="1" dirty="0">
                <a:latin typeface="+mj-lt"/>
                <a:ea typeface="+mj-ea"/>
                <a:cs typeface="+mj-cs"/>
              </a:rPr>
              <a:t>6. </a:t>
            </a:r>
            <a:r>
              <a:rPr lang="zh-CN" altLang="en-US" sz="2000" b="1" dirty="0">
                <a:latin typeface="+mj-lt"/>
                <a:ea typeface="+mj-ea"/>
                <a:cs typeface="+mj-cs"/>
              </a:rPr>
              <a:t>关于（语言）处理</a:t>
            </a:r>
            <a:endParaRPr lang="zh-CN" altLang="en-US" sz="2000" b="1" dirty="0">
              <a:latin typeface="+mj-lt"/>
              <a:ea typeface="+mj-ea"/>
              <a:cs typeface="+mj-cs"/>
            </a:endParaRPr>
          </a:p>
        </p:txBody>
      </p:sp>
      <p:sp>
        <p:nvSpPr>
          <p:cNvPr id="2" name="椭圆 20"/>
          <p:cNvSpPr>
            <a:spLocks noChangeArrowheads="1"/>
          </p:cNvSpPr>
          <p:nvPr>
            <p:custDataLst>
              <p:tags r:id="rId12"/>
            </p:custDataLst>
          </p:nvPr>
        </p:nvSpPr>
        <p:spPr bwMode="auto">
          <a:xfrm>
            <a:off x="1771015" y="4316730"/>
            <a:ext cx="339725" cy="339725"/>
          </a:xfrm>
          <a:prstGeom prst="ellipse">
            <a:avLst/>
          </a:prstGeom>
          <a:solidFill>
            <a:schemeClr val="tx1"/>
          </a:solidFill>
          <a:ln w="25400">
            <a:solidFill>
              <a:srgbClr val="000000"/>
            </a:solidFill>
            <a:round/>
          </a:ln>
        </p:spPr>
        <p:txBody>
          <a:bodyPr lIns="91434" tIns="45717" rIns="91434" bIns="45717" anchor="ctr"/>
          <a:p>
            <a:pPr algn="ctr" eaLnBrk="0" hangingPunct="0"/>
            <a:endParaRPr lang="zh-CN" altLang="en-US" sz="2000">
              <a:solidFill>
                <a:srgbClr val="FFFFFF"/>
              </a:solidFill>
              <a:latin typeface="+mn-lt"/>
              <a:ea typeface="+mn-ea"/>
              <a:cs typeface="+mn-cs"/>
            </a:endParaRPr>
          </a:p>
        </p:txBody>
      </p:sp>
      <p:sp>
        <p:nvSpPr>
          <p:cNvPr id="6" name="椭圆 20"/>
          <p:cNvSpPr>
            <a:spLocks noChangeArrowheads="1"/>
          </p:cNvSpPr>
          <p:nvPr>
            <p:custDataLst>
              <p:tags r:id="rId13"/>
            </p:custDataLst>
          </p:nvPr>
        </p:nvSpPr>
        <p:spPr bwMode="auto">
          <a:xfrm>
            <a:off x="1771015" y="3596005"/>
            <a:ext cx="339725" cy="339725"/>
          </a:xfrm>
          <a:prstGeom prst="ellipse">
            <a:avLst/>
          </a:prstGeom>
          <a:solidFill>
            <a:schemeClr val="tx1"/>
          </a:solidFill>
          <a:ln w="25400">
            <a:solidFill>
              <a:srgbClr val="000000"/>
            </a:solidFill>
            <a:round/>
          </a:ln>
        </p:spPr>
        <p:txBody>
          <a:bodyPr lIns="91434" tIns="45717" rIns="91434" bIns="45717" anchor="ctr"/>
          <a:p>
            <a:pPr algn="ctr" eaLnBrk="0" hangingPunct="0"/>
            <a:endParaRPr lang="zh-CN" altLang="en-US" sz="2000">
              <a:solidFill>
                <a:srgbClr val="FFFFFF"/>
              </a:solidFill>
              <a:latin typeface="+mn-lt"/>
              <a:ea typeface="+mn-ea"/>
              <a:cs typeface="+mn-cs"/>
            </a:endParaRPr>
          </a:p>
        </p:txBody>
      </p:sp>
      <p:sp>
        <p:nvSpPr>
          <p:cNvPr id="11" name="椭圆 18"/>
          <p:cNvSpPr>
            <a:spLocks noChangeArrowheads="1"/>
          </p:cNvSpPr>
          <p:nvPr>
            <p:custDataLst>
              <p:tags r:id="rId14"/>
            </p:custDataLst>
          </p:nvPr>
        </p:nvSpPr>
        <p:spPr bwMode="auto">
          <a:xfrm>
            <a:off x="1771015" y="1433830"/>
            <a:ext cx="339725" cy="339725"/>
          </a:xfrm>
          <a:prstGeom prst="ellipse">
            <a:avLst/>
          </a:prstGeom>
          <a:solidFill>
            <a:schemeClr val="tx1"/>
          </a:solidFill>
          <a:ln w="25400">
            <a:solidFill>
              <a:srgbClr val="000000"/>
            </a:solidFill>
            <a:round/>
          </a:ln>
        </p:spPr>
        <p:txBody>
          <a:bodyPr lIns="91434" tIns="45717" rIns="91434" bIns="45717" anchor="ctr"/>
          <a:lstStyle/>
          <a:p>
            <a:pPr algn="ctr" eaLnBrk="0" hangingPunct="0"/>
            <a:endParaRPr lang="zh-CN" altLang="en-US" sz="2000">
              <a:solidFill>
                <a:srgbClr val="FFFFFF"/>
              </a:solidFill>
              <a:latin typeface="+mn-lt"/>
              <a:ea typeface="+mn-ea"/>
              <a:cs typeface="+mn-cs"/>
            </a:endParaRPr>
          </a:p>
        </p:txBody>
      </p:sp>
      <p:sp>
        <p:nvSpPr>
          <p:cNvPr id="16" name="椭圆 18"/>
          <p:cNvSpPr>
            <a:spLocks noChangeArrowheads="1"/>
          </p:cNvSpPr>
          <p:nvPr>
            <p:custDataLst>
              <p:tags r:id="rId15"/>
            </p:custDataLst>
          </p:nvPr>
        </p:nvSpPr>
        <p:spPr bwMode="auto">
          <a:xfrm>
            <a:off x="1771015" y="5037455"/>
            <a:ext cx="339725" cy="339725"/>
          </a:xfrm>
          <a:prstGeom prst="ellipse">
            <a:avLst/>
          </a:prstGeom>
          <a:solidFill>
            <a:schemeClr val="tx1"/>
          </a:solidFill>
          <a:ln w="25400">
            <a:solidFill>
              <a:srgbClr val="000000"/>
            </a:solidFill>
            <a:round/>
          </a:ln>
        </p:spPr>
        <p:txBody>
          <a:bodyPr lIns="91434" tIns="45717" rIns="91434" bIns="45717" anchor="ctr"/>
          <a:p>
            <a:pPr algn="ctr" eaLnBrk="0" hangingPunct="0"/>
            <a:endParaRPr lang="zh-CN" altLang="en-US" sz="2000">
              <a:solidFill>
                <a:srgbClr val="FFFFFF"/>
              </a:solidFill>
              <a:latin typeface="+mn-lt"/>
              <a:ea typeface="+mn-ea"/>
              <a:cs typeface="+mn-cs"/>
            </a:endParaRPr>
          </a:p>
        </p:txBody>
      </p:sp>
      <p:sp>
        <p:nvSpPr>
          <p:cNvPr id="30" name="文本框 1"/>
          <p:cNvSpPr txBox="1">
            <a:spLocks noChangeArrowheads="1"/>
          </p:cNvSpPr>
          <p:nvPr>
            <p:custDataLst>
              <p:tags r:id="rId16"/>
            </p:custDataLst>
          </p:nvPr>
        </p:nvSpPr>
        <p:spPr bwMode="auto">
          <a:xfrm>
            <a:off x="2402205" y="4758690"/>
            <a:ext cx="3381375" cy="693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lvl1pPr eaLnBrk="0" hangingPunct="0">
              <a:spcBef>
                <a:spcPct val="20000"/>
              </a:spcBef>
              <a:buChar char="•"/>
              <a:defRPr sz="4900">
                <a:solidFill>
                  <a:schemeClr val="tx1"/>
                </a:solidFill>
                <a:latin typeface="Calibri" panose="020F0502020204030204" charset="0"/>
                <a:ea typeface="宋体" panose="02010600030101010101" pitchFamily="2" charset="-122"/>
              </a:defRPr>
            </a:lvl1pPr>
            <a:lvl2pPr marL="742950" indent="-285750" eaLnBrk="0" hangingPunct="0">
              <a:spcBef>
                <a:spcPct val="20000"/>
              </a:spcBef>
              <a:buChar char="–"/>
              <a:defRPr sz="4300">
                <a:solidFill>
                  <a:schemeClr val="tx1"/>
                </a:solidFill>
                <a:latin typeface="Calibri" panose="020F0502020204030204" charset="0"/>
                <a:ea typeface="宋体" panose="02010600030101010101" pitchFamily="2" charset="-122"/>
              </a:defRPr>
            </a:lvl2pPr>
            <a:lvl3pPr marL="1143000" indent="-228600" eaLnBrk="0" hangingPunct="0">
              <a:spcBef>
                <a:spcPct val="20000"/>
              </a:spcBef>
              <a:buChar char="•"/>
              <a:defRPr sz="3700">
                <a:solidFill>
                  <a:schemeClr val="tx1"/>
                </a:solidFill>
                <a:latin typeface="Calibri" panose="020F0502020204030204" charset="0"/>
                <a:ea typeface="宋体" panose="02010600030101010101" pitchFamily="2" charset="-122"/>
              </a:defRPr>
            </a:lvl3pPr>
            <a:lvl4pPr marL="1600200" indent="-228600" eaLnBrk="0" hangingPunct="0">
              <a:spcBef>
                <a:spcPct val="20000"/>
              </a:spcBef>
              <a:buChar char="–"/>
              <a:defRPr sz="3000">
                <a:solidFill>
                  <a:schemeClr val="tx1"/>
                </a:solidFill>
                <a:latin typeface="Calibri" panose="020F0502020204030204" charset="0"/>
                <a:ea typeface="宋体" panose="02010600030101010101" pitchFamily="2" charset="-122"/>
              </a:defRPr>
            </a:lvl4pPr>
            <a:lvl5pPr marL="2057400" indent="-228600" eaLnBrk="0" hangingPunct="0">
              <a:spcBef>
                <a:spcPct val="20000"/>
              </a:spcBef>
              <a:buChar char="»"/>
              <a:defRPr sz="3000">
                <a:solidFill>
                  <a:schemeClr val="tx1"/>
                </a:solidFill>
                <a:latin typeface="Calibri" panose="020F050202020403020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3000">
                <a:solidFill>
                  <a:schemeClr val="tx1"/>
                </a:solidFill>
                <a:latin typeface="Calibri" panose="020F0502020204030204" charset="0"/>
                <a:ea typeface="宋体" panose="02010600030101010101" pitchFamily="2" charset="-122"/>
              </a:defRPr>
            </a:lvl9pPr>
          </a:lstStyle>
          <a:p>
            <a:pPr>
              <a:lnSpc>
                <a:spcPts val="4750"/>
              </a:lnSpc>
              <a:spcBef>
                <a:spcPct val="0"/>
              </a:spcBef>
              <a:buNone/>
            </a:pPr>
            <a:r>
              <a:rPr lang="en-US" sz="2000" b="1" dirty="0">
                <a:latin typeface="+mj-lt"/>
                <a:ea typeface="+mj-ea"/>
                <a:cs typeface="+mj-cs"/>
              </a:rPr>
              <a:t>7. </a:t>
            </a:r>
            <a:r>
              <a:rPr lang="zh-CN" altLang="en-US" sz="2000" b="1" dirty="0">
                <a:latin typeface="+mj-lt"/>
                <a:ea typeface="+mj-ea"/>
                <a:cs typeface="+mj-cs"/>
              </a:rPr>
              <a:t>正在增长的聚合</a:t>
            </a:r>
            <a:endParaRPr lang="zh-CN" altLang="en-US" sz="2000" b="1" dirty="0">
              <a:latin typeface="+mj-lt"/>
              <a:ea typeface="+mj-ea"/>
              <a:cs typeface="+mj-cs"/>
            </a:endParaRPr>
          </a:p>
        </p:txBody>
      </p:sp>
    </p:spTree>
    <p:custDataLst>
      <p:tags r:id="rId17"/>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4. </a:t>
            </a:r>
            <a:r>
              <a:rPr lang="zh-CN" altLang="en-US" dirty="0">
                <a:sym typeface="+mn-ea"/>
              </a:rPr>
              <a:t>其他的概括</a:t>
            </a:r>
            <a:endParaRPr lang="en-US" altLang="zh-CN" dirty="0"/>
          </a:p>
        </p:txBody>
      </p:sp>
      <p:pic>
        <p:nvPicPr>
          <p:cNvPr id="2" name="内容占位符 1"/>
          <p:cNvPicPr>
            <a:picLocks noChangeAspect="1"/>
          </p:cNvPicPr>
          <p:nvPr>
            <p:ph idx="1"/>
          </p:nvPr>
        </p:nvPicPr>
        <p:blipFill>
          <a:blip r:embed="rId2"/>
          <a:stretch>
            <a:fillRect/>
          </a:stretch>
        </p:blipFill>
        <p:spPr>
          <a:xfrm>
            <a:off x="451485" y="2084070"/>
            <a:ext cx="11289030" cy="3109595"/>
          </a:xfrm>
          <a:prstGeom prst="rect">
            <a:avLst/>
          </a:prstGeom>
        </p:spPr>
      </p:pic>
      <p:sp>
        <p:nvSpPr>
          <p:cNvPr id="6" name="圆角矩形 5"/>
          <p:cNvSpPr/>
          <p:nvPr/>
        </p:nvSpPr>
        <p:spPr>
          <a:xfrm>
            <a:off x="5095240" y="1313180"/>
            <a:ext cx="5396865" cy="565785"/>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p>
            <a:pPr algn="l"/>
            <a:r>
              <a:rPr lang="zh-CN" altLang="en-US" sz="2000">
                <a:latin typeface="宋体" panose="02010600030101010101" pitchFamily="2" charset="-122"/>
                <a:ea typeface="宋体" panose="02010600030101010101" pitchFamily="2" charset="-122"/>
              </a:rPr>
              <a:t>根据蕴含律（</a:t>
            </a:r>
            <a:r>
              <a:rPr lang="en-US" altLang="zh-CN" sz="2000">
                <a:latin typeface="宋体" panose="02010600030101010101" pitchFamily="2" charset="-122"/>
                <a:ea typeface="宋体" panose="02010600030101010101" pitchFamily="2" charset="-122"/>
              </a:rPr>
              <a:t>P</a:t>
            </a:r>
            <a:r>
              <a:rPr lang="en-US" altLang="zh-CN" sz="2000">
                <a:latin typeface="宋体" panose="02010600030101010101" pitchFamily="2" charset="-122"/>
                <a:ea typeface="宋体" panose="02010600030101010101" pitchFamily="2" charset="-122"/>
                <a:cs typeface="Arial" panose="020B0604020202020204" pitchFamily="34" charset="0"/>
              </a:rPr>
              <a:t>→Q</a:t>
            </a: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a:t>
            </a:r>
            <a:r>
              <a:rPr lang="en-US" altLang="zh-CN" sz="2000" baseline="30000">
                <a:latin typeface="宋体" panose="02010600030101010101" pitchFamily="2" charset="-122"/>
                <a:ea typeface="宋体" panose="02010600030101010101" pitchFamily="2" charset="-122"/>
                <a:cs typeface="宋体" panose="02010600030101010101" pitchFamily="2" charset="-122"/>
              </a:rPr>
              <a:t>┐</a:t>
            </a:r>
            <a:r>
              <a:rPr lang="en-US" altLang="zh-CN" sz="2000">
                <a:latin typeface="宋体" panose="02010600030101010101" pitchFamily="2" charset="-122"/>
                <a:ea typeface="宋体" panose="02010600030101010101" pitchFamily="2" charset="-122"/>
                <a:cs typeface="宋体" panose="02010600030101010101" pitchFamily="2" charset="-122"/>
              </a:rPr>
              <a:t>P∨Q</a:t>
            </a:r>
            <a:r>
              <a:rPr lang="zh-CN" altLang="en-US" sz="2000">
                <a:latin typeface="宋体" panose="02010600030101010101" pitchFamily="2" charset="-122"/>
                <a:ea typeface="宋体" panose="02010600030101010101" pitchFamily="2" charset="-122"/>
                <a:cs typeface="宋体" panose="02010600030101010101" pitchFamily="2" charset="-122"/>
              </a:rPr>
              <a:t>）</a:t>
            </a:r>
            <a:endParaRPr lang="zh-CN" altLang="en-US" sz="2000">
              <a:latin typeface="宋体" panose="02010600030101010101" pitchFamily="2" charset="-122"/>
              <a:ea typeface="宋体" panose="02010600030101010101" pitchFamily="2" charset="-122"/>
              <a:cs typeface="宋体" panose="02010600030101010101" pitchFamily="2" charset="-122"/>
            </a:endParaRPr>
          </a:p>
        </p:txBody>
      </p:sp>
      <p:cxnSp>
        <p:nvCxnSpPr>
          <p:cNvPr id="7" name="直接箭头连接符 6"/>
          <p:cNvCxnSpPr>
            <a:endCxn id="6" idx="1"/>
          </p:cNvCxnSpPr>
          <p:nvPr/>
        </p:nvCxnSpPr>
        <p:spPr>
          <a:xfrm flipV="1">
            <a:off x="3601085" y="1596390"/>
            <a:ext cx="1494155" cy="181229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圆角矩形 7"/>
          <p:cNvSpPr/>
          <p:nvPr/>
        </p:nvSpPr>
        <p:spPr>
          <a:xfrm>
            <a:off x="4483100" y="5343525"/>
            <a:ext cx="3436620" cy="671195"/>
          </a:xfrm>
          <a:prstGeom prst="round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p>
            <a:pPr algn="l"/>
            <a:r>
              <a:rPr lang="en-US" altLang="zh-CN" sz="2400">
                <a:latin typeface="宋体" panose="02010600030101010101" pitchFamily="2" charset="-122"/>
                <a:ea typeface="宋体" panose="02010600030101010101" pitchFamily="2" charset="-122"/>
                <a:cs typeface="宋体" panose="02010600030101010101" pitchFamily="2" charset="-122"/>
              </a:rPr>
              <a:t>(</a:t>
            </a:r>
            <a:r>
              <a:rPr lang="zh-CN" altLang="en-US" sz="2400" baseline="30000">
                <a:latin typeface="宋体" panose="02010600030101010101" pitchFamily="2" charset="-122"/>
                <a:ea typeface="宋体" panose="02010600030101010101" pitchFamily="2" charset="-122"/>
                <a:cs typeface="宋体" panose="02010600030101010101" pitchFamily="2" charset="-122"/>
              </a:rPr>
              <a:t>┐</a:t>
            </a:r>
            <a:r>
              <a:rPr lang="en-US" altLang="zh-CN" sz="2400">
                <a:latin typeface="宋体" panose="02010600030101010101" pitchFamily="2" charset="-122"/>
                <a:ea typeface="宋体" panose="02010600030101010101" pitchFamily="2" charset="-122"/>
                <a:cs typeface="宋体" panose="02010600030101010101" pitchFamily="2" charset="-122"/>
              </a:rPr>
              <a:t>(P∨Q))= (</a:t>
            </a:r>
            <a:r>
              <a:rPr lang="en-US" altLang="zh-CN" sz="2400" baseline="30000">
                <a:latin typeface="宋体" panose="02010600030101010101" pitchFamily="2" charset="-122"/>
                <a:ea typeface="宋体" panose="02010600030101010101" pitchFamily="2" charset="-122"/>
                <a:cs typeface="宋体" panose="02010600030101010101" pitchFamily="2" charset="-122"/>
              </a:rPr>
              <a:t>┐</a:t>
            </a:r>
            <a:r>
              <a:rPr lang="en-US" altLang="zh-CN" sz="2400">
                <a:latin typeface="宋体" panose="02010600030101010101" pitchFamily="2" charset="-122"/>
                <a:ea typeface="宋体" panose="02010600030101010101" pitchFamily="2" charset="-122"/>
                <a:cs typeface="宋体" panose="02010600030101010101" pitchFamily="2" charset="-122"/>
              </a:rPr>
              <a:t>P∧</a:t>
            </a:r>
            <a:r>
              <a:rPr lang="en-US" altLang="zh-CN" sz="2400" baseline="30000">
                <a:latin typeface="宋体" panose="02010600030101010101" pitchFamily="2" charset="-122"/>
                <a:ea typeface="宋体" panose="02010600030101010101" pitchFamily="2" charset="-122"/>
                <a:cs typeface="宋体" panose="02010600030101010101" pitchFamily="2" charset="-122"/>
              </a:rPr>
              <a:t>┐</a:t>
            </a:r>
            <a:r>
              <a:rPr lang="en-US" altLang="zh-CN" sz="2400">
                <a:latin typeface="宋体" panose="02010600030101010101" pitchFamily="2" charset="-122"/>
                <a:ea typeface="宋体" panose="02010600030101010101" pitchFamily="2" charset="-122"/>
                <a:cs typeface="宋体" panose="02010600030101010101" pitchFamily="2" charset="-122"/>
              </a:rPr>
              <a:t>Q)</a:t>
            </a:r>
            <a:endParaRPr lang="en-US" altLang="zh-CN" sz="2400">
              <a:latin typeface="宋体" panose="02010600030101010101" pitchFamily="2" charset="-122"/>
              <a:ea typeface="宋体" panose="02010600030101010101" pitchFamily="2" charset="-122"/>
              <a:cs typeface="宋体" panose="02010600030101010101" pitchFamily="2" charset="-122"/>
            </a:endParaRPr>
          </a:p>
        </p:txBody>
      </p:sp>
      <p:cxnSp>
        <p:nvCxnSpPr>
          <p:cNvPr id="9" name="直接箭头连接符 8"/>
          <p:cNvCxnSpPr>
            <a:endCxn id="8" idx="1"/>
          </p:cNvCxnSpPr>
          <p:nvPr/>
        </p:nvCxnSpPr>
        <p:spPr>
          <a:xfrm>
            <a:off x="3521710" y="4593590"/>
            <a:ext cx="961390" cy="108585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ustDataLst>
      <p:tags r:id="rId3"/>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4. </a:t>
            </a:r>
            <a:r>
              <a:rPr lang="zh-CN" altLang="en-US" dirty="0">
                <a:sym typeface="+mn-ea"/>
              </a:rPr>
              <a:t>其他的概括</a:t>
            </a:r>
            <a:endParaRPr lang="en-US" altLang="zh-CN" dirty="0"/>
          </a:p>
        </p:txBody>
      </p:sp>
      <p:sp>
        <p:nvSpPr>
          <p:cNvPr id="3" name="内容占位符 2"/>
          <p:cNvSpPr>
            <a:spLocks noGrp="1"/>
          </p:cNvSpPr>
          <p:nvPr>
            <p:ph idx="1"/>
            <p:custDataLst>
              <p:tags r:id="rId2"/>
            </p:custDataLst>
          </p:nvPr>
        </p:nvSpPr>
        <p:spPr/>
        <p:txBody>
          <a:bodyPr>
            <a:normAutofit lnSpcReduction="10000"/>
          </a:bodyPr>
          <a:lstStyle/>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通过普遍理性中的基本原则达到</a:t>
            </a:r>
            <a:r>
              <a:rPr lang="en-US" altLang="zh-CN" sz="2000" b="1">
                <a:solidFill>
                  <a:srgbClr val="0070C0"/>
                </a:solidFill>
                <a:ea typeface="宋体" panose="02010600030101010101" pitchFamily="2" charset="-122"/>
              </a:rPr>
              <a:t>Crain et al.</a:t>
            </a:r>
            <a:r>
              <a:rPr lang="zh-CN" altLang="en-US" sz="2000" b="1">
                <a:solidFill>
                  <a:srgbClr val="0070C0"/>
                </a:solidFill>
                <a:latin typeface="宋体" panose="02010600030101010101" pitchFamily="2" charset="-122"/>
                <a:ea typeface="宋体" panose="02010600030101010101" pitchFamily="2" charset="-122"/>
              </a:rPr>
              <a:t>的观察：</a:t>
            </a:r>
            <a:endParaRPr lang="zh-CN" altLang="en-US" sz="2000" b="1">
              <a:solidFill>
                <a:srgbClr val="0070C0"/>
              </a:solidFill>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从</a:t>
            </a:r>
            <a:r>
              <a:rPr lang="zh-CN" altLang="en-US" sz="2000">
                <a:ea typeface="宋体" panose="02010600030101010101" pitchFamily="2" charset="-122"/>
              </a:rPr>
              <a:t>（</a:t>
            </a:r>
            <a:r>
              <a:rPr lang="en-US" altLang="zh-CN" sz="2000">
                <a:latin typeface="宋体" panose="02010600030101010101" pitchFamily="2" charset="-122"/>
                <a:ea typeface="宋体" panose="02010600030101010101" pitchFamily="2" charset="-122"/>
              </a:rPr>
              <a:t>1</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到（</a:t>
            </a:r>
            <a:r>
              <a:rPr lang="en-US" altLang="zh-CN" sz="2000">
                <a:latin typeface="宋体" panose="02010600030101010101" pitchFamily="2" charset="-122"/>
                <a:ea typeface="宋体" panose="02010600030101010101" pitchFamily="2" charset="-122"/>
              </a:rPr>
              <a:t>4</a:t>
            </a:r>
            <a:r>
              <a:rPr lang="zh-CN" altLang="en-US" sz="2000">
                <a:latin typeface="宋体" panose="02010600030101010101" pitchFamily="2" charset="-122"/>
                <a:ea typeface="宋体" panose="02010600030101010101" pitchFamily="2" charset="-122"/>
              </a:rPr>
              <a:t>），在（</a:t>
            </a:r>
            <a:r>
              <a:rPr lang="en-US" altLang="zh-CN" sz="2000">
                <a:latin typeface="宋体" panose="02010600030101010101" pitchFamily="2" charset="-122"/>
                <a:ea typeface="宋体" panose="02010600030101010101" pitchFamily="2" charset="-122"/>
              </a:rPr>
              <a:t>1</a:t>
            </a:r>
            <a:r>
              <a:rPr lang="zh-CN" altLang="en-US" sz="2000">
                <a:latin typeface="宋体" panose="02010600030101010101" pitchFamily="2" charset="-122"/>
                <a:ea typeface="宋体" panose="02010600030101010101" pitchFamily="2" charset="-122"/>
              </a:rPr>
              <a:t>）中被表达的谓词部分陈述，</a:t>
            </a:r>
            <a:r>
              <a:rPr lang="en-US" altLang="zh-CN" sz="2000">
                <a:latin typeface="宋体" panose="02010600030101010101" pitchFamily="2" charset="-122"/>
                <a:ea typeface="宋体" panose="02010600030101010101" pitchFamily="2" charset="-122"/>
              </a:rPr>
              <a:t>Q</a:t>
            </a:r>
            <a:r>
              <a:rPr lang="zh-CN" altLang="en-US" sz="2000">
                <a:latin typeface="宋体" panose="02010600030101010101" pitchFamily="2" charset="-122"/>
                <a:ea typeface="宋体" panose="02010600030101010101" pitchFamily="2" charset="-122"/>
              </a:rPr>
              <a:t>，在（</a:t>
            </a:r>
            <a:r>
              <a:rPr lang="en-US" altLang="zh-CN" sz="2000">
                <a:latin typeface="宋体" panose="02010600030101010101" pitchFamily="2" charset="-122"/>
                <a:ea typeface="宋体" panose="02010600030101010101" pitchFamily="2" charset="-122"/>
              </a:rPr>
              <a:t>4</a:t>
            </a:r>
            <a:r>
              <a:rPr lang="zh-CN" altLang="en-US" sz="2000">
                <a:latin typeface="宋体" panose="02010600030101010101" pitchFamily="2" charset="-122"/>
                <a:ea typeface="宋体" panose="02010600030101010101" pitchFamily="2" charset="-122"/>
              </a:rPr>
              <a:t>）中被否定了；不论它是一个简单的谓语</a:t>
            </a:r>
            <a:r>
              <a:rPr lang="en-US" altLang="zh-CN" sz="2000">
                <a:latin typeface="宋体" panose="02010600030101010101" pitchFamily="2" charset="-122"/>
                <a:ea typeface="宋体" panose="02010600030101010101" pitchFamily="2" charset="-122"/>
              </a:rPr>
              <a:t>“</a:t>
            </a:r>
            <a:r>
              <a:rPr lang="en-US" altLang="zh-CN" sz="2000">
                <a:ea typeface="宋体" panose="02010600030101010101" pitchFamily="2" charset="-122"/>
              </a:rPr>
              <a:t>is a tomato</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还是它刚好是一个析取式，它都被否定。因此一个全称命题的否定蕴含了后件而非前件的否定。</a:t>
            </a:r>
            <a:endParaRPr lang="en-US" altLang="zh-CN" sz="2000"/>
          </a:p>
          <a:p>
            <a:pPr algn="just">
              <a:lnSpc>
                <a:spcPct val="120000"/>
              </a:lnSpc>
            </a:pPr>
            <a:r>
              <a:rPr lang="zh-CN" altLang="en-US" sz="2000">
                <a:solidFill>
                  <a:srgbClr val="FF0000"/>
                </a:solidFill>
                <a:latin typeface="宋体" panose="02010600030101010101" pitchFamily="2" charset="-122"/>
                <a:ea typeface="宋体" panose="02010600030101010101" pitchFamily="2" charset="-122"/>
              </a:rPr>
              <a:t>结论：依赖于意义的概括并不是普遍语法假设应该涉及到句法原则的证据。</a:t>
            </a:r>
            <a:endParaRPr lang="zh-CN" altLang="en-US" sz="2000">
              <a:solidFill>
                <a:srgbClr val="FF0000"/>
              </a:solidFill>
              <a:latin typeface="宋体" panose="02010600030101010101" pitchFamily="2" charset="-122"/>
              <a:ea typeface="宋体" panose="02010600030101010101" pitchFamily="2" charset="-122"/>
            </a:endParaRPr>
          </a:p>
          <a:p>
            <a:pPr algn="just">
              <a:lnSpc>
                <a:spcPct val="120000"/>
              </a:lnSpc>
            </a:pPr>
            <a:r>
              <a:rPr lang="en-US" altLang="zh-CN" sz="2000">
                <a:ea typeface="宋体" panose="02010600030101010101" pitchFamily="2" charset="-122"/>
              </a:rPr>
              <a:t>Crain et al.</a:t>
            </a:r>
            <a:r>
              <a:rPr lang="zh-CN" altLang="en-US" sz="2000">
                <a:latin typeface="宋体" panose="02010600030101010101" pitchFamily="2" charset="-122"/>
                <a:ea typeface="宋体" panose="02010600030101010101" pitchFamily="2" charset="-122"/>
              </a:rPr>
              <a:t>中的一种重要精神：</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解释通常依赖于更大的涉句的上下文。实际上，解释还经常依赖于话语语境和世界知识。</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例：</a:t>
            </a:r>
            <a:r>
              <a:rPr lang="en-US" altLang="zh-CN" sz="2000">
                <a:ea typeface="宋体" panose="02010600030101010101" pitchFamily="2" charset="-122"/>
              </a:rPr>
              <a:t>(7) When it rains in California, everyone is happy. (Charles Fillmore p.c. circa 1987)</a:t>
            </a:r>
            <a:endParaRPr lang="en-US" altLang="zh-CN" sz="2000">
              <a:ea typeface="宋体" panose="02010600030101010101" pitchFamily="2" charset="-122"/>
            </a:endParaRPr>
          </a:p>
          <a:p>
            <a:pPr marL="0" indent="0" algn="just">
              <a:lnSpc>
                <a:spcPct val="120000"/>
              </a:lnSpc>
              <a:buNone/>
            </a:pPr>
            <a:r>
              <a:rPr lang="en-US" altLang="zh-CN" sz="2000">
                <a:latin typeface="宋体" panose="02010600030101010101" pitchFamily="2" charset="-122"/>
                <a:ea typeface="宋体" panose="02010600030101010101" pitchFamily="2" charset="-122"/>
              </a:rPr>
              <a:t>      </a:t>
            </a:r>
            <a:r>
              <a:rPr lang="en-US" altLang="zh-CN" sz="2000">
                <a:ea typeface="宋体" panose="02010600030101010101" pitchFamily="2" charset="-122"/>
              </a:rPr>
              <a:t>(8) Is everybody present?(Geurts 2000:528)</a:t>
            </a:r>
            <a:endParaRPr lang="en-US" altLang="zh-CN" sz="2000">
              <a:ea typeface="宋体" panose="02010600030101010101" pitchFamily="2" charset="-122"/>
            </a:endParaRPr>
          </a:p>
          <a:p>
            <a:pPr algn="just">
              <a:lnSpc>
                <a:spcPct val="120000"/>
              </a:lnSpc>
            </a:pPr>
            <a:endParaRPr lang="zh-CN" altLang="en-US" sz="2000" dirty="0"/>
          </a:p>
        </p:txBody>
      </p:sp>
    </p:spTree>
    <p:custDataLst>
      <p:tags r:id="rId3"/>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4. </a:t>
            </a:r>
            <a:r>
              <a:rPr lang="zh-CN" altLang="en-US" dirty="0">
                <a:sym typeface="+mn-ea"/>
              </a:rPr>
              <a:t>其他的概括</a:t>
            </a:r>
            <a:endParaRPr lang="en-US" altLang="zh-CN"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zh-CN" altLang="en-US" sz="2000">
                <a:latin typeface="宋体" panose="02010600030101010101" pitchFamily="2" charset="-122"/>
                <a:ea typeface="宋体" panose="02010600030101010101" pitchFamily="2" charset="-122"/>
                <a:sym typeface="+mn-ea"/>
              </a:rPr>
              <a:t>例：</a:t>
            </a:r>
            <a:r>
              <a:rPr lang="en-US" altLang="zh-CN" sz="2000">
                <a:ea typeface="宋体" panose="02010600030101010101" pitchFamily="2" charset="-122"/>
                <a:sym typeface="+mn-ea"/>
              </a:rPr>
              <a:t>(7) When it rains in California, everyone is happy. (Charles Fillmore p.c. circa 1987)</a:t>
            </a:r>
            <a:endParaRPr lang="en-US" altLang="zh-CN" sz="2000">
              <a:ea typeface="宋体" panose="02010600030101010101" pitchFamily="2" charset="-122"/>
            </a:endParaRPr>
          </a:p>
          <a:p>
            <a:pPr marL="0" indent="0" algn="just">
              <a:lnSpc>
                <a:spcPct val="120000"/>
              </a:lnSpc>
              <a:buNone/>
            </a:pPr>
            <a:r>
              <a:rPr lang="en-US" altLang="zh-CN" sz="2000">
                <a:latin typeface="宋体" panose="02010600030101010101" pitchFamily="2" charset="-122"/>
                <a:ea typeface="宋体" panose="02010600030101010101" pitchFamily="2" charset="-122"/>
                <a:sym typeface="+mn-ea"/>
              </a:rPr>
              <a:t>      </a:t>
            </a:r>
            <a:r>
              <a:rPr lang="en-US" altLang="zh-CN" sz="2000">
                <a:ea typeface="宋体" panose="02010600030101010101" pitchFamily="2" charset="-122"/>
                <a:sym typeface="+mn-ea"/>
              </a:rPr>
              <a:t>(8) Is everybody present?(Geurts 2000:528)</a:t>
            </a:r>
            <a:endParaRPr lang="en-US" altLang="zh-CN" sz="2000">
              <a:ea typeface="宋体" panose="02010600030101010101" pitchFamily="2" charset="-122"/>
            </a:endParaRPr>
          </a:p>
          <a:p>
            <a:pPr algn="just">
              <a:lnSpc>
                <a:spcPct val="120000"/>
              </a:lnSpc>
            </a:pPr>
            <a:r>
              <a:rPr lang="en-US" altLang="zh-CN" sz="2000"/>
              <a:t>(7)</a:t>
            </a:r>
            <a:r>
              <a:rPr lang="zh-CN" altLang="en-US" sz="2000">
                <a:latin typeface="宋体" panose="02010600030101010101" pitchFamily="2" charset="-122"/>
                <a:ea typeface="宋体" panose="02010600030101010101" pitchFamily="2" charset="-122"/>
              </a:rPr>
              <a:t>中全称的范围</a:t>
            </a:r>
            <a:r>
              <a:rPr lang="zh-CN" altLang="en-US" sz="2000">
                <a:ea typeface="宋体" panose="02010600030101010101" pitchFamily="2" charset="-122"/>
              </a:rPr>
              <a:t>：</a:t>
            </a:r>
            <a:r>
              <a:rPr lang="en-US" altLang="zh-CN" sz="2000">
                <a:ea typeface="宋体" panose="02010600030101010101" pitchFamily="2" charset="-122"/>
              </a:rPr>
              <a:t>California, New Jersey</a:t>
            </a:r>
            <a:r>
              <a:rPr lang="zh-CN" altLang="en-US" sz="2000">
                <a:ea typeface="宋体" panose="02010600030101010101" pitchFamily="2" charset="-122"/>
              </a:rPr>
              <a:t>（幸灾乐祸）。</a:t>
            </a:r>
            <a:endParaRPr lang="en-US" altLang="zh-CN" sz="2000"/>
          </a:p>
          <a:p>
            <a:pPr algn="just">
              <a:lnSpc>
                <a:spcPct val="120000"/>
              </a:lnSpc>
            </a:pPr>
            <a:r>
              <a:rPr lang="en-US" altLang="zh-CN" sz="2000">
                <a:ea typeface="宋体" panose="02010600030101010101" pitchFamily="2" charset="-122"/>
              </a:rPr>
              <a:t>(8)</a:t>
            </a:r>
            <a:r>
              <a:rPr lang="zh-CN" altLang="en-US" sz="2000">
                <a:latin typeface="宋体" panose="02010600030101010101" pitchFamily="2" charset="-122"/>
                <a:ea typeface="宋体" panose="02010600030101010101" pitchFamily="2" charset="-122"/>
              </a:rPr>
              <a:t>中，全称的范围：</a:t>
            </a:r>
            <a:r>
              <a:rPr lang="en-US" altLang="zh-CN" sz="2000">
                <a:ea typeface="宋体" panose="02010600030101010101" pitchFamily="2" charset="-122"/>
              </a:rPr>
              <a:t>everyone who is expected to be here</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从话语语境中获得，比话语的范围更小。</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结论：</a:t>
            </a:r>
            <a:r>
              <a:rPr lang="zh-CN" altLang="en-US" sz="2000">
                <a:latin typeface="宋体" panose="02010600030101010101" pitchFamily="2" charset="-122"/>
                <a:ea typeface="宋体" panose="02010600030101010101" pitchFamily="2" charset="-122"/>
              </a:rPr>
              <a:t>因此，尽管诉诸依赖于</a:t>
            </a:r>
            <a:r>
              <a:rPr lang="en-US" altLang="zh-CN" sz="2000">
                <a:ea typeface="宋体" panose="02010600030101010101" pitchFamily="2" charset="-122"/>
              </a:rPr>
              <a:t>n</a:t>
            </a:r>
            <a:r>
              <a:rPr lang="zh-CN" altLang="en-US" sz="2000">
                <a:latin typeface="宋体" panose="02010600030101010101" pitchFamily="2" charset="-122"/>
                <a:ea typeface="宋体" panose="02010600030101010101" pitchFamily="2" charset="-122"/>
              </a:rPr>
              <a:t>个附近的单词的邻近语境在基于使用的解释中非常流行，但为了达到一个自然的解释，也有必要呼吁涉句的和语境信息</a:t>
            </a:r>
            <a:r>
              <a:rPr lang="zh-CN" altLang="en-US" sz="2000">
                <a:ea typeface="宋体" panose="02010600030101010101" pitchFamily="2" charset="-122"/>
              </a:rPr>
              <a:t>（</a:t>
            </a:r>
            <a:r>
              <a:rPr lang="en-US" altLang="zh-CN" sz="2000">
                <a:ea typeface="宋体" panose="02010600030101010101" pitchFamily="2" charset="-122"/>
              </a:rPr>
              <a:t>e.g., Lakoff 1987; Langacker 1987</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algn="just">
              <a:lnSpc>
                <a:spcPct val="120000"/>
              </a:lnSpc>
            </a:pPr>
            <a:endParaRPr lang="zh-CN" altLang="en-US" sz="2000" dirty="0"/>
          </a:p>
        </p:txBody>
      </p:sp>
    </p:spTree>
    <p:custDataLst>
      <p:tags r:id="rId3"/>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4. </a:t>
            </a:r>
            <a:r>
              <a:rPr lang="zh-CN" altLang="en-US" dirty="0">
                <a:sym typeface="+mn-ea"/>
              </a:rPr>
              <a:t>其他的概括</a:t>
            </a:r>
            <a:endParaRPr lang="en-US" altLang="zh-CN" dirty="0"/>
          </a:p>
        </p:txBody>
      </p:sp>
      <p:sp>
        <p:nvSpPr>
          <p:cNvPr id="3" name="内容占位符 2"/>
          <p:cNvSpPr>
            <a:spLocks noGrp="1"/>
          </p:cNvSpPr>
          <p:nvPr>
            <p:ph idx="1"/>
            <p:custDataLst>
              <p:tags r:id="rId2"/>
            </p:custDataLst>
          </p:nvPr>
        </p:nvSpPr>
        <p:spPr>
          <a:xfrm>
            <a:off x="838200" y="1562100"/>
            <a:ext cx="10515600" cy="5062220"/>
          </a:xfrm>
        </p:spPr>
        <p:txBody>
          <a:bodyPr>
            <a:normAutofit lnSpcReduction="10000"/>
          </a:bodyPr>
          <a:lstStyle/>
          <a:p>
            <a:pPr algn="just">
              <a:lnSpc>
                <a:spcPct val="120000"/>
              </a:lnSpc>
            </a:pPr>
            <a:r>
              <a:rPr lang="en-US" altLang="zh-CN" sz="2000" b="1">
                <a:solidFill>
                  <a:srgbClr val="0070C0"/>
                </a:solidFill>
                <a:sym typeface="Wingdings" panose="05000000000000000000" charset="0"/>
              </a:rPr>
              <a:t></a:t>
            </a:r>
            <a:r>
              <a:rPr lang="en-US" altLang="zh-CN" sz="2000" b="1">
                <a:solidFill>
                  <a:srgbClr val="0070C0"/>
                </a:solidFill>
              </a:rPr>
              <a:t>Crain et al. </a:t>
            </a:r>
            <a:r>
              <a:rPr lang="zh-CN" altLang="en-US" sz="2000" b="1">
                <a:solidFill>
                  <a:srgbClr val="0070C0"/>
                </a:solidFill>
                <a:latin typeface="宋体" panose="02010600030101010101" pitchFamily="2" charset="-122"/>
                <a:ea typeface="宋体" panose="02010600030101010101" pitchFamily="2" charset="-122"/>
              </a:rPr>
              <a:t>提供的第二个概括</a:t>
            </a:r>
            <a:r>
              <a:rPr lang="en-US" altLang="zh-CN" sz="2000" b="1">
                <a:solidFill>
                  <a:srgbClr val="0070C0"/>
                </a:solidFill>
                <a:latin typeface="宋体" panose="02010600030101010101" pitchFamily="2" charset="-122"/>
                <a:ea typeface="宋体" panose="02010600030101010101" pitchFamily="2" charset="-122"/>
              </a:rPr>
              <a:t>“</a:t>
            </a:r>
            <a:r>
              <a:rPr lang="en-US" altLang="zh-CN" sz="2000" b="1">
                <a:solidFill>
                  <a:srgbClr val="0070C0"/>
                </a:solidFill>
                <a:ea typeface="宋体" panose="02010600030101010101" pitchFamily="2" charset="-122"/>
              </a:rPr>
              <a:t>C </a:t>
            </a:r>
            <a:r>
              <a:rPr lang="zh-CN" altLang="en-US" sz="2000" b="1">
                <a:solidFill>
                  <a:srgbClr val="0070C0"/>
                </a:solidFill>
                <a:latin typeface="宋体" panose="02010600030101010101" pitchFamily="2" charset="-122"/>
                <a:ea typeface="宋体" panose="02010600030101010101" pitchFamily="2" charset="-122"/>
              </a:rPr>
              <a:t>原则</a:t>
            </a:r>
            <a:r>
              <a:rPr lang="en-US" altLang="zh-CN" sz="2000" b="1">
                <a:solidFill>
                  <a:srgbClr val="0070C0"/>
                </a:solidFill>
                <a:latin typeface="宋体" panose="02010600030101010101" pitchFamily="2" charset="-122"/>
                <a:ea typeface="宋体" panose="02010600030101010101" pitchFamily="2" charset="-122"/>
              </a:rPr>
              <a:t>”</a:t>
            </a:r>
            <a:r>
              <a:rPr lang="zh-CN" altLang="en-US" sz="2000" b="1">
                <a:solidFill>
                  <a:srgbClr val="0070C0"/>
                </a:solidFill>
                <a:latin typeface="宋体" panose="02010600030101010101" pitchFamily="2" charset="-122"/>
                <a:ea typeface="宋体" panose="02010600030101010101" pitchFamily="2" charset="-122"/>
              </a:rPr>
              <a:t>：</a:t>
            </a:r>
            <a:endParaRPr lang="zh-CN" altLang="en-US" sz="2000" b="1">
              <a:solidFill>
                <a:srgbClr val="0070C0"/>
              </a:solidFill>
              <a:latin typeface="宋体" panose="02010600030101010101" pitchFamily="2" charset="-122"/>
              <a:ea typeface="宋体" panose="02010600030101010101" pitchFamily="2" charset="-122"/>
            </a:endParaRPr>
          </a:p>
          <a:p>
            <a:pPr algn="just">
              <a:lnSpc>
                <a:spcPct val="120000"/>
              </a:lnSpc>
            </a:pPr>
            <a:r>
              <a:rPr lang="zh-CN" altLang="en-US" sz="2000" u="sng">
                <a:latin typeface="宋体" panose="02010600030101010101" pitchFamily="2" charset="-122"/>
                <a:ea typeface="宋体" panose="02010600030101010101" pitchFamily="2" charset="-122"/>
              </a:rPr>
              <a:t>词汇的</a:t>
            </a:r>
            <a:r>
              <a:rPr lang="en-US" altLang="zh-CN" sz="2000" u="sng">
                <a:ea typeface="宋体" panose="02010600030101010101" pitchFamily="2" charset="-122"/>
              </a:rPr>
              <a:t>NPs</a:t>
            </a:r>
            <a:r>
              <a:rPr lang="zh-CN" altLang="en-US" sz="2000" u="sng">
                <a:latin typeface="宋体" panose="02010600030101010101" pitchFamily="2" charset="-122"/>
                <a:ea typeface="宋体" panose="02010600030101010101" pitchFamily="2" charset="-122"/>
              </a:rPr>
              <a:t>或者专有名词不能被它们的先行词</a:t>
            </a:r>
            <a:r>
              <a:rPr lang="en-US" altLang="zh-CN" sz="2000" u="sng">
                <a:ea typeface="宋体" panose="02010600030101010101" pitchFamily="2" charset="-122"/>
              </a:rPr>
              <a:t>c-commanded</a:t>
            </a:r>
            <a:r>
              <a:rPr lang="zh-CN" altLang="en-US" sz="2000" u="sng">
                <a:latin typeface="宋体" panose="02010600030101010101" pitchFamily="2" charset="-122"/>
                <a:ea typeface="宋体" panose="02010600030101010101" pitchFamily="2" charset="-122"/>
              </a:rPr>
              <a:t>。？</a:t>
            </a:r>
            <a:endParaRPr lang="zh-CN" altLang="en-US" sz="2000" u="sng">
              <a:latin typeface="宋体" panose="02010600030101010101" pitchFamily="2" charset="-122"/>
              <a:ea typeface="宋体" panose="02010600030101010101" pitchFamily="2" charset="-122"/>
            </a:endParaRPr>
          </a:p>
          <a:p>
            <a:pPr algn="just">
              <a:lnSpc>
                <a:spcPct val="120000"/>
              </a:lnSpc>
            </a:pPr>
            <a:r>
              <a:rPr lang="en-US" altLang="zh-CN" sz="2000">
                <a:ea typeface="宋体" panose="02010600030101010101" pitchFamily="2" charset="-122"/>
              </a:rPr>
              <a:t>c-command:</a:t>
            </a:r>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如果</a:t>
            </a:r>
            <a:r>
              <a:rPr lang="en-US" altLang="zh-CN" sz="2000">
                <a:ea typeface="宋体" panose="02010600030101010101" pitchFamily="2" charset="-122"/>
              </a:rPr>
              <a:t>A c-command B</a:t>
            </a:r>
            <a:r>
              <a:rPr lang="zh-CN" altLang="en-US" sz="2000">
                <a:latin typeface="宋体" panose="02010600030101010101" pitchFamily="2" charset="-122"/>
                <a:ea typeface="宋体" panose="02010600030101010101" pitchFamily="2" charset="-122"/>
              </a:rPr>
              <a:t>，当且仅当</a:t>
            </a:r>
            <a:r>
              <a:rPr lang="en-US" altLang="zh-CN" sz="2000">
                <a:ea typeface="宋体" panose="02010600030101010101" pitchFamily="2" charset="-122"/>
              </a:rPr>
              <a:t>A</a:t>
            </a:r>
            <a:r>
              <a:rPr lang="zh-CN" altLang="en-US" sz="2000">
                <a:latin typeface="宋体" panose="02010600030101010101" pitchFamily="2" charset="-122"/>
                <a:ea typeface="宋体" panose="02010600030101010101" pitchFamily="2" charset="-122"/>
              </a:rPr>
              <a:t>不统治</a:t>
            </a:r>
            <a:r>
              <a:rPr lang="en-US" altLang="zh-CN" sz="2000">
                <a:ea typeface="宋体" panose="02010600030101010101" pitchFamily="2" charset="-122"/>
              </a:rPr>
              <a:t>B</a:t>
            </a:r>
            <a:r>
              <a:rPr lang="zh-CN" altLang="en-US" sz="2000">
                <a:latin typeface="宋体" panose="02010600030101010101" pitchFamily="2" charset="-122"/>
                <a:ea typeface="宋体" panose="02010600030101010101" pitchFamily="2" charset="-122"/>
              </a:rPr>
              <a:t>，</a:t>
            </a:r>
            <a:r>
              <a:rPr lang="en-US" altLang="zh-CN" sz="2000">
                <a:ea typeface="宋体" panose="02010600030101010101" pitchFamily="2" charset="-122"/>
              </a:rPr>
              <a:t>B</a:t>
            </a:r>
            <a:r>
              <a:rPr lang="zh-CN" altLang="en-US" sz="2000">
                <a:latin typeface="宋体" panose="02010600030101010101" pitchFamily="2" charset="-122"/>
                <a:ea typeface="宋体" panose="02010600030101010101" pitchFamily="2" charset="-122"/>
              </a:rPr>
              <a:t>也不统治</a:t>
            </a:r>
            <a:r>
              <a:rPr lang="en-US" altLang="zh-CN" sz="2000">
                <a:ea typeface="宋体" panose="02010600030101010101" pitchFamily="2" charset="-122"/>
              </a:rPr>
              <a:t>A</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且统治</a:t>
            </a:r>
            <a:r>
              <a:rPr lang="en-US" altLang="zh-CN" sz="2000">
                <a:ea typeface="宋体" panose="02010600030101010101" pitchFamily="2" charset="-122"/>
              </a:rPr>
              <a:t>A</a:t>
            </a:r>
            <a:r>
              <a:rPr lang="zh-CN" altLang="en-US" sz="2000">
                <a:latin typeface="宋体" panose="02010600030101010101" pitchFamily="2" charset="-122"/>
                <a:ea typeface="宋体" panose="02010600030101010101" pitchFamily="2" charset="-122"/>
              </a:rPr>
              <a:t>的第一个分支节点也统治</a:t>
            </a:r>
            <a:r>
              <a:rPr lang="en-US" altLang="zh-CN" sz="2000">
                <a:ea typeface="宋体" panose="02010600030101010101" pitchFamily="2" charset="-122"/>
              </a:rPr>
              <a:t>B</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algn="just">
              <a:lnSpc>
                <a:spcPct val="120000"/>
              </a:lnSpc>
            </a:pPr>
            <a:r>
              <a:rPr lang="en-US" altLang="zh-CN" sz="2000">
                <a:ea typeface="宋体" panose="02010600030101010101" pitchFamily="2" charset="-122"/>
              </a:rPr>
              <a:t>He said Max was drinking wine</a:t>
            </a:r>
            <a:r>
              <a:rPr lang="en-US" altLang="zh-CN" sz="2000"/>
              <a:t>. </a:t>
            </a:r>
            <a:r>
              <a:rPr lang="zh-CN" altLang="en-US" sz="2000">
                <a:latin typeface="宋体" panose="02010600030101010101" pitchFamily="2" charset="-122"/>
                <a:ea typeface="宋体" panose="02010600030101010101" pitchFamily="2" charset="-122"/>
              </a:rPr>
              <a:t>这句中</a:t>
            </a:r>
            <a:r>
              <a:rPr lang="en-US" altLang="zh-CN" sz="2000" i="1">
                <a:latin typeface="Times New Roman" panose="02020603050405020304" charset="0"/>
                <a:ea typeface="宋体" panose="02010600030101010101" pitchFamily="2" charset="-122"/>
              </a:rPr>
              <a:t>he</a:t>
            </a:r>
            <a:r>
              <a:rPr lang="zh-CN" altLang="en-US" sz="2000">
                <a:latin typeface="宋体" panose="02010600030101010101" pitchFamily="2" charset="-122"/>
                <a:ea typeface="宋体" panose="02010600030101010101" pitchFamily="2" charset="-122"/>
              </a:rPr>
              <a:t>不能指称</a:t>
            </a:r>
            <a:r>
              <a:rPr lang="en-US" altLang="zh-CN" sz="2000">
                <a:ea typeface="宋体" panose="02010600030101010101" pitchFamily="2" charset="-122"/>
              </a:rPr>
              <a:t>Max</a:t>
            </a:r>
            <a:r>
              <a:rPr lang="zh-CN" altLang="en-US" sz="2000">
                <a:latin typeface="宋体" panose="02010600030101010101" pitchFamily="2" charset="-122"/>
                <a:ea typeface="宋体" panose="02010600030101010101" pitchFamily="2" charset="-122"/>
              </a:rPr>
              <a:t>，因为</a:t>
            </a:r>
            <a:r>
              <a:rPr lang="en-US" altLang="zh-CN" sz="2000" i="1">
                <a:latin typeface="Times New Roman" panose="02020603050405020304" charset="0"/>
                <a:ea typeface="宋体" panose="02010600030101010101" pitchFamily="2" charset="-122"/>
              </a:rPr>
              <a:t>he</a:t>
            </a:r>
            <a:r>
              <a:rPr lang="en-US" altLang="zh-CN" sz="2000">
                <a:latin typeface="宋体" panose="02010600030101010101" pitchFamily="2" charset="-122"/>
                <a:ea typeface="宋体" panose="02010600030101010101" pitchFamily="2" charset="-122"/>
              </a:rPr>
              <a:t> </a:t>
            </a:r>
            <a:r>
              <a:rPr lang="en-US" altLang="zh-CN" sz="2000">
                <a:ea typeface="宋体" panose="02010600030101010101" pitchFamily="2" charset="-122"/>
              </a:rPr>
              <a:t>c-command Max</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但是以下例子不支持该理论：</a:t>
            </a:r>
            <a:endParaRPr lang="zh-CN" altLang="en-US" sz="2000">
              <a:latin typeface="宋体" panose="02010600030101010101" pitchFamily="2" charset="-122"/>
              <a:ea typeface="宋体" panose="02010600030101010101" pitchFamily="2" charset="-122"/>
            </a:endParaRPr>
          </a:p>
          <a:p>
            <a:pPr algn="just">
              <a:lnSpc>
                <a:spcPct val="120000"/>
              </a:lnSpc>
            </a:pPr>
            <a:r>
              <a:rPr lang="en-US" altLang="zh-CN" sz="2000">
                <a:latin typeface="宋体" panose="02010600030101010101" pitchFamily="2" charset="-122"/>
                <a:ea typeface="宋体" panose="02010600030101010101" pitchFamily="2" charset="-122"/>
              </a:rPr>
              <a:t>(9)</a:t>
            </a:r>
            <a:r>
              <a:rPr lang="en-US" altLang="zh-CN" sz="2000">
                <a:ea typeface="宋体" panose="02010600030101010101" pitchFamily="2" charset="-122"/>
              </a:rPr>
              <a:t> a. *</a:t>
            </a:r>
            <a:r>
              <a:rPr lang="en-US" altLang="zh-CN" sz="2000">
                <a:solidFill>
                  <a:srgbClr val="FF0000"/>
                </a:solidFill>
                <a:ea typeface="宋体" panose="02010600030101010101" pitchFamily="2" charset="-122"/>
              </a:rPr>
              <a:t>She</a:t>
            </a:r>
            <a:r>
              <a:rPr lang="en-US" altLang="zh-CN" sz="2000">
                <a:ea typeface="宋体" panose="02010600030101010101" pitchFamily="2" charset="-122"/>
              </a:rPr>
              <a:t> came back from vacation when</a:t>
            </a:r>
            <a:r>
              <a:rPr lang="en-US" altLang="zh-CN" sz="2000">
                <a:solidFill>
                  <a:srgbClr val="FF0000"/>
                </a:solidFill>
                <a:ea typeface="宋体" panose="02010600030101010101" pitchFamily="2" charset="-122"/>
              </a:rPr>
              <a:t> Mary</a:t>
            </a:r>
            <a:r>
              <a:rPr lang="en-US" altLang="zh-CN" sz="2000" baseline="-25000">
                <a:solidFill>
                  <a:srgbClr val="FF0000"/>
                </a:solidFill>
                <a:ea typeface="宋体" panose="02010600030101010101" pitchFamily="2" charset="-122"/>
              </a:rPr>
              <a:t>i</a:t>
            </a:r>
            <a:r>
              <a:rPr lang="en-US" altLang="zh-CN" sz="2000">
                <a:ea typeface="宋体" panose="02010600030101010101" pitchFamily="2" charset="-122"/>
              </a:rPr>
              <a:t> saw a stack of unopened mail piled up on her front door.</a:t>
            </a:r>
            <a:endParaRPr lang="en-US" altLang="zh-CN" sz="2000">
              <a:ea typeface="宋体" panose="02010600030101010101" pitchFamily="2" charset="-122"/>
            </a:endParaRPr>
          </a:p>
          <a:p>
            <a:pPr marL="0" indent="0" algn="just">
              <a:lnSpc>
                <a:spcPct val="120000"/>
              </a:lnSpc>
              <a:buNone/>
            </a:pPr>
            <a:r>
              <a:rPr lang="en-US" altLang="zh-CN" sz="2000">
                <a:latin typeface="宋体" panose="02010600030101010101" pitchFamily="2" charset="-122"/>
                <a:ea typeface="宋体" panose="02010600030101010101" pitchFamily="2" charset="-122"/>
              </a:rPr>
              <a:t>      </a:t>
            </a:r>
            <a:r>
              <a:rPr lang="en-US" altLang="zh-CN" sz="2000">
                <a:ea typeface="宋体" panose="02010600030101010101" pitchFamily="2" charset="-122"/>
              </a:rPr>
              <a:t>b. </a:t>
            </a:r>
            <a:r>
              <a:rPr lang="en-US" altLang="zh-CN" sz="2000">
                <a:solidFill>
                  <a:srgbClr val="FF0000"/>
                </a:solidFill>
                <a:ea typeface="宋体" panose="02010600030101010101" pitchFamily="2" charset="-122"/>
              </a:rPr>
              <a:t>She</a:t>
            </a:r>
            <a:r>
              <a:rPr lang="en-US" altLang="zh-CN" sz="2000">
                <a:ea typeface="宋体" panose="02010600030101010101" pitchFamily="2" charset="-122"/>
              </a:rPr>
              <a:t> had just come back from vacation when </a:t>
            </a:r>
            <a:r>
              <a:rPr lang="en-US" altLang="zh-CN" sz="2000">
                <a:solidFill>
                  <a:srgbClr val="FF0000"/>
                </a:solidFill>
                <a:ea typeface="宋体" panose="02010600030101010101" pitchFamily="2" charset="-122"/>
              </a:rPr>
              <a:t>Mary</a:t>
            </a:r>
            <a:r>
              <a:rPr lang="en-US" altLang="zh-CN" sz="2000" baseline="-25000">
                <a:solidFill>
                  <a:srgbClr val="FF0000"/>
                </a:solidFill>
                <a:ea typeface="宋体" panose="02010600030101010101" pitchFamily="2" charset="-122"/>
              </a:rPr>
              <a:t>i</a:t>
            </a:r>
            <a:r>
              <a:rPr lang="en-US" altLang="zh-CN" sz="2000">
                <a:ea typeface="宋体" panose="02010600030101010101" pitchFamily="2" charset="-122"/>
              </a:rPr>
              <a:t> saw a stack of unopened mail piled up on her door. (MacWhinney 2005)</a:t>
            </a:r>
            <a:endParaRPr lang="en-US" altLang="zh-CN" sz="2000">
              <a:ea typeface="宋体" panose="02010600030101010101" pitchFamily="2" charset="-122"/>
            </a:endParaRPr>
          </a:p>
          <a:p>
            <a:pPr algn="just">
              <a:lnSpc>
                <a:spcPct val="120000"/>
              </a:lnSpc>
            </a:pPr>
            <a:r>
              <a:rPr lang="en-US" altLang="zh-CN" sz="2000" i="1" dirty="0">
                <a:latin typeface="Times New Roman" panose="02020603050405020304" charset="0"/>
                <a:ea typeface="宋体" panose="02010600030101010101" pitchFamily="2" charset="-122"/>
              </a:rPr>
              <a:t>she</a:t>
            </a:r>
            <a:r>
              <a:rPr lang="en-US" altLang="zh-CN" sz="2000" dirty="0">
                <a:ea typeface="宋体" panose="02010600030101010101" pitchFamily="2" charset="-122"/>
              </a:rPr>
              <a:t> </a:t>
            </a:r>
            <a:r>
              <a:rPr lang="zh-CN" altLang="en-US" sz="2000" dirty="0">
                <a:ea typeface="宋体" panose="02010600030101010101" pitchFamily="2" charset="-122"/>
              </a:rPr>
              <a:t>和</a:t>
            </a:r>
            <a:r>
              <a:rPr lang="en-US" altLang="zh-CN" sz="2000" dirty="0">
                <a:ea typeface="宋体" panose="02010600030101010101" pitchFamily="2" charset="-122"/>
              </a:rPr>
              <a:t>Mary</a:t>
            </a:r>
            <a:r>
              <a:rPr lang="zh-CN" altLang="en-US" sz="2000" dirty="0">
                <a:ea typeface="宋体" panose="02010600030101010101" pitchFamily="2" charset="-122"/>
              </a:rPr>
              <a:t>之间的句法关系在两个句子中是相同的（大部分的分析承认</a:t>
            </a:r>
            <a:r>
              <a:rPr lang="en-US" altLang="zh-CN" sz="2000" i="1" dirty="0">
                <a:latin typeface="Times New Roman" panose="02020603050405020304" charset="0"/>
                <a:ea typeface="宋体" panose="02010600030101010101" pitchFamily="2" charset="-122"/>
              </a:rPr>
              <a:t>she</a:t>
            </a:r>
            <a:r>
              <a:rPr lang="en-US" altLang="zh-CN" sz="2000" dirty="0">
                <a:ea typeface="宋体" panose="02010600030101010101" pitchFamily="2" charset="-122"/>
              </a:rPr>
              <a:t> c-command Mary</a:t>
            </a:r>
            <a:r>
              <a:rPr lang="zh-CN" altLang="en-US" sz="2000" dirty="0">
                <a:ea typeface="宋体" panose="02010600030101010101" pitchFamily="2" charset="-122"/>
              </a:rPr>
              <a:t>），但（</a:t>
            </a:r>
            <a:r>
              <a:rPr lang="en-US" altLang="zh-CN" sz="2000" dirty="0">
                <a:ea typeface="宋体" panose="02010600030101010101" pitchFamily="2" charset="-122"/>
              </a:rPr>
              <a:t>9a</a:t>
            </a:r>
            <a:r>
              <a:rPr lang="zh-CN" altLang="en-US" sz="2000" dirty="0">
                <a:ea typeface="宋体" panose="02010600030101010101" pitchFamily="2" charset="-122"/>
              </a:rPr>
              <a:t>）不能接受，（</a:t>
            </a:r>
            <a:r>
              <a:rPr lang="en-US" altLang="zh-CN" sz="2000" dirty="0">
                <a:ea typeface="宋体" panose="02010600030101010101" pitchFamily="2" charset="-122"/>
              </a:rPr>
              <a:t>9b</a:t>
            </a:r>
            <a:r>
              <a:rPr lang="zh-CN" altLang="en-US" sz="2000" dirty="0">
                <a:ea typeface="宋体" panose="02010600030101010101" pitchFamily="2" charset="-122"/>
              </a:rPr>
              <a:t>）自然。</a:t>
            </a:r>
            <a:endParaRPr lang="en-US" altLang="zh-CN" sz="2000" dirty="0">
              <a:ea typeface="宋体" panose="02010600030101010101" pitchFamily="2" charset="-122"/>
            </a:endParaRPr>
          </a:p>
        </p:txBody>
      </p:sp>
    </p:spTree>
    <p:custDataLst>
      <p:tags r:id="rId3"/>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880"/>
          </a:xfrm>
        </p:spPr>
        <p:txBody>
          <a:bodyPr/>
          <a:lstStyle/>
          <a:p>
            <a:r>
              <a:rPr lang="en-US" altLang="zh-CN" dirty="0">
                <a:sym typeface="+mn-ea"/>
              </a:rPr>
              <a:t>4. </a:t>
            </a:r>
            <a:r>
              <a:rPr lang="zh-CN" altLang="en-US" dirty="0">
                <a:sym typeface="+mn-ea"/>
              </a:rPr>
              <a:t>其他的概括</a:t>
            </a:r>
            <a:endParaRPr lang="en-US" altLang="zh-CN" dirty="0"/>
          </a:p>
        </p:txBody>
      </p:sp>
      <p:sp>
        <p:nvSpPr>
          <p:cNvPr id="3" name="内容占位符 2"/>
          <p:cNvSpPr>
            <a:spLocks noGrp="1"/>
          </p:cNvSpPr>
          <p:nvPr>
            <p:ph idx="1"/>
            <p:custDataLst>
              <p:tags r:id="rId2"/>
            </p:custDataLst>
          </p:nvPr>
        </p:nvSpPr>
        <p:spPr/>
        <p:txBody>
          <a:bodyPr>
            <a:normAutofit lnSpcReduction="10000"/>
          </a:bodyPr>
          <a:lstStyle/>
          <a:p>
            <a:pPr algn="just">
              <a:lnSpc>
                <a:spcPct val="120000"/>
              </a:lnSpc>
            </a:pPr>
            <a:r>
              <a:rPr lang="en-US" altLang="zh-CN" sz="2000"/>
              <a:t>Rinehart (1983) </a:t>
            </a:r>
            <a:r>
              <a:rPr lang="zh-CN" altLang="en-US" sz="2000">
                <a:latin typeface="宋体" panose="02010600030101010101" pitchFamily="2" charset="-122"/>
                <a:ea typeface="宋体" panose="02010600030101010101" pitchFamily="2" charset="-122"/>
              </a:rPr>
              <a:t>注意到一个跨句存在的不可能的解读，该解读不能被任何现存的</a:t>
            </a:r>
            <a:r>
              <a:rPr lang="en-US" altLang="zh-CN" sz="2000">
                <a:ea typeface="宋体" panose="02010600030101010101" pitchFamily="2" charset="-122"/>
              </a:rPr>
              <a:t>UG</a:t>
            </a:r>
            <a:r>
              <a:rPr lang="zh-CN" altLang="en-US" sz="2000">
                <a:latin typeface="宋体" panose="02010600030101010101" pitchFamily="2" charset="-122"/>
                <a:ea typeface="宋体" panose="02010600030101010101" pitchFamily="2" charset="-122"/>
              </a:rPr>
              <a:t>版本解释，因为</a:t>
            </a:r>
            <a:r>
              <a:rPr lang="en-US" altLang="zh-CN" sz="2000">
                <a:ea typeface="宋体" panose="02010600030101010101" pitchFamily="2" charset="-122"/>
              </a:rPr>
              <a:t>UG</a:t>
            </a:r>
            <a:r>
              <a:rPr lang="zh-CN" altLang="en-US" sz="2000">
                <a:latin typeface="宋体" panose="02010600030101010101" pitchFamily="2" charset="-122"/>
                <a:ea typeface="宋体" panose="02010600030101010101" pitchFamily="2" charset="-122"/>
              </a:rPr>
              <a:t>适用于孤立的句子而不是有联系的话语。</a:t>
            </a:r>
            <a:endParaRPr lang="en-US" altLang="zh-CN" sz="2000"/>
          </a:p>
          <a:p>
            <a:pPr algn="just">
              <a:lnSpc>
                <a:spcPct val="120000"/>
              </a:lnSpc>
            </a:pPr>
            <a:r>
              <a:rPr lang="zh-CN" altLang="en-US" sz="2000"/>
              <a:t>（</a:t>
            </a:r>
            <a:r>
              <a:rPr lang="en-US" altLang="zh-CN" sz="2000"/>
              <a:t>10</a:t>
            </a:r>
            <a:r>
              <a:rPr lang="zh-CN" altLang="en-US" sz="2000"/>
              <a:t>）</a:t>
            </a:r>
            <a:r>
              <a:rPr lang="en-US" altLang="zh-CN" sz="2000"/>
              <a:t># She</a:t>
            </a:r>
            <a:r>
              <a:rPr lang="en-US" altLang="zh-CN" sz="2000" baseline="-25000"/>
              <a:t>i</a:t>
            </a:r>
            <a:r>
              <a:rPr lang="en-US" altLang="zh-CN" sz="2000"/>
              <a:t> called. Mary</a:t>
            </a:r>
            <a:r>
              <a:rPr lang="en-US" altLang="zh-CN" sz="2000" baseline="-25000"/>
              <a:t>i</a:t>
            </a:r>
            <a:r>
              <a:rPr lang="en-US" altLang="zh-CN" sz="2000"/>
              <a:t> came in.</a:t>
            </a:r>
            <a:endParaRPr lang="en-US" altLang="zh-CN" sz="2000"/>
          </a:p>
          <a:p>
            <a:pPr algn="just">
              <a:lnSpc>
                <a:spcPct val="120000"/>
              </a:lnSpc>
            </a:pPr>
            <a:r>
              <a:rPr lang="en-US" altLang="zh-CN" sz="2000"/>
              <a:t>Crain et al. </a:t>
            </a:r>
            <a:r>
              <a:rPr lang="zh-CN" altLang="en-US" sz="2000">
                <a:latin typeface="宋体" panose="02010600030101010101" pitchFamily="2" charset="-122"/>
                <a:ea typeface="宋体" panose="02010600030101010101" pitchFamily="2" charset="-122"/>
              </a:rPr>
              <a:t>没有讨论针对</a:t>
            </a:r>
            <a:r>
              <a:rPr lang="en-US" altLang="zh-CN" sz="2000">
                <a:latin typeface="宋体" panose="02010600030101010101" pitchFamily="2" charset="-122"/>
                <a:ea typeface="宋体" panose="02010600030101010101" pitchFamily="2" charset="-122"/>
              </a:rPr>
              <a:t>c-command</a:t>
            </a:r>
            <a:r>
              <a:rPr lang="zh-CN" altLang="en-US" sz="2000">
                <a:latin typeface="宋体" panose="02010600030101010101" pitchFamily="2" charset="-122"/>
                <a:ea typeface="宋体" panose="02010600030101010101" pitchFamily="2" charset="-122"/>
              </a:rPr>
              <a:t>解释的（以上）这些和其他的反例</a:t>
            </a:r>
            <a:r>
              <a:rPr lang="zh-CN" altLang="en-US" sz="2000"/>
              <a:t>。</a:t>
            </a:r>
            <a:endParaRPr lang="zh-CN" altLang="en-US" sz="2000"/>
          </a:p>
          <a:p>
            <a:pPr algn="just">
              <a:lnSpc>
                <a:spcPct val="120000"/>
              </a:lnSpc>
            </a:pPr>
            <a:r>
              <a:rPr lang="en-US" altLang="zh-CN" sz="2000" b="1">
                <a:solidFill>
                  <a:srgbClr val="0070C0"/>
                </a:solidFill>
                <a:sym typeface="+mn-ea"/>
              </a:rPr>
              <a:t>Crain et al. </a:t>
            </a:r>
            <a:r>
              <a:rPr lang="zh-CN" altLang="en-US" sz="2000" b="1">
                <a:solidFill>
                  <a:srgbClr val="0070C0"/>
                </a:solidFill>
                <a:latin typeface="宋体" panose="02010600030101010101" pitchFamily="2" charset="-122"/>
                <a:ea typeface="宋体" panose="02010600030101010101" pitchFamily="2" charset="-122"/>
                <a:sym typeface="+mn-ea"/>
              </a:rPr>
              <a:t>主张的一个通俗陈述：</a:t>
            </a:r>
            <a:endParaRPr lang="zh-CN" altLang="en-US" sz="2000" b="1">
              <a:solidFill>
                <a:srgbClr val="0070C0"/>
              </a:solidFill>
              <a:latin typeface="宋体" panose="02010600030101010101" pitchFamily="2" charset="-122"/>
              <a:ea typeface="宋体" panose="02010600030101010101" pitchFamily="2" charset="-122"/>
              <a:sym typeface="+mn-ea"/>
            </a:endParaRPr>
          </a:p>
          <a:p>
            <a:pPr algn="just">
              <a:lnSpc>
                <a:spcPct val="120000"/>
              </a:lnSpc>
            </a:pPr>
            <a:r>
              <a:rPr lang="zh-CN" altLang="en-US" sz="2000" dirty="0">
                <a:latin typeface="宋体" panose="02010600030101010101" pitchFamily="2" charset="-122"/>
                <a:ea typeface="宋体" panose="02010600030101010101" pitchFamily="2" charset="-122"/>
                <a:sym typeface="+mn-ea"/>
              </a:rPr>
              <a:t>儿童被宣称不能学习一个缺席的解读</a:t>
            </a:r>
            <a:r>
              <a:rPr lang="zh-CN" altLang="en-US" sz="2000" dirty="0">
                <a:sym typeface="+mn-ea"/>
              </a:rPr>
              <a:t>（</a:t>
            </a:r>
            <a:r>
              <a:rPr lang="en-US" altLang="zh-CN" sz="2000" dirty="0">
                <a:sym typeface="+mn-ea"/>
              </a:rPr>
              <a:t>an absence of an interpretation</a:t>
            </a:r>
            <a:r>
              <a:rPr lang="zh-CN" altLang="en-US" sz="2000" dirty="0">
                <a:sym typeface="+mn-ea"/>
              </a:rPr>
              <a:t>）</a:t>
            </a:r>
            <a:r>
              <a:rPr lang="zh-CN" altLang="en-US" sz="2000" dirty="0">
                <a:latin typeface="宋体" panose="02010600030101010101" pitchFamily="2" charset="-122"/>
                <a:ea typeface="宋体" panose="02010600030101010101" pitchFamily="2" charset="-122"/>
                <a:sym typeface="+mn-ea"/>
              </a:rPr>
              <a:t>。因此概括必须是不可习得的或者天生的。</a:t>
            </a:r>
            <a:endParaRPr lang="zh-CN" altLang="en-US" sz="2000" dirty="0">
              <a:latin typeface="宋体" panose="02010600030101010101" pitchFamily="2" charset="-122"/>
              <a:ea typeface="宋体" panose="02010600030101010101" pitchFamily="2" charset="-122"/>
              <a:sym typeface="+mn-ea"/>
            </a:endParaRPr>
          </a:p>
          <a:p>
            <a:pPr algn="just">
              <a:lnSpc>
                <a:spcPct val="120000"/>
              </a:lnSpc>
            </a:pPr>
            <a:r>
              <a:rPr lang="zh-CN" altLang="en-US" sz="2000" b="1" dirty="0">
                <a:solidFill>
                  <a:srgbClr val="0070C0"/>
                </a:solidFill>
                <a:latin typeface="宋体" panose="02010600030101010101" pitchFamily="2" charset="-122"/>
                <a:ea typeface="宋体" panose="02010600030101010101" pitchFamily="2" charset="-122"/>
                <a:sym typeface="+mn-ea"/>
              </a:rPr>
              <a:t>作者回应：</a:t>
            </a:r>
            <a:r>
              <a:rPr lang="zh-CN" altLang="en-US" sz="2000" dirty="0">
                <a:latin typeface="宋体" panose="02010600030101010101" pitchFamily="2" charset="-122"/>
                <a:ea typeface="宋体" panose="02010600030101010101" pitchFamily="2" charset="-122"/>
                <a:sym typeface="+mn-ea"/>
              </a:rPr>
              <a:t>当涉及到词语意义时，儿童通常可以学习缺席的解读。他们学习数以千计的多义词意味着什么和</a:t>
            </a:r>
            <a:r>
              <a:rPr lang="zh-CN" altLang="en-US" sz="2000" dirty="0">
                <a:solidFill>
                  <a:srgbClr val="FF0000"/>
                </a:solidFill>
                <a:latin typeface="宋体" panose="02010600030101010101" pitchFamily="2" charset="-122"/>
                <a:ea typeface="宋体" panose="02010600030101010101" pitchFamily="2" charset="-122"/>
                <a:sym typeface="+mn-ea"/>
              </a:rPr>
              <a:t>不意味着什么</a:t>
            </a:r>
            <a:r>
              <a:rPr lang="zh-CN" altLang="en-US" sz="2000" dirty="0">
                <a:latin typeface="宋体" panose="02010600030101010101" pitchFamily="2" charset="-122"/>
                <a:ea typeface="宋体" panose="02010600030101010101" pitchFamily="2" charset="-122"/>
                <a:sym typeface="+mn-ea"/>
              </a:rPr>
              <a:t>。儿童必须学习</a:t>
            </a:r>
            <a:r>
              <a:rPr lang="en-US" altLang="zh-CN" sz="2000" dirty="0">
                <a:ea typeface="宋体" panose="02010600030101010101" pitchFamily="2" charset="-122"/>
                <a:sym typeface="+mn-ea"/>
              </a:rPr>
              <a:t>man</a:t>
            </a:r>
            <a:r>
              <a:rPr lang="zh-CN" altLang="en-US" sz="2000" dirty="0">
                <a:latin typeface="宋体" panose="02010600030101010101" pitchFamily="2" charset="-122"/>
                <a:ea typeface="宋体" panose="02010600030101010101" pitchFamily="2" charset="-122"/>
                <a:sym typeface="+mn-ea"/>
              </a:rPr>
              <a:t>指称或者是人类或者仅是男性，然而</a:t>
            </a:r>
            <a:r>
              <a:rPr lang="en-US" altLang="zh-CN" sz="2000" dirty="0">
                <a:ea typeface="宋体" panose="02010600030101010101" pitchFamily="2" charset="-122"/>
                <a:sym typeface="+mn-ea"/>
              </a:rPr>
              <a:t>human</a:t>
            </a:r>
            <a:r>
              <a:rPr lang="zh-CN" altLang="en-US" sz="2000" dirty="0">
                <a:latin typeface="宋体" panose="02010600030101010101" pitchFamily="2" charset="-122"/>
                <a:ea typeface="宋体" panose="02010600030101010101" pitchFamily="2" charset="-122"/>
                <a:sym typeface="+mn-ea"/>
              </a:rPr>
              <a:t>指称人类而不是男性。</a:t>
            </a:r>
            <a:endParaRPr lang="zh-CN" altLang="en-US" sz="2000" dirty="0">
              <a:latin typeface="宋体" panose="02010600030101010101" pitchFamily="2" charset="-122"/>
              <a:ea typeface="宋体" panose="02010600030101010101" pitchFamily="2" charset="-122"/>
              <a:sym typeface="+mn-ea"/>
            </a:endParaRPr>
          </a:p>
        </p:txBody>
      </p:sp>
    </p:spTree>
    <p:custDataLst>
      <p:tags r:id="rId3"/>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4. </a:t>
            </a:r>
            <a:r>
              <a:rPr lang="zh-CN" altLang="en-US" dirty="0">
                <a:sym typeface="+mn-ea"/>
              </a:rPr>
              <a:t>其他的概括</a:t>
            </a:r>
            <a:endParaRPr lang="en-US" altLang="zh-CN" dirty="0"/>
          </a:p>
        </p:txBody>
      </p:sp>
      <p:sp>
        <p:nvSpPr>
          <p:cNvPr id="3" name="内容占位符 2"/>
          <p:cNvSpPr>
            <a:spLocks noGrp="1"/>
          </p:cNvSpPr>
          <p:nvPr>
            <p:ph idx="1"/>
            <p:custDataLst>
              <p:tags r:id="rId2"/>
            </p:custDataLst>
          </p:nvPr>
        </p:nvSpPr>
        <p:spPr>
          <a:xfrm>
            <a:off x="838200" y="2062480"/>
            <a:ext cx="10515600" cy="3088005"/>
          </a:xfrm>
        </p:spPr>
        <p:txBody>
          <a:bodyPr>
            <a:normAutofit/>
          </a:bodyPr>
          <a:lstStyle/>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第四部分小结：</a:t>
            </a:r>
            <a:endParaRPr lang="zh-CN" altLang="en-US" sz="2000" b="1">
              <a:solidFill>
                <a:srgbClr val="0070C0"/>
              </a:solidFill>
              <a:latin typeface="宋体" panose="02010600030101010101" pitchFamily="2" charset="-122"/>
              <a:ea typeface="宋体" panose="02010600030101010101" pitchFamily="2" charset="-122"/>
            </a:endParaRPr>
          </a:p>
          <a:p>
            <a:pPr algn="just">
              <a:lnSpc>
                <a:spcPct val="120000"/>
              </a:lnSpc>
            </a:pPr>
            <a:r>
              <a:rPr lang="zh-CN" altLang="en-US" dirty="0">
                <a:latin typeface="仿宋" panose="02010609060101010101" charset="-122"/>
                <a:ea typeface="仿宋" panose="02010609060101010101" charset="-122"/>
              </a:rPr>
              <a:t>如果假设普遍语法需要在不同方面被证明，那么我注定是要失败的，因为对于某一个人来说完全处理所有现存的普遍语法导向的主张是不可能的。第</a:t>
            </a:r>
            <a:r>
              <a:rPr lang="en-US" altLang="zh-CN" dirty="0">
                <a:latin typeface="仿宋" panose="02010609060101010101" charset="-122"/>
                <a:ea typeface="仿宋" panose="02010609060101010101" charset="-122"/>
              </a:rPr>
              <a:t>7-9</a:t>
            </a:r>
            <a:r>
              <a:rPr lang="zh-CN" altLang="en-US" dirty="0">
                <a:latin typeface="仿宋" panose="02010609060101010101" charset="-122"/>
                <a:ea typeface="仿宋" panose="02010609060101010101" charset="-122"/>
              </a:rPr>
              <a:t>章的目标是使读者信服另外一个值得追求的方针：通过密切关注功能和频率以及形式，有洞察力的和非规定的解释可能会被发现</a:t>
            </a:r>
            <a:r>
              <a:rPr lang="zh-CN" altLang="en-US" dirty="0">
                <a:latin typeface="宋体" panose="02010600030101010101" pitchFamily="2" charset="-122"/>
                <a:ea typeface="宋体" panose="02010600030101010101" pitchFamily="2" charset="-122"/>
              </a:rPr>
              <a:t>。</a:t>
            </a:r>
            <a:endParaRPr lang="zh-CN" altLang="en-US"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5. </a:t>
            </a:r>
            <a:r>
              <a:rPr lang="zh-CN" altLang="en-US" dirty="0"/>
              <a:t>关于形式化</a:t>
            </a:r>
            <a:endParaRPr lang="zh-CN" altLang="en-US" dirty="0"/>
          </a:p>
        </p:txBody>
      </p:sp>
      <p:sp>
        <p:nvSpPr>
          <p:cNvPr id="3" name="内容占位符 2"/>
          <p:cNvSpPr>
            <a:spLocks noGrp="1"/>
          </p:cNvSpPr>
          <p:nvPr>
            <p:ph idx="1"/>
            <p:custDataLst>
              <p:tags r:id="rId2"/>
            </p:custDataLst>
          </p:nvPr>
        </p:nvSpPr>
        <p:spPr>
          <a:xfrm>
            <a:off x="838200" y="1536065"/>
            <a:ext cx="10515600" cy="4641215"/>
          </a:xfrm>
        </p:spPr>
        <p:txBody>
          <a:bodyPr>
            <a:normAutofit lnSpcReduction="10000"/>
          </a:bodyPr>
          <a:lstStyle/>
          <a:p>
            <a:pPr algn="just">
              <a:lnSpc>
                <a:spcPct val="120000"/>
              </a:lnSpc>
            </a:pPr>
            <a:r>
              <a:rPr lang="en-US" altLang="zh-CN" sz="2000" b="1">
                <a:solidFill>
                  <a:srgbClr val="0070C0"/>
                </a:solidFill>
                <a:latin typeface="宋体" panose="02010600030101010101" pitchFamily="2" charset="-122"/>
                <a:ea typeface="宋体" panose="02010600030101010101" pitchFamily="2" charset="-122"/>
              </a:rPr>
              <a:t>Bod</a:t>
            </a:r>
            <a:r>
              <a:rPr lang="zh-CN" altLang="en-US" sz="2000" b="1">
                <a:solidFill>
                  <a:srgbClr val="0070C0"/>
                </a:solidFill>
                <a:latin typeface="宋体" panose="02010600030101010101" pitchFamily="2" charset="-122"/>
                <a:ea typeface="宋体" panose="02010600030101010101" pitchFamily="2" charset="-122"/>
              </a:rPr>
              <a:t>的批评：</a:t>
            </a:r>
            <a:r>
              <a:rPr lang="en-US" altLang="zh-CN" sz="2000">
                <a:ea typeface="宋体" panose="02010600030101010101" pitchFamily="2" charset="-122"/>
              </a:rPr>
              <a:t>CW</a:t>
            </a:r>
            <a:r>
              <a:rPr lang="zh-CN" altLang="en-US" sz="2000">
                <a:latin typeface="宋体" panose="02010600030101010101" pitchFamily="2" charset="-122"/>
                <a:ea typeface="宋体" panose="02010600030101010101" pitchFamily="2" charset="-122"/>
              </a:rPr>
              <a:t>没有提供</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输入</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输出过程</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或者基于之前的话语能产生新的话语的明确的形式化模型。</a:t>
            </a:r>
            <a:endParaRPr lang="en-US" altLang="zh-CN" sz="2000"/>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作者回应：</a:t>
            </a:r>
            <a:r>
              <a:rPr lang="zh-CN" altLang="en-US" sz="2000">
                <a:latin typeface="宋体" panose="02010600030101010101" pitchFamily="2" charset="-122"/>
                <a:ea typeface="宋体" panose="02010600030101010101" pitchFamily="2" charset="-122"/>
              </a:rPr>
              <a:t>因为符号化的算法如果不是完全基于也是主要基于分布的。焦点是在构式的个体的词汇语义和信息结构的方面，而现存的模型不服务于该目的，尽管它们确实提供了许多</a:t>
            </a:r>
            <a:r>
              <a:rPr lang="zh-CN" altLang="en-US" sz="2000">
                <a:latin typeface="宋体" panose="02010600030101010101" pitchFamily="2" charset="-122"/>
                <a:ea typeface="宋体" panose="02010600030101010101" pitchFamily="2" charset="-122"/>
                <a:sym typeface="+mn-ea"/>
              </a:rPr>
              <a:t>现存的</a:t>
            </a:r>
            <a:r>
              <a:rPr lang="zh-CN" altLang="en-US" sz="2000">
                <a:latin typeface="宋体" panose="02010600030101010101" pitchFamily="2" charset="-122"/>
                <a:ea typeface="宋体" panose="02010600030101010101" pitchFamily="2" charset="-122"/>
              </a:rPr>
              <a:t>内含于大型语料库的数据信息的证据。</a:t>
            </a:r>
            <a:endParaRPr lang="en-US" altLang="zh-CN" sz="2000"/>
          </a:p>
          <a:p>
            <a:pPr algn="just">
              <a:lnSpc>
                <a:spcPct val="120000"/>
              </a:lnSpc>
            </a:pPr>
            <a:r>
              <a:rPr lang="en-US" altLang="zh-CN" sz="2000" b="1" dirty="0">
                <a:solidFill>
                  <a:srgbClr val="0070C0"/>
                </a:solidFill>
              </a:rPr>
              <a:t>Crain et al.</a:t>
            </a:r>
            <a:r>
              <a:rPr lang="zh-CN" altLang="en-US" sz="2000" b="1" dirty="0">
                <a:solidFill>
                  <a:srgbClr val="0070C0"/>
                </a:solidFill>
                <a:latin typeface="宋体" panose="02010600030101010101" pitchFamily="2" charset="-122"/>
                <a:ea typeface="宋体" panose="02010600030101010101" pitchFamily="2" charset="-122"/>
              </a:rPr>
              <a:t>的批评：</a:t>
            </a:r>
            <a:r>
              <a:rPr lang="zh-CN" altLang="en-US" sz="2000" dirty="0">
                <a:latin typeface="宋体" panose="02010600030101010101" pitchFamily="2" charset="-122"/>
                <a:ea typeface="宋体" panose="02010600030101010101" pitchFamily="2" charset="-122"/>
              </a:rPr>
              <a:t>没有使用形式化的语义标注（</a:t>
            </a:r>
            <a:r>
              <a:rPr lang="en-US" altLang="zh-CN" sz="2000" dirty="0">
                <a:ea typeface="宋体" panose="02010600030101010101" pitchFamily="2" charset="-122"/>
              </a:rPr>
              <a:t>notation</a:t>
            </a:r>
            <a:r>
              <a:rPr lang="zh-CN" altLang="en-US" sz="2000" dirty="0">
                <a:latin typeface="宋体" panose="02010600030101010101" pitchFamily="2" charset="-122"/>
                <a:ea typeface="宋体" panose="02010600030101010101" pitchFamily="2" charset="-122"/>
              </a:rPr>
              <a:t>）</a:t>
            </a:r>
            <a:endParaRPr lang="zh-CN" altLang="en-US" sz="2000" dirty="0">
              <a:latin typeface="宋体" panose="02010600030101010101" pitchFamily="2" charset="-122"/>
              <a:ea typeface="宋体" panose="02010600030101010101" pitchFamily="2" charset="-122"/>
            </a:endParaRPr>
          </a:p>
          <a:p>
            <a:pPr algn="just">
              <a:lnSpc>
                <a:spcPct val="120000"/>
              </a:lnSpc>
            </a:pPr>
            <a:r>
              <a:rPr lang="zh-CN" altLang="en-US" sz="2000" b="1" dirty="0">
                <a:solidFill>
                  <a:srgbClr val="0070C0"/>
                </a:solidFill>
                <a:latin typeface="宋体" panose="02010600030101010101" pitchFamily="2" charset="-122"/>
                <a:ea typeface="宋体" panose="02010600030101010101" pitchFamily="2" charset="-122"/>
              </a:rPr>
              <a:t>作者回应：</a:t>
            </a:r>
            <a:r>
              <a:rPr lang="zh-CN" altLang="en-US" sz="2000" dirty="0">
                <a:latin typeface="宋体" panose="02010600030101010101" pitchFamily="2" charset="-122"/>
                <a:ea typeface="宋体" panose="02010600030101010101" pitchFamily="2" charset="-122"/>
              </a:rPr>
              <a:t>教育背景：数学、哲学 </a:t>
            </a:r>
            <a:r>
              <a:rPr lang="en-US" altLang="zh-CN" sz="2000" dirty="0">
                <a:ea typeface="宋体" panose="02010600030101010101" pitchFamily="2" charset="-122"/>
              </a:rPr>
              <a:t>Berkley</a:t>
            </a:r>
            <a:endParaRPr lang="en-US" altLang="zh-CN" sz="2000" dirty="0">
              <a:ea typeface="宋体" panose="02010600030101010101" pitchFamily="2" charset="-122"/>
            </a:endParaRPr>
          </a:p>
          <a:p>
            <a:pPr marL="0" indent="0" algn="just">
              <a:lnSpc>
                <a:spcPct val="120000"/>
              </a:lnSpc>
              <a:buNone/>
            </a:pPr>
            <a:r>
              <a:rPr lang="en-US" altLang="zh-CN" sz="2000" dirty="0">
                <a:latin typeface="宋体" panose="02010600030101010101" pitchFamily="2" charset="-122"/>
                <a:ea typeface="宋体" panose="02010600030101010101" pitchFamily="2" charset="-122"/>
              </a:rPr>
              <a:t>            </a:t>
            </a:r>
            <a:r>
              <a:rPr lang="zh-CN" altLang="en-US" sz="2000" dirty="0">
                <a:latin typeface="宋体" panose="02010600030101010101" pitchFamily="2" charset="-122"/>
                <a:ea typeface="宋体" panose="02010600030101010101" pitchFamily="2" charset="-122"/>
              </a:rPr>
              <a:t>充分条件和必要条件、设置理论的标记、明确的演绎推理</a:t>
            </a:r>
            <a:endParaRPr lang="zh-CN" altLang="en-US" sz="2000" dirty="0">
              <a:latin typeface="宋体" panose="02010600030101010101" pitchFamily="2" charset="-122"/>
              <a:ea typeface="宋体" panose="02010600030101010101" pitchFamily="2" charset="-122"/>
            </a:endParaRPr>
          </a:p>
          <a:p>
            <a:pPr marL="0" indent="0" algn="just">
              <a:lnSpc>
                <a:spcPct val="120000"/>
              </a:lnSpc>
              <a:buNone/>
            </a:pPr>
            <a:r>
              <a:rPr lang="zh-CN" altLang="en-US" sz="2000" dirty="0">
                <a:latin typeface="宋体" panose="02010600030101010101" pitchFamily="2" charset="-122"/>
                <a:ea typeface="宋体" panose="02010600030101010101" pitchFamily="2" charset="-122"/>
              </a:rPr>
              <a:t>            形式语义学并不是是个很好的语义学表达，因为它基于设置理论标记而没有考虑词汇语义学、多义、动因或者世界知识的效果。</a:t>
            </a:r>
            <a:endParaRPr lang="en-US" altLang="zh-CN"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5. </a:t>
            </a:r>
            <a:r>
              <a:rPr lang="zh-CN" altLang="en-US" dirty="0">
                <a:sym typeface="+mn-ea"/>
              </a:rPr>
              <a:t>关于形式化</a:t>
            </a:r>
            <a:endParaRPr lang="en-US" altLang="zh-CN"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zh-CN" altLang="en-US" sz="2000">
                <a:latin typeface="宋体" panose="02010600030101010101" pitchFamily="2" charset="-122"/>
                <a:ea typeface="宋体" panose="02010600030101010101" pitchFamily="2" charset="-122"/>
              </a:rPr>
              <a:t>多种形式主义</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基于符号的构式语法（</a:t>
            </a:r>
            <a:r>
              <a:rPr lang="en-US" altLang="zh-CN" sz="2000">
                <a:ea typeface="宋体" panose="02010600030101010101" pitchFamily="2" charset="-122"/>
              </a:rPr>
              <a:t>Fillmore, Kay</a:t>
            </a:r>
            <a:r>
              <a:rPr lang="zh-CN" altLang="en-US" sz="2000">
                <a:ea typeface="宋体" panose="02010600030101010101" pitchFamily="2" charset="-122"/>
              </a:rPr>
              <a:t>，</a:t>
            </a:r>
            <a:r>
              <a:rPr lang="en-US" altLang="zh-CN" sz="2000">
                <a:ea typeface="宋体" panose="02010600030101010101" pitchFamily="2" charset="-122"/>
              </a:rPr>
              <a:t>Michaelis and Sag</a:t>
            </a: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使用清楚的易于理解基于统一的形式语义学。</a:t>
            </a:r>
            <a:endParaRPr lang="en-US" altLang="zh-CN" sz="2000"/>
          </a:p>
          <a:p>
            <a:pPr algn="just">
              <a:lnSpc>
                <a:spcPct val="120000"/>
              </a:lnSpc>
            </a:pPr>
            <a:r>
              <a:rPr lang="zh-CN" altLang="en-US" sz="2000">
                <a:latin typeface="宋体" panose="02010600030101010101" pitchFamily="2" charset="-122"/>
                <a:ea typeface="宋体" panose="02010600030101010101" pitchFamily="2" charset="-122"/>
              </a:rPr>
              <a:t>概念语义学（</a:t>
            </a:r>
            <a:r>
              <a:rPr lang="en-US" altLang="zh-CN" sz="2000">
                <a:ea typeface="宋体" panose="02010600030101010101" pitchFamily="2" charset="-122"/>
              </a:rPr>
              <a:t>Jackendoff</a:t>
            </a:r>
            <a:r>
              <a:rPr lang="zh-CN" altLang="en-US" sz="2000">
                <a:latin typeface="宋体" panose="02010600030101010101" pitchFamily="2" charset="-122"/>
                <a:ea typeface="宋体" panose="02010600030101010101" pitchFamily="2" charset="-122"/>
              </a:rPr>
              <a:t>）：提供了多层级的符号化的表达。</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认知语法（</a:t>
            </a:r>
            <a:r>
              <a:rPr lang="en-US" altLang="zh-CN" sz="2000">
                <a:ea typeface="宋体" panose="02010600030101010101" pitchFamily="2" charset="-122"/>
              </a:rPr>
              <a:t>Langacker</a:t>
            </a:r>
            <a:r>
              <a:rPr lang="zh-CN" altLang="en-US" sz="2000">
                <a:latin typeface="宋体" panose="02010600030101010101" pitchFamily="2" charset="-122"/>
                <a:ea typeface="宋体" panose="02010600030101010101" pitchFamily="2" charset="-122"/>
              </a:rPr>
              <a:t>）：另一种优点众多的易于理解的形式主义。</a:t>
            </a:r>
            <a:endParaRPr lang="zh-CN" altLang="en-US" sz="2000">
              <a:latin typeface="宋体" panose="02010600030101010101" pitchFamily="2" charset="-122"/>
              <a:ea typeface="宋体" panose="02010600030101010101" pitchFamily="2" charset="-122"/>
            </a:endParaRPr>
          </a:p>
          <a:p>
            <a:pPr algn="just">
              <a:lnSpc>
                <a:spcPct val="120000"/>
              </a:lnSpc>
            </a:pP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一个不必使用形式化的例子：</a:t>
            </a:r>
            <a:endParaRPr lang="zh-CN" altLang="en-US" sz="2000" b="1">
              <a:solidFill>
                <a:srgbClr val="0070C0"/>
              </a:solidFill>
              <a:latin typeface="宋体" panose="02010600030101010101" pitchFamily="2" charset="-122"/>
              <a:ea typeface="宋体" panose="02010600030101010101" pitchFamily="2" charset="-122"/>
            </a:endParaRPr>
          </a:p>
          <a:p>
            <a:pPr algn="just">
              <a:lnSpc>
                <a:spcPct val="120000"/>
              </a:lnSpc>
            </a:pPr>
            <a:r>
              <a:rPr lang="en-US" altLang="zh-CN" sz="2000">
                <a:ea typeface="宋体" panose="02010600030101010101" pitchFamily="2" charset="-122"/>
              </a:rPr>
              <a:t>Goldberg(1995:4)</a:t>
            </a:r>
            <a:r>
              <a:rPr lang="zh-CN" altLang="en-US" sz="2000">
                <a:latin typeface="宋体" panose="02010600030101010101" pitchFamily="2" charset="-122"/>
                <a:ea typeface="宋体" panose="02010600030101010101" pitchFamily="2" charset="-122"/>
              </a:rPr>
              <a:t>对构式的定义</a:t>
            </a:r>
            <a:endParaRPr lang="zh-CN" altLang="en-US" sz="2000">
              <a:latin typeface="宋体" panose="02010600030101010101" pitchFamily="2" charset="-122"/>
              <a:ea typeface="宋体" panose="02010600030101010101" pitchFamily="2" charset="-122"/>
            </a:endParaRPr>
          </a:p>
          <a:p>
            <a:pPr algn="just">
              <a:lnSpc>
                <a:spcPct val="120000"/>
              </a:lnSpc>
            </a:pPr>
            <a:endParaRPr lang="zh-CN" altLang="en-US" sz="2000">
              <a:latin typeface="宋体" panose="02010600030101010101" pitchFamily="2" charset="-122"/>
              <a:ea typeface="宋体" panose="02010600030101010101" pitchFamily="2" charset="-122"/>
            </a:endParaRPr>
          </a:p>
          <a:p>
            <a:pPr algn="just">
              <a:lnSpc>
                <a:spcPct val="120000"/>
              </a:lnSpc>
            </a:pPr>
            <a:endParaRPr lang="zh-CN" altLang="en-US" sz="2000" dirty="0"/>
          </a:p>
        </p:txBody>
      </p:sp>
    </p:spTree>
    <p:custDataLst>
      <p:tags r:id="rId3"/>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5. </a:t>
            </a:r>
            <a:r>
              <a:rPr lang="zh-CN" altLang="en-US" dirty="0">
                <a:sym typeface="+mn-ea"/>
              </a:rPr>
              <a:t>关于形式化</a:t>
            </a:r>
            <a:endParaRPr lang="en-US" altLang="zh-CN"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en-US" altLang="zh-CN" sz="2000" b="1">
                <a:solidFill>
                  <a:srgbClr val="0070C0"/>
                </a:solidFill>
                <a:ea typeface="宋体" panose="02010600030101010101" pitchFamily="2" charset="-122"/>
              </a:rPr>
              <a:t>C</a:t>
            </a:r>
            <a:r>
              <a:rPr lang="zh-CN" altLang="en-US" sz="2000" b="1">
                <a:solidFill>
                  <a:srgbClr val="0070C0"/>
                </a:solidFill>
                <a:latin typeface="宋体" panose="02010600030101010101" pitchFamily="2" charset="-122"/>
                <a:ea typeface="宋体" panose="02010600030101010101" pitchFamily="2" charset="-122"/>
              </a:rPr>
              <a:t>是一个构式：</a:t>
            </a:r>
            <a:r>
              <a:rPr lang="zh-CN" altLang="en-US" sz="2000">
                <a:latin typeface="宋体" panose="02010600030101010101" pitchFamily="2" charset="-122"/>
                <a:ea typeface="宋体" panose="02010600030101010101" pitchFamily="2" charset="-122"/>
              </a:rPr>
              <a:t>当且仅当</a:t>
            </a:r>
            <a:r>
              <a:rPr lang="en-US" altLang="zh-CN" sz="2000">
                <a:ea typeface="宋体" panose="02010600030101010101" pitchFamily="2" charset="-122"/>
              </a:rPr>
              <a:t>C</a:t>
            </a:r>
            <a:r>
              <a:rPr lang="zh-CN" altLang="en-US" sz="2000">
                <a:latin typeface="宋体" panose="02010600030101010101" pitchFamily="2" charset="-122"/>
                <a:ea typeface="宋体" panose="02010600030101010101" pitchFamily="2" charset="-122"/>
              </a:rPr>
              <a:t>是一个形式和意义的配对</a:t>
            </a:r>
            <a:r>
              <a:rPr lang="en-US" altLang="zh-CN" sz="2000">
                <a:ea typeface="宋体" panose="02010600030101010101" pitchFamily="2" charset="-122"/>
              </a:rPr>
              <a:t>&lt;F</a:t>
            </a:r>
            <a:r>
              <a:rPr lang="en-US" altLang="zh-CN" sz="2000" baseline="-25000">
                <a:ea typeface="宋体" panose="02010600030101010101" pitchFamily="2" charset="-122"/>
              </a:rPr>
              <a:t>i</a:t>
            </a:r>
            <a:r>
              <a:rPr lang="en-US" altLang="zh-CN" sz="2000">
                <a:ea typeface="宋体" panose="02010600030101010101" pitchFamily="2" charset="-122"/>
              </a:rPr>
              <a:t>,S</a:t>
            </a:r>
            <a:r>
              <a:rPr lang="en-US" altLang="zh-CN" sz="2000" baseline="-25000">
                <a:ea typeface="宋体" panose="02010600030101010101" pitchFamily="2" charset="-122"/>
              </a:rPr>
              <a:t>i</a:t>
            </a:r>
            <a:r>
              <a:rPr lang="en-US" altLang="zh-CN" sz="2000">
                <a:ea typeface="宋体" panose="02010600030101010101" pitchFamily="2" charset="-122"/>
              </a:rPr>
              <a:t>&gt;</a:t>
            </a:r>
            <a:r>
              <a:rPr lang="zh-CN" altLang="en-US" sz="2000">
                <a:latin typeface="宋体" panose="02010600030101010101" pitchFamily="2" charset="-122"/>
                <a:ea typeface="宋体" panose="02010600030101010101" pitchFamily="2" charset="-122"/>
              </a:rPr>
              <a:t>，</a:t>
            </a:r>
            <a:r>
              <a:rPr lang="en-US" altLang="zh-CN" sz="2000">
                <a:ea typeface="宋体" panose="02010600030101010101" pitchFamily="2" charset="-122"/>
              </a:rPr>
              <a:t>F</a:t>
            </a:r>
            <a:r>
              <a:rPr lang="en-US" altLang="zh-CN" sz="2000" baseline="-25000">
                <a:ea typeface="宋体" panose="02010600030101010101" pitchFamily="2" charset="-122"/>
              </a:rPr>
              <a:t>i</a:t>
            </a:r>
            <a:r>
              <a:rPr lang="zh-CN" altLang="en-US" sz="2000">
                <a:latin typeface="宋体" panose="02010600030101010101" pitchFamily="2" charset="-122"/>
                <a:ea typeface="宋体" panose="02010600030101010101" pitchFamily="2" charset="-122"/>
              </a:rPr>
              <a:t>的某些方面或者</a:t>
            </a:r>
            <a:r>
              <a:rPr lang="en-US" altLang="zh-CN" sz="2000">
                <a:ea typeface="宋体" panose="02010600030101010101" pitchFamily="2" charset="-122"/>
              </a:rPr>
              <a:t>S</a:t>
            </a:r>
            <a:r>
              <a:rPr lang="en-US" altLang="zh-CN" sz="2000" baseline="-25000">
                <a:ea typeface="宋体" panose="02010600030101010101" pitchFamily="2" charset="-122"/>
              </a:rPr>
              <a:t>i</a:t>
            </a:r>
            <a:r>
              <a:rPr lang="zh-CN" altLang="en-US" sz="2000">
                <a:latin typeface="宋体" panose="02010600030101010101" pitchFamily="2" charset="-122"/>
                <a:ea typeface="宋体" panose="02010600030101010101" pitchFamily="2" charset="-122"/>
              </a:rPr>
              <a:t>的某些方面不能从</a:t>
            </a:r>
            <a:r>
              <a:rPr lang="en-US" altLang="zh-CN" sz="2000">
                <a:latin typeface="宋体" panose="02010600030101010101" pitchFamily="2" charset="-122"/>
                <a:ea typeface="宋体" panose="02010600030101010101" pitchFamily="2" charset="-122"/>
              </a:rPr>
              <a:t>C</a:t>
            </a:r>
            <a:r>
              <a:rPr lang="zh-CN" altLang="en-US" sz="2000">
                <a:latin typeface="宋体" panose="02010600030101010101" pitchFamily="2" charset="-122"/>
                <a:ea typeface="宋体" panose="02010600030101010101" pitchFamily="2" charset="-122"/>
              </a:rPr>
              <a:t>的组成部分或者其他已经建立的构式中预测出来。</a:t>
            </a:r>
            <a:endParaRPr lang="en-US" altLang="zh-CN" sz="2000"/>
          </a:p>
          <a:p>
            <a:pPr algn="just">
              <a:lnSpc>
                <a:spcPct val="120000"/>
              </a:lnSpc>
            </a:pPr>
            <a:r>
              <a:rPr lang="zh-CN" altLang="en-US" sz="2000">
                <a:latin typeface="宋体" panose="02010600030101010101" pitchFamily="2" charset="-122"/>
                <a:ea typeface="宋体" panose="02010600030101010101" pitchFamily="2" charset="-122"/>
              </a:rPr>
              <a:t>这个定义被广泛作为术语</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构式的一个充分的定义引用，但是这些下脚数码、大写字母和方括号</a:t>
            </a:r>
            <a:r>
              <a:rPr lang="zh-CN" altLang="en-US" sz="2000">
                <a:solidFill>
                  <a:srgbClr val="FF0000"/>
                </a:solidFill>
                <a:latin typeface="宋体" panose="02010600030101010101" pitchFamily="2" charset="-122"/>
                <a:ea typeface="宋体" panose="02010600030101010101" pitchFamily="2" charset="-122"/>
              </a:rPr>
              <a:t>完全没有增加任何内容</a:t>
            </a:r>
            <a:r>
              <a:rPr lang="zh-CN" altLang="en-US" sz="2000">
                <a:latin typeface="宋体" panose="02010600030101010101" pitchFamily="2" charset="-122"/>
                <a:ea typeface="宋体" panose="02010600030101010101" pitchFamily="2" charset="-122"/>
              </a:rPr>
              <a:t>。因为意识到它们的空虚，在之后的文献中省略了这样的矫情。</a:t>
            </a:r>
            <a:endParaRPr lang="en-US" altLang="zh-CN" sz="2000"/>
          </a:p>
          <a:p>
            <a:pPr algn="just">
              <a:lnSpc>
                <a:spcPct val="120000"/>
              </a:lnSpc>
            </a:pPr>
            <a:r>
              <a:rPr lang="zh-CN" altLang="en-US" sz="2000">
                <a:latin typeface="宋体" panose="02010600030101010101" pitchFamily="2" charset="-122"/>
                <a:ea typeface="宋体" panose="02010600030101010101" pitchFamily="2" charset="-122"/>
              </a:rPr>
              <a:t>对比修订的版本：原文中没有使用任何符号</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任何一个语言模式被认为是一个构式，只要它形式或者功能的某些方面不能被严格地从它的组成部分或者其他的已识别的构式中预测。</a:t>
            </a:r>
            <a:r>
              <a:rPr lang="zh-CN" altLang="en-US" sz="2000">
                <a:solidFill>
                  <a:srgbClr val="FF0000"/>
                </a:solidFill>
                <a:latin typeface="宋体" panose="02010600030101010101" pitchFamily="2" charset="-122"/>
                <a:ea typeface="宋体" panose="02010600030101010101" pitchFamily="2" charset="-122"/>
              </a:rPr>
              <a:t>此外，即使模式是完全可预测的，只要它们出现了充足的频次，</a:t>
            </a:r>
            <a:r>
              <a:rPr lang="zh-CN" altLang="en-US" sz="2000">
                <a:solidFill>
                  <a:srgbClr val="FF0000"/>
                </a:solidFill>
                <a:latin typeface="宋体" panose="02010600030101010101" pitchFamily="2" charset="-122"/>
                <a:ea typeface="宋体" panose="02010600030101010101" pitchFamily="2" charset="-122"/>
                <a:sym typeface="+mn-ea"/>
              </a:rPr>
              <a:t>模式也可以被作为构式储存</a:t>
            </a:r>
            <a:r>
              <a:rPr lang="zh-CN" altLang="en-US" sz="2000">
                <a:latin typeface="宋体" panose="02010600030101010101" pitchFamily="2" charset="-122"/>
                <a:ea typeface="宋体" panose="02010600030101010101" pitchFamily="2" charset="-122"/>
                <a:sym typeface="+mn-ea"/>
              </a:rPr>
              <a:t>。</a:t>
            </a:r>
            <a:endParaRPr lang="zh-CN" altLang="en-US" sz="2000">
              <a:latin typeface="宋体" panose="02010600030101010101" pitchFamily="2" charset="-122"/>
              <a:ea typeface="宋体" panose="02010600030101010101" pitchFamily="2" charset="-122"/>
            </a:endParaRPr>
          </a:p>
          <a:p>
            <a:pPr algn="just">
              <a:lnSpc>
                <a:spcPct val="120000"/>
              </a:lnSpc>
            </a:pP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6. </a:t>
            </a:r>
            <a:r>
              <a:rPr lang="zh-CN" altLang="en-US" dirty="0"/>
              <a:t>关于（语言）处理</a:t>
            </a:r>
            <a:endParaRPr lang="zh-CN" altLang="en-US" dirty="0"/>
          </a:p>
        </p:txBody>
      </p:sp>
      <p:sp>
        <p:nvSpPr>
          <p:cNvPr id="3" name="内容占位符 2"/>
          <p:cNvSpPr>
            <a:spLocks noGrp="1"/>
          </p:cNvSpPr>
          <p:nvPr>
            <p:ph idx="1"/>
            <p:custDataLst>
              <p:tags r:id="rId2"/>
            </p:custDataLst>
          </p:nvPr>
        </p:nvSpPr>
        <p:spPr>
          <a:xfrm>
            <a:off x="838200" y="1825625"/>
            <a:ext cx="10515600" cy="4588510"/>
          </a:xfrm>
        </p:spPr>
        <p:txBody>
          <a:bodyPr>
            <a:normAutofit/>
          </a:bodyPr>
          <a:lstStyle/>
          <a:p>
            <a:pPr algn="just">
              <a:lnSpc>
                <a:spcPct val="120000"/>
              </a:lnSpc>
            </a:pPr>
            <a:r>
              <a:rPr lang="en-US" altLang="zh-CN" sz="2000">
                <a:ea typeface="宋体" panose="02010600030101010101" pitchFamily="2" charset="-122"/>
              </a:rPr>
              <a:t>Bod:CW</a:t>
            </a:r>
            <a:r>
              <a:rPr lang="zh-CN" altLang="en-US" sz="2000">
                <a:latin typeface="宋体" panose="02010600030101010101" pitchFamily="2" charset="-122"/>
                <a:ea typeface="宋体" panose="02010600030101010101" pitchFamily="2" charset="-122"/>
              </a:rPr>
              <a:t>没有给出一个完整的（语言）处理的解释。</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作者回应：</a:t>
            </a:r>
            <a:r>
              <a:rPr lang="zh-CN" altLang="en-US" sz="2000">
                <a:latin typeface="宋体" panose="02010600030101010101" pitchFamily="2" charset="-122"/>
                <a:ea typeface="宋体" panose="02010600030101010101" pitchFamily="2" charset="-122"/>
              </a:rPr>
              <a:t>在网上的生产</a:t>
            </a:r>
            <a:r>
              <a:rPr lang="zh-CN" altLang="en-US" sz="2000">
                <a:ea typeface="宋体" panose="02010600030101010101" pitchFamily="2" charset="-122"/>
              </a:rPr>
              <a:t>（</a:t>
            </a:r>
            <a:r>
              <a:rPr lang="en-US" altLang="zh-CN" sz="2000">
                <a:ea typeface="宋体" panose="02010600030101010101" pitchFamily="2" charset="-122"/>
              </a:rPr>
              <a:t>online production</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中，关于人们怎样选择和组合构式，我们几乎没有任何了解，我们也不了解构式是如何在真实情景和真实生活中被解构或者解读的。</a:t>
            </a:r>
            <a:endParaRPr lang="en-US" altLang="zh-CN"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不能提出一个完整的语言处理的解释可能是因为这个问题涉及到的事实是多样的且复杂的。</a:t>
            </a:r>
            <a:endParaRPr lang="zh-CN" altLang="en-US" sz="2000">
              <a:latin typeface="宋体" panose="02010600030101010101" pitchFamily="2" charset="-122"/>
              <a:ea typeface="宋体" panose="02010600030101010101" pitchFamily="2" charset="-122"/>
            </a:endParaRPr>
          </a:p>
          <a:p>
            <a:pPr algn="just">
              <a:lnSpc>
                <a:spcPct val="120000"/>
              </a:lnSpc>
            </a:pPr>
            <a:r>
              <a:rPr lang="en-US" altLang="zh-CN" sz="2000">
                <a:solidFill>
                  <a:srgbClr val="0070C0"/>
                </a:solidFill>
                <a:ea typeface="宋体" panose="02010600030101010101" pitchFamily="2" charset="-122"/>
              </a:rPr>
              <a:t>Lieven, Bod</a:t>
            </a:r>
            <a:r>
              <a:rPr lang="zh-CN" altLang="zh-CN" sz="2000" b="1">
                <a:solidFill>
                  <a:srgbClr val="0070C0"/>
                </a:solidFill>
                <a:latin typeface="宋体" panose="02010600030101010101" pitchFamily="2" charset="-122"/>
                <a:ea typeface="宋体" panose="02010600030101010101" pitchFamily="2" charset="-122"/>
              </a:rPr>
              <a:t>及其同事对语言产生过程关键部分的处理：</a:t>
            </a:r>
            <a:r>
              <a:rPr lang="zh-CN" altLang="zh-CN" sz="2000">
                <a:latin typeface="宋体" panose="02010600030101010101" pitchFamily="2" charset="-122"/>
                <a:ea typeface="宋体" panose="02010600030101010101" pitchFamily="2" charset="-122"/>
              </a:rPr>
              <a:t>关于新的话语和熟悉的和记忆的表达之间的联系的限制问题研究</a:t>
            </a:r>
            <a:endParaRPr lang="zh-CN" altLang="zh-CN" sz="2000">
              <a:latin typeface="宋体" panose="02010600030101010101" pitchFamily="2" charset="-122"/>
              <a:ea typeface="宋体" panose="02010600030101010101" pitchFamily="2" charset="-122"/>
            </a:endParaRPr>
          </a:p>
          <a:p>
            <a:pPr algn="just">
              <a:lnSpc>
                <a:spcPct val="120000"/>
              </a:lnSpc>
            </a:pPr>
            <a:r>
              <a:rPr lang="en-US" altLang="zh-CN" sz="2000">
                <a:ea typeface="宋体" panose="02010600030101010101" pitchFamily="2" charset="-122"/>
              </a:rPr>
              <a:t>D</a:t>
            </a:r>
            <a:r>
              <a:rPr lang="en-US" altLang="zh-CN" sz="2000">
                <a:ea typeface="宋体" panose="02010600030101010101" pitchFamily="2" charset="-122"/>
              </a:rPr>
              <a:t>abrowska and Lieven(2005)</a:t>
            </a:r>
            <a:r>
              <a:rPr lang="zh-CN" altLang="en-US" sz="2000">
                <a:latin typeface="宋体" panose="02010600030101010101" pitchFamily="2" charset="-122"/>
                <a:ea typeface="宋体" panose="02010600030101010101" pitchFamily="2" charset="-122"/>
              </a:rPr>
              <a:t>发现，在一个</a:t>
            </a:r>
            <a:r>
              <a:rPr lang="en-US" altLang="zh-CN" sz="2000">
                <a:ea typeface="宋体" panose="02010600030101010101" pitchFamily="2" charset="-122"/>
              </a:rPr>
              <a:t>d</a:t>
            </a:r>
            <a:r>
              <a:rPr lang="en-US" altLang="zh-CN" sz="2000" u="sng">
                <a:ea typeface="宋体" panose="02010600030101010101" pitchFamily="2" charset="-122"/>
              </a:rPr>
              <a:t>ense database</a:t>
            </a:r>
            <a:r>
              <a:rPr lang="zh-CN" altLang="en-US" sz="2000">
                <a:latin typeface="宋体" panose="02010600030101010101" pitchFamily="2" charset="-122"/>
                <a:ea typeface="宋体" panose="02010600030101010101" pitchFamily="2" charset="-122"/>
              </a:rPr>
              <a:t>中</a:t>
            </a:r>
            <a:r>
              <a:rPr lang="en-US" altLang="zh-CN" sz="2000">
                <a:latin typeface="宋体" panose="02010600030101010101" pitchFamily="2" charset="-122"/>
                <a:ea typeface="宋体" panose="02010600030101010101" pitchFamily="2" charset="-122"/>
              </a:rPr>
              <a:t>90%</a:t>
            </a:r>
            <a:r>
              <a:rPr lang="zh-CN" altLang="en-US" sz="2000">
                <a:latin typeface="宋体" panose="02010600030101010101" pitchFamily="2" charset="-122"/>
                <a:ea typeface="宋体" panose="02010600030101010101" pitchFamily="2" charset="-122"/>
              </a:rPr>
              <a:t>的</a:t>
            </a:r>
            <a:r>
              <a:rPr lang="en-US" altLang="zh-CN" sz="2000">
                <a:latin typeface="宋体" panose="02010600030101010101" pitchFamily="2" charset="-122"/>
                <a:ea typeface="宋体" panose="02010600030101010101" pitchFamily="2" charset="-122"/>
              </a:rPr>
              <a:t>2</a:t>
            </a:r>
            <a:r>
              <a:rPr lang="zh-CN" altLang="en-US" sz="2000">
                <a:latin typeface="宋体" panose="02010600030101010101" pitchFamily="2" charset="-122"/>
                <a:ea typeface="宋体" panose="02010600030101010101" pitchFamily="2" charset="-122"/>
              </a:rPr>
              <a:t>到</a:t>
            </a:r>
            <a:r>
              <a:rPr lang="en-US" altLang="zh-CN" sz="2000">
                <a:latin typeface="宋体" panose="02010600030101010101" pitchFamily="2" charset="-122"/>
                <a:ea typeface="宋体" panose="02010600030101010101" pitchFamily="2" charset="-122"/>
              </a:rPr>
              <a:t>3</a:t>
            </a:r>
            <a:r>
              <a:rPr lang="zh-CN" altLang="en-US" sz="2000">
                <a:latin typeface="宋体" panose="02010600030101010101" pitchFamily="2" charset="-122"/>
                <a:ea typeface="宋体" panose="02010600030101010101" pitchFamily="2" charset="-122"/>
              </a:rPr>
              <a:t>岁儿童的话语都能被解释为</a:t>
            </a:r>
            <a:r>
              <a:rPr lang="zh-CN" altLang="en-US" sz="2000">
                <a:solidFill>
                  <a:srgbClr val="FF0000"/>
                </a:solidFill>
                <a:latin typeface="宋体" panose="02010600030101010101" pitchFamily="2" charset="-122"/>
                <a:ea typeface="宋体" panose="02010600030101010101" pitchFamily="2" charset="-122"/>
              </a:rPr>
              <a:t>或者是记忆的重复</a:t>
            </a:r>
            <a:r>
              <a:rPr lang="zh-CN" altLang="en-US" sz="2000">
                <a:latin typeface="宋体" panose="02010600030101010101" pitchFamily="2" charset="-122"/>
                <a:ea typeface="宋体" panose="02010600030101010101" pitchFamily="2" charset="-122"/>
              </a:rPr>
              <a:t>，或者是</a:t>
            </a:r>
            <a:r>
              <a:rPr lang="zh-CN" altLang="en-US" sz="2000">
                <a:solidFill>
                  <a:srgbClr val="FF0000"/>
                </a:solidFill>
                <a:latin typeface="宋体" panose="02010600030101010101" pitchFamily="2" charset="-122"/>
                <a:ea typeface="宋体" panose="02010600030101010101" pitchFamily="2" charset="-122"/>
              </a:rPr>
              <a:t>儿童自己之前的话语的最小变异</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他们还提供了一个回溯模型，在该模型中，新表达的产生涉及到使用两种操作：</a:t>
            </a:r>
            <a:r>
              <a:rPr lang="zh-CN" altLang="en-US" sz="2000">
                <a:solidFill>
                  <a:srgbClr val="FF0000"/>
                </a:solidFill>
                <a:latin typeface="宋体" panose="02010600030101010101" pitchFamily="2" charset="-122"/>
                <a:ea typeface="宋体" panose="02010600030101010101" pitchFamily="2" charset="-122"/>
              </a:rPr>
              <a:t>并置</a:t>
            </a:r>
            <a:r>
              <a:rPr lang="zh-CN" altLang="en-US" sz="2000">
                <a:latin typeface="宋体" panose="02010600030101010101" pitchFamily="2" charset="-122"/>
                <a:ea typeface="宋体" panose="02010600030101010101" pitchFamily="2" charset="-122"/>
              </a:rPr>
              <a:t>和</a:t>
            </a:r>
            <a:r>
              <a:rPr lang="zh-CN" altLang="en-US" sz="2000">
                <a:solidFill>
                  <a:srgbClr val="FF0000"/>
                </a:solidFill>
                <a:latin typeface="宋体" panose="02010600030101010101" pitchFamily="2" charset="-122"/>
                <a:ea typeface="宋体" panose="02010600030101010101" pitchFamily="2" charset="-122"/>
              </a:rPr>
              <a:t>添加</a:t>
            </a:r>
            <a:r>
              <a:rPr lang="zh-CN" altLang="en-US" sz="2000">
                <a:latin typeface="宋体" panose="02010600030101010101" pitchFamily="2" charset="-122"/>
                <a:ea typeface="宋体" panose="02010600030101010101" pitchFamily="2" charset="-122"/>
              </a:rPr>
              <a:t>的符号化单元的结合。</a:t>
            </a:r>
            <a:r>
              <a:rPr lang="en-US" altLang="zh-CN" sz="2000">
                <a:ea typeface="宋体" panose="02010600030101010101" pitchFamily="2" charset="-122"/>
                <a:sym typeface="+mn-ea"/>
              </a:rPr>
              <a:t>Dabrowska and Lieven(2005</a:t>
            </a:r>
            <a:r>
              <a:rPr lang="zh-CN" altLang="en-US" sz="2000">
                <a:ea typeface="宋体" panose="02010600030101010101" pitchFamily="2" charset="-122"/>
                <a:sym typeface="+mn-ea"/>
              </a:rPr>
              <a:t>：</a:t>
            </a:r>
            <a:r>
              <a:rPr lang="en-US" altLang="zh-CN" sz="2000">
                <a:ea typeface="宋体" panose="02010600030101010101" pitchFamily="2" charset="-122"/>
                <a:sym typeface="+mn-ea"/>
              </a:rPr>
              <a:t>442)</a:t>
            </a:r>
            <a:endParaRPr lang="zh-CN" altLang="en-US" sz="2000">
              <a:ea typeface="宋体" panose="02010600030101010101" pitchFamily="2" charset="-122"/>
            </a:endParaRPr>
          </a:p>
          <a:p>
            <a:pPr algn="just">
              <a:lnSpc>
                <a:spcPct val="120000"/>
              </a:lnSpc>
            </a:pPr>
            <a:endParaRPr lang="zh-CN" altLang="en-US" sz="2000" dirty="0"/>
          </a:p>
        </p:txBody>
      </p:sp>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1. </a:t>
            </a:r>
            <a:r>
              <a:rPr lang="zh-CN" altLang="en-US" dirty="0"/>
              <a:t>构式</a:t>
            </a:r>
            <a:endParaRPr lang="zh-CN" altLang="en-US" dirty="0"/>
          </a:p>
        </p:txBody>
      </p:sp>
      <p:sp>
        <p:nvSpPr>
          <p:cNvPr id="3" name="内容占位符 2"/>
          <p:cNvSpPr>
            <a:spLocks noGrp="1"/>
          </p:cNvSpPr>
          <p:nvPr>
            <p:ph idx="1"/>
            <p:custDataLst>
              <p:tags r:id="rId2"/>
            </p:custDataLst>
          </p:nvPr>
        </p:nvSpPr>
        <p:spPr>
          <a:xfrm>
            <a:off x="838200" y="1549400"/>
            <a:ext cx="10515600" cy="5219700"/>
          </a:xfrm>
        </p:spPr>
        <p:txBody>
          <a:bodyPr>
            <a:normAutofit lnSpcReduction="20000"/>
          </a:bodyPr>
          <a:lstStyle/>
          <a:p>
            <a:pPr algn="just">
              <a:lnSpc>
                <a:spcPct val="120000"/>
              </a:lnSpc>
            </a:pPr>
            <a:r>
              <a:rPr lang="zh-CN" altLang="en-US">
                <a:latin typeface="宋体" panose="02010600030101010101" pitchFamily="2" charset="-122"/>
                <a:ea typeface="宋体" panose="02010600030101010101" pitchFamily="2" charset="-122"/>
              </a:rPr>
              <a:t>第一部分的前三章提供了以下三个内容</a:t>
            </a:r>
            <a:r>
              <a:rPr lang="zh-CN" altLang="en-US"/>
              <a:t>：</a:t>
            </a:r>
            <a:endParaRPr lang="zh-CN" altLang="en-US"/>
          </a:p>
          <a:p>
            <a:pPr marL="0" indent="0" algn="just">
              <a:lnSpc>
                <a:spcPct val="120000"/>
              </a:lnSpc>
              <a:buNone/>
            </a:pPr>
            <a:r>
              <a:rPr lang="zh-CN" altLang="en-US" sz="2000">
                <a:latin typeface="宋体" panose="02010600030101010101" pitchFamily="2" charset="-122"/>
                <a:ea typeface="宋体" panose="02010600030101010101" pitchFamily="2" charset="-122"/>
                <a:sym typeface="Wingdings" panose="05000000000000000000" charset="0"/>
              </a:rPr>
              <a:t>（</a:t>
            </a:r>
            <a:r>
              <a:rPr lang="en-US" altLang="zh-CN" sz="2000">
                <a:latin typeface="宋体" panose="02010600030101010101" pitchFamily="2" charset="-122"/>
                <a:ea typeface="宋体" panose="02010600030101010101" pitchFamily="2" charset="-122"/>
                <a:sym typeface="Wingdings" panose="05000000000000000000" charset="0"/>
              </a:rPr>
              <a:t>1</a:t>
            </a:r>
            <a:r>
              <a:rPr lang="zh-CN" altLang="en-US" sz="2000">
                <a:latin typeface="宋体" panose="02010600030101010101" pitchFamily="2" charset="-122"/>
                <a:ea typeface="宋体" panose="02010600030101010101" pitchFamily="2" charset="-122"/>
                <a:sym typeface="Wingdings" panose="05000000000000000000" charset="0"/>
              </a:rPr>
              <a:t>）关于构式主义研究方法</a:t>
            </a:r>
            <a:r>
              <a:rPr lang="zh-CN" altLang="en-US" sz="2000">
                <a:sym typeface="Wingdings" panose="05000000000000000000" charset="0"/>
              </a:rPr>
              <a:t>（</a:t>
            </a:r>
            <a:r>
              <a:rPr lang="en-US" altLang="zh-CN" sz="2000">
                <a:sym typeface="Wingdings" panose="05000000000000000000" charset="0"/>
              </a:rPr>
              <a:t>constructionist approach</a:t>
            </a:r>
            <a:r>
              <a:rPr lang="zh-CN" altLang="en-US" sz="2000">
                <a:sym typeface="Wingdings" panose="05000000000000000000" charset="0"/>
              </a:rPr>
              <a:t>）</a:t>
            </a:r>
            <a:r>
              <a:rPr lang="zh-CN" altLang="en-US" sz="2000">
                <a:latin typeface="宋体" panose="02010600030101010101" pitchFamily="2" charset="-122"/>
                <a:ea typeface="宋体" panose="02010600030101010101" pitchFamily="2" charset="-122"/>
                <a:sym typeface="Wingdings" panose="05000000000000000000" charset="0"/>
              </a:rPr>
              <a:t>的概述</a:t>
            </a:r>
            <a:endParaRPr lang="zh-CN" altLang="en-US" sz="2000">
              <a:latin typeface="宋体" panose="02010600030101010101" pitchFamily="2" charset="-122"/>
              <a:ea typeface="宋体" panose="02010600030101010101" pitchFamily="2" charset="-122"/>
              <a:sym typeface="Wingdings" panose="05000000000000000000" charset="0"/>
            </a:endParaRPr>
          </a:p>
          <a:p>
            <a:pPr marL="0" indent="0" algn="just">
              <a:lnSpc>
                <a:spcPct val="120000"/>
              </a:lnSpc>
              <a:buNone/>
            </a:pPr>
            <a:r>
              <a:rPr lang="zh-CN" altLang="en-US" sz="2000">
                <a:latin typeface="宋体" panose="02010600030101010101" pitchFamily="2" charset="-122"/>
                <a:ea typeface="宋体" panose="02010600030101010101" pitchFamily="2" charset="-122"/>
                <a:sym typeface="Wingdings" panose="05000000000000000000" charset="0"/>
              </a:rPr>
              <a:t>（2）对支持表层结构归纳的且回避派生</a:t>
            </a:r>
            <a:r>
              <a:rPr lang="zh-CN" altLang="en-US" sz="2000">
                <a:sym typeface="Wingdings" panose="05000000000000000000" charset="0"/>
              </a:rPr>
              <a:t>（</a:t>
            </a:r>
            <a:r>
              <a:rPr lang="en-US" altLang="zh-CN" sz="2000">
                <a:sym typeface="Wingdings" panose="05000000000000000000" charset="0"/>
              </a:rPr>
              <a:t>eschewal of derivations</a:t>
            </a:r>
            <a:r>
              <a:rPr lang="zh-CN" altLang="en-US" sz="2000">
                <a:sym typeface="Wingdings" panose="05000000000000000000" charset="0"/>
              </a:rPr>
              <a:t>）</a:t>
            </a:r>
            <a:r>
              <a:rPr lang="zh-CN" altLang="en-US" sz="2000">
                <a:latin typeface="宋体" panose="02010600030101010101" pitchFamily="2" charset="-122"/>
                <a:ea typeface="宋体" panose="02010600030101010101" pitchFamily="2" charset="-122"/>
                <a:sym typeface="Wingdings" panose="05000000000000000000" charset="0"/>
              </a:rPr>
              <a:t>的一个明确的捍卫</a:t>
            </a:r>
            <a:endParaRPr lang="zh-CN" altLang="en-US" sz="2000">
              <a:latin typeface="宋体" panose="02010600030101010101" pitchFamily="2" charset="-122"/>
              <a:ea typeface="宋体" panose="02010600030101010101" pitchFamily="2" charset="-122"/>
              <a:sym typeface="Wingdings" panose="05000000000000000000" charset="0"/>
            </a:endParaRPr>
          </a:p>
          <a:p>
            <a:pPr marL="0" algn="just">
              <a:lnSpc>
                <a:spcPct val="120000"/>
              </a:lnSpc>
              <a:buNone/>
            </a:pPr>
            <a:r>
              <a:rPr lang="zh-CN" altLang="en-US" sz="2000">
                <a:latin typeface="宋体" panose="02010600030101010101" pitchFamily="2" charset="-122"/>
                <a:ea typeface="宋体" panose="02010600030101010101" pitchFamily="2" charset="-122"/>
                <a:sym typeface="Wingdings" panose="05000000000000000000" charset="0"/>
              </a:rPr>
              <a:t>（3）一个主张：我们同时习得个别条目的知识和对该知识的概括。</a:t>
            </a:r>
            <a:endParaRPr lang="zh-CN" altLang="en-US" sz="2000">
              <a:latin typeface="宋体" panose="02010600030101010101" pitchFamily="2" charset="-122"/>
              <a:ea typeface="宋体" panose="02010600030101010101" pitchFamily="2" charset="-122"/>
              <a:sym typeface="Wingdings" panose="05000000000000000000" charset="0"/>
            </a:endParaRPr>
          </a:p>
          <a:p>
            <a:pPr marL="0" algn="just">
              <a:lnSpc>
                <a:spcPct val="120000"/>
              </a:lnSpc>
              <a:buNone/>
            </a:pPr>
            <a:endParaRPr lang="zh-CN" altLang="en-US" sz="2000">
              <a:latin typeface="宋体" panose="02010600030101010101" pitchFamily="2" charset="-122"/>
              <a:ea typeface="宋体" panose="02010600030101010101" pitchFamily="2" charset="-122"/>
              <a:sym typeface="Wingdings" panose="05000000000000000000" charset="0"/>
            </a:endParaRPr>
          </a:p>
          <a:p>
            <a:pPr marL="0" indent="0" algn="just">
              <a:lnSpc>
                <a:spcPct val="120000"/>
              </a:lnSpc>
              <a:buNone/>
            </a:pPr>
            <a:r>
              <a:rPr lang="zh-CN" altLang="en-US">
                <a:latin typeface="宋体" panose="02010600030101010101" pitchFamily="2" charset="-122"/>
                <a:ea typeface="宋体" panose="02010600030101010101" pitchFamily="2" charset="-122"/>
                <a:sym typeface="Wingdings" panose="05000000000000000000" charset="0"/>
              </a:rPr>
              <a:t>各个流派的态度：</a:t>
            </a:r>
            <a:endParaRPr lang="zh-CN" altLang="en-US">
              <a:latin typeface="宋体" panose="02010600030101010101" pitchFamily="2" charset="-122"/>
              <a:ea typeface="宋体" panose="02010600030101010101" pitchFamily="2" charset="-122"/>
              <a:sym typeface="Wingdings" panose="05000000000000000000" charset="0"/>
            </a:endParaRPr>
          </a:p>
          <a:p>
            <a:pPr algn="just">
              <a:lnSpc>
                <a:spcPct val="120000"/>
              </a:lnSpc>
            </a:pPr>
            <a:r>
              <a:rPr lang="en-US" altLang="zh-CN" sz="2000"/>
              <a:t>Bod, Croft, Langacker, Lieven</a:t>
            </a:r>
            <a:r>
              <a:rPr lang="zh-CN" altLang="en-US" sz="2000"/>
              <a:t>：</a:t>
            </a:r>
            <a:r>
              <a:rPr lang="zh-CN" altLang="en-US" sz="2000">
                <a:latin typeface="宋体" panose="02010600030101010101" pitchFamily="2" charset="-122"/>
                <a:ea typeface="宋体" panose="02010600030101010101" pitchFamily="2" charset="-122"/>
              </a:rPr>
              <a:t>接受上述观点是可能的，因为尽管一些案例研究和个别的主张是新的，但是方法是广泛共享的</a:t>
            </a:r>
            <a:r>
              <a:rPr lang="zh-CN" altLang="en-US" sz="2000"/>
              <a:t>。</a:t>
            </a:r>
            <a:endParaRPr lang="zh-CN" altLang="en-US" sz="2000"/>
          </a:p>
          <a:p>
            <a:pPr algn="just">
              <a:lnSpc>
                <a:spcPct val="120000"/>
              </a:lnSpc>
            </a:pPr>
            <a:r>
              <a:rPr lang="zh-CN" altLang="en-US" sz="2000">
                <a:latin typeface="宋体" panose="02010600030101010101" pitchFamily="2" charset="-122"/>
                <a:ea typeface="宋体" panose="02010600030101010101" pitchFamily="2" charset="-122"/>
              </a:rPr>
              <a:t>主流的生成语法学家</a:t>
            </a:r>
            <a:r>
              <a:rPr lang="zh-CN" altLang="en-US" sz="2000"/>
              <a:t>（</a:t>
            </a:r>
            <a:r>
              <a:rPr lang="en-US" altLang="zh-CN" sz="2000"/>
              <a:t>Lidz and Williams, Borsely and Newmeyer, Crain, Thornton and Khlentzos</a:t>
            </a:r>
            <a:r>
              <a:rPr lang="zh-CN" altLang="en-US" sz="2000"/>
              <a:t>）</a:t>
            </a:r>
            <a:r>
              <a:rPr lang="zh-CN" altLang="en-US" sz="2000">
                <a:latin typeface="宋体" panose="02010600030101010101" pitchFamily="2" charset="-122"/>
                <a:ea typeface="宋体" panose="02010600030101010101" pitchFamily="2" charset="-122"/>
              </a:rPr>
              <a:t>：缄默。对构式的承认，对论元结构采用单层的</a:t>
            </a:r>
            <a:r>
              <a:rPr lang="zh-CN" altLang="en-US" sz="2000">
                <a:ea typeface="宋体" panose="02010600030101010101" pitchFamily="2" charset="-122"/>
              </a:rPr>
              <a:t>（</a:t>
            </a:r>
            <a:r>
              <a:rPr lang="en-US" altLang="zh-CN" sz="2000">
                <a:ea typeface="宋体" panose="02010600030101010101" pitchFamily="2" charset="-122"/>
              </a:rPr>
              <a:t>monostratal</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方法，基于使用的看待语言的视角似乎挑战了传统生成语法基本假设的挑战。</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  但缄默不代表默认。</a:t>
            </a: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6. </a:t>
            </a:r>
            <a:r>
              <a:rPr lang="zh-CN" altLang="en-US" dirty="0">
                <a:sym typeface="+mn-ea"/>
              </a:rPr>
              <a:t>关于（语言）处理</a:t>
            </a:r>
            <a:endParaRPr lang="en-US" altLang="zh-CN"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zh-CN" altLang="en-US" sz="2000" b="1">
                <a:solidFill>
                  <a:srgbClr val="0070C0"/>
                </a:solidFill>
                <a:latin typeface="宋体" panose="02010600030101010101" pitchFamily="2" charset="-122"/>
                <a:ea typeface="宋体" panose="02010600030101010101" pitchFamily="2" charset="-122"/>
                <a:sym typeface="Wingdings" panose="05000000000000000000" charset="0"/>
              </a:rPr>
              <a:t></a:t>
            </a:r>
            <a:r>
              <a:rPr lang="zh-CN" altLang="en-US" sz="2000" b="1">
                <a:solidFill>
                  <a:srgbClr val="0070C0"/>
                </a:solidFill>
                <a:latin typeface="宋体" panose="02010600030101010101" pitchFamily="2" charset="-122"/>
                <a:ea typeface="宋体" panose="02010600030101010101" pitchFamily="2" charset="-122"/>
              </a:rPr>
              <a:t>添加</a:t>
            </a:r>
            <a:r>
              <a:rPr lang="zh-CN" altLang="en-US" sz="2000" b="1">
                <a:solidFill>
                  <a:srgbClr val="0070C0"/>
                </a:solidFill>
                <a:ea typeface="宋体" panose="02010600030101010101" pitchFamily="2" charset="-122"/>
              </a:rPr>
              <a:t>（</a:t>
            </a:r>
            <a:r>
              <a:rPr lang="en-US" altLang="zh-CN" sz="2000" b="1">
                <a:solidFill>
                  <a:srgbClr val="0070C0"/>
                </a:solidFill>
                <a:ea typeface="宋体" panose="02010600030101010101" pitchFamily="2" charset="-122"/>
              </a:rPr>
              <a:t>superimposition</a:t>
            </a:r>
            <a:r>
              <a:rPr lang="zh-CN" altLang="en-US" sz="2000" b="1">
                <a:solidFill>
                  <a:srgbClr val="0070C0"/>
                </a:solidFill>
                <a:ea typeface="宋体" panose="02010600030101010101" pitchFamily="2" charset="-122"/>
              </a:rPr>
              <a:t>）</a:t>
            </a:r>
            <a:endParaRPr lang="en-US" altLang="zh-CN" sz="2000" b="1">
              <a:solidFill>
                <a:srgbClr val="0070C0"/>
              </a:solidFill>
            </a:endParaRPr>
          </a:p>
          <a:p>
            <a:pPr algn="just">
              <a:lnSpc>
                <a:spcPct val="120000"/>
              </a:lnSpc>
            </a:pPr>
            <a:r>
              <a:rPr lang="zh-CN" altLang="en-US" sz="2000">
                <a:latin typeface="宋体" panose="02010600030101010101" pitchFamily="2" charset="-122"/>
                <a:ea typeface="宋体" panose="02010600030101010101" pitchFamily="2" charset="-122"/>
              </a:rPr>
              <a:t>添加涉及到用一个</a:t>
            </a:r>
            <a:r>
              <a:rPr lang="zh-CN" altLang="en-US" sz="2000">
                <a:latin typeface="宋体" panose="02010600030101010101" pitchFamily="2" charset="-122"/>
                <a:ea typeface="宋体" panose="02010600030101010101" pitchFamily="2" charset="-122"/>
                <a:sym typeface="+mn-ea"/>
              </a:rPr>
              <a:t>满足槽的语义和句法要求的</a:t>
            </a:r>
            <a:r>
              <a:rPr lang="zh-CN" altLang="en-US" sz="2000">
                <a:latin typeface="宋体" panose="02010600030101010101" pitchFamily="2" charset="-122"/>
                <a:ea typeface="宋体" panose="02010600030101010101" pitchFamily="2" charset="-122"/>
              </a:rPr>
              <a:t>短语填充一个框架或构式内的槽（这个槽基于之前习得的短语）（参考</a:t>
            </a:r>
            <a:r>
              <a:rPr lang="en-US" altLang="zh-CN" sz="2000">
                <a:ea typeface="宋体" panose="02010600030101010101" pitchFamily="2" charset="-122"/>
              </a:rPr>
              <a:t>Lieven et al.2003;Bod 2006; Bannard et al</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这个槽填充</a:t>
            </a:r>
            <a:r>
              <a:rPr lang="zh-CN" altLang="en-US" sz="2000">
                <a:ea typeface="宋体" panose="02010600030101010101" pitchFamily="2" charset="-122"/>
              </a:rPr>
              <a:t>（</a:t>
            </a:r>
            <a:r>
              <a:rPr lang="en-US" altLang="zh-CN" sz="2000">
                <a:ea typeface="宋体" panose="02010600030101010101" pitchFamily="2" charset="-122"/>
              </a:rPr>
              <a:t>slot-filling</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对于允准概括十分重要，并且它的某些版本被假设（存在于）所有的构式主义框架中。</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决定填入槽内的短语的因素：</a:t>
            </a:r>
            <a:endParaRPr lang="zh-CN" altLang="en-US" sz="2000" b="1">
              <a:solidFill>
                <a:srgbClr val="0070C0"/>
              </a:solidFill>
              <a:latin typeface="宋体" panose="02010600030101010101" pitchFamily="2" charset="-122"/>
              <a:ea typeface="宋体" panose="02010600030101010101" pitchFamily="2" charset="-122"/>
            </a:endParaRPr>
          </a:p>
          <a:p>
            <a:pPr algn="just">
              <a:lnSpc>
                <a:spcPct val="120000"/>
              </a:lnSpc>
            </a:pPr>
            <a:r>
              <a:rPr lang="zh-CN" altLang="en-US" sz="2000">
                <a:solidFill>
                  <a:srgbClr val="FF0000"/>
                </a:solidFill>
                <a:latin typeface="宋体" panose="02010600030101010101" pitchFamily="2" charset="-122"/>
                <a:ea typeface="宋体" panose="02010600030101010101" pitchFamily="2" charset="-122"/>
              </a:rPr>
              <a:t>开放度</a:t>
            </a:r>
            <a:r>
              <a:rPr lang="en-US" altLang="zh-CN" sz="2000">
                <a:ea typeface="宋体" panose="02010600030101010101" pitchFamily="2" charset="-122"/>
              </a:rPr>
              <a:t>(degree of openness)</a:t>
            </a:r>
            <a:r>
              <a:rPr lang="zh-CN" altLang="en-US" sz="2000">
                <a:latin typeface="宋体" panose="02010600030101010101" pitchFamily="2" charset="-122"/>
                <a:ea typeface="宋体" panose="02010600030101010101" pitchFamily="2" charset="-122"/>
              </a:rPr>
              <a:t>和数据上的</a:t>
            </a:r>
            <a:r>
              <a:rPr lang="zh-CN" altLang="en-US" sz="2000">
                <a:solidFill>
                  <a:srgbClr val="FF0000"/>
                </a:solidFill>
                <a:latin typeface="宋体" panose="02010600030101010101" pitchFamily="2" charset="-122"/>
                <a:ea typeface="宋体" panose="02010600030101010101" pitchFamily="2" charset="-122"/>
              </a:rPr>
              <a:t>优先占有</a:t>
            </a:r>
            <a:r>
              <a:rPr lang="zh-CN" altLang="en-US" sz="2000">
                <a:ea typeface="宋体" panose="02010600030101010101" pitchFamily="2" charset="-122"/>
              </a:rPr>
              <a:t>（</a:t>
            </a:r>
            <a:r>
              <a:rPr lang="en-US" altLang="zh-CN" sz="2000">
                <a:ea typeface="宋体" panose="02010600030101010101" pitchFamily="2" charset="-122"/>
              </a:rPr>
              <a:t>statistic preemption</a:t>
            </a:r>
            <a:r>
              <a:rPr lang="zh-CN" altLang="en-US" sz="2000">
                <a:ea typeface="宋体" panose="02010600030101010101" pitchFamily="2" charset="-122"/>
              </a:rPr>
              <a:t>）</a:t>
            </a:r>
            <a:r>
              <a:rPr lang="zh-CN" altLang="en-US" sz="2000">
                <a:latin typeface="宋体" panose="02010600030101010101" pitchFamily="2" charset="-122"/>
                <a:ea typeface="宋体" panose="02010600030101010101" pitchFamily="2" charset="-122"/>
              </a:rPr>
              <a:t>；</a:t>
            </a:r>
            <a:r>
              <a:rPr lang="zh-CN" altLang="en-US" sz="2000">
                <a:solidFill>
                  <a:srgbClr val="FF0000"/>
                </a:solidFill>
                <a:latin typeface="宋体" panose="02010600030101010101" pitchFamily="2" charset="-122"/>
                <a:ea typeface="宋体" panose="02010600030101010101" pitchFamily="2" charset="-122"/>
              </a:rPr>
              <a:t>压制</a:t>
            </a:r>
            <a:r>
              <a:rPr lang="zh-CN" altLang="en-US" sz="2000">
                <a:latin typeface="宋体" panose="02010600030101010101" pitchFamily="2" charset="-122"/>
                <a:ea typeface="宋体" panose="02010600030101010101" pitchFamily="2" charset="-122"/>
              </a:rPr>
              <a:t>过程也与此相关</a:t>
            </a:r>
            <a:r>
              <a:rPr lang="zh-CN" altLang="en-US" sz="2000">
                <a:ea typeface="宋体" panose="02010600030101010101" pitchFamily="2" charset="-122"/>
              </a:rPr>
              <a:t>（</a:t>
            </a:r>
            <a:r>
              <a:rPr lang="en-US" altLang="zh-CN" sz="2000">
                <a:ea typeface="宋体" panose="02010600030101010101" pitchFamily="2" charset="-122"/>
              </a:rPr>
              <a:t>process of coercion</a:t>
            </a:r>
            <a:r>
              <a:rPr lang="zh-CN" altLang="en-US" sz="2000">
                <a:ea typeface="宋体" panose="02010600030101010101" pitchFamily="2" charset="-122"/>
              </a:rPr>
              <a:t>）</a:t>
            </a:r>
            <a:endParaRPr lang="en-US" altLang="zh-CN" sz="2000">
              <a:ea typeface="宋体" panose="02010600030101010101" pitchFamily="2" charset="-122"/>
            </a:endParaRPr>
          </a:p>
          <a:p>
            <a:pPr algn="just">
              <a:lnSpc>
                <a:spcPct val="120000"/>
              </a:lnSpc>
            </a:pP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6. </a:t>
            </a:r>
            <a:r>
              <a:rPr lang="zh-CN" altLang="en-US" dirty="0">
                <a:sym typeface="+mn-ea"/>
              </a:rPr>
              <a:t>关于（语言）处理</a:t>
            </a:r>
            <a:endParaRPr lang="en-US" altLang="zh-CN"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en-US" altLang="zh-CN" sz="2000" b="1">
                <a:solidFill>
                  <a:srgbClr val="0070C0"/>
                </a:solidFill>
                <a:latin typeface="宋体" panose="02010600030101010101" pitchFamily="2" charset="-122"/>
                <a:ea typeface="宋体" panose="02010600030101010101" pitchFamily="2" charset="-122"/>
                <a:sym typeface="Wingdings" panose="05000000000000000000" charset="0"/>
              </a:rPr>
              <a:t></a:t>
            </a:r>
            <a:r>
              <a:rPr lang="zh-CN" altLang="en-US" sz="2000" b="1">
                <a:solidFill>
                  <a:srgbClr val="0070C0"/>
                </a:solidFill>
                <a:latin typeface="宋体" panose="02010600030101010101" pitchFamily="2" charset="-122"/>
                <a:ea typeface="宋体" panose="02010600030101010101" pitchFamily="2" charset="-122"/>
                <a:sym typeface="Wingdings" panose="05000000000000000000" charset="0"/>
              </a:rPr>
              <a:t>并置</a:t>
            </a:r>
            <a:endParaRPr lang="zh-CN" altLang="en-US" sz="2000" b="1">
              <a:solidFill>
                <a:srgbClr val="0070C0"/>
              </a:solidFill>
              <a:latin typeface="宋体" panose="02010600030101010101" pitchFamily="2" charset="-122"/>
              <a:ea typeface="宋体" panose="02010600030101010101" pitchFamily="2" charset="-122"/>
              <a:sym typeface="Wingdings" panose="05000000000000000000" charset="0"/>
            </a:endParaRPr>
          </a:p>
          <a:p>
            <a:pPr algn="just">
              <a:lnSpc>
                <a:spcPct val="120000"/>
              </a:lnSpc>
            </a:pPr>
            <a:r>
              <a:rPr lang="zh-CN" altLang="en-US" sz="2000">
                <a:latin typeface="宋体" panose="02010600030101010101" pitchFamily="2" charset="-122"/>
                <a:ea typeface="宋体" panose="02010600030101010101" pitchFamily="2" charset="-122"/>
              </a:rPr>
              <a:t>并置涉及到当两个框架能够以任意的顺序被接受时，两个框架的简单连接（如：呼格</a:t>
            </a:r>
            <a:r>
              <a:rPr lang="en-US" altLang="zh-CN" sz="2000">
                <a:ea typeface="宋体" panose="02010600030101010101" pitchFamily="2" charset="-122"/>
              </a:rPr>
              <a:t>vocatives</a:t>
            </a:r>
            <a:r>
              <a:rPr lang="zh-CN" altLang="en-US" sz="2000">
                <a:latin typeface="宋体" panose="02010600030101010101" pitchFamily="2" charset="-122"/>
                <a:ea typeface="宋体" panose="02010600030101010101" pitchFamily="2" charset="-122"/>
              </a:rPr>
              <a:t>和句子副词</a:t>
            </a:r>
            <a:r>
              <a:rPr lang="en-US" altLang="zh-CN" sz="2000">
                <a:ea typeface="宋体" panose="02010600030101010101" pitchFamily="2" charset="-122"/>
              </a:rPr>
              <a:t>sentential adverbs</a:t>
            </a:r>
            <a:r>
              <a:rPr lang="zh-CN" altLang="en-US" sz="2000">
                <a:latin typeface="宋体" panose="02010600030101010101" pitchFamily="2" charset="-122"/>
                <a:ea typeface="宋体" panose="02010600030101010101" pitchFamily="2" charset="-122"/>
              </a:rPr>
              <a:t>）。</a:t>
            </a:r>
            <a:endParaRPr lang="en-US" altLang="zh-CN" sz="2000"/>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一个问题：</a:t>
            </a:r>
            <a:r>
              <a:rPr lang="zh-CN" altLang="en-US" sz="2000">
                <a:latin typeface="宋体" panose="02010600030101010101" pitchFamily="2" charset="-122"/>
                <a:ea typeface="宋体" panose="02010600030101010101" pitchFamily="2" charset="-122"/>
              </a:rPr>
              <a:t>如果一个人在之前重复的话语基础上，使用类似的回溯模型产生一套话语，那结果数据库会和儿童产生的话语的类型一致吗？还是它会过度概括或者概括不足，产生更复杂，错误更隐蔽的字符串，或者相比儿童真正产生的（话语）具有更少的创造性？</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如果这个模型没有过度适应数据或者对数据适应不足，那么它将会提供一个扣人心弦的主张：儿童早期的话语能被这些基本的操作所解释。</a:t>
            </a:r>
            <a:endParaRPr lang="zh-CN" altLang="en-US" sz="2000">
              <a:latin typeface="宋体" panose="02010600030101010101" pitchFamily="2" charset="-122"/>
              <a:ea typeface="宋体" panose="02010600030101010101" pitchFamily="2" charset="-122"/>
            </a:endParaRPr>
          </a:p>
          <a:p>
            <a:pPr algn="just">
              <a:lnSpc>
                <a:spcPct val="120000"/>
              </a:lnSpc>
            </a:pPr>
            <a:endParaRPr lang="zh-CN" altLang="en-US" sz="2000" dirty="0"/>
          </a:p>
        </p:txBody>
      </p:sp>
    </p:spTree>
    <p:custDataLst>
      <p:tags r:id="rId3"/>
    </p:custData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7. </a:t>
            </a:r>
            <a:r>
              <a:rPr lang="zh-CN" altLang="en-US" dirty="0"/>
              <a:t>一个正在增长的聚合（</a:t>
            </a:r>
            <a:r>
              <a:rPr lang="en-US" altLang="zh-CN" dirty="0"/>
              <a:t>convergence</a:t>
            </a:r>
            <a:r>
              <a:rPr lang="zh-CN" altLang="en-US" dirty="0"/>
              <a:t>）</a:t>
            </a:r>
            <a:endParaRPr lang="en-US" altLang="zh-CN" dirty="0"/>
          </a:p>
        </p:txBody>
      </p:sp>
      <p:sp>
        <p:nvSpPr>
          <p:cNvPr id="3" name="内容占位符 2"/>
          <p:cNvSpPr>
            <a:spLocks noGrp="1"/>
          </p:cNvSpPr>
          <p:nvPr>
            <p:ph idx="1"/>
            <p:custDataLst>
              <p:tags r:id="rId2"/>
            </p:custDataLst>
          </p:nvPr>
        </p:nvSpPr>
        <p:spPr/>
        <p:txBody>
          <a:bodyPr>
            <a:normAutofit lnSpcReduction="20000"/>
          </a:bodyPr>
          <a:lstStyle/>
          <a:p>
            <a:pPr algn="just">
              <a:lnSpc>
                <a:spcPct val="120000"/>
              </a:lnSpc>
            </a:pPr>
            <a:r>
              <a:rPr lang="en-US" altLang="zh-CN" sz="2000" b="1">
                <a:solidFill>
                  <a:srgbClr val="0070C0"/>
                </a:solidFill>
                <a:ea typeface="宋体" panose="02010600030101010101" pitchFamily="2" charset="-122"/>
              </a:rPr>
              <a:t>Langacker</a:t>
            </a:r>
            <a:r>
              <a:rPr lang="zh-CN" altLang="en-US" sz="2000" b="1">
                <a:solidFill>
                  <a:srgbClr val="0070C0"/>
                </a:solidFill>
                <a:latin typeface="宋体" panose="02010600030101010101" pitchFamily="2" charset="-122"/>
                <a:ea typeface="宋体" panose="02010600030101010101" pitchFamily="2" charset="-122"/>
              </a:rPr>
              <a:t>的评论：</a:t>
            </a:r>
            <a:endParaRPr lang="zh-CN" altLang="en-US" sz="2000" b="1">
              <a:solidFill>
                <a:srgbClr val="0070C0"/>
              </a:solidFill>
              <a:latin typeface="宋体" panose="02010600030101010101" pitchFamily="2" charset="-122"/>
              <a:ea typeface="宋体" panose="02010600030101010101" pitchFamily="2" charset="-122"/>
            </a:endParaRPr>
          </a:p>
          <a:p>
            <a:pPr algn="just">
              <a:lnSpc>
                <a:spcPct val="120000"/>
              </a:lnSpc>
            </a:pPr>
            <a:r>
              <a:rPr lang="en-US" altLang="zh-CN" sz="2000">
                <a:ea typeface="宋体" panose="02010600030101010101" pitchFamily="2" charset="-122"/>
              </a:rPr>
              <a:t>Langacker</a:t>
            </a:r>
            <a:r>
              <a:rPr lang="zh-CN" altLang="en-US" sz="2000">
                <a:latin typeface="宋体" panose="02010600030101010101" pitchFamily="2" charset="-122"/>
                <a:ea typeface="宋体" panose="02010600030101010101" pitchFamily="2" charset="-122"/>
              </a:rPr>
              <a:t>的文章使得认知语法和</a:t>
            </a:r>
            <a:r>
              <a:rPr lang="en-US" altLang="zh-CN" sz="2000">
                <a:latin typeface="宋体" panose="02010600030101010101" pitchFamily="2" charset="-122"/>
                <a:ea typeface="宋体" panose="02010600030101010101" pitchFamily="2" charset="-122"/>
              </a:rPr>
              <a:t>CW</a:t>
            </a:r>
            <a:r>
              <a:rPr lang="zh-CN" altLang="en-US" sz="2000">
                <a:latin typeface="宋体" panose="02010600030101010101" pitchFamily="2" charset="-122"/>
                <a:ea typeface="宋体" panose="02010600030101010101" pitchFamily="2" charset="-122"/>
              </a:rPr>
              <a:t>致力支持的构式主义的方法共享的假设更加显著。他认为即使是</a:t>
            </a:r>
            <a:r>
              <a:rPr lang="en-US" altLang="zh-CN" sz="2000">
                <a:ea typeface="宋体" panose="02010600030101010101" pitchFamily="2" charset="-122"/>
              </a:rPr>
              <a:t>CW</a:t>
            </a:r>
            <a:r>
              <a:rPr lang="zh-CN" altLang="en-US" sz="2000">
                <a:latin typeface="宋体" panose="02010600030101010101" pitchFamily="2" charset="-122"/>
                <a:ea typeface="宋体" panose="02010600030101010101" pitchFamily="2" charset="-122"/>
              </a:rPr>
              <a:t>指出的为数不多的不一致也是一种夸张。</a:t>
            </a:r>
            <a:endParaRPr lang="en-US" altLang="zh-CN" sz="2000"/>
          </a:p>
          <a:p>
            <a:pPr algn="just">
              <a:lnSpc>
                <a:spcPct val="120000"/>
              </a:lnSpc>
            </a:pPr>
            <a:r>
              <a:rPr lang="zh-CN" altLang="en-US" sz="2000" b="1">
                <a:solidFill>
                  <a:srgbClr val="0070C0"/>
                </a:solidFill>
                <a:latin typeface="宋体" panose="02010600030101010101" pitchFamily="2" charset="-122"/>
                <a:ea typeface="宋体" panose="02010600030101010101" pitchFamily="2" charset="-122"/>
              </a:rPr>
              <a:t>作者回应：</a:t>
            </a:r>
            <a:r>
              <a:rPr lang="en-US" altLang="zh-CN" sz="2000">
                <a:ea typeface="宋体" panose="02010600030101010101" pitchFamily="2" charset="-122"/>
              </a:rPr>
              <a:t>CW</a:t>
            </a:r>
            <a:r>
              <a:rPr lang="zh-CN" altLang="en-US" sz="2000">
                <a:latin typeface="宋体" panose="02010600030101010101" pitchFamily="2" charset="-122"/>
                <a:ea typeface="宋体" panose="02010600030101010101" pitchFamily="2" charset="-122"/>
              </a:rPr>
              <a:t>全书对</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构式主义研究方法</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的指称就是有意设置一个保护伞术语，来统一许多被赋予了名称的语法，包括认知语法和构式语法。</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b="1" dirty="0">
                <a:solidFill>
                  <a:srgbClr val="0070C0"/>
                </a:solidFill>
                <a:latin typeface="宋体" panose="02010600030101010101" pitchFamily="2" charset="-122"/>
                <a:ea typeface="宋体" panose="02010600030101010101" pitchFamily="2" charset="-122"/>
              </a:rPr>
              <a:t>其他相互联系的语法：</a:t>
            </a:r>
            <a:endParaRPr lang="zh-CN" altLang="en-US" sz="2000" b="1" dirty="0">
              <a:solidFill>
                <a:srgbClr val="0070C0"/>
              </a:solidFill>
              <a:latin typeface="宋体" panose="02010600030101010101" pitchFamily="2" charset="-122"/>
              <a:ea typeface="宋体" panose="02010600030101010101" pitchFamily="2" charset="-122"/>
            </a:endParaRPr>
          </a:p>
          <a:p>
            <a:pPr algn="just">
              <a:lnSpc>
                <a:spcPct val="120000"/>
              </a:lnSpc>
            </a:pPr>
            <a:r>
              <a:rPr lang="en-US" altLang="zh-CN" sz="2000" dirty="0">
                <a:ea typeface="宋体" panose="02010600030101010101" pitchFamily="2" charset="-122"/>
              </a:rPr>
              <a:t>Lidz and Williams</a:t>
            </a:r>
            <a:r>
              <a:rPr lang="zh-CN" altLang="en-US" sz="2000" dirty="0">
                <a:latin typeface="宋体" panose="02010600030101010101" pitchFamily="2" charset="-122"/>
                <a:ea typeface="宋体" panose="02010600030101010101" pitchFamily="2" charset="-122"/>
              </a:rPr>
              <a:t>指出，构式主义研究方法和</a:t>
            </a:r>
            <a:r>
              <a:rPr lang="en-US" altLang="zh-CN" sz="2000" dirty="0">
                <a:solidFill>
                  <a:srgbClr val="FF0000"/>
                </a:solidFill>
                <a:ea typeface="宋体" panose="02010600030101010101" pitchFamily="2" charset="-122"/>
              </a:rPr>
              <a:t>LFG</a:t>
            </a:r>
            <a:r>
              <a:rPr lang="zh-CN" altLang="en-US" sz="2000" dirty="0">
                <a:latin typeface="宋体" panose="02010600030101010101" pitchFamily="2" charset="-122"/>
                <a:ea typeface="宋体" panose="02010600030101010101" pitchFamily="2" charset="-122"/>
              </a:rPr>
              <a:t>及</a:t>
            </a:r>
            <a:r>
              <a:rPr lang="en-US" altLang="zh-CN" sz="2000" dirty="0">
                <a:solidFill>
                  <a:srgbClr val="FF0000"/>
                </a:solidFill>
                <a:ea typeface="宋体" panose="02010600030101010101" pitchFamily="2" charset="-122"/>
              </a:rPr>
              <a:t>HPSG</a:t>
            </a:r>
            <a:r>
              <a:rPr lang="zh-CN" altLang="en-US" sz="2000" dirty="0">
                <a:latin typeface="宋体" panose="02010600030101010101" pitchFamily="2" charset="-122"/>
                <a:ea typeface="宋体" panose="02010600030101010101" pitchFamily="2" charset="-122"/>
              </a:rPr>
              <a:t>共享许多东西。</a:t>
            </a:r>
            <a:endParaRPr lang="zh-CN" altLang="en-US" sz="2000" dirty="0">
              <a:latin typeface="宋体" panose="02010600030101010101" pitchFamily="2" charset="-122"/>
              <a:ea typeface="宋体" panose="02010600030101010101" pitchFamily="2" charset="-122"/>
            </a:endParaRPr>
          </a:p>
          <a:p>
            <a:pPr algn="just">
              <a:lnSpc>
                <a:spcPct val="120000"/>
              </a:lnSpc>
            </a:pPr>
            <a:r>
              <a:rPr lang="en-US" altLang="zh-CN" sz="2000" dirty="0">
                <a:ea typeface="宋体" panose="02010600030101010101" pitchFamily="2" charset="-122"/>
                <a:sym typeface="Wingdings" panose="05000000000000000000" charset="0"/>
              </a:rPr>
              <a:t></a:t>
            </a:r>
            <a:r>
              <a:rPr lang="en-US" altLang="zh-CN" sz="2000" dirty="0">
                <a:ea typeface="宋体" panose="02010600030101010101" pitchFamily="2" charset="-122"/>
              </a:rPr>
              <a:t>Bresnan:LFG</a:t>
            </a:r>
            <a:r>
              <a:rPr lang="zh-CN" altLang="en-US" sz="2000" dirty="0">
                <a:latin typeface="宋体" panose="02010600030101010101" pitchFamily="2" charset="-122"/>
                <a:ea typeface="宋体" panose="02010600030101010101" pitchFamily="2" charset="-122"/>
              </a:rPr>
              <a:t>的主要设计者，正在朝着一个彻底的对语言知识基于使用的，统计的方法迈进。</a:t>
            </a:r>
            <a:endParaRPr lang="zh-CN" altLang="en-US" sz="2000" dirty="0">
              <a:latin typeface="宋体" panose="02010600030101010101" pitchFamily="2" charset="-122"/>
              <a:ea typeface="宋体" panose="02010600030101010101" pitchFamily="2" charset="-122"/>
            </a:endParaRPr>
          </a:p>
          <a:p>
            <a:pPr algn="just">
              <a:lnSpc>
                <a:spcPct val="120000"/>
              </a:lnSpc>
            </a:pPr>
            <a:r>
              <a:rPr lang="en-US" altLang="zh-CN" sz="2000" dirty="0">
                <a:ea typeface="宋体" panose="02010600030101010101" pitchFamily="2" charset="-122"/>
                <a:sym typeface="Wingdings" panose="05000000000000000000" charset="0"/>
              </a:rPr>
              <a:t></a:t>
            </a:r>
            <a:r>
              <a:rPr lang="en-US" altLang="zh-CN" sz="2000" dirty="0">
                <a:ea typeface="宋体" panose="02010600030101010101" pitchFamily="2" charset="-122"/>
              </a:rPr>
              <a:t>Sag:HPSG</a:t>
            </a:r>
            <a:r>
              <a:rPr lang="zh-CN" altLang="en-US" sz="2000" dirty="0">
                <a:latin typeface="宋体" panose="02010600030101010101" pitchFamily="2" charset="-122"/>
                <a:ea typeface="宋体" panose="02010600030101010101" pitchFamily="2" charset="-122"/>
              </a:rPr>
              <a:t>的主要设计者之一，参与到发展对许多传统现象用构式方法解释的过程中，并且现在正在与</a:t>
            </a:r>
            <a:r>
              <a:rPr lang="en-US" altLang="zh-CN" sz="2000" dirty="0">
                <a:ea typeface="宋体" panose="02010600030101010101" pitchFamily="2" charset="-122"/>
              </a:rPr>
              <a:t>Fillmore, Kay</a:t>
            </a:r>
            <a:r>
              <a:rPr lang="zh-CN" altLang="en-US" sz="2000" dirty="0">
                <a:latin typeface="宋体" panose="02010600030101010101" pitchFamily="2" charset="-122"/>
                <a:ea typeface="宋体" panose="02010600030101010101" pitchFamily="2" charset="-122"/>
              </a:rPr>
              <a:t>，还有</a:t>
            </a:r>
            <a:r>
              <a:rPr lang="en-US" altLang="zh-CN" sz="2000" dirty="0">
                <a:ea typeface="宋体" panose="02010600030101010101" pitchFamily="2" charset="-122"/>
              </a:rPr>
              <a:t>Michaelis</a:t>
            </a:r>
            <a:r>
              <a:rPr lang="zh-CN" altLang="en-US" sz="2000" dirty="0">
                <a:latin typeface="宋体" panose="02010600030101010101" pitchFamily="2" charset="-122"/>
                <a:ea typeface="宋体" panose="02010600030101010101" pitchFamily="2" charset="-122"/>
              </a:rPr>
              <a:t>进行关于构式语法的专题论文的合作。</a:t>
            </a: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7. </a:t>
            </a:r>
            <a:r>
              <a:rPr lang="zh-CN" altLang="en-US" dirty="0">
                <a:sym typeface="+mn-ea"/>
              </a:rPr>
              <a:t>一个正在增长的聚合（</a:t>
            </a:r>
            <a:r>
              <a:rPr lang="en-US" altLang="zh-CN" dirty="0">
                <a:sym typeface="+mn-ea"/>
              </a:rPr>
              <a:t>convergence</a:t>
            </a:r>
            <a:r>
              <a:rPr lang="zh-CN" altLang="en-US" dirty="0">
                <a:sym typeface="+mn-ea"/>
              </a:rPr>
              <a:t>）</a:t>
            </a:r>
            <a:endParaRPr lang="en-US" altLang="zh-CN"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en-US" altLang="zh-CN" sz="2000" b="1">
                <a:solidFill>
                  <a:srgbClr val="0070C0"/>
                </a:solidFill>
                <a:sym typeface="Wingdings" panose="05000000000000000000" charset="0"/>
              </a:rPr>
              <a:t></a:t>
            </a:r>
            <a:r>
              <a:rPr lang="zh-CN" altLang="en-US" sz="2000" b="1">
                <a:solidFill>
                  <a:srgbClr val="0070C0"/>
                </a:solidFill>
                <a:latin typeface="宋体" panose="02010600030101010101" pitchFamily="2" charset="-122"/>
                <a:ea typeface="宋体" panose="02010600030101010101" pitchFamily="2" charset="-122"/>
                <a:cs typeface="宋体" panose="02010600030101010101" pitchFamily="2" charset="-122"/>
                <a:sym typeface="Wingdings" panose="05000000000000000000" charset="0"/>
              </a:rPr>
              <a:t>和计算语言学的汇合</a:t>
            </a:r>
            <a:endParaRPr lang="zh-CN" altLang="en-US" sz="2000" b="1">
              <a:solidFill>
                <a:srgbClr val="0070C0"/>
              </a:solidFill>
              <a:latin typeface="宋体" panose="02010600030101010101" pitchFamily="2" charset="-122"/>
              <a:ea typeface="宋体" panose="02010600030101010101" pitchFamily="2" charset="-122"/>
              <a:cs typeface="宋体" panose="02010600030101010101" pitchFamily="2" charset="-122"/>
              <a:sym typeface="Wingdings" panose="05000000000000000000" charset="0"/>
            </a:endParaRPr>
          </a:p>
          <a:p>
            <a:pPr algn="just">
              <a:lnSpc>
                <a:spcPct val="120000"/>
              </a:lnSpc>
            </a:pPr>
            <a:r>
              <a:rPr lang="en-US" altLang="zh-CN" sz="2000">
                <a:latin typeface="宋体" panose="02010600030101010101" pitchFamily="2" charset="-122"/>
                <a:ea typeface="宋体" panose="02010600030101010101" pitchFamily="2" charset="-122"/>
                <a:cs typeface="宋体" panose="02010600030101010101" pitchFamily="2" charset="-122"/>
                <a:sym typeface="Wingdings" panose="05000000000000000000" charset="0"/>
              </a:rPr>
              <a:t>Bod</a:t>
            </a:r>
            <a:r>
              <a:rPr lang="zh-CN" altLang="en-US" sz="2000">
                <a:latin typeface="宋体" panose="02010600030101010101" pitchFamily="2" charset="-122"/>
                <a:ea typeface="宋体" panose="02010600030101010101" pitchFamily="2" charset="-122"/>
                <a:cs typeface="宋体" panose="02010600030101010101" pitchFamily="2" charset="-122"/>
                <a:sym typeface="Wingdings" panose="05000000000000000000" charset="0"/>
              </a:rPr>
              <a:t>进一步指出最近的计算框架和构式主义研究方法的汇聚</a:t>
            </a:r>
            <a:endParaRPr lang="zh-CN" altLang="en-US" sz="2000">
              <a:latin typeface="宋体" panose="02010600030101010101" pitchFamily="2" charset="-122"/>
              <a:ea typeface="宋体" panose="02010600030101010101" pitchFamily="2" charset="-122"/>
              <a:cs typeface="宋体" panose="02010600030101010101" pitchFamily="2" charset="-122"/>
              <a:sym typeface="Wingdings" panose="05000000000000000000" charset="0"/>
            </a:endParaRPr>
          </a:p>
          <a:p>
            <a:pPr algn="just">
              <a:lnSpc>
                <a:spcPct val="120000"/>
              </a:lnSpc>
            </a:pPr>
            <a:r>
              <a:rPr lang="en-US" altLang="zh-CN" sz="2000">
                <a:latin typeface="宋体" panose="02010600030101010101" pitchFamily="2" charset="-122"/>
                <a:ea typeface="宋体" panose="02010600030101010101" pitchFamily="2" charset="-122"/>
              </a:rPr>
              <a:t>Tomasello</a:t>
            </a:r>
            <a:r>
              <a:rPr lang="zh-CN" altLang="en-US" sz="2000">
                <a:latin typeface="宋体" panose="02010600030101010101" pitchFamily="2" charset="-122"/>
                <a:ea typeface="宋体" panose="02010600030101010101" pitchFamily="2" charset="-122"/>
              </a:rPr>
              <a:t>和他同事的工作加入了演进的和理解发展的维度</a:t>
            </a:r>
            <a:endParaRPr lang="en-US" altLang="zh-CN" sz="2000">
              <a:latin typeface="宋体" panose="02010600030101010101" pitchFamily="2" charset="-122"/>
              <a:ea typeface="宋体" panose="02010600030101010101" pitchFamily="2" charset="-122"/>
            </a:endParaRPr>
          </a:p>
          <a:p>
            <a:pPr algn="just">
              <a:lnSpc>
                <a:spcPct val="120000"/>
              </a:lnSpc>
            </a:pPr>
            <a:r>
              <a:rPr lang="en-US" altLang="zh-CN" sz="2000">
                <a:latin typeface="宋体" panose="02010600030101010101" pitchFamily="2" charset="-122"/>
                <a:ea typeface="宋体" panose="02010600030101010101" pitchFamily="2" charset="-122"/>
              </a:rPr>
              <a:t>Bybee</a:t>
            </a:r>
            <a:r>
              <a:rPr lang="zh-CN" altLang="en-US" sz="2000">
                <a:latin typeface="宋体" panose="02010600030101010101" pitchFamily="2" charset="-122"/>
                <a:ea typeface="宋体" panose="02010600030101010101" pitchFamily="2" charset="-122"/>
              </a:rPr>
              <a:t>和其他人的工作提供了一个重要的历时的维度。</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dirty="0">
                <a:latin typeface="宋体" panose="02010600030101010101" pitchFamily="2" charset="-122"/>
                <a:ea typeface="宋体" panose="02010600030101010101" pitchFamily="2" charset="-122"/>
              </a:rPr>
              <a:t>总结：在各个框架领域之内汇聚实际上正在逐渐增长。不同的认知的、功能的或者基于使用的方法之间的微弱的差别在这些方法和传统的生成语法之间的巨大差别前显得太苍白了。</a:t>
            </a:r>
            <a:endParaRPr lang="zh-CN" altLang="en-US" sz="2000" dirty="0">
              <a:latin typeface="宋体" panose="02010600030101010101" pitchFamily="2" charset="-122"/>
              <a:ea typeface="宋体" panose="02010600030101010101" pitchFamily="2" charset="-122"/>
            </a:endParaRPr>
          </a:p>
          <a:p>
            <a:pPr algn="just">
              <a:lnSpc>
                <a:spcPct val="120000"/>
              </a:lnSpc>
            </a:pPr>
            <a:endParaRPr lang="zh-CN" altLang="en-US" sz="2000" dirty="0">
              <a:latin typeface="宋体" panose="02010600030101010101" pitchFamily="2" charset="-122"/>
              <a:ea typeface="宋体" panose="02010600030101010101" pitchFamily="2" charset="-122"/>
            </a:endParaRPr>
          </a:p>
        </p:txBody>
      </p:sp>
    </p:spTree>
    <p:custDataLst>
      <p:tags r:id="rId3"/>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zh-CN" altLang="en-US" dirty="0"/>
              <a:t>总结</a:t>
            </a:r>
            <a:endParaRPr lang="zh-CN" altLang="en-US"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zh-CN" altLang="en-US" dirty="0">
                <a:latin typeface="仿宋" panose="02010609060101010101" charset="-122"/>
                <a:ea typeface="仿宋" panose="02010609060101010101" charset="-122"/>
              </a:rPr>
              <a:t>不必惊讶，计算语言学家希望</a:t>
            </a:r>
            <a:r>
              <a:rPr lang="en-US" altLang="zh-CN" i="1" dirty="0">
                <a:ea typeface="仿宋" panose="02010609060101010101" charset="-122"/>
              </a:rPr>
              <a:t>CW</a:t>
            </a:r>
            <a:r>
              <a:rPr lang="zh-CN" altLang="en-US" dirty="0">
                <a:latin typeface="仿宋" panose="02010609060101010101" charset="-122"/>
                <a:ea typeface="仿宋" panose="02010609060101010101" charset="-122"/>
              </a:rPr>
              <a:t>能更加形式化和可计算</a:t>
            </a:r>
            <a:r>
              <a:rPr lang="zh-CN" altLang="en-US" dirty="0">
                <a:ea typeface="仿宋" panose="02010609060101010101" charset="-122"/>
              </a:rPr>
              <a:t>（</a:t>
            </a:r>
            <a:r>
              <a:rPr lang="en-US" altLang="zh-CN" dirty="0">
                <a:ea typeface="仿宋" panose="02010609060101010101" charset="-122"/>
              </a:rPr>
              <a:t>Bod</a:t>
            </a:r>
            <a:r>
              <a:rPr lang="zh-CN" altLang="en-US" dirty="0">
                <a:ea typeface="仿宋" panose="02010609060101010101" charset="-122"/>
              </a:rPr>
              <a:t>）</a:t>
            </a:r>
            <a:r>
              <a:rPr lang="en-US" altLang="zh-CN" dirty="0">
                <a:latin typeface="仿宋" panose="02010609060101010101" charset="-122"/>
                <a:ea typeface="仿宋" panose="02010609060101010101" charset="-122"/>
              </a:rPr>
              <a:t>;</a:t>
            </a:r>
            <a:r>
              <a:rPr lang="zh-CN" altLang="en-US" dirty="0">
                <a:latin typeface="仿宋" panose="02010609060101010101" charset="-122"/>
                <a:ea typeface="仿宋" panose="02010609060101010101" charset="-122"/>
              </a:rPr>
              <a:t>类型学家希望</a:t>
            </a:r>
            <a:r>
              <a:rPr lang="en-US" altLang="zh-CN" dirty="0">
                <a:latin typeface="仿宋" panose="02010609060101010101" charset="-122"/>
                <a:ea typeface="仿宋" panose="02010609060101010101" charset="-122"/>
              </a:rPr>
              <a:t>CW</a:t>
            </a:r>
            <a:r>
              <a:rPr lang="zh-CN" altLang="en-US" dirty="0">
                <a:latin typeface="仿宋" panose="02010609060101010101" charset="-122"/>
                <a:ea typeface="仿宋" panose="02010609060101010101" charset="-122"/>
              </a:rPr>
              <a:t>的工作能更加类型学的</a:t>
            </a:r>
            <a:r>
              <a:rPr lang="zh-CN" altLang="en-US" dirty="0">
                <a:ea typeface="仿宋" panose="02010609060101010101" charset="-122"/>
              </a:rPr>
              <a:t>（</a:t>
            </a:r>
            <a:r>
              <a:rPr lang="en-US" altLang="zh-CN" dirty="0">
                <a:ea typeface="仿宋" panose="02010609060101010101" charset="-122"/>
              </a:rPr>
              <a:t>Croft</a:t>
            </a:r>
            <a:r>
              <a:rPr lang="zh-CN" altLang="en-US" dirty="0">
                <a:ea typeface="仿宋" panose="02010609060101010101" charset="-122"/>
              </a:rPr>
              <a:t>）</a:t>
            </a:r>
            <a:r>
              <a:rPr lang="en-US" altLang="zh-CN" dirty="0">
                <a:latin typeface="仿宋" panose="02010609060101010101" charset="-122"/>
                <a:ea typeface="仿宋" panose="02010609060101010101" charset="-122"/>
              </a:rPr>
              <a:t>;</a:t>
            </a:r>
            <a:r>
              <a:rPr lang="zh-CN" altLang="en-US" dirty="0">
                <a:latin typeface="仿宋" panose="02010609060101010101" charset="-122"/>
                <a:ea typeface="仿宋" panose="02010609060101010101" charset="-122"/>
              </a:rPr>
              <a:t>生成与法学籍爱网看到更多的关于普遍语法方案的讨论</a:t>
            </a:r>
            <a:r>
              <a:rPr lang="zh-CN" altLang="en-US" dirty="0">
                <a:ea typeface="仿宋" panose="02010609060101010101" charset="-122"/>
              </a:rPr>
              <a:t>（</a:t>
            </a:r>
            <a:r>
              <a:rPr lang="en-US" altLang="zh-CN" dirty="0">
                <a:ea typeface="仿宋" panose="02010609060101010101" charset="-122"/>
              </a:rPr>
              <a:t>Crain et al., Lidz and Williams</a:t>
            </a:r>
            <a:r>
              <a:rPr lang="zh-CN" altLang="en-US" dirty="0">
                <a:ea typeface="仿宋" panose="02010609060101010101" charset="-122"/>
              </a:rPr>
              <a:t>）</a:t>
            </a:r>
            <a:r>
              <a:rPr lang="zh-CN" altLang="en-US" dirty="0">
                <a:latin typeface="仿宋" panose="02010609060101010101" charset="-122"/>
                <a:ea typeface="仿宋" panose="02010609060101010101" charset="-122"/>
              </a:rPr>
              <a:t>。</a:t>
            </a:r>
            <a:endParaRPr lang="zh-CN" altLang="en-US" dirty="0">
              <a:latin typeface="仿宋" panose="02010609060101010101" charset="-122"/>
              <a:ea typeface="仿宋" panose="02010609060101010101" charset="-122"/>
            </a:endParaRPr>
          </a:p>
          <a:p>
            <a:pPr algn="just">
              <a:lnSpc>
                <a:spcPct val="120000"/>
              </a:lnSpc>
            </a:pPr>
            <a:r>
              <a:rPr lang="zh-CN" altLang="en-US" dirty="0">
                <a:latin typeface="仿宋" panose="02010609060101010101" charset="-122"/>
                <a:ea typeface="仿宋" panose="02010609060101010101" charset="-122"/>
              </a:rPr>
              <a:t>构式主义研究方法，正如其他的方法一样，也是在逐渐进步的。我们需要更多的有共同目标、有不同领域的专门知识的研究者一起工作，试图理解语言而非诉诸于神秘的规定。我不假装知道所有的答案，或者对这其中的许多问题作出了巨大贡献。很清楚，我们需要巨大的团队的付出。但是让构式研究方法</a:t>
            </a:r>
            <a:r>
              <a:rPr lang="en-US" altLang="zh-CN" dirty="0">
                <a:latin typeface="仿宋" panose="02010609060101010101" charset="-122"/>
                <a:ea typeface="仿宋" panose="02010609060101010101" charset="-122"/>
              </a:rPr>
              <a:t>“</a:t>
            </a:r>
            <a:r>
              <a:rPr lang="zh-CN" altLang="en-US" dirty="0">
                <a:latin typeface="仿宋" panose="02010609060101010101" charset="-122"/>
                <a:ea typeface="仿宋" panose="02010609060101010101" charset="-122"/>
              </a:rPr>
              <a:t>退休</a:t>
            </a:r>
            <a:r>
              <a:rPr lang="en-US" altLang="zh-CN" dirty="0">
                <a:latin typeface="仿宋" panose="02010609060101010101" charset="-122"/>
                <a:ea typeface="仿宋" panose="02010609060101010101" charset="-122"/>
              </a:rPr>
              <a:t>”</a:t>
            </a:r>
            <a:r>
              <a:rPr lang="zh-CN" altLang="en-US" dirty="0">
                <a:latin typeface="仿宋" panose="02010609060101010101" charset="-122"/>
                <a:ea typeface="仿宋" panose="02010609060101010101" charset="-122"/>
              </a:rPr>
              <a:t>很明显是十分草率的，因为它们仍然有效。</a:t>
            </a:r>
            <a:endParaRPr lang="zh-CN" altLang="en-US" dirty="0">
              <a:latin typeface="仿宋" panose="02010609060101010101" charset="-122"/>
              <a:ea typeface="仿宋" panose="02010609060101010101" charset="-122"/>
            </a:endParaRPr>
          </a:p>
        </p:txBody>
      </p:sp>
    </p:spTree>
    <p:custDataLst>
      <p:tags r:id="rId3"/>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直接连接符 15"/>
          <p:cNvCxnSpPr>
            <a:cxnSpLocks noChangeShapeType="1"/>
          </p:cNvCxnSpPr>
          <p:nvPr>
            <p:custDataLst>
              <p:tags r:id="rId1"/>
            </p:custDataLst>
          </p:nvPr>
        </p:nvCxnSpPr>
        <p:spPr bwMode="auto">
          <a:xfrm>
            <a:off x="0" y="3256373"/>
            <a:ext cx="12192000" cy="0"/>
          </a:xfrm>
          <a:prstGeom prst="line">
            <a:avLst/>
          </a:prstGeom>
          <a:noFill/>
          <a:ln w="19050">
            <a:solidFill>
              <a:schemeClr val="tx1"/>
            </a:solidFill>
            <a:round/>
          </a:ln>
          <a:extLst>
            <a:ext uri="{909E8E84-426E-40DD-AFC4-6F175D3DCCD1}">
              <a14:hiddenFill xmlns:a14="http://schemas.microsoft.com/office/drawing/2010/main">
                <a:noFill/>
              </a14:hiddenFill>
            </a:ext>
          </a:extLst>
        </p:spPr>
      </p:cxnSp>
      <p:sp>
        <p:nvSpPr>
          <p:cNvPr id="20" name="文本框 5"/>
          <p:cNvSpPr txBox="1">
            <a:spLocks noChangeArrowheads="1"/>
          </p:cNvSpPr>
          <p:nvPr>
            <p:custDataLst>
              <p:tags r:id="rId2"/>
            </p:custDataLst>
          </p:nvPr>
        </p:nvSpPr>
        <p:spPr bwMode="auto">
          <a:xfrm>
            <a:off x="386583" y="2413714"/>
            <a:ext cx="5199062" cy="699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7" rIns="91434" bIns="45717">
            <a:spAutoFit/>
          </a:bodyPr>
          <a:lstStyle/>
          <a:p>
            <a:r>
              <a:rPr lang="zh-CN" altLang="en-US" sz="4000" b="1" dirty="0">
                <a:solidFill>
                  <a:schemeClr val="tx1">
                    <a:lumMod val="65000"/>
                    <a:lumOff val="35000"/>
                  </a:schemeClr>
                </a:solidFill>
                <a:latin typeface="+mj-lt"/>
                <a:ea typeface="+mj-ea"/>
                <a:cs typeface="+mj-cs"/>
              </a:rPr>
              <a:t>谢谢！</a:t>
            </a:r>
            <a:endParaRPr lang="zh-CN" altLang="en-US" sz="4000" b="1" dirty="0">
              <a:solidFill>
                <a:schemeClr val="tx1">
                  <a:lumMod val="65000"/>
                  <a:lumOff val="35000"/>
                </a:schemeClr>
              </a:solidFill>
              <a:latin typeface="+mj-lt"/>
              <a:ea typeface="+mj-ea"/>
              <a:cs typeface="+mj-cs"/>
            </a:endParaRPr>
          </a:p>
        </p:txBody>
      </p:sp>
      <p:sp>
        <p:nvSpPr>
          <p:cNvPr id="13" name="文本框 5"/>
          <p:cNvSpPr txBox="1">
            <a:spLocks noChangeArrowheads="1"/>
          </p:cNvSpPr>
          <p:nvPr>
            <p:custDataLst>
              <p:tags r:id="rId3"/>
            </p:custDataLst>
          </p:nvPr>
        </p:nvSpPr>
        <p:spPr bwMode="auto">
          <a:xfrm>
            <a:off x="6993123" y="3375278"/>
            <a:ext cx="5199062"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7" rIns="91434" bIns="45717">
            <a:spAutoFit/>
          </a:bodyPr>
          <a:lstStyle/>
          <a:p>
            <a:pPr algn="ctr"/>
            <a:r>
              <a:rPr lang="zh-CN" altLang="en-US" sz="3200" b="1" dirty="0">
                <a:solidFill>
                  <a:schemeClr val="tx1">
                    <a:lumMod val="65000"/>
                    <a:lumOff val="35000"/>
                  </a:schemeClr>
                </a:solidFill>
                <a:latin typeface="+mn-lt"/>
                <a:ea typeface="+mn-ea"/>
                <a:cs typeface="+mn-cs"/>
              </a:rPr>
              <a:t>报告结束</a:t>
            </a:r>
            <a:endParaRPr lang="zh-CN" altLang="en-US" sz="3200" b="1" dirty="0">
              <a:solidFill>
                <a:schemeClr val="tx1">
                  <a:lumMod val="65000"/>
                  <a:lumOff val="35000"/>
                </a:schemeClr>
              </a:solidFill>
              <a:latin typeface="+mn-lt"/>
              <a:ea typeface="+mn-ea"/>
              <a:cs typeface="+mn-cs"/>
            </a:endParaRPr>
          </a:p>
        </p:txBody>
      </p:sp>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1.1 </a:t>
            </a:r>
            <a:r>
              <a:rPr lang="zh-CN" altLang="en-US" dirty="0"/>
              <a:t>关于普遍语法假设</a:t>
            </a:r>
            <a:endParaRPr lang="zh-CN" altLang="en-US" dirty="0"/>
          </a:p>
        </p:txBody>
      </p:sp>
      <p:sp>
        <p:nvSpPr>
          <p:cNvPr id="3" name="内容占位符 2"/>
          <p:cNvSpPr>
            <a:spLocks noGrp="1"/>
          </p:cNvSpPr>
          <p:nvPr>
            <p:ph idx="1"/>
            <p:custDataLst>
              <p:tags r:id="rId2"/>
            </p:custDataLst>
          </p:nvPr>
        </p:nvSpPr>
        <p:spPr>
          <a:xfrm>
            <a:off x="838200" y="1536065"/>
            <a:ext cx="10515600" cy="4917440"/>
          </a:xfrm>
        </p:spPr>
        <p:txBody>
          <a:bodyPr>
            <a:normAutofit/>
          </a:bodyPr>
          <a:lstStyle/>
          <a:p>
            <a:pPr algn="just">
              <a:lnSpc>
                <a:spcPct val="120000"/>
              </a:lnSpc>
            </a:pPr>
            <a:r>
              <a:rPr lang="zh-CN" altLang="en-US" sz="2000">
                <a:latin typeface="宋体" panose="02010600030101010101" pitchFamily="2" charset="-122"/>
                <a:ea typeface="宋体" panose="02010600030101010101" pitchFamily="2" charset="-122"/>
              </a:rPr>
              <a:t>普遍语法假设的内容：</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1</a:t>
            </a:r>
            <a:r>
              <a:rPr lang="zh-CN" altLang="en-US" sz="2000">
                <a:latin typeface="宋体" panose="02010600030101010101" pitchFamily="2" charset="-122"/>
                <a:ea typeface="宋体" panose="02010600030101010101" pitchFamily="2" charset="-122"/>
              </a:rPr>
              <a:t>）</a:t>
            </a:r>
            <a:r>
              <a:rPr lang="zh-CN" altLang="en-US" sz="2000">
                <a:solidFill>
                  <a:srgbClr val="FF0000"/>
                </a:solidFill>
                <a:latin typeface="宋体" panose="02010600030101010101" pitchFamily="2" charset="-122"/>
                <a:ea typeface="宋体" panose="02010600030101010101" pitchFamily="2" charset="-122"/>
              </a:rPr>
              <a:t>领域个别性</a:t>
            </a:r>
            <a:r>
              <a:rPr lang="zh-CN" altLang="en-US" sz="2000">
                <a:latin typeface="宋体" panose="02010600030101010101" pitchFamily="2" charset="-122"/>
                <a:ea typeface="宋体" panose="02010600030101010101" pitchFamily="2" charset="-122"/>
              </a:rPr>
              <a:t>：语言习得通过针对语言的个别的表达和原则被约束。</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2</a:t>
            </a:r>
            <a:r>
              <a:rPr lang="zh-CN" altLang="en-US" sz="2000">
                <a:latin typeface="宋体" panose="02010600030101010101" pitchFamily="2" charset="-122"/>
                <a:ea typeface="宋体" panose="02010600030101010101" pitchFamily="2" charset="-122"/>
              </a:rPr>
              <a:t>）</a:t>
            </a:r>
            <a:r>
              <a:rPr lang="zh-CN" altLang="en-US" sz="2000">
                <a:solidFill>
                  <a:srgbClr val="FF0000"/>
                </a:solidFill>
                <a:latin typeface="宋体" panose="02010600030101010101" pitchFamily="2" charset="-122"/>
                <a:ea typeface="宋体" panose="02010600030101010101" pitchFamily="2" charset="-122"/>
              </a:rPr>
              <a:t>普遍性</a:t>
            </a:r>
            <a:r>
              <a:rPr lang="zh-CN" altLang="en-US" sz="2000">
                <a:latin typeface="宋体" panose="02010600030101010101" pitchFamily="2" charset="-122"/>
                <a:ea typeface="宋体" panose="02010600030101010101" pitchFamily="2" charset="-122"/>
              </a:rPr>
              <a:t>：这些表达和原则是普遍的。</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3</a:t>
            </a:r>
            <a:r>
              <a:rPr lang="zh-CN" altLang="en-US" sz="2000">
                <a:latin typeface="宋体" panose="02010600030101010101" pitchFamily="2" charset="-122"/>
                <a:ea typeface="宋体" panose="02010600030101010101" pitchFamily="2" charset="-122"/>
              </a:rPr>
              <a:t>）</a:t>
            </a:r>
            <a:r>
              <a:rPr lang="zh-CN" altLang="en-US" sz="2000">
                <a:solidFill>
                  <a:srgbClr val="FF0000"/>
                </a:solidFill>
                <a:latin typeface="宋体" panose="02010600030101010101" pitchFamily="2" charset="-122"/>
                <a:ea typeface="宋体" panose="02010600030101010101" pitchFamily="2" charset="-122"/>
              </a:rPr>
              <a:t>天赋性</a:t>
            </a:r>
            <a:r>
              <a:rPr lang="zh-CN" altLang="en-US" sz="2000">
                <a:latin typeface="宋体" panose="02010600030101010101" pitchFamily="2" charset="-122"/>
                <a:ea typeface="宋体" panose="02010600030101010101" pitchFamily="2" charset="-122"/>
              </a:rPr>
              <a:t>：这些表达和原则不是习得的。</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4</a:t>
            </a:r>
            <a:r>
              <a:rPr lang="zh-CN" altLang="en-US" sz="2000">
                <a:latin typeface="宋体" panose="02010600030101010101" pitchFamily="2" charset="-122"/>
                <a:ea typeface="宋体" panose="02010600030101010101" pitchFamily="2" charset="-122"/>
              </a:rPr>
              <a:t>）</a:t>
            </a:r>
            <a:r>
              <a:rPr lang="zh-CN" altLang="en-US" sz="2000">
                <a:solidFill>
                  <a:srgbClr val="FF0000"/>
                </a:solidFill>
                <a:latin typeface="宋体" panose="02010600030101010101" pitchFamily="2" charset="-122"/>
                <a:ea typeface="宋体" panose="02010600030101010101" pitchFamily="2" charset="-122"/>
              </a:rPr>
              <a:t>自动句法</a:t>
            </a:r>
            <a:r>
              <a:rPr lang="zh-CN" altLang="en-US" sz="2000">
                <a:latin typeface="宋体" panose="02010600030101010101" pitchFamily="2" charset="-122"/>
                <a:ea typeface="宋体" panose="02010600030101010101" pitchFamily="2" charset="-122"/>
              </a:rPr>
              <a:t>：这些表达和原则依赖于</a:t>
            </a:r>
            <a:r>
              <a:rPr lang="zh-CN" altLang="en-US" sz="2000">
                <a:solidFill>
                  <a:srgbClr val="FF0000"/>
                </a:solidFill>
                <a:latin typeface="宋体" panose="02010600030101010101" pitchFamily="2" charset="-122"/>
                <a:ea typeface="宋体" panose="02010600030101010101" pitchFamily="2" charset="-122"/>
              </a:rPr>
              <a:t>句法的</a:t>
            </a:r>
            <a:r>
              <a:rPr lang="zh-CN" altLang="en-US" sz="2000">
                <a:latin typeface="宋体" panose="02010600030101010101" pitchFamily="2" charset="-122"/>
                <a:ea typeface="宋体" panose="02010600030101010101" pitchFamily="2" charset="-122"/>
              </a:rPr>
              <a:t>表征而</a:t>
            </a:r>
            <a:r>
              <a:rPr lang="zh-CN" altLang="en-US" sz="2000">
                <a:solidFill>
                  <a:srgbClr val="FF0000"/>
                </a:solidFill>
                <a:latin typeface="宋体" panose="02010600030101010101" pitchFamily="2" charset="-122"/>
                <a:ea typeface="宋体" panose="02010600030101010101" pitchFamily="2" charset="-122"/>
              </a:rPr>
              <a:t>不是</a:t>
            </a:r>
            <a:r>
              <a:rPr lang="zh-CN" altLang="en-US" sz="2000">
                <a:latin typeface="宋体" panose="02010600030101010101" pitchFamily="2" charset="-122"/>
                <a:ea typeface="宋体" panose="02010600030101010101" pitchFamily="2" charset="-122"/>
              </a:rPr>
              <a:t>它们</a:t>
            </a:r>
            <a:r>
              <a:rPr lang="zh-CN" altLang="en-US" sz="2000">
                <a:solidFill>
                  <a:srgbClr val="FF0000"/>
                </a:solidFill>
                <a:latin typeface="宋体" panose="02010600030101010101" pitchFamily="2" charset="-122"/>
                <a:ea typeface="宋体" panose="02010600030101010101" pitchFamily="2" charset="-122"/>
              </a:rPr>
              <a:t>功能的</a:t>
            </a:r>
            <a:r>
              <a:rPr lang="zh-CN" altLang="en-US" sz="2000">
                <a:latin typeface="宋体" panose="02010600030101010101" pitchFamily="2" charset="-122"/>
                <a:ea typeface="宋体" panose="02010600030101010101" pitchFamily="2" charset="-122"/>
              </a:rPr>
              <a:t>相互关联。</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dirty="0">
                <a:latin typeface="宋体" panose="02010600030101010101" pitchFamily="2" charset="-122"/>
                <a:ea typeface="宋体" panose="02010600030101010101" pitchFamily="2" charset="-122"/>
              </a:rPr>
              <a:t>但是通过强调</a:t>
            </a:r>
            <a:r>
              <a:rPr lang="zh-CN" altLang="en-US" sz="2000" dirty="0">
                <a:latin typeface="宋体" panose="02010600030101010101" pitchFamily="2" charset="-122"/>
                <a:ea typeface="宋体" panose="02010600030101010101" pitchFamily="2" charset="-122"/>
                <a:sym typeface="+mn-ea"/>
              </a:rPr>
              <a:t>普遍</a:t>
            </a:r>
            <a:r>
              <a:rPr lang="zh-CN" altLang="en-US" sz="2000" dirty="0">
                <a:latin typeface="宋体" panose="02010600030101010101" pitchFamily="2" charset="-122"/>
                <a:ea typeface="宋体" panose="02010600030101010101" pitchFamily="2" charset="-122"/>
              </a:rPr>
              <a:t>领域因素、习得和功能驱动</a:t>
            </a:r>
            <a:r>
              <a:rPr lang="zh-CN" altLang="en-US" sz="2000" dirty="0">
                <a:latin typeface="宋体" panose="02010600030101010101" pitchFamily="2" charset="-122"/>
                <a:ea typeface="宋体" panose="02010600030101010101" pitchFamily="2" charset="-122"/>
                <a:sym typeface="+mn-ea"/>
              </a:rPr>
              <a:t>对普遍性和句法概括的作用，</a:t>
            </a:r>
            <a:r>
              <a:rPr lang="en-US" altLang="zh-CN" sz="2000" i="1" dirty="0">
                <a:latin typeface="宋体" panose="02010600030101010101" pitchFamily="2" charset="-122"/>
                <a:ea typeface="宋体" panose="02010600030101010101" pitchFamily="2" charset="-122"/>
                <a:sym typeface="+mn-ea"/>
              </a:rPr>
              <a:t>CW</a:t>
            </a:r>
            <a:r>
              <a:rPr lang="zh-CN" altLang="en-US" sz="2000" dirty="0">
                <a:latin typeface="宋体" panose="02010600030101010101" pitchFamily="2" charset="-122"/>
                <a:ea typeface="宋体" panose="02010600030101010101" pitchFamily="2" charset="-122"/>
                <a:sym typeface="+mn-ea"/>
              </a:rPr>
              <a:t>含蓄地质疑了普遍语法假设。</a:t>
            </a:r>
            <a:endParaRPr lang="zh-CN" altLang="en-US" sz="2000" dirty="0">
              <a:latin typeface="宋体" panose="02010600030101010101" pitchFamily="2" charset="-122"/>
              <a:ea typeface="宋体" panose="02010600030101010101" pitchFamily="2" charset="-122"/>
              <a:sym typeface="+mn-ea"/>
            </a:endParaRPr>
          </a:p>
          <a:p>
            <a:pPr algn="just">
              <a:lnSpc>
                <a:spcPct val="120000"/>
              </a:lnSpc>
            </a:pPr>
            <a:r>
              <a:rPr lang="en-US" altLang="zh-CN" sz="2000" dirty="0">
                <a:ea typeface="宋体" panose="02010600030101010101" pitchFamily="2" charset="-122"/>
                <a:sym typeface="+mn-ea"/>
              </a:rPr>
              <a:t>Borsely and Newmeyer: </a:t>
            </a:r>
            <a:r>
              <a:rPr lang="zh-CN" altLang="en-US" sz="2000" dirty="0">
                <a:ea typeface="宋体" panose="02010600030101010101" pitchFamily="2" charset="-122"/>
                <a:sym typeface="+mn-ea"/>
              </a:rPr>
              <a:t>（</a:t>
            </a:r>
            <a:r>
              <a:rPr lang="en-US" altLang="zh-CN" sz="2000" dirty="0">
                <a:ea typeface="宋体" panose="02010600030101010101" pitchFamily="2" charset="-122"/>
                <a:sym typeface="+mn-ea"/>
              </a:rPr>
              <a:t>4</a:t>
            </a:r>
            <a:r>
              <a:rPr lang="zh-CN" altLang="en-US" sz="2000" dirty="0">
                <a:ea typeface="宋体" panose="02010600030101010101" pitchFamily="2" charset="-122"/>
                <a:sym typeface="+mn-ea"/>
              </a:rPr>
              <a:t>）独立于前三条</a:t>
            </a:r>
            <a:endParaRPr lang="zh-CN" altLang="en-US" sz="2000" dirty="0">
              <a:ea typeface="宋体" panose="02010600030101010101" pitchFamily="2" charset="-122"/>
              <a:sym typeface="+mn-ea"/>
            </a:endParaRPr>
          </a:p>
          <a:p>
            <a:pPr algn="just">
              <a:lnSpc>
                <a:spcPct val="120000"/>
              </a:lnSpc>
            </a:pPr>
            <a:r>
              <a:rPr lang="en-US" altLang="zh-CN" sz="2000" dirty="0">
                <a:ea typeface="宋体" panose="02010600030101010101" pitchFamily="2" charset="-122"/>
                <a:sym typeface="+mn-ea"/>
              </a:rPr>
              <a:t>Crain et al. :</a:t>
            </a:r>
            <a:r>
              <a:rPr lang="zh-CN" altLang="en-US" sz="2000" dirty="0">
                <a:ea typeface="宋体" panose="02010600030101010101" pitchFamily="2" charset="-122"/>
                <a:sym typeface="+mn-ea"/>
              </a:rPr>
              <a:t>（</a:t>
            </a:r>
            <a:r>
              <a:rPr lang="en-US" altLang="zh-CN" sz="2000" dirty="0">
                <a:ea typeface="宋体" panose="02010600030101010101" pitchFamily="2" charset="-122"/>
                <a:sym typeface="+mn-ea"/>
              </a:rPr>
              <a:t>1-3</a:t>
            </a:r>
            <a:r>
              <a:rPr lang="zh-CN" altLang="en-US" sz="2000" dirty="0">
                <a:ea typeface="宋体" panose="02010600030101010101" pitchFamily="2" charset="-122"/>
                <a:sym typeface="+mn-ea"/>
              </a:rPr>
              <a:t>），忽视（</a:t>
            </a:r>
            <a:r>
              <a:rPr lang="en-US" altLang="zh-CN" sz="2000" dirty="0">
                <a:ea typeface="宋体" panose="02010600030101010101" pitchFamily="2" charset="-122"/>
                <a:sym typeface="+mn-ea"/>
              </a:rPr>
              <a:t>4</a:t>
            </a:r>
            <a:r>
              <a:rPr lang="zh-CN" altLang="en-US" sz="2000" dirty="0">
                <a:ea typeface="宋体" panose="02010600030101010101" pitchFamily="2" charset="-122"/>
                <a:sym typeface="+mn-ea"/>
              </a:rPr>
              <a:t>）</a:t>
            </a:r>
            <a:endParaRPr lang="zh-CN" altLang="en-US" sz="2000" dirty="0">
              <a:ea typeface="宋体" panose="02010600030101010101" pitchFamily="2" charset="-122"/>
              <a:sym typeface="+mn-ea"/>
            </a:endParaRPr>
          </a:p>
          <a:p>
            <a:pPr algn="just">
              <a:lnSpc>
                <a:spcPct val="120000"/>
              </a:lnSpc>
            </a:pPr>
            <a:r>
              <a:rPr lang="en-US" altLang="zh-CN" sz="2000" dirty="0">
                <a:ea typeface="宋体" panose="02010600030101010101" pitchFamily="2" charset="-122"/>
                <a:sym typeface="+mn-ea"/>
              </a:rPr>
              <a:t>Lidz and Willianms: </a:t>
            </a:r>
            <a:r>
              <a:rPr lang="zh-CN" altLang="en-US" sz="2000" dirty="0">
                <a:ea typeface="宋体" panose="02010600030101010101" pitchFamily="2" charset="-122"/>
                <a:sym typeface="+mn-ea"/>
              </a:rPr>
              <a:t>（</a:t>
            </a:r>
            <a:r>
              <a:rPr lang="en-US" altLang="zh-CN" sz="2000" dirty="0">
                <a:ea typeface="宋体" panose="02010600030101010101" pitchFamily="2" charset="-122"/>
                <a:sym typeface="+mn-ea"/>
              </a:rPr>
              <a:t>1-4</a:t>
            </a:r>
            <a:r>
              <a:rPr lang="zh-CN" altLang="en-US" sz="2000" dirty="0">
                <a:ea typeface="宋体" panose="02010600030101010101" pitchFamily="2" charset="-122"/>
                <a:sym typeface="+mn-ea"/>
              </a:rPr>
              <a:t>）</a:t>
            </a:r>
            <a:endParaRPr lang="zh-CN" altLang="en-US" sz="2000" dirty="0">
              <a:ea typeface="宋体" panose="02010600030101010101" pitchFamily="2" charset="-122"/>
              <a:sym typeface="+mn-ea"/>
            </a:endParaRPr>
          </a:p>
        </p:txBody>
      </p:sp>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t>1.1</a:t>
            </a:r>
            <a:r>
              <a:rPr lang="zh-CN" altLang="en-US" dirty="0"/>
              <a:t>关于普遍语法假设</a:t>
            </a:r>
            <a:endParaRPr lang="zh-CN" altLang="en-US" dirty="0"/>
          </a:p>
        </p:txBody>
      </p:sp>
      <p:sp>
        <p:nvSpPr>
          <p:cNvPr id="3" name="内容占位符 2"/>
          <p:cNvSpPr>
            <a:spLocks noGrp="1"/>
          </p:cNvSpPr>
          <p:nvPr>
            <p:ph idx="1"/>
            <p:custDataLst>
              <p:tags r:id="rId2"/>
            </p:custDataLst>
          </p:nvPr>
        </p:nvSpPr>
        <p:spPr>
          <a:xfrm>
            <a:off x="838200" y="1497330"/>
            <a:ext cx="10515600" cy="4679950"/>
          </a:xfrm>
        </p:spPr>
        <p:txBody>
          <a:bodyPr>
            <a:normAutofit/>
          </a:bodyPr>
          <a:lstStyle/>
          <a:p>
            <a:pPr algn="just">
              <a:lnSpc>
                <a:spcPct val="120000"/>
              </a:lnSpc>
            </a:pPr>
            <a:r>
              <a:rPr lang="zh-CN">
                <a:latin typeface="宋体" panose="02010600030101010101" pitchFamily="2" charset="-122"/>
                <a:ea typeface="宋体" panose="02010600030101010101" pitchFamily="2" charset="-122"/>
              </a:rPr>
              <a:t>作者的具体质疑：</a:t>
            </a:r>
            <a:endParaRPr lang="zh-CN">
              <a:latin typeface="宋体" panose="02010600030101010101" pitchFamily="2" charset="-122"/>
              <a:ea typeface="宋体" panose="02010600030101010101" pitchFamily="2" charset="-122"/>
            </a:endParaRPr>
          </a:p>
          <a:p>
            <a:pPr algn="just">
              <a:lnSpc>
                <a:spcPct val="120000"/>
              </a:lnSpc>
            </a:pPr>
            <a:r>
              <a:rPr lang="zh-CN" altLang="en-US" b="1">
                <a:solidFill>
                  <a:srgbClr val="0070C0"/>
                </a:solidFill>
                <a:latin typeface="宋体" panose="02010600030101010101" pitchFamily="2" charset="-122"/>
                <a:ea typeface="宋体" panose="02010600030101010101" pitchFamily="2" charset="-122"/>
              </a:rPr>
              <a:t>对天赋性的质疑</a:t>
            </a:r>
            <a:r>
              <a:rPr lang="zh-CN" altLang="en-US">
                <a:latin typeface="宋体" panose="02010600030101010101" pitchFamily="2" charset="-122"/>
                <a:ea typeface="宋体" panose="02010600030101010101" pitchFamily="2" charset="-122"/>
              </a:rPr>
              <a:t>：将我们和其他动物分开的东西是否涉及到</a:t>
            </a:r>
            <a:r>
              <a:rPr lang="zh-CN" altLang="en-US">
                <a:solidFill>
                  <a:srgbClr val="FF0000"/>
                </a:solidFill>
                <a:latin typeface="宋体" panose="02010600030101010101" pitchFamily="2" charset="-122"/>
                <a:ea typeface="宋体" panose="02010600030101010101" pitchFamily="2" charset="-122"/>
              </a:rPr>
              <a:t>非习得的</a:t>
            </a:r>
            <a:r>
              <a:rPr lang="zh-CN" altLang="en-US">
                <a:latin typeface="宋体" panose="02010600030101010101" pitchFamily="2" charset="-122"/>
                <a:ea typeface="宋体" panose="02010600030101010101" pitchFamily="2" charset="-122"/>
              </a:rPr>
              <a:t>与句法有关的语言学（个别领域）的表达。</a:t>
            </a:r>
            <a:endParaRPr lang="zh-CN" altLang="en-US">
              <a:latin typeface="宋体" panose="02010600030101010101" pitchFamily="2" charset="-122"/>
              <a:ea typeface="宋体" panose="02010600030101010101" pitchFamily="2" charset="-122"/>
            </a:endParaRPr>
          </a:p>
          <a:p>
            <a:pPr algn="just">
              <a:lnSpc>
                <a:spcPct val="120000"/>
              </a:lnSpc>
            </a:pPr>
            <a:r>
              <a:rPr lang="zh-CN" altLang="en-US" b="1">
                <a:solidFill>
                  <a:srgbClr val="0070C0"/>
                </a:solidFill>
                <a:latin typeface="宋体" panose="02010600030101010101" pitchFamily="2" charset="-122"/>
                <a:ea typeface="宋体" panose="02010600030101010101" pitchFamily="2" charset="-122"/>
              </a:rPr>
              <a:t>对自动句法和天赋性的质疑</a:t>
            </a:r>
            <a:r>
              <a:rPr lang="zh-CN" altLang="en-US">
                <a:latin typeface="宋体" panose="02010600030101010101" pitchFamily="2" charset="-122"/>
                <a:ea typeface="宋体" panose="02010600030101010101" pitchFamily="2" charset="-122"/>
              </a:rPr>
              <a:t>：同样，也很清楚，每个人都</a:t>
            </a:r>
            <a:r>
              <a:rPr lang="zh-CN" altLang="en-US">
                <a:solidFill>
                  <a:srgbClr val="FF0000"/>
                </a:solidFill>
                <a:latin typeface="宋体" panose="02010600030101010101" pitchFamily="2" charset="-122"/>
                <a:ea typeface="宋体" panose="02010600030101010101" pitchFamily="2" charset="-122"/>
              </a:rPr>
              <a:t>承认有一些普遍法则</a:t>
            </a:r>
            <a:r>
              <a:rPr lang="zh-CN" altLang="en-US">
                <a:latin typeface="宋体" panose="02010600030101010101" pitchFamily="2" charset="-122"/>
                <a:ea typeface="宋体" panose="02010600030101010101" pitchFamily="2" charset="-122"/>
              </a:rPr>
              <a:t>（承认普遍性），问题是是否这些普遍法则和自动的句法归纳有关，或者换一个说法，是否它们在普遍领域的能力范围内和</a:t>
            </a:r>
            <a:r>
              <a:rPr lang="en-US" altLang="zh-CN">
                <a:latin typeface="宋体" panose="02010600030101010101" pitchFamily="2" charset="-122"/>
                <a:ea typeface="宋体" panose="02010600030101010101" pitchFamily="2" charset="-122"/>
              </a:rPr>
              <a:t>/</a:t>
            </a:r>
            <a:r>
              <a:rPr lang="zh-CN" altLang="en-US">
                <a:latin typeface="宋体" panose="02010600030101010101" pitchFamily="2" charset="-122"/>
                <a:ea typeface="宋体" panose="02010600030101010101" pitchFamily="2" charset="-122"/>
              </a:rPr>
              <a:t>或</a:t>
            </a:r>
            <a:r>
              <a:rPr lang="zh-CN" altLang="en-US">
                <a:latin typeface="宋体" panose="02010600030101010101" pitchFamily="2" charset="-122"/>
                <a:ea typeface="宋体" panose="02010600030101010101" pitchFamily="2" charset="-122"/>
                <a:sym typeface="+mn-ea"/>
              </a:rPr>
              <a:t>所涉及到的构式的</a:t>
            </a:r>
            <a:r>
              <a:rPr lang="zh-CN" altLang="en-US">
                <a:solidFill>
                  <a:srgbClr val="FF0000"/>
                </a:solidFill>
                <a:latin typeface="宋体" panose="02010600030101010101" pitchFamily="2" charset="-122"/>
                <a:ea typeface="宋体" panose="02010600030101010101" pitchFamily="2" charset="-122"/>
              </a:rPr>
              <a:t>语义或语用范围</a:t>
            </a:r>
            <a:r>
              <a:rPr lang="zh-CN" altLang="en-US">
                <a:latin typeface="宋体" panose="02010600030101010101" pitchFamily="2" charset="-122"/>
                <a:ea typeface="宋体" panose="02010600030101010101" pitchFamily="2" charset="-122"/>
              </a:rPr>
              <a:t>内是可解释的。</a:t>
            </a:r>
            <a:endParaRPr lang="zh-CN" altLang="en-US">
              <a:latin typeface="宋体" panose="02010600030101010101" pitchFamily="2" charset="-122"/>
              <a:ea typeface="宋体" panose="02010600030101010101" pitchFamily="2" charset="-122"/>
            </a:endParaRPr>
          </a:p>
          <a:p>
            <a:pPr algn="just">
              <a:lnSpc>
                <a:spcPct val="120000"/>
              </a:lnSpc>
            </a:pPr>
            <a:r>
              <a:rPr lang="zh-CN" altLang="en-US" b="1">
                <a:solidFill>
                  <a:srgbClr val="0070C0"/>
                </a:solidFill>
                <a:latin typeface="宋体" panose="02010600030101010101" pitchFamily="2" charset="-122"/>
                <a:ea typeface="宋体" panose="02010600030101010101" pitchFamily="2" charset="-122"/>
              </a:rPr>
              <a:t>对个别领域性的承认，对天赋性的质疑</a:t>
            </a:r>
            <a:r>
              <a:rPr lang="zh-CN" altLang="en-US">
                <a:latin typeface="宋体" panose="02010600030101010101" pitchFamily="2" charset="-122"/>
                <a:ea typeface="宋体" panose="02010600030101010101" pitchFamily="2" charset="-122"/>
              </a:rPr>
              <a:t>：最后，成年人有对于语言的特殊的表达（比如，他们对于个体构式的表达）；问题是这些表达</a:t>
            </a:r>
            <a:r>
              <a:rPr lang="zh-CN" altLang="en-US">
                <a:solidFill>
                  <a:srgbClr val="FF0000"/>
                </a:solidFill>
                <a:latin typeface="宋体" panose="02010600030101010101" pitchFamily="2" charset="-122"/>
                <a:ea typeface="宋体" panose="02010600030101010101" pitchFamily="2" charset="-122"/>
              </a:rPr>
              <a:t>是否是能习得的。</a:t>
            </a:r>
            <a:endParaRPr lang="zh-CN" altLang="en-US">
              <a:solidFill>
                <a:srgbClr val="FF0000"/>
              </a:solidFill>
              <a:latin typeface="宋体" panose="02010600030101010101" pitchFamily="2" charset="-122"/>
              <a:ea typeface="宋体" panose="02010600030101010101" pitchFamily="2" charset="-122"/>
            </a:endParaRPr>
          </a:p>
          <a:p>
            <a:pPr algn="just">
              <a:lnSpc>
                <a:spcPct val="120000"/>
              </a:lnSpc>
            </a:pPr>
            <a:endParaRPr lang="zh-CN" altLang="en-US" sz="2000" dirty="0"/>
          </a:p>
        </p:txBody>
      </p:sp>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1.1</a:t>
            </a:r>
            <a:r>
              <a:rPr lang="zh-CN" altLang="en-US" dirty="0">
                <a:sym typeface="+mn-ea"/>
              </a:rPr>
              <a:t>关于普遍语法假设</a:t>
            </a:r>
            <a:endParaRPr lang="en-US" altLang="zh-CN" dirty="0"/>
          </a:p>
        </p:txBody>
      </p:sp>
      <p:sp>
        <p:nvSpPr>
          <p:cNvPr id="3" name="内容占位符 2"/>
          <p:cNvSpPr>
            <a:spLocks noGrp="1"/>
          </p:cNvSpPr>
          <p:nvPr>
            <p:ph idx="1"/>
            <p:custDataLst>
              <p:tags r:id="rId2"/>
            </p:custDataLst>
          </p:nvPr>
        </p:nvSpPr>
        <p:spPr>
          <a:xfrm>
            <a:off x="838200" y="1536065"/>
            <a:ext cx="10515600" cy="4877435"/>
          </a:xfrm>
        </p:spPr>
        <p:txBody>
          <a:bodyPr>
            <a:normAutofit/>
          </a:bodyPr>
          <a:lstStyle/>
          <a:p>
            <a:pPr algn="just">
              <a:lnSpc>
                <a:spcPct val="120000"/>
              </a:lnSpc>
            </a:pPr>
            <a:r>
              <a:rPr lang="en-US" altLang="zh-CN" sz="2000">
                <a:sym typeface="+mn-ea"/>
              </a:rPr>
              <a:t>Lid and Williams: </a:t>
            </a:r>
            <a:r>
              <a:rPr lang="zh-CN" altLang="en-US" sz="2000">
                <a:latin typeface="宋体" panose="02010600030101010101" pitchFamily="2" charset="-122"/>
                <a:ea typeface="宋体" panose="02010600030101010101" pitchFamily="2" charset="-122"/>
                <a:sym typeface="+mn-ea"/>
              </a:rPr>
              <a:t>不能得出结论：语言习得的某些方面依赖于普遍领域的一系列处理策略，这一系列策略同时也是语言的全部方面所依赖的</a:t>
            </a:r>
            <a:r>
              <a:rPr lang="zh-CN" altLang="en-US" sz="2000">
                <a:sym typeface="+mn-ea"/>
              </a:rPr>
              <a:t>。</a:t>
            </a:r>
            <a:endParaRPr lang="zh-CN" altLang="en-US" sz="2000"/>
          </a:p>
          <a:p>
            <a:pPr algn="just">
              <a:lnSpc>
                <a:spcPct val="120000"/>
              </a:lnSpc>
            </a:pPr>
            <a:r>
              <a:rPr lang="zh-CN" altLang="en-US" sz="2000">
                <a:latin typeface="宋体" panose="02010600030101010101" pitchFamily="2" charset="-122"/>
                <a:ea typeface="宋体" panose="02010600030101010101" pitchFamily="2" charset="-122"/>
              </a:rPr>
              <a:t>作者的回应：并非宣称语言习得的所有方面现在已经能在普遍领域处理中得到解释。</a:t>
            </a:r>
            <a:endParaRPr lang="zh-CN" altLang="en-US" sz="2000">
              <a:latin typeface="宋体" panose="02010600030101010101" pitchFamily="2" charset="-122"/>
              <a:ea typeface="宋体" panose="02010600030101010101" pitchFamily="2" charset="-122"/>
            </a:endParaRPr>
          </a:p>
          <a:p>
            <a:pPr marL="0" indent="0" algn="just">
              <a:lnSpc>
                <a:spcPct val="120000"/>
              </a:lnSpc>
              <a:buNone/>
            </a:pPr>
            <a:r>
              <a:rPr lang="zh-CN" altLang="en-US" sz="2000">
                <a:latin typeface="宋体" panose="02010600030101010101" pitchFamily="2" charset="-122"/>
                <a:ea typeface="宋体" panose="02010600030101010101" pitchFamily="2" charset="-122"/>
              </a:rPr>
              <a:t>为了解释语言习得，应该采取哪种策略？</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1</a:t>
            </a:r>
            <a:r>
              <a:rPr lang="zh-CN" altLang="en-US" sz="2000">
                <a:latin typeface="宋体" panose="02010600030101010101" pitchFamily="2" charset="-122"/>
                <a:ea typeface="宋体" panose="02010600030101010101" pitchFamily="2" charset="-122"/>
              </a:rPr>
              <a:t>）假设需要与功能无关的个别领域的表达。</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2</a:t>
            </a:r>
            <a:r>
              <a:rPr lang="zh-CN" altLang="en-US" sz="2000">
                <a:latin typeface="宋体" panose="02010600030101010101" pitchFamily="2" charset="-122"/>
                <a:ea typeface="宋体" panose="02010600030101010101" pitchFamily="2" charset="-122"/>
              </a:rPr>
              <a:t>）致力于在普遍领域处理策略和限制的基础上，或者诉诸所涉及到的构式的功能来解释语言习得？</a:t>
            </a:r>
            <a:endParaRPr lang="zh-CN" altLang="en-US" sz="2000">
              <a:latin typeface="宋体" panose="02010600030101010101" pitchFamily="2" charset="-122"/>
              <a:ea typeface="宋体" panose="02010600030101010101" pitchFamily="2" charset="-122"/>
            </a:endParaRPr>
          </a:p>
          <a:p>
            <a:pPr algn="just">
              <a:lnSpc>
                <a:spcPct val="120000"/>
              </a:lnSpc>
            </a:pPr>
            <a:r>
              <a:rPr lang="zh-CN" altLang="en-US" sz="2000" dirty="0">
                <a:solidFill>
                  <a:srgbClr val="FF0000"/>
                </a:solidFill>
                <a:latin typeface="宋体" panose="02010600030101010101" pitchFamily="2" charset="-122"/>
                <a:ea typeface="宋体" panose="02010600030101010101" pitchFamily="2" charset="-122"/>
              </a:rPr>
              <a:t>奥卡姆剃刀理论</a:t>
            </a:r>
            <a:r>
              <a:rPr lang="zh-CN" altLang="en-US" sz="2000" dirty="0">
                <a:latin typeface="宋体" panose="02010600030101010101" pitchFamily="2" charset="-122"/>
                <a:ea typeface="宋体" panose="02010600030101010101" pitchFamily="2" charset="-122"/>
              </a:rPr>
              <a:t>倾向于取后者。普遍领域的限制和处理策略是立足于定义的，是独立满足</a:t>
            </a:r>
            <a:r>
              <a:rPr lang="zh-CN" altLang="en-US" sz="2000" dirty="0"/>
              <a:t>（</a:t>
            </a:r>
            <a:r>
              <a:rPr lang="en-US" altLang="zh-CN" sz="2000" dirty="0"/>
              <a:t>independently needed</a:t>
            </a:r>
            <a:r>
              <a:rPr lang="zh-CN" altLang="en-US" sz="2000" dirty="0"/>
              <a:t>）</a:t>
            </a:r>
            <a:r>
              <a:rPr lang="zh-CN" altLang="en-US" sz="2000" dirty="0">
                <a:latin typeface="宋体" panose="02010600030101010101" pitchFamily="2" charset="-122"/>
                <a:ea typeface="宋体" panose="02010600030101010101" pitchFamily="2" charset="-122"/>
              </a:rPr>
              <a:t>的，构式的功能也同样如此。</a:t>
            </a:r>
            <a:endParaRPr lang="zh-CN" altLang="en-US" sz="2000" dirty="0">
              <a:latin typeface="宋体" panose="02010600030101010101" pitchFamily="2" charset="-122"/>
              <a:ea typeface="宋体" panose="02010600030101010101" pitchFamily="2" charset="-122"/>
            </a:endParaRPr>
          </a:p>
        </p:txBody>
      </p:sp>
      <p:sp>
        <p:nvSpPr>
          <p:cNvPr id="2" name="文本框 1"/>
          <p:cNvSpPr txBox="1"/>
          <p:nvPr/>
        </p:nvSpPr>
        <p:spPr>
          <a:xfrm>
            <a:off x="838200" y="5843905"/>
            <a:ext cx="2553970" cy="365760"/>
          </a:xfrm>
          <a:prstGeom prst="rect">
            <a:avLst/>
          </a:prstGeom>
          <a:noFill/>
        </p:spPr>
        <p:txBody>
          <a:bodyPr wrap="square" rtlCol="0">
            <a:spAutoFit/>
          </a:bodyPr>
          <a:p>
            <a:r>
              <a:rPr lang="zh-CN" altLang="en-US">
                <a:latin typeface="宋体" panose="02010600030101010101" pitchFamily="2" charset="-122"/>
                <a:ea typeface="宋体" panose="02010600030101010101" pitchFamily="2" charset="-122"/>
              </a:rPr>
              <a:t>如无必要，勿增实体</a:t>
            </a:r>
            <a:endParaRPr lang="zh-CN" altLang="en-US">
              <a:latin typeface="宋体" panose="02010600030101010101" pitchFamily="2" charset="-122"/>
              <a:ea typeface="宋体" panose="02010600030101010101" pitchFamily="2" charset="-122"/>
            </a:endParaRPr>
          </a:p>
        </p:txBody>
      </p:sp>
      <p:cxnSp>
        <p:nvCxnSpPr>
          <p:cNvPr id="5" name="直接箭头连接符 4"/>
          <p:cNvCxnSpPr/>
          <p:nvPr/>
        </p:nvCxnSpPr>
        <p:spPr>
          <a:xfrm>
            <a:off x="1244600" y="5120005"/>
            <a:ext cx="0" cy="7239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838200" y="365125"/>
            <a:ext cx="10515600" cy="1325563"/>
          </a:xfrm>
        </p:spPr>
        <p:txBody>
          <a:bodyPr/>
          <a:lstStyle/>
          <a:p>
            <a:r>
              <a:rPr lang="en-US" altLang="zh-CN" dirty="0">
                <a:sym typeface="+mn-ea"/>
              </a:rPr>
              <a:t>1.1</a:t>
            </a:r>
            <a:r>
              <a:rPr lang="zh-CN" altLang="en-US" dirty="0">
                <a:sym typeface="+mn-ea"/>
              </a:rPr>
              <a:t>关于普遍语法假设</a:t>
            </a:r>
            <a:endParaRPr lang="en-US" altLang="zh-CN" dirty="0"/>
          </a:p>
        </p:txBody>
      </p:sp>
      <p:sp>
        <p:nvSpPr>
          <p:cNvPr id="3" name="内容占位符 2"/>
          <p:cNvSpPr>
            <a:spLocks noGrp="1"/>
          </p:cNvSpPr>
          <p:nvPr>
            <p:ph idx="1"/>
            <p:custDataLst>
              <p:tags r:id="rId2"/>
            </p:custDataLst>
          </p:nvPr>
        </p:nvSpPr>
        <p:spPr/>
        <p:txBody>
          <a:bodyPr>
            <a:normAutofit/>
          </a:bodyPr>
          <a:lstStyle/>
          <a:p>
            <a:pPr algn="just">
              <a:lnSpc>
                <a:spcPct val="120000"/>
              </a:lnSpc>
            </a:pPr>
            <a:r>
              <a:rPr lang="zh-CN" altLang="en-US">
                <a:latin typeface="宋体" panose="02010600030101010101" pitchFamily="2" charset="-122"/>
                <a:ea typeface="宋体" panose="02010600030101010101" pitchFamily="2" charset="-122"/>
              </a:rPr>
              <a:t>作者对普遍语法的评论：</a:t>
            </a:r>
            <a:r>
              <a:rPr lang="zh-CN" altLang="en-US">
                <a:latin typeface="仿宋" panose="02010609060101010101" charset="-122"/>
                <a:ea typeface="仿宋" panose="02010609060101010101" charset="-122"/>
              </a:rPr>
              <a:t>普遍语法的概念吸引了人们的想象，它为</a:t>
            </a:r>
            <a:r>
              <a:rPr lang="en-US" altLang="zh-CN">
                <a:latin typeface="仿宋" panose="02010609060101010101" charset="-122"/>
                <a:ea typeface="仿宋" panose="02010609060101010101" charset="-122"/>
              </a:rPr>
              <a:t>“</a:t>
            </a:r>
            <a:r>
              <a:rPr lang="zh-CN" altLang="en-US">
                <a:latin typeface="仿宋" panose="02010609060101010101" charset="-122"/>
                <a:ea typeface="仿宋" panose="02010609060101010101" charset="-122"/>
              </a:rPr>
              <a:t>什么使得人类如此特殊</a:t>
            </a:r>
            <a:r>
              <a:rPr lang="en-US" altLang="zh-CN">
                <a:latin typeface="仿宋" panose="02010609060101010101" charset="-122"/>
                <a:ea typeface="仿宋" panose="02010609060101010101" charset="-122"/>
              </a:rPr>
              <a:t>”</a:t>
            </a:r>
            <a:r>
              <a:rPr lang="zh-CN" altLang="en-US">
                <a:latin typeface="仿宋" panose="02010609060101010101" charset="-122"/>
                <a:ea typeface="仿宋" panose="02010609060101010101" charset="-122"/>
              </a:rPr>
              <a:t>这一反复出现的问题提供了一个整齐的答案。在它被提出的时代（</a:t>
            </a:r>
            <a:r>
              <a:rPr lang="en-US" altLang="zh-CN">
                <a:latin typeface="仿宋" panose="02010609060101010101" charset="-122"/>
                <a:ea typeface="仿宋" panose="02010609060101010101" charset="-122"/>
              </a:rPr>
              <a:t>Chomsky 1965</a:t>
            </a:r>
            <a:r>
              <a:rPr lang="zh-CN" altLang="en-US">
                <a:latin typeface="仿宋" panose="02010609060101010101" charset="-122"/>
                <a:ea typeface="仿宋" panose="02010609060101010101" charset="-122"/>
              </a:rPr>
              <a:t>），研究者去探究普遍语法的可能性是合情合理的，那时对于数据学习和归纳法的力量的理解还十分遥远。但是如今数十年过去，我们对于</a:t>
            </a:r>
            <a:r>
              <a:rPr lang="en-US" altLang="zh-CN">
                <a:latin typeface="仿宋" panose="02010609060101010101" charset="-122"/>
                <a:ea typeface="仿宋" panose="02010609060101010101" charset="-122"/>
              </a:rPr>
              <a:t>“</a:t>
            </a:r>
            <a:r>
              <a:rPr lang="zh-CN" altLang="en-US">
                <a:latin typeface="仿宋" panose="02010609060101010101" charset="-122"/>
                <a:ea typeface="仿宋" panose="02010609060101010101" charset="-122"/>
              </a:rPr>
              <a:t>普遍语法</a:t>
            </a:r>
            <a:r>
              <a:rPr lang="en-US" altLang="zh-CN">
                <a:latin typeface="仿宋" panose="02010609060101010101" charset="-122"/>
                <a:ea typeface="仿宋" panose="02010609060101010101" charset="-122"/>
              </a:rPr>
              <a:t>”</a:t>
            </a:r>
            <a:r>
              <a:rPr lang="zh-CN" altLang="en-US">
                <a:latin typeface="仿宋" panose="02010609060101010101" charset="-122"/>
                <a:ea typeface="仿宋" panose="02010609060101010101" charset="-122"/>
              </a:rPr>
              <a:t>中包含了什么样的表达和限制仍然没有进一步的了解</a:t>
            </a:r>
            <a:r>
              <a:rPr lang="zh-CN" altLang="en-US"/>
              <a:t>。</a:t>
            </a:r>
            <a:endParaRPr lang="zh-CN" altLang="en-US"/>
          </a:p>
          <a:p>
            <a:pPr algn="just">
              <a:lnSpc>
                <a:spcPct val="120000"/>
              </a:lnSpc>
            </a:pPr>
            <a:r>
              <a:rPr lang="zh-CN" altLang="en-US">
                <a:latin typeface="宋体" panose="02010600030101010101" pitchFamily="2" charset="-122"/>
                <a:ea typeface="宋体" panose="02010600030101010101" pitchFamily="2" charset="-122"/>
              </a:rPr>
              <a:t>关键的问题</a:t>
            </a:r>
            <a:r>
              <a:rPr lang="en-US" altLang="zh-CN">
                <a:latin typeface="宋体" panose="02010600030101010101" pitchFamily="2" charset="-122"/>
                <a:ea typeface="宋体" panose="02010600030101010101" pitchFamily="2" charset="-122"/>
              </a:rPr>
              <a:t>:</a:t>
            </a:r>
            <a:r>
              <a:rPr lang="zh-CN" altLang="en-US">
                <a:solidFill>
                  <a:srgbClr val="FF0000"/>
                </a:solidFill>
                <a:latin typeface="宋体" panose="02010600030101010101" pitchFamily="2" charset="-122"/>
                <a:ea typeface="宋体" panose="02010600030101010101" pitchFamily="2" charset="-122"/>
              </a:rPr>
              <a:t>我们是否还需要诉诸属于个别领域的不可习得的句法原则</a:t>
            </a:r>
            <a:r>
              <a:rPr lang="en-US" altLang="zh-CN">
                <a:solidFill>
                  <a:srgbClr val="FF0000"/>
                </a:solidFill>
                <a:latin typeface="宋体" panose="02010600030101010101" pitchFamily="2" charset="-122"/>
                <a:ea typeface="宋体" panose="02010600030101010101" pitchFamily="2" charset="-122"/>
              </a:rPr>
              <a:t>?</a:t>
            </a:r>
            <a:endParaRPr lang="en-US" altLang="zh-CN">
              <a:solidFill>
                <a:srgbClr val="FF0000"/>
              </a:solidFill>
              <a:latin typeface="宋体" panose="02010600030101010101" pitchFamily="2" charset="-122"/>
              <a:ea typeface="宋体" panose="02010600030101010101" pitchFamily="2" charset="-122"/>
            </a:endParaRPr>
          </a:p>
          <a:p>
            <a:pPr algn="just">
              <a:lnSpc>
                <a:spcPct val="120000"/>
              </a:lnSpc>
            </a:pPr>
            <a:r>
              <a:rPr lang="zh-CN" altLang="en-US">
                <a:latin typeface="宋体" panose="02010600030101010101" pitchFamily="2" charset="-122"/>
                <a:ea typeface="宋体" panose="02010600030101010101" pitchFamily="2" charset="-122"/>
              </a:rPr>
              <a:t>鉴于可能的递归的例外，即使</a:t>
            </a:r>
            <a:r>
              <a:rPr lang="en-US" altLang="zh-CN">
                <a:ea typeface="宋体" panose="02010600030101010101" pitchFamily="2" charset="-122"/>
              </a:rPr>
              <a:t>Chomsky</a:t>
            </a:r>
            <a:r>
              <a:rPr lang="zh-CN" altLang="en-US">
                <a:latin typeface="宋体" panose="02010600030101010101" pitchFamily="2" charset="-122"/>
                <a:ea typeface="宋体" panose="02010600030101010101" pitchFamily="2" charset="-122"/>
              </a:rPr>
              <a:t>本人也不能信服任何关于个别领域的语言学原则的提议</a:t>
            </a:r>
            <a:r>
              <a:rPr lang="zh-CN" altLang="en-US"/>
              <a:t>。</a:t>
            </a:r>
            <a:endParaRPr lang="zh-CN" altLang="en-US" dirty="0"/>
          </a:p>
        </p:txBody>
      </p:sp>
    </p:spTree>
    <p:custDataLst>
      <p:tags r:id="rId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dirty="0">
                <a:sym typeface="+mn-ea"/>
              </a:rPr>
              <a:t>2. </a:t>
            </a:r>
            <a:r>
              <a:rPr lang="zh-CN" altLang="en-US" dirty="0">
                <a:sym typeface="+mn-ea"/>
              </a:rPr>
              <a:t>习得构式</a:t>
            </a:r>
            <a:endParaRPr lang="zh-CN" altLang="en-US"/>
          </a:p>
        </p:txBody>
      </p:sp>
      <p:sp>
        <p:nvSpPr>
          <p:cNvPr id="3" name="内容占位符 2"/>
          <p:cNvSpPr>
            <a:spLocks noGrp="1"/>
          </p:cNvSpPr>
          <p:nvPr>
            <p:ph idx="1"/>
          </p:nvPr>
        </p:nvSpPr>
        <p:spPr>
          <a:xfrm>
            <a:off x="838200" y="1470025"/>
            <a:ext cx="10515600" cy="4351338"/>
          </a:xfrm>
        </p:spPr>
        <p:txBody>
          <a:bodyPr>
            <a:normAutofit lnSpcReduction="10000"/>
          </a:bodyPr>
          <a:p>
            <a:pPr marL="0" indent="0">
              <a:buNone/>
            </a:pPr>
            <a:endParaRPr lang="en-US" altLang="zh-CN" b="1" i="1">
              <a:solidFill>
                <a:srgbClr val="0070C0"/>
              </a:solidFill>
              <a:ea typeface="宋体" panose="02010600030101010101" pitchFamily="2" charset="-122"/>
              <a:sym typeface="+mn-ea"/>
            </a:endParaRPr>
          </a:p>
          <a:p>
            <a:r>
              <a:rPr lang="en-US" altLang="zh-CN" b="1" i="1">
                <a:solidFill>
                  <a:srgbClr val="0070C0"/>
                </a:solidFill>
                <a:ea typeface="宋体" panose="02010600030101010101" pitchFamily="2" charset="-122"/>
                <a:sym typeface="+mn-ea"/>
              </a:rPr>
              <a:t>CW</a:t>
            </a:r>
            <a:r>
              <a:rPr lang="zh-CN" altLang="en-US" b="1">
                <a:solidFill>
                  <a:srgbClr val="0070C0"/>
                </a:solidFill>
                <a:latin typeface="宋体" panose="02010600030101010101" pitchFamily="2" charset="-122"/>
                <a:ea typeface="宋体" panose="02010600030101010101" pitchFamily="2" charset="-122"/>
                <a:sym typeface="+mn-ea"/>
              </a:rPr>
              <a:t>第四章中描述的一个构式习得实验：听</a:t>
            </a:r>
            <a:r>
              <a:rPr lang="en-US" altLang="zh-CN" b="1">
                <a:solidFill>
                  <a:srgbClr val="0070C0"/>
                </a:solidFill>
                <a:latin typeface="宋体" panose="02010600030101010101" pitchFamily="2" charset="-122"/>
                <a:ea typeface="宋体" panose="02010600030101010101" pitchFamily="2" charset="-122"/>
                <a:sym typeface="+mn-ea"/>
              </a:rPr>
              <a:t>5</a:t>
            </a:r>
            <a:r>
              <a:rPr lang="zh-CN" altLang="en-US" b="1">
                <a:solidFill>
                  <a:srgbClr val="0070C0"/>
                </a:solidFill>
                <a:latin typeface="宋体" panose="02010600030101010101" pitchFamily="2" charset="-122"/>
                <a:ea typeface="宋体" panose="02010600030101010101" pitchFamily="2" charset="-122"/>
                <a:sym typeface="+mn-ea"/>
              </a:rPr>
              <a:t>个新动词，</a:t>
            </a:r>
            <a:r>
              <a:rPr lang="en-US" altLang="zh-CN" b="1">
                <a:solidFill>
                  <a:srgbClr val="0070C0"/>
                </a:solidFill>
                <a:latin typeface="宋体" panose="02010600030101010101" pitchFamily="2" charset="-122"/>
                <a:ea typeface="宋体" panose="02010600030101010101" pitchFamily="2" charset="-122"/>
                <a:sym typeface="+mn-ea"/>
              </a:rPr>
              <a:t>16</a:t>
            </a:r>
            <a:r>
              <a:rPr lang="zh-CN" altLang="en-US" b="1">
                <a:solidFill>
                  <a:srgbClr val="0070C0"/>
                </a:solidFill>
                <a:latin typeface="宋体" panose="02010600030101010101" pitchFamily="2" charset="-122"/>
                <a:ea typeface="宋体" panose="02010600030101010101" pitchFamily="2" charset="-122"/>
                <a:sym typeface="+mn-ea"/>
              </a:rPr>
              <a:t>个例句</a:t>
            </a:r>
            <a:endParaRPr lang="zh-CN" altLang="en-US" b="1">
              <a:solidFill>
                <a:srgbClr val="0070C0"/>
              </a:solidFill>
              <a:latin typeface="宋体" panose="02010600030101010101" pitchFamily="2" charset="-122"/>
              <a:ea typeface="宋体" panose="02010600030101010101" pitchFamily="2" charset="-122"/>
              <a:sym typeface="+mn-ea"/>
            </a:endParaRPr>
          </a:p>
          <a:p>
            <a:r>
              <a:rPr lang="zh-CN" altLang="en-US">
                <a:solidFill>
                  <a:schemeClr val="tx1"/>
                </a:solidFill>
                <a:latin typeface="宋体" panose="02010600030101010101" pitchFamily="2" charset="-122"/>
                <a:ea typeface="宋体" panose="02010600030101010101" pitchFamily="2" charset="-122"/>
                <a:sym typeface="+mn-ea"/>
              </a:rPr>
              <a:t>待学习构式：</a:t>
            </a:r>
            <a:r>
              <a:rPr lang="en-US" altLang="zh-CN">
                <a:solidFill>
                  <a:schemeClr val="tx1"/>
                </a:solidFill>
                <a:ea typeface="宋体" panose="02010600030101010101" pitchFamily="2" charset="-122"/>
                <a:sym typeface="+mn-ea"/>
              </a:rPr>
              <a:t>SOV</a:t>
            </a:r>
            <a:r>
              <a:rPr lang="zh-CN" altLang="en-US">
                <a:solidFill>
                  <a:schemeClr val="tx1"/>
                </a:solidFill>
                <a:latin typeface="宋体" panose="02010600030101010101" pitchFamily="2" charset="-122"/>
                <a:ea typeface="宋体" panose="02010600030101010101" pitchFamily="2" charset="-122"/>
                <a:sym typeface="+mn-ea"/>
              </a:rPr>
              <a:t>语序，无意义动词</a:t>
            </a:r>
            <a:r>
              <a:rPr lang="en-US" altLang="zh-CN">
                <a:solidFill>
                  <a:schemeClr val="tx1"/>
                </a:solidFill>
                <a:latin typeface="宋体" panose="02010600030101010101" pitchFamily="2" charset="-122"/>
                <a:ea typeface="宋体" panose="02010600030101010101" pitchFamily="2" charset="-122"/>
                <a:sym typeface="+mn-ea"/>
              </a:rPr>
              <a:t>+</a:t>
            </a:r>
            <a:r>
              <a:rPr lang="en-US" altLang="zh-CN">
                <a:solidFill>
                  <a:schemeClr val="tx1"/>
                </a:solidFill>
                <a:ea typeface="宋体" panose="02010600030101010101" pitchFamily="2" charset="-122"/>
                <a:sym typeface="+mn-ea"/>
              </a:rPr>
              <a:t>O</a:t>
            </a:r>
            <a:r>
              <a:rPr lang="en-US" altLang="zh-CN">
                <a:solidFill>
                  <a:schemeClr val="tx1"/>
                </a:solidFill>
                <a:latin typeface="宋体" panose="02010600030101010101" pitchFamily="2" charset="-122"/>
                <a:ea typeface="宋体" panose="02010600030101010101" pitchFamily="2" charset="-122"/>
                <a:sym typeface="+mn-ea"/>
              </a:rPr>
              <a:t> : &lt;</a:t>
            </a:r>
            <a:r>
              <a:rPr lang="en-US" altLang="zh-CN">
                <a:solidFill>
                  <a:schemeClr val="tx1"/>
                </a:solidFill>
                <a:ea typeface="宋体" panose="02010600030101010101" pitchFamily="2" charset="-122"/>
                <a:sym typeface="+mn-ea"/>
              </a:rPr>
              <a:t>NP1 NP2</a:t>
            </a:r>
            <a:r>
              <a:rPr lang="en-US" altLang="zh-CN">
                <a:solidFill>
                  <a:schemeClr val="tx1"/>
                </a:solidFill>
                <a:latin typeface="宋体" panose="02010600030101010101" pitchFamily="2" charset="-122"/>
                <a:ea typeface="宋体" panose="02010600030101010101" pitchFamily="2" charset="-122"/>
                <a:sym typeface="+mn-ea"/>
              </a:rPr>
              <a:t> </a:t>
            </a:r>
            <a:r>
              <a:rPr lang="zh-CN" altLang="en-US">
                <a:solidFill>
                  <a:schemeClr val="tx1"/>
                </a:solidFill>
                <a:latin typeface="宋体" panose="02010600030101010101" pitchFamily="2" charset="-122"/>
                <a:ea typeface="宋体" panose="02010600030101010101" pitchFamily="2" charset="-122"/>
                <a:sym typeface="+mn-ea"/>
              </a:rPr>
              <a:t>无意义动词</a:t>
            </a:r>
            <a:r>
              <a:rPr lang="en-US" altLang="zh-CN">
                <a:solidFill>
                  <a:schemeClr val="tx1"/>
                </a:solidFill>
                <a:latin typeface="宋体" panose="02010600030101010101" pitchFamily="2" charset="-122"/>
                <a:ea typeface="宋体" panose="02010600030101010101" pitchFamily="2" charset="-122"/>
                <a:sym typeface="+mn-ea"/>
              </a:rPr>
              <a:t>+</a:t>
            </a:r>
            <a:r>
              <a:rPr lang="en-US" altLang="zh-CN">
                <a:solidFill>
                  <a:schemeClr val="tx1"/>
                </a:solidFill>
                <a:ea typeface="宋体" panose="02010600030101010101" pitchFamily="2" charset="-122"/>
                <a:sym typeface="+mn-ea"/>
              </a:rPr>
              <a:t>O</a:t>
            </a:r>
            <a:r>
              <a:rPr lang="en-US" altLang="zh-CN">
                <a:solidFill>
                  <a:schemeClr val="tx1"/>
                </a:solidFill>
                <a:latin typeface="宋体" panose="02010600030101010101" pitchFamily="2" charset="-122"/>
                <a:ea typeface="宋体" panose="02010600030101010101" pitchFamily="2" charset="-122"/>
                <a:sym typeface="+mn-ea"/>
              </a:rPr>
              <a:t>&gt;</a:t>
            </a:r>
            <a:endParaRPr lang="en-US" altLang="zh-CN">
              <a:solidFill>
                <a:schemeClr val="tx1"/>
              </a:solidFill>
              <a:latin typeface="宋体" panose="02010600030101010101" pitchFamily="2" charset="-122"/>
              <a:ea typeface="宋体" panose="02010600030101010101" pitchFamily="2" charset="-122"/>
              <a:sym typeface="+mn-ea"/>
            </a:endParaRPr>
          </a:p>
          <a:p>
            <a:endParaRPr lang="en-US" altLang="zh-CN">
              <a:solidFill>
                <a:schemeClr val="tx1"/>
              </a:solidFill>
              <a:ea typeface="宋体" panose="02010600030101010101" pitchFamily="2" charset="-122"/>
              <a:sym typeface="+mn-ea"/>
            </a:endParaRPr>
          </a:p>
          <a:p>
            <a:r>
              <a:rPr lang="en-US" altLang="zh-CN">
                <a:solidFill>
                  <a:schemeClr val="tx1"/>
                </a:solidFill>
                <a:ea typeface="宋体" panose="02010600030101010101" pitchFamily="2" charset="-122"/>
                <a:sym typeface="+mn-ea"/>
              </a:rPr>
              <a:t>The spot the king moopos; The spot the king moopoed.</a:t>
            </a:r>
            <a:r>
              <a:rPr lang="zh-CN" altLang="en-US">
                <a:solidFill>
                  <a:schemeClr val="tx1"/>
                </a:solidFill>
                <a:ea typeface="宋体" panose="02010600030101010101" pitchFamily="2" charset="-122"/>
                <a:sym typeface="+mn-ea"/>
              </a:rPr>
              <a:t> </a:t>
            </a:r>
            <a:endParaRPr lang="zh-CN" altLang="en-US">
              <a:solidFill>
                <a:schemeClr val="tx1"/>
              </a:solidFill>
              <a:ea typeface="宋体" panose="02010600030101010101" pitchFamily="2" charset="-122"/>
              <a:sym typeface="+mn-ea"/>
            </a:endParaRPr>
          </a:p>
          <a:p>
            <a:r>
              <a:rPr lang="zh-CN" altLang="en-US">
                <a:solidFill>
                  <a:schemeClr val="tx1"/>
                </a:solidFill>
                <a:latin typeface="仿宋" panose="02010609060101010101" charset="-122"/>
                <a:ea typeface="仿宋" panose="02010609060101010101" charset="-122"/>
                <a:sym typeface="+mn-ea"/>
              </a:rPr>
              <a:t>一颗痣出现在国王的鼻子上。</a:t>
            </a:r>
            <a:endParaRPr lang="zh-CN" altLang="en-US">
              <a:solidFill>
                <a:schemeClr val="tx1"/>
              </a:solidFill>
              <a:latin typeface="仿宋" panose="02010609060101010101" charset="-122"/>
              <a:ea typeface="仿宋" panose="02010609060101010101" charset="-122"/>
              <a:sym typeface="+mn-ea"/>
            </a:endParaRPr>
          </a:p>
          <a:p>
            <a:endParaRPr lang="zh-CN" altLang="en-US">
              <a:solidFill>
                <a:schemeClr val="tx1"/>
              </a:solidFill>
              <a:latin typeface="仿宋" panose="02010609060101010101" charset="-122"/>
              <a:ea typeface="仿宋" panose="02010609060101010101" charset="-122"/>
              <a:sym typeface="+mn-ea"/>
            </a:endParaRPr>
          </a:p>
          <a:p>
            <a:r>
              <a:rPr lang="zh-CN" altLang="en-US">
                <a:latin typeface="宋体" panose="02010600030101010101" pitchFamily="2" charset="-122"/>
                <a:ea typeface="宋体" panose="02010600030101010101" pitchFamily="2" charset="-122"/>
              </a:rPr>
              <a:t>均衡组：</a:t>
            </a:r>
            <a:r>
              <a:rPr lang="en-US" altLang="zh-CN">
                <a:latin typeface="宋体" panose="02010600030101010101" pitchFamily="2" charset="-122"/>
                <a:ea typeface="宋体" panose="02010600030101010101" pitchFamily="2" charset="-122"/>
              </a:rPr>
              <a:t>5</a:t>
            </a:r>
            <a:r>
              <a:rPr lang="zh-CN" altLang="en-US">
                <a:latin typeface="宋体" panose="02010600030101010101" pitchFamily="2" charset="-122"/>
                <a:ea typeface="宋体" panose="02010600030101010101" pitchFamily="2" charset="-122"/>
              </a:rPr>
              <a:t>个新动词，三个：</a:t>
            </a:r>
            <a:r>
              <a:rPr lang="en-US" altLang="zh-CN">
                <a:latin typeface="宋体" panose="02010600030101010101" pitchFamily="2" charset="-122"/>
                <a:ea typeface="宋体" panose="02010600030101010101" pitchFamily="2" charset="-122"/>
              </a:rPr>
              <a:t>4</a:t>
            </a:r>
            <a:r>
              <a:rPr lang="zh-CN" altLang="en-US">
                <a:latin typeface="宋体" panose="02010600030101010101" pitchFamily="2" charset="-122"/>
                <a:ea typeface="宋体" panose="02010600030101010101" pitchFamily="2" charset="-122"/>
              </a:rPr>
              <a:t>次，两个：</a:t>
            </a:r>
            <a:r>
              <a:rPr lang="en-US"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次</a:t>
            </a:r>
            <a:endParaRPr lang="zh-CN" altLang="en-US">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偏斜组：</a:t>
            </a:r>
            <a:r>
              <a:rPr lang="en-US" altLang="zh-CN">
                <a:latin typeface="宋体" panose="02010600030101010101" pitchFamily="2" charset="-122"/>
                <a:ea typeface="宋体" panose="02010600030101010101" pitchFamily="2" charset="-122"/>
              </a:rPr>
              <a:t>5</a:t>
            </a:r>
            <a:r>
              <a:rPr lang="zh-CN" altLang="en-US">
                <a:latin typeface="宋体" panose="02010600030101010101" pitchFamily="2" charset="-122"/>
                <a:ea typeface="宋体" panose="02010600030101010101" pitchFamily="2" charset="-122"/>
              </a:rPr>
              <a:t>个新动词，一个：</a:t>
            </a:r>
            <a:r>
              <a:rPr lang="en-US" altLang="zh-CN">
                <a:latin typeface="宋体" panose="02010600030101010101" pitchFamily="2" charset="-122"/>
                <a:ea typeface="宋体" panose="02010600030101010101" pitchFamily="2" charset="-122"/>
              </a:rPr>
              <a:t>8</a:t>
            </a:r>
            <a:r>
              <a:rPr lang="zh-CN" altLang="en-US">
                <a:latin typeface="宋体" panose="02010600030101010101" pitchFamily="2" charset="-122"/>
                <a:ea typeface="宋体" panose="02010600030101010101" pitchFamily="2" charset="-122"/>
              </a:rPr>
              <a:t>次，四个：</a:t>
            </a:r>
            <a:r>
              <a:rPr lang="en-US" altLang="zh-CN">
                <a:latin typeface="宋体" panose="02010600030101010101" pitchFamily="2" charset="-122"/>
                <a:ea typeface="宋体" panose="02010600030101010101" pitchFamily="2" charset="-122"/>
              </a:rPr>
              <a:t>2</a:t>
            </a:r>
            <a:r>
              <a:rPr lang="zh-CN" altLang="en-US">
                <a:latin typeface="宋体" panose="02010600030101010101" pitchFamily="2" charset="-122"/>
                <a:ea typeface="宋体" panose="02010600030101010101" pitchFamily="2" charset="-122"/>
              </a:rPr>
              <a:t>次</a:t>
            </a:r>
            <a:endParaRPr lang="en-US" altLang="zh-CN">
              <a:latin typeface="宋体" panose="02010600030101010101" pitchFamily="2" charset="-122"/>
              <a:ea typeface="宋体" panose="02010600030101010101" pitchFamily="2" charset="-122"/>
            </a:endParaRPr>
          </a:p>
          <a:p>
            <a:r>
              <a:rPr lang="zh-CN" altLang="en-US">
                <a:latin typeface="宋体" panose="02010600030101010101" pitchFamily="2" charset="-122"/>
                <a:ea typeface="宋体" panose="02010600030101010101" pitchFamily="2" charset="-122"/>
              </a:rPr>
              <a:t>对照组：无音频</a:t>
            </a:r>
            <a:endParaRPr lang="zh-CN" altLang="en-US">
              <a:latin typeface="宋体" panose="02010600030101010101" pitchFamily="2" charset="-122"/>
              <a:ea typeface="宋体" panose="02010600030101010101" pitchFamily="2" charset="-122"/>
            </a:endParaRPr>
          </a:p>
          <a:p>
            <a:endParaRPr lang="zh-CN" altLang="en-US">
              <a:latin typeface="宋体" panose="02010600030101010101" pitchFamily="2" charset="-122"/>
              <a:ea typeface="宋体" panose="02010600030101010101" pitchFamily="2" charset="-122"/>
            </a:endParaRPr>
          </a:p>
        </p:txBody>
      </p:sp>
    </p:spTree>
    <p:custDataLst>
      <p:tags r:id="rId1"/>
    </p:custDataLst>
  </p:cSld>
  <p:clrMapOvr>
    <a:masterClrMapping/>
  </p:clrMapOvr>
</p:sld>
</file>

<file path=ppt/tags/tag1.xml><?xml version="1.0" encoding="utf-8"?>
<p:tagLst xmlns:p="http://schemas.openxmlformats.org/presentationml/2006/main">
  <p:tag name="KSO_WM_TAG_VERSION" val="1.0"/>
  <p:tag name="KSO_WM_TEMPLATE_CATEGORY" val="custom"/>
  <p:tag name="KSO_WM_TEMPLATE_INDEX" val="20164417"/>
</p:tagLst>
</file>

<file path=ppt/tags/tag10.xml><?xml version="1.0" encoding="utf-8"?>
<p:tagLst xmlns:p="http://schemas.openxmlformats.org/presentationml/2006/main">
  <p:tag name="KSO_WM_TAG_VERSION" val="1.0"/>
  <p:tag name="KSO_WM_BEAUTIFY_FLAG" val="#wm#"/>
  <p:tag name="KSO_WM_UNIT_TYPE" val="i"/>
  <p:tag name="KSO_WM_UNIT_ID" val="custom20164417_4*i*0"/>
  <p:tag name="KSO_WM_TEMPLATE_CATEGORY" val="custom"/>
  <p:tag name="KSO_WM_TEMPLATE_INDEX" val="20164417"/>
  <p:tag name="KSO_WM_UNIT_INDEX" val="0"/>
</p:tagLst>
</file>

<file path=ppt/tags/tag100.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01.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02.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03.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04.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0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06.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07.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0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09.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1.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4*a*1"/>
  <p:tag name="KSO_WM_UNIT_LAYERLEVEL" val="1"/>
  <p:tag name="KSO_WM_UNIT_VALUE" val="19"/>
  <p:tag name="KSO_WM_UNIT_ISCONTENTSTITLE" val="0"/>
  <p:tag name="KSO_WM_UNIT_HIGHLIGHT" val="0"/>
  <p:tag name="KSO_WM_UNIT_COMPATIBLE" val="0"/>
  <p:tag name="KSO_WM_UNIT_CLEAR" val="0"/>
  <p:tag name="KSO_WM_UNIT_PRESET_TEXT_INDEX" val="3"/>
  <p:tag name="KSO_WM_UNIT_PRESET_TEXT_LEN" val="17"/>
</p:tagLst>
</file>

<file path=ppt/tags/tag110.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11.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12.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13.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1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1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16.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17.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1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19.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2.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i"/>
  <p:tag name="KSO_WM_UNIT_INDEX" val="1_1"/>
  <p:tag name="KSO_WM_UNIT_ID" val="custom20164417_4*l_i*1_1"/>
  <p:tag name="KSO_WM_UNIT_LAYERLEVEL" val="1_1"/>
  <p:tag name="KSO_WM_UNIT_BIND_DECORATION_IDS" val="custom20164417_4*l_i*1_2"/>
  <p:tag name="KSO_WM_DIAGRAM_GROUP_CODE" val="l1-1"/>
  <p:tag name="KSO_WM_UNIT_FILL_FORE_SCHEMECOLOR_INDEX" val="13"/>
  <p:tag name="KSO_WM_UNIT_FILL_TYPE" val="1"/>
  <p:tag name="KSO_WM_UNIT_USESOURCEFORMAT_APPLY" val="1"/>
</p:tagLst>
</file>

<file path=ppt/tags/tag120.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21.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22.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23.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2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25.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26.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27.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28.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29.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3.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i"/>
  <p:tag name="KSO_WM_UNIT_INDEX" val="1_2"/>
  <p:tag name="KSO_WM_UNIT_ID" val="custom20164417_4*l_i*1_2"/>
  <p:tag name="KSO_WM_UNIT_LAYERLEVEL" val="1_1"/>
  <p:tag name="KSO_WM_UNIT_BIND_DECORATION_IDS" val="custom20164417_4*l_i*1_2"/>
  <p:tag name="KSO_WM_DIAGRAM_GROUP_CODE" val="l1-1"/>
  <p:tag name="KSO_WM_UNIT_FILL_FORE_SCHEMECOLOR_INDEX" val="13"/>
  <p:tag name="KSO_WM_UNIT_FILL_TYPE" val="1"/>
  <p:tag name="KSO_WM_UNIT_USESOURCEFORMAT_APPLY" val="1"/>
</p:tagLst>
</file>

<file path=ppt/tags/tag130.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31.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32.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33.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34.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3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36.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37.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3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39.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i"/>
  <p:tag name="KSO_WM_UNIT_INDEX" val="1_3"/>
  <p:tag name="KSO_WM_UNIT_ID" val="custom20164417_4*l_i*1_3"/>
  <p:tag name="KSO_WM_UNIT_LAYERLEVEL" val="1_1"/>
  <p:tag name="KSO_WM_UNIT_BIND_DECORATION_IDS" val="custom20164417_4*l_i*1_2"/>
  <p:tag name="KSO_WM_DIAGRAM_GROUP_CODE" val="l1-1"/>
  <p:tag name="KSO_WM_UNIT_FILL_FORE_SCHEMECOLOR_INDEX" val="13"/>
  <p:tag name="KSO_WM_UNIT_FILL_TYPE" val="1"/>
  <p:tag name="KSO_WM_UNIT_USESOURCEFORMAT_APPLY" val="1"/>
</p:tagLst>
</file>

<file path=ppt/tags/tag140.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41.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42.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43.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4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14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146.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147.xml><?xml version="1.0" encoding="utf-8"?>
<p:tagLst xmlns:p="http://schemas.openxmlformats.org/presentationml/2006/main">
  <p:tag name="KSO_WM_TAG_VERSION" val="1.0"/>
  <p:tag name="KSO_WM_BEAUTIFY_FLAG" val="#wm#"/>
  <p:tag name="KSO_WM_UNIT_TYPE" val="i"/>
  <p:tag name="KSO_WM_UNIT_ID" val="custom20164417_5*i*0"/>
  <p:tag name="KSO_WM_TEMPLATE_CATEGORY" val="custom"/>
  <p:tag name="KSO_WM_TEMPLATE_INDEX" val="20164417"/>
  <p:tag name="KSO_WM_UNIT_INDEX" val="0"/>
</p:tagLst>
</file>

<file path=ppt/tags/tag14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5*a*1"/>
  <p:tag name="KSO_WM_UNIT_LAYERLEVEL" val="1"/>
  <p:tag name="KSO_WM_UNIT_VALUE" val="10"/>
  <p:tag name="KSO_WM_UNIT_ISCONTENTSTITLE" val="0"/>
  <p:tag name="KSO_WM_UNIT_HIGHLIGHT" val="0"/>
  <p:tag name="KSO_WM_UNIT_COMPATIBLE" val="0"/>
  <p:tag name="KSO_WM_UNIT_CLEAR" val="0"/>
  <p:tag name="KSO_WM_UNIT_PRESET_TEXT_INDEX" val="3"/>
  <p:tag name="KSO_WM_UNIT_PRESET_TEXT_LEN" val="12"/>
</p:tagLst>
</file>

<file path=ppt/tags/tag149.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b"/>
  <p:tag name="KSO_WM_UNIT_INDEX" val="1"/>
  <p:tag name="KSO_WM_UNIT_ID" val="custom20164417_5*b*1"/>
  <p:tag name="KSO_WM_UNIT_LAYERLEVEL" val="1"/>
  <p:tag name="KSO_WM_UNIT_VALUE" val="14"/>
  <p:tag name="KSO_WM_UNIT_ISCONTENTSTITLE" val="0"/>
  <p:tag name="KSO_WM_UNIT_HIGHLIGHT" val="0"/>
  <p:tag name="KSO_WM_UNIT_COMPATIBLE" val="0"/>
  <p:tag name="KSO_WM_UNIT_CLEAR" val="0"/>
  <p:tag name="KSO_WM_UNIT_PRESET_TEXT_INDEX" val="3"/>
  <p:tag name="KSO_WM_UNIT_PRESET_TEXT_LEN" val="12"/>
</p:tagLst>
</file>

<file path=ppt/tags/tag1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h_f"/>
  <p:tag name="KSO_WM_UNIT_INDEX" val="1_1_1"/>
  <p:tag name="KSO_WM_UNIT_ID" val="custom20164417_4*l_h_f*1_1_1"/>
  <p:tag name="KSO_WM_UNIT_LAYERLEVEL" val="1_1_1"/>
  <p:tag name="KSO_WM_UNIT_VALUE" val="11"/>
  <p:tag name="KSO_WM_UNIT_HIGHLIGHT" val="0"/>
  <p:tag name="KSO_WM_UNIT_COMPATIBLE" val="0"/>
  <p:tag name="KSO_WM_UNIT_CLEAR" val="0"/>
  <p:tag name="KSO_WM_UNIT_PRESET_TEXT_INDEX" val="4"/>
  <p:tag name="KSO_WM_UNIT_PRESET_TEXT_LEN" val="17"/>
  <p:tag name="KSO_WM_DIAGRAM_GROUP_CODE" val="l1-1"/>
  <p:tag name="KSO_WM_UNIT_BIND_DECORATION_IDS" val="custom20164417_4*l_i*1_1"/>
  <p:tag name="KSO_WM_UNIT_USESOURCEFORMAT_APPLY" val="1"/>
</p:tagLst>
</file>

<file path=ppt/tags/tag150.xml><?xml version="1.0" encoding="utf-8"?>
<p:tagLst xmlns:p="http://schemas.openxmlformats.org/presentationml/2006/main">
  <p:tag name="KSO_WM_TEMPLATE_CATEGORY" val="custom"/>
  <p:tag name="KSO_WM_TEMPLATE_INDEX" val="20164417"/>
  <p:tag name="KSO_WM_TAG_VERSION" val="1.0"/>
  <p:tag name="KSO_WM_SLIDE_ID" val="custom20164417_5"/>
  <p:tag name="KSO_WM_SLIDE_INDEX" val="5"/>
  <p:tag name="KSO_WM_SLIDE_ITEM_CNT" val="2"/>
  <p:tag name="KSO_WM_SLIDE_LAYOUT" val="a_b"/>
  <p:tag name="KSO_WM_SLIDE_LAYOUT_CNT" val="1_1"/>
  <p:tag name="KSO_WM_SLIDE_TYPE" val="text"/>
  <p:tag name="KSO_WM_BEAUTIFY_FLAG" val="#wm#"/>
  <p:tag name="KSO_WM_SLIDE_POSITION" val="533*267"/>
  <p:tag name="KSO_WM_SLIDE_SIZE" val="409*46"/>
</p:tagLst>
</file>

<file path=ppt/tags/tag16.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h_f"/>
  <p:tag name="KSO_WM_UNIT_INDEX" val="1_2_1"/>
  <p:tag name="KSO_WM_UNIT_ID" val="custom20164417_4*l_h_f*1_2_1"/>
  <p:tag name="KSO_WM_UNIT_LAYERLEVEL" val="1_1_1"/>
  <p:tag name="KSO_WM_UNIT_VALUE" val="11"/>
  <p:tag name="KSO_WM_UNIT_HIGHLIGHT" val="0"/>
  <p:tag name="KSO_WM_UNIT_COMPATIBLE" val="0"/>
  <p:tag name="KSO_WM_UNIT_CLEAR" val="0"/>
  <p:tag name="KSO_WM_UNIT_PRESET_TEXT_INDEX" val="4"/>
  <p:tag name="KSO_WM_UNIT_PRESET_TEXT_LEN" val="17"/>
  <p:tag name="KSO_WM_DIAGRAM_GROUP_CODE" val="l1-1"/>
  <p:tag name="KSO_WM_UNIT_USESOURCEFORMAT_APPLY" val="1"/>
</p:tagLst>
</file>

<file path=ppt/tags/tag17.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h_a"/>
  <p:tag name="KSO_WM_UNIT_INDEX" val="1_1_1"/>
  <p:tag name="KSO_WM_UNIT_ID" val="custom20164417_4*l_h_a*1_1_1"/>
  <p:tag name="KSO_WM_UNIT_LAYERLEVEL" val="1_1_1"/>
  <p:tag name="KSO_WM_UNIT_VALUE" val="10"/>
  <p:tag name="KSO_WM_UNIT_HIGHLIGHT" val="0"/>
  <p:tag name="KSO_WM_UNIT_COMPATIBLE" val="0"/>
  <p:tag name="KSO_WM_UNIT_CLEAR" val="0"/>
  <p:tag name="KSO_WM_UNIT_PRESET_TEXT_INDEX" val="3"/>
  <p:tag name="KSO_WM_UNIT_PRESET_TEXT_LEN" val="12"/>
  <p:tag name="KSO_WM_DIAGRAM_GROUP_CODE" val="l1-1"/>
  <p:tag name="KSO_WM_UNIT_BIND_DECORATION_IDS" val="custom20164417_4*l_i*1_1"/>
  <p:tag name="KSO_WM_UNIT_TEXT_FILL_FORE_SCHEMECOLOR_INDEX" val="13"/>
  <p:tag name="KSO_WM_UNIT_TEXT_FILL_TYPE" val="1"/>
  <p:tag name="KSO_WM_UNIT_USESOURCEFORMAT_APPLY" val="1"/>
</p:tagLst>
</file>

<file path=ppt/tags/tag1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h_a"/>
  <p:tag name="KSO_WM_UNIT_INDEX" val="1_2_1"/>
  <p:tag name="KSO_WM_UNIT_ID" val="custom20164417_4*l_h_a*1_2_1"/>
  <p:tag name="KSO_WM_UNIT_LAYERLEVEL" val="1_1_1"/>
  <p:tag name="KSO_WM_UNIT_VALUE" val="9"/>
  <p:tag name="KSO_WM_UNIT_HIGHLIGHT" val="0"/>
  <p:tag name="KSO_WM_UNIT_COMPATIBLE" val="0"/>
  <p:tag name="KSO_WM_UNIT_CLEAR" val="0"/>
  <p:tag name="KSO_WM_UNIT_PRESET_TEXT_INDEX" val="3"/>
  <p:tag name="KSO_WM_UNIT_PRESET_TEXT_LEN" val="12"/>
  <p:tag name="KSO_WM_DIAGRAM_GROUP_CODE" val="l1-1"/>
  <p:tag name="KSO_WM_UNIT_TEXT_FILL_FORE_SCHEMECOLOR_INDEX" val="13"/>
  <p:tag name="KSO_WM_UNIT_TEXT_FILL_TYPE" val="1"/>
  <p:tag name="KSO_WM_UNIT_USESOURCEFORMAT_APPLY" val="1"/>
</p:tagLst>
</file>

<file path=ppt/tags/tag19.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h_a"/>
  <p:tag name="KSO_WM_UNIT_INDEX" val="1_3_1"/>
  <p:tag name="KSO_WM_UNIT_ID" val="custom20164417_4*l_h_a*1_3_1"/>
  <p:tag name="KSO_WM_UNIT_LAYERLEVEL" val="1_1_1"/>
  <p:tag name="KSO_WM_UNIT_VALUE" val="9"/>
  <p:tag name="KSO_WM_UNIT_HIGHLIGHT" val="0"/>
  <p:tag name="KSO_WM_UNIT_COMPATIBLE" val="0"/>
  <p:tag name="KSO_WM_UNIT_CLEAR" val="0"/>
  <p:tag name="KSO_WM_UNIT_PRESET_TEXT_INDEX" val="3"/>
  <p:tag name="KSO_WM_UNIT_PRESET_TEXT_LEN" val="12"/>
  <p:tag name="KSO_WM_DIAGRAM_GROUP_CODE" val="l1-1"/>
  <p:tag name="KSO_WM_UNIT_BIND_DECORATION_IDS" val="custom20164417_4*l_i*1_3"/>
  <p:tag name="KSO_WM_UNIT_TEXT_FILL_FORE_SCHEMECOLOR_INDEX" val="13"/>
  <p:tag name="KSO_WM_UNIT_TEXT_FILL_TYPE" val="1"/>
  <p:tag name="KSO_WM_UNIT_USESOURCEFORMAT_APPLY" val="1"/>
</p:tagLst>
</file>

<file path=ppt/tags/tag2.xml><?xml version="1.0" encoding="utf-8"?>
<p:tagLst xmlns:p="http://schemas.openxmlformats.org/presentationml/2006/main">
  <p:tag name="KSO_WM_TAG_VERSION" val="1.0"/>
  <p:tag name="KSO_WM_TEMPLATE_CATEGORY" val="custom"/>
  <p:tag name="KSO_WM_TEMPLATE_INDEX" val="20164417"/>
</p:tagLst>
</file>

<file path=ppt/tags/tag20.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h_f"/>
  <p:tag name="KSO_WM_UNIT_INDEX" val="1_3_1"/>
  <p:tag name="KSO_WM_UNIT_ID" val="custom20164417_4*l_h_f*1_3_1"/>
  <p:tag name="KSO_WM_UNIT_LAYERLEVEL" val="1_1_1"/>
  <p:tag name="KSO_WM_UNIT_VALUE" val="8"/>
  <p:tag name="KSO_WM_UNIT_HIGHLIGHT" val="0"/>
  <p:tag name="KSO_WM_UNIT_COMPATIBLE" val="0"/>
  <p:tag name="KSO_WM_UNIT_CLEAR" val="0"/>
  <p:tag name="KSO_WM_UNIT_PRESET_TEXT_INDEX" val="4"/>
  <p:tag name="KSO_WM_UNIT_PRESET_TEXT_LEN" val="17"/>
  <p:tag name="KSO_WM_DIAGRAM_GROUP_CODE" val="l1-1"/>
  <p:tag name="KSO_WM_UNIT_BIND_DECORATION_IDS" val="custom20164417_4*l_i*1_3"/>
  <p:tag name="KSO_WM_UNIT_USESOURCEFORMAT_APPLY" val="1"/>
</p:tagLst>
</file>

<file path=ppt/tags/tag21.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i"/>
  <p:tag name="KSO_WM_UNIT_INDEX" val="1_3"/>
  <p:tag name="KSO_WM_UNIT_ID" val="custom20164417_4*l_i*1_3"/>
  <p:tag name="KSO_WM_UNIT_LAYERLEVEL" val="1_1"/>
  <p:tag name="KSO_WM_UNIT_BIND_DECORATION_IDS" val="custom20164417_4*l_i*1_2"/>
  <p:tag name="KSO_WM_DIAGRAM_GROUP_CODE" val="l1-1"/>
  <p:tag name="KSO_WM_UNIT_FILL_FORE_SCHEMECOLOR_INDEX" val="13"/>
  <p:tag name="KSO_WM_UNIT_FILL_TYPE" val="1"/>
  <p:tag name="KSO_WM_UNIT_USESOURCEFORMAT_APPLY" val="1"/>
</p:tagLst>
</file>

<file path=ppt/tags/tag22.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i"/>
  <p:tag name="KSO_WM_UNIT_INDEX" val="1_3"/>
  <p:tag name="KSO_WM_UNIT_ID" val="custom20164417_4*l_i*1_3"/>
  <p:tag name="KSO_WM_UNIT_LAYERLEVEL" val="1_1"/>
  <p:tag name="KSO_WM_UNIT_BIND_DECORATION_IDS" val="custom20164417_4*l_i*1_2"/>
  <p:tag name="KSO_WM_DIAGRAM_GROUP_CODE" val="l1-1"/>
  <p:tag name="KSO_WM_UNIT_FILL_FORE_SCHEMECOLOR_INDEX" val="13"/>
  <p:tag name="KSO_WM_UNIT_FILL_TYPE" val="1"/>
  <p:tag name="KSO_WM_UNIT_USESOURCEFORMAT_APPLY" val="1"/>
</p:tagLst>
</file>

<file path=ppt/tags/tag23.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i"/>
  <p:tag name="KSO_WM_UNIT_INDEX" val="1_1"/>
  <p:tag name="KSO_WM_UNIT_ID" val="custom20164417_4*l_i*1_1"/>
  <p:tag name="KSO_WM_UNIT_LAYERLEVEL" val="1_1"/>
  <p:tag name="KSO_WM_UNIT_BIND_DECORATION_IDS" val="custom20164417_4*l_i*1_2"/>
  <p:tag name="KSO_WM_DIAGRAM_GROUP_CODE" val="l1-1"/>
  <p:tag name="KSO_WM_UNIT_FILL_FORE_SCHEMECOLOR_INDEX" val="13"/>
  <p:tag name="KSO_WM_UNIT_FILL_TYPE" val="1"/>
  <p:tag name="KSO_WM_UNIT_USESOURCEFORMAT_APPLY" val="1"/>
</p:tagLst>
</file>

<file path=ppt/tags/tag2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i"/>
  <p:tag name="KSO_WM_UNIT_INDEX" val="1_1"/>
  <p:tag name="KSO_WM_UNIT_ID" val="custom20164417_4*l_i*1_1"/>
  <p:tag name="KSO_WM_UNIT_LAYERLEVEL" val="1_1"/>
  <p:tag name="KSO_WM_UNIT_BIND_DECORATION_IDS" val="custom20164417_4*l_i*1_2"/>
  <p:tag name="KSO_WM_DIAGRAM_GROUP_CODE" val="l1-1"/>
  <p:tag name="KSO_WM_UNIT_FILL_FORE_SCHEMECOLOR_INDEX" val="13"/>
  <p:tag name="KSO_WM_UNIT_FILL_TYPE" val="1"/>
  <p:tag name="KSO_WM_UNIT_USESOURCEFORMAT_APPLY" val="1"/>
</p:tagLst>
</file>

<file path=ppt/tags/tag2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l_h_a"/>
  <p:tag name="KSO_WM_UNIT_INDEX" val="1_2_1"/>
  <p:tag name="KSO_WM_UNIT_ID" val="custom20164417_4*l_h_a*1_2_1"/>
  <p:tag name="KSO_WM_UNIT_LAYERLEVEL" val="1_1_1"/>
  <p:tag name="KSO_WM_UNIT_VALUE" val="9"/>
  <p:tag name="KSO_WM_UNIT_HIGHLIGHT" val="0"/>
  <p:tag name="KSO_WM_UNIT_COMPATIBLE" val="0"/>
  <p:tag name="KSO_WM_UNIT_CLEAR" val="0"/>
  <p:tag name="KSO_WM_UNIT_PRESET_TEXT_INDEX" val="3"/>
  <p:tag name="KSO_WM_UNIT_PRESET_TEXT_LEN" val="12"/>
  <p:tag name="KSO_WM_DIAGRAM_GROUP_CODE" val="l1-1"/>
  <p:tag name="KSO_WM_UNIT_TEXT_FILL_FORE_SCHEMECOLOR_INDEX" val="13"/>
  <p:tag name="KSO_WM_UNIT_TEXT_FILL_TYPE" val="1"/>
  <p:tag name="KSO_WM_UNIT_USESOURCEFORMAT_APPLY" val="1"/>
</p:tagLst>
</file>

<file path=ppt/tags/tag26.xml><?xml version="1.0" encoding="utf-8"?>
<p:tagLst xmlns:p="http://schemas.openxmlformats.org/presentationml/2006/main">
  <p:tag name="KSO_WM_TEMPLATE_CATEGORY" val="custom"/>
  <p:tag name="KSO_WM_TEMPLATE_INDEX" val="20164417"/>
  <p:tag name="KSO_WM_TAG_VERSION" val="1.0"/>
  <p:tag name="KSO_WM_SLIDE_ID" val="custom20164417_4"/>
  <p:tag name="KSO_WM_SLIDE_INDEX" val="4"/>
  <p:tag name="KSO_WM_SLIDE_ITEM_CNT" val="3"/>
  <p:tag name="KSO_WM_SLIDE_LAYOUT" val="a_l"/>
  <p:tag name="KSO_WM_SLIDE_LAYOUT_CNT" val="1_1"/>
  <p:tag name="KSO_WM_SLIDE_TYPE" val="text"/>
  <p:tag name="KSO_WM_BEAUTIFY_FLAG" val="#wm#"/>
  <p:tag name="KSO_WM_SLIDE_POSITION" val="680*258"/>
  <p:tag name="KSO_WM_SLIDE_SIZE" val="241*196"/>
  <p:tag name="KSO_WM_DIAGRAM_GROUP_CODE" val="l1-1"/>
</p:tagLst>
</file>

<file path=ppt/tags/tag27.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2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29.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3.xml><?xml version="1.0" encoding="utf-8"?>
<p:tagLst xmlns:p="http://schemas.openxmlformats.org/presentationml/2006/main">
  <p:tag name="KSO_WM_TEMPLATE_CATEGORY" val="custom"/>
  <p:tag name="KSO_WM_TEMPLATE_INDEX" val="20164417"/>
  <p:tag name="KSO_WM_TAG_VERSION" val="1.0"/>
  <p:tag name="KSO_WM_BEAUTIFY_FLAG" val="#wm#"/>
  <p:tag name="KSO_WM_TEMPLATE_THUMBS_INDEX" val="1、2、3、4、5、6、7、8、9、10、11、12、13"/>
</p:tagLst>
</file>

<file path=ppt/tags/tag30.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31.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32.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33.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3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35.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36.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37.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38.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39.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1*a*1"/>
  <p:tag name="KSO_WM_UNIT_LAYERLEVEL" val="1"/>
  <p:tag name="KSO_WM_UNIT_VALUE" val="17"/>
  <p:tag name="KSO_WM_UNIT_ISCONTENTSTITLE" val="0"/>
  <p:tag name="KSO_WM_UNIT_HIGHLIGHT" val="0"/>
  <p:tag name="KSO_WM_UNIT_COMPATIBLE" val="0"/>
  <p:tag name="KSO_WM_UNIT_CLEAR" val="0"/>
  <p:tag name="KSO_WM_UNIT_PRESET_TEXT_INDEX" val="3"/>
  <p:tag name="KSO_WM_UNIT_PRESET_TEXT_LEN" val="17"/>
</p:tagLst>
</file>

<file path=ppt/tags/tag40.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41.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42.xml><?xml version="1.0" encoding="utf-8"?>
<p:tagLst xmlns:p="http://schemas.openxmlformats.org/presentationml/2006/main">
  <p:tag name="KSO_WM_BEAUTIFY_FLAG" val="#wm#"/>
  <p:tag name="KSO_WM_TEMPLATE_CATEGORY" val="custom"/>
  <p:tag name="KSO_WM_TEMPLATE_INDEX" val="20164417"/>
</p:tagLst>
</file>

<file path=ppt/tags/tag43.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4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45.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46.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47.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48.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49.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b"/>
  <p:tag name="KSO_WM_UNIT_INDEX" val="1"/>
  <p:tag name="KSO_WM_UNIT_ID" val="custom20164417_1*b*1"/>
  <p:tag name="KSO_WM_UNIT_LAYERLEVEL" val="1"/>
  <p:tag name="KSO_WM_UNIT_VALUE" val="34"/>
  <p:tag name="KSO_WM_UNIT_ISCONTENTSTITLE" val="0"/>
  <p:tag name="KSO_WM_UNIT_HIGHLIGHT" val="0"/>
  <p:tag name="KSO_WM_UNIT_COMPATIBLE" val="0"/>
  <p:tag name="KSO_WM_UNIT_CLEAR" val="0"/>
  <p:tag name="KSO_WM_UNIT_PRESET_TEXT_INDEX" val="4"/>
  <p:tag name="KSO_WM_UNIT_PRESET_TEXT_LEN" val="17"/>
</p:tagLst>
</file>

<file path=ppt/tags/tag50.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51.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52.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53.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54.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5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56.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57.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5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59.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6.xml><?xml version="1.0" encoding="utf-8"?>
<p:tagLst xmlns:p="http://schemas.openxmlformats.org/presentationml/2006/main">
  <p:tag name="KSO_WM_TEMPLATE_CATEGORY" val="custom"/>
  <p:tag name="KSO_WM_TEMPLATE_INDEX" val="20164417"/>
  <p:tag name="KSO_WM_TAG_VERSION" val="1.0"/>
  <p:tag name="KSO_WM_SLIDE_ID" val="custom20164417_1"/>
  <p:tag name="KSO_WM_SLIDE_INDEX" val="1"/>
  <p:tag name="KSO_WM_SLIDE_ITEM_CNT" val="2"/>
  <p:tag name="KSO_WM_SLIDE_LAYOUT" val="a_b"/>
  <p:tag name="KSO_WM_SLIDE_LAYOUT_CNT" val="1_1"/>
  <p:tag name="KSO_WM_SLIDE_TYPE" val="text"/>
  <p:tag name="KSO_WM_BEAUTIFY_FLAG" val="#wm#"/>
  <p:tag name="KSO_WM_SLIDE_POSITION" val="61*418"/>
  <p:tag name="KSO_WM_SLIDE_SIZE" val="833*56"/>
  <p:tag name="KSO_WM_TEMPLATE_THUMBS_INDEX" val="1、2、3、4、5、6、7、8、9、10、11、12、13"/>
</p:tagLst>
</file>

<file path=ppt/tags/tag60.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61.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62.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63.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6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6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66.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67.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6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69.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7.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7*a*1"/>
  <p:tag name="KSO_WM_UNIT_LAYERLEVEL" val="1"/>
  <p:tag name="KSO_WM_UNIT_VALUE" val="21"/>
  <p:tag name="KSO_WM_UNIT_ISCONTENTSTITLE" val="0"/>
  <p:tag name="KSO_WM_UNIT_HIGHLIGHT" val="0"/>
  <p:tag name="KSO_WM_UNIT_COMPATIBLE" val="0"/>
  <p:tag name="KSO_WM_UNIT_CLEAR" val="0"/>
  <p:tag name="KSO_WM_UNIT_PRESET_TEXT_INDEX" val="3"/>
  <p:tag name="KSO_WM_UNIT_PRESET_TEXT_LEN" val="17"/>
</p:tagLst>
</file>

<file path=ppt/tags/tag70.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71.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72.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73.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7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75.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76.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77.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78.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79.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7*f*1"/>
  <p:tag name="KSO_WM_UNIT_LAYERLEVEL" val="1"/>
  <p:tag name="KSO_WM_UNIT_VALUE" val="86"/>
  <p:tag name="KSO_WM_UNIT_HIGHLIGHT" val="0"/>
  <p:tag name="KSO_WM_UNIT_COMPATIBLE" val="0"/>
  <p:tag name="KSO_WM_UNIT_CLEAR" val="0"/>
  <p:tag name="KSO_WM_UNIT_PRESET_TEXT_INDEX" val="5"/>
  <p:tag name="KSO_WM_UNIT_PRESET_TEXT_LEN" val="124"/>
</p:tagLst>
</file>

<file path=ppt/tags/tag80.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81.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82.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83.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84.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8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86.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87.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8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89.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9.xml><?xml version="1.0" encoding="utf-8"?>
<p:tagLst xmlns:p="http://schemas.openxmlformats.org/presentationml/2006/main">
  <p:tag name="KSO_WM_TEMPLATE_CATEGORY" val="custom"/>
  <p:tag name="KSO_WM_TEMPLATE_INDEX" val="20164417"/>
  <p:tag name="KSO_WM_TAG_VERSION" val="1.0"/>
  <p:tag name="KSO_WM_SLIDE_ID" val="custom20164417_7"/>
  <p:tag name="KSO_WM_SLIDE_INDEX" val="7"/>
  <p:tag name="KSO_WM_SLIDE_ITEM_CNT" val="2"/>
  <p:tag name="KSO_WM_SLIDE_LAYOUT" val="a_f_d"/>
  <p:tag name="KSO_WM_SLIDE_LAYOUT_CNT" val="1_1_1"/>
  <p:tag name="KSO_WM_SLIDE_TYPE" val="text"/>
  <p:tag name="KSO_WM_BEAUTIFY_FLAG" val="#wm#"/>
  <p:tag name="KSO_WM_SLIDE_POSITION" val="66*111"/>
  <p:tag name="KSO_WM_SLIDE_SIZE" val="800*396"/>
</p:tagLst>
</file>

<file path=ppt/tags/tag90.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91.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92.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93.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94.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95.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96.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ags/tag97.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a"/>
  <p:tag name="KSO_WM_UNIT_INDEX" val="1"/>
  <p:tag name="KSO_WM_UNIT_ID" val="custom20164417_2*a*1"/>
  <p:tag name="KSO_WM_UNIT_LAYERLEVEL" val="1"/>
  <p:tag name="KSO_WM_UNIT_VALUE" val="50"/>
  <p:tag name="KSO_WM_UNIT_ISCONTENTSTITLE" val="0"/>
  <p:tag name="KSO_WM_UNIT_HIGHLIGHT" val="0"/>
  <p:tag name="KSO_WM_UNIT_COMPATIBLE" val="0"/>
  <p:tag name="KSO_WM_UNIT_CLEAR" val="0"/>
  <p:tag name="KSO_WM_UNIT_PRESET_TEXT_INDEX" val="3"/>
  <p:tag name="KSO_WM_UNIT_PRESET_TEXT_LEN" val="17"/>
</p:tagLst>
</file>

<file path=ppt/tags/tag98.xml><?xml version="1.0" encoding="utf-8"?>
<p:tagLst xmlns:p="http://schemas.openxmlformats.org/presentationml/2006/main">
  <p:tag name="KSO_WM_TAG_VERSION" val="1.0"/>
  <p:tag name="KSO_WM_BEAUTIFY_FLAG" val="#wm#"/>
  <p:tag name="KSO_WM_TEMPLATE_CATEGORY" val="custom"/>
  <p:tag name="KSO_WM_TEMPLATE_INDEX" val="20164417"/>
  <p:tag name="KSO_WM_UNIT_TYPE" val="f"/>
  <p:tag name="KSO_WM_UNIT_INDEX" val="1"/>
  <p:tag name="KSO_WM_UNIT_ID" val="custom20164417_2*f*1"/>
  <p:tag name="KSO_WM_UNIT_CLEAR" val="1"/>
  <p:tag name="KSO_WM_UNIT_LAYERLEVEL" val="1"/>
  <p:tag name="KSO_WM_UNIT_VALUE" val="440"/>
  <p:tag name="KSO_WM_UNIT_HIGHLIGHT" val="0"/>
  <p:tag name="KSO_WM_UNIT_COMPATIBLE" val="0"/>
  <p:tag name="KSO_WM_UNIT_PRESET_TEXT_INDEX" val="5"/>
  <p:tag name="KSO_WM_UNIT_PRESET_TEXT_LEN" val="699"/>
</p:tagLst>
</file>

<file path=ppt/tags/tag99.xml><?xml version="1.0" encoding="utf-8"?>
<p:tagLst xmlns:p="http://schemas.openxmlformats.org/presentationml/2006/main">
  <p:tag name="KSO_WM_TEMPLATE_CATEGORY" val="custom"/>
  <p:tag name="KSO_WM_TEMPLATE_INDEX" val="20164417"/>
  <p:tag name="KSO_WM_TAG_VERSION" val="1.0"/>
  <p:tag name="KSO_WM_SLIDE_ID" val="custom20164417_2"/>
  <p:tag name="KSO_WM_SLIDE_INDEX" val="2"/>
  <p:tag name="KSO_WM_SLIDE_ITEM_CNT" val="1"/>
  <p:tag name="KSO_WM_SLIDE_LAYOUT" val="a_f"/>
  <p:tag name="KSO_WM_SLIDE_LAYOUT_CNT" val="1_1"/>
  <p:tag name="KSO_WM_SLIDE_TYPE" val="text"/>
  <p:tag name="KSO_WM_BEAUTIFY_FLAG" val="#wm#"/>
  <p:tag name="KSO_WM_SLIDE_POSITION" val="66*144"/>
  <p:tag name="KSO_WM_SLIDE_SIZE" val="828*343"/>
</p:tagLst>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l">
          <a:defRPr lang="zh-CN" altLang="en-US" sz="2000">
            <a:latin typeface="宋体" panose="02010600030101010101" pitchFamily="2" charset="-122"/>
            <a:ea typeface="宋体" panose="02010600030101010101" pitchFamily="2" charset="-122"/>
          </a:defRPr>
        </a:defPPr>
      </a:lstStyle>
      <a:style>
        <a:lnRef idx="2">
          <a:schemeClr val="accent6"/>
        </a:lnRef>
        <a:fillRef idx="1">
          <a:schemeClr val="lt1"/>
        </a:fillRef>
        <a:effectRef idx="0">
          <a:schemeClr val="accent6"/>
        </a:effectRef>
        <a:fontRef idx="minor">
          <a:schemeClr val="dk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13426</Words>
  <Application>WPS 演示</Application>
  <PresentationFormat>宽屏</PresentationFormat>
  <Paragraphs>421</Paragraphs>
  <Slides>45</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45</vt:i4>
      </vt:variant>
    </vt:vector>
  </HeadingPairs>
  <TitlesOfParts>
    <vt:vector size="56" baseType="lpstr">
      <vt:lpstr>Arial</vt:lpstr>
      <vt:lpstr>宋体</vt:lpstr>
      <vt:lpstr>Wingdings</vt:lpstr>
      <vt:lpstr>Calibri</vt:lpstr>
      <vt:lpstr>微软雅黑</vt:lpstr>
      <vt:lpstr>Arial</vt:lpstr>
      <vt:lpstr>黑体</vt:lpstr>
      <vt:lpstr>仿宋</vt:lpstr>
      <vt:lpstr>Wingdings</vt:lpstr>
      <vt:lpstr>Times New Roman</vt:lpstr>
      <vt:lpstr>Office Theme</vt:lpstr>
      <vt:lpstr>Constructions at work:The Nature of Generalization in Language</vt:lpstr>
      <vt:lpstr>PowerPoint 演示文稿</vt:lpstr>
      <vt:lpstr>PowerPoint 演示文稿</vt:lpstr>
      <vt:lpstr>1. 构式</vt:lpstr>
      <vt:lpstr>1.1 关于普遍语法假设</vt:lpstr>
      <vt:lpstr>1.1关于普遍语法假设</vt:lpstr>
      <vt:lpstr>1.1关于普遍语法假设</vt:lpstr>
      <vt:lpstr>1.1关于普遍语法假设</vt:lpstr>
      <vt:lpstr>PowerPoint 演示文稿</vt:lpstr>
      <vt:lpstr>2. 习得构式</vt:lpstr>
      <vt:lpstr>2. 习得构式</vt:lpstr>
      <vt:lpstr>2. 习得构式</vt:lpstr>
      <vt:lpstr>2. 习得构式</vt:lpstr>
      <vt:lpstr>2. 习得构式</vt:lpstr>
      <vt:lpstr>2. 习得构式</vt:lpstr>
      <vt:lpstr>2. 习得构式</vt:lpstr>
      <vt:lpstr>2. 习得构式</vt:lpstr>
      <vt:lpstr>3. 解释概括</vt:lpstr>
      <vt:lpstr>3. 解释概括</vt:lpstr>
      <vt:lpstr>3.1 主语-助动词倒置</vt:lpstr>
      <vt:lpstr>3.1 主语-助动词倒置</vt:lpstr>
      <vt:lpstr>3.1 主语-助动词倒置</vt:lpstr>
      <vt:lpstr>3.1 主语-助动词倒置</vt:lpstr>
      <vt:lpstr>3.1 主语-助动词倒置</vt:lpstr>
      <vt:lpstr>3.1 主语-助动词倒置</vt:lpstr>
      <vt:lpstr>3.1 主语-助动词倒置</vt:lpstr>
      <vt:lpstr>3.2 论元实现的普遍原则</vt:lpstr>
      <vt:lpstr>3.2 论元实现的普遍原则</vt:lpstr>
      <vt:lpstr>4. 其他的概括</vt:lpstr>
      <vt:lpstr>4. 其他的概括</vt:lpstr>
      <vt:lpstr>4. 其他的概括</vt:lpstr>
      <vt:lpstr>4. 其他的概括</vt:lpstr>
      <vt:lpstr>4. 其他的概括</vt:lpstr>
      <vt:lpstr>4. 其他的概括</vt:lpstr>
      <vt:lpstr>4. 其他的概括</vt:lpstr>
      <vt:lpstr>5. 关于形式化</vt:lpstr>
      <vt:lpstr>5. 关于形式化</vt:lpstr>
      <vt:lpstr>5. 关于形式化</vt:lpstr>
      <vt:lpstr>6. 关于（语言）处理</vt:lpstr>
      <vt:lpstr>6. 关于（语言）处理</vt:lpstr>
      <vt:lpstr>6. 关于（语言）处理</vt:lpstr>
      <vt:lpstr>7. 一个正在增长的聚合（convergence）</vt:lpstr>
      <vt:lpstr>7. 一个正在增长的聚合（convergence）</vt:lpstr>
      <vt:lpstr>总结</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dc:creator>
  <cp:lastModifiedBy>w</cp:lastModifiedBy>
  <cp:revision>40</cp:revision>
  <dcterms:created xsi:type="dcterms:W3CDTF">2017-04-28T08:52:00Z</dcterms:created>
  <dcterms:modified xsi:type="dcterms:W3CDTF">2017-05-03T14:25:27Z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2052-10.1.0.6393</vt:lpwstr>
  </property>
</Properties>
</file>