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58" r:id="rId5"/>
    <p:sldId id="263" r:id="rId6"/>
    <p:sldId id="265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6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89933" autoAdjust="0"/>
  </p:normalViewPr>
  <p:slideViewPr>
    <p:cSldViewPr snapToGrid="0">
      <p:cViewPr varScale="1">
        <p:scale>
          <a:sx n="60" d="100"/>
          <a:sy n="60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FBF7-54F0-4711-A74A-527A90B19353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FBAA-0063-4A1C-AC3B-E66C941913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5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1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7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63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21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14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11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84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2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FBAA-0063-4A1C-AC3B-E66C9419135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0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07FAD-4A08-5DA6-5E31-3362C65B9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91170-8069-0525-9AA7-D6C557DF6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291C7-B9A9-ABD0-DC63-4ECE0031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D62BE8-8526-386A-32B5-7C85A46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E01EBD-F1BD-BAAF-0473-E6EA9225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217AC-676C-7EBC-6C49-BE6060B8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06D212-76D4-77FA-A168-39914B27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8EC43-393F-6085-D1D4-38A0E813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484C42-B05F-1A4C-E3D0-B5900FAF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B815ED-ED23-9FAF-DF62-BB542ED4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9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6B182B-5CD4-49E2-7753-395F6506F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A81E9E-5045-38D3-73E8-66AF7C574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82CAC9-9F6F-A83C-8C5D-92167A90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4A759-FBE9-AC01-7670-54FD15AF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99E073-B1EE-75BE-68D5-7697A37F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9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45243-5756-E1C9-D7E8-CD1DE360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0BD7CB-2769-1EC1-972A-2F99A2B86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E12E09-8792-1B3F-10D2-E8276384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4ADE1C-2D30-B19D-806E-86D7D2C8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A887C5-1A96-B25A-E392-EA3D5EC1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462623-FB52-A781-AE60-BC1629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DFCA37-9247-AF6C-3C4D-92E27EFA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D1FF45-B88D-ADD2-D4D7-3662B249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D72C65-DBE8-2633-B47C-ABFE3837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DBAF00-35EE-9C3D-19CC-7A649029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31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FF011-04AF-265E-512E-2314241A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12B26A-0F65-5651-4FA4-8F210B57B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220D8A-4203-E313-9B02-4781555C7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C04669-0C41-1703-671D-C8E32C51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F7A7AC-F411-5A37-E83B-3B4ABA10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B03884-6FD0-C324-9281-EBB4C6FE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9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6A28C-71F7-6FD0-E5EC-FFEB4C24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E6911-5DF3-18C2-0EDF-BC1276E8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6E5C34-3829-3298-0D5C-494BA7DC3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1B3D64-435F-2D22-8D81-C324CF85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4F02EA-42D5-7FD1-1196-90BE1246D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DF5521-F910-F730-0B96-9CC8A747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0F9A9D-21F2-E3DF-668B-F9EC7E50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89DAE9-75FE-AEC6-209E-94BC6B8E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32FED-A051-1E1B-165E-21FED947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B5518A-8410-1F62-7450-E8F81D01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68FF30-F313-D0E8-45FD-0AFC12A2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EE8BA8-76AB-187D-30B5-A86712F5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1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E3019A-730F-27FB-7662-731EA00F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F2AA60-7AF2-3B24-A36C-6FF1E2D8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77EDE4-D199-DC63-B764-61C8901E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6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A5AE5-8163-BB11-F6E1-D79BA461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E2964A-9231-5D75-5E0D-B4082A3DB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4BC0B2-FFD8-45E5-A20E-B9DFF088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609E6D-862F-F1DF-C1B7-68F12952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D5CAB5-8DE3-211F-5DD2-2B0E4431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70430F-E50C-D283-E877-7A74829A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4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3B842-99E9-4991-3190-BC373F7E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4553B3-2948-3AAE-0999-5E65EFA4A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A67D2B-874D-C1B1-C8CF-C4B357C83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3FE6A2-5172-21D1-371E-0CFA52E9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976F4A-3732-AE7D-72E2-0E7BAFB9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580815-E03E-5B40-5F79-A21C87DF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5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8E0C6C-390E-EDD1-A8B2-CAF360F9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B55AF7-A731-4FAB-A831-D88514114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43217-EBFC-5449-A8BD-AF78806C9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96-4D5F-4286-9EC8-E6DBED6619B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F513D0-53BF-AD38-6942-85E34248F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4767E5-1D7B-F4CA-95EA-B0F15EF96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7072-B9EF-4112-B26F-1DADEB096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3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rcotcr/li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5AE34-8AF7-08D7-15DD-488E9B454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6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“Why Should I Trust You?”</a:t>
            </a:r>
            <a:b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</a:b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Explaining the Predictions of Any Classifier</a:t>
            </a:r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E10B36-6214-F24C-695C-713258AF4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318"/>
            <a:ext cx="9144000" cy="1655762"/>
          </a:xfrm>
        </p:spPr>
        <p:txBody>
          <a:bodyPr/>
          <a:lstStyle/>
          <a:p>
            <a:r>
              <a:rPr lang="es-E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Marco Tulio Ribeiro                </a:t>
            </a:r>
            <a:r>
              <a:rPr lang="es-ES" altLang="zh-CN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Sameer</a:t>
            </a:r>
            <a:r>
              <a:rPr lang="es-E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 Singh                  Carlos </a:t>
            </a:r>
            <a:r>
              <a:rPr lang="es-ES" altLang="zh-CN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</a:rPr>
              <a:t>Guestrin</a:t>
            </a:r>
            <a:endParaRPr lang="es-ES" altLang="zh-CN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s-ES" altLang="zh-CN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University</a:t>
            </a:r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es-ES" altLang="zh-CN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of</a:t>
            </a:r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Washington</a:t>
            </a:r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11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二、扰动采样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为了让解释器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逼近目标模型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，需要选定一个样本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，并获取其附近的其他样本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，从而拟合出局部最优的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扰动采样法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     1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zh-CN" altLang="en-US" dirty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′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C87ADE-51A4-001C-8048-4321F6B51FFA}"/>
                  </a:ext>
                </a:extLst>
              </p:cNvPr>
              <p:cNvSpPr txBox="1"/>
              <p:nvPr/>
            </p:nvSpPr>
            <p:spPr>
              <a:xfrm>
                <a:off x="1767220" y="3816628"/>
                <a:ext cx="92800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：商务大床房，房间很大，床有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2M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宽，整体感觉经济实惠不错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!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C87ADE-51A4-001C-8048-4321F6B5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20" y="3816628"/>
                <a:ext cx="9280008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11">
            <a:extLst>
              <a:ext uri="{FF2B5EF4-FFF2-40B4-BE49-F238E27FC236}">
                <a16:creationId xmlns:a16="http://schemas.microsoft.com/office/drawing/2014/main" id="{5652E82A-4F31-1BA4-F654-1B16A0857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91372"/>
              </p:ext>
            </p:extLst>
          </p:nvPr>
        </p:nvGraphicFramePr>
        <p:xfrm>
          <a:off x="573490" y="4485948"/>
          <a:ext cx="1104501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707">
                  <a:extLst>
                    <a:ext uri="{9D8B030D-6E8A-4147-A177-3AD203B41FA5}">
                      <a16:colId xmlns:a16="http://schemas.microsoft.com/office/drawing/2014/main" val="3812337777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26872550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258830815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977024041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75936639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598737545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8749707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69995852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79062832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50147886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099583296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15966483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415028450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42562352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13439489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02214047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31985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商务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房间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M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整体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感觉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经济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实惠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不错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2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8EB53A-ACF4-BAE7-CD06-ED0CDAF5101A}"/>
                  </a:ext>
                </a:extLst>
              </p:cNvPr>
              <p:cNvSpPr txBox="1"/>
              <p:nvPr/>
            </p:nvSpPr>
            <p:spPr>
              <a:xfrm>
                <a:off x="13174" y="4625955"/>
                <a:ext cx="4279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8EB53A-ACF4-BAE7-CD06-ED0CDAF51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4" y="4625955"/>
                <a:ext cx="427961" cy="461665"/>
              </a:xfrm>
              <a:prstGeom prst="rect">
                <a:avLst/>
              </a:prstGeom>
              <a:blipFill>
                <a:blip r:embed="rId4"/>
                <a:stretch>
                  <a:fillRect r="-30000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1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二、扰动采样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</a:t>
                </a:r>
                <a:r>
                  <a:rPr lang="zh-CN" altLang="en-US" dirty="0">
                    <a:ea typeface="华文中宋" panose="02010600040101010101" pitchFamily="2" charset="-122"/>
                  </a:rPr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′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的非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0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特征随机赋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0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，得到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的新样本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′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，并重新转为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的新样本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；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381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C87ADE-51A4-001C-8048-4321F6B51FFA}"/>
                  </a:ext>
                </a:extLst>
              </p:cNvPr>
              <p:cNvSpPr txBox="1"/>
              <p:nvPr/>
            </p:nvSpPr>
            <p:spPr>
              <a:xfrm>
                <a:off x="2887515" y="3735783"/>
                <a:ext cx="7787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：商务床房，房间很，床有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2M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宽，整体感觉经济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!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C87ADE-51A4-001C-8048-4321F6B5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15" y="3735783"/>
                <a:ext cx="778757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11">
            <a:extLst>
              <a:ext uri="{FF2B5EF4-FFF2-40B4-BE49-F238E27FC236}">
                <a16:creationId xmlns:a16="http://schemas.microsoft.com/office/drawing/2014/main" id="{5652E82A-4F31-1BA4-F654-1B16A0857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67005"/>
              </p:ext>
            </p:extLst>
          </p:nvPr>
        </p:nvGraphicFramePr>
        <p:xfrm>
          <a:off x="573490" y="2859166"/>
          <a:ext cx="1104501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707">
                  <a:extLst>
                    <a:ext uri="{9D8B030D-6E8A-4147-A177-3AD203B41FA5}">
                      <a16:colId xmlns:a16="http://schemas.microsoft.com/office/drawing/2014/main" val="3812337777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26872550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258830815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977024041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75936639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598737545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8749707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69995852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79062832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50147886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099583296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15966483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415028450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42562352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13439489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02214047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31985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商务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房间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M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整体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感觉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经济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实惠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不错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2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F0636F-8878-1254-CC2C-68A1BD96BFC4}"/>
                  </a:ext>
                </a:extLst>
              </p:cNvPr>
              <p:cNvSpPr txBox="1"/>
              <p:nvPr/>
            </p:nvSpPr>
            <p:spPr>
              <a:xfrm>
                <a:off x="63904" y="2999173"/>
                <a:ext cx="4279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F0636F-8878-1254-CC2C-68A1BD96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" y="2999173"/>
                <a:ext cx="427961" cy="461665"/>
              </a:xfrm>
              <a:prstGeom prst="rect">
                <a:avLst/>
              </a:prstGeom>
              <a:blipFill>
                <a:blip r:embed="rId4"/>
                <a:stretch>
                  <a:fillRect r="-30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11">
            <a:extLst>
              <a:ext uri="{FF2B5EF4-FFF2-40B4-BE49-F238E27FC236}">
                <a16:creationId xmlns:a16="http://schemas.microsoft.com/office/drawing/2014/main" id="{1EDA64AA-F5F8-1316-85B5-F6F3FC79C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32145"/>
              </p:ext>
            </p:extLst>
          </p:nvPr>
        </p:nvGraphicFramePr>
        <p:xfrm>
          <a:off x="573489" y="4634386"/>
          <a:ext cx="1104501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707">
                  <a:extLst>
                    <a:ext uri="{9D8B030D-6E8A-4147-A177-3AD203B41FA5}">
                      <a16:colId xmlns:a16="http://schemas.microsoft.com/office/drawing/2014/main" val="3812337777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26872550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258830815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977024041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75936639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598737545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8749707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69995852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79062832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50147886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099583296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15966483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415028450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42562352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3134394899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1022140478"/>
                    </a:ext>
                  </a:extLst>
                </a:gridCol>
                <a:gridCol w="649707">
                  <a:extLst>
                    <a:ext uri="{9D8B030D-6E8A-4147-A177-3AD203B41FA5}">
                      <a16:colId xmlns:a16="http://schemas.microsoft.com/office/drawing/2014/main" val="2319856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商务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房间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2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M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整体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感觉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经济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实惠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不错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2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BEB056-9997-1203-E4EB-00BF74F472D1}"/>
                  </a:ext>
                </a:extLst>
              </p:cNvPr>
              <p:cNvSpPr txBox="1"/>
              <p:nvPr/>
            </p:nvSpPr>
            <p:spPr>
              <a:xfrm>
                <a:off x="63904" y="4774394"/>
                <a:ext cx="4279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BEB056-9997-1203-E4EB-00BF74F4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" y="4774394"/>
                <a:ext cx="427961" cy="461665"/>
              </a:xfrm>
              <a:prstGeom prst="rect">
                <a:avLst/>
              </a:prstGeom>
              <a:blipFill>
                <a:blip r:embed="rId5"/>
                <a:stretch>
                  <a:fillRect r="-32394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C094CC-613D-6DA7-A29F-663AD1A1880A}"/>
                  </a:ext>
                </a:extLst>
              </p:cNvPr>
              <p:cNvSpPr txBox="1"/>
              <p:nvPr/>
            </p:nvSpPr>
            <p:spPr>
              <a:xfrm>
                <a:off x="3696085" y="5511003"/>
                <a:ext cx="47998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：大床房很大床有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2M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感觉不错</a:t>
                </a:r>
                <a:endParaRPr lang="en-US" altLang="zh-CN" sz="2400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C094CC-613D-6DA7-A29F-663AD1A1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085" y="5511003"/>
                <a:ext cx="479982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61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二、扰动采样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7228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3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</a:t>
                </a:r>
                <a:r>
                  <a:rPr lang="zh-CN" altLang="en-US" dirty="0">
                    <a:ea typeface="华文中宋" panose="02010600040101010101" pitchFamily="2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&lt;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&gt;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被视为一次采样，存入集合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𝑍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，如此总共进行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𝑁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次采样；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4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为自变量，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为因变量，求解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中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的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𝑤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，得到线性模型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；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𝑔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𝑤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72284" cy="4351338"/>
              </a:xfrm>
              <a:blipFill>
                <a:blip r:embed="rId2"/>
                <a:stretch>
                  <a:fillRect l="-1136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85029B8-1308-E0B7-58B6-70D4751C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69" y="3628003"/>
            <a:ext cx="5993061" cy="30492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82A131F-23D9-5E1F-5D98-EF71B040B4A2}"/>
              </a:ext>
            </a:extLst>
          </p:cNvPr>
          <p:cNvSpPr txBox="1"/>
          <p:nvPr/>
        </p:nvSpPr>
        <p:spPr>
          <a:xfrm>
            <a:off x="412012" y="5992297"/>
            <a:ext cx="2892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正则化，选择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个特征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44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三、最小化局部不可信度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272284" cy="495794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表示局部不可信度，反映了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在样本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处对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的拟合效果。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′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′))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′))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′)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拟合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的损失；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表示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中取样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与样本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的距离：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π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𝑒𝑥𝑝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</a:rPr>
                                <m:t>𝐷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华文中宋" panose="02010600040101010101" pitchFamily="2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是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距离函数，比如余弦距离。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7" name="内容占位符 13">
                <a:extLst>
                  <a:ext uri="{FF2B5EF4-FFF2-40B4-BE49-F238E27FC236}">
                    <a16:creationId xmlns:a16="http://schemas.microsoft.com/office/drawing/2014/main" id="{201EAFF7-3331-2AE4-FE50-543A94231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272284" cy="4957947"/>
              </a:xfrm>
              <a:blipFill>
                <a:blip r:embed="rId2"/>
                <a:stretch>
                  <a:fillRect t="-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23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四、可信度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复杂度的权衡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10777" cy="4351338"/>
              </a:xfrm>
            </p:spPr>
            <p:txBody>
              <a:bodyPr/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可信度越高，解释器可能越复杂，越难被人类理解；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表示解释器的复杂度。对于决策树，复杂度指树的深度。对于线性模型，复杂度指特征数。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否则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0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𝑎𝑟𝑔𝑚𝑖𝑛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10777" cy="4351338"/>
              </a:xfrm>
              <a:blipFill>
                <a:blip r:embed="rId2"/>
                <a:stretch>
                  <a:fillRect l="-950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1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图解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0777" cy="4351338"/>
          </a:xfrm>
        </p:spPr>
        <p:txBody>
          <a:bodyPr/>
          <a:lstStyle/>
          <a:p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8BFB2B-3F4E-96EC-37C5-2C4B82DD9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1" y="1962913"/>
            <a:ext cx="6386203" cy="40767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42027E-5EB1-50F6-FA67-D4817341C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27" y="2698277"/>
            <a:ext cx="3392716" cy="2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0777" cy="492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class_names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= ["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负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","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正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"]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text = "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商务大床房，房间很大，床有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2M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宽，整体感觉经济实惠不错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!"</a:t>
            </a:r>
          </a:p>
          <a:p>
            <a:pPr marL="0" indent="0"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true_label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 = "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正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"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explainer = 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LimeTextExplainer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class_names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class_names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split_expression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=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jieba.lcut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exp = 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explainer.explain_instance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(text, 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mobj.get_proba_list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num_features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=6, labels=[0,1])</a:t>
            </a:r>
          </a:p>
          <a:p>
            <a:pPr marL="0" indent="0"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exp.as_list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()</a:t>
            </a:r>
          </a:p>
          <a:p>
            <a:pPr marL="0" indent="0">
              <a:buNone/>
            </a:pPr>
            <a:r>
              <a:rPr lang="en-US" altLang="zh-CN" sz="2000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exp.show_in_notebook</a:t>
            </a:r>
            <a:r>
              <a:rPr lang="en-US" altLang="zh-CN" sz="2000" dirty="0">
                <a:latin typeface="Times New Roman" panose="02020603050405020304" pitchFamily="18" charset="0"/>
                <a:ea typeface="华文中宋" panose="02010600040101010101" pitchFamily="2" charset="-122"/>
              </a:rPr>
              <a:t>(text=text, labels=(1,))</a:t>
            </a:r>
          </a:p>
          <a:p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69AF4D-7CBE-3A26-5713-C4D0F9EDB87C}"/>
              </a:ext>
            </a:extLst>
          </p:cNvPr>
          <p:cNvSpPr txBox="1"/>
          <p:nvPr/>
        </p:nvSpPr>
        <p:spPr>
          <a:xfrm>
            <a:off x="2199166" y="84324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https://zhuanlan.zhihu.com/p/476845575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806A482-C963-9C92-FE02-5C3A96B35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654167"/>
            <a:ext cx="4315598" cy="1957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98E0F2-7930-479A-759D-B21B5D31E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8" y="1421165"/>
            <a:ext cx="10272824" cy="21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选取代表性样本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只解释一个样本，不足以反映总体情况。需要对大量样本进行解释，通过大量的局部情况反映全局。但人的耐心和时间有限，要通过选择尽量少的代表性样本，达到上述目的。这个过程叫次模采样（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Submodular Pick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1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）设可供解释的样本集合为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，至多选择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个样本来分析目标模型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；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的所有样本进行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LIME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分析，得到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的权重矩阵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，每行有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K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个特征不为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0;</a:t>
                </a:r>
              </a:p>
              <a:p>
                <a:endParaRPr lang="zh-CN" altLang="en-US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  <a:blipFill>
                <a:blip r:embed="rId2"/>
                <a:stretch>
                  <a:fillRect l="-1074" t="-2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AB71909-9948-0FFC-4EE3-0CC7A25B6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4" y="4577378"/>
            <a:ext cx="2356639" cy="21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选取代表性样本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3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表示特征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𝑗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的全局重要性</a:t>
                </a:r>
                <a:r>
                  <a:rPr lang="zh-CN" altLang="en-US" dirty="0">
                    <a:ea typeface="华文中宋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ra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；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4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）计算样本的特征覆盖率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𝑐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5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）每次采样，令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𝑐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𝑉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最大。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  <a:blipFill>
                <a:blip r:embed="rId2"/>
                <a:stretch>
                  <a:fillRect l="-1074" t="-1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AB71909-9948-0FFC-4EE3-0CC7A25B6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32" y="4577378"/>
            <a:ext cx="2450233" cy="22274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FBF023-7764-48AF-ECC5-C741CE946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52" y="2696455"/>
            <a:ext cx="4384465" cy="10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6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对模型预测结果的解释是否准确？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1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能找出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使用的特征吗？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在规模为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2000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条评论的书评和影评数据集上，训练一个决策树模型和线性回归模型。这两个模型本身具有可解释性，可以直观反映模型预测时所依据的特征。然后，用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LIME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、</a:t>
                </a:r>
                <a:r>
                  <a:rPr lang="en-US" altLang="zh-CN" dirty="0" err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parzen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、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greedy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、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random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四种算法解释模型预测时所依据的特征，并与模型真正使用的特征作比较，计算召回率。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每个数据集都分为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1600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条训练数据，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400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条测试数据。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  <a:blipFill>
                <a:blip r:embed="rId2"/>
                <a:stretch>
                  <a:fillRect l="-1074" t="-2058" r="-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14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研究动机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“黑盒”模型遇到了信任危机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）能否信任预测结果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2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）能否信任模型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C86D6F9E-8C73-E744-9B83-94494C2E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61" y="3866301"/>
            <a:ext cx="7802478" cy="1940442"/>
          </a:xfrm>
          <a:prstGeom prst="rect">
            <a:avLst/>
          </a:prstGeom>
        </p:spPr>
      </p:pic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A6DE5AB8-3E31-B5A7-9E04-076BA2B73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3"/>
          <a:stretch/>
        </p:blipFill>
        <p:spPr>
          <a:xfrm>
            <a:off x="2172578" y="3866301"/>
            <a:ext cx="3500745" cy="19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605131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所有算法只使用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个特征来解释模型的预测结果，即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K=10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greedy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算法指通过逐个移除对原模型预测结果影响最大的特征，直至移除特征达到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random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算法指从总特征中随机挑选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个用于解释预测结果；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818061-FD0A-278B-4A5A-EB27665D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34" y="639762"/>
            <a:ext cx="5812865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</p:spPr>
            <p:txBody>
              <a:bodyPr>
                <a:normAutofit fontScale="92500"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对模型预测结果的解释是否准确？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）各特征在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的重要程度相同吗？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通过删除某些共有特征，观察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的预测结果是否同时改变。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从总特征中，随机选择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25%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的特征标记为“不可靠特征 ”。随机选取的目的是让每个样本都有一定数量的“不可靠特征 ”。</a:t>
                </a:r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然后移除样本中的“不可靠特征 ”，如果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的预测结果改变，说明这些特征对预测结果很重要，该样本标记为“不可靠样本”，若结果不变，标记为“可靠样本”。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中同理，最终计算各样本在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和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中标签的吻合度。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1353801" cy="5032375"/>
              </a:xfrm>
              <a:blipFill>
                <a:blip r:embed="rId2"/>
                <a:stretch>
                  <a:fillRect l="-913" t="-1816" r="-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05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实验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ECD9693-10F5-9258-1C4A-814D0DF9A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3" y="2158409"/>
            <a:ext cx="8778486" cy="3840587"/>
          </a:xfrm>
        </p:spPr>
      </p:pic>
    </p:spTree>
    <p:extLst>
      <p:ext uri="{BB962C8B-B14F-4D97-AF65-F5344CB8AC3E}">
        <p14:creationId xmlns:p14="http://schemas.microsoft.com/office/powerpoint/2010/main" val="201222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非专家可以挑选出泛化能力更好的分类器吗？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非专家能否通过特征工程来改进分类器？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人类能否发现分类器异常？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个新闻数据集上训练分类器区分“基督教”和“无神论”文档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创建一个新的宗教数据集用以评估分类器的泛化能力，每个类别包含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819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篇文档。</a:t>
            </a:r>
          </a:p>
        </p:txBody>
      </p:sp>
    </p:spTree>
    <p:extLst>
      <p:ext uri="{BB962C8B-B14F-4D97-AF65-F5344CB8AC3E}">
        <p14:creationId xmlns:p14="http://schemas.microsoft.com/office/powerpoint/2010/main" val="392791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人类实验一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非专家可以挑选出泛化能力更好的分类器吗？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删除新闻数据集中不能泛化的特征，并重新训练了一个“改进分类器”。虽然在新闻测试集中的准确率（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Accuracy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）低于原始分类器，但在宗教测试集中表现出更好的泛化能力。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23FDEA4A-B2D7-399B-4E1B-DC0414B3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55239"/>
              </p:ext>
            </p:extLst>
          </p:nvPr>
        </p:nvGraphicFramePr>
        <p:xfrm>
          <a:off x="3252381" y="3726713"/>
          <a:ext cx="568723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6474">
                  <a:extLst>
                    <a:ext uri="{9D8B030D-6E8A-4147-A177-3AD203B41FA5}">
                      <a16:colId xmlns:a16="http://schemas.microsoft.com/office/drawing/2014/main" val="3655333026"/>
                    </a:ext>
                  </a:extLst>
                </a:gridCol>
                <a:gridCol w="1855382">
                  <a:extLst>
                    <a:ext uri="{9D8B030D-6E8A-4147-A177-3AD203B41FA5}">
                      <a16:colId xmlns:a16="http://schemas.microsoft.com/office/drawing/2014/main" val="2333590004"/>
                    </a:ext>
                  </a:extLst>
                </a:gridCol>
                <a:gridCol w="1855382">
                  <a:extLst>
                    <a:ext uri="{9D8B030D-6E8A-4147-A177-3AD203B41FA5}">
                      <a16:colId xmlns:a16="http://schemas.microsoft.com/office/drawing/2014/main" val="3541039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baseline="0" dirty="0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新闻测试集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宗教测试集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91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原始分类器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94%</a:t>
                      </a:r>
                      <a:endParaRPr lang="zh-CN" altLang="en-US" baseline="0" dirty="0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57.3%</a:t>
                      </a:r>
                      <a:endParaRPr lang="zh-CN" altLang="en-US" baseline="0" dirty="0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45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改进分类器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88.6%</a:t>
                      </a:r>
                      <a:endParaRPr lang="zh-CN" altLang="en-US" baseline="0" dirty="0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dirty="0"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69.0%</a:t>
                      </a:r>
                      <a:endParaRPr lang="zh-CN" altLang="en-US" baseline="0" dirty="0"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479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人类实验一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非专家可以挑选出泛化能力更好的分类器吗？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招募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名具有宗教基本知识的人类被试，提供新闻语料和解释让他们判断哪个分类器更好。每个被试发放的文档数（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）和每个解释的特征数（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K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）都限制为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6F03B7C-3CC0-616F-C90E-5CE0C26EA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" y="3744278"/>
            <a:ext cx="5936601" cy="27080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10C46D8-2DC0-E3FC-0281-60502457D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58" y="3744280"/>
            <a:ext cx="5881467" cy="25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7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人类实验二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非专家能否通过特征工程来改进分类器？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特征工程指修改特征集，期望重新训练模型后能提高精度。实验中，人类基于给出的解释（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K=10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B=10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），选择与预测“基督教”和“无神论”语义无关的词语，程序会将这些词语在下一轮训练前从训练样本中删除。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第一轮交互：将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个模型的解释给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位被试，删除无关特征后，训练生成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个模型；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第二轮交互：将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个模型的解释给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位被试，删除无关特征后，训练生成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50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个模型；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第三轮交互：将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50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个模型的解释给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位被试，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……</a:t>
            </a:r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60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人类实验二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934741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非专家能否通过特征工程来改进分类器？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每个被试每轮清洗平均花费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3.6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分钟；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每条路径用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SP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平均删除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200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个单词，用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RP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删除了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157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个单词；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200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个单词中，至少有一半的被试选择的有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174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个，而所有被试都选择的有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68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个。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E85779-D85C-6505-A835-BED480F78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20" y="2280765"/>
            <a:ext cx="5443826" cy="37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79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人类实验三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4964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人类能否发现分类器异常？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构建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张包含狼和哈士奇图片的训练集，狼的图片背景都有雪，哈士奇的图片背景则没有雪。训练了一个逻辑回归分类器，在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60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张图像的数据集上进行测试，包含“狼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雪”、“哈士奇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雪”、“狼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没有雪”、“哈士奇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没有雪”四类图片。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挑选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张测试集的图片和分类结果给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27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名机器学习研究生观察，其中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张是“哈士奇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雪”，但被预测为“狼”；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张是“狼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没有雪”，但被预测为“哈士奇”；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张预测正确。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然后问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个问题：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）你是否认为这个模型在现实世界也运行良好？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）为什么？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）你认为算法如何区分哈士奇和狼？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3689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人类实验三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4964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人类能否发现分类器异常？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71575-0283-F4AD-804B-F0B7D67D1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04" y="2265067"/>
            <a:ext cx="4743694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研究动机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评测指标不足以衡量模型的优劣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）分数虽高，但泛化能力弱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2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）结果正确，但过程不可信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147BC958-03C7-77E9-ADD6-AB23E20CA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6" y="1825625"/>
            <a:ext cx="8909508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优点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4964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表格型数据、文本和图片均使用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兼容任何一种机器学习算法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特征重要性：解释、理解、信赖、改进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选取代表性样本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人工设计、构造可解释特征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625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缺点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2580150-EE9E-3EFE-2712-157B1CBE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4964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人工设计、构造的可解释特征，不一定是科学的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局部线性可能无法拟合原模型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每个待测样本都需训练对应可解释模型，耗时长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扰动采样时，忽视了特征之间的相关性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稳定性不够好，重复同样的操作，扰动生成的样本不同，给出的解释可能会有差别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16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好的解释器是怎样的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5837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必须易于理解（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Interpretable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）“白盒”模型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——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线性回归、决策树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…</a:t>
            </a: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2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）训练解释器的特征必须易于理解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3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）提供合适数量的特征和样本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3074" name="Picture 2" descr="独家 | 机器学习解释模型：黑盒VS白盒（附资料链接）">
            <a:extLst>
              <a:ext uri="{FF2B5EF4-FFF2-40B4-BE49-F238E27FC236}">
                <a16:creationId xmlns:a16="http://schemas.microsoft.com/office/drawing/2014/main" id="{5385A542-FF72-B52F-6637-934F2850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46" y="4001294"/>
            <a:ext cx="7653107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4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好的解释器是怎样的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5837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必须局部保真（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Local Fidelity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1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）保真：解释器要能模拟目标模型的决策行为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           2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）局部：解释器不需要在全局上达到目标模型的效果，但至少局部可靠</a:t>
            </a:r>
          </a:p>
        </p:txBody>
      </p:sp>
      <p:pic>
        <p:nvPicPr>
          <p:cNvPr id="1028" name="Picture 4" descr="在这里插入图片描述">
            <a:extLst>
              <a:ext uri="{FF2B5EF4-FFF2-40B4-BE49-F238E27FC236}">
                <a16:creationId xmlns:a16="http://schemas.microsoft.com/office/drawing/2014/main" id="{5E92B228-144C-DD60-E4AC-7147033B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13" y="3421646"/>
            <a:ext cx="2960061" cy="28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1C4BAE2-83F4-2CE1-C573-36585FC84F62}"/>
              </a:ext>
            </a:extLst>
          </p:cNvPr>
          <p:cNvCxnSpPr>
            <a:cxnSpLocks/>
          </p:cNvCxnSpPr>
          <p:nvPr/>
        </p:nvCxnSpPr>
        <p:spPr>
          <a:xfrm>
            <a:off x="5720316" y="4129454"/>
            <a:ext cx="1754372" cy="154172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好的解释器是怎样的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5837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与目标模型无关（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Model-Agnostic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提供全局视角：用多个有代表性的预测结果，反映整个模型的可解释性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ABA8A07-BD9D-5599-2BC7-A2922C895345}"/>
              </a:ext>
            </a:extLst>
          </p:cNvPr>
          <p:cNvGrpSpPr/>
          <p:nvPr/>
        </p:nvGrpSpPr>
        <p:grpSpPr>
          <a:xfrm>
            <a:off x="2770831" y="3429000"/>
            <a:ext cx="7130572" cy="2942005"/>
            <a:chOff x="2838118" y="3806454"/>
            <a:chExt cx="7130572" cy="294200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2DD525D-32EF-2562-A943-F76D49BE8B13}"/>
                </a:ext>
              </a:extLst>
            </p:cNvPr>
            <p:cNvSpPr/>
            <p:nvPr/>
          </p:nvSpPr>
          <p:spPr>
            <a:xfrm>
              <a:off x="2838118" y="3806454"/>
              <a:ext cx="969555" cy="761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Data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BBB69FF-BED7-DD12-1F99-0BC7F6A223B4}"/>
                </a:ext>
              </a:extLst>
            </p:cNvPr>
            <p:cNvSpPr/>
            <p:nvPr/>
          </p:nvSpPr>
          <p:spPr>
            <a:xfrm>
              <a:off x="5371546" y="3806456"/>
              <a:ext cx="1448907" cy="7619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Black Box Model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BE94C7D-4D2F-7F0A-055E-D582857F69C1}"/>
                </a:ext>
              </a:extLst>
            </p:cNvPr>
            <p:cNvSpPr/>
            <p:nvPr/>
          </p:nvSpPr>
          <p:spPr>
            <a:xfrm>
              <a:off x="8404817" y="3806454"/>
              <a:ext cx="1563873" cy="761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Prediction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7230BE-B3A8-FEAA-47D7-9C267766C224}"/>
                </a:ext>
              </a:extLst>
            </p:cNvPr>
            <p:cNvSpPr/>
            <p:nvPr/>
          </p:nvSpPr>
          <p:spPr>
            <a:xfrm>
              <a:off x="5371546" y="5986462"/>
              <a:ext cx="1448907" cy="761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Human</a:t>
              </a:r>
              <a:r>
                <a:rPr lang="zh-CN" altLang="en-US" b="1" dirty="0">
                  <a:solidFill>
                    <a:schemeClr val="tx1"/>
                  </a:solidFill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</a:rPr>
                <a:t>Decision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BD70EA5-9F31-0EE1-A9DF-C0ACF559E00C}"/>
                </a:ext>
              </a:extLst>
            </p:cNvPr>
            <p:cNvSpPr/>
            <p:nvPr/>
          </p:nvSpPr>
          <p:spPr>
            <a:xfrm>
              <a:off x="5371546" y="4883737"/>
              <a:ext cx="1448907" cy="770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CN" sz="2400" b="1" dirty="0" err="1">
                  <a:solidFill>
                    <a:schemeClr val="tx1"/>
                  </a:solidFill>
                </a:rPr>
                <a:t>Explainer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32B512F2-94A4-24BC-41AF-B15428DAEB7D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3807673" y="4187452"/>
              <a:ext cx="156387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5558B9B4-EFEF-E12A-C2E5-EAC88288B107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6820453" y="4187453"/>
              <a:ext cx="15843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1AB5E49C-FD05-07C2-C210-0B9734E9C94A}"/>
                </a:ext>
              </a:extLst>
            </p:cNvPr>
            <p:cNvCxnSpPr>
              <a:cxnSpLocks/>
              <a:stCxn id="4" idx="2"/>
              <a:endCxn id="8" idx="1"/>
            </p:cNvCxnSpPr>
            <p:nvPr/>
          </p:nvCxnSpPr>
          <p:spPr>
            <a:xfrm>
              <a:off x="3322896" y="4568449"/>
              <a:ext cx="2048650" cy="7007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5A57DCA9-8FFA-68A0-AED7-B3A693D8ADF4}"/>
                </a:ext>
              </a:extLst>
            </p:cNvPr>
            <p:cNvCxnSpPr>
              <a:cxnSpLocks/>
              <a:stCxn id="6" idx="2"/>
              <a:endCxn id="8" idx="3"/>
            </p:cNvCxnSpPr>
            <p:nvPr/>
          </p:nvCxnSpPr>
          <p:spPr>
            <a:xfrm flipH="1">
              <a:off x="6820453" y="4568451"/>
              <a:ext cx="2366301" cy="7007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CAFCF0B-21BA-B704-ACC2-30DF13E0997E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6096000" y="5654595"/>
              <a:ext cx="0" cy="331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2FA9AEC-5845-D89A-E6E6-4C50F05074C1}"/>
                </a:ext>
              </a:extLst>
            </p:cNvPr>
            <p:cNvSpPr txBox="1"/>
            <p:nvPr/>
          </p:nvSpPr>
          <p:spPr>
            <a:xfrm>
              <a:off x="4174650" y="3895987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input</a:t>
              </a:r>
              <a:endParaRPr lang="zh-CN" altLang="en-US" b="1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4B6A39A-13FE-1FCF-82BF-228E806312E6}"/>
                </a:ext>
              </a:extLst>
            </p:cNvPr>
            <p:cNvSpPr txBox="1"/>
            <p:nvPr/>
          </p:nvSpPr>
          <p:spPr>
            <a:xfrm>
              <a:off x="7163633" y="3895987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output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15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LIME</a:t>
            </a:r>
            <a:endParaRPr lang="zh-CN" altLang="en-US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67AF2-687D-7001-3DE1-58F34C26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/>
          </a:bodyPr>
          <a:lstStyle/>
          <a:p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L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ocal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I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s-ES" altLang="zh-CN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nterpretable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M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s-ES" altLang="zh-CN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odel-agnostic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r>
              <a:rPr lang="es-ES" altLang="zh-CN" dirty="0">
                <a:latin typeface="Times New Roman" panose="02020603050405020304" pitchFamily="18" charset="0"/>
                <a:ea typeface="华文中宋" panose="02010600040101010101" pitchFamily="2" charset="-122"/>
              </a:rPr>
              <a:t>E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（</a:t>
            </a:r>
            <a:r>
              <a:rPr lang="es-ES" altLang="zh-CN" dirty="0" err="1">
                <a:latin typeface="Times New Roman" panose="02020603050405020304" pitchFamily="18" charset="0"/>
                <a:ea typeface="华文中宋" panose="02010600040101010101" pitchFamily="2" charset="-122"/>
              </a:rPr>
              <a:t>xplanations</a:t>
            </a:r>
            <a:r>
              <a:rPr lang="zh-CN" altLang="es-ES" dirty="0">
                <a:latin typeface="Times New Roman" panose="02020603050405020304" pitchFamily="18" charset="0"/>
                <a:ea typeface="华文中宋" panose="02010600040101010101" pitchFamily="2" charset="-122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使用可解释特征，训练一个反映目标模型局部决策行为的解释器。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33029C-1BEA-CF46-C09E-D99EF0DB496D}"/>
              </a:ext>
            </a:extLst>
          </p:cNvPr>
          <p:cNvSpPr txBox="1"/>
          <p:nvPr/>
        </p:nvSpPr>
        <p:spPr>
          <a:xfrm>
            <a:off x="838199" y="5244842"/>
            <a:ext cx="10995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hlinkClick r:id="rId2"/>
              </a:rPr>
              <a:t>marcotcr</a:t>
            </a:r>
            <a:r>
              <a:rPr lang="en-US" altLang="zh-CN" dirty="0">
                <a:hlinkClick r:id="rId2"/>
              </a:rPr>
              <a:t>/lime: Lime: Explaining the predictions of any machine learning classifier (github.com)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87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一、可解释特征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目标模型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：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text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→ 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word embedding</a:t>
                </a: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解释器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：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text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→ 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binary vector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        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9B67AF2-687D-7001-3DE1-58F34C26BD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AEB4289-77A1-DDE1-B180-EB05D67C0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12" y="2323211"/>
            <a:ext cx="1387194" cy="4905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48D196-0EB1-708A-1E81-944AF2CA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54" y="4916626"/>
            <a:ext cx="1854154" cy="493160"/>
          </a:xfrm>
          <a:prstGeom prst="rect">
            <a:avLst/>
          </a:prstGeom>
        </p:spPr>
      </p:pic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2FA12C8C-5149-1B35-F781-6A487E5BA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06164"/>
              </p:ext>
            </p:extLst>
          </p:nvPr>
        </p:nvGraphicFramePr>
        <p:xfrm>
          <a:off x="1454273" y="3077760"/>
          <a:ext cx="501032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290">
                  <a:extLst>
                    <a:ext uri="{9D8B030D-6E8A-4147-A177-3AD203B41FA5}">
                      <a16:colId xmlns:a16="http://schemas.microsoft.com/office/drawing/2014/main" val="2378344174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3812337777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268725509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258830815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2977024041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759366398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3508875114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95811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0.6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0.9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0.1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0.4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-0.7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-0.3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-0.2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猫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0.7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-0.1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0.4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0.3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-0.4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-0.1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-0.3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234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843D0C0-99A1-4EF6-D77A-1F39B20FC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59313"/>
              </p:ext>
            </p:extLst>
          </p:nvPr>
        </p:nvGraphicFramePr>
        <p:xfrm>
          <a:off x="1454273" y="5687672"/>
          <a:ext cx="501032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290">
                  <a:extLst>
                    <a:ext uri="{9D8B030D-6E8A-4147-A177-3AD203B41FA5}">
                      <a16:colId xmlns:a16="http://schemas.microsoft.com/office/drawing/2014/main" val="1837220136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3812337777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268725509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258830815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2977024041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759366398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3508875114"/>
                    </a:ext>
                  </a:extLst>
                </a:gridCol>
                <a:gridCol w="626290">
                  <a:extLst>
                    <a:ext uri="{9D8B030D-6E8A-4147-A177-3AD203B41FA5}">
                      <a16:colId xmlns:a16="http://schemas.microsoft.com/office/drawing/2014/main" val="1958112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猫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2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303D47-7F5F-8A3F-9F70-CA365C5E3A85}"/>
                  </a:ext>
                </a:extLst>
              </p:cNvPr>
              <p:cNvSpPr txBox="1"/>
              <p:nvPr/>
            </p:nvSpPr>
            <p:spPr>
              <a:xfrm>
                <a:off x="6951034" y="4393406"/>
                <a:ext cx="501032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𝑔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𝐺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𝐺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为“白盒”模型；</a:t>
                </a:r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𝑔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</a:rPr>
                            <m:t>′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𝑤𝑥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华文中宋" panose="02010600040101010101" pitchFamily="2" charset="-122"/>
                        </a:rPr>
                        <m:t>′</m:t>
                      </m:r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303D47-7F5F-8A3F-9F70-CA365C5E3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34" y="4393406"/>
                <a:ext cx="5010320" cy="954107"/>
              </a:xfrm>
              <a:prstGeom prst="rect">
                <a:avLst/>
              </a:prstGeom>
              <a:blipFill>
                <a:blip r:embed="rId5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25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4FD73-CF0B-A9B7-BBC9-6ED1844C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</a:rPr>
              <a:t>一、可解释特征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AA859E-FEAF-AA80-DBCA-CF4BC8665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"/>
          <a:stretch/>
        </p:blipFill>
        <p:spPr>
          <a:xfrm>
            <a:off x="838200" y="2560137"/>
            <a:ext cx="5867473" cy="2120513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78F2D23F-780C-9CFF-67C2-878FA5A474FF}"/>
              </a:ext>
            </a:extLst>
          </p:cNvPr>
          <p:cNvSpPr/>
          <p:nvPr/>
        </p:nvSpPr>
        <p:spPr>
          <a:xfrm>
            <a:off x="6930692" y="3260179"/>
            <a:ext cx="1104014" cy="744279"/>
          </a:xfrm>
          <a:prstGeom prst="rightArrow">
            <a:avLst/>
          </a:prstGeom>
          <a:solidFill>
            <a:srgbClr val="2C5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表格 11">
            <a:extLst>
              <a:ext uri="{FF2B5EF4-FFF2-40B4-BE49-F238E27FC236}">
                <a16:creationId xmlns:a16="http://schemas.microsoft.com/office/drawing/2014/main" id="{8E2CE95B-D92B-E5D9-1F51-7347634D8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94047"/>
              </p:ext>
            </p:extLst>
          </p:nvPr>
        </p:nvGraphicFramePr>
        <p:xfrm>
          <a:off x="8259725" y="3261479"/>
          <a:ext cx="349749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499">
                  <a:extLst>
                    <a:ext uri="{9D8B030D-6E8A-4147-A177-3AD203B41FA5}">
                      <a16:colId xmlns:a16="http://schemas.microsoft.com/office/drawing/2014/main" val="3812337777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1268725509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1258830815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2977024041"/>
                    </a:ext>
                  </a:extLst>
                </a:gridCol>
                <a:gridCol w="699499">
                  <a:extLst>
                    <a:ext uri="{9D8B030D-6E8A-4147-A177-3AD203B41FA5}">
                      <a16:colId xmlns:a16="http://schemas.microsoft.com/office/drawing/2014/main" val="1759366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SP1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SP2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SP3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…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SPi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4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1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…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0</a:t>
                      </a:r>
                      <a:endParaRPr lang="zh-CN" altLang="en-US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502345"/>
                  </a:ext>
                </a:extLst>
              </a:tr>
            </a:tbl>
          </a:graphicData>
        </a:graphic>
      </p:graphicFrame>
      <p:sp>
        <p:nvSpPr>
          <p:cNvPr id="17" name="内容占位符 13">
            <a:extLst>
              <a:ext uri="{FF2B5EF4-FFF2-40B4-BE49-F238E27FC236}">
                <a16:creationId xmlns:a16="http://schemas.microsoft.com/office/drawing/2014/main" id="{201EAFF7-3331-2AE4-FE50-543A94231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CN" altLang="en-US" dirty="0">
                <a:ea typeface="华文中宋" panose="02010600040101010101" pitchFamily="2" charset="-122"/>
              </a:rPr>
              <a:t>图像</a:t>
            </a:r>
          </a:p>
        </p:txBody>
      </p:sp>
    </p:spTree>
    <p:extLst>
      <p:ext uri="{BB962C8B-B14F-4D97-AF65-F5344CB8AC3E}">
        <p14:creationId xmlns:p14="http://schemas.microsoft.com/office/powerpoint/2010/main" val="235604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2140</Words>
  <Application>Microsoft Office PowerPoint</Application>
  <PresentationFormat>宽屏</PresentationFormat>
  <Paragraphs>324</Paragraphs>
  <Slides>31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-apple-system</vt:lpstr>
      <vt:lpstr>等线</vt:lpstr>
      <vt:lpstr>等线 Light</vt:lpstr>
      <vt:lpstr>Arial</vt:lpstr>
      <vt:lpstr>Cambria Math</vt:lpstr>
      <vt:lpstr>Times New Roman</vt:lpstr>
      <vt:lpstr>Office 主题​​</vt:lpstr>
      <vt:lpstr>“Why Should I Trust You?” Explaining the Predictions of Any Classifier</vt:lpstr>
      <vt:lpstr>研究动机</vt:lpstr>
      <vt:lpstr>研究动机</vt:lpstr>
      <vt:lpstr>好的解释器是怎样的</vt:lpstr>
      <vt:lpstr>好的解释器是怎样的</vt:lpstr>
      <vt:lpstr>好的解释器是怎样的</vt:lpstr>
      <vt:lpstr>LIME</vt:lpstr>
      <vt:lpstr>一、可解释特征</vt:lpstr>
      <vt:lpstr>一、可解释特征</vt:lpstr>
      <vt:lpstr>二、扰动采样</vt:lpstr>
      <vt:lpstr>二、扰动采样</vt:lpstr>
      <vt:lpstr>二、扰动采样</vt:lpstr>
      <vt:lpstr>三、最小化局部不可信度</vt:lpstr>
      <vt:lpstr>四、可信度-复杂度的权衡</vt:lpstr>
      <vt:lpstr>图解</vt:lpstr>
      <vt:lpstr>实例</vt:lpstr>
      <vt:lpstr>选取代表性样本</vt:lpstr>
      <vt:lpstr>选取代表性样本</vt:lpstr>
      <vt:lpstr>LIME实验</vt:lpstr>
      <vt:lpstr>LIME实验</vt:lpstr>
      <vt:lpstr>LIME实验</vt:lpstr>
      <vt:lpstr>LIME实验</vt:lpstr>
      <vt:lpstr>人类实验</vt:lpstr>
      <vt:lpstr>人类实验一</vt:lpstr>
      <vt:lpstr>人类实验一</vt:lpstr>
      <vt:lpstr>人类实验二</vt:lpstr>
      <vt:lpstr>人类实验二</vt:lpstr>
      <vt:lpstr>人类实验三</vt:lpstr>
      <vt:lpstr>人类实验三</vt:lpstr>
      <vt:lpstr>LIME优点</vt:lpstr>
      <vt:lpstr>LIME缺点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“Why Should I Trust You?” Explaining the Predictions of Any Classifier</dc:title>
  <dc:creator>肖 力铭</dc:creator>
  <cp:lastModifiedBy>肖 力铭</cp:lastModifiedBy>
  <cp:revision>5</cp:revision>
  <dcterms:created xsi:type="dcterms:W3CDTF">2022-12-03T01:53:35Z</dcterms:created>
  <dcterms:modified xsi:type="dcterms:W3CDTF">2022-12-05T08:50:30Z</dcterms:modified>
</cp:coreProperties>
</file>