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409" r:id="rId3"/>
    <p:sldId id="416" r:id="rId4"/>
    <p:sldId id="419" r:id="rId5"/>
    <p:sldId id="448" r:id="rId6"/>
    <p:sldId id="411" r:id="rId7"/>
    <p:sldId id="413" r:id="rId8"/>
    <p:sldId id="473" r:id="rId9"/>
    <p:sldId id="474" r:id="rId10"/>
    <p:sldId id="478" r:id="rId11"/>
    <p:sldId id="479" r:id="rId12"/>
    <p:sldId id="475" r:id="rId13"/>
    <p:sldId id="476" r:id="rId14"/>
    <p:sldId id="461" r:id="rId15"/>
    <p:sldId id="477" r:id="rId16"/>
    <p:sldId id="472" r:id="rId17"/>
    <p:sldId id="480" r:id="rId18"/>
    <p:sldId id="438" r:id="rId1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214"/>
        <p:guide pos="388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notesMaster" Target="notesMasters/notesMaster1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88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93.xml"/><Relationship Id="rId8" Type="http://schemas.openxmlformats.org/officeDocument/2006/relationships/image" Target="../media/image5.png"/><Relationship Id="rId7" Type="http://schemas.openxmlformats.org/officeDocument/2006/relationships/image" Target="../media/image4.png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tags" Target="../tags/tag92.xml"/><Relationship Id="rId3" Type="http://schemas.openxmlformats.org/officeDocument/2006/relationships/tags" Target="../tags/tag91.xml"/><Relationship Id="rId2" Type="http://schemas.openxmlformats.org/officeDocument/2006/relationships/tags" Target="../tags/tag90.xml"/><Relationship Id="rId11" Type="http://schemas.openxmlformats.org/officeDocument/2006/relationships/slideLayout" Target="../slideLayouts/slideLayout7.xml"/><Relationship Id="rId10" Type="http://schemas.openxmlformats.org/officeDocument/2006/relationships/tags" Target="../tags/tag94.xml"/><Relationship Id="rId1" Type="http://schemas.openxmlformats.org/officeDocument/2006/relationships/tags" Target="../tags/tag8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96.xml"/><Relationship Id="rId1" Type="http://schemas.openxmlformats.org/officeDocument/2006/relationships/tags" Target="../tags/tag95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tags" Target="../tags/tag105.xml"/><Relationship Id="rId8" Type="http://schemas.openxmlformats.org/officeDocument/2006/relationships/tags" Target="../tags/tag104.xml"/><Relationship Id="rId7" Type="http://schemas.openxmlformats.org/officeDocument/2006/relationships/tags" Target="../tags/tag103.xml"/><Relationship Id="rId6" Type="http://schemas.openxmlformats.org/officeDocument/2006/relationships/tags" Target="../tags/tag102.xml"/><Relationship Id="rId5" Type="http://schemas.openxmlformats.org/officeDocument/2006/relationships/tags" Target="../tags/tag101.xml"/><Relationship Id="rId4" Type="http://schemas.openxmlformats.org/officeDocument/2006/relationships/tags" Target="../tags/tag100.xml"/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6" Type="http://schemas.openxmlformats.org/officeDocument/2006/relationships/slideLayout" Target="../slideLayouts/slideLayout7.xml"/><Relationship Id="rId15" Type="http://schemas.openxmlformats.org/officeDocument/2006/relationships/tags" Target="../tags/tag111.xml"/><Relationship Id="rId14" Type="http://schemas.openxmlformats.org/officeDocument/2006/relationships/tags" Target="../tags/tag110.xml"/><Relationship Id="rId13" Type="http://schemas.openxmlformats.org/officeDocument/2006/relationships/tags" Target="../tags/tag109.xml"/><Relationship Id="rId12" Type="http://schemas.openxmlformats.org/officeDocument/2006/relationships/tags" Target="../tags/tag108.xml"/><Relationship Id="rId11" Type="http://schemas.openxmlformats.org/officeDocument/2006/relationships/tags" Target="../tags/tag107.xml"/><Relationship Id="rId10" Type="http://schemas.openxmlformats.org/officeDocument/2006/relationships/tags" Target="../tags/tag106.xml"/><Relationship Id="rId1" Type="http://schemas.openxmlformats.org/officeDocument/2006/relationships/tags" Target="../tags/tag97.xml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2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6.xml"/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tags" Target="../tags/tag113.xml"/></Relationships>
</file>

<file path=ppt/slides/_rels/slide1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120.xml"/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" Type="http://schemas.openxmlformats.org/officeDocument/2006/relationships/tags" Target="../tags/tag117.xml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tags" Target="../tags/tag70.xml"/><Relationship Id="rId4" Type="http://schemas.openxmlformats.org/officeDocument/2006/relationships/tags" Target="../tags/tag69.xml"/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77.xml"/><Relationship Id="rId1" Type="http://schemas.openxmlformats.org/officeDocument/2006/relationships/tags" Target="../tags/tag7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79.xml"/><Relationship Id="rId1" Type="http://schemas.openxmlformats.org/officeDocument/2006/relationships/tags" Target="../tags/tag78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tags" Target="../tags/tag81.xml"/><Relationship Id="rId2" Type="http://schemas.openxmlformats.org/officeDocument/2006/relationships/tags" Target="../tags/tag80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83.xml"/><Relationship Id="rId1" Type="http://schemas.openxmlformats.org/officeDocument/2006/relationships/tags" Target="../tags/tag8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85.xml"/><Relationship Id="rId1" Type="http://schemas.openxmlformats.org/officeDocument/2006/relationships/tags" Target="../tags/tag8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87.xml"/><Relationship Id="rId1" Type="http://schemas.openxmlformats.org/officeDocument/2006/relationships/tags" Target="../tags/tag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 sz="4800"/>
              <a:t>现代汉语动词空间语义信息标注</a:t>
            </a:r>
            <a:endParaRPr lang="zh-CN" altLang="zh-CN" sz="480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单击输入您的封面副标题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981710" y="1087755"/>
            <a:ext cx="10496550" cy="53232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空间语义角色分布的动词情况：</a:t>
            </a:r>
            <a:endParaRPr lang="zh-CN" altLang="en-US" sz="20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endParaRPr lang="zh-CN" altLang="en-US" sz="1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1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1.</a:t>
            </a:r>
            <a:r>
              <a:rPr lang="zh-CN" altLang="en-US" sz="1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“起点”角色：</a:t>
            </a:r>
            <a:r>
              <a:rPr lang="zh-CN" altLang="en-US" sz="16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其所在语句的动词中心多为</a:t>
            </a:r>
            <a:r>
              <a:rPr lang="zh-CN" altLang="en-US" sz="1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“出发、来、走、出、离开”等表示位移的动词和“降、增加、变（成/为）、提高”等表示状态变化的动词</a:t>
            </a:r>
            <a:r>
              <a:rPr lang="zh-CN" altLang="en-US" sz="16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，其中表示来源的动词“来自”出现频次最高，占“起点”角色语料的12.49%，占“来自”作为谓词的语料的83.33%。</a:t>
            </a:r>
            <a:endParaRPr lang="zh-CN" altLang="en-US" sz="16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1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2.</a:t>
            </a:r>
            <a:r>
              <a:rPr lang="zh-CN" altLang="en-US" sz="1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“终点”角色：</a:t>
            </a:r>
            <a:r>
              <a:rPr lang="zh-CN" altLang="en-US" sz="16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谓词通常也有一些比较明显的标记。如，</a:t>
            </a:r>
            <a:r>
              <a:rPr lang="zh-CN" altLang="en-US" sz="1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“X到”格式的动词</a:t>
            </a:r>
            <a:r>
              <a:rPr lang="zh-CN" altLang="en-US" sz="16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占“终点”角色所有谓词的17.99%，包括“到、走到、传到、达到、到达、等到、回到、接到、来到、赶到、飘到、漂到、提到、直到、找到”等，这些动词都是比较典型的带有“终点”角色的动词；“X向”格式动词占“终点”角色所有谓词的3.68%，包括“走向、迈向、投向、推向、指向、转向”等动词；“至”类（包含“至”和“X至”格式）的动词占“终点”角色所有谓词的2.08%，包括“至、截至、增至、直至”等动词。此外，“处所”角色所在语料中，介词“在”和“发生、出现、存在”等存现类动词、“去、到、走”等位移动词出现频次也较高，这些都是空间关系里常见的谓词。</a:t>
            </a:r>
            <a:endParaRPr lang="zh-CN" altLang="en-US" sz="16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en-US" altLang="zh-CN" sz="1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3.</a:t>
            </a:r>
            <a:r>
              <a:rPr lang="zh-CN" altLang="en-US" sz="1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“处所”角色：“有”出现频次最高，</a:t>
            </a:r>
            <a:r>
              <a:rPr lang="zh-CN" altLang="en-US" sz="16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占“处所”角色动词总数的7.95%，其前多为地名、机构名和“名词性成分+方位词”等表示实体空间的方位处所结构，表示“某地有某物”的物理空间关系，如例7中“有”在句中充当谓语成分，其前的“处所”角色由“名词性成分+方位词”构成，表示树所在的物理空间位置。也可以构成</a:t>
            </a:r>
            <a:r>
              <a:rPr lang="zh-CN" altLang="en-US" sz="1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“（在）……里/中”结构</a:t>
            </a:r>
            <a:r>
              <a:rPr lang="zh-CN" altLang="en-US" sz="16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，表示抽象的空间关系。</a:t>
            </a:r>
            <a:endParaRPr lang="zh-CN" altLang="en-US" sz="16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16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4.</a:t>
            </a:r>
            <a:r>
              <a:rPr lang="zh-CN" altLang="en-US" sz="1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“方向”角色</a:t>
            </a:r>
            <a:r>
              <a:rPr lang="zh-CN" altLang="en-US" sz="16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语料中，</a:t>
            </a:r>
            <a:r>
              <a:rPr lang="zh-CN" altLang="en-US" sz="16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“X向”</a:t>
            </a:r>
            <a:r>
              <a:rPr lang="zh-CN" altLang="en-US" sz="16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类动词是比较明显的方向格式标记，在“方向”语料中出现频次也相对较高，包括“向、面向、迈向、走向、转向、趋向”等位移动词。</a:t>
            </a:r>
            <a:endParaRPr lang="zh-CN" altLang="en-US" sz="16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1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5.</a:t>
            </a:r>
            <a:r>
              <a:rPr lang="zh-CN" altLang="en-US" sz="1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“路径”角色：</a:t>
            </a:r>
            <a:r>
              <a:rPr lang="zh-CN" altLang="en-US" sz="16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在空间关系中直接表示主体的位移轨迹，因此其语料中的谓词多为表示位移的动词，其中动词</a:t>
            </a:r>
            <a:r>
              <a:rPr lang="zh-CN" altLang="en-US" sz="1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“走（向/过）”</a:t>
            </a:r>
            <a:r>
              <a:rPr lang="zh-CN" altLang="en-US" sz="16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出现的频次最高，占“路径”角色语料总量的21.98%，又因充当“路径”角色的空间实体多具有三维空间特点，其谓词多有表示“进出”“途径”和“横穿”的语义特点，因此“跨（越/过）、穿（越/过）、经（过）”等位移动词在带有“路径”角色的语料中出现较多。</a:t>
            </a:r>
            <a:endParaRPr lang="zh-CN" altLang="en-US" sz="16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509340" y="195650"/>
            <a:ext cx="10969200" cy="705600"/>
          </a:xfrm>
        </p:spPr>
        <p:txBody>
          <a:bodyPr/>
          <a:p>
            <a:r>
              <a:rPr lang="zh-CN" altLang="en-US"/>
              <a:t>问题</a:t>
            </a:r>
            <a:r>
              <a:rPr lang="en-US" altLang="zh-CN"/>
              <a:t>3</a:t>
            </a:r>
            <a:r>
              <a:rPr lang="zh-CN" altLang="en-US"/>
              <a:t>：动词带有空间语义角色的特点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25" name="直接连接符 24"/>
          <p:cNvCxnSpPr/>
          <p:nvPr>
            <p:custDataLst>
              <p:tags r:id="rId1"/>
            </p:custDataLst>
          </p:nvPr>
        </p:nvCxnSpPr>
        <p:spPr>
          <a:xfrm>
            <a:off x="6096000" y="0"/>
            <a:ext cx="0" cy="6858000"/>
          </a:xfrm>
          <a:prstGeom prst="line">
            <a:avLst/>
          </a:prstGeom>
          <a:ln w="3175">
            <a:solidFill>
              <a:srgbClr val="FFFFFF">
                <a:lumMod val="65000"/>
                <a:alpha val="31000"/>
              </a:srgbClr>
            </a:solidFill>
            <a:headEnd type="none"/>
            <a:tailEnd type="none"/>
          </a:ln>
        </p:spPr>
        <p:style>
          <a:lnRef idx="1">
            <a:srgbClr val="BD374A"/>
          </a:lnRef>
          <a:fillRef idx="0">
            <a:srgbClr val="BD374A"/>
          </a:fillRef>
          <a:effectRef idx="0">
            <a:srgbClr val="BD374A"/>
          </a:effectRef>
          <a:fontRef idx="minor">
            <a:srgbClr val="000000"/>
          </a:fontRef>
        </p:style>
      </p:cxnSp>
      <p:sp>
        <p:nvSpPr>
          <p:cNvPr id="14" name="Title 6"/>
          <p:cNvSpPr txBox="1"/>
          <p:nvPr>
            <p:custDataLst>
              <p:tags r:id="rId2"/>
            </p:custDataLst>
          </p:nvPr>
        </p:nvSpPr>
        <p:spPr>
          <a:xfrm>
            <a:off x="599128" y="2310494"/>
            <a:ext cx="4110344" cy="3195024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0000" tIns="46800" rIns="90000" bIns="46800" anchor="t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rgbClr val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50">
                <a:ln w="3175">
                  <a:noFill/>
                  <a:prstDash val="dash"/>
                </a:ln>
                <a:solidFill>
                  <a:srgbClr val="000000">
                    <a:lumMod val="85000"/>
                    <a:lumOff val="1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单击此处添加文本</a:t>
            </a:r>
            <a:endParaRPr lang="zh-CN" altLang="en-US" sz="1800" spc="50" dirty="0">
              <a:ln w="3175">
                <a:noFill/>
                <a:prstDash val="dash"/>
              </a:ln>
              <a:solidFill>
                <a:srgbClr val="000000">
                  <a:lumMod val="85000"/>
                  <a:lumOff val="15000"/>
                </a:srgbClr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5" name="Title 6"/>
          <p:cNvSpPr txBox="1"/>
          <p:nvPr>
            <p:custDataLst>
              <p:tags r:id="rId3"/>
            </p:custDataLst>
          </p:nvPr>
        </p:nvSpPr>
        <p:spPr>
          <a:xfrm>
            <a:off x="992828" y="1279392"/>
            <a:ext cx="4110344" cy="749812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0000" tIns="46800" rIns="90000" bIns="46800" anchor="t" anchorCtr="0">
            <a:normAutofit fontScale="70000"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rgbClr val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lvl="0">
              <a:lnSpc>
                <a:spcPct val="100000"/>
              </a:lnSpc>
            </a:pPr>
            <a:r>
              <a:rPr lang="zh-CN" altLang="en-US" sz="4000" b="1" spc="150">
                <a:ln w="3175">
                  <a:noFill/>
                  <a:prstDash val="dash"/>
                </a:ln>
                <a:solidFill>
                  <a:srgbClr val="000000">
                    <a:lumMod val="7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动词大辞典（人机通用）</a:t>
            </a:r>
            <a:endParaRPr lang="zh-CN" altLang="en-US" sz="4000" b="1" spc="150" dirty="0">
              <a:ln w="3175">
                <a:noFill/>
                <a:prstDash val="dash"/>
              </a:ln>
              <a:solidFill>
                <a:srgbClr val="000000">
                  <a:lumMod val="75000"/>
                </a:srgbClr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1" name="Title 6"/>
          <p:cNvSpPr txBox="1"/>
          <p:nvPr>
            <p:custDataLst>
              <p:tags r:id="rId4"/>
            </p:custDataLst>
          </p:nvPr>
        </p:nvSpPr>
        <p:spPr>
          <a:xfrm>
            <a:off x="6744023" y="1056222"/>
            <a:ext cx="4110344" cy="749812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0000" tIns="46800" rIns="90000" bIns="46800" anchor="t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rgbClr val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lvl="0">
              <a:lnSpc>
                <a:spcPct val="100000"/>
              </a:lnSpc>
            </a:pPr>
            <a:r>
              <a:rPr lang="zh-CN" altLang="en-US" sz="3200" b="1" spc="150">
                <a:ln w="3175">
                  <a:noFill/>
                  <a:prstDash val="dash"/>
                </a:ln>
                <a:solidFill>
                  <a:srgbClr val="000000">
                    <a:lumMod val="7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汉语动词用法词典</a:t>
            </a:r>
            <a:endParaRPr lang="zh-CN" altLang="en-US" sz="3200" b="1" spc="150" dirty="0">
              <a:ln w="3175">
                <a:noFill/>
                <a:prstDash val="dash"/>
              </a:ln>
              <a:solidFill>
                <a:srgbClr val="000000">
                  <a:lumMod val="75000"/>
                </a:srgbClr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506800" y="159455"/>
            <a:ext cx="10969200" cy="705600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1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zh-CN" altLang="en-US"/>
              <a:t>现有词典中动词空间属性的标注</a:t>
            </a:r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755" y="5898515"/>
            <a:ext cx="8488045" cy="20955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1925" y="6222365"/>
            <a:ext cx="8626475" cy="21717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27340" y="1732915"/>
            <a:ext cx="3634740" cy="418465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7240" y="1805940"/>
            <a:ext cx="4889500" cy="3803650"/>
          </a:xfrm>
          <a:prstGeom prst="rect">
            <a:avLst/>
          </a:prstGeom>
        </p:spPr>
      </p:pic>
      <p:sp>
        <p:nvSpPr>
          <p:cNvPr id="3" name="Title 6"/>
          <p:cNvSpPr txBox="1"/>
          <p:nvPr>
            <p:custDataLst>
              <p:tags r:id="rId9"/>
            </p:custDataLst>
          </p:nvPr>
        </p:nvSpPr>
        <p:spPr>
          <a:xfrm>
            <a:off x="7852098" y="6033987"/>
            <a:ext cx="4110344" cy="749812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0000" tIns="46800" rIns="90000" bIns="46800" anchor="t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rgbClr val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lvl="0">
              <a:lnSpc>
                <a:spcPct val="100000"/>
              </a:lnSpc>
            </a:pPr>
            <a:r>
              <a:rPr lang="zh-CN" altLang="en-US" sz="3200" b="1" spc="150" dirty="0">
                <a:ln w="3175">
                  <a:noFill/>
                  <a:prstDash val="dash"/>
                </a:ln>
                <a:solidFill>
                  <a:srgbClr val="000000">
                    <a:lumMod val="7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语法信息词典</a:t>
            </a:r>
            <a:endParaRPr lang="zh-CN" altLang="en-US" sz="3200" b="1" spc="150" dirty="0">
              <a:ln w="3175">
                <a:noFill/>
                <a:prstDash val="dash"/>
              </a:ln>
              <a:solidFill>
                <a:srgbClr val="000000">
                  <a:lumMod val="75000"/>
                </a:srgbClr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10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/>
        </p:nvSpPr>
        <p:spPr>
          <a:xfrm>
            <a:off x="161995" y="202635"/>
            <a:ext cx="10969200" cy="705600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1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zh-CN" altLang="en-US"/>
              <a:t>现有词典中动词空间属性的标注</a:t>
            </a:r>
            <a:endParaRPr lang="zh-CN" altLang="en-US"/>
          </a:p>
        </p:txBody>
      </p:sp>
      <p:graphicFrame>
        <p:nvGraphicFramePr>
          <p:cNvPr id="3" name="表格 2"/>
          <p:cNvGraphicFramePr/>
          <p:nvPr>
            <p:custDataLst>
              <p:tags r:id="rId1"/>
            </p:custDataLst>
          </p:nvPr>
        </p:nvGraphicFramePr>
        <p:xfrm>
          <a:off x="1080135" y="1600835"/>
          <a:ext cx="9540240" cy="413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0830"/>
                <a:gridCol w="943610"/>
                <a:gridCol w="1517015"/>
                <a:gridCol w="4248785"/>
              </a:tblGrid>
              <a:tr h="4381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词典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动词数量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标注条目数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空间</a:t>
                      </a:r>
                      <a:r>
                        <a:rPr lang="zh-CN"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标注</a:t>
                      </a: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内容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38150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语法信息词典</a:t>
                      </a:r>
                      <a:endParaRPr lang="zh-CN" altLang="en-US" sz="14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10397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zh-CN" altLang="en-US"/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动趋，存现</a:t>
                      </a: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，动介（在、往、向、于）、离合</a:t>
                      </a:r>
                      <a:endParaRPr lang="zh-CN" altLang="en-US" sz="12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096010">
                <a:tc vMerge="1"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3612</a:t>
                      </a:r>
                      <a:endParaRPr 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动趋式分库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是否可以带趋向动词：来、去、上、上来、上去、下、下来、下去、进、进来、进去、出、出来、出去、回、回来、回去、过、过来、过去、起、起来、开、开来、到、到来、到去、V来V去，V上V下</a:t>
                      </a:r>
                      <a:endParaRPr lang="zh-CN" altLang="en-US" sz="12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7526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汉语动词用法词典</a:t>
                      </a:r>
                      <a:endParaRPr lang="zh-CN" altLang="en-US" sz="14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1308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2170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1）动词的一般功能：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带名宾（处所）</a:t>
                      </a: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、双宾、动宾、形宾、小句宾、兼语、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存现</a:t>
                      </a: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、动时量、着了过、重叠、加很、动结宾；</a:t>
                      </a:r>
                      <a:endParaRPr 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2）动趋式构成情况：来/去/上/上来/上去/下/下来/下去/进/进来/进去/出/出来/出去/回/回来/回去/过/过来/过去/起/起来/开/开来/到/到……来、去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</a:tr>
              <a:tr h="41021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现代汉语动词大词典（人机通用）</a:t>
                      </a:r>
                      <a:endParaRPr lang="zh-CN" altLang="en-US" sz="14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1000多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zh-CN" altLang="en-US"/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处所、方向</a:t>
                      </a:r>
                      <a:endParaRPr lang="zh-CN" altLang="en-US" sz="12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7" name="直接连接符 6"/>
          <p:cNvCxnSpPr/>
          <p:nvPr>
            <p:custDataLst>
              <p:tags r:id="rId1"/>
            </p:custDataLst>
          </p:nvPr>
        </p:nvCxnSpPr>
        <p:spPr>
          <a:xfrm flipH="1">
            <a:off x="6075680" y="0"/>
            <a:ext cx="20320" cy="3488690"/>
          </a:xfrm>
          <a:prstGeom prst="line">
            <a:avLst/>
          </a:prstGeom>
          <a:ln w="3175">
            <a:solidFill>
              <a:srgbClr val="000000">
                <a:alpha val="15000"/>
              </a:srgbClr>
            </a:solidFill>
            <a:headEnd type="none"/>
            <a:tailEnd type="none"/>
          </a:ln>
        </p:spPr>
        <p:style>
          <a:lnRef idx="1">
            <a:srgbClr val="BD374A"/>
          </a:lnRef>
          <a:fillRef idx="0">
            <a:srgbClr val="BD374A"/>
          </a:fillRef>
          <a:effectRef idx="0">
            <a:srgbClr val="BD374A"/>
          </a:effectRef>
          <a:fontRef idx="minor">
            <a:srgbClr val="000000"/>
          </a:fontRef>
        </p:style>
      </p:cxnSp>
      <p:cxnSp>
        <p:nvCxnSpPr>
          <p:cNvPr id="9" name="直接连接符 8"/>
          <p:cNvCxnSpPr/>
          <p:nvPr>
            <p:custDataLst>
              <p:tags r:id="rId2"/>
            </p:custDataLst>
          </p:nvPr>
        </p:nvCxnSpPr>
        <p:spPr>
          <a:xfrm>
            <a:off x="0" y="3500438"/>
            <a:ext cx="12192000" cy="0"/>
          </a:xfrm>
          <a:prstGeom prst="line">
            <a:avLst/>
          </a:prstGeom>
          <a:ln w="3175">
            <a:solidFill>
              <a:srgbClr val="000000">
                <a:alpha val="15000"/>
              </a:srgbClr>
            </a:solidFill>
            <a:headEnd type="none"/>
            <a:tailEnd type="none"/>
          </a:ln>
        </p:spPr>
        <p:style>
          <a:lnRef idx="1">
            <a:srgbClr val="BD374A"/>
          </a:lnRef>
          <a:fillRef idx="0">
            <a:srgbClr val="BD374A"/>
          </a:fillRef>
          <a:effectRef idx="0">
            <a:srgbClr val="BD374A"/>
          </a:effectRef>
          <a:fontRef idx="minor">
            <a:srgbClr val="000000"/>
          </a:fontRef>
        </p:style>
      </p:cxnSp>
      <p:sp>
        <p:nvSpPr>
          <p:cNvPr id="12" name="Title 6"/>
          <p:cNvSpPr txBox="1"/>
          <p:nvPr>
            <p:custDataLst>
              <p:tags r:id="rId3"/>
            </p:custDataLst>
          </p:nvPr>
        </p:nvSpPr>
        <p:spPr>
          <a:xfrm>
            <a:off x="492393" y="1127269"/>
            <a:ext cx="5336613" cy="2145768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0000" tIns="46800" rIns="90000" bIns="46800" anchor="t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rgbClr val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一般功能：存现：中间接着一根绳子</a:t>
            </a:r>
            <a:endParaRPr lang="zh-CN" altLang="en-US" sz="1600" spc="5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动介：把两头接在一起</a:t>
            </a:r>
            <a:endParaRPr lang="zh-CN" altLang="en-US" sz="1600" spc="5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动趋：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     +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来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上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上来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上去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下来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下去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进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进来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进去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出</a:t>
            </a:r>
            <a:endParaRPr lang="zh-CN" altLang="en-US" sz="1600" spc="5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            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来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出去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过去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起来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开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到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到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……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来、去</a:t>
            </a:r>
            <a:endParaRPr lang="zh-CN" altLang="en-US" sz="1600" spc="5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endParaRPr lang="zh-CN" altLang="en-US" sz="1600" spc="5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endParaRPr lang="zh-CN" altLang="en-US" sz="1600" spc="50" dirty="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3" name="Title 6"/>
          <p:cNvSpPr txBox="1"/>
          <p:nvPr>
            <p:custDataLst>
              <p:tags r:id="rId4"/>
            </p:custDataLst>
          </p:nvPr>
        </p:nvSpPr>
        <p:spPr>
          <a:xfrm>
            <a:off x="492392" y="336409"/>
            <a:ext cx="5336613" cy="565146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0000" tIns="46800" rIns="90000" bIns="46800" anchor="t" anchorCtr="0">
            <a:normAutofit fontScale="90000" lnSpcReduction="10000"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rgbClr val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lvl="0" algn="just">
              <a:lnSpc>
                <a:spcPct val="100000"/>
              </a:lnSpc>
            </a:pPr>
            <a:r>
              <a:rPr lang="zh-CN" altLang="en-US" sz="3200" b="1" spc="15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连接，使连接</a:t>
            </a:r>
            <a:endParaRPr lang="zh-CN" altLang="en-US" sz="3200" b="1" spc="150" dirty="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4" name="Title 6"/>
          <p:cNvSpPr txBox="1"/>
          <p:nvPr>
            <p:custDataLst>
              <p:tags r:id="rId5"/>
            </p:custDataLst>
          </p:nvPr>
        </p:nvSpPr>
        <p:spPr>
          <a:xfrm>
            <a:off x="6443007" y="1127269"/>
            <a:ext cx="5336613" cy="2145768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0000" tIns="46800" rIns="90000" bIns="46800" anchor="t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rgbClr val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一般功能：存现：盆里接了好多雨水</a:t>
            </a:r>
            <a:endParaRPr lang="zh-CN" altLang="en-US" sz="1600" spc="5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名宾：把水接盆里</a:t>
            </a:r>
            <a:endParaRPr lang="zh-CN" altLang="en-US" sz="1600" spc="5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动趋：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 +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来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去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上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下来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下去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过来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过去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起来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到</a:t>
            </a:r>
            <a:endParaRPr lang="zh-CN" altLang="en-US" sz="1600" spc="5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      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他接下来一件行李</a:t>
            </a:r>
            <a:endParaRPr lang="zh-CN" altLang="en-US" sz="1600" spc="5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      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他接到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5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号的球，马上传给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12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号</a:t>
            </a:r>
            <a:endParaRPr lang="zh-CN" altLang="en-US" sz="1600" spc="5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endParaRPr lang="zh-CN" altLang="en-US" sz="1600" spc="50" dirty="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5" name="Title 6"/>
          <p:cNvSpPr txBox="1"/>
          <p:nvPr>
            <p:custDataLst>
              <p:tags r:id="rId6"/>
            </p:custDataLst>
          </p:nvPr>
        </p:nvSpPr>
        <p:spPr>
          <a:xfrm>
            <a:off x="6362996" y="336409"/>
            <a:ext cx="5336613" cy="565146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0000" tIns="46800" rIns="90000" bIns="46800" anchor="t" anchorCtr="0">
            <a:normAutofit fontScale="90000" lnSpcReduction="10000"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rgbClr val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lvl="0" algn="just">
              <a:lnSpc>
                <a:spcPct val="100000"/>
              </a:lnSpc>
            </a:pPr>
            <a:r>
              <a:rPr lang="zh-CN" altLang="en-US" sz="3200" b="1" spc="1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拖住；承受</a:t>
            </a:r>
            <a:endParaRPr lang="zh-CN" altLang="en-US" sz="3200" b="1" spc="150" dirty="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Title 6"/>
          <p:cNvSpPr txBox="1"/>
          <p:nvPr>
            <p:custDataLst>
              <p:tags r:id="rId7"/>
            </p:custDataLst>
          </p:nvPr>
        </p:nvSpPr>
        <p:spPr>
          <a:xfrm>
            <a:off x="492125" y="4568190"/>
            <a:ext cx="3258820" cy="214566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0000" tIns="46800" rIns="90000" bIns="46800" anchor="t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rgbClr val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一般功能：接过他的申请</a:t>
            </a:r>
            <a:endParaRPr lang="zh-CN" altLang="en-US" sz="1600" spc="5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zh-CN" altLang="en-US" sz="1600" spc="5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动趋：</a:t>
            </a:r>
            <a:r>
              <a:rPr altLang="zh-CN" sz="1600" spc="5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 + </a:t>
            </a:r>
            <a:r>
              <a:rPr lang="zh-CN" altLang="en-US" sz="1600" spc="5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上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下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下来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起来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开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到</a:t>
            </a:r>
            <a:endParaRPr lang="zh-CN" altLang="en-US" sz="1600" spc="5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altLang="zh-CN" sz="1600" spc="5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        </a:t>
            </a:r>
            <a:r>
              <a:rPr lang="zh-CN" altLang="en-US" sz="1600" spc="5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东西先接下来再说</a:t>
            </a:r>
            <a:endParaRPr lang="zh-CN" altLang="en-US" sz="1600" spc="50" dirty="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altLang="zh-CN" sz="1600" spc="5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        </a:t>
            </a:r>
            <a:r>
              <a:rPr lang="zh-CN" altLang="en-US" sz="1600" b="1" spc="5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接到三份请柬</a:t>
            </a:r>
            <a:endParaRPr lang="zh-CN" altLang="en-US" sz="1600" b="1" spc="50" dirty="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22" name="Title 6"/>
          <p:cNvSpPr txBox="1"/>
          <p:nvPr>
            <p:custDataLst>
              <p:tags r:id="rId8"/>
            </p:custDataLst>
          </p:nvPr>
        </p:nvSpPr>
        <p:spPr>
          <a:xfrm>
            <a:off x="492392" y="3777576"/>
            <a:ext cx="5336613" cy="565146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0000" tIns="46800" rIns="90000" bIns="46800" anchor="t" anchorCtr="0">
            <a:normAutofit fontScale="90000" lnSpcReduction="10000"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rgbClr val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lvl="0" algn="just">
              <a:lnSpc>
                <a:spcPct val="100000"/>
              </a:lnSpc>
            </a:pPr>
            <a:r>
              <a:rPr lang="zh-CN" altLang="en-US" sz="3200" b="1" spc="15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接受</a:t>
            </a:r>
            <a:endParaRPr lang="zh-CN" altLang="en-US" sz="3200" b="1" spc="150" dirty="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8" name="Title 6"/>
          <p:cNvSpPr txBox="1"/>
          <p:nvPr>
            <p:custDataLst>
              <p:tags r:id="rId9"/>
            </p:custDataLst>
          </p:nvPr>
        </p:nvSpPr>
        <p:spPr>
          <a:xfrm>
            <a:off x="3750945" y="4342765"/>
            <a:ext cx="4963795" cy="214566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0000" tIns="46800" rIns="90000" bIns="46800" anchor="t" anchorCtr="0">
            <a:normAutofit lnSpcReduction="10000"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rgbClr val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一般功能：到车站接人</a:t>
            </a:r>
            <a:endParaRPr lang="zh-CN" altLang="en-US" sz="1600" spc="5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altLang="zh-CN" sz="1600" spc="5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</a:t>
            </a:r>
            <a:r>
              <a:rPr lang="zh-CN" altLang="en-US" sz="1600" spc="5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接家里来</a:t>
            </a:r>
            <a:r>
              <a:rPr altLang="zh-CN" sz="1600" spc="5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/</a:t>
            </a:r>
            <a:r>
              <a:rPr lang="zh-CN" altLang="en-US" sz="1600" spc="5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去</a:t>
            </a:r>
            <a:endParaRPr lang="zh-CN" altLang="en-US" sz="1600" spc="50" dirty="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zh-CN" altLang="en-US" sz="1600" spc="5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动趋：</a:t>
            </a:r>
            <a:r>
              <a:rPr altLang="zh-CN" sz="1600" spc="5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     +</a:t>
            </a:r>
            <a:r>
              <a:rPr lang="zh-CN" altLang="en-US" sz="1600" spc="5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来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去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上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进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进来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进去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出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出来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出去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回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  </a:t>
            </a:r>
            <a:endParaRPr altLang="zh-CN" sz="1600" spc="5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             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回来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回去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过来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过去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起来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开</a:t>
            </a:r>
            <a:endParaRPr lang="zh-CN" altLang="en-US" sz="1600" spc="5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            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到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到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……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来、去</a:t>
            </a:r>
            <a:endParaRPr lang="zh-CN" altLang="en-US" sz="1600" spc="50" dirty="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31" name="Title 6"/>
          <p:cNvSpPr txBox="1"/>
          <p:nvPr>
            <p:custDataLst>
              <p:tags r:id="rId10"/>
            </p:custDataLst>
          </p:nvPr>
        </p:nvSpPr>
        <p:spPr>
          <a:xfrm>
            <a:off x="3823970" y="3639185"/>
            <a:ext cx="2005330" cy="56515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0000" tIns="46800" rIns="90000" bIns="46800" anchor="t" anchorCtr="0">
            <a:normAutofit fontScale="90000" lnSpcReduction="10000"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rgbClr val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lvl="0" algn="just">
              <a:lnSpc>
                <a:spcPct val="100000"/>
              </a:lnSpc>
            </a:pPr>
            <a:r>
              <a:rPr lang="zh-CN" altLang="en-US" sz="3200" b="1" spc="15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迎接</a:t>
            </a:r>
            <a:endParaRPr lang="zh-CN" altLang="en-US" sz="3200" b="1" spc="150" dirty="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cxnSp>
        <p:nvCxnSpPr>
          <p:cNvPr id="2" name="直接连接符 1"/>
          <p:cNvCxnSpPr/>
          <p:nvPr>
            <p:custDataLst>
              <p:tags r:id="rId11"/>
            </p:custDataLst>
          </p:nvPr>
        </p:nvCxnSpPr>
        <p:spPr>
          <a:xfrm flipH="1">
            <a:off x="3578225" y="3500755"/>
            <a:ext cx="20320" cy="3488690"/>
          </a:xfrm>
          <a:prstGeom prst="line">
            <a:avLst/>
          </a:prstGeom>
          <a:ln w="3175">
            <a:solidFill>
              <a:srgbClr val="000000">
                <a:alpha val="15000"/>
              </a:srgbClr>
            </a:solidFill>
            <a:headEnd type="none"/>
            <a:tailEnd type="none"/>
          </a:ln>
        </p:spPr>
        <p:style>
          <a:lnRef idx="1">
            <a:srgbClr val="BD374A"/>
          </a:lnRef>
          <a:fillRef idx="0">
            <a:srgbClr val="BD374A"/>
          </a:fillRef>
          <a:effectRef idx="0">
            <a:srgbClr val="BD374A"/>
          </a:effectRef>
          <a:fontRef idx="minor">
            <a:srgbClr val="000000"/>
          </a:fontRef>
        </p:style>
      </p:cxnSp>
      <p:cxnSp>
        <p:nvCxnSpPr>
          <p:cNvPr id="3" name="直接连接符 2"/>
          <p:cNvCxnSpPr/>
          <p:nvPr>
            <p:custDataLst>
              <p:tags r:id="rId12"/>
            </p:custDataLst>
          </p:nvPr>
        </p:nvCxnSpPr>
        <p:spPr>
          <a:xfrm flipH="1">
            <a:off x="8547735" y="3527425"/>
            <a:ext cx="46355" cy="3330575"/>
          </a:xfrm>
          <a:prstGeom prst="line">
            <a:avLst/>
          </a:prstGeom>
          <a:ln w="3175">
            <a:solidFill>
              <a:srgbClr val="000000">
                <a:alpha val="15000"/>
              </a:srgbClr>
            </a:solidFill>
            <a:headEnd type="none"/>
            <a:tailEnd type="none"/>
          </a:ln>
        </p:spPr>
        <p:style>
          <a:lnRef idx="1">
            <a:srgbClr val="BD374A"/>
          </a:lnRef>
          <a:fillRef idx="0">
            <a:srgbClr val="BD374A"/>
          </a:fillRef>
          <a:effectRef idx="0">
            <a:srgbClr val="BD374A"/>
          </a:effectRef>
          <a:fontRef idx="minor">
            <a:srgbClr val="000000"/>
          </a:fontRef>
        </p:style>
      </p:cxnSp>
      <p:sp>
        <p:nvSpPr>
          <p:cNvPr id="4" name="Title 6"/>
          <p:cNvSpPr txBox="1"/>
          <p:nvPr>
            <p:custDataLst>
              <p:tags r:id="rId13"/>
            </p:custDataLst>
          </p:nvPr>
        </p:nvSpPr>
        <p:spPr>
          <a:xfrm>
            <a:off x="8801100" y="3639185"/>
            <a:ext cx="2005330" cy="56515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0000" tIns="46800" rIns="90000" bIns="46800" anchor="t" anchorCtr="0">
            <a:normAutofit fontScale="90000" lnSpcReduction="10000"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rgbClr val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lvl="0" algn="just">
              <a:lnSpc>
                <a:spcPct val="100000"/>
              </a:lnSpc>
            </a:pPr>
            <a:r>
              <a:rPr lang="zh-CN" altLang="en-US" sz="3200" b="1" spc="15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接替</a:t>
            </a:r>
            <a:endParaRPr lang="zh-CN" altLang="en-US" sz="3200" b="1" spc="150" dirty="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" name="Title 6"/>
          <p:cNvSpPr txBox="1"/>
          <p:nvPr>
            <p:custDataLst>
              <p:tags r:id="rId14"/>
            </p:custDataLst>
          </p:nvPr>
        </p:nvSpPr>
        <p:spPr>
          <a:xfrm>
            <a:off x="8714740" y="4342765"/>
            <a:ext cx="3324225" cy="214566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0000" tIns="46800" rIns="90000" bIns="46800" anchor="t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rgbClr val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zh-CN" altLang="en-US" sz="1600" spc="5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动趋：</a:t>
            </a:r>
            <a:r>
              <a:rPr altLang="zh-CN" sz="1600" spc="5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     +</a:t>
            </a:r>
            <a:r>
              <a:rPr lang="zh-CN" altLang="en-US" sz="1600" spc="5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上</a:t>
            </a:r>
            <a:r>
              <a:rPr altLang="zh-CN" sz="1600" spc="5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/</a:t>
            </a:r>
            <a:r>
              <a:rPr lang="zh-CN" altLang="en-US" sz="1600" spc="5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上来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上去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下去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过</a:t>
            </a:r>
            <a:endParaRPr lang="zh-CN" altLang="en-US" sz="1600" spc="5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            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来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起来</a:t>
            </a:r>
            <a:r>
              <a:rPr altLang="zh-CN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spc="5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开</a:t>
            </a:r>
            <a:endParaRPr altLang="zh-CN" sz="1600" spc="50" dirty="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endParaRPr altLang="zh-CN" sz="1600" spc="50" dirty="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endParaRPr altLang="zh-CN" sz="1600" spc="50" dirty="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endParaRPr lang="zh-CN" altLang="en-US" sz="1600" spc="50" dirty="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  <p:custDataLst>
      <p:tags r:id="rId15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Space2022</a:t>
            </a:r>
            <a:r>
              <a:rPr lang="zh-CN" altLang="en-US"/>
              <a:t>数据集：</a:t>
            </a:r>
            <a:r>
              <a:rPr lang="en-US" altLang="zh-CN"/>
              <a:t>task3</a:t>
            </a:r>
            <a:r>
              <a:rPr lang="zh-CN" altLang="en-US"/>
              <a:t>事件信息标注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379720" y="1501140"/>
            <a:ext cx="6208395" cy="4748530"/>
          </a:xfrm>
        </p:spPr>
        <p:txBody>
          <a:bodyPr/>
          <a:p>
            <a:r>
              <a:rPr lang="zh-CN" altLang="en-US" b="1"/>
              <a:t>打招呼：</a:t>
            </a:r>
            <a:r>
              <a:rPr lang="zh-CN" altLang="en-US"/>
              <a:t>涉及到朝向，方向</a:t>
            </a:r>
            <a:endParaRPr lang="zh-CN" altLang="en-US"/>
          </a:p>
          <a:p>
            <a:r>
              <a:rPr lang="zh-CN" altLang="en-US" b="1"/>
              <a:t>出来：</a:t>
            </a:r>
            <a:r>
              <a:rPr lang="zh-CN" altLang="en-US"/>
              <a:t>起点、终点、方向</a:t>
            </a:r>
            <a:endParaRPr lang="zh-CN" altLang="en-US"/>
          </a:p>
          <a:p>
            <a:r>
              <a:rPr lang="zh-CN" altLang="en-US" b="1"/>
              <a:t>扯：</a:t>
            </a:r>
            <a:r>
              <a:rPr lang="zh-CN" altLang="en-US"/>
              <a:t>起点、方向（有方向就对趋向动词有了限制</a:t>
            </a:r>
            <a:endParaRPr lang="zh-CN" altLang="en-US"/>
          </a:p>
          <a:p>
            <a:r>
              <a:rPr lang="zh-CN" altLang="en-US" b="1"/>
              <a:t>扔：</a:t>
            </a:r>
            <a:r>
              <a:rPr lang="zh-CN" altLang="en-US"/>
              <a:t>起点、终点、方向，处所（通过语料库检索语料中其前后出现的空间语义角色信息）</a:t>
            </a:r>
            <a:endParaRPr lang="zh-CN" altLang="en-US"/>
          </a:p>
        </p:txBody>
      </p:sp>
      <p:pic>
        <p:nvPicPr>
          <p:cNvPr id="5" name="内容占位符 4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1045845" y="1393190"/>
            <a:ext cx="3455670" cy="257175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060" y="4200525"/>
            <a:ext cx="5365750" cy="260350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9050" y="4146550"/>
            <a:ext cx="5822950" cy="2711450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SpaCE2022 task3</a:t>
            </a:r>
            <a:endParaRPr lang="en-US" altLang="zh-CN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10895" y="4189095"/>
            <a:ext cx="10412095" cy="4748530"/>
          </a:xfrm>
        </p:spPr>
        <p:txBody>
          <a:bodyPr/>
          <a:p>
            <a:r>
              <a:rPr lang="zh-CN" altLang="en-US"/>
              <a:t>出现次数超过</a:t>
            </a:r>
            <a:r>
              <a:rPr lang="en-US" altLang="zh-CN"/>
              <a:t>100</a:t>
            </a:r>
            <a:r>
              <a:rPr lang="zh-CN" altLang="en-US"/>
              <a:t>的事件动词：动作、位移、存现</a:t>
            </a:r>
            <a:endParaRPr lang="zh-CN" altLang="en-US"/>
          </a:p>
        </p:txBody>
      </p:sp>
      <p:graphicFrame>
        <p:nvGraphicFramePr>
          <p:cNvPr id="5" name="内容占位符 4"/>
          <p:cNvGraphicFramePr/>
          <p:nvPr>
            <p:ph sz="half" idx="1"/>
            <p:custDataLst>
              <p:tags r:id="rId1"/>
            </p:custDataLst>
          </p:nvPr>
        </p:nvGraphicFramePr>
        <p:xfrm>
          <a:off x="810965" y="1489770"/>
          <a:ext cx="10516870" cy="2459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4750"/>
                <a:gridCol w="636270"/>
                <a:gridCol w="737235"/>
                <a:gridCol w="687705"/>
                <a:gridCol w="808990"/>
                <a:gridCol w="808990"/>
                <a:gridCol w="808990"/>
                <a:gridCol w="808990"/>
                <a:gridCol w="667385"/>
                <a:gridCol w="737870"/>
                <a:gridCol w="839470"/>
                <a:gridCol w="1071880"/>
                <a:gridCol w="728345"/>
              </a:tblGrid>
              <a:tr h="378460">
                <a:tc gridSpan="13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task3 标注角色统计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6540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标签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事件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处所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终点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时间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起点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方向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路径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部位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朝向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形状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部位处所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距离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200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标注词数量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2209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3014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1033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889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615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465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267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167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162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52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28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11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484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标注数量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7571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4267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1267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1557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752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2425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286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318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182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60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35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20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" name="表格 16"/>
          <p:cNvGraphicFramePr/>
          <p:nvPr>
            <p:custDataLst>
              <p:tags r:id="rId2"/>
            </p:custDataLst>
          </p:nvPr>
        </p:nvGraphicFramePr>
        <p:xfrm>
          <a:off x="1082040" y="4717415"/>
          <a:ext cx="4182745" cy="1689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405"/>
                <a:gridCol w="1207770"/>
                <a:gridCol w="1766570"/>
              </a:tblGrid>
              <a:tr h="2413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走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423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0.055871087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坐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216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0.028529917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站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191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0.025227843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行驶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159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0.021001189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有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140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0.018491613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放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123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0.016246203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看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111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0.014661207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" name="表格 19"/>
          <p:cNvGraphicFramePr/>
          <p:nvPr>
            <p:custDataLst>
              <p:tags r:id="rId3"/>
            </p:custDataLst>
          </p:nvPr>
        </p:nvGraphicFramePr>
        <p:xfrm>
          <a:off x="5095240" y="5036820"/>
          <a:ext cx="6363335" cy="906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7690"/>
                <a:gridCol w="589280"/>
                <a:gridCol w="578485"/>
                <a:gridCol w="578485"/>
                <a:gridCol w="578485"/>
                <a:gridCol w="578485"/>
                <a:gridCol w="578485"/>
                <a:gridCol w="578485"/>
                <a:gridCol w="578485"/>
                <a:gridCol w="578485"/>
                <a:gridCol w="578485"/>
              </a:tblGrid>
              <a:tr h="42418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事件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时间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处所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方向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朝向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起点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终点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形状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部位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路径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距离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Arial" panose="020B0604020202020204" charset="-122"/>
                        </a:rPr>
                        <a:t>走</a:t>
                      </a:r>
                      <a:endParaRPr lang="zh-CN" altLang="en-US" sz="12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66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93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230</a:t>
                      </a:r>
                      <a:endParaRPr lang="en-US" altLang="en-US" sz="12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15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59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143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0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30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0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看</a:t>
                      </a:r>
                      <a:endParaRPr lang="zh-CN" altLang="en-US" sz="12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11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41</a:t>
                      </a:r>
                      <a:endParaRPr lang="en-US" altLang="en-US" sz="12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32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41</a:t>
                      </a:r>
                      <a:endParaRPr lang="en-US" altLang="en-US" sz="12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7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9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4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3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custDataLst>
      <p:tags r:id="rId4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graphicFrame>
        <p:nvGraphicFramePr>
          <p:cNvPr id="7" name="内容占位符 6"/>
          <p:cNvGraphicFramePr/>
          <p:nvPr>
            <p:ph idx="1"/>
            <p:custDataLst>
              <p:tags r:id="rId1"/>
            </p:custDataLst>
          </p:nvPr>
        </p:nvGraphicFramePr>
        <p:xfrm>
          <a:off x="650945" y="1501195"/>
          <a:ext cx="11230610" cy="5081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1190"/>
                <a:gridCol w="8059420"/>
              </a:tblGrid>
              <a:tr h="45974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动词类别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划分依据</a:t>
                      </a:r>
                      <a:endParaRPr lang="zh-CN" altLang="en-US"/>
                    </a:p>
                  </a:txBody>
                  <a:tcPr/>
                </a:tc>
              </a:tr>
              <a:tr h="77279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位移动词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表示动态的空间关系主体的空间信息发生改变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 sz="1800" b="1" spc="100">
                          <a:ln w="3175">
                            <a:noFill/>
                            <a:prstDash val="dash"/>
                          </a:ln>
                          <a:solidFill>
                            <a:sysClr val="windowText" lastClr="000000">
                              <a:lumMod val="85000"/>
                              <a:lumOff val="15000"/>
                            </a:sys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位移原因：主体位移动词</a:t>
                      </a:r>
                      <a:r>
                        <a:rPr lang="zh-CN" sz="1800" b="1" spc="100">
                          <a:ln w="3175">
                            <a:noFill/>
                            <a:prstDash val="dash"/>
                          </a:ln>
                          <a:solidFill>
                            <a:sysClr val="windowText" lastClr="000000">
                              <a:lumMod val="85000"/>
                              <a:lumOff val="15000"/>
                            </a:sys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、</a:t>
                      </a:r>
                      <a:r>
                        <a:rPr lang="zh-CN" altLang="en-US" sz="1800" b="1" spc="100">
                          <a:ln w="3175">
                            <a:noFill/>
                            <a:prstDash val="dash"/>
                          </a:ln>
                          <a:solidFill>
                            <a:sysClr val="windowText" lastClr="000000">
                              <a:lumMod val="85000"/>
                              <a:lumOff val="15000"/>
                            </a:sys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受事位移动词</a:t>
                      </a:r>
                      <a:r>
                        <a:rPr lang="zh-CN" sz="1800" b="1" spc="100">
                          <a:ln w="3175">
                            <a:noFill/>
                            <a:prstDash val="dash"/>
                          </a:ln>
                          <a:solidFill>
                            <a:sysClr val="windowText" lastClr="000000">
                              <a:lumMod val="85000"/>
                              <a:lumOff val="15000"/>
                            </a:sys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、</a:t>
                      </a:r>
                      <a:r>
                        <a:rPr lang="zh-CN" altLang="en-US" sz="1800" b="1" spc="100">
                          <a:ln w="3175">
                            <a:noFill/>
                            <a:prstDash val="dash"/>
                          </a:ln>
                          <a:solidFill>
                            <a:sysClr val="windowText" lastClr="000000">
                              <a:lumMod val="85000"/>
                              <a:lumOff val="15000"/>
                            </a:sys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施事位移动词</a:t>
                      </a:r>
                      <a:endParaRPr lang="zh-CN" altLang="en-US" sz="1800" spc="150">
                        <a:solidFill>
                          <a:srgbClr val="000000">
                            <a:lumMod val="50000"/>
                            <a:lumOff val="50000"/>
                          </a:srgbClr>
                        </a:solidFill>
                        <a:uFillTx/>
                        <a:latin typeface="Arial" panose="020B0604020202020204" pitchFamily="34" charset="0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45974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存现动词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表示静态的空间关系</a:t>
                      </a:r>
                      <a:endParaRPr lang="zh-CN" altLang="en-US"/>
                    </a:p>
                  </a:txBody>
                  <a:tcPr/>
                </a:tc>
              </a:tr>
              <a:tr h="46037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趋向动词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方向</a:t>
                      </a:r>
                      <a:endParaRPr lang="zh-CN" altLang="en-US"/>
                    </a:p>
                  </a:txBody>
                  <a:tcPr/>
                </a:tc>
              </a:tr>
              <a:tr h="9144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动趋式动词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动词后是否可以加趋向动词，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/>
                        <a:t>可以加垂直、水平等方向维度的趋向动词；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/>
                        <a:t>单向还是双向；</a:t>
                      </a:r>
                      <a:endParaRPr lang="zh-CN" altLang="en-US"/>
                    </a:p>
                  </a:txBody>
                  <a:tcPr/>
                </a:tc>
              </a:tr>
              <a:tr h="64008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/>
                        <a:t>可带有空间语义角色的类型</a:t>
                      </a:r>
                      <a:endParaRPr 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可带有哪些角色；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/>
                        <a:t>是否必须共现；</a:t>
                      </a:r>
                      <a:endParaRPr lang="zh-CN" altLang="en-US"/>
                    </a:p>
                  </a:txBody>
                  <a:tcPr/>
                </a:tc>
              </a:tr>
              <a:tr h="77279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V+N+F</a:t>
                      </a:r>
                      <a:r>
                        <a:rPr lang="zh-CN" altLang="en-US"/>
                        <a:t>格式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是否可以构成；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/>
                        <a:t>对</a:t>
                      </a:r>
                      <a:r>
                        <a:rPr lang="en-US" altLang="zh-CN"/>
                        <a:t>F</a:t>
                      </a:r>
                      <a:r>
                        <a:rPr lang="zh-CN" altLang="en-US"/>
                        <a:t>的限制</a:t>
                      </a:r>
                      <a:endParaRPr lang="zh-CN" altLang="en-US"/>
                    </a:p>
                  </a:txBody>
                  <a:tcPr/>
                </a:tc>
              </a:tr>
              <a:tr h="45974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……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8" name="矩形 237"/>
          <p:cNvSpPr/>
          <p:nvPr>
            <p:custDataLst>
              <p:tags r:id="rId2"/>
            </p:custDataLst>
          </p:nvPr>
        </p:nvSpPr>
        <p:spPr>
          <a:xfrm>
            <a:off x="0" y="1"/>
            <a:ext cx="12192000" cy="1499190"/>
          </a:xfrm>
          <a:prstGeom prst="rect">
            <a:avLst/>
          </a:prstGeom>
          <a:solidFill>
            <a:srgbClr val="FFFFFF">
              <a:lumMod val="95000"/>
            </a:srgbClr>
          </a:solidFill>
          <a:ln>
            <a:noFill/>
          </a:ln>
        </p:spPr>
        <p:style>
          <a:lnRef idx="2">
            <a:srgbClr val="1E6BC5">
              <a:shade val="50000"/>
            </a:srgbClr>
          </a:lnRef>
          <a:fillRef idx="1">
            <a:srgbClr val="1E6BC5"/>
          </a:fillRef>
          <a:effectRef idx="0">
            <a:srgbClr val="1E6BC5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kumimoji="1" lang="zh-CN" altLang="en-US" sz="1600" b="1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40" name="文本框 39"/>
          <p:cNvSpPr txBox="1"/>
          <p:nvPr>
            <p:custDataLst>
              <p:tags r:id="rId3"/>
            </p:custDataLst>
          </p:nvPr>
        </p:nvSpPr>
        <p:spPr>
          <a:xfrm>
            <a:off x="673100" y="520700"/>
            <a:ext cx="10566484" cy="699807"/>
          </a:xfrm>
          <a:prstGeom prst="rect">
            <a:avLst/>
          </a:prstGeom>
          <a:noFill/>
        </p:spPr>
        <p:txBody>
          <a:bodyPr wrap="square" lIns="91440" tIns="45720" rIns="91440" bIns="45720" rtlCol="0"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zh-CN" altLang="en-US" sz="3600" b="1" spc="300">
                <a:solidFill>
                  <a:srgbClr val="000000">
                    <a:lumMod val="75000"/>
                    <a:lumOff val="25000"/>
                  </a:srgb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动词的类别</a:t>
            </a:r>
            <a:r>
              <a:rPr lang="en-US" altLang="zh-CN" sz="3600" b="1" spc="300">
                <a:solidFill>
                  <a:srgbClr val="000000">
                    <a:lumMod val="75000"/>
                    <a:lumOff val="25000"/>
                  </a:srgb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——</a:t>
            </a:r>
            <a:r>
              <a:rPr lang="zh-CN" altLang="en-US" sz="3600" b="1" spc="300">
                <a:solidFill>
                  <a:srgbClr val="000000">
                    <a:lumMod val="75000"/>
                    <a:lumOff val="25000"/>
                  </a:srgb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依据空间语义划分</a:t>
            </a:r>
            <a:endParaRPr lang="zh-CN" altLang="en-US" sz="3600" b="1" spc="300">
              <a:solidFill>
                <a:srgbClr val="000000">
                  <a:lumMod val="75000"/>
                  <a:lumOff val="25000"/>
                </a:srgbClr>
              </a:solidFill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  <p:custDataLst>
      <p:tags r:id="rId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Title 6"/>
          <p:cNvSpPr txBox="1"/>
          <p:nvPr>
            <p:custDataLst>
              <p:tags r:id="rId1"/>
            </p:custDataLst>
          </p:nvPr>
        </p:nvSpPr>
        <p:spPr>
          <a:xfrm>
            <a:off x="608400" y="1970315"/>
            <a:ext cx="10975200" cy="4461530"/>
          </a:xfrm>
          <a:prstGeom prst="rect">
            <a:avLst/>
          </a:prstGeom>
          <a:noFill/>
          <a:ln w="3175">
            <a:noFill/>
            <a:prstDash val="sysDash"/>
          </a:ln>
        </p:spPr>
        <p:txBody>
          <a:bodyPr wrap="square" lIns="72000" tIns="36000" rIns="72000" bIns="36000" anchor="t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285750" marR="0" lvl="0" indent="-28575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altLang="zh-CN" sz="1800" b="0" i="0" spc="50" baseline="0" noProof="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  <a:uLnTx/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pitchFamily="34" charset="-122"/>
              </a:rPr>
              <a:t>1.</a:t>
            </a:r>
            <a:r>
              <a:rPr kumimoji="0" lang="zh-CN" altLang="en-US" sz="1800" b="0" i="0" spc="50" baseline="0" noProof="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  <a:uLnTx/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pitchFamily="34" charset="-122"/>
              </a:rPr>
              <a:t>和空间有关的动词的分类：确定划分标准，并对有限的动词进行分类</a:t>
            </a:r>
            <a:endParaRPr kumimoji="0" lang="zh-CN" altLang="en-US" sz="1800" b="0" i="0" spc="50" baseline="0" noProof="0" dirty="0">
              <a:ln w="3175">
                <a:noFill/>
                <a:prstDash val="dash"/>
              </a:ln>
              <a:solidFill>
                <a:sysClr val="windowText" lastClr="000000">
                  <a:lumMod val="65000"/>
                  <a:lumOff val="35000"/>
                </a:sysClr>
              </a:solidFill>
              <a:effectLst/>
              <a:uLnTx/>
              <a:uFillTx/>
              <a:latin typeface="Arial" panose="020B0604020202020204" pitchFamily="34" charset="0"/>
              <a:ea typeface="微软雅黑 Light" panose="020B0502040204020203" pitchFamily="34" charset="-122"/>
              <a:cs typeface="微软雅黑" panose="020B0503020204020204" pitchFamily="34" charset="-122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altLang="zh-CN" sz="1800" b="0" i="0" spc="50" baseline="0" noProof="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  <a:uLnTx/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pitchFamily="34" charset="-122"/>
              </a:rPr>
              <a:t>2.</a:t>
            </a:r>
            <a:r>
              <a:rPr kumimoji="0" lang="zh-CN" altLang="en-US" sz="1800" b="0" i="0" spc="50" baseline="0" noProof="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  <a:uLnTx/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pitchFamily="34" charset="-122"/>
              </a:rPr>
              <a:t>语句中动词对空间语义表达的具体影响</a:t>
            </a:r>
            <a:endParaRPr kumimoji="0" lang="zh-CN" altLang="en-US" sz="1800" b="0" i="0" spc="50" baseline="0" noProof="0" dirty="0">
              <a:ln w="3175">
                <a:noFill/>
                <a:prstDash val="dash"/>
              </a:ln>
              <a:solidFill>
                <a:sysClr val="windowText" lastClr="000000">
                  <a:lumMod val="65000"/>
                  <a:lumOff val="35000"/>
                </a:sysClr>
              </a:solidFill>
              <a:effectLst/>
              <a:uLnTx/>
              <a:uFillTx/>
              <a:latin typeface="Arial" panose="020B0604020202020204" pitchFamily="34" charset="0"/>
              <a:ea typeface="微软雅黑 Light" panose="020B0502040204020203" pitchFamily="34" charset="-122"/>
              <a:cs typeface="微软雅黑" panose="020B0503020204020204" pitchFamily="34" charset="-122"/>
            </a:endParaRPr>
          </a:p>
        </p:txBody>
      </p:sp>
      <p:sp>
        <p:nvSpPr>
          <p:cNvPr id="4" name="Title 6"/>
          <p:cNvSpPr txBox="1"/>
          <p:nvPr>
            <p:custDataLst>
              <p:tags r:id="rId2"/>
            </p:custDataLst>
          </p:nvPr>
        </p:nvSpPr>
        <p:spPr>
          <a:xfrm>
            <a:off x="608400" y="474840"/>
            <a:ext cx="10975200" cy="1245195"/>
          </a:xfrm>
          <a:prstGeom prst="rect">
            <a:avLst/>
          </a:prstGeom>
          <a:noFill/>
          <a:ln w="3175">
            <a:noFill/>
            <a:prstDash val="sysDash"/>
          </a:ln>
        </p:spPr>
        <p:txBody>
          <a:bodyPr wrap="square" lIns="72000" tIns="36000" rIns="72000" bIns="108000" anchor="ctr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913765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zh-CN" altLang="en-US" sz="3600" b="1" i="0" spc="300" baseline="0" noProof="0" dirty="0">
                <a:ln w="3175">
                  <a:noFill/>
                  <a:prstDash val="dash"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工作重点与难点</a:t>
            </a:r>
            <a:endParaRPr kumimoji="0" lang="zh-CN" altLang="en-US" sz="3600" b="1" i="0" spc="300" baseline="0" noProof="0" dirty="0">
              <a:ln w="3175">
                <a:noFill/>
                <a:prstDash val="dash"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" name="文本框 9"/>
          <p:cNvSpPr txBox="1"/>
          <p:nvPr>
            <p:custDataLst>
              <p:tags r:id="rId1"/>
            </p:custDataLst>
          </p:nvPr>
        </p:nvSpPr>
        <p:spPr>
          <a:xfrm>
            <a:off x="3627120" y="1652270"/>
            <a:ext cx="7753350" cy="2774950"/>
          </a:xfrm>
          <a:prstGeom prst="rect">
            <a:avLst/>
          </a:prstGeom>
          <a:noFill/>
        </p:spPr>
        <p:txBody>
          <a:bodyPr lIns="91440" tIns="45720" rIns="91440" bIns="45720" anchor="ctr">
            <a:normAutofit/>
          </a:bodyPr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2000"/>
              </a:spcAft>
              <a:buClrTx/>
              <a:buSzPct val="100000"/>
              <a:buFontTx/>
              <a:buNone/>
            </a:pPr>
            <a:r>
              <a:rPr lang="en-US" altLang="zh-CN" sz="2000" b="1" dirty="0">
                <a:solidFill>
                  <a:srgbClr val="FF0000"/>
                </a:solidFill>
                <a:sym typeface="+mn-ea"/>
              </a:rPr>
              <a:t>      </a:t>
            </a:r>
            <a:r>
              <a:rPr lang="en-US" altLang="zh-CN" sz="2000" dirty="0">
                <a:solidFill>
                  <a:schemeClr val="tx1"/>
                </a:solidFill>
                <a:sym typeface="+mn-ea"/>
              </a:rPr>
              <a:t> </a:t>
            </a:r>
            <a:r>
              <a:rPr lang="zh-CN" altLang="en-US" sz="2000" dirty="0">
                <a:solidFill>
                  <a:schemeClr val="tx1"/>
                </a:solidFill>
                <a:sym typeface="+mn-ea"/>
              </a:rPr>
              <a:t>依据动词的语义和语用特点描述其空间属性，归纳和总结描述动词空间属性的维度及标注标签，以更好地解释动词对句子空间语义的影响和约束。</a:t>
            </a:r>
            <a:endParaRPr kumimoji="0" lang="zh-CN" altLang="en-US" sz="2000" i="0" u="none" strike="noStrike" kern="1200" cap="none" spc="15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2" name="文本框 11"/>
          <p:cNvSpPr txBox="1"/>
          <p:nvPr>
            <p:custDataLst>
              <p:tags r:id="rId2"/>
            </p:custDataLst>
          </p:nvPr>
        </p:nvSpPr>
        <p:spPr>
          <a:xfrm>
            <a:off x="523875" y="2207579"/>
            <a:ext cx="2644775" cy="2094194"/>
          </a:xfrm>
          <a:prstGeom prst="rect">
            <a:avLst/>
          </a:prstGeom>
          <a:noFill/>
        </p:spPr>
        <p:txBody>
          <a:bodyPr lIns="91440" tIns="45720" rIns="91440" bIns="45720" anchor="ctr" anchorCtr="1">
            <a:normAutofit/>
          </a:bodyPr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</a:pPr>
            <a:r>
              <a:rPr kumimoji="0" lang="zh-CN" altLang="en-US" sz="4000" b="1" i="0" u="none" strike="noStrike" kern="1200" cap="none" spc="300" normalizeH="0" baseline="0" noProof="0" dirty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研究内容</a:t>
            </a:r>
            <a:endParaRPr kumimoji="0" lang="zh-CN" altLang="en-US" sz="4000" b="1" i="0" u="none" strike="noStrike" kern="1200" cap="none" spc="300" normalizeH="0" baseline="0" noProof="0" dirty="0">
              <a:ln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" name="矩形 2"/>
          <p:cNvSpPr/>
          <p:nvPr>
            <p:custDataLst>
              <p:tags r:id="rId3"/>
            </p:custDataLst>
          </p:nvPr>
        </p:nvSpPr>
        <p:spPr>
          <a:xfrm>
            <a:off x="754325" y="4301772"/>
            <a:ext cx="2157212" cy="125131"/>
          </a:xfrm>
          <a:prstGeom prst="rect">
            <a:avLst/>
          </a:prstGeom>
          <a:ln>
            <a:noFill/>
          </a:ln>
        </p:spPr>
        <p:style>
          <a:lnRef idx="2">
            <a:srgbClr val="0AA7FC">
              <a:shade val="50000"/>
            </a:srgbClr>
          </a:lnRef>
          <a:fillRef idx="1">
            <a:srgbClr val="0AA7FC"/>
          </a:fillRef>
          <a:effectRef idx="0">
            <a:srgbClr val="0AA7FC"/>
          </a:effectRef>
          <a:fontRef idx="minor">
            <a:sysClr val="window" lastClr="FFFFFF"/>
          </a:fontRef>
        </p:style>
        <p:txBody>
          <a:bodyPr anchor="ctr"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" name="任意多边形 6"/>
          <p:cNvSpPr/>
          <p:nvPr>
            <p:custDataLst>
              <p:tags r:id="rId4"/>
            </p:custDataLst>
          </p:nvPr>
        </p:nvSpPr>
        <p:spPr>
          <a:xfrm>
            <a:off x="2311400" y="946150"/>
            <a:ext cx="8893175" cy="4967288"/>
          </a:xfrm>
          <a:custGeom>
            <a:avLst/>
            <a:gdLst>
              <a:gd name="connsiteX0" fmla="*/ 5 w 14004"/>
              <a:gd name="connsiteY0" fmla="*/ 1622 h 7822"/>
              <a:gd name="connsiteX1" fmla="*/ 0 w 14004"/>
              <a:gd name="connsiteY1" fmla="*/ 0 h 7822"/>
              <a:gd name="connsiteX2" fmla="*/ 14004 w 14004"/>
              <a:gd name="connsiteY2" fmla="*/ 0 h 7822"/>
              <a:gd name="connsiteX3" fmla="*/ 14004 w 14004"/>
              <a:gd name="connsiteY3" fmla="*/ 7822 h 7822"/>
              <a:gd name="connsiteX4" fmla="*/ 0 w 14004"/>
              <a:gd name="connsiteY4" fmla="*/ 7822 h 7822"/>
              <a:gd name="connsiteX5" fmla="*/ 5 w 14004"/>
              <a:gd name="connsiteY5" fmla="*/ 6212 h 7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004" h="7822">
                <a:moveTo>
                  <a:pt x="5" y="1622"/>
                </a:moveTo>
                <a:lnTo>
                  <a:pt x="0" y="0"/>
                </a:lnTo>
                <a:lnTo>
                  <a:pt x="14004" y="0"/>
                </a:lnTo>
                <a:lnTo>
                  <a:pt x="14004" y="7822"/>
                </a:lnTo>
                <a:lnTo>
                  <a:pt x="0" y="7822"/>
                </a:lnTo>
                <a:lnTo>
                  <a:pt x="5" y="6212"/>
                </a:lnTo>
              </a:path>
            </a:pathLst>
          </a:custGeom>
          <a:noFill/>
          <a:ln w="19050">
            <a:solidFill>
              <a:sysClr val="window" lastClr="FFFFFF">
                <a:lumMod val="85000"/>
                <a:alpha val="75000"/>
              </a:sysClr>
            </a:solidFill>
          </a:ln>
        </p:spPr>
        <p:style>
          <a:lnRef idx="2">
            <a:srgbClr val="0AA7FC">
              <a:shade val="50000"/>
            </a:srgbClr>
          </a:lnRef>
          <a:fillRef idx="1">
            <a:srgbClr val="0AA7FC"/>
          </a:fillRef>
          <a:effectRef idx="0">
            <a:srgbClr val="0AA7FC"/>
          </a:effectRef>
          <a:fontRef idx="minor">
            <a:sysClr val="window" lastClr="FFFFFF"/>
          </a:fontRef>
        </p:style>
        <p:txBody>
          <a:bodyPr anchor="ctr"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  <p:custDataLst>
      <p:tags r:id="rId5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" name="文本框 9"/>
          <p:cNvSpPr txBox="1"/>
          <p:nvPr>
            <p:custDataLst>
              <p:tags r:id="rId1"/>
            </p:custDataLst>
          </p:nvPr>
        </p:nvSpPr>
        <p:spPr>
          <a:xfrm>
            <a:off x="3627120" y="1652270"/>
            <a:ext cx="7753350" cy="2774950"/>
          </a:xfrm>
          <a:prstGeom prst="rect">
            <a:avLst/>
          </a:prstGeom>
          <a:noFill/>
        </p:spPr>
        <p:txBody>
          <a:bodyPr lIns="91440" tIns="45720" rIns="91440" bIns="45720" anchor="ctr">
            <a:normAutofit/>
          </a:bodyPr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2000"/>
              </a:spcAft>
              <a:buClrTx/>
              <a:buSzPct val="100000"/>
              <a:buFontTx/>
              <a:buNone/>
            </a:pPr>
            <a:r>
              <a:rPr lang="en-US" altLang="zh-CN" sz="2000" dirty="0">
                <a:solidFill>
                  <a:schemeClr val="tx1"/>
                </a:solidFill>
                <a:sym typeface="+mn-ea"/>
              </a:rPr>
              <a:t>1. </a:t>
            </a:r>
            <a:r>
              <a:rPr lang="en-US" altLang="zh-CN" sz="2000" dirty="0">
                <a:sym typeface="+mn-ea"/>
              </a:rPr>
              <a:t>SpaCE2021 task1</a:t>
            </a:r>
            <a:r>
              <a:rPr lang="zh-CN" altLang="en-US" sz="2000" dirty="0">
                <a:sym typeface="+mn-ea"/>
              </a:rPr>
              <a:t>测试集</a:t>
            </a:r>
            <a:endParaRPr lang="zh-CN" altLang="en-US" sz="2000" dirty="0"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2000"/>
              </a:spcAft>
              <a:buClrTx/>
              <a:buSzPct val="100000"/>
              <a:buFontTx/>
              <a:buNone/>
            </a:pPr>
            <a:r>
              <a:rPr lang="en-US" altLang="zh-CN" sz="2000" b="1" dirty="0">
                <a:solidFill>
                  <a:schemeClr val="tx1"/>
                </a:solidFill>
                <a:sym typeface="+mn-ea"/>
              </a:rPr>
              <a:t>2. SpaCE2022 task3</a:t>
            </a:r>
            <a:r>
              <a:rPr lang="zh-CN" altLang="en-US" sz="2000" b="1" dirty="0">
                <a:solidFill>
                  <a:schemeClr val="tx1"/>
                </a:solidFill>
                <a:sym typeface="+mn-ea"/>
              </a:rPr>
              <a:t>数据集</a:t>
            </a:r>
            <a:r>
              <a:rPr lang="en-US" altLang="zh-CN" sz="2000" b="1" dirty="0">
                <a:solidFill>
                  <a:schemeClr val="tx1"/>
                </a:solidFill>
                <a:sym typeface="+mn-ea"/>
              </a:rPr>
              <a:t> E</a:t>
            </a:r>
            <a:r>
              <a:rPr lang="zh-CN" altLang="en-US" sz="2000" b="1" dirty="0">
                <a:solidFill>
                  <a:schemeClr val="tx1"/>
                </a:solidFill>
                <a:sym typeface="+mn-ea"/>
              </a:rPr>
              <a:t>事件信息的标注</a:t>
            </a:r>
            <a:endParaRPr lang="zh-CN" altLang="en-US" sz="2000" b="1" dirty="0">
              <a:solidFill>
                <a:schemeClr val="tx1"/>
              </a:solidFill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2000"/>
              </a:spcAft>
              <a:buClrTx/>
              <a:buSzPct val="100000"/>
              <a:buFontTx/>
              <a:buNone/>
            </a:pPr>
            <a:r>
              <a:rPr kumimoji="0" lang="en-US" altLang="zh-CN" sz="2000" i="0" u="none" strike="noStrike" kern="1200" cap="none" spc="15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3. </a:t>
            </a:r>
            <a:r>
              <a:rPr kumimoji="0" lang="zh-CN" altLang="en-US" sz="2000" i="0" u="none" strike="noStrike" kern="1200" cap="none" spc="15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谓词语义角色标注语料</a:t>
            </a:r>
            <a:endParaRPr kumimoji="0" lang="zh-CN" altLang="en-US" sz="2000" i="0" u="none" strike="noStrike" kern="1200" cap="none" spc="15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2" name="文本框 11"/>
          <p:cNvSpPr txBox="1"/>
          <p:nvPr>
            <p:custDataLst>
              <p:tags r:id="rId2"/>
            </p:custDataLst>
          </p:nvPr>
        </p:nvSpPr>
        <p:spPr>
          <a:xfrm>
            <a:off x="523875" y="2207579"/>
            <a:ext cx="2644775" cy="2094194"/>
          </a:xfrm>
          <a:prstGeom prst="rect">
            <a:avLst/>
          </a:prstGeom>
          <a:noFill/>
        </p:spPr>
        <p:txBody>
          <a:bodyPr lIns="91440" tIns="45720" rIns="91440" bIns="45720" anchor="ctr" anchorCtr="1">
            <a:normAutofit/>
          </a:bodyPr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</a:pPr>
            <a:r>
              <a:rPr kumimoji="0" lang="zh-CN" altLang="en-US" sz="4000" b="1" i="0" u="none" strike="noStrike" kern="1200" cap="none" spc="300" normalizeH="0" baseline="0" noProof="0" dirty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语料来源</a:t>
            </a:r>
            <a:endParaRPr kumimoji="0" lang="zh-CN" altLang="en-US" sz="4000" b="1" i="0" u="none" strike="noStrike" kern="1200" cap="none" spc="300" normalizeH="0" baseline="0" noProof="0" dirty="0">
              <a:ln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" name="矩形 2"/>
          <p:cNvSpPr/>
          <p:nvPr>
            <p:custDataLst>
              <p:tags r:id="rId3"/>
            </p:custDataLst>
          </p:nvPr>
        </p:nvSpPr>
        <p:spPr>
          <a:xfrm>
            <a:off x="754325" y="4301772"/>
            <a:ext cx="2157212" cy="125131"/>
          </a:xfrm>
          <a:prstGeom prst="rect">
            <a:avLst/>
          </a:prstGeom>
          <a:ln>
            <a:noFill/>
          </a:ln>
        </p:spPr>
        <p:style>
          <a:lnRef idx="2">
            <a:srgbClr val="0AA7FC">
              <a:shade val="50000"/>
            </a:srgbClr>
          </a:lnRef>
          <a:fillRef idx="1">
            <a:srgbClr val="0AA7FC"/>
          </a:fillRef>
          <a:effectRef idx="0">
            <a:srgbClr val="0AA7FC"/>
          </a:effectRef>
          <a:fontRef idx="minor">
            <a:sysClr val="window" lastClr="FFFFFF"/>
          </a:fontRef>
        </p:style>
        <p:txBody>
          <a:bodyPr anchor="ctr"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" name="任意多边形 6"/>
          <p:cNvSpPr/>
          <p:nvPr>
            <p:custDataLst>
              <p:tags r:id="rId4"/>
            </p:custDataLst>
          </p:nvPr>
        </p:nvSpPr>
        <p:spPr>
          <a:xfrm>
            <a:off x="2311400" y="946150"/>
            <a:ext cx="8893175" cy="4967288"/>
          </a:xfrm>
          <a:custGeom>
            <a:avLst/>
            <a:gdLst>
              <a:gd name="connsiteX0" fmla="*/ 5 w 14004"/>
              <a:gd name="connsiteY0" fmla="*/ 1622 h 7822"/>
              <a:gd name="connsiteX1" fmla="*/ 0 w 14004"/>
              <a:gd name="connsiteY1" fmla="*/ 0 h 7822"/>
              <a:gd name="connsiteX2" fmla="*/ 14004 w 14004"/>
              <a:gd name="connsiteY2" fmla="*/ 0 h 7822"/>
              <a:gd name="connsiteX3" fmla="*/ 14004 w 14004"/>
              <a:gd name="connsiteY3" fmla="*/ 7822 h 7822"/>
              <a:gd name="connsiteX4" fmla="*/ 0 w 14004"/>
              <a:gd name="connsiteY4" fmla="*/ 7822 h 7822"/>
              <a:gd name="connsiteX5" fmla="*/ 5 w 14004"/>
              <a:gd name="connsiteY5" fmla="*/ 6212 h 7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004" h="7822">
                <a:moveTo>
                  <a:pt x="5" y="1622"/>
                </a:moveTo>
                <a:lnTo>
                  <a:pt x="0" y="0"/>
                </a:lnTo>
                <a:lnTo>
                  <a:pt x="14004" y="0"/>
                </a:lnTo>
                <a:lnTo>
                  <a:pt x="14004" y="7822"/>
                </a:lnTo>
                <a:lnTo>
                  <a:pt x="0" y="7822"/>
                </a:lnTo>
                <a:lnTo>
                  <a:pt x="5" y="6212"/>
                </a:lnTo>
              </a:path>
            </a:pathLst>
          </a:custGeom>
          <a:noFill/>
          <a:ln w="19050">
            <a:solidFill>
              <a:sysClr val="window" lastClr="FFFFFF">
                <a:lumMod val="85000"/>
                <a:alpha val="75000"/>
              </a:sysClr>
            </a:solidFill>
          </a:ln>
        </p:spPr>
        <p:style>
          <a:lnRef idx="2">
            <a:srgbClr val="0AA7FC">
              <a:shade val="50000"/>
            </a:srgbClr>
          </a:lnRef>
          <a:fillRef idx="1">
            <a:srgbClr val="0AA7FC"/>
          </a:fillRef>
          <a:effectRef idx="0">
            <a:srgbClr val="0AA7FC"/>
          </a:effectRef>
          <a:fontRef idx="minor">
            <a:sysClr val="window" lastClr="FFFFFF"/>
          </a:fontRef>
        </p:style>
        <p:txBody>
          <a:bodyPr anchor="ctr"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  <p:custDataLst>
      <p:tags r:id="rId5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6970" y="221685"/>
            <a:ext cx="10969200" cy="705600"/>
          </a:xfrm>
        </p:spPr>
        <p:txBody>
          <a:bodyPr/>
          <a:p>
            <a:r>
              <a:rPr lang="zh-CN" altLang="en-US"/>
              <a:t>问题</a:t>
            </a:r>
            <a:r>
              <a:rPr lang="en-US" altLang="zh-CN"/>
              <a:t>1</a:t>
            </a:r>
            <a:r>
              <a:rPr lang="zh-CN" altLang="en-US"/>
              <a:t>：动词对句子空间语义的影响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51155" y="826135"/>
            <a:ext cx="11969750" cy="4778375"/>
          </a:xfrm>
        </p:spPr>
        <p:txBody>
          <a:bodyPr/>
          <a:p>
            <a:r>
              <a:rPr lang="en-US" altLang="zh-CN" sz="2000" b="1"/>
              <a:t>1.</a:t>
            </a:r>
            <a:r>
              <a:rPr lang="en-US" altLang="zh-CN" sz="2000" b="1">
                <a:sym typeface="+mn-ea"/>
              </a:rPr>
              <a:t>动词隐含了方向、位置、距离等空间信息</a:t>
            </a:r>
            <a:endParaRPr lang="en-US" altLang="zh-CN" sz="2000"/>
          </a:p>
          <a:p>
            <a:r>
              <a:rPr lang="zh-CN" altLang="en-US" sz="2000"/>
              <a:t>动词</a:t>
            </a:r>
            <a:r>
              <a:rPr lang="zh-CN" sz="2000"/>
              <a:t>后能带什么样的趋向动词</a:t>
            </a:r>
            <a:r>
              <a:rPr lang="zh-CN" sz="2000" b="1"/>
              <a:t>：</a:t>
            </a:r>
            <a:r>
              <a:rPr lang="zh-CN" b="1">
                <a:solidFill>
                  <a:srgbClr val="FF0000"/>
                </a:solidFill>
              </a:rPr>
              <a:t>塌</a:t>
            </a:r>
            <a:r>
              <a:rPr lang="en-US" altLang="zh-CN" b="1">
                <a:solidFill>
                  <a:srgbClr val="FF0000"/>
                </a:solidFill>
              </a:rPr>
              <a:t>+</a:t>
            </a:r>
            <a:r>
              <a:rPr lang="zh-CN" altLang="en-US" b="1">
                <a:solidFill>
                  <a:srgbClr val="FF0000"/>
                </a:solidFill>
              </a:rPr>
              <a:t>下来</a:t>
            </a:r>
            <a:r>
              <a:rPr lang="zh-CN" altLang="en-US">
                <a:solidFill>
                  <a:schemeClr val="tx1"/>
                </a:solidFill>
              </a:rPr>
              <a:t>（垂直方向趋向动词）</a:t>
            </a:r>
            <a:endParaRPr lang="zh-CN"/>
          </a:p>
          <a:p>
            <a:pPr marL="0" indent="0">
              <a:buNone/>
            </a:pPr>
            <a:endParaRPr lang="en-US" altLang="zh-CN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181928" y="1848358"/>
          <a:ext cx="11967845" cy="4411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30510"/>
                <a:gridCol w="638810"/>
                <a:gridCol w="898525"/>
              </a:tblGrid>
              <a:tr h="49276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突然，从走廊尽头过来一个女人，大约是一名护士，她大声说：“他的情况很严重，可家里人还不知道。”这句意想不到的话似一幢楼 </a:t>
                      </a:r>
                      <a:r>
                        <a:rPr lang="en-US" sz="14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塌 </a:t>
                      </a:r>
                      <a:r>
                        <a:rPr lang="en-US" sz="1400" b="1" i="1">
                          <a:solidFill>
                            <a:srgbClr val="333333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出来 </a:t>
                      </a:r>
                      <a:r>
                        <a:rPr lang="en-US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压在我们头上，把我们全压垮了。</a:t>
                      </a:r>
                      <a:endParaRPr lang="en-US" altLang="en-US" sz="1400" b="0">
                        <a:solidFill>
                          <a:srgbClr val="212529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FALSE</a:t>
                      </a:r>
                      <a:endParaRPr lang="en-US" altLang="en-US" sz="1400" b="0">
                        <a:solidFill>
                          <a:srgbClr val="212529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 / 9 = 0.111</a:t>
                      </a:r>
                      <a:endParaRPr lang="en-US" altLang="en-US" sz="1400" b="0">
                        <a:solidFill>
                          <a:srgbClr val="212529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ED"/>
                    </a:solidFill>
                  </a:tcPr>
                </a:tc>
              </a:tr>
              <a:tr h="4953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突然，从走廊尽头过来一个女人，大约是一名护士，她大声说：“他的情况很严重，可家里人还不知道。”这句意想不到的话似一幢楼</a:t>
                      </a:r>
                      <a:r>
                        <a:rPr lang="en-US" altLang="zh-CN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lang="en-US" sz="14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塌 </a:t>
                      </a:r>
                      <a:r>
                        <a:rPr lang="en-US" sz="1400" b="1" i="1">
                          <a:solidFill>
                            <a:srgbClr val="333333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出去 </a:t>
                      </a:r>
                      <a:r>
                        <a:rPr lang="en-US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压在我们头上，把我们全压垮了。</a:t>
                      </a:r>
                      <a:endParaRPr lang="en-US" altLang="en-US" sz="1400" b="0">
                        <a:solidFill>
                          <a:srgbClr val="212529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FALSE</a:t>
                      </a:r>
                      <a:endParaRPr lang="en-US" altLang="en-US" sz="1400" b="0">
                        <a:solidFill>
                          <a:srgbClr val="212529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 / 9 = 0.889</a:t>
                      </a:r>
                      <a:endParaRPr lang="en-US" altLang="en-US" sz="1400" b="0">
                        <a:solidFill>
                          <a:srgbClr val="212529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ED"/>
                    </a:solidFill>
                  </a:tcPr>
                </a:tc>
              </a:tr>
              <a:tr h="49530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zh-CN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突然，从走廊尽头过来一个女人，大约是一名护士，她大声说：“他的情况很严重，可家里人还不知道。”这句意想不到的话似一幢楼</a:t>
                      </a:r>
                      <a:r>
                        <a:rPr lang="en-US" altLang="zh-CN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lang="en-US" sz="14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塌 </a:t>
                      </a:r>
                      <a:r>
                        <a:rPr lang="en-US" sz="1400" b="1" i="1">
                          <a:solidFill>
                            <a:srgbClr val="333333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过来 </a:t>
                      </a:r>
                      <a:r>
                        <a:rPr lang="zh-CN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压在我们头上，把我们全压垮了。</a:t>
                      </a:r>
                      <a:endParaRPr lang="zh-CN" sz="1400" b="0">
                        <a:solidFill>
                          <a:srgbClr val="212529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TRUE</a:t>
                      </a:r>
                      <a:endParaRPr lang="en-US" altLang="en-US" sz="1200" b="0">
                        <a:solidFill>
                          <a:srgbClr val="212529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 / 9 = 0.889</a:t>
                      </a:r>
                      <a:endParaRPr lang="en-US" altLang="en-US" sz="1200" b="0">
                        <a:solidFill>
                          <a:srgbClr val="212529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ED"/>
                    </a:solidFill>
                  </a:tcPr>
                </a:tc>
              </a:tr>
              <a:tr h="49530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zh-CN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突然，从走廊尽头过来一个女人，大约是一名护士，她大声说：“他的情况很严重，可家里人还不知道。”这句意想不到的话似一幢楼</a:t>
                      </a:r>
                      <a:r>
                        <a:rPr lang="en-US" altLang="zh-CN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lang="en-US" sz="14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塌 </a:t>
                      </a:r>
                      <a:r>
                        <a:rPr lang="en-US" sz="1400" b="1" i="1">
                          <a:solidFill>
                            <a:srgbClr val="333333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过去 </a:t>
                      </a:r>
                      <a:r>
                        <a:rPr lang="zh-CN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压在我们头上，把我们全压垮了。</a:t>
                      </a:r>
                      <a:endParaRPr lang="zh-CN" sz="1400" b="0">
                        <a:solidFill>
                          <a:srgbClr val="212529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FALSE</a:t>
                      </a:r>
                      <a:endParaRPr lang="en-US" altLang="en-US" sz="1200" b="0">
                        <a:solidFill>
                          <a:srgbClr val="212529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 / 9 = 0.444</a:t>
                      </a:r>
                      <a:endParaRPr lang="en-US" altLang="en-US" sz="1200" b="0">
                        <a:solidFill>
                          <a:srgbClr val="212529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ED"/>
                    </a:solidFill>
                  </a:tcPr>
                </a:tc>
              </a:tr>
              <a:tr h="49276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zh-CN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突然，从走廊尽头过来一个女人，大约是一名护士，她大声说：“他的情况很严重，可家里人还不知道。”这句意想不到的话似一幢楼</a:t>
                      </a:r>
                      <a:r>
                        <a:rPr lang="en-US" altLang="zh-CN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lang="en-US" sz="14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塌 </a:t>
                      </a:r>
                      <a:r>
                        <a:rPr lang="en-US" sz="1400" b="1" i="1">
                          <a:solidFill>
                            <a:srgbClr val="333333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回来 </a:t>
                      </a:r>
                      <a:r>
                        <a:rPr lang="zh-CN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压在我们头上，把我们全压垮了。我们似乎走进了一条长长的黑地道，不知所措。</a:t>
                      </a:r>
                      <a:endParaRPr lang="zh-CN" sz="1400" b="0">
                        <a:solidFill>
                          <a:srgbClr val="212529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FALSE</a:t>
                      </a:r>
                      <a:endParaRPr lang="en-US" altLang="en-US" sz="1200" b="0">
                        <a:solidFill>
                          <a:srgbClr val="212529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 / 9 = 1.000</a:t>
                      </a:r>
                      <a:endParaRPr lang="en-US" altLang="en-US" sz="1200" b="0">
                        <a:solidFill>
                          <a:srgbClr val="212529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ED"/>
                    </a:solidFill>
                  </a:tcPr>
                </a:tc>
              </a:tr>
              <a:tr h="48387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zh-CN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突然，从走廊尽头过来一个女人，大约是一名护士，她大声说：“他的情况很严重，可家里人还不知道。”这句意想不到的话似一幢楼</a:t>
                      </a:r>
                      <a:r>
                        <a:rPr lang="en-US" altLang="zh-CN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lang="en-US" sz="14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塌 </a:t>
                      </a:r>
                      <a:r>
                        <a:rPr lang="en-US" sz="1400" b="1" i="1">
                          <a:solidFill>
                            <a:srgbClr val="333333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回去 </a:t>
                      </a:r>
                      <a:r>
                        <a:rPr lang="zh-CN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压在我们头上，把我们全压垮了。我们似乎走进了一条长长的黑地道，不知所措。</a:t>
                      </a:r>
                      <a:endParaRPr lang="zh-CN" sz="1400" b="0">
                        <a:solidFill>
                          <a:srgbClr val="212529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FALSE</a:t>
                      </a:r>
                      <a:endParaRPr lang="en-US" altLang="en-US" sz="1200" b="0">
                        <a:solidFill>
                          <a:srgbClr val="212529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 / 9 = 1.000</a:t>
                      </a:r>
                      <a:endParaRPr lang="en-US" altLang="en-US" sz="1200" b="0">
                        <a:solidFill>
                          <a:srgbClr val="212529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ED"/>
                    </a:solidFill>
                  </a:tcPr>
                </a:tc>
              </a:tr>
              <a:tr h="404495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突然，从走廊尽头过来一个女人，大约是一名护士，她大声说：“他的情况很严重，可家里人还不知道。”这句意想不到的话似一幢楼 </a:t>
                      </a:r>
                      <a:r>
                        <a:rPr lang="en-US" sz="14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塌 </a:t>
                      </a:r>
                      <a:r>
                        <a:rPr lang="en-US" sz="1400" b="1" i="1">
                          <a:solidFill>
                            <a:srgbClr val="333333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起来 </a:t>
                      </a:r>
                      <a:r>
                        <a:rPr lang="en-US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压在我们头上，把我们全压垮了。我们似乎走进了一条长长的黑地道，不知所措。</a:t>
                      </a:r>
                      <a:endParaRPr lang="en-US" sz="1400" b="0">
                        <a:solidFill>
                          <a:srgbClr val="212529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FALSE</a:t>
                      </a:r>
                      <a:endParaRPr lang="en-US" altLang="en-US" sz="1200" b="0">
                        <a:solidFill>
                          <a:srgbClr val="212529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 / 9 = 0.333</a:t>
                      </a:r>
                      <a:endParaRPr lang="en-US" altLang="en-US" sz="1200" b="0">
                        <a:solidFill>
                          <a:srgbClr val="212529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ED"/>
                    </a:solidFill>
                  </a:tcPr>
                </a:tc>
              </a:tr>
              <a:tr h="48514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突然，从走廊尽头过来一个女人，大约是一名护士，她大声说：“他的情况很严重，可家里人还不知道。”这句意想不到的话似一幢楼 </a:t>
                      </a:r>
                      <a:r>
                        <a:rPr lang="en-US" sz="14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塌 </a:t>
                      </a:r>
                      <a:r>
                        <a:rPr lang="en-US" sz="1400" b="1" i="1">
                          <a:solidFill>
                            <a:srgbClr val="333333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上来 </a:t>
                      </a:r>
                      <a:r>
                        <a:rPr lang="en-US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压在我们头上，把我们全压垮了。我们似乎走进了一条长长的黑地道，不知所措。</a:t>
                      </a:r>
                      <a:endParaRPr lang="en-US" sz="1400" b="0">
                        <a:solidFill>
                          <a:srgbClr val="212529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FALSE</a:t>
                      </a:r>
                      <a:endParaRPr lang="en-US" altLang="en-US" sz="1200" b="0">
                        <a:solidFill>
                          <a:srgbClr val="212529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 / 9 = 0.444</a:t>
                      </a:r>
                      <a:endParaRPr lang="en-US" altLang="en-US" sz="1200" b="0">
                        <a:solidFill>
                          <a:srgbClr val="212529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ED"/>
                    </a:solidFill>
                  </a:tcPr>
                </a:tc>
              </a:tr>
              <a:tr h="39433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突然，从走廊尽头过来一个女人，大约是一名护士，她大声说：“他的情况很严重，可家里人还不知道。”这句意想不到的话似一幢楼 </a:t>
                      </a:r>
                      <a:r>
                        <a:rPr lang="en-US" sz="14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塌 </a:t>
                      </a:r>
                      <a:r>
                        <a:rPr lang="en-US" sz="1400" b="1" i="1">
                          <a:solidFill>
                            <a:srgbClr val="333333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上去 </a:t>
                      </a:r>
                      <a:r>
                        <a:rPr lang="en-US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压在我们头上，把我们全压垮了。我们似乎走进了一条长长的黑地道，不知所措。</a:t>
                      </a:r>
                      <a:endParaRPr lang="en-US" altLang="en-US" sz="1400" b="0">
                        <a:solidFill>
                          <a:srgbClr val="212529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FALSE</a:t>
                      </a:r>
                      <a:endParaRPr lang="en-US" altLang="en-US" sz="1400" b="0">
                        <a:solidFill>
                          <a:srgbClr val="212529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 / 9 = 0.667</a:t>
                      </a:r>
                      <a:endParaRPr lang="en-US" altLang="en-US" sz="1400" b="0">
                        <a:solidFill>
                          <a:srgbClr val="212529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DED"/>
                    </a:solidFill>
                  </a:tcPr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动词对句子空间语义的影响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8330" y="1501140"/>
            <a:ext cx="5619750" cy="4748530"/>
          </a:xfrm>
        </p:spPr>
        <p:txBody>
          <a:bodyPr/>
          <a:p>
            <a:r>
              <a:rPr lang="en-US" altLang="zh-CN" sz="2000" b="1"/>
              <a:t>2.</a:t>
            </a:r>
            <a:r>
              <a:rPr lang="zh-CN" altLang="en-US" sz="2000" b="1"/>
              <a:t>动词使</a:t>
            </a:r>
            <a:r>
              <a:rPr lang="zh-CN" sz="2000" b="1"/>
              <a:t>方位词表示</a:t>
            </a:r>
            <a:r>
              <a:rPr lang="zh-CN" altLang="en-US" sz="2000" b="1"/>
              <a:t>的空间位置更加具体</a:t>
            </a:r>
            <a:endParaRPr lang="zh-CN" altLang="en-US" sz="2000" b="1"/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空间实体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+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方位结构相同的情况下，动词或动词词组不同，句子表示的空间场景不同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dirty="0" err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阿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Q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在河边</a:t>
            </a:r>
            <a:r>
              <a:rPr lang="zh-CN" altLang="en-US" b="1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摸鱼</a:t>
            </a:r>
            <a:endParaRPr lang="en-US" altLang="zh-CN" b="1" i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dirty="0" err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阿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Q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在河边</a:t>
            </a:r>
            <a:r>
              <a:rPr lang="zh-CN" altLang="en-US" b="1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洗衣服</a:t>
            </a:r>
            <a:endParaRPr lang="en-US" altLang="zh-CN" b="1" i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dirty="0" err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阿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Q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在河边</a:t>
            </a:r>
            <a:r>
              <a:rPr lang="zh-CN" altLang="en-US" b="1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种树</a:t>
            </a:r>
            <a:endParaRPr lang="en-US" altLang="zh-CN" b="0" i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dirty="0" err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d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阿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Q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在河边</a:t>
            </a:r>
            <a:r>
              <a:rPr lang="zh-CN" altLang="en-US" b="1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遛弯</a:t>
            </a:r>
            <a:endParaRPr lang="en-US" altLang="zh-CN" b="0" i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en-US" altLang="zh-CN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内容占位符 4"/>
          <p:cNvSpPr/>
          <p:nvPr>
            <p:ph sz="half" idx="2"/>
          </p:nvPr>
        </p:nvSpPr>
        <p:spPr>
          <a:xfrm>
            <a:off x="6557015" y="1501200"/>
            <a:ext cx="5176800" cy="4748400"/>
          </a:xfrm>
        </p:spPr>
        <p:txBody>
          <a:bodyPr/>
          <a:p>
            <a:r>
              <a:rPr lang="en-US" altLang="zh-CN" sz="2000" b="1"/>
              <a:t>3.</a:t>
            </a:r>
            <a:r>
              <a:rPr lang="zh-CN" altLang="en-US" sz="2000" b="1"/>
              <a:t>动趋式对</a:t>
            </a:r>
            <a:r>
              <a:rPr lang="en-US" altLang="zh-CN" sz="2000" b="1"/>
              <a:t>“N+F”</a:t>
            </a:r>
            <a:r>
              <a:rPr lang="zh-CN" altLang="en-US" sz="2000" b="1"/>
              <a:t>结构进行了限制</a:t>
            </a:r>
            <a:endParaRPr lang="zh-CN" altLang="en-US" sz="2000" b="1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pPr marL="0" indent="0">
              <a:buNone/>
            </a:pPr>
            <a:r>
              <a:rPr lang="en-US" altLang="zh-CN"/>
              <a:t>4.……</a:t>
            </a:r>
            <a:endParaRPr lang="zh-CN" altLang="en-US"/>
          </a:p>
          <a:p>
            <a:endParaRPr lang="zh-CN" altLang="en-US"/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6713855" y="2297430"/>
          <a:ext cx="4863465" cy="2270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3625"/>
                <a:gridCol w="668655"/>
                <a:gridCol w="591185"/>
              </a:tblGrid>
              <a:tr h="86741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</a:rPr>
                        <a:t>只见</a:t>
                      </a:r>
                      <a:r>
                        <a:rPr lang="en-US" sz="1600" b="1">
                          <a:solidFill>
                            <a:schemeClr val="accent1"/>
                          </a:solidFill>
                          <a:latin typeface="宋体" panose="02010600030101010101" pitchFamily="2" charset="-122"/>
                        </a:rPr>
                        <a:t>草屋</a:t>
                      </a:r>
                      <a:r>
                        <a:rPr lang="en-US" sz="1600" b="1" i="1">
                          <a:solidFill>
                            <a:srgbClr val="212529"/>
                          </a:solidFill>
                          <a:latin typeface="宋体" panose="02010600030101010101" pitchFamily="2" charset="-122"/>
                        </a:rPr>
                        <a:t>外</a:t>
                      </a:r>
                      <a:r>
                        <a:rPr lang="en-US" sz="1600" b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走出</a:t>
                      </a:r>
                      <a:r>
                        <a:rPr lang="en-US" sz="16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</a:rPr>
                        <a:t>三个人来，中间一个女子面容奇丑臃肿，正是石破天的母亲，两旁一个是丁不四，一个是梅文馨。</a:t>
                      </a:r>
                      <a:endParaRPr lang="en-US" altLang="en-US" sz="1600" b="0">
                        <a:solidFill>
                          <a:srgbClr val="212529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</a:rPr>
                        <a:t>FALSE</a:t>
                      </a:r>
                      <a:endParaRPr lang="en-US" altLang="en-US" sz="1400" b="0">
                        <a:solidFill>
                          <a:srgbClr val="212529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</a:rPr>
                        <a:t>3 / 9 = 0.333</a:t>
                      </a:r>
                      <a:endParaRPr lang="en-US" altLang="en-US" sz="1400" b="0">
                        <a:solidFill>
                          <a:srgbClr val="212529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402715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sz="16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</a:rPr>
                        <a:t>他们先去南方广州，到农村后，爹爹不是光听汇报，他执意要亲自到农村去，一直</a:t>
                      </a:r>
                      <a:r>
                        <a:rPr lang="en-US" sz="1600" b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走</a:t>
                      </a:r>
                      <a:r>
                        <a:rPr lang="en-US" sz="1600" b="1" i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上</a:t>
                      </a:r>
                      <a:r>
                        <a:rPr lang="en-US" sz="16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</a:rPr>
                        <a:t>农民的</a:t>
                      </a:r>
                      <a:r>
                        <a:rPr lang="en-US" sz="1600" b="1">
                          <a:solidFill>
                            <a:schemeClr val="accent1"/>
                          </a:solidFill>
                          <a:latin typeface="宋体" panose="02010600030101010101" pitchFamily="2" charset="-122"/>
                        </a:rPr>
                        <a:t>家中</a:t>
                      </a:r>
                      <a:r>
                        <a:rPr lang="en-US" sz="1600" b="0">
                          <a:solidFill>
                            <a:srgbClr val="212529"/>
                          </a:solidFill>
                          <a:latin typeface="宋体" panose="02010600030101010101" pitchFamily="2" charset="-122"/>
                        </a:rPr>
                        <a:t>，和农民直接对话。他从农民那里知道了农民对公社大食堂的真实反映。</a:t>
                      </a:r>
                      <a:endParaRPr lang="en-US" sz="1600" b="0">
                        <a:solidFill>
                          <a:srgbClr val="212529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212529"/>
                          </a:solidFill>
                          <a:latin typeface="Segoe UI" panose="020B0502040204020203" charset="-122"/>
                        </a:rPr>
                        <a:t>FALSE</a:t>
                      </a:r>
                      <a:endParaRPr lang="en-US" altLang="en-US" sz="1400" b="0">
                        <a:solidFill>
                          <a:srgbClr val="212529"/>
                        </a:solidFill>
                        <a:latin typeface="Segoe UI" panose="020B0502040204020203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212529"/>
                          </a:solidFill>
                          <a:latin typeface="Segoe UI" panose="020B0502040204020203" charset="-122"/>
                        </a:rPr>
                        <a:t>0 / 9 = 0.000</a:t>
                      </a:r>
                      <a:endParaRPr lang="en-US" altLang="en-US" sz="1400" b="0">
                        <a:solidFill>
                          <a:srgbClr val="212529"/>
                        </a:solidFill>
                        <a:latin typeface="Segoe UI" panose="020B0502040204020203" charset="-122"/>
                      </a:endParaRPr>
                    </a:p>
                  </a:txBody>
                  <a:tcPr marL="12700" marR="12700" marT="12700" vert="horz" anchor="t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问题</a:t>
            </a:r>
            <a:r>
              <a:rPr lang="en-US" altLang="zh-CN"/>
              <a:t>2</a:t>
            </a:r>
            <a:r>
              <a:rPr lang="zh-CN" altLang="en-US"/>
              <a:t>：机器识别动词</a:t>
            </a:r>
            <a:r>
              <a:rPr lang="zh-CN" altLang="en-US">
                <a:sym typeface="+mn-ea"/>
              </a:rPr>
              <a:t>空间</a:t>
            </a:r>
            <a:r>
              <a:rPr lang="zh-CN" altLang="en-US"/>
              <a:t>语义的能力有待提高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88695" y="1313815"/>
            <a:ext cx="10207625" cy="4748530"/>
          </a:xfrm>
        </p:spPr>
        <p:txBody>
          <a:bodyPr/>
          <a:p>
            <a:pPr marL="0" indent="0">
              <a:buNone/>
            </a:pPr>
            <a:r>
              <a:rPr lang="en-US" altLang="zh-CN" b="1">
                <a:sym typeface="+mn-ea"/>
              </a:rPr>
              <a:t>SpaCE2021: </a:t>
            </a:r>
            <a:r>
              <a:rPr lang="en-US" altLang="zh-CN">
                <a:sym typeface="+mn-ea"/>
              </a:rPr>
              <a:t>机器在判断动词题目时表现较差，在不同类型动词上的表现差别不是特别明显。表示空间主体位移方向</a:t>
            </a:r>
            <a:r>
              <a:rPr lang="zh-CN" altLang="en-US">
                <a:sym typeface="+mn-ea"/>
              </a:rPr>
              <a:t>的动词</a:t>
            </a:r>
            <a:r>
              <a:rPr lang="en-US" altLang="zh-CN">
                <a:sym typeface="+mn-ea"/>
              </a:rPr>
              <a:t>，受到主体视角的影响和动词的语义限制，这类题目的空间语义正误判断对机器来说难度较大，是机器理解空间语义的难点，也是提升机器在空间语义理解能力上达到类人水平的重要方面。</a:t>
            </a:r>
            <a:endParaRPr lang="en-US" altLang="zh-CN"/>
          </a:p>
          <a:p>
            <a:pPr marL="0" indent="0">
              <a:buNone/>
            </a:pPr>
            <a:endParaRPr lang="zh-CN" altLang="en-US"/>
          </a:p>
          <a:p>
            <a:pPr>
              <a:buNone/>
            </a:pPr>
            <a:endParaRPr lang="en-US" altLang="zh-CN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23940" y="2741295"/>
            <a:ext cx="4864100" cy="3321050"/>
          </a:xfrm>
          <a:prstGeom prst="rect">
            <a:avLst/>
          </a:prstGeom>
        </p:spPr>
      </p:pic>
      <p:graphicFrame>
        <p:nvGraphicFramePr>
          <p:cNvPr id="4" name="表格 3"/>
          <p:cNvGraphicFramePr/>
          <p:nvPr>
            <p:custDataLst>
              <p:tags r:id="rId2"/>
            </p:custDataLst>
          </p:nvPr>
        </p:nvGraphicFramePr>
        <p:xfrm>
          <a:off x="727393" y="3326130"/>
          <a:ext cx="5337175" cy="16402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9495"/>
                <a:gridCol w="476250"/>
                <a:gridCol w="753110"/>
                <a:gridCol w="833120"/>
                <a:gridCol w="789305"/>
                <a:gridCol w="551180"/>
                <a:gridCol w="438785"/>
                <a:gridCol w="455930"/>
              </a:tblGrid>
              <a:tr h="54673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词类</a:t>
                      </a:r>
                      <a:endParaRPr lang="en-US" altLang="en-US" sz="14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vert="horz" anchor="ctr" anchorCtr="0">
                    <a:lnL>
                      <a:noFill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处所词</a:t>
                      </a:r>
                      <a:endParaRPr lang="en-US" altLang="en-US" sz="14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绝对方位词</a:t>
                      </a:r>
                      <a:endParaRPr lang="en-US" altLang="en-US" sz="14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单纯方位词</a:t>
                      </a:r>
                      <a:endParaRPr lang="en-US" altLang="en-US" sz="14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复合方位词</a:t>
                      </a:r>
                      <a:endParaRPr lang="en-US" altLang="en-US" sz="14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指示词</a:t>
                      </a:r>
                      <a:endParaRPr lang="en-US" altLang="en-US" sz="14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rgbClr val="FF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动词</a:t>
                      </a:r>
                      <a:endParaRPr lang="en-US" altLang="en-US" sz="1400" b="1">
                        <a:solidFill>
                          <a:srgbClr val="FF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介词</a:t>
                      </a:r>
                      <a:endParaRPr lang="en-US" altLang="en-US" sz="14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73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题目占比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vert="horz" anchor="ctr" anchorCtr="0">
                    <a:lnL>
                      <a:noFill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0.103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0.008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0.372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0.231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0.004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rgbClr val="FF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0.249</a:t>
                      </a:r>
                      <a:endParaRPr lang="en-US" altLang="en-US" sz="1400" b="1">
                        <a:solidFill>
                          <a:srgbClr val="FF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0.071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73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机器平均正确率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vert="horz" anchor="ctr" anchorCtr="0">
                    <a:lnL>
                      <a:noFill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0.617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0.945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0.779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0.657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0.63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rgbClr val="FF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0.641</a:t>
                      </a:r>
                      <a:endParaRPr lang="en-US" altLang="en-US" sz="1400" b="1">
                        <a:solidFill>
                          <a:srgbClr val="FF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0.54</a:t>
                      </a:r>
                      <a:endParaRPr lang="en-US" altLang="en-US" sz="1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custDataLst>
      <p:tags r:id="rId3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问题</a:t>
            </a:r>
            <a:r>
              <a:rPr lang="en-US" altLang="zh-CN"/>
              <a:t>2</a:t>
            </a:r>
            <a:r>
              <a:rPr lang="zh-CN" altLang="en-US"/>
              <a:t>：机器识别动词</a:t>
            </a:r>
            <a:r>
              <a:rPr lang="zh-CN" altLang="en-US">
                <a:sym typeface="+mn-ea"/>
              </a:rPr>
              <a:t>空间</a:t>
            </a:r>
            <a:r>
              <a:rPr lang="zh-CN" altLang="en-US"/>
              <a:t>语义的能力有限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88695" y="1313815"/>
            <a:ext cx="10207625" cy="4748530"/>
          </a:xfrm>
        </p:spPr>
        <p:txBody>
          <a:bodyPr/>
          <a:p>
            <a:pPr marL="0" indent="0">
              <a:buNone/>
            </a:pPr>
            <a:r>
              <a:rPr lang="en-US" altLang="zh-CN" b="1">
                <a:sym typeface="+mn-ea"/>
              </a:rPr>
              <a:t>SpaCE2022: </a:t>
            </a:r>
            <a:r>
              <a:rPr lang="en-US" altLang="zh-CN">
                <a:sym typeface="+mn-ea"/>
              </a:rPr>
              <a:t>task1任务中机器在判断动词</a:t>
            </a:r>
            <a:r>
              <a:rPr lang="zh-CN" altLang="en-US">
                <a:sym typeface="+mn-ea"/>
              </a:rPr>
              <a:t>题目时的正确率为</a:t>
            </a:r>
            <a:r>
              <a:rPr lang="en-US" altLang="zh-CN">
                <a:sym typeface="+mn-ea"/>
              </a:rPr>
              <a:t>0.7495</a:t>
            </a:r>
            <a:r>
              <a:rPr lang="zh-CN" altLang="en-US">
                <a:sym typeface="+mn-ea"/>
              </a:rPr>
              <a:t>（</a:t>
            </a:r>
            <a:r>
              <a:rPr lang="en-US" altLang="zh-CN">
                <a:sym typeface="+mn-ea"/>
              </a:rPr>
              <a:t>509</a:t>
            </a:r>
            <a:r>
              <a:rPr lang="zh-CN" altLang="en-US">
                <a:sym typeface="+mn-ea"/>
              </a:rPr>
              <a:t>题），较</a:t>
            </a:r>
            <a:r>
              <a:rPr lang="zh-CN">
                <a:sym typeface="+mn-ea"/>
              </a:rPr>
              <a:t>去年</a:t>
            </a:r>
            <a:r>
              <a:rPr lang="en-US" altLang="zh-CN">
                <a:sym typeface="+mn-ea"/>
              </a:rPr>
              <a:t>0.641</a:t>
            </a:r>
            <a:r>
              <a:rPr lang="zh-CN" altLang="en-US">
                <a:sym typeface="+mn-ea"/>
              </a:rPr>
              <a:t>有所提高。</a:t>
            </a:r>
            <a:endParaRPr lang="zh-CN" altLang="en-US"/>
          </a:p>
          <a:p>
            <a:pPr>
              <a:buNone/>
            </a:pPr>
            <a:endParaRPr lang="en-US" altLang="zh-CN"/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1805305" y="2174875"/>
          <a:ext cx="8489950" cy="1084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4610"/>
                <a:gridCol w="1577975"/>
                <a:gridCol w="1632585"/>
                <a:gridCol w="1266825"/>
                <a:gridCol w="1213485"/>
                <a:gridCol w="1474470"/>
              </a:tblGrid>
              <a:tr h="373380">
                <a:tc>
                  <a:txBody>
                    <a:bodyPr/>
                    <a:p>
                      <a:pPr indent="0" algn="ctr">
                        <a:buNone/>
                      </a:pP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趋向动词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动词作谓语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V+(n+f)</a:t>
                      </a:r>
                      <a:endParaRPr lang="en-US" altLang="en-US" sz="16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6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“</a:t>
                      </a:r>
                      <a:r>
                        <a:rPr lang="zh-CN" altLang="en-US" sz="16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去</a:t>
                      </a:r>
                      <a:r>
                        <a:rPr lang="en-US" altLang="zh-CN" sz="16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”</a:t>
                      </a:r>
                      <a:r>
                        <a:rPr lang="zh-CN" altLang="en-US" sz="16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类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6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“</a:t>
                      </a:r>
                      <a:r>
                        <a:rPr lang="zh-CN" altLang="en-US" sz="16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来</a:t>
                      </a:r>
                      <a:r>
                        <a:rPr lang="en-US" altLang="zh-CN" sz="16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”</a:t>
                      </a:r>
                      <a:r>
                        <a:rPr lang="zh-CN" altLang="en-US" sz="16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类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274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题目数量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6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312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6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129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6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68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6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211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6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165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4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正确率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0.7316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0.7074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0.9118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6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0.7358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6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0.6985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表格 10"/>
          <p:cNvGraphicFramePr/>
          <p:nvPr/>
        </p:nvGraphicFramePr>
        <p:xfrm>
          <a:off x="1433830" y="3357245"/>
          <a:ext cx="9942830" cy="1116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47150"/>
                <a:gridCol w="777240"/>
                <a:gridCol w="218440"/>
              </a:tblGrid>
              <a:tr h="111633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4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车辆在颠簸，包裹在翻滚。邮车停在一栋不起眼的小屋前，双湖县邮政投递员仁增朗杰打开车厢，拿出包裹走【【进去→进来】】。每天，他都会把几十件包裹送到县城的各个角落。</a:t>
                      </a:r>
                      <a:endParaRPr lang="zh-CN" altLang="en-US" sz="14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</a:t>
                      </a:r>
                      <a:endParaRPr lang="en-US" altLang="en-US" sz="14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0</a:t>
                      </a:r>
                      <a:endParaRPr lang="en-US" altLang="en-US" sz="14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表格 11"/>
          <p:cNvGraphicFramePr/>
          <p:nvPr/>
        </p:nvGraphicFramePr>
        <p:xfrm>
          <a:off x="1377315" y="3940175"/>
          <a:ext cx="9999663" cy="53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7475"/>
                <a:gridCol w="534035"/>
                <a:gridCol w="458153"/>
              </a:tblGrid>
              <a:tr h="5334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4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1月24日，大年三十。下午5时多，家住武汉市江岸区后湖街的赵洋把医用外科口罩压了又压，又戴好护目镜，拿着车钥匙走【【出→进】】家门——他要到附近的百步亭社区接一名护士上夜班。</a:t>
                      </a:r>
                      <a:endParaRPr lang="zh-CN" altLang="en-US" sz="14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</a:t>
                      </a:r>
                      <a:endParaRPr lang="en-US" altLang="en-US" sz="14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0.5</a:t>
                      </a:r>
                      <a:endParaRPr lang="en-US" altLang="en-US" sz="14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表格 12"/>
          <p:cNvGraphicFramePr/>
          <p:nvPr/>
        </p:nvGraphicFramePr>
        <p:xfrm>
          <a:off x="1377315" y="4473575"/>
          <a:ext cx="10056495" cy="485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14460"/>
                <a:gridCol w="418465"/>
                <a:gridCol w="623570"/>
              </a:tblGrid>
              <a:tr h="3937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4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白天，它这样淘气地陪伴我；天色暗下来，它就在父母的再三呼唤中，飞向笼子，扭动滚圆的身子，挤开那些绿叶钻【【进去→出去】】。</a:t>
                      </a:r>
                      <a:endParaRPr lang="zh-CN" altLang="en-US" sz="14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</a:t>
                      </a:r>
                      <a:endParaRPr lang="en-US" altLang="en-US" sz="14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0.25</a:t>
                      </a:r>
                      <a:endParaRPr lang="en-US" altLang="en-US" sz="14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表格 14"/>
          <p:cNvGraphicFramePr/>
          <p:nvPr/>
        </p:nvGraphicFramePr>
        <p:xfrm>
          <a:off x="1433830" y="4958715"/>
          <a:ext cx="9999663" cy="372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54135"/>
                <a:gridCol w="360998"/>
                <a:gridCol w="684530"/>
              </a:tblGrid>
              <a:tr h="37211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4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当你从人群鼎沸的商场里挤【【出来→出去】】，走进有绿地、喷泉的公园，顿时会感到空气清新，舒畅愉快。</a:t>
                      </a:r>
                      <a:endParaRPr lang="zh-CN" altLang="en-US" sz="14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</a:t>
                      </a:r>
                      <a:endParaRPr lang="en-US" altLang="en-US" sz="14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</a:t>
                      </a:r>
                      <a:endParaRPr lang="en-US" sz="14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endParaRPr lang="en-US" altLang="en-US" sz="14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" name="表格 16"/>
          <p:cNvGraphicFramePr/>
          <p:nvPr/>
        </p:nvGraphicFramePr>
        <p:xfrm>
          <a:off x="1377315" y="5472430"/>
          <a:ext cx="9999663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18270"/>
                <a:gridCol w="307658"/>
                <a:gridCol w="673735"/>
              </a:tblGrid>
              <a:tr h="10668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4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在牧民心中，宝音德力格尔是好警察，而牧民在他心中却是“救命恩人”。宝音德力格尔回忆：“有一年初冬，刚下过雪，我骑着摩托车下牧区，在翻越一座荒山时，车突然爆胎，连人带车飞了出去，当时我就昏了过去。”等他醒来时，周围荒无人烟。他爬起来【【去→来】】看摩托车，发现已经不能骑了。只好一路向前摸索，走了一天才找到一个放牧点。“要是没有牧民的帮助，我的命可能就留在那片荒山上了。”</a:t>
                      </a:r>
                      <a:endParaRPr lang="zh-CN" altLang="en-US" sz="14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</a:t>
                      </a:r>
                      <a:endParaRPr lang="en-US" altLang="en-US" sz="14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0.25</a:t>
                      </a:r>
                      <a:endParaRPr lang="en-US" altLang="en-US" sz="14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问题</a:t>
            </a:r>
            <a:r>
              <a:rPr lang="en-US" altLang="zh-CN"/>
              <a:t>2</a:t>
            </a:r>
            <a:r>
              <a:rPr lang="zh-CN" altLang="en-US"/>
              <a:t>：机器识别动词</a:t>
            </a:r>
            <a:r>
              <a:rPr lang="zh-CN" altLang="en-US">
                <a:sym typeface="+mn-ea"/>
              </a:rPr>
              <a:t>空间</a:t>
            </a:r>
            <a:r>
              <a:rPr lang="zh-CN" altLang="en-US"/>
              <a:t>语义的能力有待提高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88695" y="1313815"/>
            <a:ext cx="10207625" cy="437515"/>
          </a:xfrm>
        </p:spPr>
        <p:txBody>
          <a:bodyPr>
            <a:normAutofit fontScale="25000"/>
          </a:bodyPr>
          <a:p>
            <a:pPr>
              <a:buNone/>
            </a:pPr>
            <a:r>
              <a:rPr lang="en-US" altLang="zh-CN" sz="8000" b="1"/>
              <a:t>n+f </a:t>
            </a:r>
            <a:r>
              <a:rPr lang="zh-CN" altLang="en-US" sz="8000" b="1"/>
              <a:t>成立，但</a:t>
            </a:r>
            <a:r>
              <a:rPr lang="en-US" altLang="zh-CN" sz="8000" b="1"/>
              <a:t>v+n+f </a:t>
            </a:r>
            <a:r>
              <a:rPr lang="zh-CN" altLang="en-US" sz="8000" b="1"/>
              <a:t>不成立，或不能搭配，或不符合常识</a:t>
            </a:r>
            <a:endParaRPr lang="zh-CN" altLang="en-US" sz="8000" b="1"/>
          </a:p>
          <a:p>
            <a:pPr>
              <a:buNone/>
            </a:pPr>
            <a:endParaRPr lang="zh-CN" altLang="en-US" b="1"/>
          </a:p>
          <a:p>
            <a:pPr>
              <a:buNone/>
            </a:pPr>
            <a:endParaRPr lang="zh-CN" altLang="en-US" b="1"/>
          </a:p>
          <a:p>
            <a:pPr>
              <a:buNone/>
            </a:pPr>
            <a:endParaRPr lang="zh-CN" altLang="en-US" b="1"/>
          </a:p>
          <a:p>
            <a:pPr>
              <a:buNone/>
            </a:pPr>
            <a:endParaRPr lang="zh-CN" altLang="en-US" b="1"/>
          </a:p>
          <a:p>
            <a:pPr>
              <a:buNone/>
            </a:pPr>
            <a:endParaRPr lang="zh-CN" altLang="en-US" b="1"/>
          </a:p>
          <a:p>
            <a:pPr>
              <a:buNone/>
            </a:pPr>
            <a:endParaRPr lang="zh-CN" altLang="en-US" b="1"/>
          </a:p>
          <a:p>
            <a:pPr>
              <a:buNone/>
            </a:pPr>
            <a:endParaRPr lang="zh-CN" altLang="en-US" b="1"/>
          </a:p>
          <a:p>
            <a:pPr>
              <a:buNone/>
            </a:pPr>
            <a:endParaRPr lang="zh-CN" altLang="en-US" b="1"/>
          </a:p>
          <a:p>
            <a:pPr>
              <a:buNone/>
            </a:pPr>
            <a:endParaRPr lang="zh-CN" altLang="en-US" b="1"/>
          </a:p>
          <a:p>
            <a:pPr>
              <a:buNone/>
            </a:pPr>
            <a:endParaRPr lang="zh-CN" altLang="en-US" b="1"/>
          </a:p>
          <a:p>
            <a:pPr>
              <a:buNone/>
            </a:pPr>
            <a:endParaRPr lang="zh-CN" altLang="en-US" b="1"/>
          </a:p>
          <a:p>
            <a:pPr>
              <a:buNone/>
            </a:pPr>
            <a:endParaRPr lang="zh-CN" altLang="en-US" b="1"/>
          </a:p>
          <a:p>
            <a:pPr>
              <a:buNone/>
            </a:pPr>
            <a:endParaRPr lang="zh-CN" altLang="en-US" b="1"/>
          </a:p>
          <a:p>
            <a:pPr>
              <a:buNone/>
            </a:pPr>
            <a:endParaRPr lang="zh-CN" altLang="en-US" b="1"/>
          </a:p>
        </p:txBody>
      </p:sp>
      <p:graphicFrame>
        <p:nvGraphicFramePr>
          <p:cNvPr id="8" name="表格 7"/>
          <p:cNvGraphicFramePr/>
          <p:nvPr/>
        </p:nvGraphicFramePr>
        <p:xfrm>
          <a:off x="874395" y="4867910"/>
          <a:ext cx="11036935" cy="698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82910"/>
                <a:gridCol w="454025"/>
              </a:tblGrid>
              <a:tr h="6985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4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黑色的奔驰在刘镇的夜幕里驶进了李光头的公司，李光头跳下车，绕到另一侧亲自打开车门，迎接林红从【【里面→下面】】</a:t>
                      </a:r>
                      <a:r>
                        <a:rPr lang="zh-CN" sz="14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爬出来</a:t>
                      </a:r>
                      <a:r>
                        <a:rPr lang="zh-CN" sz="14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。然后继续像个绅士那样拉着林红的手走进了他灯火通明的办公室。进了办公室以后，李光头拉着林红的手在沙发里坐下来，深情地看着林红说：</a:t>
                      </a:r>
                      <a:endParaRPr lang="en-US" altLang="en-US" sz="14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0.75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表格 9"/>
          <p:cNvGraphicFramePr/>
          <p:nvPr>
            <p:custDataLst>
              <p:tags r:id="rId1"/>
            </p:custDataLst>
          </p:nvPr>
        </p:nvGraphicFramePr>
        <p:xfrm>
          <a:off x="874078" y="1837055"/>
          <a:ext cx="11141710" cy="2276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6895"/>
                <a:gridCol w="424815"/>
              </a:tblGrid>
              <a:tr h="99187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4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渔夫的妻子桑娜</a:t>
                      </a:r>
                      <a:r>
                        <a:rPr lang="zh-CN" sz="14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坐</a:t>
                      </a:r>
                      <a:r>
                        <a:rPr lang="zh-CN" sz="14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在火炉</a:t>
                      </a:r>
                      <a:r>
                        <a:rPr lang="zh-CN" sz="14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【【旁→里】】补一张破帆。屋外寒风呼啸，汹涌澎湃的海浪拍击着海岸，溅起一阵阵浪花。海上正起着风暴，外面又黑又冷，这间渔家的小屋里却温暖而舒适。地扫得干干净净，炉子里的火还没有熄，食具在搁板上闪闪发亮。挂着白色帐子的床上，五个孩子正在海风呼啸声中安静地睡着。丈夫清早驾着小船出海，这时候还没有回来。桑娜听着波涛的轰鸣和狂风的怒吼，感到心惊肉跳。</a:t>
                      </a:r>
                      <a:endParaRPr lang="en-US" altLang="en-US" sz="14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0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460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4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这两天，在洲尾的下坝村，村党总支书记陈永强正带着村民，在专家组建议下，忙着采用倒虹管引流的办法，通过“微分洪”为子堤减压。村民们将倒虹管一端的进水口挂上一包碎石、完全</a:t>
                      </a:r>
                      <a:r>
                        <a:rPr lang="zh-CN" sz="14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没入</a:t>
                      </a:r>
                      <a:r>
                        <a:rPr lang="zh-CN" sz="14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江水</a:t>
                      </a:r>
                      <a:r>
                        <a:rPr lang="zh-CN" sz="14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【【中→后】】，另一端的出水口用塑料袋扎牢，等到管子里灌满江水、排空空气后，站在子堤上的村民就迅速拖动管子奔向子堤内侧，松掉扎口把水倒入，以缩小子堤两侧的压差，防止负压过大造成子堤垮塌。</a:t>
                      </a:r>
                      <a:endParaRPr lang="en-US" altLang="en-US" sz="14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0.5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表格 10"/>
          <p:cNvGraphicFramePr/>
          <p:nvPr/>
        </p:nvGraphicFramePr>
        <p:xfrm>
          <a:off x="874395" y="3811270"/>
          <a:ext cx="11224895" cy="302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39755"/>
                <a:gridCol w="485140"/>
              </a:tblGrid>
              <a:tr h="30226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4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缸里的水流出来了，</a:t>
                      </a:r>
                      <a:r>
                        <a:rPr lang="zh-CN" sz="14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掉进</a:t>
                      </a:r>
                      <a:r>
                        <a:rPr lang="zh-CN" sz="14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缸</a:t>
                      </a:r>
                      <a:r>
                        <a:rPr lang="zh-CN" sz="14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【【里→后】】的小朋友得救了。</a:t>
                      </a:r>
                      <a:r>
                        <a:rPr lang="en-US" altLang="zh-CN" sz="14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</a:t>
                      </a:r>
                      <a:endParaRPr lang="en-US" altLang="zh-CN" sz="14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内容占位符 2"/>
          <p:cNvSpPr>
            <a:spLocks noGrp="1"/>
          </p:cNvSpPr>
          <p:nvPr/>
        </p:nvSpPr>
        <p:spPr>
          <a:xfrm>
            <a:off x="874395" y="4272280"/>
            <a:ext cx="10207625" cy="437515"/>
          </a:xfrm>
          <a:prstGeom prst="rect">
            <a:avLst/>
          </a:prstGeom>
        </p:spPr>
        <p:txBody>
          <a:bodyPr vert="horz" lIns="90000" tIns="46800" rIns="90000" bIns="46800" rtlCol="0">
            <a:normAutofit fontScale="25000"/>
          </a:bodyPr>
          <a:lstStyle>
            <a:lvl1pPr marL="2286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zh-CN" altLang="en-US" sz="7200" b="1"/>
              <a:t>处所词</a:t>
            </a:r>
            <a:r>
              <a:rPr lang="en-US" altLang="zh-CN" sz="7200" b="1"/>
              <a:t> </a:t>
            </a:r>
            <a:r>
              <a:rPr lang="zh-CN" altLang="en-US" sz="7200" b="1"/>
              <a:t>与</a:t>
            </a:r>
            <a:r>
              <a:rPr lang="en-US" altLang="zh-CN" sz="7200" b="1"/>
              <a:t> v+</a:t>
            </a:r>
            <a:r>
              <a:rPr lang="zh-CN" altLang="en-US" sz="7200" b="1"/>
              <a:t>趋</a:t>
            </a:r>
            <a:r>
              <a:rPr lang="en-US" altLang="zh-CN" sz="7200" b="1"/>
              <a:t> </a:t>
            </a:r>
            <a:r>
              <a:rPr lang="zh-CN" altLang="en-US" sz="7200" b="1"/>
              <a:t>格式</a:t>
            </a:r>
            <a:r>
              <a:rPr lang="en-US" altLang="zh-CN" sz="7200" b="1"/>
              <a:t> </a:t>
            </a:r>
            <a:r>
              <a:rPr lang="zh-CN" altLang="en-US" sz="7200" b="1"/>
              <a:t>语义矛盾</a:t>
            </a:r>
            <a:endParaRPr lang="zh-CN" altLang="en-US" sz="7200" b="1"/>
          </a:p>
          <a:p>
            <a:pPr>
              <a:buNone/>
            </a:pPr>
            <a:endParaRPr lang="zh-CN" altLang="en-US" sz="7200" b="1"/>
          </a:p>
          <a:p>
            <a:pPr>
              <a:buNone/>
            </a:pPr>
            <a:endParaRPr lang="zh-CN" altLang="en-US" sz="7200" b="1"/>
          </a:p>
          <a:p>
            <a:pPr>
              <a:buNone/>
            </a:pPr>
            <a:endParaRPr lang="zh-CN" altLang="en-US" sz="7200" b="1"/>
          </a:p>
          <a:p>
            <a:pPr>
              <a:buNone/>
            </a:pPr>
            <a:endParaRPr lang="zh-CN" altLang="en-US" sz="7200" b="1"/>
          </a:p>
          <a:p>
            <a:pPr>
              <a:buNone/>
            </a:pPr>
            <a:endParaRPr lang="zh-CN" altLang="en-US" sz="7200" b="1"/>
          </a:p>
          <a:p>
            <a:pPr>
              <a:buNone/>
            </a:pPr>
            <a:endParaRPr lang="zh-CN" altLang="en-US" sz="7200" b="1"/>
          </a:p>
          <a:p>
            <a:pPr>
              <a:buNone/>
            </a:pPr>
            <a:endParaRPr lang="zh-CN" altLang="en-US" sz="7200" b="1"/>
          </a:p>
          <a:p>
            <a:pPr>
              <a:buNone/>
            </a:pPr>
            <a:endParaRPr lang="zh-CN" altLang="en-US" sz="7200" b="1"/>
          </a:p>
          <a:p>
            <a:pPr>
              <a:buNone/>
            </a:pPr>
            <a:endParaRPr lang="zh-CN" altLang="en-US" sz="7200" b="1"/>
          </a:p>
          <a:p>
            <a:pPr>
              <a:buNone/>
            </a:pPr>
            <a:endParaRPr lang="zh-CN" altLang="en-US" sz="7200" b="1"/>
          </a:p>
          <a:p>
            <a:pPr>
              <a:buNone/>
            </a:pPr>
            <a:endParaRPr lang="zh-CN" altLang="en-US" sz="7200" b="1"/>
          </a:p>
          <a:p>
            <a:pPr>
              <a:buNone/>
            </a:pPr>
            <a:endParaRPr lang="zh-CN" altLang="en-US" sz="7200" b="1"/>
          </a:p>
          <a:p>
            <a:pPr>
              <a:buNone/>
            </a:pPr>
            <a:endParaRPr lang="zh-CN" altLang="en-US" sz="7200" b="1"/>
          </a:p>
        </p:txBody>
      </p:sp>
    </p:spTree>
    <p:custDataLst>
      <p:tags r:id="rId2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6200" y="271215"/>
            <a:ext cx="10969200" cy="705600"/>
          </a:xfrm>
        </p:spPr>
        <p:txBody>
          <a:bodyPr/>
          <a:p>
            <a:r>
              <a:rPr lang="zh-CN" altLang="en-US"/>
              <a:t>问题</a:t>
            </a:r>
            <a:r>
              <a:rPr lang="en-US" altLang="zh-CN"/>
              <a:t>3</a:t>
            </a:r>
            <a:r>
              <a:rPr lang="zh-CN" altLang="en-US"/>
              <a:t>：动词带有空间语义角色的特点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786130" y="3515360"/>
            <a:ext cx="10751185" cy="2942590"/>
          </a:xfrm>
        </p:spPr>
        <p:txBody>
          <a:bodyPr>
            <a:noAutofit/>
          </a:bodyPr>
          <a:p>
            <a:r>
              <a:rPr lang="zh-CN" altLang="en-US" sz="1400"/>
              <a:t>通常认为，表示主体的位移时，“起点”和“终点”可以一起出现，也可以为了突出某个地点而单独出现，因此，两个语义角色的出现频次有所差别，表中可见语料库中</a:t>
            </a:r>
            <a:r>
              <a:rPr lang="zh-CN" altLang="en-US" sz="1400" b="1"/>
              <a:t>“终点”角色出现的频次约为“起点”角色出现频次的3倍</a:t>
            </a:r>
            <a:r>
              <a:rPr lang="zh-CN" altLang="en-US" sz="1400"/>
              <a:t>，可见人们在语言表达时更加关注动作行为的目标和结果，而“终点”角色正符合这一表达需要。</a:t>
            </a:r>
            <a:endParaRPr lang="zh-CN" altLang="en-US" sz="1400"/>
          </a:p>
          <a:p>
            <a:r>
              <a:rPr lang="zh-CN" altLang="en-US" sz="1400"/>
              <a:t>空间语义角色中，</a:t>
            </a:r>
            <a:r>
              <a:rPr lang="zh-CN" altLang="en-US" sz="1400" b="1"/>
              <a:t>“起点”与“终点”共现频次最高</a:t>
            </a:r>
            <a:r>
              <a:rPr lang="zh-CN" altLang="en-US" sz="1400"/>
              <a:t>，与“处所、方向、路径”等空间语义角色共现频次较低。从数量上来看，与“起点”共现的语义角色中，更多的情况是两个语义角色共现，占“起点”角色总语料的47.03%，其次是3个角色共现，占“起点”角色总语料的33.03%，最多共现了6个语义角色，仅有3个谓词语料。</a:t>
            </a:r>
            <a:endParaRPr lang="zh-CN" altLang="en-US" sz="900"/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961073" y="934085"/>
          <a:ext cx="10242550" cy="23501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4405"/>
                <a:gridCol w="603250"/>
                <a:gridCol w="637540"/>
                <a:gridCol w="616585"/>
                <a:gridCol w="607695"/>
                <a:gridCol w="637540"/>
                <a:gridCol w="838835"/>
                <a:gridCol w="690245"/>
                <a:gridCol w="579755"/>
                <a:gridCol w="671195"/>
                <a:gridCol w="740410"/>
                <a:gridCol w="885825"/>
                <a:gridCol w="868045"/>
                <a:gridCol w="911225"/>
              </a:tblGrid>
              <a:tr h="203835"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>
                      <a:noFill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主体论元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客体论元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外围论元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6672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语义角色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>
                      <a:noFill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当事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施事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受事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内容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系事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处所</a:t>
                      </a:r>
                      <a:endParaRPr lang="en-US" altLang="en-US" sz="1200" b="1">
                        <a:solidFill>
                          <a:srgbClr val="FF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时点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时段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方式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范围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终点</a:t>
                      </a:r>
                      <a:endParaRPr lang="en-US" altLang="en-US" sz="1200" b="1">
                        <a:solidFill>
                          <a:srgbClr val="FF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事量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原因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371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出现次数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>
                      <a:noFill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46942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47641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27574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15508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16359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8086</a:t>
                      </a:r>
                      <a:endParaRPr lang="en-US" altLang="en-US" sz="1200" b="1">
                        <a:solidFill>
                          <a:srgbClr val="FF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5388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4054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2818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3090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2952</a:t>
                      </a:r>
                      <a:endParaRPr lang="en-US" altLang="en-US" sz="1200" b="1">
                        <a:solidFill>
                          <a:srgbClr val="FF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1494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1331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语义角色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>
                      <a:noFill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同事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接事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对象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结果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与事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起点</a:t>
                      </a:r>
                      <a:endParaRPr lang="en-US" altLang="en-US" sz="1200" b="1">
                        <a:solidFill>
                          <a:srgbClr val="FF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起始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目的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工具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方向</a:t>
                      </a:r>
                      <a:endParaRPr lang="en-US" altLang="en-US" sz="1200" b="1">
                        <a:solidFill>
                          <a:srgbClr val="FF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路径</a:t>
                      </a:r>
                      <a:endParaRPr lang="en-US" altLang="en-US" sz="1200" b="1">
                        <a:solidFill>
                          <a:srgbClr val="FF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结束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材料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706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出现次数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>
                      <a:noFill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1729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1022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6868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1597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549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973</a:t>
                      </a:r>
                      <a:endParaRPr lang="en-US" altLang="en-US" sz="1200" b="1">
                        <a:solidFill>
                          <a:srgbClr val="FF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993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718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461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387</a:t>
                      </a:r>
                      <a:endParaRPr lang="en-US" altLang="en-US" sz="1200" b="1">
                        <a:solidFill>
                          <a:srgbClr val="FF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326</a:t>
                      </a:r>
                      <a:endParaRPr lang="en-US" altLang="en-US" sz="1200" b="1">
                        <a:solidFill>
                          <a:srgbClr val="FF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253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94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ISCONTENTSTITLE" val="0"/>
  <p:tag name="KSO_WM_UNIT_PRESET_TEXT_INDEX" val="0"/>
  <p:tag name="KSO_WM_UNIT_PRESET_TEXT_LEN" val="8"/>
  <p:tag name="KSO_WM_UNIT_NOCLEAR" val="0"/>
  <p:tag name="KSO_WM_UNIT_SHOW_EDIT_AREA_INDICATION" val="1"/>
  <p:tag name="KSO_WM_UNIT_VALUE" val="14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1_1"/>
  <p:tag name="KSO_WM_UNIT_ID" val="diagram20200482_1*h_a*1_1"/>
  <p:tag name="KSO_WM_TEMPLATE_CATEGORY" val="diagram"/>
  <p:tag name="KSO_WM_TEMPLATE_INDEX" val="20200482"/>
  <p:tag name="KSO_WM_UNIT_LAYERLEVEL" val="1_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PRESET_TEXT_INDEX" val="3"/>
  <p:tag name="KSO_WM_UNIT_PRESET_TEXT_LEN" val="8"/>
  <p:tag name="KSO_WM_UNIT_NOCLEAR" val="0"/>
  <p:tag name="KSO_WM_UNIT_SHOW_EDIT_AREA_INDICATION" val="1"/>
  <p:tag name="KSO_WM_UNIT_VALUE" val="15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2_1"/>
  <p:tag name="KSO_WM_UNIT_ID" val="diagram20200482_1*h_f*2_1"/>
  <p:tag name="KSO_WM_TEMPLATE_CATEGORY" val="diagram"/>
  <p:tag name="KSO_WM_TEMPLATE_INDEX" val="20200482"/>
  <p:tag name="KSO_WM_UNIT_LAYERLEVEL" val="1_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ISCONTENTSTITLE" val="0"/>
  <p:tag name="KSO_WM_UNIT_PRESET_TEXT_INDEX" val="0"/>
  <p:tag name="KSO_WM_UNIT_PRESET_TEXT_LEN" val="8"/>
  <p:tag name="KSO_WM_UNIT_NOCLEAR" val="0"/>
  <p:tag name="KSO_WM_UNIT_SHOW_EDIT_AREA_INDICATION" val="1"/>
  <p:tag name="KSO_WM_UNIT_VALUE" val="14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2_1"/>
  <p:tag name="KSO_WM_UNIT_ID" val="diagram20200482_1*h_a*2_1"/>
  <p:tag name="KSO_WM_TEMPLATE_CATEGORY" val="diagram"/>
  <p:tag name="KSO_WM_TEMPLATE_INDEX" val="20200482"/>
  <p:tag name="KSO_WM_UNIT_LAYERLEVEL" val="1_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PRESET_TEXT_INDEX" val="3"/>
  <p:tag name="KSO_WM_UNIT_PRESET_TEXT_LEN" val="8"/>
  <p:tag name="KSO_WM_UNIT_NOCLEAR" val="0"/>
  <p:tag name="KSO_WM_UNIT_SHOW_EDIT_AREA_INDICATION" val="1"/>
  <p:tag name="KSO_WM_UNIT_VALUE" val="15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3_1"/>
  <p:tag name="KSO_WM_UNIT_ID" val="diagram20200482_1*h_f*3_1"/>
  <p:tag name="KSO_WM_TEMPLATE_CATEGORY" val="diagram"/>
  <p:tag name="KSO_WM_TEMPLATE_INDEX" val="20200482"/>
  <p:tag name="KSO_WM_UNIT_LAYERLEVEL" val="1_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ISCONTENTSTITLE" val="0"/>
  <p:tag name="KSO_WM_UNIT_PRESET_TEXT_INDEX" val="0"/>
  <p:tag name="KSO_WM_UNIT_PRESET_TEXT_LEN" val="8"/>
  <p:tag name="KSO_WM_UNIT_NOCLEAR" val="0"/>
  <p:tag name="KSO_WM_UNIT_SHOW_EDIT_AREA_INDICATION" val="1"/>
  <p:tag name="KSO_WM_UNIT_VALUE" val="14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3_1"/>
  <p:tag name="KSO_WM_UNIT_ID" val="diagram20200482_1*h_a*3_1"/>
  <p:tag name="KSO_WM_TEMPLATE_CATEGORY" val="diagram"/>
  <p:tag name="KSO_WM_TEMPLATE_INDEX" val="20200482"/>
  <p:tag name="KSO_WM_UNIT_LAYERLEVEL" val="1_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PRESET_TEXT_INDEX" val="3"/>
  <p:tag name="KSO_WM_UNIT_PRESET_TEXT_LEN" val="8"/>
  <p:tag name="KSO_WM_UNIT_NOCLEAR" val="0"/>
  <p:tag name="KSO_WM_UNIT_SHOW_EDIT_AREA_INDICATION" val="1"/>
  <p:tag name="KSO_WM_UNIT_VALUE" val="15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4_1"/>
  <p:tag name="KSO_WM_UNIT_ID" val="diagram20200482_1*h_f*4_1"/>
  <p:tag name="KSO_WM_TEMPLATE_CATEGORY" val="diagram"/>
  <p:tag name="KSO_WM_TEMPLATE_INDEX" val="20200482"/>
  <p:tag name="KSO_WM_UNIT_LAYERLEVEL" val="1_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ISCONTENTSTITLE" val="0"/>
  <p:tag name="KSO_WM_UNIT_PRESET_TEXT_INDEX" val="0"/>
  <p:tag name="KSO_WM_UNIT_PRESET_TEXT_LEN" val="8"/>
  <p:tag name="KSO_WM_UNIT_NOCLEAR" val="0"/>
  <p:tag name="KSO_WM_UNIT_SHOW_EDIT_AREA_INDICATION" val="1"/>
  <p:tag name="KSO_WM_UNIT_VALUE" val="14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4_1"/>
  <p:tag name="KSO_WM_UNIT_ID" val="diagram20200482_1*h_a*4_1"/>
  <p:tag name="KSO_WM_TEMPLATE_CATEGORY" val="diagram"/>
  <p:tag name="KSO_WM_TEMPLATE_INDEX" val="20200482"/>
  <p:tag name="KSO_WM_UNIT_LAYERLEVEL" val="1_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0482_1*i*1"/>
  <p:tag name="KSO_WM_TEMPLATE_CATEGORY" val="diagram"/>
  <p:tag name="KSO_WM_TEMPLATE_INDEX" val="20200482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0482_1*i*1"/>
  <p:tag name="KSO_WM_TEMPLATE_CATEGORY" val="diagram"/>
  <p:tag name="KSO_WM_TEMPLATE_INDEX" val="20200482"/>
  <p:tag name="KSO_WM_UNIT_LAYERLEVEL" val="1"/>
  <p:tag name="KSO_WM_TAG_VERSION" val="1.0"/>
  <p:tag name="KSO_WM_BEAUTIFY_FLAG" val="#wm#"/>
</p:tagLst>
</file>

<file path=ppt/tags/tag109.xml><?xml version="1.0" encoding="utf-8"?>
<p:tagLst xmlns:p="http://schemas.openxmlformats.org/presentationml/2006/main">
  <p:tag name="KSO_WM_UNIT_ISCONTENTSTITLE" val="0"/>
  <p:tag name="KSO_WM_UNIT_PRESET_TEXT_INDEX" val="0"/>
  <p:tag name="KSO_WM_UNIT_PRESET_TEXT_LEN" val="8"/>
  <p:tag name="KSO_WM_UNIT_NOCLEAR" val="0"/>
  <p:tag name="KSO_WM_UNIT_SHOW_EDIT_AREA_INDICATION" val="1"/>
  <p:tag name="KSO_WM_UNIT_VALUE" val="14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4_1"/>
  <p:tag name="KSO_WM_UNIT_ID" val="diagram20200482_1*h_a*4_1"/>
  <p:tag name="KSO_WM_TEMPLATE_CATEGORY" val="diagram"/>
  <p:tag name="KSO_WM_TEMPLATE_INDEX" val="20200482"/>
  <p:tag name="KSO_WM_UNIT_LAYERLEVEL" val="1_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PRESET_TEXT_INDEX" val="3"/>
  <p:tag name="KSO_WM_UNIT_PRESET_TEXT_LEN" val="8"/>
  <p:tag name="KSO_WM_UNIT_NOCLEAR" val="0"/>
  <p:tag name="KSO_WM_UNIT_SHOW_EDIT_AREA_INDICATION" val="1"/>
  <p:tag name="KSO_WM_UNIT_VALUE" val="15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4_1"/>
  <p:tag name="KSO_WM_UNIT_ID" val="diagram20200482_1*h_f*4_1"/>
  <p:tag name="KSO_WM_TEMPLATE_CATEGORY" val="diagram"/>
  <p:tag name="KSO_WM_TEMPLATE_INDEX" val="20200482"/>
  <p:tag name="KSO_WM_UNIT_LAYERLEVEL" val="1_1"/>
  <p:tag name="KSO_WM_TAG_VERSION" val="1.0"/>
  <p:tag name="KSO_WM_BEAUTIFY_FLAG" val="#wm#"/>
</p:tagLst>
</file>

<file path=ppt/tags/tag111.xml><?xml version="1.0" encoding="utf-8"?>
<p:tagLst xmlns:p="http://schemas.openxmlformats.org/presentationml/2006/main">
  <p:tag name="KSO_WM_BEAUTIFY_FLAG" val="#wm#"/>
  <p:tag name="KSO_WM_TEMPLATE_CATEGORY" val="diagram"/>
  <p:tag name="KSO_WM_TEMPLATE_INDEX" val="20200482"/>
  <p:tag name="KSO_WM_SLIDE_ID" val="diagram20200482_1"/>
  <p:tag name="KSO_WM_TEMPLATE_SUBCATEGORY" val="0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UNIT_SHOW_EDIT_AREA_INDICATION" val="1"/>
  <p:tag name="KSO_WM_SLIDE_SIZE" val="882.458*439.916"/>
  <p:tag name="KSO_WM_SLIDE_POSITION" val="38.7711*88.7613"/>
  <p:tag name="KSO_WM_TAG_VERSION" val="1.0"/>
  <p:tag name="KSO_WM_SLIDE_LAYOUT" val="h"/>
  <p:tag name="KSO_WM_SLIDE_LAYOUT_CNT" val="4"/>
</p:tagLst>
</file>

<file path=ppt/tags/tag112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13.xml><?xml version="1.0" encoding="utf-8"?>
<p:tagLst xmlns:p="http://schemas.openxmlformats.org/presentationml/2006/main">
  <p:tag name="KSO_WM_UNIT_TABLE_BEAUTIFY" val="smartTable{d0b7a61b-59a4-4885-83f7-8daf0d3cca06}"/>
  <p:tag name="TABLE_ENDDRAG_ORIGIN_RECT" val="827*193"/>
  <p:tag name="TABLE_ENDDRAG_RECT" val="63*117*827*193"/>
</p:tagLst>
</file>

<file path=ppt/tags/tag114.xml><?xml version="1.0" encoding="utf-8"?>
<p:tagLst xmlns:p="http://schemas.openxmlformats.org/presentationml/2006/main">
  <p:tag name="KSO_WM_UNIT_TABLE_BEAUTIFY" val="smartTable{dc02c07e-5923-4f3b-842a-5087c71ce1d9}"/>
  <p:tag name="TABLE_ENDDRAG_ORIGIN_RECT" val="329*122"/>
  <p:tag name="TABLE_ENDDRAG_RECT" val="80*377*329*122"/>
</p:tagLst>
</file>

<file path=ppt/tags/tag115.xml><?xml version="1.0" encoding="utf-8"?>
<p:tagLst xmlns:p="http://schemas.openxmlformats.org/presentationml/2006/main">
  <p:tag name="KSO_WM_UNIT_TABLE_BEAUTIFY" val="smartTable{5475b3ed-0ae2-4b7e-9f68-d0a639d1f5cc}"/>
  <p:tag name="TABLE_ENDDRAG_ORIGIN_RECT" val="591*66"/>
  <p:tag name="TABLE_ENDDRAG_RECT" val="346*399*591*66"/>
</p:tagLst>
</file>

<file path=ppt/tags/tag116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17.xml><?xml version="1.0" encoding="utf-8"?>
<p:tagLst xmlns:p="http://schemas.openxmlformats.org/presentationml/2006/main">
  <p:tag name="KSO_WM_UNIT_TABLE_BEAUTIFY" val="smartTable{1fd48c55-2bfb-4dc2-ad96-b0046ba1371c}"/>
  <p:tag name="TABLE_ENDDRAG_ORIGIN_RECT" val="884*338"/>
  <p:tag name="TABLE_ENDDRAG_RECT" val="48*121*884*338"/>
</p:tagLst>
</file>

<file path=ppt/tags/tag118.xml><?xml version="1.0" encoding="utf-8"?>
<p:tagLst xmlns:p="http://schemas.openxmlformats.org/presentationml/2006/main">
  <p:tag name="KSO_WM_UNIT_COLOR_SCHEME_SHAPE_ID" val="238"/>
  <p:tag name="KSO_WM_UNIT_COLOR_SCHEME_PARENT_PAGE" val="0_3"/>
  <p:tag name="KSO_WM_UNIT_FOIL_COLOR" val="1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diagram20196498_3*i*1"/>
  <p:tag name="KSO_WM_TEMPLATE_CATEGORY" val="diagram"/>
  <p:tag name="KSO_WM_TEMPLATE_INDEX" val="20196498"/>
  <p:tag name="KSO_WM_UNIT_LAYERLEVEL" val="1"/>
  <p:tag name="KSO_WM_TAG_VERSION" val="1.0"/>
  <p:tag name="KSO_WM_BEAUTIFY_FLAG" val="#wm#"/>
  <p:tag name="KSO_WM_UNIT_FILL_FORE_SCHEMECOLOR_INDEX" val="14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119.xml><?xml version="1.0" encoding="utf-8"?>
<p:tagLst xmlns:p="http://schemas.openxmlformats.org/presentationml/2006/main">
  <p:tag name="KSO_WM_UNIT_TEXT_PART_ID_V2" val="a-4-1"/>
  <p:tag name="KSO_WM_UNIT_COLOR_SCHEME_SHAPE_ID" val="53"/>
  <p:tag name="KSO_WM_UNIT_COLOR_SCHEME_PARENT_PAGE" val="0_1"/>
  <p:tag name="KSO_WM_UNIT_ISCONTENTSTITLE" val="0"/>
  <p:tag name="KSO_WM_UNIT_NOCLEAR" val="0"/>
  <p:tag name="KSO_WM_UNIT_VALUE" val="25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diagram20196498_3*a*1"/>
  <p:tag name="KSO_WM_TEMPLATE_CATEGORY" val="diagram"/>
  <p:tag name="KSO_WM_TEMPLATE_INDEX" val="20196498"/>
  <p:tag name="KSO_WM_UNIT_LAYERLEVEL" val="1"/>
  <p:tag name="KSO_WM_TAG_VERSION" val="1.0"/>
  <p:tag name="KSO_WM_BEAUTIFY_FLAG" val="#wm#"/>
  <p:tag name="KSO_WM_UNIT_PRESET_TEXT" val="单击此处可添加大标题内容"/>
  <p:tag name="KSO_WM_UNIT_TEXT_FILL_FORE_SCHEMECOLOR_INDEX" val="13"/>
  <p:tag name="KSO_WM_UNIT_TEXT_FILL_TYPE" val="1"/>
  <p:tag name="KSO_WM_UNIT_USESOURCEFORMAT_APPLY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BEAUTIFY_FLAG" val="#wm#"/>
  <p:tag name="KSO_WM_TEMPLATE_CATEGORY" val="diagram"/>
  <p:tag name="KSO_WM_TEMPLATE_INDEX" val="20196498"/>
  <p:tag name="KSO_WM_SLIDE_COLORSCHEME_VERSION" val="3.2"/>
  <p:tag name="KSO_WM_SLIDE_ID" val="diagram20196498_3"/>
  <p:tag name="KSO_WM_TEMPLATE_SUBCATEGORY" val="0"/>
  <p:tag name="KSO_WM_TEMPLATE_MASTER_TYPE" val="0"/>
  <p:tag name="KSO_WM_TEMPLATE_COLOR_TYPE" val="1"/>
  <p:tag name="KSO_WM_SLIDE_TYPE" val="text"/>
  <p:tag name="KSO_WM_SLIDE_SUBTYPE" val="pureTxt"/>
  <p:tag name="KSO_WM_SLIDE_ITEM_CNT" val="4"/>
  <p:tag name="KSO_WM_SLIDE_INDEX" val="3"/>
  <p:tag name="KSO_WM_SLIDE_SIZE" val="960.026*409.198"/>
  <p:tag name="KSO_WM_SLIDE_POSITION" val="0*124.373"/>
  <p:tag name="KSO_WM_DIAGRAM_GROUP_CODE" val="l1-1"/>
  <p:tag name="KSO_WM_SLIDE_DIAGTYPE" val="l"/>
  <p:tag name="KSO_WM_TAG_VERSION" val="1.0"/>
  <p:tag name="KSO_WM_SLIDE_LAYOUT" val="a_l"/>
  <p:tag name="KSO_WM_SLIDE_LAYOUT_CNT" val="1_1"/>
</p:tagLst>
</file>

<file path=ppt/tags/tag121.xml><?xml version="1.0" encoding="utf-8"?>
<p:tagLst xmlns:p="http://schemas.openxmlformats.org/presentationml/2006/main">
  <p:tag name="KSO_WM_UNIT_PRESET_TEXT" val="点击输入正文"/>
  <p:tag name="KSO_WM_UNIT_NOCLEAR" val="0"/>
  <p:tag name="KSO_WM_UNIT_SHOW_EDIT_AREA_INDICATION" val="1"/>
  <p:tag name="KSO_WM_UNIT_VALUE" val="564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0864_1*f*1"/>
  <p:tag name="KSO_WM_TEMPLATE_CATEGORY" val="diagram"/>
  <p:tag name="KSO_WM_TEMPLATE_INDEX" val="20200864"/>
  <p:tag name="KSO_WM_UNIT_LAYERLEVEL" val="1"/>
  <p:tag name="KSO_WM_TAG_VERSION" val="1.0"/>
  <p:tag name="KSO_WM_BEAUTIFY_FLAG" val="#wm#"/>
  <p:tag name="KSO_WM_UNIT_DEFAULT_FONT" val="14;18;2"/>
  <p:tag name="KSO_WM_UNIT_BLOCK" val="0"/>
  <p:tag name="KSO_WM_UNIT_PLACING_PICTURE_MD4" val="0"/>
</p:tagLst>
</file>

<file path=ppt/tags/tag122.xml><?xml version="1.0" encoding="utf-8"?>
<p:tagLst xmlns:p="http://schemas.openxmlformats.org/presentationml/2006/main">
  <p:tag name="KSO_WM_UNIT_ISCONTENTSTITLE" val="0"/>
  <p:tag name="KSO_WM_UNIT_PRESET_TEXT" val="点击输入大标题"/>
  <p:tag name="KSO_WM_UNIT_NOCLEAR" val="0"/>
  <p:tag name="KSO_WM_UNIT_SHOW_EDIT_AREA_INDICATION" val="1"/>
  <p:tag name="KSO_WM_UNIT_VALUE" val="52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0864_1*a*1"/>
  <p:tag name="KSO_WM_TEMPLATE_CATEGORY" val="diagram"/>
  <p:tag name="KSO_WM_TEMPLATE_INDEX" val="20200864"/>
  <p:tag name="KSO_WM_UNIT_LAYERLEVEL" val="1"/>
  <p:tag name="KSO_WM_TAG_VERSION" val="1.0"/>
  <p:tag name="KSO_WM_BEAUTIFY_FLAG" val="#wm#"/>
  <p:tag name="KSO_WM_UNIT_DEFAULT_FONT" val="32;36;4"/>
  <p:tag name="KSO_WM_UNIT_BLOCK" val="0"/>
  <p:tag name="KSO_WM_UNIT_ISNUMDGMTITLE" val="0"/>
  <p:tag name="KSO_WM_UNIT_PLACING_PICTURE_MD4" val="0"/>
</p:tagLst>
</file>

<file path=ppt/tags/tag123.xml><?xml version="1.0" encoding="utf-8"?>
<p:tagLst xmlns:p="http://schemas.openxmlformats.org/presentationml/2006/main">
  <p:tag name="KSO_WM_BEAUTIFY_FLAG" val="#wm#"/>
  <p:tag name="KSO_WM_TEMPLATE_CATEGORY" val="diagram"/>
  <p:tag name="KSO_WM_TEMPLATE_INDEX" val="20200864"/>
  <p:tag name="KSO_WM_SLIDE_ID" val="diagram20200864_1"/>
  <p:tag name="KSO_WM_TEMPLATE_SUBCATEGORY" val="11"/>
  <p:tag name="KSO_WM_SLIDE_TYPE" val="text"/>
  <p:tag name="KSO_WM_SLIDE_SUBTYPE" val="pureTxt"/>
  <p:tag name="KSO_WM_SLIDE_ITEM_CNT" val="0"/>
  <p:tag name="KSO_WM_SLIDE_INDEX" val="1"/>
  <p:tag name="KSO_WM_UNIT_SHOW_EDIT_AREA_INDICATION" val="1"/>
  <p:tag name="KSO_WM_SLIDE_SIZE" val="864*454"/>
  <p:tag name="KSO_WM_SLIDE_POSITION" val="47*37"/>
  <p:tag name="KSO_WM_TAG_VERSION" val="1.0"/>
  <p:tag name="KSO_WM_SLIDE_LAYOUT" val="a_f"/>
  <p:tag name="KSO_WM_SLIDE_LAYOUT_CNT" val="1_1"/>
  <p:tag name="KSO_WM_SLIDE_LAYOUT_INFO" val="{&quot;direction&quot;:0,&quot;horizontalAlign&quot;:-1,&quot;verticalAlign&quot;:-1,&quot;type&quot;:0,&quot;diagramDirection&quot;:0,&quot;canSetOverLayout&quot;:0,&quot;isOverLayout&quot;:0,&quot;normalSize&quot;:{&quot;size1&quot;:26.0},&quot;minSize&quot;:{&quot;size1&quot;:26.0},&quot;maxSize&quot;:{&quot;size1&quot;:26.0},&quot;edge&quot;:{&quot;left&quot;:true,&quot;top&quot;:true,&quot;right&quot;:true,&quot;bottom&quot;:true},&quot;backgroundInfo&quot;:[{&quot;type&quot;:&quot;general&quot;,&quot;left&quot;:0.0,&quot;top&quot;:0.0,&quot;right&quot;:0.0,&quot;bottom&quot;:0.0},{&quot;type&quot;:&quot;frame&quot;,&quot;left&quot;:0.0,&quot;top&quot;:0.0,&quot;right&quot;:0.0,&quot;bottom&quot;:0.0}],&quot;subLayout&quot;:[{&quot;direction&quot;:0,&quot;horizontalAlign&quot;:0,&quot;verticalAlign&quot;:1,&quot;type&quot;:0,&quot;diagramDirection&quot;:0,&quot;canSetOverLayout&quot;:0,&quot;isOverLayout&quot;:0,&quot;margin&quot;:{&quot;left&quot;:1.69,&quot;top&quot;:1.319,&quot;right&quot;:1.69,&quot;bottom&quot;:0.163},&quot;edge&quot;:{&quot;left&quot;:true,&quot;top&quot;:true,&quot;right&quot;:true,&quot;bottom&quot;:false}},{&quot;direction&quot;:0,&quot;horizontalAlign&quot;:0,&quot;verticalAlign&quot;:1,&quot;type&quot;:0,&quot;diagramDirection&quot;:0,&quot;canSetOverLayout&quot;:0,&quot;isOverLayout&quot;:0,&quot;margin&quot;:{&quot;left&quot;:1.69,&quot;top&quot;:0.026,&quot;right&quot;:1.69,&quot;bottom&quot;:1.69},&quot;edge&quot;:{&quot;left&quot;:true,&quot;top&quot;:false,&quot;right&quot;:true,&quot;bottom&quot;:true}}]}"/>
  <p:tag name="KSO_WM_SLIDE_CAN_ADD_NAVIGATION" val="1"/>
  <p:tag name="KSO_WM_SLIDE_BACKGROUND" val="[&quot;general&quot;,&quot;frame&quot;]"/>
  <p:tag name="KSO_WM_SLIDE_RATIO" val="1.777778"/>
  <p:tag name="KSO_WM_TEMPLATE_MASTER_TYPE" val="0"/>
  <p:tag name="KSO_WM_TEMPLATE_COLOR_TYPE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UNIT_ISCONTENTSTITLE" val="0"/>
  <p:tag name="KSO_WM_UNIT_NOCLEAR" val="0"/>
  <p:tag name="KSO_WM_UNIT_VALUE" val="17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0481_1*f*1"/>
  <p:tag name="KSO_WM_TEMPLATE_CATEGORY" val="diagram"/>
  <p:tag name="KSO_WM_TEMPLATE_INDEX" val="20200481"/>
  <p:tag name="KSO_WM_UNIT_LAYERLEVEL" val="1"/>
  <p:tag name="KSO_WM_TAG_VERSION" val="1.0"/>
  <p:tag name="KSO_WM_BEAUTIFY_FLAG" val="#wm#"/>
  <p:tag name="KSO_WM_UNIT_PRESET_TEXT" val="户外拓展训练通常利用崇山峻岭、翰海大川等自然环境，通过精心设计的活动达到“磨练意志、陶冶情操、完善人格、熔炼团队”的拓展培训目的。"/>
  <p:tag name="KSO_WM_UNIT_SUBTYPE" val="a"/>
</p:tagLst>
</file>

<file path=ppt/tags/tag67.xml><?xml version="1.0" encoding="utf-8"?>
<p:tagLst xmlns:p="http://schemas.openxmlformats.org/presentationml/2006/main">
  <p:tag name="KSO_WM_UNIT_ISCONTENTSTITLE" val="0"/>
  <p:tag name="KSO_WM_UNIT_NOCLEAR" val="0"/>
  <p:tag name="KSO_WM_UNIT_VALUE" val="14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0481_1*a*1"/>
  <p:tag name="KSO_WM_TEMPLATE_CATEGORY" val="diagram"/>
  <p:tag name="KSO_WM_TEMPLATE_INDEX" val="20200481"/>
  <p:tag name="KSO_WM_UNIT_LAYERLEVEL" val="1"/>
  <p:tag name="KSO_WM_TAG_VERSION" val="1.0"/>
  <p:tag name="KSO_WM_BEAUTIFY_FLAG" val="#wm#"/>
  <p:tag name="KSO_WM_UNIT_PRESET_TEXT" val="户外拓展&#13;训练目的"/>
  <p:tag name="KSO_WM_UNIT_ISNUMDGMTITLE" val="0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00481_1*i*1"/>
  <p:tag name="KSO_WM_TEMPLATE_CATEGORY" val="diagram"/>
  <p:tag name="KSO_WM_TEMPLATE_INDEX" val="20200481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00481_1*i*2"/>
  <p:tag name="KSO_WM_TEMPLATE_CATEGORY" val="diagram"/>
  <p:tag name="KSO_WM_TEMPLATE_INDEX" val="20200481"/>
  <p:tag name="KSO_WM_UNIT_LAYERLEVEL" val="1"/>
  <p:tag name="KSO_WM_TAG_VERSION" val="1.0"/>
  <p:tag name="KSO_WM_BEAUTIFY_FLAG" val="#wm#"/>
  <p:tag name="KSO_WM_UNIT_TYPE" val="i"/>
  <p:tag name="KSO_WM_UNIT_INDEX" val="2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diagram"/>
  <p:tag name="KSO_WM_TEMPLATE_INDEX" val="20200481"/>
  <p:tag name="KSO_WM_SLIDE_ID" val="diagram20200481_1"/>
  <p:tag name="KSO_WM_TEMPLATE_SUBCATEGORY" val="0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841*391"/>
  <p:tag name="KSO_WM_SLIDE_POSITION" val="41*74"/>
  <p:tag name="KSO_WM_TAG_VERSION" val="1.0"/>
  <p:tag name="KSO_WM_SLIDE_LAYOUT" val="a_f"/>
  <p:tag name="KSO_WM_SLIDE_LAYOUT_CNT" val="1_1"/>
</p:tagLst>
</file>

<file path=ppt/tags/tag71.xml><?xml version="1.0" encoding="utf-8"?>
<p:tagLst xmlns:p="http://schemas.openxmlformats.org/presentationml/2006/main">
  <p:tag name="KSO_WM_UNIT_ISCONTENTSTITLE" val="0"/>
  <p:tag name="KSO_WM_UNIT_NOCLEAR" val="0"/>
  <p:tag name="KSO_WM_UNIT_VALUE" val="17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0481_1*f*1"/>
  <p:tag name="KSO_WM_TEMPLATE_CATEGORY" val="diagram"/>
  <p:tag name="KSO_WM_TEMPLATE_INDEX" val="20200481"/>
  <p:tag name="KSO_WM_UNIT_LAYERLEVEL" val="1"/>
  <p:tag name="KSO_WM_TAG_VERSION" val="1.0"/>
  <p:tag name="KSO_WM_BEAUTIFY_FLAG" val="#wm#"/>
  <p:tag name="KSO_WM_UNIT_PRESET_TEXT" val="户外拓展训练通常利用崇山峻岭、翰海大川等自然环境，通过精心设计的活动达到“磨练意志、陶冶情操、完善人格、熔炼团队”的拓展培训目的。"/>
  <p:tag name="KSO_WM_UNIT_SUBTYPE" val="a"/>
</p:tagLst>
</file>

<file path=ppt/tags/tag72.xml><?xml version="1.0" encoding="utf-8"?>
<p:tagLst xmlns:p="http://schemas.openxmlformats.org/presentationml/2006/main">
  <p:tag name="KSO_WM_UNIT_ISCONTENTSTITLE" val="0"/>
  <p:tag name="KSO_WM_UNIT_NOCLEAR" val="0"/>
  <p:tag name="KSO_WM_UNIT_VALUE" val="14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0481_1*a*1"/>
  <p:tag name="KSO_WM_TEMPLATE_CATEGORY" val="diagram"/>
  <p:tag name="KSO_WM_TEMPLATE_INDEX" val="20200481"/>
  <p:tag name="KSO_WM_UNIT_LAYERLEVEL" val="1"/>
  <p:tag name="KSO_WM_TAG_VERSION" val="1.0"/>
  <p:tag name="KSO_WM_BEAUTIFY_FLAG" val="#wm#"/>
  <p:tag name="KSO_WM_UNIT_PRESET_TEXT" val="户外拓展&#13;训练目的"/>
  <p:tag name="KSO_WM_UNIT_ISNUMDGMTITLE" val="0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00481_1*i*1"/>
  <p:tag name="KSO_WM_TEMPLATE_CATEGORY" val="diagram"/>
  <p:tag name="KSO_WM_TEMPLATE_INDEX" val="20200481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00481_1*i*2"/>
  <p:tag name="KSO_WM_TEMPLATE_CATEGORY" val="diagram"/>
  <p:tag name="KSO_WM_TEMPLATE_INDEX" val="20200481"/>
  <p:tag name="KSO_WM_UNIT_LAYERLEVEL" val="1"/>
  <p:tag name="KSO_WM_TAG_VERSION" val="1.0"/>
  <p:tag name="KSO_WM_BEAUTIFY_FLAG" val="#wm#"/>
  <p:tag name="KSO_WM_UNIT_TYPE" val="i"/>
  <p:tag name="KSO_WM_UNIT_INDEX" val="2"/>
</p:tagLst>
</file>

<file path=ppt/tags/tag75.xml><?xml version="1.0" encoding="utf-8"?>
<p:tagLst xmlns:p="http://schemas.openxmlformats.org/presentationml/2006/main">
  <p:tag name="KSO_WM_BEAUTIFY_FLAG" val="#wm#"/>
  <p:tag name="KSO_WM_TEMPLATE_CATEGORY" val="diagram"/>
  <p:tag name="KSO_WM_TEMPLATE_INDEX" val="20200481"/>
  <p:tag name="KSO_WM_SLIDE_ID" val="diagram20200481_1"/>
  <p:tag name="KSO_WM_TEMPLATE_SUBCATEGORY" val="0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841*391"/>
  <p:tag name="KSO_WM_SLIDE_POSITION" val="41*74"/>
  <p:tag name="KSO_WM_TAG_VERSION" val="1.0"/>
  <p:tag name="KSO_WM_SLIDE_LAYOUT" val="a_f"/>
  <p:tag name="KSO_WM_SLIDE_LAYOUT_CNT" val="1_1"/>
</p:tagLst>
</file>

<file path=ppt/tags/tag76.xml><?xml version="1.0" encoding="utf-8"?>
<p:tagLst xmlns:p="http://schemas.openxmlformats.org/presentationml/2006/main">
  <p:tag name="KSO_WM_UNIT_TABLE_BEAUTIFY" val="smartTable{b6a4e064-99ab-494f-a411-e2a3b85bc5a6}"/>
  <p:tag name="TABLE_ENDDRAG_ORIGIN_RECT" val="942*621"/>
  <p:tag name="TABLE_ENDDRAG_RECT" val="11*97*942*621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8.xml><?xml version="1.0" encoding="utf-8"?>
<p:tagLst xmlns:p="http://schemas.openxmlformats.org/presentationml/2006/main">
  <p:tag name="KSO_WM_UNIT_TABLE_BEAUTIFY" val="smartTable{69f7ab7e-55c4-4d53-a056-784e8825e169}"/>
  <p:tag name="TABLE_ENDDRAG_ORIGIN_RECT" val="382*178"/>
  <p:tag name="TABLE_ENDDRAG_RECT" val="528*180*382*178"/>
</p:tagLst>
</file>

<file path=ppt/tags/tag79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TABLE_BEAUTIFY" val="smartTable{730a8073-26dd-4f53-a9f6-71ee3abc1c36}"/>
  <p:tag name="TABLE_ENDDRAG_ORIGIN_RECT" val="420*129"/>
  <p:tag name="TABLE_ENDDRAG_RECT" val="57*261*420*129"/>
</p:tagLst>
</file>

<file path=ppt/tags/tag81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82.xml><?xml version="1.0" encoding="utf-8"?>
<p:tagLst xmlns:p="http://schemas.openxmlformats.org/presentationml/2006/main">
  <p:tag name="KSO_WM_UNIT_TABLE_BEAUTIFY" val="smartTable{e8d2dd6d-8eba-4f15-b1da-01ad3542ac0a}"/>
  <p:tag name="TABLE_ENDDRAG_ORIGIN_RECT" val="668*85"/>
  <p:tag name="TABLE_ENDDRAG_RECT" val="142*171*668*85"/>
</p:tagLst>
</file>

<file path=ppt/tags/tag83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84.xml><?xml version="1.0" encoding="utf-8"?>
<p:tagLst xmlns:p="http://schemas.openxmlformats.org/presentationml/2006/main">
  <p:tag name="KSO_WM_UNIT_TABLE_BEAUTIFY" val="smartTable{16357d2b-5d5a-4513-8705-011d39f46e9c}"/>
  <p:tag name="TABLE_ENDDRAG_ORIGIN_RECT" val="877*179"/>
  <p:tag name="TABLE_ENDDRAG_RECT" val="68*144*877*179"/>
</p:tagLst>
</file>

<file path=ppt/tags/tag85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86.xml><?xml version="1.0" encoding="utf-8"?>
<p:tagLst xmlns:p="http://schemas.openxmlformats.org/presentationml/2006/main">
  <p:tag name="KSO_WM_UNIT_TABLE_BEAUTIFY" val="smartTable{cd7df520-061b-434e-9ab7-d0c3adde9721}"/>
  <p:tag name="TABLE_ENDDRAG_ORIGIN_RECT" val="806*185"/>
  <p:tag name="TABLE_ENDDRAG_RECT" val="75*73*806*185"/>
</p:tagLst>
</file>

<file path=ppt/tags/tag87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88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0483_1*i*1"/>
  <p:tag name="KSO_WM_TEMPLATE_CATEGORY" val="diagram"/>
  <p:tag name="KSO_WM_TEMPLATE_INDEX" val="20200483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PRESET_TEXT_INDEX" val="3"/>
  <p:tag name="KSO_WM_UNIT_PRESET_TEXT_LEN" val="8"/>
  <p:tag name="KSO_WM_UNIT_NOCLEAR" val="0"/>
  <p:tag name="KSO_WM_UNIT_SHOW_EDIT_AREA_INDICATION" val="1"/>
  <p:tag name="KSO_WM_UNIT_VALUE" val="136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1_1"/>
  <p:tag name="KSO_WM_UNIT_ID" val="diagram20200483_1*h_f*1_1"/>
  <p:tag name="KSO_WM_TEMPLATE_CATEGORY" val="diagram"/>
  <p:tag name="KSO_WM_TEMPLATE_INDEX" val="20200483"/>
  <p:tag name="KSO_WM_UNIT_LAYERLEVEL" val="1_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ISCONTENTSTITLE" val="0"/>
  <p:tag name="KSO_WM_UNIT_PRESET_TEXT_INDEX" val="1"/>
  <p:tag name="KSO_WM_UNIT_PRESET_TEXT_LEN" val="4"/>
  <p:tag name="KSO_WM_UNIT_NOCLEAR" val="0"/>
  <p:tag name="KSO_WM_UNIT_SHOW_EDIT_AREA_INDICATION" val="1"/>
  <p:tag name="KSO_WM_UNIT_VALUE" val="7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1_1"/>
  <p:tag name="KSO_WM_UNIT_ID" val="diagram20200483_1*h_a*1_1"/>
  <p:tag name="KSO_WM_TEMPLATE_CATEGORY" val="diagram"/>
  <p:tag name="KSO_WM_TEMPLATE_INDEX" val="20200483"/>
  <p:tag name="KSO_WM_UNIT_LAYERLEVEL" val="1_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UNIT_ISCONTENTSTITLE" val="0"/>
  <p:tag name="KSO_WM_UNIT_PRESET_TEXT_INDEX" val="0"/>
  <p:tag name="KSO_WM_UNIT_PRESET_TEXT_LEN" val="8"/>
  <p:tag name="KSO_WM_UNIT_NOCLEAR" val="0"/>
  <p:tag name="KSO_WM_UNIT_SHOW_EDIT_AREA_INDICATION" val="1"/>
  <p:tag name="KSO_WM_UNIT_VALUE" val="7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2_1"/>
  <p:tag name="KSO_WM_UNIT_ID" val="diagram20200483_1*h_a*2_1"/>
  <p:tag name="KSO_WM_TEMPLATE_CATEGORY" val="diagram"/>
  <p:tag name="KSO_WM_TEMPLATE_INDEX" val="20200483"/>
  <p:tag name="KSO_WM_UNIT_LAYERLEVEL" val="1_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ISCONTENTSTITLE" val="0"/>
  <p:tag name="KSO_WM_UNIT_PRESET_TEXT_INDEX" val="0"/>
  <p:tag name="KSO_WM_UNIT_PRESET_TEXT_LEN" val="8"/>
  <p:tag name="KSO_WM_UNIT_NOCLEAR" val="0"/>
  <p:tag name="KSO_WM_UNIT_SHOW_EDIT_AREA_INDICATION" val="1"/>
  <p:tag name="KSO_WM_UNIT_VALUE" val="7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2_1"/>
  <p:tag name="KSO_WM_UNIT_ID" val="diagram20200483_1*h_a*2_1"/>
  <p:tag name="KSO_WM_TEMPLATE_CATEGORY" val="diagram"/>
  <p:tag name="KSO_WM_TEMPLATE_INDEX" val="20200483"/>
  <p:tag name="KSO_WM_UNIT_LAYERLEVEL" val="1_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BEAUTIFY_FLAG" val="#wm#"/>
  <p:tag name="KSO_WM_TEMPLATE_CATEGORY" val="diagram"/>
  <p:tag name="KSO_WM_TEMPLATE_INDEX" val="20200483"/>
  <p:tag name="KSO_WM_SLIDE_ID" val="diagram20200483_1"/>
  <p:tag name="KSO_WM_TEMPLATE_SUBCATEGORY" val="0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UNIT_SHOW_EDIT_AREA_INDICATION" val="1"/>
  <p:tag name="KSO_WM_SLIDE_SIZE" val="803.649*256.599"/>
  <p:tag name="KSO_WM_SLIDE_POSITION" val="78.1754*192.706"/>
  <p:tag name="KSO_WM_TAG_VERSION" val="1.0"/>
  <p:tag name="KSO_WM_SLIDE_LAYOUT" val="h"/>
  <p:tag name="KSO_WM_SLIDE_LAYOUT_CNT" val="2"/>
</p:tagLst>
</file>

<file path=ppt/tags/tag95.xml><?xml version="1.0" encoding="utf-8"?>
<p:tagLst xmlns:p="http://schemas.openxmlformats.org/presentationml/2006/main">
  <p:tag name="KSO_WM_UNIT_TABLE_BEAUTIFY" val="smartTable{0e198387-7fdd-4538-b3a5-9b8877be498a}"/>
  <p:tag name="TABLE_ENDDRAG_ORIGIN_RECT" val="751*325"/>
  <p:tag name="TABLE_ENDDRAG_RECT" val="85*126*751*325"/>
</p:tagLst>
</file>

<file path=ppt/tags/tag96.xml><?xml version="1.0" encoding="utf-8"?>
<p:tagLst xmlns:p="http://schemas.openxmlformats.org/presentationml/2006/main">
  <p:tag name="KSO_WM_BEAUTIFY_FLAG" val="#wm#"/>
  <p:tag name="KSO_WM_TEMPLATE_CATEGORY" val="diagram"/>
  <p:tag name="KSO_WM_TEMPLATE_INDEX" val="20200483"/>
  <p:tag name="KSO_WM_SLIDE_ID" val="diagram20200483_1"/>
  <p:tag name="KSO_WM_TEMPLATE_SUBCATEGORY" val="0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UNIT_SHOW_EDIT_AREA_INDICATION" val="1"/>
  <p:tag name="KSO_WM_SLIDE_SIZE" val="803.649*256.599"/>
  <p:tag name="KSO_WM_SLIDE_POSITION" val="78.1754*192.706"/>
  <p:tag name="KSO_WM_TAG_VERSION" val="1.0"/>
  <p:tag name="KSO_WM_SLIDE_LAYOUT" val="h"/>
  <p:tag name="KSO_WM_SLIDE_LAYOUT_CNT" val="2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0482_1*i*1"/>
  <p:tag name="KSO_WM_TEMPLATE_CATEGORY" val="diagram"/>
  <p:tag name="KSO_WM_TEMPLATE_INDEX" val="20200482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0482_1*i*2"/>
  <p:tag name="KSO_WM_TEMPLATE_CATEGORY" val="diagram"/>
  <p:tag name="KSO_WM_TEMPLATE_INDEX" val="20200482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PRESET_TEXT_INDEX" val="3"/>
  <p:tag name="KSO_WM_UNIT_PRESET_TEXT_LEN" val="8"/>
  <p:tag name="KSO_WM_UNIT_NOCLEAR" val="0"/>
  <p:tag name="KSO_WM_UNIT_SHOW_EDIT_AREA_INDICATION" val="1"/>
  <p:tag name="KSO_WM_UNIT_VALUE" val="15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1_1"/>
  <p:tag name="KSO_WM_UNIT_ID" val="diagram20200482_1*h_f*1_1"/>
  <p:tag name="KSO_WM_TEMPLATE_CATEGORY" val="diagram"/>
  <p:tag name="KSO_WM_TEMPLATE_INDEX" val="20200482"/>
  <p:tag name="KSO_WM_UNIT_LAYERLEVEL" val="1_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6121</Words>
  <Application>WPS 演示</Application>
  <PresentationFormat>宽屏</PresentationFormat>
  <Paragraphs>788</Paragraphs>
  <Slides>17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32" baseType="lpstr">
      <vt:lpstr>Arial</vt:lpstr>
      <vt:lpstr>宋体</vt:lpstr>
      <vt:lpstr>Wingdings</vt:lpstr>
      <vt:lpstr>微软雅黑</vt:lpstr>
      <vt:lpstr>Wingdings</vt:lpstr>
      <vt:lpstr>Segoe UI</vt:lpstr>
      <vt:lpstr>Times New Roman</vt:lpstr>
      <vt:lpstr>仿宋</vt:lpstr>
      <vt:lpstr>Segoe UI</vt:lpstr>
      <vt:lpstr>楷体</vt:lpstr>
      <vt:lpstr>Arial</vt:lpstr>
      <vt:lpstr>微软雅黑 Light</vt:lpstr>
      <vt:lpstr>Arial Unicode MS</vt:lpstr>
      <vt:lpstr>Calibri</vt:lpstr>
      <vt:lpstr>Office 主题​​</vt:lpstr>
      <vt:lpstr>现代汉语动词空间语义信息标注</vt:lpstr>
      <vt:lpstr>PowerPoint 演示文稿</vt:lpstr>
      <vt:lpstr>PowerPoint 演示文稿</vt:lpstr>
      <vt:lpstr>问题1：动词对句子空间语义的影响</vt:lpstr>
      <vt:lpstr>动词对句子空间语义的影响</vt:lpstr>
      <vt:lpstr>问题2：机器识别动词空间语义的能力有待提高</vt:lpstr>
      <vt:lpstr>问题2：机器识别动词空间语义的能力有限</vt:lpstr>
      <vt:lpstr>问题2：机器识别动词空间语义的能力有待提高</vt:lpstr>
      <vt:lpstr>问题3：动词带有空间语义角色的特点</vt:lpstr>
      <vt:lpstr>问题3：动词带有空间语义角色的特点</vt:lpstr>
      <vt:lpstr>PowerPoint 演示文稿</vt:lpstr>
      <vt:lpstr>PowerPoint 演示文稿</vt:lpstr>
      <vt:lpstr>PowerPoint 演示文稿</vt:lpstr>
      <vt:lpstr>Space2022数据集：task3事件信息标注</vt:lpstr>
      <vt:lpstr>SpaCE2022 task3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布瓜布瓜瓜</cp:lastModifiedBy>
  <cp:revision>183</cp:revision>
  <dcterms:created xsi:type="dcterms:W3CDTF">2019-06-19T02:08:00Z</dcterms:created>
  <dcterms:modified xsi:type="dcterms:W3CDTF">2023-01-04T08:00:44Z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2052-11.1.0.10356</vt:lpwstr>
  </property>
  <property fmtid="{D5CDD505-2E9C-101B-9397-08002B2CF9AE}" pid="3" name="ICV">
    <vt:lpwstr>471D9F6F73F14172BFFA68D8A31C31A5</vt:lpwstr>
  </property>
</Properties>
</file>