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37"/>
  </p:handoutMasterIdLst>
  <p:sldIdLst>
    <p:sldId id="256" r:id="rId3"/>
    <p:sldId id="257" r:id="rId4"/>
    <p:sldId id="268" r:id="rId5"/>
    <p:sldId id="258" r:id="rId6"/>
    <p:sldId id="270" r:id="rId7"/>
    <p:sldId id="272" r:id="rId8"/>
    <p:sldId id="273" r:id="rId9"/>
    <p:sldId id="260" r:id="rId10"/>
    <p:sldId id="274" r:id="rId11"/>
    <p:sldId id="267" r:id="rId12"/>
    <p:sldId id="275" r:id="rId13"/>
    <p:sldId id="276" r:id="rId14"/>
    <p:sldId id="277" r:id="rId15"/>
    <p:sldId id="278" r:id="rId16"/>
    <p:sldId id="263" r:id="rId17"/>
    <p:sldId id="279" r:id="rId18"/>
    <p:sldId id="280" r:id="rId20"/>
    <p:sldId id="281" r:id="rId21"/>
    <p:sldId id="282" r:id="rId22"/>
    <p:sldId id="283" r:id="rId23"/>
    <p:sldId id="284" r:id="rId24"/>
    <p:sldId id="289" r:id="rId25"/>
    <p:sldId id="290" r:id="rId26"/>
    <p:sldId id="291" r:id="rId27"/>
    <p:sldId id="292" r:id="rId28"/>
    <p:sldId id="293" r:id="rId29"/>
    <p:sldId id="294" r:id="rId30"/>
    <p:sldId id="299" r:id="rId31"/>
    <p:sldId id="301" r:id="rId32"/>
    <p:sldId id="302" r:id="rId33"/>
    <p:sldId id="300" r:id="rId34"/>
    <p:sldId id="295" r:id="rId35"/>
    <p:sldId id="297" r:id="rId36"/>
  </p:sldIdLst>
  <p:sldSz cx="9144000" cy="6858000" type="screen4x3"/>
  <p:notesSz cx="6858000" cy="9144000"/>
  <p:custDataLst>
    <p:tags r:id="rId4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38" y="-102"/>
      </p:cViewPr>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36.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505 88,'0'3,"0"0,0 1,0 4,0-5,0 0,0 3,0-3,0 0,0 0,0 0,0 0,-1 0,4-1,1-2,2 0,-3 0,5 0,-5 0,6 0,-6 0,4 0,-4 0,0 0,0 0,5 0,-4 0,-1 0,0 0,4 0,-3 0,-1 0,0 0,6 0,-6 0,0 0,1 0,11 0,-11 0,-1 0,0 0,0 0,7 0,-5 0,-2 0,5 0,-5 0,0 0,0 0,0 0,6 0,-6 0,1 0,-1 0,0 0,8 0,-7 0,0 0,5 0,-5 0,0 0,0 0,5 0,-5 0,-1 0,6 0,-5 0,0 0,-1 0,1 0,7-1,-8 1,1 0,3 0,-4 0,0 0,7 0,-7 0,0 0,0 0,0 0,0 0,8 0,-6 0,0 0,-2 0,1 0,-1 0,0 0,3 0,-3 0,0-1,1-5,-3 2,1-4,-2 5,0 0,0 0,0 0,2-1,-2 1,0-1,0 1,0 0,0 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680 130,'2'0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685 125,'3'0,"0"0,1 2,-2 1,-1 0,-1 0,0 0,-3-2,0-1,-2 0,2-1</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652 151,'-1'4,"1"-1,0 2,0-2,0 3,0-3,0 2,0-2,0 0,0 1,0-1,3-2,0-2,2 0,-2 0,0 1,2-2,-2 2,0 0,1 0,-1 0,0-1,5 0,-5 1,1 0,-1 0,5 0,-4 0,-1 0,7-1,-6 1,-1 0,0 0,0 0,4-1,-4 0,0 1,2 0,-2 0,0 0,2 0,-2 0,0 0,3 0,-3 0,0 0,0 0,0 0,0 0,0 0,0 1,0 0,0-1,0 0,2 1,-2 0,-3-9,0 5,-2-5,1 5,0-1,1 1,-1 0,1-1,0-1,-1-1</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734 175,'-3'0,"0"1,0-1,0 0,0 0,1-3,2 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725 163,'3'0,"0"0,0 0,0 2,0 2,-2-1,0 1,-2-1,-2-1,0-2,0 0,-1 0,1-2,0 0,2-1,0 0,1 0,0 0,0 0,1-1,2 2</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572 113,'0'3,"0"2,0-2,1 1,1-1,-1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648 108,'0'3,"0"0,0 2,0 0,0-2,0 2</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722 112,'3'7,"-3"-4,0 0,1 1,-1-1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819 106,'0'3,"0"0,0 4,0-4,0 5,0-5,1 0,1 1</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538 133,'-4'0,"3"-3,0 0,1 0,0 0,2 0,1 0,0 3,2 0,-3 3,-2 0,0 0,-2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544 128,'-3'3</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614 136,'-3'0,"0"0,0-1,0 0,1-2</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5-09T13:56:0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600 124,'3'-2,"0"2,0 0,0 0,-1 4,-2-1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语义变异（</a:t>
            </a:r>
            <a:r>
              <a:rPr lang="en-US" altLang="zh-CN">
                <a:sym typeface="+mn-ea"/>
              </a:rPr>
              <a:t>semantic variation</a:t>
            </a:r>
            <a:r>
              <a:rPr lang="zh-CN" altLang="en-US">
                <a:sym typeface="+mn-ea"/>
              </a:rPr>
              <a:t>）可以用基于熵的统计方法计算</a:t>
            </a:r>
            <a:r>
              <a:rPr lang="en-US" altLang="zh-CN">
                <a:sym typeface="+mn-ea"/>
              </a:rPr>
              <a:t>（</a:t>
            </a:r>
            <a:r>
              <a:rPr lang="zh-CN" altLang="en-US">
                <a:sym typeface="+mn-ea"/>
              </a:rPr>
              <a:t>Kisselew et al.</a:t>
            </a:r>
            <a:r>
              <a:rPr lang="en-US" altLang="zh-CN">
                <a:sym typeface="+mn-ea"/>
              </a:rPr>
              <a:t>,</a:t>
            </a:r>
            <a:r>
              <a:rPr lang="zh-CN" altLang="en-US">
                <a:sym typeface="+mn-ea"/>
              </a:rPr>
              <a:t> 2016），也可以用基于规则的方法计算</a:t>
            </a:r>
            <a:r>
              <a:rPr lang="en-US" altLang="zh-CN">
                <a:sym typeface="+mn-ea"/>
              </a:rPr>
              <a:t>（</a:t>
            </a:r>
            <a:r>
              <a:rPr lang="zh-CN" altLang="en-US">
                <a:sym typeface="+mn-ea"/>
              </a:rPr>
              <a:t>Balteiro</a:t>
            </a:r>
            <a:r>
              <a:rPr lang="en-US" altLang="zh-CN">
                <a:sym typeface="+mn-ea"/>
              </a:rPr>
              <a:t>,</a:t>
            </a:r>
            <a:r>
              <a:rPr lang="zh-CN" altLang="en-US">
                <a:sym typeface="+mn-ea"/>
              </a:rPr>
              <a:t> 2007</a:t>
            </a:r>
            <a:r>
              <a:rPr lang="en-US" altLang="zh-CN">
                <a:sym typeface="+mn-ea"/>
              </a:rPr>
              <a:t>; </a:t>
            </a:r>
            <a:r>
              <a:rPr lang="zh-CN" altLang="en-US">
                <a:sym typeface="+mn-ea"/>
              </a:rPr>
              <a:t>Bram</a:t>
            </a:r>
            <a:r>
              <a:rPr lang="en-US" altLang="zh-CN">
                <a:sym typeface="+mn-ea"/>
              </a:rPr>
              <a:t>, </a:t>
            </a:r>
            <a:r>
              <a:rPr lang="zh-CN" altLang="en-US">
                <a:sym typeface="+mn-ea"/>
              </a:rPr>
              <a:t>2011）（比较词典中一词多类的词形的各个词类下义项的数量）。</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117762" name="组合 117761"/>
          <p:cNvGrpSpPr/>
          <p:nvPr/>
        </p:nvGrpSpPr>
        <p:grpSpPr>
          <a:xfrm>
            <a:off x="0" y="0"/>
            <a:ext cx="9144000" cy="6858000"/>
            <a:chOff x="0" y="0"/>
            <a:chExt cx="5760" cy="4320"/>
          </a:xfrm>
        </p:grpSpPr>
        <p:sp>
          <p:nvSpPr>
            <p:cNvPr id="117763" name="矩形 117762"/>
            <p:cNvSpPr/>
            <p:nvPr/>
          </p:nvSpPr>
          <p:spPr>
            <a:xfrm>
              <a:off x="0" y="0"/>
              <a:ext cx="2208" cy="4320"/>
            </a:xfrm>
            <a:prstGeom prst="rect">
              <a:avLst/>
            </a:prstGeom>
            <a:gradFill rotWithShape="0">
              <a:gsLst>
                <a:gs pos="0">
                  <a:schemeClr val="folHlink"/>
                </a:gs>
                <a:gs pos="100000">
                  <a:schemeClr val="bg1"/>
                </a:gs>
              </a:gsLst>
              <a:lin ang="0" scaled="1"/>
              <a:tileRect/>
            </a:gradFill>
            <a:ln w="9525">
              <a:noFill/>
            </a:ln>
          </p:spPr>
          <p:txBody>
            <a:bodyPr wrap="none" anchor="ctr" anchorCtr="0"/>
            <a:p>
              <a:pPr lvl="0" algn="ctr"/>
              <a:endParaRPr sz="2400" dirty="0">
                <a:latin typeface="Times New Roman" panose="02020603050405020304" pitchFamily="18" charset="0"/>
              </a:endParaRPr>
            </a:p>
          </p:txBody>
        </p:sp>
        <p:sp>
          <p:nvSpPr>
            <p:cNvPr id="117764" name="矩形 117763"/>
            <p:cNvSpPr/>
            <p:nvPr/>
          </p:nvSpPr>
          <p:spPr>
            <a:xfrm>
              <a:off x="1081" y="1065"/>
              <a:ext cx="4679" cy="1596"/>
            </a:xfrm>
            <a:prstGeom prst="rect">
              <a:avLst/>
            </a:prstGeom>
            <a:solidFill>
              <a:schemeClr val="bg2"/>
            </a:solidFill>
            <a:ln w="9525">
              <a:noFill/>
            </a:ln>
          </p:spPr>
          <p:txBody>
            <a:bodyPr/>
            <a:p>
              <a:pPr lvl="0"/>
              <a:endParaRPr sz="2400" dirty="0">
                <a:latin typeface="Times New Roman" panose="02020603050405020304" pitchFamily="18" charset="0"/>
              </a:endParaRPr>
            </a:p>
          </p:txBody>
        </p:sp>
        <p:grpSp>
          <p:nvGrpSpPr>
            <p:cNvPr id="117765" name="组合 117764"/>
            <p:cNvGrpSpPr/>
            <p:nvPr/>
          </p:nvGrpSpPr>
          <p:grpSpPr>
            <a:xfrm>
              <a:off x="0" y="672"/>
              <a:ext cx="1806" cy="1989"/>
              <a:chOff x="0" y="672"/>
              <a:chExt cx="1806" cy="1989"/>
            </a:xfrm>
          </p:grpSpPr>
          <p:sp>
            <p:nvSpPr>
              <p:cNvPr id="117766" name="矩形 117765"/>
              <p:cNvSpPr/>
              <p:nvPr userDrawn="1"/>
            </p:nvSpPr>
            <p:spPr>
              <a:xfrm>
                <a:off x="361" y="2257"/>
                <a:ext cx="363" cy="404"/>
              </a:xfrm>
              <a:prstGeom prst="rect">
                <a:avLst/>
              </a:prstGeom>
              <a:solidFill>
                <a:schemeClr val="accent2"/>
              </a:solidFill>
              <a:ln w="9525">
                <a:noFill/>
              </a:ln>
            </p:spPr>
            <p:txBody>
              <a:bodyPr/>
              <a:p>
                <a:pPr lvl="0"/>
                <a:endParaRPr sz="2400" dirty="0">
                  <a:latin typeface="Times New Roman" panose="02020603050405020304" pitchFamily="18" charset="0"/>
                </a:endParaRPr>
              </a:p>
            </p:txBody>
          </p:sp>
          <p:sp>
            <p:nvSpPr>
              <p:cNvPr id="117767" name="矩形 117766"/>
              <p:cNvSpPr/>
              <p:nvPr userDrawn="1"/>
            </p:nvSpPr>
            <p:spPr>
              <a:xfrm>
                <a:off x="1081" y="1065"/>
                <a:ext cx="362" cy="405"/>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68" name="矩形 117767"/>
              <p:cNvSpPr/>
              <p:nvPr userDrawn="1"/>
            </p:nvSpPr>
            <p:spPr>
              <a:xfrm>
                <a:off x="1437" y="672"/>
                <a:ext cx="369" cy="400"/>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69" name="矩形 117768"/>
              <p:cNvSpPr/>
              <p:nvPr userDrawn="1"/>
            </p:nvSpPr>
            <p:spPr>
              <a:xfrm>
                <a:off x="719" y="2257"/>
                <a:ext cx="368" cy="404"/>
              </a:xfrm>
              <a:prstGeom prst="rect">
                <a:avLst/>
              </a:prstGeom>
              <a:solidFill>
                <a:schemeClr val="bg2"/>
              </a:solidFill>
              <a:ln w="9525">
                <a:noFill/>
              </a:ln>
            </p:spPr>
            <p:txBody>
              <a:bodyPr/>
              <a:p>
                <a:pPr lvl="0"/>
                <a:endParaRPr sz="2400" dirty="0">
                  <a:latin typeface="Times New Roman" panose="02020603050405020304" pitchFamily="18" charset="0"/>
                </a:endParaRPr>
              </a:p>
            </p:txBody>
          </p:sp>
          <p:sp>
            <p:nvSpPr>
              <p:cNvPr id="117770" name="矩形 117769"/>
              <p:cNvSpPr/>
              <p:nvPr userDrawn="1"/>
            </p:nvSpPr>
            <p:spPr>
              <a:xfrm>
                <a:off x="1437" y="1065"/>
                <a:ext cx="369" cy="405"/>
              </a:xfrm>
              <a:prstGeom prst="rect">
                <a:avLst/>
              </a:prstGeom>
              <a:solidFill>
                <a:schemeClr val="accent2"/>
              </a:solidFill>
              <a:ln w="9525">
                <a:noFill/>
              </a:ln>
            </p:spPr>
            <p:txBody>
              <a:bodyPr/>
              <a:p>
                <a:pPr lvl="0"/>
                <a:endParaRPr sz="2400" dirty="0">
                  <a:latin typeface="Times New Roman" panose="02020603050405020304" pitchFamily="18" charset="0"/>
                </a:endParaRPr>
              </a:p>
            </p:txBody>
          </p:sp>
          <p:sp>
            <p:nvSpPr>
              <p:cNvPr id="117771" name="矩形 117770"/>
              <p:cNvSpPr/>
              <p:nvPr userDrawn="1"/>
            </p:nvSpPr>
            <p:spPr>
              <a:xfrm>
                <a:off x="719" y="1464"/>
                <a:ext cx="368" cy="399"/>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72" name="矩形 117771"/>
              <p:cNvSpPr/>
              <p:nvPr userDrawn="1"/>
            </p:nvSpPr>
            <p:spPr>
              <a:xfrm>
                <a:off x="0" y="1464"/>
                <a:ext cx="367" cy="399"/>
              </a:xfrm>
              <a:prstGeom prst="rect">
                <a:avLst/>
              </a:prstGeom>
              <a:solidFill>
                <a:schemeClr val="bg2"/>
              </a:solidFill>
              <a:ln w="9525">
                <a:noFill/>
              </a:ln>
            </p:spPr>
            <p:txBody>
              <a:bodyPr/>
              <a:p>
                <a:pPr lvl="0"/>
                <a:endParaRPr sz="2400" dirty="0">
                  <a:latin typeface="Times New Roman" panose="02020603050405020304" pitchFamily="18" charset="0"/>
                </a:endParaRPr>
              </a:p>
            </p:txBody>
          </p:sp>
          <p:sp>
            <p:nvSpPr>
              <p:cNvPr id="117773" name="矩形 117772"/>
              <p:cNvSpPr/>
              <p:nvPr userDrawn="1"/>
            </p:nvSpPr>
            <p:spPr>
              <a:xfrm>
                <a:off x="1081" y="1464"/>
                <a:ext cx="362" cy="399"/>
              </a:xfrm>
              <a:prstGeom prst="rect">
                <a:avLst/>
              </a:prstGeom>
              <a:solidFill>
                <a:schemeClr val="accent2"/>
              </a:solidFill>
              <a:ln w="9525">
                <a:noFill/>
              </a:ln>
            </p:spPr>
            <p:txBody>
              <a:bodyPr/>
              <a:p>
                <a:pPr lvl="0"/>
                <a:endParaRPr sz="2400" dirty="0">
                  <a:latin typeface="Times New Roman" panose="02020603050405020304" pitchFamily="18" charset="0"/>
                </a:endParaRPr>
              </a:p>
            </p:txBody>
          </p:sp>
          <p:sp>
            <p:nvSpPr>
              <p:cNvPr id="117774" name="矩形 117773"/>
              <p:cNvSpPr/>
              <p:nvPr userDrawn="1"/>
            </p:nvSpPr>
            <p:spPr>
              <a:xfrm>
                <a:off x="361" y="1857"/>
                <a:ext cx="363" cy="406"/>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75" name="矩形 117774"/>
              <p:cNvSpPr/>
              <p:nvPr userDrawn="1"/>
            </p:nvSpPr>
            <p:spPr>
              <a:xfrm>
                <a:off x="719" y="1857"/>
                <a:ext cx="368" cy="406"/>
              </a:xfrm>
              <a:prstGeom prst="rect">
                <a:avLst/>
              </a:prstGeom>
              <a:solidFill>
                <a:schemeClr val="accent2"/>
              </a:solidFill>
              <a:ln w="9525">
                <a:noFill/>
              </a:ln>
            </p:spPr>
            <p:txBody>
              <a:bodyPr/>
              <a:p>
                <a:pPr lvl="0"/>
                <a:endParaRPr sz="2400" dirty="0">
                  <a:latin typeface="Times New Roman" panose="02020603050405020304" pitchFamily="18" charset="0"/>
                </a:endParaRPr>
              </a:p>
            </p:txBody>
          </p:sp>
        </p:grpSp>
      </p:grpSp>
      <p:sp>
        <p:nvSpPr>
          <p:cNvPr id="117776" name="日期占位符 117775"/>
          <p:cNvSpPr>
            <a:spLocks noGrp="1"/>
          </p:cNvSpPr>
          <p:nvPr>
            <p:ph type="dt" sz="half" idx="2"/>
          </p:nvPr>
        </p:nvSpPr>
        <p:spPr>
          <a:xfrm>
            <a:off x="457200" y="6248400"/>
            <a:ext cx="2133600" cy="457200"/>
          </a:xfrm>
          <a:prstGeom prst="rect">
            <a:avLst/>
          </a:prstGeom>
          <a:noFill/>
          <a:ln w="9525">
            <a:noFill/>
          </a:ln>
        </p:spPr>
        <p:txBody>
          <a:bodyPr anchor="b" anchorCtr="0"/>
          <a:lstStyle>
            <a:lvl1pPr>
              <a:defRPr sz="1200"/>
            </a:lvl1pPr>
          </a:lstStyle>
          <a:p>
            <a:endParaRPr lang="zh-CN" altLang="en-US" dirty="0">
              <a:latin typeface="Arial" panose="020B0604020202020204" pitchFamily="34" charset="0"/>
            </a:endParaRPr>
          </a:p>
        </p:txBody>
      </p:sp>
      <p:sp>
        <p:nvSpPr>
          <p:cNvPr id="117777" name="页脚占位符 117776"/>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vl1pPr>
          </a:lstStyle>
          <a:p>
            <a:endParaRPr lang="zh-CN" altLang="en-US" dirty="0">
              <a:latin typeface="Arial" panose="020B0604020202020204" pitchFamily="34" charset="0"/>
            </a:endParaRPr>
          </a:p>
        </p:txBody>
      </p:sp>
      <p:sp>
        <p:nvSpPr>
          <p:cNvPr id="117778" name="灯片编号占位符 117777"/>
          <p:cNvSpPr>
            <a:spLocks noGrp="1"/>
          </p:cNvSpPr>
          <p:nvPr>
            <p:ph type="sldNum" sz="quarter" idx="4"/>
          </p:nvPr>
        </p:nvSpPr>
        <p:spPr>
          <a:xfrm>
            <a:off x="6553200" y="6248400"/>
            <a:ext cx="2133600" cy="457200"/>
          </a:xfrm>
          <a:prstGeom prst="rect">
            <a:avLst/>
          </a:prstGeom>
          <a:noFill/>
          <a:ln w="9525">
            <a:noFill/>
          </a:ln>
        </p:spPr>
        <p:txBody>
          <a:bodyPr anchor="b" anchorCtr="0"/>
          <a:lstStyle>
            <a:lvl1pPr algn="r">
              <a:defRPr sz="1200">
                <a:latin typeface="Arial Black" panose="020B0A04020102020204" pitchFamily="34" charset="0"/>
              </a:defRPr>
            </a:lvl1pPr>
          </a:lstStyle>
          <a:p>
            <a:fld id="{9A0DB2DC-4C9A-4742-B13C-FB6460FD3503}" type="slidenum">
              <a:rPr lang="zh-CN" altLang="en-US" dirty="0"/>
            </a:fld>
            <a:endParaRPr lang="zh-CN" altLang="en-US" dirty="0">
              <a:latin typeface="Arial" panose="020B0604020202020204" pitchFamily="34" charset="0"/>
            </a:endParaRPr>
          </a:p>
        </p:txBody>
      </p:sp>
      <p:sp>
        <p:nvSpPr>
          <p:cNvPr id="117779" name="标题 117778"/>
          <p:cNvSpPr>
            <a:spLocks noGrp="1"/>
          </p:cNvSpPr>
          <p:nvPr>
            <p:ph type="ctrTitle"/>
          </p:nvPr>
        </p:nvSpPr>
        <p:spPr>
          <a:xfrm>
            <a:off x="2971800" y="1828800"/>
            <a:ext cx="6019800" cy="2209800"/>
          </a:xfrm>
          <a:prstGeom prst="rect">
            <a:avLst/>
          </a:prstGeom>
          <a:noFill/>
          <a:ln w="9525">
            <a:noFill/>
          </a:ln>
        </p:spPr>
        <p:txBody>
          <a:bodyPr anchor="ctr" anchorCtr="0"/>
          <a:lstStyle>
            <a:lvl1pPr lvl="0">
              <a:buClrTx/>
              <a:buSzTx/>
              <a:buFontTx/>
              <a:defRPr sz="5000">
                <a:solidFill>
                  <a:srgbClr val="FFFFFF"/>
                </a:solidFill>
              </a:defRPr>
            </a:lvl1pPr>
          </a:lstStyle>
          <a:p>
            <a:pPr lvl="0"/>
            <a:r>
              <a:rPr lang="zh-CN" altLang="en-US" dirty="0"/>
              <a:t>单击此处编辑母版标题样式</a:t>
            </a:r>
            <a:endParaRPr lang="zh-CN" altLang="en-US" dirty="0"/>
          </a:p>
        </p:txBody>
      </p:sp>
      <p:sp>
        <p:nvSpPr>
          <p:cNvPr id="117780" name="副标题 117779"/>
          <p:cNvSpPr>
            <a:spLocks noGrp="1"/>
          </p:cNvSpPr>
          <p:nvPr>
            <p:ph type="subTitle" idx="1"/>
          </p:nvPr>
        </p:nvSpPr>
        <p:spPr>
          <a:xfrm>
            <a:off x="2971800" y="4267200"/>
            <a:ext cx="6019800" cy="1752600"/>
          </a:xfrm>
          <a:prstGeom prst="rect">
            <a:avLst/>
          </a:prstGeom>
          <a:noFill/>
          <a:ln w="9525">
            <a:noFill/>
          </a:ln>
        </p:spPr>
        <p:txBody>
          <a:bodyPr anchor="t" anchorCtr="0"/>
          <a:lstStyle>
            <a:lvl1pPr marL="0" lvl="0" indent="0">
              <a:buClr>
                <a:schemeClr val="bg2"/>
              </a:buClr>
              <a:buSzPct val="75000"/>
              <a:buFont typeface="Wingdings" panose="05000000000000000000" pitchFamily="2" charset="2"/>
              <a:buNone/>
              <a:defRPr sz="3400"/>
            </a:lvl1pPr>
            <a:lvl2pPr marL="457200" lvl="1" indent="0" algn="ctr">
              <a:buClr>
                <a:schemeClr val="accent2"/>
              </a:buClr>
              <a:buSzPct val="80000"/>
              <a:buFont typeface="Wingdings" panose="05000000000000000000" pitchFamily="2" charset="2"/>
              <a:buNone/>
              <a:defRPr sz="3400"/>
            </a:lvl2pPr>
            <a:lvl3pPr marL="914400" lvl="2" indent="0" algn="ctr">
              <a:buClr>
                <a:schemeClr val="bg2"/>
              </a:buClr>
              <a:buSzPct val="65000"/>
              <a:buFont typeface="Wingdings" panose="05000000000000000000" pitchFamily="2" charset="2"/>
              <a:buNone/>
              <a:defRPr sz="3400"/>
            </a:lvl3pPr>
            <a:lvl4pPr marL="1371600" lvl="3" indent="0" algn="ctr">
              <a:buClr>
                <a:schemeClr val="accent2"/>
              </a:buClr>
              <a:buSzPct val="70000"/>
              <a:buFont typeface="Wingdings" panose="05000000000000000000" pitchFamily="2" charset="2"/>
              <a:buNone/>
              <a:defRPr sz="3400"/>
            </a:lvl4pPr>
            <a:lvl5pPr marL="1828800" lvl="4" indent="0" algn="ctr">
              <a:buClr>
                <a:schemeClr val="bg2"/>
              </a:buClr>
              <a:buSzTx/>
              <a:buFont typeface="Wingdings" panose="05000000000000000000" pitchFamily="2" charset="2"/>
              <a:buNone/>
              <a:defRPr sz="3400"/>
            </a:lvl5pPr>
          </a:lstStyle>
          <a:p>
            <a:pPr lvl="0"/>
            <a:r>
              <a:rPr lang="zh-CN" altLang="en-US" dirty="0"/>
              <a:t>单击此处编辑母版副标题样式</a:t>
            </a:r>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52930" cy="5410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2504"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981200"/>
            <a:ext cx="4032504"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6738" name="页脚占位符 116737"/>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vl1pPr>
          </a:lstStyle>
          <a:p>
            <a:pPr lvl="0"/>
            <a:endParaRPr lang="zh-CN" altLang="en-US" dirty="0">
              <a:latin typeface="Arial" panose="020B0604020202020204" pitchFamily="34" charset="0"/>
            </a:endParaRPr>
          </a:p>
        </p:txBody>
      </p:sp>
      <p:sp>
        <p:nvSpPr>
          <p:cNvPr id="116739" name="灯片编号占位符 116738"/>
          <p:cNvSpPr>
            <a:spLocks noGrp="1"/>
          </p:cNvSpPr>
          <p:nvPr>
            <p:ph type="sldNum" sz="quarter" idx="4"/>
          </p:nvPr>
        </p:nvSpPr>
        <p:spPr>
          <a:xfrm>
            <a:off x="6553200" y="6248400"/>
            <a:ext cx="2133600" cy="457200"/>
          </a:xfrm>
          <a:prstGeom prst="rect">
            <a:avLst/>
          </a:prstGeom>
          <a:noFill/>
          <a:ln w="9525">
            <a:noFill/>
          </a:ln>
        </p:spPr>
        <p:txBody>
          <a:bodyPr anchor="b" anchorCtr="0"/>
          <a:lstStyle>
            <a:lvl1pPr algn="r">
              <a:defRPr sz="1200">
                <a:latin typeface="Arial Black" panose="020B0A04020102020204" pitchFamily="34" charset="0"/>
              </a:defRPr>
            </a:lvl1pPr>
          </a:lstStyle>
          <a:p>
            <a:pPr lvl="0"/>
            <a:fld id="{9A0DB2DC-4C9A-4742-B13C-FB6460FD3503}" type="slidenum">
              <a:rPr lang="zh-CN" altLang="en-US" dirty="0"/>
            </a:fld>
            <a:endParaRPr lang="zh-CN" altLang="en-US" dirty="0">
              <a:latin typeface="Arial" panose="020B0604020202020204" pitchFamily="34" charset="0"/>
            </a:endParaRPr>
          </a:p>
        </p:txBody>
      </p:sp>
      <p:grpSp>
        <p:nvGrpSpPr>
          <p:cNvPr id="116740" name="组合 116739"/>
          <p:cNvGrpSpPr/>
          <p:nvPr/>
        </p:nvGrpSpPr>
        <p:grpSpPr>
          <a:xfrm>
            <a:off x="0" y="0"/>
            <a:ext cx="9144000" cy="546100"/>
            <a:chOff x="0" y="0"/>
            <a:chExt cx="5760" cy="344"/>
          </a:xfrm>
        </p:grpSpPr>
        <p:sp>
          <p:nvSpPr>
            <p:cNvPr id="116741" name="矩形 116740"/>
            <p:cNvSpPr/>
            <p:nvPr/>
          </p:nvSpPr>
          <p:spPr>
            <a:xfrm>
              <a:off x="0" y="0"/>
              <a:ext cx="180" cy="336"/>
            </a:xfrm>
            <a:prstGeom prst="rect">
              <a:avLst/>
            </a:prstGeom>
            <a:gradFill rotWithShape="0">
              <a:gsLst>
                <a:gs pos="0">
                  <a:schemeClr val="folHlink"/>
                </a:gs>
                <a:gs pos="100000">
                  <a:schemeClr val="bg1"/>
                </a:gs>
              </a:gsLst>
              <a:lin ang="0" scaled="1"/>
              <a:tileRect/>
            </a:gradFill>
            <a:ln w="9525">
              <a:noFill/>
            </a:ln>
          </p:spPr>
          <p:txBody>
            <a:bodyPr wrap="none" anchor="ctr" anchorCtr="0"/>
            <a:p>
              <a:pPr lvl="0" algn="ctr"/>
              <a:endParaRPr sz="2400" dirty="0">
                <a:latin typeface="Times New Roman" panose="02020603050405020304" pitchFamily="18" charset="0"/>
              </a:endParaRPr>
            </a:p>
          </p:txBody>
        </p:sp>
        <p:sp>
          <p:nvSpPr>
            <p:cNvPr id="116742" name="矩形 116741"/>
            <p:cNvSpPr/>
            <p:nvPr/>
          </p:nvSpPr>
          <p:spPr>
            <a:xfrm>
              <a:off x="260" y="85"/>
              <a:ext cx="5500" cy="173"/>
            </a:xfrm>
            <a:prstGeom prst="rect">
              <a:avLst/>
            </a:prstGeom>
            <a:gradFill rotWithShape="0">
              <a:gsLst>
                <a:gs pos="0">
                  <a:schemeClr val="bg2"/>
                </a:gs>
                <a:gs pos="100000">
                  <a:schemeClr val="bg1"/>
                </a:gs>
              </a:gsLst>
              <a:lin ang="0" scaled="1"/>
              <a:tileRect/>
            </a:gradFill>
            <a:ln w="9525">
              <a:noFill/>
            </a:ln>
          </p:spPr>
          <p:txBody>
            <a:bodyPr/>
            <a:p>
              <a:pPr lvl="0"/>
              <a:endParaRPr sz="2400" dirty="0">
                <a:latin typeface="Times New Roman" panose="02020603050405020304" pitchFamily="18" charset="0"/>
              </a:endParaRPr>
            </a:p>
          </p:txBody>
        </p:sp>
        <p:sp>
          <p:nvSpPr>
            <p:cNvPr id="116743" name="矩形 116742"/>
            <p:cNvSpPr/>
            <p:nvPr/>
          </p:nvSpPr>
          <p:spPr>
            <a:xfrm>
              <a:off x="258" y="85"/>
              <a:ext cx="87" cy="89"/>
            </a:xfrm>
            <a:prstGeom prst="rect">
              <a:avLst/>
            </a:prstGeom>
            <a:solidFill>
              <a:schemeClr val="folHlink"/>
            </a:solidFill>
            <a:ln w="9525">
              <a:noFill/>
            </a:ln>
          </p:spPr>
          <p:txBody>
            <a:bodyPr/>
            <a:p>
              <a:pPr lvl="0"/>
              <a:endParaRPr dirty="0">
                <a:solidFill>
                  <a:schemeClr val="hlink"/>
                </a:solidFill>
                <a:latin typeface="Arial" panose="020B0604020202020204" pitchFamily="34" charset="0"/>
              </a:endParaRPr>
            </a:p>
          </p:txBody>
        </p:sp>
        <p:sp>
          <p:nvSpPr>
            <p:cNvPr id="116744" name="矩形 116743"/>
            <p:cNvSpPr/>
            <p:nvPr/>
          </p:nvSpPr>
          <p:spPr>
            <a:xfrm>
              <a:off x="345" y="0"/>
              <a:ext cx="88" cy="87"/>
            </a:xfrm>
            <a:prstGeom prst="rect">
              <a:avLst/>
            </a:prstGeom>
            <a:solidFill>
              <a:schemeClr val="folHlink"/>
            </a:solidFill>
            <a:ln w="9525">
              <a:noFill/>
            </a:ln>
          </p:spPr>
          <p:txBody>
            <a:bodyPr/>
            <a:p>
              <a:pPr lvl="0"/>
              <a:endParaRPr dirty="0">
                <a:solidFill>
                  <a:schemeClr val="hlink"/>
                </a:solidFill>
                <a:latin typeface="Arial" panose="020B0604020202020204" pitchFamily="34" charset="0"/>
              </a:endParaRPr>
            </a:p>
          </p:txBody>
        </p:sp>
        <p:sp>
          <p:nvSpPr>
            <p:cNvPr id="116745" name="矩形 116744"/>
            <p:cNvSpPr/>
            <p:nvPr/>
          </p:nvSpPr>
          <p:spPr>
            <a:xfrm>
              <a:off x="345" y="85"/>
              <a:ext cx="88" cy="89"/>
            </a:xfrm>
            <a:prstGeom prst="rect">
              <a:avLst/>
            </a:prstGeom>
            <a:solidFill>
              <a:schemeClr val="accent2"/>
            </a:solidFill>
            <a:ln w="9525">
              <a:noFill/>
            </a:ln>
          </p:spPr>
          <p:txBody>
            <a:bodyPr/>
            <a:p>
              <a:pPr lvl="0"/>
              <a:endParaRPr dirty="0">
                <a:solidFill>
                  <a:schemeClr val="accent2"/>
                </a:solidFill>
                <a:latin typeface="Arial" panose="020B0604020202020204" pitchFamily="34" charset="0"/>
              </a:endParaRPr>
            </a:p>
          </p:txBody>
        </p:sp>
        <p:sp>
          <p:nvSpPr>
            <p:cNvPr id="116746" name="矩形 116745"/>
            <p:cNvSpPr/>
            <p:nvPr/>
          </p:nvSpPr>
          <p:spPr>
            <a:xfrm>
              <a:off x="173" y="173"/>
              <a:ext cx="86" cy="87"/>
            </a:xfrm>
            <a:prstGeom prst="rect">
              <a:avLst/>
            </a:prstGeom>
            <a:solidFill>
              <a:schemeClr val="folHlink"/>
            </a:solidFill>
            <a:ln w="9525">
              <a:noFill/>
            </a:ln>
          </p:spPr>
          <p:txBody>
            <a:bodyPr/>
            <a:p>
              <a:pPr lvl="0"/>
              <a:endParaRPr dirty="0">
                <a:solidFill>
                  <a:schemeClr val="hlink"/>
                </a:solidFill>
                <a:latin typeface="Arial" panose="020B0604020202020204" pitchFamily="34" charset="0"/>
              </a:endParaRPr>
            </a:p>
          </p:txBody>
        </p:sp>
        <p:sp>
          <p:nvSpPr>
            <p:cNvPr id="116747" name="矩形 116746"/>
            <p:cNvSpPr/>
            <p:nvPr/>
          </p:nvSpPr>
          <p:spPr>
            <a:xfrm>
              <a:off x="83" y="86"/>
              <a:ext cx="89" cy="87"/>
            </a:xfrm>
            <a:prstGeom prst="rect">
              <a:avLst/>
            </a:prstGeom>
            <a:solidFill>
              <a:schemeClr val="bg2"/>
            </a:solidFill>
            <a:ln w="9525">
              <a:noFill/>
            </a:ln>
          </p:spPr>
          <p:txBody>
            <a:bodyPr/>
            <a:p>
              <a:pPr lvl="0"/>
              <a:endParaRPr sz="2400" dirty="0">
                <a:latin typeface="Times New Roman" panose="02020603050405020304" pitchFamily="18" charset="0"/>
              </a:endParaRPr>
            </a:p>
          </p:txBody>
        </p:sp>
        <p:sp>
          <p:nvSpPr>
            <p:cNvPr id="116748" name="矩形 116747"/>
            <p:cNvSpPr/>
            <p:nvPr/>
          </p:nvSpPr>
          <p:spPr>
            <a:xfrm>
              <a:off x="258" y="171"/>
              <a:ext cx="87" cy="87"/>
            </a:xfrm>
            <a:prstGeom prst="rect">
              <a:avLst/>
            </a:prstGeom>
            <a:solidFill>
              <a:schemeClr val="accent2"/>
            </a:solidFill>
            <a:ln w="9525">
              <a:noFill/>
            </a:ln>
          </p:spPr>
          <p:txBody>
            <a:bodyPr/>
            <a:p>
              <a:pPr lvl="0"/>
              <a:endParaRPr dirty="0">
                <a:solidFill>
                  <a:schemeClr val="accent2"/>
                </a:solidFill>
                <a:latin typeface="Arial" panose="020B0604020202020204" pitchFamily="34" charset="0"/>
              </a:endParaRPr>
            </a:p>
          </p:txBody>
        </p:sp>
        <p:sp>
          <p:nvSpPr>
            <p:cNvPr id="116749" name="矩形 116748"/>
            <p:cNvSpPr/>
            <p:nvPr/>
          </p:nvSpPr>
          <p:spPr>
            <a:xfrm>
              <a:off x="173" y="258"/>
              <a:ext cx="86" cy="86"/>
            </a:xfrm>
            <a:prstGeom prst="rect">
              <a:avLst/>
            </a:prstGeom>
            <a:solidFill>
              <a:schemeClr val="accent2"/>
            </a:solidFill>
            <a:ln w="9525">
              <a:noFill/>
            </a:ln>
          </p:spPr>
          <p:txBody>
            <a:bodyPr/>
            <a:p>
              <a:pPr lvl="0"/>
              <a:endParaRPr dirty="0">
                <a:solidFill>
                  <a:schemeClr val="accent2"/>
                </a:solidFill>
                <a:latin typeface="Arial" panose="020B0604020202020204" pitchFamily="34" charset="0"/>
              </a:endParaRPr>
            </a:p>
          </p:txBody>
        </p:sp>
      </p:grpSp>
      <p:sp>
        <p:nvSpPr>
          <p:cNvPr id="116750" name="标题 116749"/>
          <p:cNvSpPr>
            <a:spLocks noGrp="1"/>
          </p:cNvSpPr>
          <p:nvPr>
            <p:ph type="title"/>
          </p:nvPr>
        </p:nvSpPr>
        <p:spPr>
          <a:xfrm>
            <a:off x="457200" y="457200"/>
            <a:ext cx="8229600" cy="1371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6751" name="文本占位符 116750"/>
          <p:cNvSpPr>
            <a:spLocks noGrp="1"/>
          </p:cNvSpPr>
          <p:nvPr>
            <p:ph type="body" idx="1"/>
          </p:nvPr>
        </p:nvSpPr>
        <p:spPr>
          <a:xfrm>
            <a:off x="457200" y="1981200"/>
            <a:ext cx="8229600" cy="3886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6752" name="日期占位符 116751"/>
          <p:cNvSpPr>
            <a:spLocks noGrp="1"/>
          </p:cNvSpPr>
          <p:nvPr>
            <p:ph type="dt" sz="half" idx="2"/>
          </p:nvPr>
        </p:nvSpPr>
        <p:spPr>
          <a:xfrm>
            <a:off x="457200" y="6245225"/>
            <a:ext cx="2133600" cy="476250"/>
          </a:xfrm>
          <a:prstGeom prst="rect">
            <a:avLst/>
          </a:prstGeom>
          <a:noFill/>
          <a:ln w="9525">
            <a:noFill/>
          </a:ln>
        </p:spPr>
        <p:txBody>
          <a:bodyPr anchor="b" anchorCtr="0"/>
          <a:lstStyle>
            <a:lvl1pPr>
              <a:defRPr sz="1200"/>
            </a:lvl1pPr>
          </a:lstStyle>
          <a:p>
            <a:pPr lvl="0"/>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image" Target="../media/image17.png"/><Relationship Id="rId3" Type="http://schemas.openxmlformats.org/officeDocument/2006/relationships/tags" Target="../tags/tag3.xml"/><Relationship Id="rId2" Type="http://schemas.openxmlformats.org/officeDocument/2006/relationships/image" Target="../media/image16.png"/><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tags" Target="../tags/tag7.xml"/><Relationship Id="rId2" Type="http://schemas.openxmlformats.org/officeDocument/2006/relationships/image" Target="../media/image19.png"/><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4.png"/><Relationship Id="rId7"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tags" Target="../tags/tag10.xml"/><Relationship Id="rId4" Type="http://schemas.openxmlformats.org/officeDocument/2006/relationships/image" Target="../media/image22.png"/><Relationship Id="rId3" Type="http://schemas.openxmlformats.org/officeDocument/2006/relationships/tags" Target="../tags/tag9.xml"/><Relationship Id="rId2" Type="http://schemas.openxmlformats.org/officeDocument/2006/relationships/image" Target="../media/image21.png"/><Relationship Id="rId10" Type="http://schemas.openxmlformats.org/officeDocument/2006/relationships/notesSlide" Target="../notesSlides/notesSlide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26.png"/><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26.png"/><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27.png"/><Relationship Id="rId10"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tags" Target="../tags/tag33.xml"/><Relationship Id="rId2" Type="http://schemas.openxmlformats.org/officeDocument/2006/relationships/image" Target="../media/image28.png"/><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customXml" Target="../ink/ink5.xml"/><Relationship Id="rId8" Type="http://schemas.openxmlformats.org/officeDocument/2006/relationships/image" Target="../media/image5.png"/><Relationship Id="rId7" Type="http://schemas.openxmlformats.org/officeDocument/2006/relationships/customXml" Target="../ink/ink4.xml"/><Relationship Id="rId6" Type="http://schemas.openxmlformats.org/officeDocument/2006/relationships/image" Target="../media/image4.png"/><Relationship Id="rId5" Type="http://schemas.openxmlformats.org/officeDocument/2006/relationships/customXml" Target="../ink/ink3.xml"/><Relationship Id="rId4" Type="http://schemas.openxmlformats.org/officeDocument/2006/relationships/image" Target="../media/image3.png"/><Relationship Id="rId3" Type="http://schemas.openxmlformats.org/officeDocument/2006/relationships/customXml" Target="../ink/ink2.xml"/><Relationship Id="rId29" Type="http://schemas.openxmlformats.org/officeDocument/2006/relationships/slideLayout" Target="../slideLayouts/slideLayout2.xml"/><Relationship Id="rId28" Type="http://schemas.openxmlformats.org/officeDocument/2006/relationships/image" Target="../media/image15.png"/><Relationship Id="rId27" Type="http://schemas.openxmlformats.org/officeDocument/2006/relationships/customXml" Target="../ink/ink14.xml"/><Relationship Id="rId26" Type="http://schemas.openxmlformats.org/officeDocument/2006/relationships/image" Target="../media/image14.png"/><Relationship Id="rId25" Type="http://schemas.openxmlformats.org/officeDocument/2006/relationships/customXml" Target="../ink/ink13.xml"/><Relationship Id="rId24" Type="http://schemas.openxmlformats.org/officeDocument/2006/relationships/image" Target="../media/image13.png"/><Relationship Id="rId23" Type="http://schemas.openxmlformats.org/officeDocument/2006/relationships/customXml" Target="../ink/ink12.xml"/><Relationship Id="rId22" Type="http://schemas.openxmlformats.org/officeDocument/2006/relationships/image" Target="../media/image12.png"/><Relationship Id="rId21" Type="http://schemas.openxmlformats.org/officeDocument/2006/relationships/customXml" Target="../ink/ink11.xml"/><Relationship Id="rId20" Type="http://schemas.openxmlformats.org/officeDocument/2006/relationships/image" Target="../media/image11.png"/><Relationship Id="rId2" Type="http://schemas.openxmlformats.org/officeDocument/2006/relationships/image" Target="../media/image2.png"/><Relationship Id="rId19" Type="http://schemas.openxmlformats.org/officeDocument/2006/relationships/customXml" Target="../ink/ink10.xml"/><Relationship Id="rId18" Type="http://schemas.openxmlformats.org/officeDocument/2006/relationships/image" Target="../media/image10.png"/><Relationship Id="rId17" Type="http://schemas.openxmlformats.org/officeDocument/2006/relationships/customXml" Target="../ink/ink9.xml"/><Relationship Id="rId16" Type="http://schemas.openxmlformats.org/officeDocument/2006/relationships/image" Target="../media/image9.png"/><Relationship Id="rId15" Type="http://schemas.openxmlformats.org/officeDocument/2006/relationships/customXml" Target="../ink/ink8.xml"/><Relationship Id="rId14" Type="http://schemas.openxmlformats.org/officeDocument/2006/relationships/image" Target="../media/image8.png"/><Relationship Id="rId13" Type="http://schemas.openxmlformats.org/officeDocument/2006/relationships/customXml" Target="../ink/ink7.xml"/><Relationship Id="rId12" Type="http://schemas.openxmlformats.org/officeDocument/2006/relationships/image" Target="../media/image7.png"/><Relationship Id="rId11" Type="http://schemas.openxmlformats.org/officeDocument/2006/relationships/customXml" Target="../ink/ink6.xml"/><Relationship Id="rId10" Type="http://schemas.openxmlformats.org/officeDocument/2006/relationships/image" Target="../media/image6.png"/><Relationship Id="rId1" Type="http://schemas.openxmlformats.org/officeDocument/2006/relationships/customXml" Target="../ink/ink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2049"/>
          <p:cNvSpPr>
            <a:spLocks noGrp="1"/>
          </p:cNvSpPr>
          <p:nvPr>
            <p:ph type="ctrTitle"/>
          </p:nvPr>
        </p:nvSpPr>
        <p:spPr/>
        <p:txBody>
          <a:bodyPr anchor="ctr" anchorCtr="0"/>
          <a:p>
            <a:pPr defTabSz="914400">
              <a:buSzTx/>
              <a:buFontTx/>
              <a:buNone/>
            </a:pPr>
            <a:r>
              <a:rPr 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基于预训练模型的多语种</a:t>
            </a:r>
            <a:r>
              <a:rPr lang="en-US" alt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a:t>
            </a:r>
            <a:r>
              <a:rPr 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一词多类</a:t>
            </a:r>
            <a:r>
              <a:rPr lang="en-US" alt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a:t>
            </a:r>
            <a:r>
              <a:rPr lang="zh-CN" altLang="en-US"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现象</a:t>
            </a:r>
            <a:r>
              <a:rPr 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研究</a:t>
            </a:r>
            <a:endParaRPr 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2051" name="副标题 2050"/>
          <p:cNvSpPr>
            <a:spLocks noGrp="1"/>
          </p:cNvSpPr>
          <p:nvPr>
            <p:ph type="subTitle" idx="1"/>
          </p:nvPr>
        </p:nvSpPr>
        <p:spPr>
          <a:xfrm>
            <a:off x="2700020" y="5229225"/>
            <a:ext cx="6019800" cy="1130300"/>
          </a:xfrm>
        </p:spPr>
        <p:txBody>
          <a:bodyPr anchor="t" anchorCtr="0"/>
          <a:p>
            <a:pPr algn="r" defTabSz="914400">
              <a:buSzPct val="75000"/>
            </a:pPr>
            <a:r>
              <a:rPr lang="zh-CN" sz="2800" b="1" kern="1200" baseline="0" dirty="0">
                <a:latin typeface="Arial" panose="020B0604020202020204" pitchFamily="34" charset="0"/>
                <a:ea typeface="宋体" panose="02010600030101010101" pitchFamily="2" charset="-122"/>
              </a:rPr>
              <a:t>北京大学中文系</a:t>
            </a:r>
            <a:endParaRPr lang="zh-CN" sz="2800" b="1" kern="1200" baseline="0" dirty="0">
              <a:latin typeface="Arial" panose="020B0604020202020204" pitchFamily="34" charset="0"/>
              <a:ea typeface="宋体" panose="02010600030101010101" pitchFamily="2" charset="-122"/>
            </a:endParaRPr>
          </a:p>
          <a:p>
            <a:pPr algn="r" defTabSz="914400">
              <a:buSzPct val="75000"/>
            </a:pPr>
            <a:r>
              <a:rPr lang="zh-CN" sz="2800" b="1" kern="1200" baseline="0" dirty="0">
                <a:latin typeface="Arial" panose="020B0604020202020204" pitchFamily="34" charset="0"/>
                <a:ea typeface="宋体" panose="02010600030101010101" pitchFamily="2" charset="-122"/>
              </a:rPr>
              <a:t>王佳骏</a:t>
            </a:r>
            <a:endParaRPr lang="zh-CN" sz="2800" b="1" kern="1200" baseline="0" dirty="0">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研究背景</a:t>
            </a:r>
            <a:endParaRPr lang="zh-CN" altLang="en-US"/>
          </a:p>
        </p:txBody>
      </p:sp>
      <p:sp>
        <p:nvSpPr>
          <p:cNvPr id="3" name="内容占位符 2"/>
          <p:cNvSpPr>
            <a:spLocks noGrp="1"/>
          </p:cNvSpPr>
          <p:nvPr>
            <p:ph idx="1"/>
          </p:nvPr>
        </p:nvSpPr>
        <p:spPr>
          <a:xfrm>
            <a:off x="457200" y="1772285"/>
            <a:ext cx="8336915" cy="4699000"/>
          </a:xfrm>
        </p:spPr>
        <p:txBody>
          <a:bodyPr/>
          <a:p>
            <a:r>
              <a:rPr lang="zh-CN" altLang="en-US">
                <a:sym typeface="+mn-ea"/>
              </a:rPr>
              <a:t>对于上述两种不对称性，前人的研究多处于定性的、举例论证的阶段，缺乏量化的、系统的、全局性的考察工作。</a:t>
            </a:r>
            <a:endParaRPr lang="zh-CN" altLang="en-US"/>
          </a:p>
          <a:p>
            <a:r>
              <a:rPr lang="zh-CN" altLang="en-US"/>
              <a:t>本研究</a:t>
            </a:r>
            <a:r>
              <a:rPr lang="zh-CN" altLang="en-US">
                <a:sym typeface="+mn-ea"/>
              </a:rPr>
              <a:t>基于</a:t>
            </a:r>
            <a:r>
              <a:rPr lang="en-US" altLang="zh-CN">
                <a:sym typeface="+mn-ea"/>
              </a:rPr>
              <a:t> ELMo</a:t>
            </a:r>
            <a:r>
              <a:rPr lang="zh-CN" altLang="en-US">
                <a:sym typeface="+mn-ea"/>
              </a:rPr>
              <a:t>、</a:t>
            </a:r>
            <a:r>
              <a:rPr lang="en-US" altLang="zh-CN">
                <a:sym typeface="+mn-ea"/>
              </a:rPr>
              <a:t>(m)Bert </a:t>
            </a:r>
            <a:r>
              <a:rPr lang="zh-CN" altLang="en-US">
                <a:sym typeface="+mn-ea"/>
              </a:rPr>
              <a:t>和</a:t>
            </a:r>
            <a:r>
              <a:rPr lang="en-US" altLang="zh-CN">
                <a:sym typeface="+mn-ea"/>
              </a:rPr>
              <a:t> XLM(-R) </a:t>
            </a:r>
            <a:r>
              <a:rPr lang="zh-CN" altLang="en-US">
                <a:sym typeface="+mn-ea"/>
              </a:rPr>
              <a:t>等预训练模型，在 Universal</a:t>
            </a:r>
            <a:r>
              <a:rPr lang="en-US" altLang="zh-CN">
                <a:sym typeface="+mn-ea"/>
              </a:rPr>
              <a:t> </a:t>
            </a:r>
            <a:r>
              <a:rPr lang="zh-CN" altLang="en-US">
                <a:sym typeface="+mn-ea"/>
              </a:rPr>
              <a:t>Dependencies project</a:t>
            </a:r>
            <a:r>
              <a:rPr lang="en-US" altLang="zh-CN">
                <a:sym typeface="+mn-ea"/>
              </a:rPr>
              <a:t> </a:t>
            </a:r>
            <a:r>
              <a:rPr lang="zh-CN" altLang="en-US">
                <a:sym typeface="+mn-ea"/>
              </a:rPr>
              <a:t>语料库（Zeman et al., 2019）中的</a:t>
            </a:r>
            <a:r>
              <a:rPr lang="en-US" altLang="zh-CN">
                <a:sym typeface="+mn-ea"/>
              </a:rPr>
              <a:t> 27 </a:t>
            </a:r>
            <a:r>
              <a:rPr lang="zh-CN" altLang="en-US">
                <a:sym typeface="+mn-ea"/>
              </a:rPr>
              <a:t>种语言数据上，</a:t>
            </a:r>
            <a:r>
              <a:rPr lang="zh-CN" altLang="en-US">
                <a:sym typeface="+mn-ea"/>
              </a:rPr>
              <a:t>构造量化指标（通过人工审查保障效度），</a:t>
            </a:r>
            <a:r>
              <a:rPr lang="zh-CN" altLang="en-US">
                <a:sym typeface="+mn-ea"/>
              </a:rPr>
              <a:t>针对</a:t>
            </a:r>
            <a:r>
              <a:rPr lang="en-US" altLang="zh-CN">
                <a:sym typeface="+mn-ea"/>
              </a:rPr>
              <a:t>“</a:t>
            </a:r>
            <a:r>
              <a:rPr lang="zh-CN" altLang="en-US">
                <a:sym typeface="+mn-ea"/>
              </a:rPr>
              <a:t>动词</a:t>
            </a:r>
            <a:r>
              <a:rPr lang="en-US" altLang="zh-CN">
                <a:sym typeface="+mn-ea"/>
              </a:rPr>
              <a:t>-</a:t>
            </a:r>
            <a:r>
              <a:rPr lang="zh-CN" altLang="en-US">
                <a:sym typeface="+mn-ea"/>
              </a:rPr>
              <a:t>名词</a:t>
            </a:r>
            <a:r>
              <a:rPr lang="en-US" altLang="zh-CN">
                <a:sym typeface="+mn-ea"/>
              </a:rPr>
              <a:t>”</a:t>
            </a:r>
            <a:r>
              <a:rPr lang="zh-CN" altLang="en-US">
                <a:sym typeface="+mn-ea"/>
              </a:rPr>
              <a:t>多类现象，考察上述两种不对称性的存在。</a:t>
            </a:r>
            <a:endParaRPr lang="zh-CN" altLang="en-US">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实验设计</a:t>
            </a:r>
            <a:endParaRPr lang="zh-CN" altLang="en-US"/>
          </a:p>
        </p:txBody>
      </p:sp>
      <p:sp>
        <p:nvSpPr>
          <p:cNvPr id="3" name="内容占位符 2"/>
          <p:cNvSpPr>
            <a:spLocks noGrp="1"/>
          </p:cNvSpPr>
          <p:nvPr>
            <p:ph idx="1"/>
          </p:nvPr>
        </p:nvSpPr>
        <p:spPr/>
        <p:txBody>
          <a:bodyPr/>
          <a:p>
            <a:r>
              <a:rPr lang="zh-CN" altLang="en-US"/>
              <a:t>作者从</a:t>
            </a:r>
            <a:r>
              <a:rPr lang="en-US" altLang="zh-CN"/>
              <a:t>BNC</a:t>
            </a:r>
            <a:r>
              <a:rPr lang="zh-CN" altLang="en-US"/>
              <a:t>、</a:t>
            </a:r>
            <a:r>
              <a:rPr lang="en-US" altLang="zh-CN"/>
              <a:t>UD</a:t>
            </a:r>
            <a:r>
              <a:rPr lang="zh-CN" altLang="en-US"/>
              <a:t>和</a:t>
            </a:r>
            <a:r>
              <a:rPr lang="en-US" altLang="zh-CN"/>
              <a:t>Wikipedia</a:t>
            </a:r>
            <a:r>
              <a:rPr lang="zh-CN" altLang="en-US"/>
              <a:t>等语料库中获取多语种语料，选用合适的分词和词类标注工具处理其中的生语料，得到初始语料。</a:t>
            </a:r>
            <a:endParaRPr lang="zh-CN" altLang="en-US"/>
          </a:p>
          <a:p>
            <a:r>
              <a:rPr lang="zh-CN" altLang="en-US"/>
              <a:t>接着，作者针对形态变化丰富的语言，设计启发式的词元合并算法（</a:t>
            </a:r>
            <a:r>
              <a:rPr lang="en-US" altLang="zh-CN"/>
              <a:t>lemma merging algorithm</a:t>
            </a:r>
            <a:r>
              <a:rPr lang="zh-CN" altLang="en-US"/>
              <a:t>），为后续的词元提取提供方便。</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实验设计</a:t>
            </a:r>
            <a:endParaRPr lang="zh-CN" altLang="en-US"/>
          </a:p>
        </p:txBody>
      </p:sp>
      <p:sp>
        <p:nvSpPr>
          <p:cNvPr id="3" name="内容占位符 2"/>
          <p:cNvSpPr>
            <a:spLocks noGrp="1"/>
          </p:cNvSpPr>
          <p:nvPr>
            <p:ph idx="1"/>
          </p:nvPr>
        </p:nvSpPr>
        <p:spPr>
          <a:xfrm>
            <a:off x="457200" y="1981200"/>
            <a:ext cx="8350885" cy="4405630"/>
          </a:xfrm>
        </p:spPr>
        <p:txBody>
          <a:bodyPr/>
          <a:p>
            <a:r>
              <a:rPr lang="zh-CN" altLang="en-US" sz="2800"/>
              <a:t>针对语料库中分别以名词和动词词类出现的词元，为了</a:t>
            </a:r>
            <a:r>
              <a:rPr lang="zh-CN" altLang="en-US" sz="2800" b="1">
                <a:solidFill>
                  <a:srgbClr val="FF0000"/>
                </a:solidFill>
              </a:rPr>
              <a:t>去除噪音</a:t>
            </a:r>
            <a:r>
              <a:rPr lang="zh-CN" altLang="en-US" sz="2800"/>
              <a:t>，只囊括</a:t>
            </a:r>
            <a:r>
              <a:rPr lang="zh-CN" altLang="en-US" sz="2800">
                <a:sym typeface="+mn-ea"/>
              </a:rPr>
              <a:t>用例数</a:t>
            </a:r>
            <a:r>
              <a:rPr lang="zh-CN" altLang="en-US" sz="2800"/>
              <a:t>高于</a:t>
            </a:r>
            <a:r>
              <a:rPr lang="en-US" altLang="zh-CN" sz="2800"/>
              <a:t> 10</a:t>
            </a:r>
            <a:r>
              <a:rPr lang="zh-CN" altLang="en-US" sz="2800"/>
              <a:t>，且占少数的类的用例数超过总用例数</a:t>
            </a:r>
            <a:r>
              <a:rPr lang="en-US" altLang="zh-CN" sz="2800"/>
              <a:t> 5% </a:t>
            </a:r>
            <a:r>
              <a:rPr lang="zh-CN" altLang="en-US" sz="2800"/>
              <a:t>的词元作为待考察词元。</a:t>
            </a:r>
            <a:endParaRPr lang="zh-CN" altLang="en-US" sz="2800"/>
          </a:p>
          <a:p>
            <a:r>
              <a:rPr lang="zh-CN" altLang="en-US" sz="2800"/>
              <a:t>在选取的词元中，将名词和动词用例分别占多数的词元分别</a:t>
            </a:r>
            <a:r>
              <a:rPr lang="zh-CN" altLang="en-US" sz="2800">
                <a:sym typeface="+mn-ea"/>
              </a:rPr>
              <a:t>定义</a:t>
            </a:r>
            <a:r>
              <a:rPr lang="zh-CN" altLang="en-US" sz="2800"/>
              <a:t>为</a:t>
            </a:r>
            <a:r>
              <a:rPr lang="zh-CN" altLang="en-US" sz="2800" b="1">
                <a:solidFill>
                  <a:srgbClr val="FF0000"/>
                </a:solidFill>
              </a:rPr>
              <a:t>名词主导词元（</a:t>
            </a:r>
            <a:r>
              <a:rPr lang="en-US" altLang="zh-CN" sz="2800" b="1">
                <a:solidFill>
                  <a:srgbClr val="FF0000"/>
                </a:solidFill>
              </a:rPr>
              <a:t>noun dominant lemma</a:t>
            </a:r>
            <a:r>
              <a:rPr lang="zh-CN" altLang="en-US" sz="2800" b="1">
                <a:solidFill>
                  <a:srgbClr val="FF0000"/>
                </a:solidFill>
              </a:rPr>
              <a:t>）</a:t>
            </a:r>
            <a:r>
              <a:rPr lang="zh-CN" altLang="en-US" sz="2800"/>
              <a:t>和</a:t>
            </a:r>
            <a:r>
              <a:rPr lang="zh-CN" altLang="en-US" sz="2800" b="1">
                <a:solidFill>
                  <a:srgbClr val="FF0000"/>
                </a:solidFill>
              </a:rPr>
              <a:t>动词主导词元</a:t>
            </a:r>
            <a:r>
              <a:rPr lang="zh-CN" altLang="en-US" sz="2800" b="1">
                <a:solidFill>
                  <a:srgbClr val="FF0000"/>
                </a:solidFill>
                <a:sym typeface="+mn-ea"/>
              </a:rPr>
              <a:t>（</a:t>
            </a:r>
            <a:r>
              <a:rPr lang="en-US" altLang="zh-CN" sz="2800" b="1">
                <a:solidFill>
                  <a:srgbClr val="FF0000"/>
                </a:solidFill>
                <a:sym typeface="+mn-ea"/>
              </a:rPr>
              <a:t>verb dominant lemma</a:t>
            </a:r>
            <a:r>
              <a:rPr lang="zh-CN" altLang="en-US" sz="2800" b="1">
                <a:solidFill>
                  <a:srgbClr val="FF0000"/>
                </a:solidFill>
                <a:sym typeface="+mn-ea"/>
              </a:rPr>
              <a:t>）</a:t>
            </a:r>
            <a:r>
              <a:rPr lang="zh-CN" altLang="en-US" sz="2800">
                <a:sym typeface="+mn-ea"/>
              </a:rPr>
              <a:t>。</a:t>
            </a:r>
            <a:endParaRPr lang="zh-CN" altLang="en-US" sz="2800">
              <a:sym typeface="+mn-ea"/>
            </a:endParaRPr>
          </a:p>
          <a:p>
            <a:r>
              <a:rPr lang="zh-CN" altLang="en-US" sz="2800"/>
              <a:t>同时，定义一门语言中</a:t>
            </a:r>
            <a:r>
              <a:rPr lang="zh-CN" altLang="en-US" sz="2800">
                <a:sym typeface="+mn-ea"/>
              </a:rPr>
              <a:t>名词</a:t>
            </a:r>
            <a:r>
              <a:rPr lang="en-US" altLang="zh-CN" sz="2800">
                <a:sym typeface="+mn-ea"/>
              </a:rPr>
              <a:t>/</a:t>
            </a:r>
            <a:r>
              <a:rPr lang="zh-CN" altLang="en-US" sz="2800">
                <a:sym typeface="+mn-ea"/>
              </a:rPr>
              <a:t>动词主导词元占名词</a:t>
            </a:r>
            <a:r>
              <a:rPr lang="en-US" altLang="zh-CN" sz="2800">
                <a:sym typeface="+mn-ea"/>
              </a:rPr>
              <a:t>/</a:t>
            </a:r>
            <a:r>
              <a:rPr lang="zh-CN" altLang="en-US" sz="2800">
                <a:sym typeface="+mn-ea"/>
              </a:rPr>
              <a:t>动词的比例分别为</a:t>
            </a:r>
            <a:r>
              <a:rPr lang="zh-CN" altLang="en-US" sz="2800" b="1">
                <a:solidFill>
                  <a:srgbClr val="FF0000"/>
                </a:solidFill>
                <a:sym typeface="+mn-ea"/>
              </a:rPr>
              <a:t>名词</a:t>
            </a:r>
            <a:r>
              <a:rPr lang="en-US" altLang="zh-CN" sz="2800" b="1">
                <a:solidFill>
                  <a:srgbClr val="FF0000"/>
                </a:solidFill>
                <a:sym typeface="+mn-ea"/>
              </a:rPr>
              <a:t>/</a:t>
            </a:r>
            <a:r>
              <a:rPr lang="zh-CN" altLang="en-US" sz="2800" b="1">
                <a:solidFill>
                  <a:srgbClr val="FF0000"/>
                </a:solidFill>
                <a:sym typeface="+mn-ea"/>
              </a:rPr>
              <a:t>动词活用度（</a:t>
            </a:r>
            <a:r>
              <a:rPr lang="en-US" altLang="zh-CN" sz="2800" b="1">
                <a:solidFill>
                  <a:srgbClr val="FF0000"/>
                </a:solidFill>
                <a:sym typeface="+mn-ea"/>
              </a:rPr>
              <a:t>noun/verb flexibility</a:t>
            </a:r>
            <a:r>
              <a:rPr lang="zh-CN" altLang="en-US" sz="2800" b="1">
                <a:solidFill>
                  <a:srgbClr val="FF0000"/>
                </a:solidFill>
                <a:sym typeface="+mn-ea"/>
              </a:rPr>
              <a:t>）</a:t>
            </a:r>
            <a:r>
              <a:rPr lang="zh-CN" altLang="en-US" sz="2800">
                <a:sym typeface="+mn-ea"/>
              </a:rPr>
              <a:t>。</a:t>
            </a:r>
            <a:endParaRPr lang="zh-CN" altLang="en-US" sz="280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35560" y="836930"/>
            <a:ext cx="4505325" cy="587502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4613275" y="4451350"/>
            <a:ext cx="4505325" cy="2260600"/>
          </a:xfrm>
          <a:prstGeom prst="rect">
            <a:avLst/>
          </a:prstGeom>
        </p:spPr>
      </p:pic>
      <p:sp>
        <p:nvSpPr>
          <p:cNvPr id="8" name="文本框 7"/>
          <p:cNvSpPr txBox="1"/>
          <p:nvPr/>
        </p:nvSpPr>
        <p:spPr>
          <a:xfrm>
            <a:off x="5154295" y="764540"/>
            <a:ext cx="3860800" cy="3692525"/>
          </a:xfrm>
          <a:prstGeom prst="rect">
            <a:avLst/>
          </a:prstGeom>
          <a:noFill/>
        </p:spPr>
        <p:txBody>
          <a:bodyPr wrap="square" rtlCol="0">
            <a:spAutoFit/>
          </a:bodyPr>
          <a:p>
            <a:pPr marL="342900" indent="-342900">
              <a:buFont typeface="Arial" panose="020B0604020202020204" pitchFamily="34" charset="0"/>
              <a:buChar char="•"/>
            </a:pPr>
            <a:r>
              <a:rPr lang="en-US" altLang="zh-CN" sz="1800"/>
              <a:t>37</a:t>
            </a:r>
            <a:r>
              <a:rPr lang="zh-CN" altLang="en-US" sz="1800"/>
              <a:t>种语言的</a:t>
            </a:r>
            <a:r>
              <a:rPr lang="zh-CN" altLang="en-US" sz="1800" b="1">
                <a:solidFill>
                  <a:srgbClr val="FF0000"/>
                </a:solidFill>
              </a:rPr>
              <a:t>动词活用度</a:t>
            </a:r>
            <a:r>
              <a:rPr lang="zh-CN" altLang="en-US" sz="1800">
                <a:solidFill>
                  <a:schemeClr val="tx1"/>
                </a:solidFill>
              </a:rPr>
              <a:t>均高于</a:t>
            </a:r>
            <a:r>
              <a:rPr lang="zh-CN" altLang="en-US" sz="1800" b="1">
                <a:solidFill>
                  <a:schemeClr val="accent1"/>
                </a:solidFill>
              </a:rPr>
              <a:t>名词活用度</a:t>
            </a:r>
            <a:r>
              <a:rPr lang="zh-CN" altLang="en-US" sz="1800"/>
              <a:t>。</a:t>
            </a:r>
            <a:endParaRPr lang="zh-CN" altLang="en-US" sz="1800"/>
          </a:p>
          <a:p>
            <a:pPr marL="342900" indent="-342900">
              <a:buFont typeface="Arial" panose="020B0604020202020204" pitchFamily="34" charset="0"/>
              <a:buChar char="•"/>
            </a:pPr>
            <a:endParaRPr lang="zh-CN" altLang="en-US" sz="1800"/>
          </a:p>
          <a:p>
            <a:pPr marL="342900" indent="-342900">
              <a:buFont typeface="Arial" panose="020B0604020202020204" pitchFamily="34" charset="0"/>
              <a:buChar char="•"/>
            </a:pPr>
            <a:r>
              <a:rPr lang="zh-CN" altLang="en-US" sz="1800">
                <a:sym typeface="+mn-ea"/>
              </a:rPr>
              <a:t>论文最终在</a:t>
            </a:r>
            <a:r>
              <a:rPr lang="en-US" altLang="zh-CN" sz="1800">
                <a:sym typeface="+mn-ea"/>
              </a:rPr>
              <a:t> 37 </a:t>
            </a:r>
            <a:r>
              <a:rPr lang="zh-CN" altLang="en-US" sz="1800">
                <a:sym typeface="+mn-ea"/>
              </a:rPr>
              <a:t>种语言中选取了</a:t>
            </a:r>
            <a:r>
              <a:rPr lang="en-US" altLang="zh-CN" sz="1800">
                <a:sym typeface="+mn-ea"/>
              </a:rPr>
              <a:t> 27 </a:t>
            </a:r>
            <a:r>
              <a:rPr lang="zh-CN" altLang="en-US" sz="1800">
                <a:sym typeface="+mn-ea"/>
              </a:rPr>
              <a:t>种名词</a:t>
            </a:r>
            <a:r>
              <a:rPr lang="en-US" altLang="zh-CN" sz="1800">
                <a:sym typeface="+mn-ea"/>
              </a:rPr>
              <a:t>/</a:t>
            </a:r>
            <a:r>
              <a:rPr lang="zh-CN" altLang="en-US" sz="1800">
                <a:sym typeface="+mn-ea"/>
              </a:rPr>
              <a:t>动词活用度均高于</a:t>
            </a:r>
            <a:r>
              <a:rPr lang="en-US" altLang="zh-CN" sz="1800">
                <a:sym typeface="+mn-ea"/>
              </a:rPr>
              <a:t> 2.5% </a:t>
            </a:r>
            <a:r>
              <a:rPr lang="zh-CN" altLang="en-US" sz="1800">
                <a:sym typeface="+mn-ea"/>
              </a:rPr>
              <a:t>的语言，作为待考察语言。</a:t>
            </a:r>
            <a:endParaRPr lang="zh-CN" altLang="en-US" sz="1800"/>
          </a:p>
          <a:p>
            <a:pPr marL="342900" indent="-342900">
              <a:buFont typeface="Arial" panose="020B0604020202020204" pitchFamily="34" charset="0"/>
              <a:buChar char="•"/>
            </a:pPr>
            <a:endParaRPr lang="zh-CN" altLang="en-US" sz="1800"/>
          </a:p>
          <a:p>
            <a:pPr marL="342900" indent="-342900">
              <a:buFont typeface="Arial" panose="020B0604020202020204" pitchFamily="34" charset="0"/>
              <a:buChar char="•"/>
            </a:pPr>
            <a:r>
              <a:rPr lang="zh-CN" altLang="en-US" sz="1800">
                <a:sym typeface="+mn-ea"/>
              </a:rPr>
              <a:t>词元归并算法很重要，否则仅有</a:t>
            </a:r>
            <a:r>
              <a:rPr lang="en-US" altLang="zh-CN" sz="1800">
                <a:sym typeface="+mn-ea"/>
              </a:rPr>
              <a:t> 6 </a:t>
            </a:r>
            <a:r>
              <a:rPr lang="zh-CN" altLang="en-US" sz="1800">
                <a:sym typeface="+mn-ea"/>
              </a:rPr>
              <a:t>种语言（汉语、丹麦语、英语、希伯来语、印尼语和日语）的名词</a:t>
            </a:r>
            <a:r>
              <a:rPr lang="en-US" altLang="zh-CN" sz="1800">
                <a:sym typeface="+mn-ea"/>
              </a:rPr>
              <a:t>/</a:t>
            </a:r>
            <a:r>
              <a:rPr lang="zh-CN" altLang="en-US" sz="1800">
                <a:sym typeface="+mn-ea"/>
              </a:rPr>
              <a:t>动词活用度能超过</a:t>
            </a:r>
            <a:r>
              <a:rPr lang="en-US" altLang="zh-CN" sz="1800">
                <a:sym typeface="+mn-ea"/>
              </a:rPr>
              <a:t> 2.5% </a:t>
            </a:r>
            <a:r>
              <a:rPr lang="zh-CN" altLang="en-US" sz="1800">
                <a:sym typeface="+mn-ea"/>
              </a:rPr>
              <a:t>的选取阈值。</a:t>
            </a:r>
            <a:endParaRPr lang="zh-CN" altLang="en-US" sz="1800"/>
          </a:p>
          <a:p>
            <a:pPr marL="342900" indent="-342900">
              <a:buFont typeface="Arial" panose="020B0604020202020204" pitchFamily="34" charset="0"/>
              <a:buChar char="•"/>
            </a:pPr>
            <a:endParaRPr lang="zh-CN" altLang="en-US" sz="1800"/>
          </a:p>
        </p:txBody>
      </p:sp>
      <p:sp>
        <p:nvSpPr>
          <p:cNvPr id="9" name="左箭头 8"/>
          <p:cNvSpPr/>
          <p:nvPr/>
        </p:nvSpPr>
        <p:spPr>
          <a:xfrm>
            <a:off x="4787900" y="1988820"/>
            <a:ext cx="531495" cy="226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任意多边形 5"/>
          <p:cNvSpPr/>
          <p:nvPr/>
        </p:nvSpPr>
        <p:spPr>
          <a:xfrm>
            <a:off x="3195320" y="3183890"/>
            <a:ext cx="473710" cy="932815"/>
          </a:xfrm>
          <a:custGeom>
            <a:avLst/>
            <a:gdLst>
              <a:gd name="connisteX0" fmla="*/ 473999 w 473999"/>
              <a:gd name="connsiteY0" fmla="*/ 0 h 932815"/>
              <a:gd name="connisteX1" fmla="*/ 402244 w 473999"/>
              <a:gd name="connsiteY1" fmla="*/ 29210 h 932815"/>
              <a:gd name="connisteX2" fmla="*/ 345094 w 473999"/>
              <a:gd name="connsiteY2" fmla="*/ 100965 h 932815"/>
              <a:gd name="connisteX3" fmla="*/ 287309 w 473999"/>
              <a:gd name="connsiteY3" fmla="*/ 172720 h 932815"/>
              <a:gd name="connisteX4" fmla="*/ 215554 w 473999"/>
              <a:gd name="connsiteY4" fmla="*/ 229870 h 932815"/>
              <a:gd name="connisteX5" fmla="*/ 172374 w 473999"/>
              <a:gd name="connsiteY5" fmla="*/ 301625 h 932815"/>
              <a:gd name="connisteX6" fmla="*/ 115224 w 473999"/>
              <a:gd name="connsiteY6" fmla="*/ 373380 h 932815"/>
              <a:gd name="connisteX7" fmla="*/ 43469 w 473999"/>
              <a:gd name="connsiteY7" fmla="*/ 401955 h 932815"/>
              <a:gd name="connisteX8" fmla="*/ 289 w 473999"/>
              <a:gd name="connsiteY8" fmla="*/ 473710 h 932815"/>
              <a:gd name="connisteX9" fmla="*/ 58074 w 473999"/>
              <a:gd name="connsiteY9" fmla="*/ 545465 h 932815"/>
              <a:gd name="connisteX10" fmla="*/ 129829 w 473999"/>
              <a:gd name="connsiteY10" fmla="*/ 617220 h 932815"/>
              <a:gd name="connisteX11" fmla="*/ 186979 w 473999"/>
              <a:gd name="connsiteY11" fmla="*/ 688975 h 932815"/>
              <a:gd name="connisteX12" fmla="*/ 258734 w 473999"/>
              <a:gd name="connsiteY12" fmla="*/ 746125 h 932815"/>
              <a:gd name="connisteX13" fmla="*/ 330489 w 473999"/>
              <a:gd name="connsiteY13" fmla="*/ 789305 h 932815"/>
              <a:gd name="connisteX14" fmla="*/ 387639 w 473999"/>
              <a:gd name="connsiteY14" fmla="*/ 861060 h 932815"/>
              <a:gd name="connisteX15" fmla="*/ 445424 w 473999"/>
              <a:gd name="connsiteY15" fmla="*/ 932815 h 93281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474000" h="932815">
                <a:moveTo>
                  <a:pt x="474000" y="0"/>
                </a:moveTo>
                <a:cubicBezTo>
                  <a:pt x="460665" y="4445"/>
                  <a:pt x="428280" y="8890"/>
                  <a:pt x="402245" y="29210"/>
                </a:cubicBezTo>
                <a:cubicBezTo>
                  <a:pt x="376210" y="49530"/>
                  <a:pt x="367955" y="72390"/>
                  <a:pt x="345095" y="100965"/>
                </a:cubicBezTo>
                <a:cubicBezTo>
                  <a:pt x="322235" y="129540"/>
                  <a:pt x="313345" y="146685"/>
                  <a:pt x="287310" y="172720"/>
                </a:cubicBezTo>
                <a:cubicBezTo>
                  <a:pt x="261275" y="198755"/>
                  <a:pt x="238415" y="203835"/>
                  <a:pt x="215555" y="229870"/>
                </a:cubicBezTo>
                <a:cubicBezTo>
                  <a:pt x="192695" y="255905"/>
                  <a:pt x="192695" y="273050"/>
                  <a:pt x="172375" y="301625"/>
                </a:cubicBezTo>
                <a:cubicBezTo>
                  <a:pt x="152055" y="330200"/>
                  <a:pt x="141260" y="353060"/>
                  <a:pt x="115225" y="373380"/>
                </a:cubicBezTo>
                <a:cubicBezTo>
                  <a:pt x="89190" y="393700"/>
                  <a:pt x="66330" y="381635"/>
                  <a:pt x="43470" y="401955"/>
                </a:cubicBezTo>
                <a:cubicBezTo>
                  <a:pt x="20610" y="422275"/>
                  <a:pt x="-2885" y="445135"/>
                  <a:pt x="290" y="473710"/>
                </a:cubicBezTo>
                <a:cubicBezTo>
                  <a:pt x="3465" y="502285"/>
                  <a:pt x="32040" y="516890"/>
                  <a:pt x="58075" y="545465"/>
                </a:cubicBezTo>
                <a:cubicBezTo>
                  <a:pt x="84110" y="574040"/>
                  <a:pt x="103795" y="588645"/>
                  <a:pt x="129830" y="617220"/>
                </a:cubicBezTo>
                <a:cubicBezTo>
                  <a:pt x="155865" y="645795"/>
                  <a:pt x="160945" y="662940"/>
                  <a:pt x="186980" y="688975"/>
                </a:cubicBezTo>
                <a:cubicBezTo>
                  <a:pt x="213015" y="715010"/>
                  <a:pt x="230160" y="725805"/>
                  <a:pt x="258735" y="746125"/>
                </a:cubicBezTo>
                <a:cubicBezTo>
                  <a:pt x="287310" y="766445"/>
                  <a:pt x="304455" y="766445"/>
                  <a:pt x="330490" y="789305"/>
                </a:cubicBezTo>
                <a:cubicBezTo>
                  <a:pt x="356525" y="812165"/>
                  <a:pt x="364780" y="832485"/>
                  <a:pt x="387640" y="861060"/>
                </a:cubicBezTo>
                <a:cubicBezTo>
                  <a:pt x="410500" y="889635"/>
                  <a:pt x="435265" y="920115"/>
                  <a:pt x="445425" y="932815"/>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任意多边形 6"/>
          <p:cNvSpPr/>
          <p:nvPr>
            <p:custDataLst>
              <p:tags r:id="rId5"/>
            </p:custDataLst>
          </p:nvPr>
        </p:nvSpPr>
        <p:spPr>
          <a:xfrm>
            <a:off x="7812405" y="5115560"/>
            <a:ext cx="473710" cy="932815"/>
          </a:xfrm>
          <a:custGeom>
            <a:avLst/>
            <a:gdLst>
              <a:gd name="connisteX0" fmla="*/ 473999 w 473999"/>
              <a:gd name="connsiteY0" fmla="*/ 0 h 932815"/>
              <a:gd name="connisteX1" fmla="*/ 402244 w 473999"/>
              <a:gd name="connsiteY1" fmla="*/ 29210 h 932815"/>
              <a:gd name="connisteX2" fmla="*/ 345094 w 473999"/>
              <a:gd name="connsiteY2" fmla="*/ 100965 h 932815"/>
              <a:gd name="connisteX3" fmla="*/ 287309 w 473999"/>
              <a:gd name="connsiteY3" fmla="*/ 172720 h 932815"/>
              <a:gd name="connisteX4" fmla="*/ 215554 w 473999"/>
              <a:gd name="connsiteY4" fmla="*/ 229870 h 932815"/>
              <a:gd name="connisteX5" fmla="*/ 172374 w 473999"/>
              <a:gd name="connsiteY5" fmla="*/ 301625 h 932815"/>
              <a:gd name="connisteX6" fmla="*/ 115224 w 473999"/>
              <a:gd name="connsiteY6" fmla="*/ 373380 h 932815"/>
              <a:gd name="connisteX7" fmla="*/ 43469 w 473999"/>
              <a:gd name="connsiteY7" fmla="*/ 401955 h 932815"/>
              <a:gd name="connisteX8" fmla="*/ 289 w 473999"/>
              <a:gd name="connsiteY8" fmla="*/ 473710 h 932815"/>
              <a:gd name="connisteX9" fmla="*/ 58074 w 473999"/>
              <a:gd name="connsiteY9" fmla="*/ 545465 h 932815"/>
              <a:gd name="connisteX10" fmla="*/ 129829 w 473999"/>
              <a:gd name="connsiteY10" fmla="*/ 617220 h 932815"/>
              <a:gd name="connisteX11" fmla="*/ 186979 w 473999"/>
              <a:gd name="connsiteY11" fmla="*/ 688975 h 932815"/>
              <a:gd name="connisteX12" fmla="*/ 258734 w 473999"/>
              <a:gd name="connsiteY12" fmla="*/ 746125 h 932815"/>
              <a:gd name="connisteX13" fmla="*/ 330489 w 473999"/>
              <a:gd name="connsiteY13" fmla="*/ 789305 h 932815"/>
              <a:gd name="connisteX14" fmla="*/ 387639 w 473999"/>
              <a:gd name="connsiteY14" fmla="*/ 861060 h 932815"/>
              <a:gd name="connisteX15" fmla="*/ 445424 w 473999"/>
              <a:gd name="connsiteY15" fmla="*/ 932815 h 93281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474000" h="932815">
                <a:moveTo>
                  <a:pt x="474000" y="0"/>
                </a:moveTo>
                <a:cubicBezTo>
                  <a:pt x="460665" y="4445"/>
                  <a:pt x="428280" y="8890"/>
                  <a:pt x="402245" y="29210"/>
                </a:cubicBezTo>
                <a:cubicBezTo>
                  <a:pt x="376210" y="49530"/>
                  <a:pt x="367955" y="72390"/>
                  <a:pt x="345095" y="100965"/>
                </a:cubicBezTo>
                <a:cubicBezTo>
                  <a:pt x="322235" y="129540"/>
                  <a:pt x="313345" y="146685"/>
                  <a:pt x="287310" y="172720"/>
                </a:cubicBezTo>
                <a:cubicBezTo>
                  <a:pt x="261275" y="198755"/>
                  <a:pt x="238415" y="203835"/>
                  <a:pt x="215555" y="229870"/>
                </a:cubicBezTo>
                <a:cubicBezTo>
                  <a:pt x="192695" y="255905"/>
                  <a:pt x="192695" y="273050"/>
                  <a:pt x="172375" y="301625"/>
                </a:cubicBezTo>
                <a:cubicBezTo>
                  <a:pt x="152055" y="330200"/>
                  <a:pt x="141260" y="353060"/>
                  <a:pt x="115225" y="373380"/>
                </a:cubicBezTo>
                <a:cubicBezTo>
                  <a:pt x="89190" y="393700"/>
                  <a:pt x="66330" y="381635"/>
                  <a:pt x="43470" y="401955"/>
                </a:cubicBezTo>
                <a:cubicBezTo>
                  <a:pt x="20610" y="422275"/>
                  <a:pt x="-2885" y="445135"/>
                  <a:pt x="290" y="473710"/>
                </a:cubicBezTo>
                <a:cubicBezTo>
                  <a:pt x="3465" y="502285"/>
                  <a:pt x="32040" y="516890"/>
                  <a:pt x="58075" y="545465"/>
                </a:cubicBezTo>
                <a:cubicBezTo>
                  <a:pt x="84110" y="574040"/>
                  <a:pt x="103795" y="588645"/>
                  <a:pt x="129830" y="617220"/>
                </a:cubicBezTo>
                <a:cubicBezTo>
                  <a:pt x="155865" y="645795"/>
                  <a:pt x="160945" y="662940"/>
                  <a:pt x="186980" y="688975"/>
                </a:cubicBezTo>
                <a:cubicBezTo>
                  <a:pt x="213015" y="715010"/>
                  <a:pt x="230160" y="725805"/>
                  <a:pt x="258735" y="746125"/>
                </a:cubicBezTo>
                <a:cubicBezTo>
                  <a:pt x="287310" y="766445"/>
                  <a:pt x="304455" y="766445"/>
                  <a:pt x="330490" y="789305"/>
                </a:cubicBezTo>
                <a:cubicBezTo>
                  <a:pt x="356525" y="812165"/>
                  <a:pt x="364780" y="832485"/>
                  <a:pt x="387640" y="861060"/>
                </a:cubicBezTo>
                <a:cubicBezTo>
                  <a:pt x="410500" y="889635"/>
                  <a:pt x="435265" y="920115"/>
                  <a:pt x="445425" y="932815"/>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实验设计</a:t>
            </a:r>
            <a:endParaRPr lang="zh-CN" altLang="en-US"/>
          </a:p>
        </p:txBody>
      </p:sp>
      <p:sp>
        <p:nvSpPr>
          <p:cNvPr id="3" name="内容占位符 2"/>
          <p:cNvSpPr>
            <a:spLocks noGrp="1"/>
          </p:cNvSpPr>
          <p:nvPr>
            <p:ph idx="1"/>
          </p:nvPr>
        </p:nvSpPr>
        <p:spPr/>
        <p:txBody>
          <a:bodyPr/>
          <a:p>
            <a:r>
              <a:rPr lang="zh-CN" altLang="en-US" sz="2800"/>
              <a:t>以英语为例，研究选取</a:t>
            </a:r>
            <a:r>
              <a:rPr lang="en-US" altLang="zh-CN" sz="2800"/>
              <a:t> BNC </a:t>
            </a:r>
            <a:r>
              <a:rPr lang="zh-CN" altLang="en-US" sz="2800"/>
              <a:t>语料库中词频排名前</a:t>
            </a:r>
            <a:r>
              <a:rPr lang="en-US" altLang="zh-CN" sz="2800"/>
              <a:t> 138 </a:t>
            </a:r>
            <a:r>
              <a:rPr lang="zh-CN" altLang="en-US" sz="2800"/>
              <a:t>的名</a:t>
            </a:r>
            <a:r>
              <a:rPr lang="en-US" altLang="zh-CN" sz="2800"/>
              <a:t>-</a:t>
            </a:r>
            <a:r>
              <a:rPr lang="zh-CN" altLang="en-US" sz="2800"/>
              <a:t>动多类词，在</a:t>
            </a:r>
            <a:r>
              <a:rPr lang="en-US" altLang="zh-CN" sz="2800"/>
              <a:t> Mechanical Turk </a:t>
            </a:r>
            <a:r>
              <a:rPr lang="zh-CN" altLang="en-US" sz="2800"/>
              <a:t>标注网站上雇用标注员对分别做名词和动词用的词的意义相似度打</a:t>
            </a:r>
            <a:r>
              <a:rPr lang="en-US" altLang="zh-CN" sz="2800"/>
              <a:t> 0 - 2 </a:t>
            </a:r>
            <a:r>
              <a:rPr lang="zh-CN" altLang="en-US" sz="2800"/>
              <a:t>的分数，同时分别用名词用法和动词用法造句。</a:t>
            </a:r>
            <a:endParaRPr lang="zh-CN" altLang="en-US" sz="2800"/>
          </a:p>
          <a:p>
            <a:r>
              <a:rPr lang="zh-CN" altLang="en-US" sz="2800"/>
              <a:t>人工造句用于检验打分质量：如果句子意义或文法不通，说明打分态度不认真，打分质量不可靠，就丢弃对应的打分。</a:t>
            </a:r>
            <a:endParaRPr lang="zh-CN" altLang="en-US" sz="2800"/>
          </a:p>
          <a:p>
            <a:r>
              <a:rPr lang="zh-CN" altLang="en-US" sz="2800"/>
              <a:t>最终对每一个</a:t>
            </a:r>
            <a:r>
              <a:rPr lang="zh-CN" altLang="en-US" sz="2800">
                <a:sym typeface="+mn-ea"/>
              </a:rPr>
              <a:t>名</a:t>
            </a:r>
            <a:r>
              <a:rPr lang="en-US" altLang="zh-CN" sz="2800">
                <a:sym typeface="+mn-ea"/>
              </a:rPr>
              <a:t>-</a:t>
            </a:r>
            <a:r>
              <a:rPr lang="zh-CN" altLang="en-US" sz="2800">
                <a:sym typeface="+mn-ea"/>
              </a:rPr>
              <a:t>动多类词的人工打分算平均，作为该词做名词和</a:t>
            </a:r>
            <a:r>
              <a:rPr lang="zh-CN" altLang="en-US" sz="2800">
                <a:sym typeface="+mn-ea"/>
              </a:rPr>
              <a:t>做</a:t>
            </a:r>
            <a:r>
              <a:rPr lang="zh-CN" altLang="en-US" sz="2800">
                <a:sym typeface="+mn-ea"/>
              </a:rPr>
              <a:t>动词使用时意义的相似度。</a:t>
            </a:r>
            <a:endParaRPr lang="zh-CN" altLang="en-US" sz="280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a:sym typeface="+mn-ea"/>
              </a:rPr>
              <a:t>研究简化的部分</a:t>
            </a:r>
            <a:r>
              <a:rPr lang="en-US" altLang="zh-CN" sz="4000">
                <a:sym typeface="+mn-ea"/>
              </a:rPr>
              <a:t>: </a:t>
            </a:r>
            <a:r>
              <a:rPr lang="zh-CN" altLang="en-US" sz="4000">
                <a:sym typeface="+mn-ea"/>
              </a:rPr>
              <a:t>不排除同形异义</a:t>
            </a:r>
            <a:endParaRPr lang="zh-CN" altLang="en-US" sz="4000">
              <a:sym typeface="+mn-ea"/>
            </a:endParaRPr>
          </a:p>
        </p:txBody>
      </p:sp>
      <p:sp>
        <p:nvSpPr>
          <p:cNvPr id="3" name="内容占位符 2"/>
          <p:cNvSpPr>
            <a:spLocks noGrp="1"/>
          </p:cNvSpPr>
          <p:nvPr>
            <p:ph idx="1"/>
          </p:nvPr>
        </p:nvSpPr>
        <p:spPr/>
        <p:txBody>
          <a:bodyPr/>
          <a:p>
            <a:r>
              <a:rPr lang="zh-CN" altLang="en-US"/>
              <a:t>考察一词多类现象时，会遇到</a:t>
            </a:r>
            <a:r>
              <a:rPr lang="zh-CN" altLang="en-US">
                <a:sym typeface="+mn-ea"/>
              </a:rPr>
              <a:t>同形异义（</a:t>
            </a:r>
            <a:r>
              <a:rPr lang="en-US" altLang="zh-CN">
                <a:sym typeface="+mn-ea"/>
              </a:rPr>
              <a:t>Homonymy</a:t>
            </a:r>
            <a:r>
              <a:rPr lang="zh-CN" altLang="en-US">
                <a:sym typeface="+mn-ea"/>
              </a:rPr>
              <a:t>）现象，例如</a:t>
            </a:r>
            <a:r>
              <a:rPr lang="en-US" altLang="zh-CN">
                <a:sym typeface="+mn-ea"/>
              </a:rPr>
              <a:t>“ring”</a:t>
            </a:r>
            <a:r>
              <a:rPr lang="zh-CN" altLang="en-US">
                <a:sym typeface="+mn-ea"/>
              </a:rPr>
              <a:t>名词指</a:t>
            </a:r>
            <a:r>
              <a:rPr lang="en-US" altLang="zh-CN">
                <a:sym typeface="+mn-ea"/>
              </a:rPr>
              <a:t>“</a:t>
            </a:r>
            <a:r>
              <a:rPr lang="zh-CN" altLang="en-US">
                <a:sym typeface="+mn-ea"/>
              </a:rPr>
              <a:t>环状物</a:t>
            </a:r>
            <a:r>
              <a:rPr lang="en-US" altLang="zh-CN">
                <a:sym typeface="+mn-ea"/>
              </a:rPr>
              <a:t>”</a:t>
            </a:r>
            <a:r>
              <a:rPr lang="zh-CN" altLang="en-US">
                <a:sym typeface="+mn-ea"/>
              </a:rPr>
              <a:t>，动词指</a:t>
            </a:r>
            <a:r>
              <a:rPr lang="en-US" altLang="zh-CN">
                <a:sym typeface="+mn-ea"/>
              </a:rPr>
              <a:t>“</a:t>
            </a:r>
            <a:r>
              <a:rPr lang="zh-CN" altLang="en-US">
                <a:sym typeface="+mn-ea"/>
              </a:rPr>
              <a:t>发出明亮的响声</a:t>
            </a:r>
            <a:r>
              <a:rPr lang="en-US" altLang="zh-CN">
                <a:sym typeface="+mn-ea"/>
              </a:rPr>
              <a:t>”</a:t>
            </a:r>
            <a:r>
              <a:rPr lang="zh-CN" altLang="en-US">
                <a:sym typeface="+mn-ea"/>
              </a:rPr>
              <a:t>，做这两个词类使用的词源不同，属于同形异义</a:t>
            </a:r>
            <a:r>
              <a:rPr lang="zh-CN" altLang="en-US"/>
              <a:t>。</a:t>
            </a:r>
            <a:endParaRPr lang="zh-CN" altLang="en-US"/>
          </a:p>
          <a:p>
            <a:r>
              <a:rPr lang="zh-CN" altLang="en-US"/>
              <a:t>理论上讲，同形异义不应归入一词多类。但是（Tuggy, 1993）认为同形异义和一词多义处于连续统上，难以用统一的标准对其进行区分。出于简化实验步骤的考虑，本文暂时不对其进行区分。</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实验设计</a:t>
            </a:r>
            <a:endParaRPr lang="zh-CN" altLang="en-US"/>
          </a:p>
        </p:txBody>
      </p:sp>
      <p:sp>
        <p:nvSpPr>
          <p:cNvPr id="3" name="内容占位符 2"/>
          <p:cNvSpPr>
            <a:spLocks noGrp="1"/>
          </p:cNvSpPr>
          <p:nvPr>
            <p:ph idx="1"/>
          </p:nvPr>
        </p:nvSpPr>
        <p:spPr/>
        <p:txBody>
          <a:bodyPr/>
          <a:p>
            <a:r>
              <a:rPr lang="zh-CN" sz="2800"/>
              <a:t>接下来，研究将</a:t>
            </a:r>
            <a:r>
              <a:rPr lang="en-US" altLang="zh-CN" sz="2800"/>
              <a:t> BNC </a:t>
            </a:r>
            <a:r>
              <a:rPr lang="zh-CN" altLang="en-US" sz="2800"/>
              <a:t>语料库中包含</a:t>
            </a:r>
            <a:r>
              <a:rPr lang="zh-CN" sz="2800"/>
              <a:t>这</a:t>
            </a:r>
            <a:r>
              <a:rPr lang="en-US" altLang="zh-CN" sz="2800"/>
              <a:t> 138 </a:t>
            </a:r>
            <a:r>
              <a:rPr lang="zh-CN" altLang="en-US" sz="2800"/>
              <a:t>个词的名词和动词用例的语句输入预训练模型，得到每个词的所有名词用法词嵌入和所有动词用法词嵌入。</a:t>
            </a:r>
            <a:endParaRPr lang="zh-CN" altLang="en-US" sz="2800"/>
          </a:p>
          <a:p>
            <a:r>
              <a:rPr lang="zh-CN" altLang="en-US" sz="2800"/>
              <a:t>对名词用法</a:t>
            </a:r>
            <a:r>
              <a:rPr lang="zh-CN" altLang="en-US" sz="2800">
                <a:sym typeface="+mn-ea"/>
              </a:rPr>
              <a:t>词嵌入</a:t>
            </a:r>
            <a:r>
              <a:rPr lang="zh-CN" altLang="en-US" sz="2800"/>
              <a:t>和动词用法</a:t>
            </a:r>
            <a:r>
              <a:rPr lang="zh-CN" altLang="en-US" sz="2800">
                <a:sym typeface="+mn-ea"/>
              </a:rPr>
              <a:t>词嵌入</a:t>
            </a:r>
            <a:r>
              <a:rPr lang="zh-CN" altLang="en-US" sz="2800"/>
              <a:t>分别求平均后，求两者的夹角余弦，作为这个词元的基于预训练模型的名词</a:t>
            </a:r>
            <a:r>
              <a:rPr lang="en-US" altLang="zh-CN" sz="2800"/>
              <a:t>-</a:t>
            </a:r>
            <a:r>
              <a:rPr lang="zh-CN" altLang="en-US" sz="2800"/>
              <a:t>动词用法语义相似度。</a:t>
            </a:r>
            <a:endParaRPr lang="zh-CN" altLang="en-US" sz="2800"/>
          </a:p>
          <a:p>
            <a:r>
              <a:rPr lang="zh-CN" altLang="en-US" sz="2800"/>
              <a:t>研究选用</a:t>
            </a:r>
            <a:r>
              <a:rPr lang="en-US" altLang="zh-CN" sz="2800"/>
              <a:t> ELMo</a:t>
            </a:r>
            <a:r>
              <a:rPr lang="zh-CN" altLang="en-US" sz="2800"/>
              <a:t>，</a:t>
            </a:r>
            <a:r>
              <a:rPr lang="en-US" altLang="zh-CN" sz="2800"/>
              <a:t>Bert</a:t>
            </a:r>
            <a:r>
              <a:rPr lang="zh-CN" altLang="en-US" sz="2800"/>
              <a:t>，</a:t>
            </a:r>
            <a:r>
              <a:rPr lang="en-US" altLang="zh-CN" sz="2800"/>
              <a:t>mBert </a:t>
            </a:r>
            <a:r>
              <a:rPr lang="zh-CN" altLang="en-US" sz="2800"/>
              <a:t>和</a:t>
            </a:r>
            <a:r>
              <a:rPr lang="en-US" altLang="zh-CN" sz="2800"/>
              <a:t> XLM-R </a:t>
            </a:r>
            <a:r>
              <a:rPr lang="zh-CN" altLang="en-US" sz="2800"/>
              <a:t>这四个预训练模型，取各层的上下文词嵌入值，并将</a:t>
            </a:r>
            <a:r>
              <a:rPr lang="en-US" altLang="zh-CN" sz="2800"/>
              <a:t> GloVE </a:t>
            </a:r>
            <a:r>
              <a:rPr lang="zh-CN" altLang="en-US" sz="2800"/>
              <a:t>作为基线值。</a:t>
            </a:r>
            <a:endParaRPr lang="zh-CN"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实验设计</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79705" y="1484630"/>
            <a:ext cx="6040120" cy="4773295"/>
          </a:xfrm>
          <a:prstGeom prst="rect">
            <a:avLst/>
          </a:prstGeom>
        </p:spPr>
      </p:pic>
      <p:sp>
        <p:nvSpPr>
          <p:cNvPr id="5" name="文本框 4"/>
          <p:cNvSpPr txBox="1"/>
          <p:nvPr/>
        </p:nvSpPr>
        <p:spPr>
          <a:xfrm>
            <a:off x="6300470" y="1484630"/>
            <a:ext cx="2585085" cy="5077460"/>
          </a:xfrm>
          <a:prstGeom prst="rect">
            <a:avLst/>
          </a:prstGeom>
          <a:noFill/>
        </p:spPr>
        <p:txBody>
          <a:bodyPr wrap="square" rtlCol="0">
            <a:spAutoFit/>
          </a:bodyPr>
          <a:p>
            <a:pPr marL="285750" indent="-285750">
              <a:buFont typeface="Arial" panose="020B0604020202020204" pitchFamily="34" charset="0"/>
              <a:buChar char="•"/>
            </a:pPr>
            <a:r>
              <a:rPr lang="zh-CN" altLang="en-US" sz="1800"/>
              <a:t>接下来，计算这</a:t>
            </a:r>
            <a:r>
              <a:rPr lang="en-US" altLang="zh-CN" sz="1800"/>
              <a:t> 138 </a:t>
            </a:r>
            <a:r>
              <a:rPr lang="zh-CN" altLang="en-US" sz="1800"/>
              <a:t>个词的名</a:t>
            </a:r>
            <a:r>
              <a:rPr lang="en-US" altLang="zh-CN" sz="1800"/>
              <a:t>-</a:t>
            </a:r>
            <a:r>
              <a:rPr lang="zh-CN" altLang="en-US" sz="1800"/>
              <a:t>动用法的语义相似度的人工分数和预训练模型各层分数的斯皮尔曼相关系数，结果如左图所示。</a:t>
            </a:r>
            <a:endParaRPr lang="zh-CN" altLang="en-US" sz="1800"/>
          </a:p>
          <a:p>
            <a:pPr marL="285750" indent="-285750">
              <a:buFont typeface="Arial" panose="020B0604020202020204" pitchFamily="34" charset="0"/>
              <a:buChar char="•"/>
            </a:pPr>
            <a:endParaRPr lang="zh-CN" altLang="en-US" sz="1800"/>
          </a:p>
          <a:p>
            <a:pPr marL="285750" indent="-285750">
              <a:buFont typeface="Arial" panose="020B0604020202020204" pitchFamily="34" charset="0"/>
              <a:buChar char="•"/>
            </a:pPr>
            <a:r>
              <a:rPr lang="zh-CN" altLang="en-US" sz="1800"/>
              <a:t>从第</a:t>
            </a:r>
            <a:r>
              <a:rPr lang="en-US" altLang="zh-CN" sz="1800"/>
              <a:t> 5 </a:t>
            </a:r>
            <a:r>
              <a:rPr lang="zh-CN" altLang="en-US" sz="1800"/>
              <a:t>层开始，预训练分数和人工打分能保持较高的相关性，说明用词嵌入的相似度表示词义的相似度是可取的。</a:t>
            </a:r>
            <a:endParaRPr lang="zh-CN" altLang="en-US" sz="1800"/>
          </a:p>
          <a:p>
            <a:pPr marL="285750" indent="-285750">
              <a:buFont typeface="Arial" panose="020B0604020202020204" pitchFamily="34" charset="0"/>
              <a:buChar char="•"/>
            </a:pPr>
            <a:endParaRPr lang="zh-CN" altLang="en-US" sz="1800"/>
          </a:p>
          <a:p>
            <a:pPr marL="285750" indent="-285750">
              <a:buFont typeface="Arial" panose="020B0604020202020204" pitchFamily="34" charset="0"/>
              <a:buChar char="•"/>
            </a:pPr>
            <a:r>
              <a:rPr lang="zh-CN" altLang="en-US" sz="1800"/>
              <a:t>论文用预训练模型最后一层的词嵌入来表示待考察词例的意义。</a:t>
            </a:r>
            <a:endParaRPr lang="zh-CN" altLang="en-US" sz="1800"/>
          </a:p>
        </p:txBody>
      </p:sp>
      <p:sp>
        <p:nvSpPr>
          <p:cNvPr id="3" name="文本框 2"/>
          <p:cNvSpPr txBox="1"/>
          <p:nvPr/>
        </p:nvSpPr>
        <p:spPr>
          <a:xfrm>
            <a:off x="251460" y="6309360"/>
            <a:ext cx="4957445" cy="363220"/>
          </a:xfrm>
          <a:prstGeom prst="rect">
            <a:avLst/>
          </a:prstGeom>
          <a:noFill/>
        </p:spPr>
        <p:txBody>
          <a:bodyPr wrap="square" rtlCol="0">
            <a:noAutofit/>
          </a:bodyPr>
          <a:p>
            <a:r>
              <a:rPr lang="zh-CN" altLang="en-US" sz="1400"/>
              <a:t>注：虚线是</a:t>
            </a:r>
            <a:r>
              <a:rPr lang="en-US" altLang="zh-CN" sz="1400"/>
              <a:t>GloVE</a:t>
            </a:r>
            <a:r>
              <a:rPr lang="zh-CN" altLang="en-US" sz="1400"/>
              <a:t>和人工打分的斯皮尔曼相关系数。</a:t>
            </a:r>
            <a:endParaRPr lang="zh-CN"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实验设计</a:t>
            </a:r>
            <a:endParaRPr lang="zh-CN" altLang="en-US"/>
          </a:p>
        </p:txBody>
      </p:sp>
      <p:pic>
        <p:nvPicPr>
          <p:cNvPr id="6" name="内容占位符 5"/>
          <p:cNvPicPr>
            <a:picLocks noChangeAspect="1"/>
          </p:cNvPicPr>
          <p:nvPr>
            <p:ph idx="1"/>
            <p:custDataLst>
              <p:tags r:id="rId1"/>
            </p:custDataLst>
          </p:nvPr>
        </p:nvPicPr>
        <p:blipFill>
          <a:blip r:embed="rId2"/>
          <a:stretch>
            <a:fillRect/>
          </a:stretch>
        </p:blipFill>
        <p:spPr>
          <a:xfrm>
            <a:off x="395605" y="1916430"/>
            <a:ext cx="4024630" cy="287782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4643755" y="1988820"/>
            <a:ext cx="4036060" cy="2818765"/>
          </a:xfrm>
          <a:prstGeom prst="rect">
            <a:avLst/>
          </a:prstGeom>
        </p:spPr>
      </p:pic>
      <p:sp>
        <p:nvSpPr>
          <p:cNvPr id="8" name="文本框 7"/>
          <p:cNvSpPr txBox="1"/>
          <p:nvPr/>
        </p:nvSpPr>
        <p:spPr>
          <a:xfrm>
            <a:off x="539750" y="5288280"/>
            <a:ext cx="7976870" cy="1198880"/>
          </a:xfrm>
          <a:prstGeom prst="rect">
            <a:avLst/>
          </a:prstGeom>
          <a:noFill/>
        </p:spPr>
        <p:txBody>
          <a:bodyPr wrap="square" rtlCol="0">
            <a:spAutoFit/>
          </a:bodyPr>
          <a:p>
            <a:pPr marL="285750" indent="-285750">
              <a:buFont typeface="Arial" panose="020B0604020202020204" pitchFamily="34" charset="0"/>
              <a:buChar char="•"/>
            </a:pPr>
            <a:r>
              <a:rPr lang="zh-CN" altLang="en-US"/>
              <a:t>上图展示了</a:t>
            </a:r>
            <a:r>
              <a:rPr lang="en-US" altLang="zh-CN"/>
              <a:t> work </a:t>
            </a:r>
            <a:r>
              <a:rPr lang="zh-CN" altLang="en-US"/>
              <a:t>和</a:t>
            </a:r>
            <a:r>
              <a:rPr lang="en-US" altLang="zh-CN"/>
              <a:t> ring </a:t>
            </a:r>
            <a:r>
              <a:rPr lang="zh-CN" altLang="en-US"/>
              <a:t>在语料库中的名词和动词用例通过</a:t>
            </a:r>
            <a:r>
              <a:rPr lang="en-US" altLang="zh-CN"/>
              <a:t> Bert </a:t>
            </a:r>
            <a:r>
              <a:rPr lang="zh-CN" altLang="en-US"/>
              <a:t>得到的词嵌入进行</a:t>
            </a:r>
            <a:r>
              <a:rPr lang="en-US" altLang="zh-CN"/>
              <a:t> PCA </a:t>
            </a:r>
            <a:r>
              <a:rPr lang="zh-CN" altLang="en-US"/>
              <a:t>降维的结果。</a:t>
            </a:r>
            <a:endParaRPr lang="zh-CN" altLang="en-US"/>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r>
              <a:rPr lang="zh-CN" altLang="en-US"/>
              <a:t>直观上看，词嵌入比较准确地捕捉到了词义之间的差别。</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nvPr>
        </p:nvSpPr>
        <p:spPr>
          <a:xfrm>
            <a:off x="457200" y="1981200"/>
            <a:ext cx="8554085" cy="3886200"/>
          </a:xfrm>
        </p:spPr>
        <p:txBody>
          <a:bodyPr/>
          <a:p>
            <a:r>
              <a:rPr lang="zh-CN" altLang="en-US" sz="2400"/>
              <a:t>为了计算一词多类之间的</a:t>
            </a:r>
            <a:r>
              <a:rPr lang="en-US" altLang="zh-CN" sz="2400"/>
              <a:t>“</a:t>
            </a:r>
            <a:r>
              <a:rPr lang="zh-CN" altLang="en-US" sz="2400"/>
              <a:t>语义变异</a:t>
            </a:r>
            <a:r>
              <a:rPr lang="en-US" altLang="zh-CN" sz="2400"/>
              <a:t>”</a:t>
            </a:r>
            <a:r>
              <a:rPr lang="zh-CN" altLang="en-US" sz="2400"/>
              <a:t>（</a:t>
            </a:r>
            <a:r>
              <a:rPr lang="en-US" altLang="zh-CN" sz="2400"/>
              <a:t>semantic variation</a:t>
            </a:r>
            <a:r>
              <a:rPr lang="zh-CN" altLang="en-US" sz="2400"/>
              <a:t>）和</a:t>
            </a:r>
            <a:r>
              <a:rPr lang="en-US" altLang="zh-CN" sz="2400"/>
              <a:t>“</a:t>
            </a:r>
            <a:r>
              <a:rPr lang="zh-CN" altLang="en-US" sz="2400"/>
              <a:t>语义漂移</a:t>
            </a:r>
            <a:r>
              <a:rPr lang="en-US" altLang="zh-CN" sz="2400"/>
              <a:t>”</a:t>
            </a:r>
            <a:r>
              <a:rPr lang="zh-CN" altLang="en-US" sz="2400"/>
              <a:t>（</a:t>
            </a:r>
            <a:r>
              <a:rPr lang="en-US" altLang="zh-CN" sz="2400"/>
              <a:t>semantic shift</a:t>
            </a:r>
            <a:r>
              <a:rPr lang="zh-CN" altLang="en-US" sz="2400"/>
              <a:t>），作者构造了以下量化指标：</a:t>
            </a:r>
            <a:endParaRPr lang="zh-CN" altLang="en-US" sz="2400"/>
          </a:p>
          <a:p>
            <a:endParaRPr lang="zh-CN" altLang="en-US" sz="2400"/>
          </a:p>
          <a:p>
            <a:pPr marL="457200" indent="-457200">
              <a:buFont typeface="+mj-ea"/>
              <a:buAutoNum type="circleNumDbPlain"/>
            </a:pPr>
            <a:r>
              <a:rPr lang="zh-CN" altLang="en-US" sz="2400">
                <a:sym typeface="+mn-ea"/>
              </a:rPr>
              <a:t>词元</a:t>
            </a:r>
            <a:r>
              <a:rPr lang="en-US" altLang="zh-CN" sz="2400">
                <a:sym typeface="+mn-ea"/>
              </a:rPr>
              <a:t> l </a:t>
            </a:r>
            <a:r>
              <a:rPr lang="zh-CN" altLang="en-US" sz="2400">
                <a:sym typeface="+mn-ea"/>
              </a:rPr>
              <a:t>的</a:t>
            </a:r>
            <a:r>
              <a:rPr lang="zh-CN" altLang="en-US" sz="2400"/>
              <a:t>原型名词</a:t>
            </a:r>
            <a:r>
              <a:rPr lang="en-US" altLang="zh-CN" sz="2400"/>
              <a:t>/</a:t>
            </a:r>
            <a:r>
              <a:rPr lang="zh-CN" altLang="en-US" sz="2400"/>
              <a:t>动词向量（</a:t>
            </a:r>
            <a:r>
              <a:rPr lang="en-US" altLang="zh-CN" sz="2400"/>
              <a:t>prototype noun/verb vector</a:t>
            </a:r>
            <a:r>
              <a:rPr lang="zh-CN" altLang="en-US" sz="2400"/>
              <a:t>）</a:t>
            </a:r>
            <a:endParaRPr lang="zh-CN" altLang="en-US" sz="2400"/>
          </a:p>
          <a:p>
            <a:pPr marL="457200" indent="-457200">
              <a:buFont typeface="+mj-ea"/>
              <a:buAutoNum type="circleNumDbPlain"/>
            </a:pPr>
            <a:endParaRPr lang="zh-CN" altLang="en-US" sz="2400"/>
          </a:p>
          <a:p>
            <a:pPr marL="457200" indent="-457200">
              <a:buFont typeface="+mj-ea"/>
              <a:buAutoNum type="circleNumDbPlain"/>
            </a:pPr>
            <a:endParaRPr lang="zh-CN" altLang="en-US" sz="2400"/>
          </a:p>
          <a:p>
            <a:pPr marL="457200" indent="-457200">
              <a:buFont typeface="+mj-ea"/>
              <a:buAutoNum type="circleNumDbPlain"/>
            </a:pPr>
            <a:r>
              <a:rPr lang="zh-CN" altLang="en-US" sz="2400">
                <a:sym typeface="+mn-ea"/>
              </a:rPr>
              <a:t>词元</a:t>
            </a:r>
            <a:r>
              <a:rPr lang="en-US" altLang="zh-CN" sz="2400">
                <a:sym typeface="+mn-ea"/>
              </a:rPr>
              <a:t> l </a:t>
            </a:r>
            <a:r>
              <a:rPr lang="zh-CN" altLang="en-US" sz="2400">
                <a:sym typeface="+mn-ea"/>
              </a:rPr>
              <a:t>的</a:t>
            </a:r>
            <a:r>
              <a:rPr lang="zh-CN" altLang="en-US" sz="2400"/>
              <a:t>名词</a:t>
            </a:r>
            <a:r>
              <a:rPr lang="en-US" altLang="zh-CN" sz="2400"/>
              <a:t>/</a:t>
            </a:r>
            <a:r>
              <a:rPr lang="zh-CN" altLang="en-US" sz="2400"/>
              <a:t>动词变异程度（</a:t>
            </a:r>
            <a:r>
              <a:rPr lang="en-US" altLang="zh-CN" sz="2400"/>
              <a:t>noun/verb variation</a:t>
            </a:r>
            <a:r>
              <a:rPr lang="zh-CN" altLang="en-US" sz="2400"/>
              <a:t>）</a:t>
            </a:r>
            <a:endParaRPr lang="zh-CN" altLang="en-US" sz="2400"/>
          </a:p>
          <a:p>
            <a:pPr marL="457200" indent="-457200">
              <a:buFont typeface="+mj-ea"/>
              <a:buAutoNum type="circleNumDbPlain"/>
            </a:pPr>
            <a:endParaRPr lang="zh-CN" altLang="en-US" sz="2400"/>
          </a:p>
          <a:p>
            <a:pPr marL="0" indent="0">
              <a:buFont typeface="+mj-ea"/>
              <a:buNone/>
            </a:pPr>
            <a:endParaRPr lang="zh-CN" altLang="en-US" sz="2400"/>
          </a:p>
          <a:p>
            <a:pPr marL="0" indent="0">
              <a:buFont typeface="+mj-ea"/>
              <a:buNone/>
            </a:pPr>
            <a:endParaRPr lang="zh-CN" altLang="en-US" sz="1600"/>
          </a:p>
          <a:p>
            <a:pPr marL="0" indent="0">
              <a:buFont typeface="+mj-ea"/>
              <a:buNone/>
            </a:pPr>
            <a:r>
              <a:rPr lang="zh-CN" altLang="en-US" sz="1400"/>
              <a:t>注：</a:t>
            </a:r>
            <a:r>
              <a:rPr lang="en-US" altLang="zh-CN" sz="1400"/>
              <a:t>x </a:t>
            </a:r>
            <a:r>
              <a:rPr lang="zh-CN" altLang="en-US" sz="1400"/>
              <a:t>是各个词嵌入向量，</a:t>
            </a:r>
            <a:r>
              <a:rPr lang="en-US" altLang="zh-CN" sz="1400"/>
              <a:t>E </a:t>
            </a:r>
            <a:r>
              <a:rPr lang="zh-CN" altLang="en-US" sz="1400"/>
              <a:t>是词嵌入向量构成的集合。只考察名词和动词用法各出现次数超过</a:t>
            </a:r>
            <a:r>
              <a:rPr lang="en-US" altLang="zh-CN" sz="1400"/>
              <a:t> 30 </a:t>
            </a:r>
            <a:r>
              <a:rPr lang="zh-CN" altLang="en-US" sz="1400"/>
              <a:t>次的词元。对主导类（</a:t>
            </a:r>
            <a:r>
              <a:rPr lang="en-US" altLang="zh-CN" sz="1400"/>
              <a:t>dominant class</a:t>
            </a:r>
            <a:r>
              <a:rPr lang="zh-CN" altLang="en-US" sz="1400"/>
              <a:t>）进行下采样（</a:t>
            </a:r>
            <a:r>
              <a:rPr lang="en-US" altLang="zh-CN" sz="1400"/>
              <a:t>downsample</a:t>
            </a:r>
            <a:r>
              <a:rPr lang="zh-CN" altLang="en-US" sz="1400"/>
              <a:t>）以保持两类数量的均衡。</a:t>
            </a:r>
            <a:endParaRPr lang="zh-CN" altLang="en-US" sz="1400"/>
          </a:p>
        </p:txBody>
      </p:sp>
      <p:sp>
        <p:nvSpPr>
          <p:cNvPr id="2" name="标题 1"/>
          <p:cNvSpPr>
            <a:spLocks noGrp="1"/>
          </p:cNvSpPr>
          <p:nvPr>
            <p:ph type="title"/>
          </p:nvPr>
        </p:nvSpPr>
        <p:spPr/>
        <p:txBody>
          <a:bodyPr/>
          <a:p>
            <a:r>
              <a:rPr lang="zh-CN" altLang="en-US"/>
              <a:t>实验设计</a:t>
            </a:r>
            <a:endParaRPr lang="zh-CN" altLang="en-US"/>
          </a:p>
        </p:txBody>
      </p:sp>
      <p:pic>
        <p:nvPicPr>
          <p:cNvPr id="4" name="图片 3"/>
          <p:cNvPicPr>
            <a:picLocks noChangeAspect="1"/>
          </p:cNvPicPr>
          <p:nvPr>
            <p:custDataLst>
              <p:tags r:id="rId1"/>
            </p:custDataLst>
          </p:nvPr>
        </p:nvPicPr>
        <p:blipFill>
          <a:blip r:embed="rId2"/>
          <a:stretch>
            <a:fillRect/>
          </a:stretch>
        </p:blipFill>
        <p:spPr>
          <a:xfrm>
            <a:off x="1403350" y="3639185"/>
            <a:ext cx="2487295" cy="91821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363845" y="3644900"/>
            <a:ext cx="2466975" cy="923925"/>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1043305" y="5060950"/>
            <a:ext cx="3340100" cy="806450"/>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4859655" y="5012690"/>
            <a:ext cx="3514725" cy="933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custDataLst>
              <p:tags r:id="rId1"/>
            </p:custDataLst>
          </p:nvPr>
        </p:nvPicPr>
        <p:blipFill>
          <a:blip r:embed="rId2"/>
          <a:srcRect l="3649" t="9038" r="4092" b="5176"/>
          <a:stretch>
            <a:fillRect/>
          </a:stretch>
        </p:blipFill>
        <p:spPr>
          <a:xfrm>
            <a:off x="467360" y="1557020"/>
            <a:ext cx="8151495" cy="3066415"/>
          </a:xfrm>
          <a:prstGeom prst="rect">
            <a:avLst/>
          </a:prstGeom>
        </p:spPr>
      </p:pic>
      <p:sp>
        <p:nvSpPr>
          <p:cNvPr id="5" name="文本框 4"/>
          <p:cNvSpPr txBox="1"/>
          <p:nvPr/>
        </p:nvSpPr>
        <p:spPr>
          <a:xfrm>
            <a:off x="2705735" y="6093460"/>
            <a:ext cx="5981065" cy="368300"/>
          </a:xfrm>
          <a:prstGeom prst="rect">
            <a:avLst/>
          </a:prstGeom>
          <a:noFill/>
        </p:spPr>
        <p:txBody>
          <a:bodyPr wrap="square" rtlCol="0">
            <a:spAutoFit/>
          </a:bodyPr>
          <a:p>
            <a:r>
              <a:rPr lang="zh-CN" altLang="en-US" b="1"/>
              <a:t>发表于</a:t>
            </a:r>
            <a:r>
              <a:rPr lang="en-US" altLang="zh-CN" b="1"/>
              <a:t> EMNLP 2020</a:t>
            </a:r>
            <a:r>
              <a:rPr lang="zh-CN" altLang="en-US" b="1"/>
              <a:t>（</a:t>
            </a:r>
            <a:r>
              <a:rPr lang="en-US" altLang="zh-CN" b="1"/>
              <a:t>https://arxiv.org/abs/2009.09241</a:t>
            </a:r>
            <a:r>
              <a:rPr lang="zh-CN" altLang="en-US" b="1"/>
              <a:t>）</a:t>
            </a:r>
            <a:endParaRPr lang="zh-CN" altLang="en-US"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nvPr>
        </p:nvSpPr>
        <p:spPr>
          <a:xfrm>
            <a:off x="457200" y="1981200"/>
            <a:ext cx="8609965" cy="3886200"/>
          </a:xfrm>
        </p:spPr>
        <p:txBody>
          <a:bodyPr/>
          <a:p>
            <a:r>
              <a:rPr lang="zh-CN" altLang="en-US" sz="2000"/>
              <a:t>为了计算一词多类之间的</a:t>
            </a:r>
            <a:r>
              <a:rPr lang="en-US" altLang="zh-CN" sz="2000"/>
              <a:t>“</a:t>
            </a:r>
            <a:r>
              <a:rPr lang="zh-CN" altLang="en-US" sz="2000"/>
              <a:t>语义变异</a:t>
            </a:r>
            <a:r>
              <a:rPr lang="en-US" altLang="zh-CN" sz="2000"/>
              <a:t>”</a:t>
            </a:r>
            <a:r>
              <a:rPr lang="zh-CN" altLang="en-US" sz="2000"/>
              <a:t>（</a:t>
            </a:r>
            <a:r>
              <a:rPr lang="en-US" altLang="zh-CN" sz="2000"/>
              <a:t>semantic variation</a:t>
            </a:r>
            <a:r>
              <a:rPr lang="zh-CN" altLang="en-US" sz="2000"/>
              <a:t>）和</a:t>
            </a:r>
            <a:r>
              <a:rPr lang="en-US" altLang="zh-CN" sz="2000"/>
              <a:t>“</a:t>
            </a:r>
            <a:r>
              <a:rPr lang="zh-CN" altLang="en-US" sz="2000"/>
              <a:t>语义漂移</a:t>
            </a:r>
            <a:r>
              <a:rPr lang="en-US" altLang="zh-CN" sz="2000"/>
              <a:t>”</a:t>
            </a:r>
            <a:r>
              <a:rPr lang="zh-CN" altLang="en-US" sz="2000"/>
              <a:t>（</a:t>
            </a:r>
            <a:r>
              <a:rPr lang="en-US" altLang="zh-CN" sz="2000"/>
              <a:t>semantic shift</a:t>
            </a:r>
            <a:r>
              <a:rPr lang="zh-CN" altLang="en-US" sz="2000"/>
              <a:t>），作者构</a:t>
            </a:r>
            <a:r>
              <a:rPr lang="zh-CN" altLang="en-US" sz="2000">
                <a:sym typeface="+mn-ea"/>
              </a:rPr>
              <a:t>造</a:t>
            </a:r>
            <a:r>
              <a:rPr lang="zh-CN" altLang="en-US" sz="2000"/>
              <a:t>了以下量化指标：</a:t>
            </a:r>
            <a:endParaRPr lang="zh-CN" altLang="en-US" sz="2000"/>
          </a:p>
          <a:p>
            <a:pPr marL="0" indent="0">
              <a:buNone/>
            </a:pPr>
            <a:endParaRPr lang="zh-CN" altLang="en-US" sz="2400"/>
          </a:p>
          <a:p>
            <a:pPr marL="457200" indent="-457200">
              <a:buFont typeface="+mj-ea"/>
              <a:buAutoNum type="circleNumDbPlain" startAt="3"/>
            </a:pPr>
            <a:r>
              <a:rPr lang="zh-CN" altLang="en-US" sz="2000"/>
              <a:t>语言层面（</a:t>
            </a:r>
            <a:r>
              <a:rPr lang="en-US" altLang="zh-CN" sz="2000"/>
              <a:t>language-level</a:t>
            </a:r>
            <a:r>
              <a:rPr lang="zh-CN" altLang="en-US" sz="2000"/>
              <a:t>）的名词</a:t>
            </a:r>
            <a:r>
              <a:rPr lang="en-US" altLang="zh-CN" sz="2000"/>
              <a:t>-</a:t>
            </a:r>
            <a:r>
              <a:rPr lang="zh-CN" altLang="en-US" sz="2000"/>
              <a:t>动词</a:t>
            </a:r>
            <a:r>
              <a:rPr lang="en-US" altLang="zh-CN" sz="2000"/>
              <a:t>/</a:t>
            </a:r>
            <a:r>
              <a:rPr lang="zh-CN" altLang="en-US" sz="2000"/>
              <a:t>动词</a:t>
            </a:r>
            <a:r>
              <a:rPr lang="en-US" altLang="zh-CN" sz="2000"/>
              <a:t>-</a:t>
            </a:r>
            <a:r>
              <a:rPr lang="zh-CN" altLang="en-US" sz="2000"/>
              <a:t>名词漂移度（</a:t>
            </a:r>
            <a:r>
              <a:rPr lang="en-US" altLang="zh-CN" sz="2000"/>
              <a:t>noun-to-verb/verb-to-noun shift</a:t>
            </a:r>
            <a:r>
              <a:rPr lang="zh-CN" altLang="en-US" sz="2000"/>
              <a:t>）。即从名</a:t>
            </a:r>
            <a:r>
              <a:rPr lang="en-US" altLang="zh-CN" sz="2000"/>
              <a:t>-</a:t>
            </a:r>
            <a:r>
              <a:rPr lang="zh-CN" altLang="en-US" sz="2000"/>
              <a:t>动一词多类的词元中分别选取名词主导的词元和动词主导的词元，计算名词到动词的语义漂移和动词到名词的语义漂移。</a:t>
            </a:r>
            <a:endParaRPr lang="zh-CN" altLang="en-US" sz="2000"/>
          </a:p>
          <a:p>
            <a:pPr marL="457200" indent="-457200">
              <a:buFont typeface="+mj-ea"/>
              <a:buAutoNum type="circleNumDbPlain" startAt="3"/>
            </a:pPr>
            <a:endParaRPr lang="zh-CN" altLang="en-US" sz="2000"/>
          </a:p>
          <a:p>
            <a:pPr marL="457200" indent="-457200">
              <a:buFont typeface="+mj-ea"/>
              <a:buAutoNum type="circleNumDbPlain" startAt="3"/>
            </a:pPr>
            <a:endParaRPr lang="zh-CN" altLang="en-US" sz="2000"/>
          </a:p>
          <a:p>
            <a:pPr marL="457200" indent="-457200">
              <a:buFont typeface="+mj-ea"/>
              <a:buAutoNum type="circleNumDbPlain" startAt="3"/>
            </a:pPr>
            <a:endParaRPr lang="zh-CN" altLang="en-US" sz="2000"/>
          </a:p>
          <a:p>
            <a:pPr marL="457200" indent="-457200">
              <a:buClr>
                <a:srgbClr val="000000"/>
              </a:buClr>
              <a:buFont typeface="+mj-ea"/>
              <a:buAutoNum type="circleNumDbPlain" startAt="4"/>
            </a:pPr>
            <a:r>
              <a:rPr lang="zh-CN" altLang="en-US" sz="2000">
                <a:sym typeface="+mn-ea"/>
              </a:rPr>
              <a:t>语言层面的名词</a:t>
            </a:r>
            <a:r>
              <a:rPr lang="en-US" altLang="zh-CN" sz="2000">
                <a:sym typeface="+mn-ea"/>
              </a:rPr>
              <a:t>/</a:t>
            </a:r>
            <a:r>
              <a:rPr lang="zh-CN" altLang="en-US" sz="2000">
                <a:sym typeface="+mn-ea"/>
              </a:rPr>
              <a:t>动词变异程度</a:t>
            </a:r>
            <a:r>
              <a:rPr lang="zh-CN" altLang="en-US" sz="2000">
                <a:sym typeface="+mn-ea"/>
              </a:rPr>
              <a:t>（</a:t>
            </a:r>
            <a:r>
              <a:rPr lang="en-US" altLang="zh-CN" sz="2000">
                <a:sym typeface="+mn-ea"/>
              </a:rPr>
              <a:t>noun/verb variation</a:t>
            </a:r>
            <a:r>
              <a:rPr lang="zh-CN" altLang="en-US" sz="2000">
                <a:sym typeface="+mn-ea"/>
              </a:rPr>
              <a:t>）</a:t>
            </a:r>
            <a:r>
              <a:rPr lang="zh-CN" altLang="en-US" sz="2000">
                <a:sym typeface="+mn-ea"/>
              </a:rPr>
              <a:t>。</a:t>
            </a:r>
            <a:endParaRPr lang="zh-CN" altLang="en-US" sz="2000"/>
          </a:p>
          <a:p>
            <a:pPr marL="457200" indent="-457200">
              <a:buClr>
                <a:srgbClr val="000000"/>
              </a:buClr>
              <a:buFont typeface="+mj-ea"/>
              <a:buAutoNum type="circleNumDbPlain" startAt="4"/>
            </a:pPr>
            <a:r>
              <a:rPr lang="zh-CN" altLang="en-US" sz="2000">
                <a:sym typeface="+mn-ea"/>
              </a:rPr>
              <a:t>语言层面的多数类</a:t>
            </a:r>
            <a:r>
              <a:rPr lang="en-US" altLang="zh-CN" sz="2000">
                <a:sym typeface="+mn-ea"/>
              </a:rPr>
              <a:t>/</a:t>
            </a:r>
            <a:r>
              <a:rPr lang="zh-CN" altLang="en-US" sz="2000">
                <a:sym typeface="+mn-ea"/>
              </a:rPr>
              <a:t>少数类变异程度（</a:t>
            </a:r>
            <a:r>
              <a:rPr lang="en-US" altLang="zh-CN" sz="2000">
                <a:sym typeface="+mn-ea"/>
              </a:rPr>
              <a:t>majority/minority variation</a:t>
            </a:r>
            <a:r>
              <a:rPr lang="zh-CN" altLang="en-US" sz="2000">
                <a:sym typeface="+mn-ea"/>
              </a:rPr>
              <a:t>）。</a:t>
            </a:r>
            <a:endParaRPr lang="zh-CN" altLang="en-US" sz="2000"/>
          </a:p>
          <a:p>
            <a:pPr marL="457200" indent="-457200">
              <a:buFont typeface="+mj-ea"/>
              <a:buAutoNum type="circleNumDbPlain" startAt="3"/>
            </a:pPr>
            <a:endParaRPr lang="zh-CN" altLang="en-US" sz="2400"/>
          </a:p>
          <a:p>
            <a:pPr marL="457200" indent="-457200">
              <a:buFont typeface="+mj-ea"/>
              <a:buAutoNum type="circleNumDbPlain" startAt="3"/>
            </a:pPr>
            <a:endParaRPr lang="zh-CN" altLang="en-US" sz="2400"/>
          </a:p>
          <a:p>
            <a:pPr marL="457200" indent="-457200">
              <a:buFont typeface="+mj-ea"/>
              <a:buAutoNum type="circleNumDbPlain" startAt="3"/>
            </a:pPr>
            <a:endParaRPr lang="zh-CN" altLang="en-US" sz="2400"/>
          </a:p>
          <a:p>
            <a:pPr marL="457200" indent="-457200">
              <a:buFont typeface="+mj-ea"/>
              <a:buAutoNum type="circleNumDbPlain" startAt="3"/>
            </a:pPr>
            <a:endParaRPr lang="zh-CN" altLang="en-US" sz="2400"/>
          </a:p>
          <a:p>
            <a:pPr marL="0" indent="0">
              <a:buFont typeface="+mj-ea"/>
              <a:buNone/>
            </a:pPr>
            <a:endParaRPr lang="zh-CN" altLang="en-US" sz="2400"/>
          </a:p>
        </p:txBody>
      </p:sp>
      <p:sp>
        <p:nvSpPr>
          <p:cNvPr id="2" name="标题 1"/>
          <p:cNvSpPr>
            <a:spLocks noGrp="1"/>
          </p:cNvSpPr>
          <p:nvPr>
            <p:ph type="title"/>
          </p:nvPr>
        </p:nvSpPr>
        <p:spPr/>
        <p:txBody>
          <a:bodyPr/>
          <a:p>
            <a:r>
              <a:rPr lang="zh-CN" altLang="en-US"/>
              <a:t>实验设计</a:t>
            </a:r>
            <a:endParaRPr lang="zh-CN" altLang="en-US"/>
          </a:p>
        </p:txBody>
      </p:sp>
      <p:pic>
        <p:nvPicPr>
          <p:cNvPr id="6" name="图片 5"/>
          <p:cNvPicPr>
            <a:picLocks noChangeAspect="1"/>
          </p:cNvPicPr>
          <p:nvPr>
            <p:custDataLst>
              <p:tags r:id="rId1"/>
            </p:custDataLst>
          </p:nvPr>
        </p:nvPicPr>
        <p:blipFill>
          <a:blip r:embed="rId2"/>
          <a:stretch>
            <a:fillRect/>
          </a:stretch>
        </p:blipFill>
        <p:spPr>
          <a:xfrm>
            <a:off x="2388870" y="4437380"/>
            <a:ext cx="4746625" cy="9290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9705" y="692785"/>
            <a:ext cx="1050290" cy="3094990"/>
          </a:xfrm>
        </p:spPr>
        <p:txBody>
          <a:bodyPr vert="mongolianVert"/>
          <a:p>
            <a:r>
              <a:rPr lang="zh-CN" altLang="en-US"/>
              <a:t>实验结果</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403985" y="692785"/>
            <a:ext cx="6138545" cy="5887720"/>
          </a:xfrm>
          <a:prstGeom prst="rect">
            <a:avLst/>
          </a:prstGeom>
        </p:spPr>
      </p:pic>
      <p:sp>
        <p:nvSpPr>
          <p:cNvPr id="3" name="文本框 2"/>
          <p:cNvSpPr txBox="1"/>
          <p:nvPr/>
        </p:nvSpPr>
        <p:spPr>
          <a:xfrm>
            <a:off x="7596505" y="692785"/>
            <a:ext cx="1409700" cy="5516245"/>
          </a:xfrm>
          <a:prstGeom prst="rect">
            <a:avLst/>
          </a:prstGeom>
          <a:noFill/>
        </p:spPr>
        <p:txBody>
          <a:bodyPr wrap="square" rtlCol="0">
            <a:noAutofit/>
          </a:bodyPr>
          <a:p>
            <a:r>
              <a:rPr lang="zh-CN" altLang="en-US" sz="1600"/>
              <a:t>左图是基于</a:t>
            </a:r>
            <a:r>
              <a:rPr lang="en-US" altLang="zh-CN" sz="1600"/>
              <a:t> mBert </a:t>
            </a:r>
            <a:r>
              <a:rPr lang="zh-CN" altLang="en-US" sz="1600"/>
              <a:t>和多语种维基百科数据的计算结果。</a:t>
            </a:r>
            <a:endParaRPr lang="zh-CN" altLang="en-US" sz="1600"/>
          </a:p>
          <a:p>
            <a:endParaRPr lang="zh-CN" altLang="en-US" sz="1600"/>
          </a:p>
          <a:p>
            <a:r>
              <a:rPr lang="zh-CN" altLang="en-US" sz="1600"/>
              <a:t>显著性计算方面，语义漂移用无配对学生</a:t>
            </a:r>
            <a:r>
              <a:rPr lang="en-US" altLang="zh-CN" sz="1600"/>
              <a:t>t-</a:t>
            </a:r>
            <a:r>
              <a:rPr lang="zh-CN" altLang="en-US" sz="1600"/>
              <a:t>检验，语义变异用配对学生</a:t>
            </a:r>
            <a:r>
              <a:rPr lang="en-US" altLang="zh-CN" sz="1600"/>
              <a:t>t-</a:t>
            </a:r>
            <a:r>
              <a:rPr lang="zh-CN" altLang="en-US" sz="1600"/>
              <a:t>检验。</a:t>
            </a:r>
            <a:endParaRPr lang="zh-CN" altLang="en-US" sz="1600"/>
          </a:p>
          <a:p>
            <a:r>
              <a:rPr lang="en-US" altLang="zh-CN" sz="1600"/>
              <a:t>* p&lt;0.05</a:t>
            </a:r>
            <a:endParaRPr lang="en-US" altLang="zh-CN" sz="1600"/>
          </a:p>
          <a:p>
            <a:r>
              <a:rPr lang="en-US" altLang="zh-CN" sz="1600"/>
              <a:t>** p&lt;0.01</a:t>
            </a:r>
            <a:endParaRPr lang="zh-CN" altLang="en-US" sz="1600"/>
          </a:p>
          <a:p>
            <a:r>
              <a:rPr lang="en-US" altLang="zh-CN" sz="1600"/>
              <a:t>*** p&lt;0.001</a:t>
            </a:r>
            <a:endParaRPr lang="zh-CN" altLang="en-US" sz="1600"/>
          </a:p>
          <a:p>
            <a:endParaRPr lang="zh-CN" altLang="en-US" sz="1600"/>
          </a:p>
          <a:p>
            <a:r>
              <a:rPr lang="zh-CN" altLang="en-US" sz="1600"/>
              <a:t>最后一行</a:t>
            </a:r>
            <a:r>
              <a:rPr lang="en-US" altLang="zh-CN" sz="1600"/>
              <a:t>“Overall”</a:t>
            </a:r>
            <a:r>
              <a:rPr lang="zh-CN" altLang="en-US" sz="1600"/>
              <a:t>显示在单个方向上有显著性的语种占所有在方向上有显著性的语种的比值。</a:t>
            </a:r>
            <a:r>
              <a:rPr lang="en-US" altLang="zh-CN" sz="1600"/>
              <a:t>p&lt;0.05 </a:t>
            </a:r>
            <a:r>
              <a:rPr lang="zh-CN" altLang="en-US" sz="1600"/>
              <a:t>即视作有显著性。</a:t>
            </a:r>
            <a:endParaRPr lang="zh-CN" altLang="en-US" sz="1600"/>
          </a:p>
          <a:p>
            <a:endParaRPr lang="zh-CN" altLang="en-US" sz="1600"/>
          </a:p>
        </p:txBody>
      </p:sp>
      <p:sp>
        <p:nvSpPr>
          <p:cNvPr id="5" name="文本框 4"/>
          <p:cNvSpPr txBox="1"/>
          <p:nvPr/>
        </p:nvSpPr>
        <p:spPr>
          <a:xfrm>
            <a:off x="93980" y="4077335"/>
            <a:ext cx="1256030" cy="2574290"/>
          </a:xfrm>
          <a:prstGeom prst="rect">
            <a:avLst/>
          </a:prstGeom>
          <a:noFill/>
        </p:spPr>
        <p:txBody>
          <a:bodyPr wrap="square" rtlCol="0">
            <a:noAutofit/>
          </a:bodyPr>
          <a:p>
            <a:r>
              <a:rPr lang="zh-CN" altLang="en-US" sz="1600">
                <a:sym typeface="+mn-ea"/>
              </a:rPr>
              <a:t>此处仅考察</a:t>
            </a:r>
            <a:r>
              <a:rPr lang="en-US" altLang="zh-CN" sz="1600">
                <a:sym typeface="+mn-ea"/>
              </a:rPr>
              <a:t> 27 </a:t>
            </a:r>
            <a:r>
              <a:rPr lang="zh-CN" altLang="en-US" sz="1600">
                <a:sym typeface="+mn-ea"/>
              </a:rPr>
              <a:t>中语言中的</a:t>
            </a:r>
            <a:r>
              <a:rPr lang="en-US" altLang="zh-CN" sz="1600">
                <a:sym typeface="+mn-ea"/>
              </a:rPr>
              <a:t> 25 </a:t>
            </a:r>
            <a:r>
              <a:rPr lang="zh-CN" altLang="en-US" sz="1600">
                <a:sym typeface="+mn-ea"/>
              </a:rPr>
              <a:t>种，略去了古俄语和韩语：前者</a:t>
            </a:r>
            <a:r>
              <a:rPr lang="en-US" altLang="zh-CN" sz="1600">
                <a:sym typeface="+mn-ea"/>
              </a:rPr>
              <a:t> mBert </a:t>
            </a:r>
            <a:r>
              <a:rPr lang="zh-CN" altLang="en-US" sz="1600">
                <a:sym typeface="+mn-ea"/>
              </a:rPr>
              <a:t>不支持，后者的标注结果不符合</a:t>
            </a:r>
            <a:r>
              <a:rPr lang="en-US" altLang="zh-CN" sz="1600">
                <a:sym typeface="+mn-ea"/>
              </a:rPr>
              <a:t> UD </a:t>
            </a:r>
            <a:r>
              <a:rPr lang="zh-CN" altLang="en-US" sz="1600">
                <a:sym typeface="+mn-ea"/>
              </a:rPr>
              <a:t>的标准。</a:t>
            </a:r>
            <a:endParaRPr lang="zh-CN" altLang="en-US" sz="1600"/>
          </a:p>
          <a:p>
            <a:endParaRPr lang="zh-CN" altLang="en-US"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9705" y="692785"/>
            <a:ext cx="1050290" cy="3094990"/>
          </a:xfrm>
        </p:spPr>
        <p:txBody>
          <a:bodyPr vert="mongolianVert"/>
          <a:p>
            <a:r>
              <a:rPr lang="zh-CN" altLang="en-US"/>
              <a:t>实验结果</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331595" y="692785"/>
            <a:ext cx="6138545" cy="5887720"/>
          </a:xfrm>
          <a:prstGeom prst="rect">
            <a:avLst/>
          </a:prstGeom>
        </p:spPr>
      </p:pic>
      <p:sp>
        <p:nvSpPr>
          <p:cNvPr id="3" name="文本框 2"/>
          <p:cNvSpPr txBox="1"/>
          <p:nvPr/>
        </p:nvSpPr>
        <p:spPr>
          <a:xfrm>
            <a:off x="7627620" y="764540"/>
            <a:ext cx="1403985" cy="4125595"/>
          </a:xfrm>
          <a:prstGeom prst="rect">
            <a:avLst/>
          </a:prstGeom>
          <a:noFill/>
        </p:spPr>
        <p:txBody>
          <a:bodyPr wrap="square" rtlCol="0">
            <a:noAutofit/>
          </a:bodyPr>
          <a:p>
            <a:r>
              <a:rPr lang="zh-CN" sz="1800" b="1"/>
              <a:t>实验结果①</a:t>
            </a:r>
            <a:endParaRPr lang="zh-CN" sz="1800" b="1"/>
          </a:p>
          <a:p>
            <a:endParaRPr lang="zh-CN" sz="1800"/>
          </a:p>
          <a:p>
            <a:r>
              <a:rPr lang="zh-CN" sz="1800"/>
              <a:t>对于英语而言，</a:t>
            </a:r>
            <a:r>
              <a:rPr lang="zh-CN" sz="1800" b="1">
                <a:solidFill>
                  <a:srgbClr val="FF0000"/>
                </a:solidFill>
              </a:rPr>
              <a:t>名词到动词的语义漂移高于动词到名词的语义漂移</a:t>
            </a:r>
            <a:r>
              <a:rPr lang="zh-CN" sz="1800"/>
              <a:t>，与（Bauer, 2005）的观察相符。</a:t>
            </a:r>
            <a:endParaRPr lang="zh-CN" sz="1800"/>
          </a:p>
          <a:p>
            <a:endParaRPr lang="zh-CN" sz="1800"/>
          </a:p>
          <a:p>
            <a:r>
              <a:rPr lang="zh-CN" sz="1800"/>
              <a:t>然而，语义漂移方向在大多数语言上都没有显著性，克罗地亚语和拉丁语的显著性方向还和英语</a:t>
            </a:r>
            <a:r>
              <a:rPr lang="zh-CN" sz="1800" b="1">
                <a:solidFill>
                  <a:srgbClr val="00B0F0"/>
                </a:solidFill>
              </a:rPr>
              <a:t>相反</a:t>
            </a:r>
            <a:r>
              <a:rPr lang="zh-CN" sz="1800"/>
              <a:t>。</a:t>
            </a:r>
            <a:endParaRPr lang="zh-CN" sz="1800"/>
          </a:p>
          <a:p>
            <a:endParaRPr lang="en-US" altLang="zh-CN" sz="1600"/>
          </a:p>
          <a:p>
            <a:endParaRPr lang="en-US" altLang="zh-CN" sz="1600"/>
          </a:p>
        </p:txBody>
      </p:sp>
      <p:sp>
        <p:nvSpPr>
          <p:cNvPr id="5" name="圆角矩形 4"/>
          <p:cNvSpPr/>
          <p:nvPr/>
        </p:nvSpPr>
        <p:spPr>
          <a:xfrm>
            <a:off x="2195195" y="2564765"/>
            <a:ext cx="2016760" cy="21590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custDataLst>
              <p:tags r:id="rId3"/>
            </p:custDataLst>
          </p:nvPr>
        </p:nvSpPr>
        <p:spPr>
          <a:xfrm>
            <a:off x="2195195" y="1988820"/>
            <a:ext cx="2016760" cy="215900"/>
          </a:xfrm>
          <a:prstGeom prst="round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custDataLst>
              <p:tags r:id="rId4"/>
            </p:custDataLst>
          </p:nvPr>
        </p:nvSpPr>
        <p:spPr>
          <a:xfrm>
            <a:off x="2195195" y="4653280"/>
            <a:ext cx="2016760" cy="215900"/>
          </a:xfrm>
          <a:prstGeom prst="round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9705" y="692785"/>
            <a:ext cx="1050290" cy="3094990"/>
          </a:xfrm>
        </p:spPr>
        <p:txBody>
          <a:bodyPr vert="mongolianVert"/>
          <a:p>
            <a:r>
              <a:rPr lang="zh-CN" altLang="en-US"/>
              <a:t>实验结果</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331595" y="692785"/>
            <a:ext cx="6138545" cy="5887720"/>
          </a:xfrm>
          <a:prstGeom prst="rect">
            <a:avLst/>
          </a:prstGeom>
        </p:spPr>
      </p:pic>
      <p:sp>
        <p:nvSpPr>
          <p:cNvPr id="3" name="文本框 2"/>
          <p:cNvSpPr txBox="1"/>
          <p:nvPr/>
        </p:nvSpPr>
        <p:spPr>
          <a:xfrm>
            <a:off x="7524115" y="764540"/>
            <a:ext cx="1495425" cy="5356225"/>
          </a:xfrm>
          <a:prstGeom prst="rect">
            <a:avLst/>
          </a:prstGeom>
          <a:noFill/>
        </p:spPr>
        <p:txBody>
          <a:bodyPr wrap="square" rtlCol="0">
            <a:noAutofit/>
          </a:bodyPr>
          <a:p>
            <a:r>
              <a:rPr lang="zh-CN" sz="2000" b="1"/>
              <a:t>实验结果②</a:t>
            </a:r>
            <a:endParaRPr lang="zh-CN" sz="2000" b="1"/>
          </a:p>
          <a:p>
            <a:endParaRPr lang="zh-CN" sz="2000"/>
          </a:p>
          <a:p>
            <a:r>
              <a:rPr lang="zh-CN" sz="2000"/>
              <a:t>大部分语言在一词多类的名词</a:t>
            </a:r>
            <a:r>
              <a:rPr lang="zh-CN" sz="2000">
                <a:sym typeface="+mn-ea"/>
              </a:rPr>
              <a:t>语义变异程度</a:t>
            </a:r>
            <a:r>
              <a:rPr lang="zh-CN" sz="2000"/>
              <a:t>和动词语义变异程度上都有显著差异性（</a:t>
            </a:r>
            <a:r>
              <a:rPr lang="en-US" altLang="zh-CN" sz="2000"/>
              <a:t>17/25</a:t>
            </a:r>
            <a:r>
              <a:rPr lang="zh-CN" altLang="en-US" sz="2000"/>
              <a:t>）。</a:t>
            </a:r>
            <a:endParaRPr lang="zh-CN" altLang="en-US" sz="2000"/>
          </a:p>
          <a:p>
            <a:endParaRPr lang="zh-CN" altLang="en-US" sz="2000"/>
          </a:p>
          <a:p>
            <a:r>
              <a:rPr lang="zh-CN" altLang="en-US" sz="2000"/>
              <a:t>其中，动词语义变异程度高的语言占大多数（</a:t>
            </a:r>
            <a:r>
              <a:rPr lang="en-US" altLang="zh-CN" sz="2000"/>
              <a:t>14/17</a:t>
            </a:r>
            <a:r>
              <a:rPr lang="zh-CN" altLang="en-US" sz="2000"/>
              <a:t>）。</a:t>
            </a:r>
            <a:endParaRPr lang="en-US" altLang="zh-CN" sz="1800"/>
          </a:p>
          <a:p>
            <a:endParaRPr lang="en-US" altLang="zh-CN" sz="1800"/>
          </a:p>
        </p:txBody>
      </p:sp>
      <p:sp>
        <p:nvSpPr>
          <p:cNvPr id="5" name="圆角矩形 4"/>
          <p:cNvSpPr/>
          <p:nvPr/>
        </p:nvSpPr>
        <p:spPr>
          <a:xfrm>
            <a:off x="5020945" y="1124585"/>
            <a:ext cx="751840" cy="517779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9705" y="692785"/>
            <a:ext cx="1050290" cy="3094990"/>
          </a:xfrm>
        </p:spPr>
        <p:txBody>
          <a:bodyPr vert="mongolianVert"/>
          <a:p>
            <a:r>
              <a:rPr lang="zh-CN" altLang="en-US"/>
              <a:t>实验结果</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331595" y="692785"/>
            <a:ext cx="6138545" cy="5887720"/>
          </a:xfrm>
          <a:prstGeom prst="rect">
            <a:avLst/>
          </a:prstGeom>
        </p:spPr>
      </p:pic>
      <p:sp>
        <p:nvSpPr>
          <p:cNvPr id="3" name="文本框 2"/>
          <p:cNvSpPr txBox="1"/>
          <p:nvPr/>
        </p:nvSpPr>
        <p:spPr>
          <a:xfrm>
            <a:off x="7571740" y="692785"/>
            <a:ext cx="1489710" cy="4125595"/>
          </a:xfrm>
          <a:prstGeom prst="rect">
            <a:avLst/>
          </a:prstGeom>
          <a:noFill/>
        </p:spPr>
        <p:txBody>
          <a:bodyPr wrap="square" rtlCol="0">
            <a:noAutofit/>
          </a:bodyPr>
          <a:p>
            <a:r>
              <a:rPr lang="zh-CN" sz="2800" b="1"/>
              <a:t>实验结果③</a:t>
            </a:r>
            <a:endParaRPr lang="zh-CN" sz="2800" b="1"/>
          </a:p>
          <a:p>
            <a:endParaRPr lang="en-US" altLang="zh-CN" sz="2400"/>
          </a:p>
          <a:p>
            <a:r>
              <a:rPr lang="en-US" altLang="zh-CN" sz="2400"/>
              <a:t>25</a:t>
            </a:r>
            <a:r>
              <a:rPr lang="zh-CN" altLang="en-US" sz="2400"/>
              <a:t>种语言中，多数类和少数类的语义变异存在不对称性的有</a:t>
            </a:r>
            <a:r>
              <a:rPr lang="en-US" altLang="zh-CN" sz="2400"/>
              <a:t>20</a:t>
            </a:r>
            <a:r>
              <a:rPr lang="zh-CN" altLang="en-US" sz="2400"/>
              <a:t>种，且均为多数类体现出较高的语义变异程度。</a:t>
            </a:r>
            <a:endParaRPr lang="en-US" altLang="zh-CN" sz="2400"/>
          </a:p>
          <a:p>
            <a:endParaRPr lang="en-US" altLang="zh-CN" sz="2400"/>
          </a:p>
        </p:txBody>
      </p:sp>
      <p:sp>
        <p:nvSpPr>
          <p:cNvPr id="8" name="圆角矩形 7"/>
          <p:cNvSpPr/>
          <p:nvPr>
            <p:custDataLst>
              <p:tags r:id="rId3"/>
            </p:custDataLst>
          </p:nvPr>
        </p:nvSpPr>
        <p:spPr>
          <a:xfrm>
            <a:off x="5795645" y="1124585"/>
            <a:ext cx="785495" cy="517779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nvPr>
        </p:nvSpPr>
        <p:spPr>
          <a:xfrm>
            <a:off x="457200" y="1981200"/>
            <a:ext cx="8349615" cy="3886200"/>
          </a:xfrm>
        </p:spPr>
        <p:txBody>
          <a:bodyPr/>
          <a:p>
            <a:r>
              <a:rPr lang="zh-CN" altLang="en-US" sz="2400"/>
              <a:t>为了检测上述三种观测结果的模型和数据独立性，作者又基于四种预训练模型</a:t>
            </a:r>
            <a:r>
              <a:rPr lang="en-US" altLang="zh-CN" sz="2400"/>
              <a:t> ELMo</a:t>
            </a:r>
            <a:r>
              <a:rPr lang="zh-CN" altLang="en-US" sz="2400"/>
              <a:t>、</a:t>
            </a:r>
            <a:r>
              <a:rPr lang="en-US" altLang="zh-CN" sz="2400"/>
              <a:t>Bert</a:t>
            </a:r>
            <a:r>
              <a:rPr lang="zh-CN" altLang="en-US" sz="2400"/>
              <a:t>、</a:t>
            </a:r>
            <a:r>
              <a:rPr lang="en-US" altLang="zh-CN" sz="2400"/>
              <a:t>mBert</a:t>
            </a:r>
            <a:r>
              <a:rPr lang="zh-CN" altLang="en-US" sz="2400"/>
              <a:t>、</a:t>
            </a:r>
            <a:r>
              <a:rPr lang="en-US" altLang="zh-CN" sz="2400"/>
              <a:t>XLM-R</a:t>
            </a:r>
            <a:r>
              <a:rPr lang="zh-CN" altLang="en-US" sz="2400"/>
              <a:t>，在</a:t>
            </a:r>
            <a:r>
              <a:rPr lang="en-US" altLang="zh-CN" sz="2400"/>
              <a:t> BNC </a:t>
            </a:r>
            <a:r>
              <a:rPr lang="zh-CN" altLang="en-US" sz="2400"/>
              <a:t>语料库和英文维基百科语料上进行了实验，结果如下：</a:t>
            </a:r>
            <a:endParaRPr lang="zh-CN" altLang="en-US" sz="2400"/>
          </a:p>
        </p:txBody>
      </p:sp>
      <p:sp>
        <p:nvSpPr>
          <p:cNvPr id="4" name="标题 3"/>
          <p:cNvSpPr/>
          <p:nvPr>
            <p:ph type="title"/>
          </p:nvPr>
        </p:nvSpPr>
        <p:spPr/>
        <p:txBody>
          <a:bodyPr/>
          <a:p>
            <a:r>
              <a:rPr lang="zh-CN" altLang="en-US"/>
              <a:t>实验结果</a:t>
            </a:r>
            <a:endParaRPr lang="zh-CN" altLang="en-US"/>
          </a:p>
        </p:txBody>
      </p:sp>
      <p:pic>
        <p:nvPicPr>
          <p:cNvPr id="5" name="图片 4"/>
          <p:cNvPicPr>
            <a:picLocks noChangeAspect="1"/>
          </p:cNvPicPr>
          <p:nvPr>
            <p:custDataLst>
              <p:tags r:id="rId1"/>
            </p:custDataLst>
          </p:nvPr>
        </p:nvPicPr>
        <p:blipFill>
          <a:blip r:embed="rId2"/>
          <a:stretch>
            <a:fillRect/>
          </a:stretch>
        </p:blipFill>
        <p:spPr>
          <a:xfrm>
            <a:off x="201930" y="3644900"/>
            <a:ext cx="8774430" cy="27698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nvPr>
        </p:nvSpPr>
        <p:spPr>
          <a:xfrm>
            <a:off x="467360" y="4653280"/>
            <a:ext cx="8263890" cy="1807845"/>
          </a:xfrm>
        </p:spPr>
        <p:txBody>
          <a:bodyPr/>
          <a:p>
            <a:r>
              <a:rPr lang="zh-CN" sz="2400"/>
              <a:t>结果显示，在有显著性存在的情况下，</a:t>
            </a:r>
            <a:r>
              <a:rPr lang="zh-CN" sz="2400" b="1">
                <a:solidFill>
                  <a:srgbClr val="FF0000"/>
                </a:solidFill>
              </a:rPr>
              <a:t>所有模型对显著方向的判断</a:t>
            </a:r>
            <a:r>
              <a:rPr lang="zh-CN" sz="2400" b="1" u="sng">
                <a:solidFill>
                  <a:srgbClr val="FF0000"/>
                </a:solidFill>
              </a:rPr>
              <a:t>基本</a:t>
            </a:r>
            <a:r>
              <a:rPr lang="zh-CN" sz="2400" b="1">
                <a:solidFill>
                  <a:srgbClr val="FF0000"/>
                </a:solidFill>
              </a:rPr>
              <a:t>都是相同的</a:t>
            </a:r>
            <a:r>
              <a:rPr lang="zh-CN" sz="2400"/>
              <a:t>。</a:t>
            </a:r>
            <a:endParaRPr lang="zh-CN" sz="2400"/>
          </a:p>
          <a:p>
            <a:r>
              <a:rPr lang="zh-CN" sz="2400"/>
              <a:t>不过，</a:t>
            </a:r>
            <a:r>
              <a:rPr lang="zh-CN" sz="2400" b="1">
                <a:solidFill>
                  <a:srgbClr val="00B0F0"/>
                </a:solidFill>
              </a:rPr>
              <a:t>维基百科语料上的名词语义变异程度高，与</a:t>
            </a:r>
            <a:r>
              <a:rPr lang="en-US" altLang="zh-CN" sz="2400" b="1">
                <a:solidFill>
                  <a:srgbClr val="00B0F0"/>
                </a:solidFill>
              </a:rPr>
              <a:t> BNC </a:t>
            </a:r>
            <a:r>
              <a:rPr lang="zh-CN" altLang="en-US" sz="2400" b="1">
                <a:solidFill>
                  <a:srgbClr val="00B0F0"/>
                </a:solidFill>
              </a:rPr>
              <a:t>上的计算结果不符</a:t>
            </a:r>
            <a:r>
              <a:rPr lang="zh-CN" altLang="en-US" sz="2400"/>
              <a:t>。作者认为这是维基百科中名词术语的出现频率较高导致的。</a:t>
            </a:r>
            <a:endParaRPr lang="zh-CN" altLang="en-US" sz="2400"/>
          </a:p>
        </p:txBody>
      </p:sp>
      <p:sp>
        <p:nvSpPr>
          <p:cNvPr id="4" name="标题 3"/>
          <p:cNvSpPr/>
          <p:nvPr>
            <p:ph type="title"/>
          </p:nvPr>
        </p:nvSpPr>
        <p:spPr/>
        <p:txBody>
          <a:bodyPr/>
          <a:p>
            <a:r>
              <a:rPr lang="zh-CN" altLang="en-US"/>
              <a:t>实验结果</a:t>
            </a:r>
            <a:endParaRPr lang="zh-CN" altLang="en-US"/>
          </a:p>
        </p:txBody>
      </p:sp>
      <p:pic>
        <p:nvPicPr>
          <p:cNvPr id="5" name="图片 4"/>
          <p:cNvPicPr>
            <a:picLocks noChangeAspect="1"/>
          </p:cNvPicPr>
          <p:nvPr>
            <p:custDataLst>
              <p:tags r:id="rId1"/>
            </p:custDataLst>
          </p:nvPr>
        </p:nvPicPr>
        <p:blipFill>
          <a:blip r:embed="rId2"/>
          <a:stretch>
            <a:fillRect/>
          </a:stretch>
        </p:blipFill>
        <p:spPr>
          <a:xfrm>
            <a:off x="179705" y="1701165"/>
            <a:ext cx="8774430" cy="2769870"/>
          </a:xfrm>
          <a:prstGeom prst="rect">
            <a:avLst/>
          </a:prstGeom>
        </p:spPr>
      </p:pic>
      <p:sp>
        <p:nvSpPr>
          <p:cNvPr id="8" name="圆角矩形 7"/>
          <p:cNvSpPr/>
          <p:nvPr>
            <p:custDataLst>
              <p:tags r:id="rId3"/>
            </p:custDataLst>
          </p:nvPr>
        </p:nvSpPr>
        <p:spPr>
          <a:xfrm>
            <a:off x="2239010" y="2268855"/>
            <a:ext cx="1205865" cy="790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custDataLst>
              <p:tags r:id="rId4"/>
            </p:custDataLst>
          </p:nvPr>
        </p:nvSpPr>
        <p:spPr>
          <a:xfrm>
            <a:off x="2239010" y="3357245"/>
            <a:ext cx="1205865" cy="106743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custDataLst>
              <p:tags r:id="rId5"/>
            </p:custDataLst>
          </p:nvPr>
        </p:nvSpPr>
        <p:spPr>
          <a:xfrm>
            <a:off x="5723890" y="2268855"/>
            <a:ext cx="1008380" cy="1080135"/>
          </a:xfrm>
          <a:prstGeom prst="round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B0F0"/>
              </a:solidFill>
            </a:endParaRPr>
          </a:p>
        </p:txBody>
      </p:sp>
      <p:sp>
        <p:nvSpPr>
          <p:cNvPr id="9" name="圆角矩形 8"/>
          <p:cNvSpPr/>
          <p:nvPr>
            <p:custDataLst>
              <p:tags r:id="rId6"/>
            </p:custDataLst>
          </p:nvPr>
        </p:nvSpPr>
        <p:spPr>
          <a:xfrm>
            <a:off x="6804025" y="2524125"/>
            <a:ext cx="1070610" cy="78803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custDataLst>
              <p:tags r:id="rId7"/>
            </p:custDataLst>
          </p:nvPr>
        </p:nvSpPr>
        <p:spPr>
          <a:xfrm>
            <a:off x="6804025" y="3644900"/>
            <a:ext cx="1071245" cy="53594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custDataLst>
              <p:tags r:id="rId8"/>
            </p:custDataLst>
          </p:nvPr>
        </p:nvSpPr>
        <p:spPr>
          <a:xfrm>
            <a:off x="4715510" y="3390900"/>
            <a:ext cx="1008380" cy="508635"/>
          </a:xfrm>
          <a:prstGeom prst="round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B0F0"/>
              </a:solidFill>
            </a:endParaRPr>
          </a:p>
        </p:txBody>
      </p:sp>
      <p:sp>
        <p:nvSpPr>
          <p:cNvPr id="12" name="圆角矩形 11"/>
          <p:cNvSpPr/>
          <p:nvPr>
            <p:custDataLst>
              <p:tags r:id="rId9"/>
            </p:custDataLst>
          </p:nvPr>
        </p:nvSpPr>
        <p:spPr>
          <a:xfrm>
            <a:off x="4715510" y="4163695"/>
            <a:ext cx="1008380" cy="298450"/>
          </a:xfrm>
          <a:prstGeom prst="round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B0F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p>
            <a:r>
              <a:rPr lang="zh-CN" altLang="en-US"/>
              <a:t>结果分析</a:t>
            </a:r>
            <a:endParaRPr lang="zh-CN" altLang="en-US"/>
          </a:p>
        </p:txBody>
      </p:sp>
      <p:sp>
        <p:nvSpPr>
          <p:cNvPr id="2" name="内容占位符 2"/>
          <p:cNvSpPr/>
          <p:nvPr>
            <p:custDataLst>
              <p:tags r:id="rId1"/>
            </p:custDataLst>
          </p:nvPr>
        </p:nvSpPr>
        <p:spPr>
          <a:xfrm>
            <a:off x="457200" y="1981200"/>
            <a:ext cx="8349615" cy="38862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a:lstStyle>
          <a:p>
            <a:r>
              <a:rPr lang="zh-CN" sz="3600"/>
              <a:t>本研究涉及的所有语言中，动词词元的数量都高于名词词元的数量（和（Polinsky，2012）的发现相符），但是不清楚</a:t>
            </a:r>
            <a:r>
              <a:rPr lang="zh-CN" sz="3600" b="1">
                <a:solidFill>
                  <a:srgbClr val="FF0000"/>
                </a:solidFill>
              </a:rPr>
              <a:t>动词活用度高于名词活用度（动词主导词元占动词总数的比例高于</a:t>
            </a:r>
            <a:r>
              <a:rPr lang="zh-CN" sz="3600" b="1">
                <a:solidFill>
                  <a:srgbClr val="FF0000"/>
                </a:solidFill>
                <a:sym typeface="+mn-ea"/>
              </a:rPr>
              <a:t>名词主导词元占名词总数的比例</a:t>
            </a:r>
            <a:r>
              <a:rPr lang="zh-CN" sz="3600" b="1">
                <a:solidFill>
                  <a:srgbClr val="FF0000"/>
                </a:solidFill>
              </a:rPr>
              <a:t>）</a:t>
            </a:r>
            <a:r>
              <a:rPr lang="zh-CN" sz="3600"/>
              <a:t>的原因。</a:t>
            </a:r>
            <a:endParaRPr lang="zh-CN" sz="3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p>
            <a:r>
              <a:rPr lang="zh-CN" altLang="en-US"/>
              <a:t>结果分析</a:t>
            </a:r>
            <a:endParaRPr lang="zh-CN" altLang="en-US"/>
          </a:p>
        </p:txBody>
      </p:sp>
      <p:sp>
        <p:nvSpPr>
          <p:cNvPr id="2" name="内容占位符 2"/>
          <p:cNvSpPr/>
          <p:nvPr>
            <p:custDataLst>
              <p:tags r:id="rId1"/>
            </p:custDataLst>
          </p:nvPr>
        </p:nvSpPr>
        <p:spPr>
          <a:xfrm>
            <a:off x="457200" y="1981200"/>
            <a:ext cx="8349615" cy="38862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a:lstStyle>
          <a:p>
            <a:r>
              <a:rPr lang="zh-CN" altLang="en-US" sz="3600">
                <a:sym typeface="+mn-ea"/>
              </a:rPr>
              <a:t>实验结果显示，多数类（</a:t>
            </a:r>
            <a:r>
              <a:rPr lang="en-US" altLang="zh-CN" sz="3600">
                <a:sym typeface="+mn-ea"/>
              </a:rPr>
              <a:t>majority class</a:t>
            </a:r>
            <a:r>
              <a:rPr lang="zh-CN" altLang="en-US" sz="3600">
                <a:sym typeface="+mn-ea"/>
              </a:rPr>
              <a:t>）的语义变异程度高于少数类</a:t>
            </a:r>
            <a:r>
              <a:rPr lang="zh-CN" altLang="en-US" sz="3600">
                <a:sym typeface="+mn-ea"/>
              </a:rPr>
              <a:t>（</a:t>
            </a:r>
            <a:r>
              <a:rPr lang="en-US" altLang="zh-CN" sz="3600">
                <a:sym typeface="+mn-ea"/>
              </a:rPr>
              <a:t>minority class</a:t>
            </a:r>
            <a:r>
              <a:rPr lang="zh-CN" altLang="en-US" sz="3600">
                <a:sym typeface="+mn-ea"/>
              </a:rPr>
              <a:t>）</a:t>
            </a:r>
            <a:r>
              <a:rPr lang="zh-CN" altLang="en-US" sz="3600">
                <a:sym typeface="+mn-ea"/>
              </a:rPr>
              <a:t>的语义变异程度。作者认为，这证实了一词多类是从多数类到少数类的有向的词类活用（</a:t>
            </a:r>
            <a:r>
              <a:rPr lang="en-US" altLang="zh-CN" sz="3600">
                <a:sym typeface="+mn-ea"/>
              </a:rPr>
              <a:t>a directional process of conversion</a:t>
            </a:r>
            <a:r>
              <a:rPr lang="zh-CN" altLang="en-US" sz="3600">
                <a:sym typeface="+mn-ea"/>
              </a:rPr>
              <a:t>），而不应视作兼类（</a:t>
            </a:r>
            <a:r>
              <a:rPr lang="en-US" altLang="zh-CN" sz="3600">
                <a:sym typeface="+mn-ea"/>
              </a:rPr>
              <a:t>underspecification</a:t>
            </a:r>
            <a:r>
              <a:rPr lang="zh-CN" altLang="en-US" sz="3600">
                <a:sym typeface="+mn-ea"/>
              </a:rPr>
              <a:t>）。</a:t>
            </a:r>
            <a:endParaRPr lang="zh-CN" altLang="en-US" sz="3600">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p>
            <a:r>
              <a:rPr lang="zh-CN" altLang="en-US"/>
              <a:t>结果分析</a:t>
            </a:r>
            <a:endParaRPr lang="zh-CN" altLang="en-US"/>
          </a:p>
        </p:txBody>
      </p:sp>
      <p:sp>
        <p:nvSpPr>
          <p:cNvPr id="2" name="内容占位符 2"/>
          <p:cNvSpPr/>
          <p:nvPr>
            <p:custDataLst>
              <p:tags r:id="rId1"/>
            </p:custDataLst>
          </p:nvPr>
        </p:nvSpPr>
        <p:spPr>
          <a:xfrm>
            <a:off x="457200" y="1981200"/>
            <a:ext cx="8349615" cy="38862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a:lstStyle>
          <a:p>
            <a:r>
              <a:rPr lang="zh-CN" sz="2800"/>
              <a:t>实验结果表明，一个词元的动词类的语义变异程度高于名词类的语义变异程度。（Gentner, 1982; Imai et al., 2008）认为，和名词相比，动词有着更为复杂的事件和论元结构，对儿童而言更加难以习得。实验结果和这一论断相符。</a:t>
            </a:r>
            <a:endParaRPr lang="zh-CN" sz="2800"/>
          </a:p>
          <a:p>
            <a:r>
              <a:rPr lang="zh-CN" sz="2800"/>
              <a:t>有趣（有对比意味）的是，对于一个词元的词例而言，虽然它做名词使用的概率更高，但是体现出更高的语义变异程度的却是动词类。</a:t>
            </a:r>
            <a:endParaRPr lang="zh-CN"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目录</a:t>
            </a:r>
            <a:endParaRPr lang="zh-CN" altLang="en-US"/>
          </a:p>
        </p:txBody>
      </p:sp>
      <p:sp>
        <p:nvSpPr>
          <p:cNvPr id="3" name="内容占位符 2"/>
          <p:cNvSpPr>
            <a:spLocks noGrp="1"/>
          </p:cNvSpPr>
          <p:nvPr>
            <p:ph idx="1"/>
          </p:nvPr>
        </p:nvSpPr>
        <p:spPr/>
        <p:txBody>
          <a:bodyPr/>
          <a:p>
            <a:r>
              <a:rPr lang="zh-CN" altLang="en-US"/>
              <a:t>研究背景与问题</a:t>
            </a:r>
            <a:endParaRPr lang="zh-CN" altLang="en-US"/>
          </a:p>
          <a:p>
            <a:r>
              <a:rPr lang="zh-CN" altLang="en-US"/>
              <a:t>实验设计</a:t>
            </a:r>
            <a:endParaRPr lang="zh-CN" altLang="en-US"/>
          </a:p>
          <a:p>
            <a:r>
              <a:rPr lang="zh-CN" altLang="en-US"/>
              <a:t>实验结果</a:t>
            </a:r>
            <a:endParaRPr lang="zh-CN" altLang="en-US"/>
          </a:p>
          <a:p>
            <a:r>
              <a:rPr lang="zh-CN" altLang="en-US"/>
              <a:t>结果分析</a:t>
            </a:r>
            <a:endParaRPr lang="zh-CN" altLang="en-US"/>
          </a:p>
          <a:p>
            <a:r>
              <a:rPr lang="zh-CN" altLang="en-US"/>
              <a:t>总结</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836930"/>
            <a:ext cx="8229600" cy="1371600"/>
          </a:xfrm>
        </p:spPr>
        <p:txBody>
          <a:bodyPr/>
          <a:p>
            <a:pPr algn="ctr"/>
            <a:r>
              <a:rPr lang="en-US" altLang="zh-CN" sz="2400"/>
              <a:t>“</a:t>
            </a:r>
            <a:r>
              <a:rPr lang="zh-CN" sz="2400">
                <a:sym typeface="+mn-ea"/>
              </a:rPr>
              <a:t>一个词元的词例做名词使用的概率更高</a:t>
            </a:r>
            <a:r>
              <a:rPr lang="en-US" altLang="zh-CN" sz="2400"/>
              <a:t>”</a:t>
            </a:r>
            <a:r>
              <a:rPr lang="zh-CN" altLang="en-US" sz="2400"/>
              <a:t>论断的来源</a:t>
            </a:r>
            <a:br>
              <a:rPr lang="zh-CN" altLang="en-US" sz="2400"/>
            </a:br>
            <a:r>
              <a:rPr lang="en-US" altLang="zh-CN" sz="2400"/>
              <a:t>BNC</a:t>
            </a:r>
            <a:r>
              <a:rPr lang="zh-CN" altLang="en-US" sz="2400"/>
              <a:t>中出现频率最高的前</a:t>
            </a:r>
            <a:r>
              <a:rPr lang="en-US" altLang="zh-CN" sz="2400"/>
              <a:t>138</a:t>
            </a:r>
            <a:r>
              <a:rPr lang="zh-CN" altLang="en-US" sz="2400"/>
              <a:t>个</a:t>
            </a:r>
            <a:r>
              <a:rPr lang="en-US" altLang="zh-CN" sz="2400"/>
              <a:t>“</a:t>
            </a:r>
            <a:r>
              <a:rPr lang="zh-CN" altLang="en-US" sz="2400"/>
              <a:t>名</a:t>
            </a:r>
            <a:r>
              <a:rPr lang="en-US" altLang="zh-CN" sz="2400"/>
              <a:t>-</a:t>
            </a:r>
            <a:r>
              <a:rPr lang="zh-CN" altLang="en-US" sz="2400"/>
              <a:t>动</a:t>
            </a:r>
            <a:r>
              <a:rPr lang="en-US" altLang="zh-CN" sz="2400"/>
              <a:t>”</a:t>
            </a:r>
            <a:r>
              <a:rPr lang="zh-CN" altLang="en-US" sz="2400"/>
              <a:t>多类词的</a:t>
            </a:r>
            <a:br>
              <a:rPr lang="zh-CN" altLang="en-US" sz="2400"/>
            </a:br>
            <a:r>
              <a:rPr lang="zh-CN" altLang="en-US" sz="2400"/>
              <a:t>用例统计</a:t>
            </a:r>
            <a:r>
              <a:rPr lang="en-US" altLang="zh-CN" sz="2400"/>
              <a:t>/</a:t>
            </a:r>
            <a:r>
              <a:rPr lang="zh-CN" altLang="en-US" sz="2400"/>
              <a:t>人工打分表</a:t>
            </a:r>
            <a:endParaRPr lang="zh-CN" altLang="en-US" sz="2400"/>
          </a:p>
        </p:txBody>
      </p:sp>
      <p:pic>
        <p:nvPicPr>
          <p:cNvPr id="4" name="内容占位符 3"/>
          <p:cNvPicPr>
            <a:picLocks noChangeAspect="1"/>
          </p:cNvPicPr>
          <p:nvPr>
            <p:ph idx="1"/>
            <p:custDataLst>
              <p:tags r:id="rId1"/>
            </p:custDataLst>
          </p:nvPr>
        </p:nvPicPr>
        <p:blipFill>
          <a:blip r:embed="rId2"/>
          <a:stretch>
            <a:fillRect/>
          </a:stretch>
        </p:blipFill>
        <p:spPr>
          <a:xfrm>
            <a:off x="71120" y="2564765"/>
            <a:ext cx="4563110" cy="318706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4716145" y="2564765"/>
            <a:ext cx="4373880" cy="31877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p>
            <a:r>
              <a:rPr lang="zh-CN" altLang="en-US"/>
              <a:t>结果分析</a:t>
            </a:r>
            <a:endParaRPr lang="zh-CN" altLang="en-US"/>
          </a:p>
        </p:txBody>
      </p:sp>
      <p:sp>
        <p:nvSpPr>
          <p:cNvPr id="2" name="内容占位符 2"/>
          <p:cNvSpPr/>
          <p:nvPr>
            <p:custDataLst>
              <p:tags r:id="rId1"/>
            </p:custDataLst>
          </p:nvPr>
        </p:nvSpPr>
        <p:spPr>
          <a:xfrm>
            <a:off x="457200" y="1981200"/>
            <a:ext cx="8349615" cy="38862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a:lstStyle>
          <a:p>
            <a:r>
              <a:rPr lang="zh-CN" sz="3600"/>
              <a:t>最后，研究发现，名词</a:t>
            </a:r>
            <a:r>
              <a:rPr lang="en-US" altLang="zh-CN" sz="3600"/>
              <a:t>-</a:t>
            </a:r>
            <a:r>
              <a:rPr lang="zh-CN" sz="3600"/>
              <a:t>动词词类转换的语义漂移方向和漂移程度均不具有跨语言的普遍性，说明不能将单一语种上的研究成果（例如</a:t>
            </a:r>
            <a:r>
              <a:rPr lang="zh-CN" sz="3600">
                <a:sym typeface="+mn-ea"/>
              </a:rPr>
              <a:t>（Bauer, 2005））</a:t>
            </a:r>
            <a:r>
              <a:rPr lang="zh-CN" sz="3600"/>
              <a:t>不假思索地推广到任意其他语种之上。</a:t>
            </a:r>
            <a:endParaRPr lang="zh-CN" altLang="zh-CN"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p>
            <a:r>
              <a:rPr lang="zh-CN" altLang="en-US"/>
              <a:t>总结</a:t>
            </a:r>
            <a:endParaRPr lang="zh-CN" altLang="en-US"/>
          </a:p>
        </p:txBody>
      </p:sp>
      <p:sp>
        <p:nvSpPr>
          <p:cNvPr id="2" name="内容占位符 2"/>
          <p:cNvSpPr/>
          <p:nvPr>
            <p:custDataLst>
              <p:tags r:id="rId1"/>
            </p:custDataLst>
          </p:nvPr>
        </p:nvSpPr>
        <p:spPr>
          <a:xfrm>
            <a:off x="457200" y="1981200"/>
            <a:ext cx="8349615" cy="38862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a:lstStyle>
          <a:p>
            <a:r>
              <a:rPr lang="zh-CN" sz="2400"/>
              <a:t>本研究针对多语种中普遍存在的一词多类（名词和动词）现象，基于预训练模型和大规模语料库进行了定量分析，得到以下结论：</a:t>
            </a:r>
            <a:endParaRPr lang="zh-CN" sz="2400"/>
          </a:p>
          <a:p>
            <a:pPr marL="457200" indent="-457200">
              <a:buFont typeface="+mj-lt"/>
              <a:buAutoNum type="arabicPeriod"/>
            </a:pPr>
            <a:r>
              <a:rPr lang="zh-CN" sz="2400"/>
              <a:t>多数类用法内部的语义变异程度高于少数类，动词类用法内部的语义变异程度</a:t>
            </a:r>
            <a:r>
              <a:rPr lang="zh-CN" sz="2400">
                <a:sym typeface="+mn-ea"/>
              </a:rPr>
              <a:t>高于名词类</a:t>
            </a:r>
            <a:r>
              <a:rPr lang="zh-CN" sz="2400"/>
              <a:t>，说明一词多类现象更适合看作具有不对称性的词类活用（主类</a:t>
            </a:r>
            <a:r>
              <a:rPr lang="en-US" altLang="zh-CN" sz="2400"/>
              <a:t>-&gt;</a:t>
            </a:r>
            <a:r>
              <a:rPr lang="zh-CN" altLang="en-US" sz="2400"/>
              <a:t>派生类）</a:t>
            </a:r>
            <a:r>
              <a:rPr lang="zh-CN" sz="2400"/>
              <a:t>，而不是兼类。</a:t>
            </a:r>
            <a:endParaRPr lang="zh-CN" sz="2400"/>
          </a:p>
          <a:p>
            <a:pPr marL="457200" indent="-457200">
              <a:buFont typeface="+mj-lt"/>
              <a:buAutoNum type="arabicPeriod"/>
            </a:pPr>
            <a:r>
              <a:rPr lang="zh-CN" sz="2400"/>
              <a:t>英语中，名词用法到动词用法的语义偏移程度比动词用法到名词用法的语义偏移程度高，但这一特征不具备跨语言的普遍性。</a:t>
            </a:r>
            <a:endParaRPr lang="zh-CN" sz="2400"/>
          </a:p>
          <a:p>
            <a:pPr marL="457200" indent="-457200">
              <a:buFont typeface="+mj-lt"/>
              <a:buAutoNum type="arabicPeriod"/>
            </a:pPr>
            <a:r>
              <a:rPr lang="zh-CN" sz="2400"/>
              <a:t>通过人工打分作为对照的方法，实验证实了将预训练模型靠近输出层的上下文词嵌入作为词义表示的可靠性。</a:t>
            </a:r>
            <a:endParaRPr lang="zh-CN"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2049"/>
          <p:cNvSpPr>
            <a:spLocks noGrp="1"/>
          </p:cNvSpPr>
          <p:nvPr>
            <p:ph type="ctrTitle"/>
          </p:nvPr>
        </p:nvSpPr>
        <p:spPr/>
        <p:txBody>
          <a:bodyPr anchor="ctr" anchorCtr="0"/>
          <a:p>
            <a:pPr defTabSz="914400">
              <a:buSzTx/>
              <a:buFontTx/>
              <a:buNone/>
            </a:pPr>
            <a:r>
              <a:rPr 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基于预训练模型的多语种</a:t>
            </a:r>
            <a:r>
              <a:rPr lang="en-US" alt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a:t>
            </a:r>
            <a:r>
              <a:rPr 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一词多类</a:t>
            </a:r>
            <a:r>
              <a:rPr lang="en-US" alt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a:t>
            </a:r>
            <a:r>
              <a:rPr lang="zh-CN" altLang="en-US"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现象</a:t>
            </a:r>
            <a:r>
              <a:rPr 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rPr>
              <a:t>研究</a:t>
            </a:r>
            <a:endParaRPr lang="zh-CN" sz="4400" b="1" kern="1200" baseline="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2051" name="副标题 2050"/>
          <p:cNvSpPr>
            <a:spLocks noGrp="1"/>
          </p:cNvSpPr>
          <p:nvPr>
            <p:ph type="subTitle" idx="1"/>
          </p:nvPr>
        </p:nvSpPr>
        <p:spPr>
          <a:xfrm>
            <a:off x="2700020" y="5229225"/>
            <a:ext cx="6019800" cy="1130300"/>
          </a:xfrm>
        </p:spPr>
        <p:txBody>
          <a:bodyPr anchor="t" anchorCtr="0"/>
          <a:p>
            <a:pPr algn="r" defTabSz="914400">
              <a:buSzPct val="75000"/>
            </a:pPr>
            <a:r>
              <a:rPr lang="zh-CN" sz="2800" b="1" kern="1200" baseline="0" dirty="0">
                <a:latin typeface="Arial" panose="020B0604020202020204" pitchFamily="34" charset="0"/>
                <a:ea typeface="宋体" panose="02010600030101010101" pitchFamily="2" charset="-122"/>
              </a:rPr>
              <a:t>北京大学中文系</a:t>
            </a:r>
            <a:endParaRPr lang="zh-CN" sz="2800" b="1" kern="1200" baseline="0" dirty="0">
              <a:latin typeface="Arial" panose="020B0604020202020204" pitchFamily="34" charset="0"/>
              <a:ea typeface="宋体" panose="02010600030101010101" pitchFamily="2" charset="-122"/>
            </a:endParaRPr>
          </a:p>
          <a:p>
            <a:pPr algn="r" defTabSz="914400">
              <a:buSzPct val="75000"/>
            </a:pPr>
            <a:r>
              <a:rPr lang="zh-CN" sz="2800" b="1" kern="1200" baseline="0" dirty="0">
                <a:latin typeface="Arial" panose="020B0604020202020204" pitchFamily="34" charset="0"/>
                <a:ea typeface="宋体" panose="02010600030101010101" pitchFamily="2" charset="-122"/>
              </a:rPr>
              <a:t>王佳骏</a:t>
            </a:r>
            <a:endParaRPr lang="zh-CN" sz="2800" b="1" kern="1200" baseline="0"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研究背景</a:t>
            </a:r>
            <a:endParaRPr lang="zh-CN" altLang="en-US"/>
          </a:p>
        </p:txBody>
      </p:sp>
      <p:sp>
        <p:nvSpPr>
          <p:cNvPr id="3" name="内容占位符 2"/>
          <p:cNvSpPr>
            <a:spLocks noGrp="1"/>
          </p:cNvSpPr>
          <p:nvPr>
            <p:ph idx="1"/>
          </p:nvPr>
        </p:nvSpPr>
        <p:spPr>
          <a:xfrm>
            <a:off x="457200" y="1981200"/>
            <a:ext cx="8229600" cy="4739640"/>
          </a:xfrm>
        </p:spPr>
        <p:txBody>
          <a:bodyPr/>
          <a:p>
            <a:r>
              <a:rPr lang="zh-CN" altLang="en-US" sz="3100" b="1">
                <a:solidFill>
                  <a:srgbClr val="FF0000"/>
                </a:solidFill>
              </a:rPr>
              <a:t>一词多类（</a:t>
            </a:r>
            <a:r>
              <a:rPr lang="en-US" altLang="zh-CN" sz="3100" b="1">
                <a:solidFill>
                  <a:srgbClr val="FF0000"/>
                </a:solidFill>
              </a:rPr>
              <a:t>word class flexibility</a:t>
            </a:r>
            <a:r>
              <a:rPr lang="zh-CN" altLang="en-US" sz="3100" b="1">
                <a:solidFill>
                  <a:srgbClr val="FF0000"/>
                </a:solidFill>
              </a:rPr>
              <a:t>）</a:t>
            </a:r>
            <a:r>
              <a:rPr lang="zh-CN" altLang="en-US" sz="3100"/>
              <a:t>在自然语言中普遍存在（Evans and Levinson, 2009）。</a:t>
            </a:r>
            <a:endParaRPr lang="zh-CN" altLang="en-US" sz="3100"/>
          </a:p>
          <a:p>
            <a:r>
              <a:rPr lang="zh-CN" altLang="en-US" sz="3100"/>
              <a:t>例如， Mundari</a:t>
            </a:r>
            <a:r>
              <a:rPr lang="en-US" altLang="zh-CN" sz="3100"/>
              <a:t> </a:t>
            </a:r>
            <a:r>
              <a:rPr lang="zh-CN" altLang="en-US" sz="3100"/>
              <a:t>语中</a:t>
            </a:r>
            <a:r>
              <a:rPr lang="en-US" altLang="zh-CN" sz="3100"/>
              <a:t> “buru” </a:t>
            </a:r>
            <a:r>
              <a:rPr lang="zh-CN" altLang="en-US" sz="3100"/>
              <a:t>既可以做名词用，表示</a:t>
            </a:r>
            <a:r>
              <a:rPr lang="en-US" altLang="zh-CN" sz="3100"/>
              <a:t> “</a:t>
            </a:r>
            <a:r>
              <a:rPr lang="zh-CN" altLang="en-US" sz="3100"/>
              <a:t>山</a:t>
            </a:r>
            <a:r>
              <a:rPr lang="en-US" altLang="zh-CN" sz="3100"/>
              <a:t>”</a:t>
            </a:r>
            <a:r>
              <a:rPr lang="zh-CN" altLang="en-US" sz="3100"/>
              <a:t>（</a:t>
            </a:r>
            <a:r>
              <a:rPr lang="en-US" altLang="zh-CN" sz="3100"/>
              <a:t>mountain</a:t>
            </a:r>
            <a:r>
              <a:rPr lang="zh-CN" altLang="en-US" sz="3100"/>
              <a:t>），又可以做动词用，表示</a:t>
            </a:r>
            <a:r>
              <a:rPr lang="en-US" altLang="zh-CN" sz="3100"/>
              <a:t>“</a:t>
            </a:r>
            <a:r>
              <a:rPr lang="zh-CN" altLang="en-US" sz="3100"/>
              <a:t>堆起来</a:t>
            </a:r>
            <a:r>
              <a:rPr lang="en-US" altLang="zh-CN" sz="3100"/>
              <a:t>”</a:t>
            </a:r>
            <a:r>
              <a:rPr lang="zh-CN" altLang="en-US" sz="3100"/>
              <a:t>（</a:t>
            </a:r>
            <a:r>
              <a:rPr lang="en-US" altLang="zh-CN" sz="3100"/>
              <a:t>to heap up</a:t>
            </a:r>
            <a:r>
              <a:rPr lang="zh-CN" altLang="en-US" sz="3100"/>
              <a:t>）。（Evans and Osada, 2005）</a:t>
            </a:r>
            <a:endParaRPr lang="zh-CN" altLang="en-US" sz="3100"/>
          </a:p>
          <a:p>
            <a:r>
              <a:rPr lang="zh-CN" altLang="en-US" sz="3100"/>
              <a:t>对于一词多类现象，可以从语言学角度提出</a:t>
            </a:r>
            <a:r>
              <a:rPr lang="zh-CN" altLang="en-US" sz="3100" b="1">
                <a:solidFill>
                  <a:srgbClr val="FF0000"/>
                </a:solidFill>
              </a:rPr>
              <a:t>两个问题</a:t>
            </a:r>
            <a:r>
              <a:rPr lang="zh-CN" altLang="en-US" sz="3100"/>
              <a:t>。</a:t>
            </a:r>
            <a:endParaRPr lang="zh-CN" altLang="en-US" sz="3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问题一：</a:t>
            </a:r>
            <a:r>
              <a:rPr lang="en-US" altLang="zh-CN"/>
              <a:t>“</a:t>
            </a:r>
            <a:r>
              <a:rPr lang="zh-CN" altLang="en-US"/>
              <a:t>兼类</a:t>
            </a:r>
            <a:r>
              <a:rPr lang="en-US" altLang="zh-CN"/>
              <a:t>”</a:t>
            </a:r>
            <a:r>
              <a:rPr lang="zh-CN" altLang="en-US"/>
              <a:t>还是</a:t>
            </a:r>
            <a:r>
              <a:rPr lang="en-US" altLang="zh-CN"/>
              <a:t>“</a:t>
            </a:r>
            <a:r>
              <a:rPr lang="zh-CN" altLang="en-US"/>
              <a:t>词类活用</a:t>
            </a:r>
            <a:r>
              <a:rPr lang="en-US" altLang="zh-CN"/>
              <a:t>”</a:t>
            </a:r>
            <a:r>
              <a:rPr lang="zh-CN" altLang="en-US"/>
              <a:t>？</a:t>
            </a:r>
            <a:endParaRPr lang="zh-CN" altLang="en-US"/>
          </a:p>
        </p:txBody>
      </p:sp>
      <p:sp>
        <p:nvSpPr>
          <p:cNvPr id="3" name="内容占位符 2"/>
          <p:cNvSpPr>
            <a:spLocks noGrp="1"/>
          </p:cNvSpPr>
          <p:nvPr>
            <p:ph idx="1"/>
          </p:nvPr>
        </p:nvSpPr>
        <p:spPr>
          <a:xfrm>
            <a:off x="457200" y="1981200"/>
            <a:ext cx="8229600" cy="4681220"/>
          </a:xfrm>
        </p:spPr>
        <p:txBody>
          <a:bodyPr/>
          <a:p>
            <a:r>
              <a:rPr lang="zh-CN" altLang="en-US" sz="2400"/>
              <a:t>语言中的一词多类现象，应当视作</a:t>
            </a:r>
            <a:r>
              <a:rPr lang="zh-CN" altLang="en-US" sz="2400" b="1">
                <a:solidFill>
                  <a:srgbClr val="FF0000"/>
                </a:solidFill>
              </a:rPr>
              <a:t>无向的</a:t>
            </a:r>
            <a:r>
              <a:rPr lang="en-US" altLang="zh-CN" sz="2400" b="1">
                <a:solidFill>
                  <a:srgbClr val="FF0000"/>
                </a:solidFill>
              </a:rPr>
              <a:t>“</a:t>
            </a:r>
            <a:r>
              <a:rPr lang="zh-CN" altLang="en-US" sz="2400" b="1">
                <a:solidFill>
                  <a:srgbClr val="FF0000"/>
                </a:solidFill>
              </a:rPr>
              <a:t>兼类</a:t>
            </a:r>
            <a:r>
              <a:rPr lang="en-US" altLang="zh-CN" sz="2400" b="1">
                <a:solidFill>
                  <a:srgbClr val="FF0000"/>
                </a:solidFill>
              </a:rPr>
              <a:t>”</a:t>
            </a:r>
            <a:r>
              <a:rPr lang="zh-CN" altLang="en-US" sz="2400" b="1">
                <a:solidFill>
                  <a:srgbClr val="FF0000"/>
                </a:solidFill>
              </a:rPr>
              <a:t>（</a:t>
            </a:r>
            <a:r>
              <a:rPr lang="en-US" altLang="zh-CN" sz="2400" b="1">
                <a:solidFill>
                  <a:srgbClr val="FF0000"/>
                </a:solidFill>
              </a:rPr>
              <a:t>underspecification</a:t>
            </a:r>
            <a:r>
              <a:rPr lang="zh-CN" altLang="en-US" sz="2400" b="1">
                <a:solidFill>
                  <a:srgbClr val="FF0000"/>
                </a:solidFill>
              </a:rPr>
              <a:t>）</a:t>
            </a:r>
            <a:r>
              <a:rPr lang="zh-CN" altLang="en-US" sz="2400"/>
              <a:t>还是</a:t>
            </a:r>
            <a:r>
              <a:rPr lang="zh-CN" altLang="en-US" sz="2400" b="1">
                <a:solidFill>
                  <a:srgbClr val="FF0000"/>
                </a:solidFill>
              </a:rPr>
              <a:t>有向的</a:t>
            </a:r>
            <a:r>
              <a:rPr lang="en-US" altLang="zh-CN" sz="2400" b="1">
                <a:solidFill>
                  <a:srgbClr val="FF0000"/>
                </a:solidFill>
              </a:rPr>
              <a:t>“</a:t>
            </a:r>
            <a:r>
              <a:rPr lang="zh-CN" altLang="en-US" sz="2400" b="1">
                <a:solidFill>
                  <a:srgbClr val="FF0000"/>
                </a:solidFill>
              </a:rPr>
              <a:t>词类活用</a:t>
            </a:r>
            <a:r>
              <a:rPr lang="en-US" altLang="zh-CN" sz="2400" b="1">
                <a:solidFill>
                  <a:srgbClr val="FF0000"/>
                </a:solidFill>
              </a:rPr>
              <a:t>”</a:t>
            </a:r>
            <a:r>
              <a:rPr lang="zh-CN" altLang="en-US" sz="2400" b="1">
                <a:solidFill>
                  <a:srgbClr val="FF0000"/>
                </a:solidFill>
              </a:rPr>
              <a:t>（</a:t>
            </a:r>
            <a:r>
              <a:rPr lang="en-US" altLang="zh-CN" sz="2400" b="1">
                <a:solidFill>
                  <a:srgbClr val="FF0000"/>
                </a:solidFill>
              </a:rPr>
              <a:t>conversion</a:t>
            </a:r>
            <a:r>
              <a:rPr lang="zh-CN" altLang="en-US" sz="2400" b="1">
                <a:solidFill>
                  <a:srgbClr val="FF0000"/>
                </a:solidFill>
              </a:rPr>
              <a:t>）</a:t>
            </a:r>
            <a:r>
              <a:rPr lang="zh-CN" altLang="en-US" sz="2400"/>
              <a:t>？</a:t>
            </a:r>
            <a:endParaRPr lang="zh-CN" altLang="en-US" sz="2400"/>
          </a:p>
          <a:p>
            <a:r>
              <a:rPr lang="zh-CN" altLang="en-US" sz="2400">
                <a:sym typeface="+mn-ea"/>
              </a:rPr>
              <a:t>（Jespersen, 1924; Marchand, 1969; Quirk et al., 1985）认为是词类活用，而</a:t>
            </a:r>
            <a:r>
              <a:rPr lang="en-US" altLang="zh-CN" sz="2400">
                <a:sym typeface="+mn-ea"/>
              </a:rPr>
              <a:t>（</a:t>
            </a:r>
            <a:r>
              <a:rPr lang="zh-CN" altLang="en-US" sz="2400">
                <a:sym typeface="+mn-ea"/>
              </a:rPr>
              <a:t>Farell, 2001; Barner and Bale, 2002）认为是兼类。</a:t>
            </a:r>
            <a:r>
              <a:rPr lang="en-US" altLang="zh-CN" sz="2400">
                <a:sym typeface="+mn-ea"/>
              </a:rPr>
              <a:t>（</a:t>
            </a:r>
            <a:r>
              <a:rPr lang="zh-CN" altLang="en-US" sz="2400">
                <a:sym typeface="+mn-ea"/>
              </a:rPr>
              <a:t>Farell, 2001; Don, 2005）对该问题亦有争辩。</a:t>
            </a:r>
            <a:endParaRPr lang="zh-CN" altLang="en-US" sz="2400">
              <a:sym typeface="+mn-ea"/>
            </a:endParaRPr>
          </a:p>
          <a:p>
            <a:r>
              <a:rPr lang="zh-CN" altLang="en-US" sz="2400">
                <a:sym typeface="+mn-ea"/>
              </a:rPr>
              <a:t>（</a:t>
            </a:r>
            <a:r>
              <a:rPr lang="zh-CN" altLang="en-US" sz="2400"/>
              <a:t>Hengeveld</a:t>
            </a:r>
            <a:r>
              <a:rPr lang="en-US" altLang="zh-CN" sz="2400"/>
              <a:t>,</a:t>
            </a:r>
            <a:r>
              <a:rPr lang="zh-CN" altLang="en-US" sz="2400"/>
              <a:t> 2013）在</a:t>
            </a:r>
            <a:r>
              <a:rPr lang="en-US" altLang="zh-CN" sz="2400"/>
              <a:t> Mundari </a:t>
            </a:r>
            <a:r>
              <a:rPr lang="zh-CN" altLang="en-US" sz="2400"/>
              <a:t>语研究中提出</a:t>
            </a:r>
            <a:r>
              <a:rPr lang="en-US" altLang="zh-CN" sz="2400"/>
              <a:t>contentives</a:t>
            </a:r>
            <a:r>
              <a:rPr lang="zh-CN" altLang="en-US" sz="2400"/>
              <a:t>（</a:t>
            </a:r>
            <a:r>
              <a:rPr lang="zh-CN" altLang="en-US" sz="2400"/>
              <a:t>实词？）词类，对应英语中的名词、动词、形容词、副词等词类；（Adams, 1973）则认为一词多类是有向的</a:t>
            </a:r>
            <a:r>
              <a:rPr lang="en-US" altLang="zh-CN" sz="2400"/>
              <a:t>“</a:t>
            </a:r>
            <a:r>
              <a:rPr lang="zh-CN" altLang="en-US" sz="2400"/>
              <a:t>活用</a:t>
            </a:r>
            <a:r>
              <a:rPr lang="en-US" altLang="zh-CN" sz="2400"/>
              <a:t>”</a:t>
            </a:r>
            <a:r>
              <a:rPr lang="zh-CN" altLang="en-US" sz="2400"/>
              <a:t>过程，例如</a:t>
            </a:r>
            <a:r>
              <a:rPr lang="en-US" altLang="zh-CN" sz="2400"/>
              <a:t> “to fish” </a:t>
            </a:r>
            <a:r>
              <a:rPr lang="zh-CN" altLang="en-US" sz="2400"/>
              <a:t>中的动词</a:t>
            </a:r>
            <a:r>
              <a:rPr lang="en-US" altLang="zh-CN" sz="2400"/>
              <a:t> “fish” </a:t>
            </a:r>
            <a:r>
              <a:rPr lang="zh-CN" altLang="en-US" sz="2400"/>
              <a:t>由名词转化而来。</a:t>
            </a:r>
            <a:endParaRPr lang="zh-CN" altLang="en-US" sz="2400"/>
          </a:p>
        </p:txBody>
      </p:sp>
      <mc:AlternateContent xmlns:mc="http://schemas.openxmlformats.org/markup-compatibility/2006" xmlns:p14="http://schemas.microsoft.com/office/powerpoint/2010/main">
        <mc:Choice Requires="p14">
          <p:contentPart r:id="rId1" p14:bwMode="auto">
            <p14:nvContentPartPr>
              <p14:cNvPr id="4" name="墨迹 3"/>
              <p14:cNvContentPartPr/>
              <p14:nvPr/>
            </p14:nvContentPartPr>
            <p14:xfrm>
              <a:off x="9307830" y="2001520"/>
              <a:ext cx="3464560" cy="464185"/>
            </p14:xfrm>
          </p:contentPart>
        </mc:Choice>
        <mc:Fallback xmlns="">
          <p:pic>
            <p:nvPicPr>
              <p:cNvPr id="4" name="墨迹 3"/>
            </p:nvPicPr>
            <p:blipFill>
              <a:blip r:embed="rId2"/>
            </p:blipFill>
            <p:spPr>
              <a:xfrm>
                <a:off x="9307830" y="2001520"/>
                <a:ext cx="3464560" cy="46418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9914890" y="2242820"/>
              <a:ext cx="36195" cy="187325"/>
            </p14:xfrm>
          </p:contentPart>
        </mc:Choice>
        <mc:Fallback xmlns="">
          <p:pic>
            <p:nvPicPr>
              <p:cNvPr id="5" name="墨迹 4"/>
            </p:nvPicPr>
            <p:blipFill>
              <a:blip r:embed="rId4"/>
            </p:blipFill>
            <p:spPr>
              <a:xfrm>
                <a:off x="9914890" y="2242820"/>
                <a:ext cx="36195" cy="18732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0593705" y="2197735"/>
              <a:ext cx="360" cy="214630"/>
            </p14:xfrm>
          </p:contentPart>
        </mc:Choice>
        <mc:Fallback xmlns="">
          <p:pic>
            <p:nvPicPr>
              <p:cNvPr id="6" name="墨迹 5"/>
            </p:nvPicPr>
            <p:blipFill>
              <a:blip r:embed="rId6"/>
            </p:blipFill>
            <p:spPr>
              <a:xfrm>
                <a:off x="10593705" y="2197735"/>
                <a:ext cx="360" cy="21463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11254740" y="2233930"/>
              <a:ext cx="35560" cy="178435"/>
            </p14:xfrm>
          </p:contentPart>
        </mc:Choice>
        <mc:Fallback xmlns="">
          <p:pic>
            <p:nvPicPr>
              <p:cNvPr id="7" name="墨迹 6"/>
            </p:nvPicPr>
            <p:blipFill>
              <a:blip r:embed="rId8"/>
            </p:blipFill>
            <p:spPr>
              <a:xfrm>
                <a:off x="11254740" y="2233930"/>
                <a:ext cx="35560" cy="17843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12120880" y="2179955"/>
              <a:ext cx="26670" cy="303530"/>
            </p14:xfrm>
          </p:contentPart>
        </mc:Choice>
        <mc:Fallback xmlns="">
          <p:pic>
            <p:nvPicPr>
              <p:cNvPr id="8" name="墨迹 7"/>
            </p:nvPicPr>
            <p:blipFill>
              <a:blip r:embed="rId10"/>
            </p:blipFill>
            <p:spPr>
              <a:xfrm>
                <a:off x="12120880" y="2179955"/>
                <a:ext cx="26670" cy="30353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9558020" y="2260600"/>
              <a:ext cx="133985" cy="160655"/>
            </p14:xfrm>
          </p:contentPart>
        </mc:Choice>
        <mc:Fallback xmlns="">
          <p:pic>
            <p:nvPicPr>
              <p:cNvPr id="9" name="墨迹 8"/>
            </p:nvPicPr>
            <p:blipFill>
              <a:blip r:embed="rId12"/>
            </p:blipFill>
            <p:spPr>
              <a:xfrm>
                <a:off x="9558020" y="2260600"/>
                <a:ext cx="133985" cy="16065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9638030" y="2376805"/>
              <a:ext cx="27305" cy="26670"/>
            </p14:xfrm>
          </p:contentPart>
        </mc:Choice>
        <mc:Fallback xmlns="">
          <p:pic>
            <p:nvPicPr>
              <p:cNvPr id="10" name="墨迹 9"/>
            </p:nvPicPr>
            <p:blipFill>
              <a:blip r:embed="rId14"/>
            </p:blipFill>
            <p:spPr>
              <a:xfrm>
                <a:off x="9638030" y="2376805"/>
                <a:ext cx="27305" cy="2667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10165080" y="2403475"/>
              <a:ext cx="125095" cy="44450"/>
            </p14:xfrm>
          </p:contentPart>
        </mc:Choice>
        <mc:Fallback xmlns="">
          <p:pic>
            <p:nvPicPr>
              <p:cNvPr id="11" name="墨迹 10"/>
            </p:nvPicPr>
            <p:blipFill>
              <a:blip r:embed="rId16"/>
            </p:blipFill>
            <p:spPr>
              <a:xfrm>
                <a:off x="10165080" y="2403475"/>
                <a:ext cx="125095" cy="4445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10165080" y="2322830"/>
              <a:ext cx="125095" cy="62865"/>
            </p14:xfrm>
          </p:contentPart>
        </mc:Choice>
        <mc:Fallback xmlns="">
          <p:pic>
            <p:nvPicPr>
              <p:cNvPr id="12" name="墨迹 11"/>
            </p:nvPicPr>
            <p:blipFill>
              <a:blip r:embed="rId18"/>
            </p:blipFill>
            <p:spPr>
              <a:xfrm>
                <a:off x="10165080" y="2322830"/>
                <a:ext cx="125095" cy="6286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10879455" y="2394585"/>
              <a:ext cx="17780" cy="360"/>
            </p14:xfrm>
          </p:contentPart>
        </mc:Choice>
        <mc:Fallback xmlns="">
          <p:pic>
            <p:nvPicPr>
              <p:cNvPr id="13" name="墨迹 12"/>
            </p:nvPicPr>
            <p:blipFill>
              <a:blip r:embed="rId20"/>
            </p:blipFill>
            <p:spPr>
              <a:xfrm>
                <a:off x="10879455" y="2394585"/>
                <a:ext cx="17780" cy="36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10915015" y="2349500"/>
              <a:ext cx="125095" cy="133985"/>
            </p14:xfrm>
          </p:contentPart>
        </mc:Choice>
        <mc:Fallback xmlns="">
          <p:pic>
            <p:nvPicPr>
              <p:cNvPr id="14" name="墨迹 13"/>
            </p:nvPicPr>
            <p:blipFill>
              <a:blip r:embed="rId22"/>
            </p:blipFill>
            <p:spPr>
              <a:xfrm>
                <a:off x="10915015" y="2349500"/>
                <a:ext cx="125095" cy="13398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10620375" y="2492375"/>
              <a:ext cx="1544955" cy="473710"/>
            </p14:xfrm>
          </p:contentPart>
        </mc:Choice>
        <mc:Fallback xmlns="">
          <p:pic>
            <p:nvPicPr>
              <p:cNvPr id="15" name="墨迹 14"/>
            </p:nvPicPr>
            <p:blipFill>
              <a:blip r:embed="rId24"/>
            </p:blipFill>
            <p:spPr>
              <a:xfrm>
                <a:off x="10620375" y="2492375"/>
                <a:ext cx="1544955" cy="47371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11209655" y="2751455"/>
              <a:ext cx="151765" cy="53975"/>
            </p14:xfrm>
          </p:contentPart>
        </mc:Choice>
        <mc:Fallback xmlns="">
          <p:pic>
            <p:nvPicPr>
              <p:cNvPr id="16" name="墨迹 15"/>
            </p:nvPicPr>
            <p:blipFill>
              <a:blip r:embed="rId26"/>
            </p:blipFill>
            <p:spPr>
              <a:xfrm>
                <a:off x="11209655" y="2751455"/>
                <a:ext cx="151765" cy="5397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11236960" y="2626360"/>
              <a:ext cx="196215" cy="223520"/>
            </p14:xfrm>
          </p:contentPart>
        </mc:Choice>
        <mc:Fallback xmlns="">
          <p:pic>
            <p:nvPicPr>
              <p:cNvPr id="17" name="墨迹 16"/>
            </p:nvPicPr>
            <p:blipFill>
              <a:blip r:embed="rId28"/>
            </p:blipFill>
            <p:spPr>
              <a:xfrm>
                <a:off x="11236960" y="2626360"/>
                <a:ext cx="196215" cy="223520"/>
              </a:xfrm>
              <a:prstGeom prst="rect"/>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问题一：</a:t>
            </a:r>
            <a:r>
              <a:rPr lang="en-US" altLang="zh-CN">
                <a:sym typeface="+mn-ea"/>
              </a:rPr>
              <a:t>“</a:t>
            </a:r>
            <a:r>
              <a:rPr lang="zh-CN" altLang="en-US">
                <a:sym typeface="+mn-ea"/>
              </a:rPr>
              <a:t>兼类</a:t>
            </a:r>
            <a:r>
              <a:rPr lang="en-US" altLang="zh-CN">
                <a:sym typeface="+mn-ea"/>
              </a:rPr>
              <a:t>”</a:t>
            </a:r>
            <a:r>
              <a:rPr lang="zh-CN" altLang="en-US">
                <a:sym typeface="+mn-ea"/>
              </a:rPr>
              <a:t>还是</a:t>
            </a:r>
            <a:r>
              <a:rPr lang="en-US" altLang="zh-CN">
                <a:sym typeface="+mn-ea"/>
              </a:rPr>
              <a:t>“</a:t>
            </a:r>
            <a:r>
              <a:rPr lang="zh-CN" altLang="en-US">
                <a:sym typeface="+mn-ea"/>
              </a:rPr>
              <a:t>词类活用</a:t>
            </a:r>
            <a:r>
              <a:rPr lang="en-US" altLang="zh-CN">
                <a:sym typeface="+mn-ea"/>
              </a:rPr>
              <a:t>”</a:t>
            </a:r>
            <a:r>
              <a:rPr lang="zh-CN" altLang="en-US">
                <a:sym typeface="+mn-ea"/>
              </a:rPr>
              <a:t>？</a:t>
            </a:r>
            <a:endParaRPr lang="zh-CN" altLang="en-US"/>
          </a:p>
        </p:txBody>
      </p:sp>
      <p:sp>
        <p:nvSpPr>
          <p:cNvPr id="3" name="内容占位符 2"/>
          <p:cNvSpPr>
            <a:spLocks noGrp="1"/>
          </p:cNvSpPr>
          <p:nvPr>
            <p:ph idx="1"/>
          </p:nvPr>
        </p:nvSpPr>
        <p:spPr>
          <a:xfrm>
            <a:off x="457200" y="1981200"/>
            <a:ext cx="8378190" cy="3886200"/>
          </a:xfrm>
        </p:spPr>
        <p:txBody>
          <a:bodyPr/>
          <a:p>
            <a:r>
              <a:rPr lang="zh-CN" sz="2700"/>
              <a:t>为了回答</a:t>
            </a:r>
            <a:r>
              <a:rPr lang="en-US" altLang="zh-CN" sz="2700"/>
              <a:t>“</a:t>
            </a:r>
            <a:r>
              <a:rPr lang="zh-CN" sz="2700"/>
              <a:t>一词多类</a:t>
            </a:r>
            <a:r>
              <a:rPr lang="en-US" altLang="zh-CN" sz="2700"/>
              <a:t>”</a:t>
            </a:r>
            <a:r>
              <a:rPr lang="zh-CN" altLang="en-US" sz="2700"/>
              <a:t>现象究竟</a:t>
            </a:r>
            <a:r>
              <a:rPr lang="zh-CN" sz="2700"/>
              <a:t>是</a:t>
            </a:r>
            <a:r>
              <a:rPr lang="en-US" altLang="zh-CN" sz="2700"/>
              <a:t>“</a:t>
            </a:r>
            <a:r>
              <a:rPr lang="zh-CN" altLang="en-US" sz="2700"/>
              <a:t>兼类</a:t>
            </a:r>
            <a:r>
              <a:rPr lang="en-US" altLang="zh-CN" sz="2700"/>
              <a:t>”</a:t>
            </a:r>
            <a:r>
              <a:rPr lang="zh-CN" altLang="en-US" sz="2700"/>
              <a:t>还是</a:t>
            </a:r>
            <a:r>
              <a:rPr lang="en-US" altLang="zh-CN" sz="2700"/>
              <a:t>“</a:t>
            </a:r>
            <a:r>
              <a:rPr lang="zh-CN" altLang="en-US" sz="2700"/>
              <a:t>词类活用</a:t>
            </a:r>
            <a:r>
              <a:rPr lang="en-US" altLang="zh-CN" sz="2700"/>
              <a:t>”</a:t>
            </a:r>
            <a:r>
              <a:rPr lang="zh-CN" altLang="en-US" sz="2700"/>
              <a:t>，需要给出共时层面的</a:t>
            </a:r>
            <a:r>
              <a:rPr lang="zh-CN" altLang="en-US" sz="2700" b="1">
                <a:solidFill>
                  <a:srgbClr val="FF0000"/>
                </a:solidFill>
              </a:rPr>
              <a:t>量化的判定标准</a:t>
            </a:r>
            <a:r>
              <a:rPr lang="zh-CN" altLang="en-US" sz="2700"/>
              <a:t>。</a:t>
            </a:r>
            <a:endParaRPr lang="zh-CN" altLang="en-US" sz="2700"/>
          </a:p>
          <a:p>
            <a:r>
              <a:rPr lang="zh-CN" altLang="en-US" sz="2700"/>
              <a:t>（Marchand, 1964; </a:t>
            </a:r>
            <a:r>
              <a:rPr lang="en-US" altLang="zh-CN" sz="2700"/>
              <a:t>I</a:t>
            </a:r>
            <a:r>
              <a:rPr lang="zh-CN" altLang="en-US" sz="2700"/>
              <a:t>acobini, 2000）认为，以下情形可以支持</a:t>
            </a:r>
            <a:r>
              <a:rPr lang="en-US" altLang="zh-CN" sz="2700"/>
              <a:t>“</a:t>
            </a:r>
            <a:r>
              <a:rPr lang="zh-CN" altLang="en-US" sz="2700"/>
              <a:t>词类活用</a:t>
            </a:r>
            <a:r>
              <a:rPr lang="en-US" altLang="zh-CN" sz="2700"/>
              <a:t>”</a:t>
            </a:r>
            <a:r>
              <a:rPr lang="zh-CN" altLang="en-US" sz="2700"/>
              <a:t>说：</a:t>
            </a:r>
            <a:endParaRPr lang="zh-CN" altLang="en-US" sz="2700"/>
          </a:p>
          <a:p>
            <a:pPr marL="514350" indent="-514350">
              <a:buFont typeface="+mj-ea"/>
              <a:buAutoNum type="circleNumDbPlain"/>
            </a:pPr>
            <a:r>
              <a:rPr lang="zh-CN" altLang="en-US" sz="2700"/>
              <a:t>同一个词的不同类别的词例（</a:t>
            </a:r>
            <a:r>
              <a:rPr lang="en-US" altLang="zh-CN" sz="2700"/>
              <a:t>token</a:t>
            </a:r>
            <a:r>
              <a:rPr lang="zh-CN" altLang="en-US" sz="2700"/>
              <a:t>）</a:t>
            </a:r>
            <a:r>
              <a:rPr lang="zh-CN" altLang="en-US" sz="2700"/>
              <a:t>的出现频率有显著差别：</a:t>
            </a:r>
            <a:r>
              <a:rPr lang="zh-CN" altLang="en-US" sz="2700" b="1">
                <a:sym typeface="+mn-ea"/>
              </a:rPr>
              <a:t>主类的出现频率高于派生类的出现频率</a:t>
            </a:r>
            <a:r>
              <a:rPr lang="zh-CN" altLang="en-US" sz="2700"/>
              <a:t>；</a:t>
            </a:r>
            <a:endParaRPr lang="zh-CN" altLang="en-US" sz="2700"/>
          </a:p>
          <a:p>
            <a:pPr marL="514350" indent="-514350">
              <a:buFont typeface="+mj-ea"/>
              <a:buAutoNum type="circleNumDbPlain"/>
            </a:pPr>
            <a:r>
              <a:rPr lang="zh-CN" altLang="en-US" sz="2700">
                <a:sym typeface="+mn-ea"/>
              </a:rPr>
              <a:t>和主类相比，</a:t>
            </a:r>
            <a:r>
              <a:rPr lang="zh-CN" altLang="en-US" sz="2700" b="1">
                <a:sym typeface="+mn-ea"/>
              </a:rPr>
              <a:t>派生类（特殊用法）的使用</a:t>
            </a:r>
            <a:r>
              <a:rPr lang="zh-CN" altLang="en-US" sz="2700" b="1">
                <a:sym typeface="+mn-ea"/>
              </a:rPr>
              <a:t>受到的约束更多，</a:t>
            </a:r>
            <a:r>
              <a:rPr lang="zh-CN" altLang="en-US" sz="2700" b="1">
                <a:sym typeface="+mn-ea"/>
              </a:rPr>
              <a:t>能出现的语境更为受限，</a:t>
            </a:r>
            <a:r>
              <a:rPr lang="zh-CN" altLang="en-US" sz="2700">
                <a:sym typeface="+mn-ea"/>
              </a:rPr>
              <a:t>即</a:t>
            </a:r>
            <a:r>
              <a:rPr lang="zh-CN" altLang="en-US" sz="2700">
                <a:sym typeface="+mn-ea"/>
              </a:rPr>
              <a:t>主类</a:t>
            </a:r>
            <a:r>
              <a:rPr lang="zh-CN" altLang="en-US" sz="2700"/>
              <a:t>的</a:t>
            </a:r>
            <a:r>
              <a:rPr lang="zh-CN" altLang="en-US" sz="2700" b="1">
                <a:solidFill>
                  <a:srgbClr val="FF0000"/>
                </a:solidFill>
              </a:rPr>
              <a:t>语义变异（</a:t>
            </a:r>
            <a:r>
              <a:rPr lang="en-US" altLang="zh-CN" sz="2700" b="1">
                <a:solidFill>
                  <a:srgbClr val="FF0000"/>
                </a:solidFill>
              </a:rPr>
              <a:t>semantic variation</a:t>
            </a:r>
            <a:r>
              <a:rPr lang="zh-CN" altLang="en-US" sz="2700" b="1">
                <a:solidFill>
                  <a:srgbClr val="FF0000"/>
                </a:solidFill>
              </a:rPr>
              <a:t>）</a:t>
            </a:r>
            <a:r>
              <a:rPr lang="zh-CN" altLang="en-US" sz="2700"/>
              <a:t>程度高于</a:t>
            </a:r>
            <a:r>
              <a:rPr lang="zh-CN" altLang="en-US" sz="2700">
                <a:sym typeface="+mn-ea"/>
              </a:rPr>
              <a:t>派生类</a:t>
            </a:r>
            <a:r>
              <a:rPr lang="zh-CN" altLang="en-US" sz="2700"/>
              <a:t>。</a:t>
            </a:r>
            <a:endParaRPr lang="zh-CN" altLang="en-US" sz="2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a:sym typeface="+mn-ea"/>
              </a:rPr>
              <a:t>问题二：一词多类中，类别之间的</a:t>
            </a:r>
            <a:r>
              <a:rPr lang="en-US" altLang="zh-CN" sz="2400">
                <a:sym typeface="+mn-ea"/>
              </a:rPr>
              <a:t>“</a:t>
            </a:r>
            <a:r>
              <a:rPr lang="zh-CN" altLang="en-US" sz="2400">
                <a:sym typeface="+mn-ea"/>
              </a:rPr>
              <a:t>语义漂移</a:t>
            </a:r>
            <a:r>
              <a:rPr lang="en-US" altLang="zh-CN" sz="2400">
                <a:sym typeface="+mn-ea"/>
              </a:rPr>
              <a:t>”</a:t>
            </a:r>
            <a:r>
              <a:rPr lang="zh-CN" altLang="en-US" sz="2400">
                <a:sym typeface="+mn-ea"/>
              </a:rPr>
              <a:t>程度是否一致？</a:t>
            </a:r>
            <a:endParaRPr lang="zh-CN" altLang="en-US" sz="2400">
              <a:sym typeface="+mn-ea"/>
            </a:endParaRPr>
          </a:p>
        </p:txBody>
      </p:sp>
      <p:sp>
        <p:nvSpPr>
          <p:cNvPr id="3" name="内容占位符 2"/>
          <p:cNvSpPr>
            <a:spLocks noGrp="1"/>
          </p:cNvSpPr>
          <p:nvPr>
            <p:ph idx="1"/>
          </p:nvPr>
        </p:nvSpPr>
        <p:spPr>
          <a:xfrm>
            <a:off x="467360" y="1700530"/>
            <a:ext cx="8228965" cy="3886200"/>
          </a:xfrm>
        </p:spPr>
        <p:txBody>
          <a:bodyPr/>
          <a:p>
            <a:r>
              <a:rPr lang="zh-CN" altLang="en-US" sz="3000"/>
              <a:t>从跨语言视角看，</a:t>
            </a:r>
            <a:r>
              <a:rPr lang="en-US" altLang="zh-CN" sz="3000" b="1">
                <a:solidFill>
                  <a:srgbClr val="FF0000"/>
                </a:solidFill>
              </a:rPr>
              <a:t>“</a:t>
            </a:r>
            <a:r>
              <a:rPr lang="zh-CN" altLang="en-US" sz="3000" b="1">
                <a:solidFill>
                  <a:srgbClr val="FF0000"/>
                </a:solidFill>
              </a:rPr>
              <a:t>名词</a:t>
            </a:r>
            <a:r>
              <a:rPr lang="en-US" altLang="zh-CN" sz="3000" b="1">
                <a:solidFill>
                  <a:srgbClr val="FF0000"/>
                </a:solidFill>
              </a:rPr>
              <a:t>”</a:t>
            </a:r>
            <a:r>
              <a:rPr lang="zh-CN" altLang="en-US" sz="3000" b="1">
                <a:solidFill>
                  <a:srgbClr val="FF0000"/>
                </a:solidFill>
              </a:rPr>
              <a:t>和</a:t>
            </a:r>
            <a:r>
              <a:rPr lang="en-US" altLang="zh-CN" sz="3000" b="1">
                <a:solidFill>
                  <a:srgbClr val="FF0000"/>
                </a:solidFill>
              </a:rPr>
              <a:t>“</a:t>
            </a:r>
            <a:r>
              <a:rPr lang="zh-CN" altLang="en-US" sz="3000" b="1">
                <a:solidFill>
                  <a:srgbClr val="FF0000"/>
                </a:solidFill>
              </a:rPr>
              <a:t>动词</a:t>
            </a:r>
            <a:r>
              <a:rPr lang="en-US" altLang="zh-CN" sz="3000" b="1">
                <a:solidFill>
                  <a:srgbClr val="FF0000"/>
                </a:solidFill>
              </a:rPr>
              <a:t>”</a:t>
            </a:r>
            <a:r>
              <a:rPr lang="zh-CN" altLang="en-US" sz="3000"/>
              <a:t>的词类划分在世界语言中普遍存在（Hengeveld, 1992; Evans,</a:t>
            </a:r>
            <a:r>
              <a:rPr lang="en-US" altLang="zh-CN" sz="3000"/>
              <a:t> </a:t>
            </a:r>
            <a:r>
              <a:rPr lang="zh-CN" altLang="en-US" sz="3000"/>
              <a:t>2000; Croft, 2003）。</a:t>
            </a:r>
            <a:endParaRPr lang="zh-CN" altLang="en-US" sz="3000"/>
          </a:p>
          <a:p>
            <a:r>
              <a:rPr lang="zh-CN" altLang="en-US" sz="3000"/>
              <a:t>考察一词多类在名词和动词上的表现，可以观察到两个特点：</a:t>
            </a:r>
            <a:endParaRPr lang="zh-CN" altLang="en-US" sz="3000"/>
          </a:p>
          <a:p>
            <a:pPr marL="514350" indent="-514350">
              <a:buFont typeface="+mj-ea"/>
              <a:buAutoNum type="circleNumDbPlain"/>
            </a:pPr>
            <a:r>
              <a:rPr lang="zh-CN" altLang="en-US" sz="3000"/>
              <a:t>动词做名词用时，其意义还是</a:t>
            </a:r>
            <a:r>
              <a:rPr lang="zh-CN" altLang="en-US" sz="3000" b="1">
                <a:solidFill>
                  <a:srgbClr val="FF0000"/>
                </a:solidFill>
              </a:rPr>
              <a:t>事件本身</a:t>
            </a:r>
            <a:r>
              <a:rPr lang="zh-CN" altLang="en-US" sz="3000"/>
              <a:t>或</a:t>
            </a:r>
            <a:r>
              <a:rPr lang="zh-CN" altLang="en-US" sz="3000" b="1">
                <a:solidFill>
                  <a:srgbClr val="FF0000"/>
                </a:solidFill>
              </a:rPr>
              <a:t>事件的结果状态</a:t>
            </a:r>
            <a:r>
              <a:rPr lang="zh-CN" altLang="en-US" sz="3000"/>
              <a:t>。（Jespersen, 1942;</a:t>
            </a:r>
            <a:r>
              <a:rPr lang="en-US" altLang="zh-CN" sz="3000"/>
              <a:t> </a:t>
            </a:r>
            <a:r>
              <a:rPr lang="zh-CN" altLang="en-US" sz="3000"/>
              <a:t>Marchand, 1969;</a:t>
            </a:r>
            <a:r>
              <a:rPr lang="en-US" altLang="zh-CN" sz="3000"/>
              <a:t> </a:t>
            </a:r>
            <a:r>
              <a:rPr lang="zh-CN" altLang="en-US" sz="3000"/>
              <a:t>Cetnarowska, 1993）。例如，</a:t>
            </a:r>
            <a:r>
              <a:rPr lang="en-US" altLang="zh-CN" sz="3000"/>
              <a:t>throw </a:t>
            </a:r>
            <a:r>
              <a:rPr lang="zh-CN" altLang="en-US" sz="3000"/>
              <a:t>就是</a:t>
            </a:r>
            <a:r>
              <a:rPr lang="en-US" altLang="zh-CN" sz="3000"/>
              <a:t>“</a:t>
            </a:r>
            <a:r>
              <a:rPr lang="zh-CN" altLang="en-US" sz="3000"/>
              <a:t>扔</a:t>
            </a:r>
            <a:r>
              <a:rPr lang="en-US" altLang="zh-CN" sz="3000"/>
              <a:t>”</a:t>
            </a:r>
            <a:r>
              <a:rPr lang="zh-CN" altLang="en-US" sz="3000"/>
              <a:t>这一动作，</a:t>
            </a:r>
            <a:r>
              <a:rPr lang="en-US" altLang="zh-CN" sz="3000"/>
              <a:t>release </a:t>
            </a:r>
            <a:r>
              <a:rPr lang="zh-CN" altLang="en-US" sz="3000"/>
              <a:t>表示</a:t>
            </a:r>
            <a:r>
              <a:rPr lang="en-US" altLang="zh-CN" sz="3000"/>
              <a:t>“</a:t>
            </a:r>
            <a:r>
              <a:rPr lang="zh-CN" altLang="en-US" sz="3000"/>
              <a:t>释放</a:t>
            </a:r>
            <a:r>
              <a:rPr lang="en-US" altLang="zh-CN" sz="3000"/>
              <a:t>”</a:t>
            </a:r>
            <a:r>
              <a:rPr lang="zh-CN" altLang="en-US" sz="3000"/>
              <a:t>后的结果状态</a:t>
            </a:r>
            <a:r>
              <a:rPr lang="zh-CN" altLang="en-US" sz="3000">
                <a:sym typeface="+mn-ea"/>
              </a:rPr>
              <a:t>，意义变化不大</a:t>
            </a:r>
            <a:r>
              <a:rPr lang="zh-CN" altLang="en-US" sz="3000"/>
              <a:t>。</a:t>
            </a:r>
            <a:endParaRPr lang="zh-CN" altLang="en-US"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a:sym typeface="+mn-ea"/>
              </a:rPr>
              <a:t>问题二：一词多类中，类别之间的</a:t>
            </a:r>
            <a:r>
              <a:rPr lang="en-US" altLang="zh-CN" sz="2400">
                <a:sym typeface="+mn-ea"/>
              </a:rPr>
              <a:t>“</a:t>
            </a:r>
            <a:r>
              <a:rPr lang="zh-CN" altLang="en-US" sz="2400">
                <a:sym typeface="+mn-ea"/>
              </a:rPr>
              <a:t>语义漂移</a:t>
            </a:r>
            <a:r>
              <a:rPr lang="en-US" altLang="zh-CN" sz="2400">
                <a:sym typeface="+mn-ea"/>
              </a:rPr>
              <a:t>”</a:t>
            </a:r>
            <a:r>
              <a:rPr lang="zh-CN" altLang="en-US" sz="2400">
                <a:sym typeface="+mn-ea"/>
              </a:rPr>
              <a:t>程度是否一致？</a:t>
            </a:r>
            <a:endParaRPr lang="zh-CN" altLang="en-US" sz="2400">
              <a:sym typeface="+mn-ea"/>
            </a:endParaRPr>
          </a:p>
        </p:txBody>
      </p:sp>
      <p:sp>
        <p:nvSpPr>
          <p:cNvPr id="3" name="内容占位符 2"/>
          <p:cNvSpPr>
            <a:spLocks noGrp="1"/>
          </p:cNvSpPr>
          <p:nvPr>
            <p:ph idx="1"/>
          </p:nvPr>
        </p:nvSpPr>
        <p:spPr>
          <a:xfrm>
            <a:off x="467360" y="1700530"/>
            <a:ext cx="8229600" cy="3886200"/>
          </a:xfrm>
        </p:spPr>
        <p:txBody>
          <a:bodyPr/>
          <a:p>
            <a:pPr marL="514350" indent="-514350">
              <a:buFont typeface="+mj-ea"/>
              <a:buAutoNum type="circleNumDbPlain" startAt="2"/>
            </a:pPr>
            <a:r>
              <a:rPr lang="zh-CN" altLang="en-US" sz="3000"/>
              <a:t>而名词做动词用时，可能引入更丰富的语义信息，语义漂移程度高。例如</a:t>
            </a:r>
            <a:r>
              <a:rPr lang="en-US" altLang="zh-CN" sz="3000"/>
              <a:t> hammer</a:t>
            </a:r>
            <a:r>
              <a:rPr lang="zh-CN" altLang="en-US" sz="3000"/>
              <a:t>（</a:t>
            </a:r>
            <a:r>
              <a:rPr lang="zh-CN" altLang="en-US" sz="3000"/>
              <a:t>用锤子砸）是将原名词视作工具，而</a:t>
            </a:r>
            <a:r>
              <a:rPr lang="en-US" altLang="zh-CN" sz="3000"/>
              <a:t> winter</a:t>
            </a:r>
            <a:r>
              <a:rPr lang="zh-CN" altLang="en-US" sz="3000"/>
              <a:t>（</a:t>
            </a:r>
            <a:r>
              <a:rPr lang="zh-CN" altLang="en-US" sz="3000"/>
              <a:t>在某处过冬）则是描述时空状态。（Clark and Clark</a:t>
            </a:r>
            <a:r>
              <a:rPr lang="en-US" altLang="zh-CN" sz="3000"/>
              <a:t>, </a:t>
            </a:r>
            <a:r>
              <a:rPr lang="zh-CN" altLang="en-US" sz="3000"/>
              <a:t>1979）认为</a:t>
            </a:r>
            <a:r>
              <a:rPr lang="en-US" altLang="zh-CN" sz="3000"/>
              <a:t>“</a:t>
            </a:r>
            <a:r>
              <a:rPr lang="zh-CN" altLang="en-US" sz="3000"/>
              <a:t>名词动用</a:t>
            </a:r>
            <a:r>
              <a:rPr lang="en-US" altLang="zh-CN" sz="3000"/>
              <a:t>”</a:t>
            </a:r>
            <a:r>
              <a:rPr lang="zh-CN" altLang="en-US" sz="3000"/>
              <a:t>中，原名词和动词之间的语义关系无法用统一的模式描述。</a:t>
            </a:r>
            <a:endParaRPr lang="zh-CN" altLang="en-US" sz="3000"/>
          </a:p>
          <a:p>
            <a:r>
              <a:rPr lang="zh-CN" altLang="en-US" sz="3000"/>
              <a:t>也就是说，</a:t>
            </a:r>
            <a:r>
              <a:rPr lang="en-US" altLang="zh-CN" sz="3000"/>
              <a:t>“</a:t>
            </a:r>
            <a:r>
              <a:rPr lang="zh-CN" altLang="en-US" sz="3000">
                <a:sym typeface="+mn-ea"/>
              </a:rPr>
              <a:t>名词动用</a:t>
            </a:r>
            <a:r>
              <a:rPr lang="en-US" altLang="zh-CN" sz="3000"/>
              <a:t>”</a:t>
            </a:r>
            <a:r>
              <a:rPr lang="zh-CN" altLang="en-US" sz="3000"/>
              <a:t>时发生的</a:t>
            </a:r>
            <a:r>
              <a:rPr lang="en-US" altLang="zh-CN" sz="3000"/>
              <a:t>“</a:t>
            </a:r>
            <a:r>
              <a:rPr lang="zh-CN" altLang="en-US" sz="3000"/>
              <a:t>语义偏移</a:t>
            </a:r>
            <a:r>
              <a:rPr lang="en-US" altLang="zh-CN" sz="3000"/>
              <a:t>”</a:t>
            </a:r>
            <a:r>
              <a:rPr lang="zh-CN" altLang="en-US" sz="3000"/>
              <a:t>（</a:t>
            </a:r>
            <a:r>
              <a:rPr lang="en-US" altLang="zh-CN" sz="3000"/>
              <a:t>semantic shift</a:t>
            </a:r>
            <a:r>
              <a:rPr lang="zh-CN" altLang="en-US" sz="3000"/>
              <a:t>）大于</a:t>
            </a:r>
            <a:r>
              <a:rPr lang="en-US" altLang="zh-CN" sz="3000"/>
              <a:t>“</a:t>
            </a:r>
            <a:r>
              <a:rPr lang="zh-CN" altLang="en-US" sz="3000">
                <a:sym typeface="+mn-ea"/>
              </a:rPr>
              <a:t>动词名用</a:t>
            </a:r>
            <a:r>
              <a:rPr lang="en-US" altLang="zh-CN" sz="3000"/>
              <a:t>”</a:t>
            </a:r>
            <a:r>
              <a:rPr lang="zh-CN" altLang="en-US" sz="3000"/>
              <a:t>时的</a:t>
            </a:r>
            <a:r>
              <a:rPr lang="en-US" altLang="zh-CN" sz="3000"/>
              <a:t>“</a:t>
            </a:r>
            <a:r>
              <a:rPr lang="zh-CN" altLang="en-US" sz="3000"/>
              <a:t>语义偏移</a:t>
            </a:r>
            <a:r>
              <a:rPr lang="en-US" altLang="zh-CN" sz="3000"/>
              <a:t>”</a:t>
            </a:r>
            <a:r>
              <a:rPr lang="zh-CN" altLang="en-US" sz="3000"/>
              <a:t>。</a:t>
            </a:r>
            <a:r>
              <a:rPr lang="zh-CN" altLang="en-US" sz="3000" b="1">
                <a:solidFill>
                  <a:srgbClr val="FF0000"/>
                </a:solidFill>
              </a:rPr>
              <a:t>这个假说是否成立</a:t>
            </a:r>
            <a:r>
              <a:rPr lang="zh-CN" altLang="en-US" sz="3000" b="1">
                <a:solidFill>
                  <a:srgbClr val="FF0000"/>
                </a:solidFill>
              </a:rPr>
              <a:t>？</a:t>
            </a:r>
            <a:endParaRPr lang="zh-CN" altLang="en-US" sz="3000" b="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772285"/>
            <a:ext cx="8336915" cy="4687570"/>
          </a:xfrm>
        </p:spPr>
        <p:txBody>
          <a:bodyPr/>
          <a:p>
            <a:r>
              <a:rPr lang="zh-CN" altLang="en-US"/>
              <a:t>综上，在</a:t>
            </a:r>
            <a:r>
              <a:rPr lang="en-US" altLang="zh-CN"/>
              <a:t>“</a:t>
            </a:r>
            <a:r>
              <a:rPr lang="zh-CN" altLang="en-US"/>
              <a:t>一词多类</a:t>
            </a:r>
            <a:r>
              <a:rPr lang="en-US" altLang="zh-CN"/>
              <a:t>”</a:t>
            </a:r>
            <a:r>
              <a:rPr lang="zh-CN" altLang="en-US"/>
              <a:t>现象中，可能存在两种</a:t>
            </a:r>
            <a:r>
              <a:rPr lang="en-US" altLang="zh-CN"/>
              <a:t>“</a:t>
            </a:r>
            <a:r>
              <a:rPr lang="zh-CN" altLang="en-US"/>
              <a:t>不对称性</a:t>
            </a:r>
            <a:r>
              <a:rPr lang="en-US" altLang="zh-CN"/>
              <a:t>”</a:t>
            </a:r>
            <a:r>
              <a:rPr lang="zh-CN" altLang="en-US"/>
              <a:t>：</a:t>
            </a:r>
            <a:endParaRPr lang="zh-CN" altLang="en-US"/>
          </a:p>
          <a:p>
            <a:pPr marL="514350" indent="-514350">
              <a:buFont typeface="+mj-ea"/>
              <a:buAutoNum type="circleNumDbPlain"/>
            </a:pPr>
            <a:r>
              <a:rPr lang="zh-CN" altLang="en-US"/>
              <a:t>如果</a:t>
            </a:r>
            <a:r>
              <a:rPr lang="en-US" altLang="zh-CN"/>
              <a:t>“</a:t>
            </a:r>
            <a:r>
              <a:rPr lang="zh-CN" altLang="en-US"/>
              <a:t>一词多类</a:t>
            </a:r>
            <a:r>
              <a:rPr lang="en-US" altLang="zh-CN"/>
              <a:t>”</a:t>
            </a:r>
            <a:r>
              <a:rPr lang="zh-CN" altLang="en-US"/>
              <a:t>属于</a:t>
            </a:r>
            <a:r>
              <a:rPr lang="en-US" altLang="zh-CN"/>
              <a:t>“</a:t>
            </a:r>
            <a:r>
              <a:rPr lang="zh-CN" altLang="en-US"/>
              <a:t>词类活用</a:t>
            </a:r>
            <a:r>
              <a:rPr lang="en-US" altLang="zh-CN"/>
              <a:t>”</a:t>
            </a:r>
            <a:r>
              <a:rPr lang="zh-CN" altLang="en-US"/>
              <a:t>，那么主类用法出现的比例较大，且主类内部的语义变异程度较高。</a:t>
            </a:r>
            <a:endParaRPr lang="zh-CN" altLang="en-US"/>
          </a:p>
          <a:p>
            <a:pPr marL="514350" indent="-514350">
              <a:buFont typeface="+mj-ea"/>
              <a:buAutoNum type="circleNumDbPlain"/>
            </a:pPr>
            <a:r>
              <a:rPr lang="zh-CN" altLang="en-US"/>
              <a:t>对于在</a:t>
            </a:r>
            <a:r>
              <a:rPr lang="en-US" altLang="zh-CN"/>
              <a:t>“</a:t>
            </a:r>
            <a:r>
              <a:rPr lang="zh-CN" altLang="en-US"/>
              <a:t>动词</a:t>
            </a:r>
            <a:r>
              <a:rPr lang="en-US" altLang="zh-CN"/>
              <a:t>-</a:t>
            </a:r>
            <a:r>
              <a:rPr lang="zh-CN" altLang="en-US"/>
              <a:t>名词</a:t>
            </a:r>
            <a:r>
              <a:rPr lang="en-US" altLang="zh-CN"/>
              <a:t>”</a:t>
            </a:r>
            <a:r>
              <a:rPr lang="zh-CN" altLang="en-US"/>
              <a:t>间存在一词多类的情形，名词到动词的语义漂移程度比动词到名词的程度高。</a:t>
            </a: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COMMONDATA" val="eyJoZGlkIjoiM2YxNTg0MTM2NzQ0ZGMxMDY5OTgwN2VjYzQwOGMxMWMifQ=="/>
  <p:tag name="KSO_WPP_MARK_KEY" val="2fd53ce4-4657-4e3e-9b51-ffa88bfe9041"/>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Pixel">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66"/>
        </a:lt1>
        <a:dk2>
          <a:srgbClr val="FFFFFF"/>
        </a:dk2>
        <a:lt2>
          <a:srgbClr val="0066FF"/>
        </a:lt2>
        <a:accent1>
          <a:srgbClr val="6699FF"/>
        </a:accent1>
        <a:accent2>
          <a:srgbClr val="3333FF"/>
        </a:accent2>
        <a:accent3>
          <a:srgbClr val="AAAAB9"/>
        </a:accent3>
        <a:accent4>
          <a:srgbClr val="DCDCDC"/>
        </a:accent4>
        <a:accent5>
          <a:srgbClr val="B9CAFF"/>
        </a:accent5>
        <a:accent6>
          <a:srgbClr val="2D2DE5"/>
        </a:accent6>
        <a:hlink>
          <a:srgbClr val="FFCC00"/>
        </a:hlink>
        <a:folHlink>
          <a:srgbClr val="0000CC"/>
        </a:folHlink>
      </a:clrScheme>
      <a:clrMap bg1="lt1" tx1="dk1" bg2="lt2" tx2="dk2" accent1="accent1" accent2="accent2" accent3="accent3" accent4="accent4" accent5="accent5" accent6="accent6" hlink="hlink" folHlink="folHlink"/>
    </a:extraClrScheme>
    <a:extraClrScheme>
      <a:clrScheme name="">
        <a:dk1>
          <a:srgbClr val="FFFFFF"/>
        </a:dk1>
        <a:lt1>
          <a:srgbClr val="334B49"/>
        </a:lt1>
        <a:dk2>
          <a:srgbClr val="FFFFFF"/>
        </a:dk2>
        <a:lt2>
          <a:srgbClr val="009999"/>
        </a:lt2>
        <a:accent1>
          <a:srgbClr val="33CCCC"/>
        </a:accent1>
        <a:accent2>
          <a:srgbClr val="008080"/>
        </a:accent2>
        <a:accent3>
          <a:srgbClr val="ADB2B1"/>
        </a:accent3>
        <a:accent4>
          <a:srgbClr val="DCDCDC"/>
        </a:accent4>
        <a:accent5>
          <a:srgbClr val="ADE2E2"/>
        </a:accent5>
        <a:accent6>
          <a:srgbClr val="007272"/>
        </a:accent6>
        <a:hlink>
          <a:srgbClr val="FFCC00"/>
        </a:hlink>
        <a:folHlink>
          <a:srgbClr val="006666"/>
        </a:folHlink>
      </a:clrScheme>
      <a:clrMap bg1="lt1" tx1="dk1" bg2="lt2" tx2="dk2" accent1="accent1" accent2="accent2" accent3="accent3" accent4="accent4" accent5="accent5" accent6="accent6" hlink="hlink" folHlink="folHlink"/>
    </a:extraClrScheme>
    <a:extraClrScheme>
      <a:clrScheme name="">
        <a:dk1>
          <a:srgbClr val="FFFFFF"/>
        </a:dk1>
        <a:lt1>
          <a:srgbClr val="333399"/>
        </a:lt1>
        <a:dk2>
          <a:srgbClr val="FFFFFF"/>
        </a:dk2>
        <a:lt2>
          <a:srgbClr val="006699"/>
        </a:lt2>
        <a:accent1>
          <a:srgbClr val="0099CC"/>
        </a:accent1>
        <a:accent2>
          <a:srgbClr val="0386AF"/>
        </a:accent2>
        <a:accent3>
          <a:srgbClr val="ADADCA"/>
        </a:accent3>
        <a:accent4>
          <a:srgbClr val="DCDCDC"/>
        </a:accent4>
        <a:accent5>
          <a:srgbClr val="AACAE2"/>
        </a:accent5>
        <a:accent6>
          <a:srgbClr val="02789D"/>
        </a:accent6>
        <a:hlink>
          <a:srgbClr val="FFCC00"/>
        </a:hlink>
        <a:folHlink>
          <a:srgbClr val="6699FF"/>
        </a:folHlink>
      </a:clrScheme>
      <a:clrMap bg1="lt1" tx1="dk1" bg2="lt2" tx2="dk2" accent1="accent1" accent2="accent2" accent3="accent3" accent4="accent4" accent5="accent5" accent6="accent6" hlink="hlink" folHlink="folHlink"/>
    </a:extraClrScheme>
    <a:extraClrScheme>
      <a:clrScheme name="">
        <a:dk1>
          <a:srgbClr val="FFFFFF"/>
        </a:dk1>
        <a:lt1>
          <a:srgbClr val="2F978D"/>
        </a:lt1>
        <a:dk2>
          <a:srgbClr val="FFFFFF"/>
        </a:dk2>
        <a:lt2>
          <a:srgbClr val="008080"/>
        </a:lt2>
        <a:accent1>
          <a:srgbClr val="0099FF"/>
        </a:accent1>
        <a:accent2>
          <a:srgbClr val="009999"/>
        </a:accent2>
        <a:accent3>
          <a:srgbClr val="ADC9C5"/>
        </a:accent3>
        <a:accent4>
          <a:srgbClr val="DCDCDC"/>
        </a:accent4>
        <a:accent5>
          <a:srgbClr val="AACAFF"/>
        </a:accent5>
        <a:accent6>
          <a:srgbClr val="008989"/>
        </a:accent6>
        <a:hlink>
          <a:srgbClr val="FFFFCC"/>
        </a:hlink>
        <a:folHlink>
          <a:srgbClr val="70CAC6"/>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822504"/>
        </a:lt2>
        <a:accent1>
          <a:srgbClr val="FF9900"/>
        </a:accent1>
        <a:accent2>
          <a:srgbClr val="9E2A06"/>
        </a:accent2>
        <a:accent3>
          <a:srgbClr val="ADAAAA"/>
        </a:accent3>
        <a:accent4>
          <a:srgbClr val="DCDCDC"/>
        </a:accent4>
        <a:accent5>
          <a:srgbClr val="FFCAAA"/>
        </a:accent5>
        <a:accent6>
          <a:srgbClr val="8D2504"/>
        </a:accent6>
        <a:hlink>
          <a:srgbClr val="FF3300"/>
        </a:hlink>
        <a:folHlink>
          <a:srgbClr val="7C0704"/>
        </a:folHlink>
      </a:clrScheme>
      <a:clrMap bg1="lt1" tx1="dk1" bg2="lt2" tx2="dk2" accent1="accent1" accent2="accent2" accent3="accent3" accent4="accent4" accent5="accent5" accent6="accent6" hlink="hlink" folHlink="folHlink"/>
    </a:extraClrScheme>
    <a:extraClrScheme>
      <a:clrScheme name="">
        <a:dk1>
          <a:srgbClr val="FFFFFF"/>
        </a:dk1>
        <a:lt1>
          <a:srgbClr val="4A7911"/>
        </a:lt1>
        <a:dk2>
          <a:srgbClr val="FFFFFF"/>
        </a:dk2>
        <a:lt2>
          <a:srgbClr val="336600"/>
        </a:lt2>
        <a:accent1>
          <a:srgbClr val="666633"/>
        </a:accent1>
        <a:accent2>
          <a:srgbClr val="669900"/>
        </a:accent2>
        <a:accent3>
          <a:srgbClr val="B2BEAA"/>
        </a:accent3>
        <a:accent4>
          <a:srgbClr val="DCDCDC"/>
        </a:accent4>
        <a:accent5>
          <a:srgbClr val="B9B9AD"/>
        </a:accent5>
        <a:accent6>
          <a:srgbClr val="5B8900"/>
        </a:accent6>
        <a:hlink>
          <a:srgbClr val="FFCC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75B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B89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C0465"/>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192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CAEC1"/>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5121</Words>
  <Application>WPS 演示</Application>
  <PresentationFormat>在屏幕上显示</PresentationFormat>
  <Paragraphs>215</Paragraphs>
  <Slides>33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33</vt:i4>
      </vt:variant>
    </vt:vector>
  </HeadingPairs>
  <TitlesOfParts>
    <vt:vector size="43" baseType="lpstr">
      <vt:lpstr>Arial</vt:lpstr>
      <vt:lpstr>宋体</vt:lpstr>
      <vt:lpstr>Wingdings</vt:lpstr>
      <vt:lpstr>Arial Black</vt:lpstr>
      <vt:lpstr>Times New Roman</vt:lpstr>
      <vt:lpstr>微软雅黑</vt:lpstr>
      <vt:lpstr>Arial Unicode MS</vt:lpstr>
      <vt:lpstr>Calibri</vt:lpstr>
      <vt:lpstr>Cambria Math</vt:lpstr>
      <vt:lpstr>Pixel</vt:lpstr>
      <vt:lpstr>基于预训练模型的多语种“一词多类”现象研究</vt:lpstr>
      <vt:lpstr>PowerPoint 演示文稿</vt:lpstr>
      <vt:lpstr>目录</vt:lpstr>
      <vt:lpstr>研究背景</vt:lpstr>
      <vt:lpstr>问题一：“兼类”还是“词类活用”？</vt:lpstr>
      <vt:lpstr>问题一：“兼类”还是“词类活用”？</vt:lpstr>
      <vt:lpstr>问题二：一词多类中，类别之间的“语义漂移”程度是否一致？</vt:lpstr>
      <vt:lpstr>问题二：一词多类中，类别之间的“语义漂移”程度是否一致？</vt:lpstr>
      <vt:lpstr>PowerPoint 演示文稿</vt:lpstr>
      <vt:lpstr>研究背景</vt:lpstr>
      <vt:lpstr>实验设计</vt:lpstr>
      <vt:lpstr>实验设计</vt:lpstr>
      <vt:lpstr>PowerPoint 演示文稿</vt:lpstr>
      <vt:lpstr>实验设计</vt:lpstr>
      <vt:lpstr>研究简化的部分: 不排除同形异义</vt:lpstr>
      <vt:lpstr>实验设计</vt:lpstr>
      <vt:lpstr>实验设计</vt:lpstr>
      <vt:lpstr>实验设计</vt:lpstr>
      <vt:lpstr>实验设计</vt:lpstr>
      <vt:lpstr>实验设计</vt:lpstr>
      <vt:lpstr>实验结果</vt:lpstr>
      <vt:lpstr>实验结果</vt:lpstr>
      <vt:lpstr>实验结果</vt:lpstr>
      <vt:lpstr>实验结果</vt:lpstr>
      <vt:lpstr>实验结果</vt:lpstr>
      <vt:lpstr>实验结果</vt:lpstr>
      <vt:lpstr>结果分析</vt:lpstr>
      <vt:lpstr>结果分析</vt:lpstr>
      <vt:lpstr>结果分析</vt:lpstr>
      <vt:lpstr>“一个词元的词例做名词使用的概率更高”论断的来源 BNC中出现频率最高的前138个“名-动”多类词的 用例统计/人工打分表</vt:lpstr>
      <vt:lpstr>结果分析</vt:lpstr>
      <vt:lpstr>总结</vt:lpstr>
      <vt:lpstr>基于预训练模型的多语种“一词多类”现象研究</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AutoBVT</dc:creator>
  <cp:lastModifiedBy>土豆卓</cp:lastModifiedBy>
  <cp:revision>27</cp:revision>
  <dcterms:created xsi:type="dcterms:W3CDTF">2015-05-08T02:32:00Z</dcterms:created>
  <dcterms:modified xsi:type="dcterms:W3CDTF">2023-05-14T08:02:49Z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C8FBB1AAD6B940D69945301E0154B28B_11</vt:lpwstr>
  </property>
  <property fmtid="{D5CDD505-2E9C-101B-9397-08002B2CF9AE}" pid="3" name="KSOProductBuildVer">
    <vt:lpwstr>2052-11.1.0.14309</vt:lpwstr>
  </property>
</Properties>
</file>