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ags/tag4.xml" ContentType="application/vnd.openxmlformats-officedocument.presentationml.tags+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5"/>
  </p:notesMasterIdLst>
  <p:sldIdLst>
    <p:sldId id="294" r:id="rId2"/>
    <p:sldId id="497" r:id="rId3"/>
    <p:sldId id="498" r:id="rId4"/>
    <p:sldId id="316" r:id="rId5"/>
    <p:sldId id="510" r:id="rId6"/>
    <p:sldId id="429" r:id="rId7"/>
    <p:sldId id="526" r:id="rId8"/>
    <p:sldId id="527" r:id="rId9"/>
    <p:sldId id="528" r:id="rId10"/>
    <p:sldId id="529" r:id="rId11"/>
    <p:sldId id="531" r:id="rId12"/>
    <p:sldId id="534" r:id="rId13"/>
    <p:sldId id="530" r:id="rId14"/>
    <p:sldId id="532" r:id="rId15"/>
    <p:sldId id="533" r:id="rId16"/>
    <p:sldId id="535" r:id="rId17"/>
    <p:sldId id="537" r:id="rId18"/>
    <p:sldId id="538" r:id="rId19"/>
    <p:sldId id="539" r:id="rId20"/>
    <p:sldId id="540" r:id="rId21"/>
    <p:sldId id="541" r:id="rId22"/>
    <p:sldId id="542" r:id="rId23"/>
    <p:sldId id="292" r:id="rId24"/>
  </p:sldIdLst>
  <p:sldSz cx="12192000" cy="6858000"/>
  <p:notesSz cx="7104063" cy="10234613"/>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力铭 肖" initials="力肖" lastIdx="1" clrIdx="0">
    <p:extLst>
      <p:ext uri="{19B8F6BF-5375-455C-9EA6-DF929625EA0E}">
        <p15:presenceInfo xmlns:p15="http://schemas.microsoft.com/office/powerpoint/2012/main" userId="9b3865a95a7ee64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D2D2D"/>
    <a:srgbClr val="FC02FF"/>
    <a:srgbClr val="4472C4"/>
    <a:srgbClr val="F2F2F3"/>
    <a:srgbClr val="0D1E61"/>
    <a:srgbClr val="EBB8A6"/>
    <a:srgbClr val="633527"/>
    <a:srgbClr val="FFDA4C"/>
    <a:srgbClr val="CA6E50"/>
    <a:srgbClr val="D5A7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度样式 1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0A1B5D5-9B99-4C35-A422-299274C87663}" styleName="中度样式 1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3826" autoAdjust="0"/>
  </p:normalViewPr>
  <p:slideViewPr>
    <p:cSldViewPr snapToGrid="0">
      <p:cViewPr varScale="1">
        <p:scale>
          <a:sx n="35" d="100"/>
          <a:sy n="35" d="100"/>
        </p:scale>
        <p:origin x="60" y="7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D:\newworld\space2030\stastics\task1_&#21021;&#27493;&#32479;&#35745;.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r>
              <a:rPr lang="zh-CN" altLang="en-US"/>
              <a:t>机器</a:t>
            </a:r>
            <a:r>
              <a:rPr lang="zh-CN"/>
              <a:t>在不同语体</a:t>
            </a:r>
            <a:r>
              <a:rPr lang="zh-CN" altLang="en-US"/>
              <a:t>上</a:t>
            </a:r>
            <a:r>
              <a:rPr lang="zh-CN"/>
              <a:t>的得分</a:t>
            </a:r>
            <a:r>
              <a:rPr lang="zh-CN" altLang="en-US"/>
              <a:t>情况</a:t>
            </a:r>
            <a:endParaRPr lang="zh-CN"/>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title>
    <c:autoTitleDeleted val="0"/>
    <c:plotArea>
      <c:layout/>
      <c:barChart>
        <c:barDir val="col"/>
        <c:grouping val="clustered"/>
        <c:varyColors val="0"/>
        <c:ser>
          <c:idx val="0"/>
          <c:order val="0"/>
          <c:tx>
            <c:strRef>
              <c:f>genre!$E$1</c:f>
              <c:strCache>
                <c:ptCount val="1"/>
                <c:pt idx="0">
                  <c:v>baseline</c:v>
                </c:pt>
              </c:strCache>
            </c:strRef>
          </c:tx>
          <c:spPr>
            <a:solidFill>
              <a:schemeClr val="accent1"/>
            </a:solidFill>
            <a:ln>
              <a:noFill/>
            </a:ln>
            <a:effectLst/>
          </c:spPr>
          <c:invertIfNegative val="0"/>
          <c:cat>
            <c:strRef>
              <c:f>genre!$A$2:$A$9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genre!$E$2:$E$9</c:f>
              <c:numCache>
                <c:formatCode>General</c:formatCode>
                <c:ptCount val="8"/>
                <c:pt idx="0">
                  <c:v>0.53549999999999998</c:v>
                </c:pt>
                <c:pt idx="1">
                  <c:v>0.6008</c:v>
                </c:pt>
                <c:pt idx="2">
                  <c:v>0.62060000000000004</c:v>
                </c:pt>
                <c:pt idx="3">
                  <c:v>0.71250000000000002</c:v>
                </c:pt>
                <c:pt idx="4">
                  <c:v>7.7200000000000005E-2</c:v>
                </c:pt>
                <c:pt idx="5">
                  <c:v>0.35899999999999999</c:v>
                </c:pt>
                <c:pt idx="6">
                  <c:v>0.50239999999999996</c:v>
                </c:pt>
                <c:pt idx="7">
                  <c:v>0.71330000000000005</c:v>
                </c:pt>
              </c:numCache>
            </c:numRef>
          </c:val>
          <c:extLst>
            <c:ext xmlns:c16="http://schemas.microsoft.com/office/drawing/2014/chart" uri="{C3380CC4-5D6E-409C-BE32-E72D297353CC}">
              <c16:uniqueId val="{00000000-131B-4D18-A628-1CEF562FA231}"/>
            </c:ext>
          </c:extLst>
        </c:ser>
        <c:ser>
          <c:idx val="1"/>
          <c:order val="1"/>
          <c:tx>
            <c:strRef>
              <c:f>genre!$G$1</c:f>
              <c:strCache>
                <c:ptCount val="1"/>
                <c:pt idx="0">
                  <c:v>fudan</c:v>
                </c:pt>
              </c:strCache>
            </c:strRef>
          </c:tx>
          <c:spPr>
            <a:solidFill>
              <a:schemeClr val="accent2"/>
            </a:solidFill>
            <a:ln>
              <a:noFill/>
            </a:ln>
            <a:effectLst/>
          </c:spPr>
          <c:invertIfNegative val="0"/>
          <c:cat>
            <c:strRef>
              <c:f>genre!$A$2:$A$9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genre!$G$2:$G$9</c:f>
              <c:numCache>
                <c:formatCode>General</c:formatCode>
                <c:ptCount val="8"/>
                <c:pt idx="0">
                  <c:v>0.56159999999999999</c:v>
                </c:pt>
                <c:pt idx="1">
                  <c:v>0.57979999999999998</c:v>
                </c:pt>
                <c:pt idx="2">
                  <c:v>0.5665</c:v>
                </c:pt>
                <c:pt idx="3">
                  <c:v>0.6603</c:v>
                </c:pt>
                <c:pt idx="4">
                  <c:v>0.58079999999999998</c:v>
                </c:pt>
                <c:pt idx="5">
                  <c:v>0.4546</c:v>
                </c:pt>
                <c:pt idx="6">
                  <c:v>0.51459999999999995</c:v>
                </c:pt>
                <c:pt idx="7">
                  <c:v>0.68110000000000004</c:v>
                </c:pt>
              </c:numCache>
            </c:numRef>
          </c:val>
          <c:extLst>
            <c:ext xmlns:c16="http://schemas.microsoft.com/office/drawing/2014/chart" uri="{C3380CC4-5D6E-409C-BE32-E72D297353CC}">
              <c16:uniqueId val="{00000001-131B-4D18-A628-1CEF562FA231}"/>
            </c:ext>
          </c:extLst>
        </c:ser>
        <c:dLbls>
          <c:showLegendKey val="0"/>
          <c:showVal val="0"/>
          <c:showCatName val="0"/>
          <c:showSerName val="0"/>
          <c:showPercent val="0"/>
          <c:showBubbleSize val="0"/>
        </c:dLbls>
        <c:gapWidth val="219"/>
        <c:overlap val="-27"/>
        <c:axId val="1834475103"/>
        <c:axId val="1826270559"/>
      </c:barChart>
      <c:catAx>
        <c:axId val="183447510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crossAx val="1826270559"/>
        <c:crosses val="autoZero"/>
        <c:auto val="1"/>
        <c:lblAlgn val="ctr"/>
        <c:lblOffset val="100"/>
        <c:noMultiLvlLbl val="0"/>
      </c:catAx>
      <c:valAx>
        <c:axId val="1826270559"/>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r>
                  <a:rPr lang="zh-CN" altLang="en-US" dirty="0"/>
                  <a:t>角色准确性（</a:t>
                </a:r>
                <a:r>
                  <a:rPr lang="en-US" altLang="zh-CN" dirty="0"/>
                  <a:t>F1</a:t>
                </a:r>
                <a:r>
                  <a:rPr lang="zh-CN" altLang="en-US" dirty="0"/>
                  <a:t>）</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crossAx val="1834475103"/>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900"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微软雅黑" panose="020B0503020204020204" pitchFamily="34" charset="-122"/>
          <a:ea typeface="微软雅黑" panose="020B0503020204020204" pitchFamily="34" charset="-122"/>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r>
              <a:rPr lang="en-US" altLang="zh-CN" dirty="0"/>
              <a:t>baseline</a:t>
            </a:r>
            <a:r>
              <a:rPr lang="zh-CN" altLang="en-US" dirty="0"/>
              <a:t>在各语体不同句长区间的得分情况</a:t>
            </a:r>
            <a:endParaRPr lang="en-US" altLang="zh-CN" dirty="0"/>
          </a:p>
          <a:p>
            <a:pPr>
              <a:defRPr/>
            </a:pPr>
            <a:r>
              <a:rPr lang="zh-CN" altLang="en-US" dirty="0"/>
              <a:t>（句长区间的语料数</a:t>
            </a:r>
            <a:r>
              <a:rPr lang="en-US" altLang="zh-CN" dirty="0"/>
              <a:t>&gt;5</a:t>
            </a:r>
            <a:r>
              <a:rPr lang="zh-CN" altLang="en-US" dirty="0"/>
              <a:t>）</a:t>
            </a:r>
            <a:endParaRPr lang="zh-CN"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title>
    <c:autoTitleDeleted val="0"/>
    <c:plotArea>
      <c:layout/>
      <c:barChart>
        <c:barDir val="col"/>
        <c:grouping val="clustered"/>
        <c:varyColors val="0"/>
        <c:ser>
          <c:idx val="0"/>
          <c:order val="0"/>
          <c:tx>
            <c:strRef>
              <c:f>Sheet1!$B$1</c:f>
              <c:strCache>
                <c:ptCount val="1"/>
                <c:pt idx="0">
                  <c:v>(15, 55]</c:v>
                </c:pt>
              </c:strCache>
            </c:strRef>
          </c:tx>
          <c:spPr>
            <a:solidFill>
              <a:schemeClr val="accent1"/>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Sheet1!$B$2:$B$9</c:f>
              <c:numCache>
                <c:formatCode>General</c:formatCode>
                <c:ptCount val="8"/>
                <c:pt idx="0">
                  <c:v>0.66890000000000005</c:v>
                </c:pt>
                <c:pt idx="1">
                  <c:v>0.81489999999999996</c:v>
                </c:pt>
                <c:pt idx="2">
                  <c:v>0.71740000000000004</c:v>
                </c:pt>
                <c:pt idx="3">
                  <c:v>0.81210000000000004</c:v>
                </c:pt>
                <c:pt idx="4">
                  <c:v>0</c:v>
                </c:pt>
                <c:pt idx="5">
                  <c:v>0</c:v>
                </c:pt>
                <c:pt idx="6">
                  <c:v>0.61329999999999996</c:v>
                </c:pt>
                <c:pt idx="7">
                  <c:v>0.7056</c:v>
                </c:pt>
              </c:numCache>
            </c:numRef>
          </c:val>
          <c:extLst>
            <c:ext xmlns:c16="http://schemas.microsoft.com/office/drawing/2014/chart" uri="{C3380CC4-5D6E-409C-BE32-E72D297353CC}">
              <c16:uniqueId val="{00000000-EB4F-4BB4-950D-AA15D6323E2E}"/>
            </c:ext>
          </c:extLst>
        </c:ser>
        <c:ser>
          <c:idx val="1"/>
          <c:order val="1"/>
          <c:tx>
            <c:strRef>
              <c:f>Sheet1!$C$1</c:f>
              <c:strCache>
                <c:ptCount val="1"/>
                <c:pt idx="0">
                  <c:v>(55, 95]</c:v>
                </c:pt>
              </c:strCache>
            </c:strRef>
          </c:tx>
          <c:spPr>
            <a:solidFill>
              <a:schemeClr val="accent2"/>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Sheet1!$C$2:$C$9</c:f>
              <c:numCache>
                <c:formatCode>General</c:formatCode>
                <c:ptCount val="8"/>
                <c:pt idx="0">
                  <c:v>0.62</c:v>
                </c:pt>
                <c:pt idx="1">
                  <c:v>0.68600000000000005</c:v>
                </c:pt>
                <c:pt idx="2">
                  <c:v>0.66180000000000005</c:v>
                </c:pt>
                <c:pt idx="3">
                  <c:v>0.68679999999999997</c:v>
                </c:pt>
                <c:pt idx="4">
                  <c:v>4.4400000000000002E-2</c:v>
                </c:pt>
                <c:pt idx="5">
                  <c:v>0.4289</c:v>
                </c:pt>
                <c:pt idx="6">
                  <c:v>0.41880000000000001</c:v>
                </c:pt>
                <c:pt idx="7">
                  <c:v>0</c:v>
                </c:pt>
              </c:numCache>
            </c:numRef>
          </c:val>
          <c:extLst>
            <c:ext xmlns:c16="http://schemas.microsoft.com/office/drawing/2014/chart" uri="{C3380CC4-5D6E-409C-BE32-E72D297353CC}">
              <c16:uniqueId val="{00000001-EB4F-4BB4-950D-AA15D6323E2E}"/>
            </c:ext>
          </c:extLst>
        </c:ser>
        <c:ser>
          <c:idx val="2"/>
          <c:order val="2"/>
          <c:tx>
            <c:strRef>
              <c:f>Sheet1!$D$1</c:f>
              <c:strCache>
                <c:ptCount val="1"/>
                <c:pt idx="0">
                  <c:v>(95, 135]</c:v>
                </c:pt>
              </c:strCache>
            </c:strRef>
          </c:tx>
          <c:spPr>
            <a:solidFill>
              <a:schemeClr val="accent3"/>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Sheet1!$D$2:$D$9</c:f>
              <c:numCache>
                <c:formatCode>General</c:formatCode>
                <c:ptCount val="8"/>
                <c:pt idx="0">
                  <c:v>0.49840000000000001</c:v>
                </c:pt>
                <c:pt idx="1">
                  <c:v>0.56920000000000004</c:v>
                </c:pt>
                <c:pt idx="2">
                  <c:v>0.60350000000000004</c:v>
                </c:pt>
                <c:pt idx="3">
                  <c:v>0.59499999999999997</c:v>
                </c:pt>
                <c:pt idx="4">
                  <c:v>0.1459</c:v>
                </c:pt>
                <c:pt idx="5">
                  <c:v>0.19600000000000001</c:v>
                </c:pt>
                <c:pt idx="6">
                  <c:v>0</c:v>
                </c:pt>
                <c:pt idx="7">
                  <c:v>0</c:v>
                </c:pt>
              </c:numCache>
            </c:numRef>
          </c:val>
          <c:extLst>
            <c:ext xmlns:c16="http://schemas.microsoft.com/office/drawing/2014/chart" uri="{C3380CC4-5D6E-409C-BE32-E72D297353CC}">
              <c16:uniqueId val="{00000002-EB4F-4BB4-950D-AA15D6323E2E}"/>
            </c:ext>
          </c:extLst>
        </c:ser>
        <c:ser>
          <c:idx val="3"/>
          <c:order val="3"/>
          <c:tx>
            <c:strRef>
              <c:f>Sheet1!$E$1</c:f>
              <c:strCache>
                <c:ptCount val="1"/>
                <c:pt idx="0">
                  <c:v>(135, 175]</c:v>
                </c:pt>
              </c:strCache>
            </c:strRef>
          </c:tx>
          <c:spPr>
            <a:solidFill>
              <a:schemeClr val="accent4"/>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Sheet1!$E$2:$E$9</c:f>
              <c:numCache>
                <c:formatCode>General</c:formatCode>
                <c:ptCount val="8"/>
                <c:pt idx="0">
                  <c:v>0.496</c:v>
                </c:pt>
                <c:pt idx="1">
                  <c:v>0.52380000000000004</c:v>
                </c:pt>
                <c:pt idx="2">
                  <c:v>0.55000000000000004</c:v>
                </c:pt>
                <c:pt idx="3">
                  <c:v>0.56069999999999998</c:v>
                </c:pt>
                <c:pt idx="4">
                  <c:v>3.3399999999999999E-2</c:v>
                </c:pt>
                <c:pt idx="5">
                  <c:v>0.375</c:v>
                </c:pt>
                <c:pt idx="6">
                  <c:v>0</c:v>
                </c:pt>
                <c:pt idx="7">
                  <c:v>0</c:v>
                </c:pt>
              </c:numCache>
            </c:numRef>
          </c:val>
          <c:extLst>
            <c:ext xmlns:c16="http://schemas.microsoft.com/office/drawing/2014/chart" uri="{C3380CC4-5D6E-409C-BE32-E72D297353CC}">
              <c16:uniqueId val="{00000003-EB4F-4BB4-950D-AA15D6323E2E}"/>
            </c:ext>
          </c:extLst>
        </c:ser>
        <c:ser>
          <c:idx val="4"/>
          <c:order val="4"/>
          <c:tx>
            <c:strRef>
              <c:f>Sheet1!$F$1</c:f>
              <c:strCache>
                <c:ptCount val="1"/>
                <c:pt idx="0">
                  <c:v>(175, 215]</c:v>
                </c:pt>
              </c:strCache>
            </c:strRef>
          </c:tx>
          <c:spPr>
            <a:solidFill>
              <a:schemeClr val="accent5"/>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Sheet1!$F$2:$F$9</c:f>
              <c:numCache>
                <c:formatCode>General</c:formatCode>
                <c:ptCount val="8"/>
                <c:pt idx="0">
                  <c:v>0.44469999999999998</c:v>
                </c:pt>
                <c:pt idx="1">
                  <c:v>0.5333</c:v>
                </c:pt>
                <c:pt idx="2">
                  <c:v>0.62880000000000003</c:v>
                </c:pt>
                <c:pt idx="3">
                  <c:v>0</c:v>
                </c:pt>
                <c:pt idx="4">
                  <c:v>2.6200000000000001E-2</c:v>
                </c:pt>
                <c:pt idx="5">
                  <c:v>0.3196</c:v>
                </c:pt>
                <c:pt idx="6">
                  <c:v>0</c:v>
                </c:pt>
                <c:pt idx="7">
                  <c:v>0</c:v>
                </c:pt>
              </c:numCache>
            </c:numRef>
          </c:val>
          <c:extLst>
            <c:ext xmlns:c16="http://schemas.microsoft.com/office/drawing/2014/chart" uri="{C3380CC4-5D6E-409C-BE32-E72D297353CC}">
              <c16:uniqueId val="{00000004-EB4F-4BB4-950D-AA15D6323E2E}"/>
            </c:ext>
          </c:extLst>
        </c:ser>
        <c:ser>
          <c:idx val="5"/>
          <c:order val="5"/>
          <c:tx>
            <c:strRef>
              <c:f>Sheet1!$G$1</c:f>
              <c:strCache>
                <c:ptCount val="1"/>
                <c:pt idx="0">
                  <c:v>(215, 255]</c:v>
                </c:pt>
              </c:strCache>
            </c:strRef>
          </c:tx>
          <c:spPr>
            <a:solidFill>
              <a:schemeClr val="accent6"/>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Sheet1!$G$2:$G$9</c:f>
              <c:numCache>
                <c:formatCode>General</c:formatCode>
                <c:ptCount val="8"/>
                <c:pt idx="0">
                  <c:v>0.37130000000000002</c:v>
                </c:pt>
                <c:pt idx="1">
                  <c:v>0.6492</c:v>
                </c:pt>
                <c:pt idx="2">
                  <c:v>0</c:v>
                </c:pt>
                <c:pt idx="3">
                  <c:v>0</c:v>
                </c:pt>
                <c:pt idx="4">
                  <c:v>0</c:v>
                </c:pt>
                <c:pt idx="5">
                  <c:v>0.37690000000000001</c:v>
                </c:pt>
                <c:pt idx="6">
                  <c:v>0</c:v>
                </c:pt>
                <c:pt idx="7">
                  <c:v>0</c:v>
                </c:pt>
              </c:numCache>
            </c:numRef>
          </c:val>
          <c:extLst>
            <c:ext xmlns:c16="http://schemas.microsoft.com/office/drawing/2014/chart" uri="{C3380CC4-5D6E-409C-BE32-E72D297353CC}">
              <c16:uniqueId val="{00000005-EB4F-4BB4-950D-AA15D6323E2E}"/>
            </c:ext>
          </c:extLst>
        </c:ser>
        <c:dLbls>
          <c:showLegendKey val="0"/>
          <c:showVal val="0"/>
          <c:showCatName val="0"/>
          <c:showSerName val="0"/>
          <c:showPercent val="0"/>
          <c:showBubbleSize val="0"/>
        </c:dLbls>
        <c:gapWidth val="219"/>
        <c:overlap val="-27"/>
        <c:axId val="949452016"/>
        <c:axId val="843211808"/>
      </c:barChart>
      <c:catAx>
        <c:axId val="949452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crossAx val="843211808"/>
        <c:crosses val="autoZero"/>
        <c:auto val="1"/>
        <c:lblAlgn val="ctr"/>
        <c:lblOffset val="100"/>
        <c:noMultiLvlLbl val="0"/>
      </c:catAx>
      <c:valAx>
        <c:axId val="8432118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r>
                  <a:rPr lang="zh-CN" altLang="en-US" sz="1400" b="0" i="0" u="none" strike="noStrike" kern="1200" baseline="0" dirty="0">
                    <a:solidFill>
                      <a:prstClr val="black">
                        <a:lumMod val="65000"/>
                        <a:lumOff val="35000"/>
                      </a:prstClr>
                    </a:solidFill>
                    <a:latin typeface="微软雅黑" panose="020B0503020204020204" pitchFamily="34" charset="-122"/>
                    <a:ea typeface="微软雅黑" panose="020B0503020204020204" pitchFamily="34" charset="-122"/>
                  </a:rPr>
                  <a:t>角色准确性（</a:t>
                </a:r>
                <a:r>
                  <a:rPr lang="en-US" altLang="zh-CN" sz="1400" b="0" i="0" u="none" strike="noStrike" kern="1200" baseline="0" dirty="0">
                    <a:solidFill>
                      <a:prstClr val="black">
                        <a:lumMod val="65000"/>
                        <a:lumOff val="35000"/>
                      </a:prstClr>
                    </a:solidFill>
                    <a:latin typeface="微软雅黑" panose="020B0503020204020204" pitchFamily="34" charset="-122"/>
                    <a:ea typeface="微软雅黑" panose="020B0503020204020204" pitchFamily="34" charset="-122"/>
                  </a:rPr>
                  <a:t>F1</a:t>
                </a:r>
                <a:r>
                  <a:rPr lang="zh-CN" altLang="en-US" sz="1400" b="0" i="0" u="none" strike="noStrike" kern="1200" baseline="0" dirty="0">
                    <a:solidFill>
                      <a:prstClr val="black">
                        <a:lumMod val="65000"/>
                        <a:lumOff val="35000"/>
                      </a:prstClr>
                    </a:solidFill>
                    <a:latin typeface="微软雅黑" panose="020B0503020204020204" pitchFamily="34" charset="-122"/>
                    <a:ea typeface="微软雅黑" panose="020B0503020204020204" pitchFamily="34" charset="-122"/>
                  </a:rPr>
                  <a:t>）</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crossAx val="94945201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微软雅黑" panose="020B0503020204020204" pitchFamily="34" charset="-122"/>
          <a:ea typeface="微软雅黑" panose="020B0503020204020204" pitchFamily="34" charset="-122"/>
        </a:defRPr>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r>
              <a:rPr lang="en-US" altLang="zh-CN" dirty="0" err="1"/>
              <a:t>fudan</a:t>
            </a:r>
            <a:r>
              <a:rPr lang="zh-CN" altLang="en-US" dirty="0"/>
              <a:t>在各语体不同句长区间的得分情况</a:t>
            </a:r>
            <a:endParaRPr lang="en-US" altLang="zh-CN" dirty="0"/>
          </a:p>
          <a:p>
            <a:pPr>
              <a:defRPr/>
            </a:pPr>
            <a:r>
              <a:rPr lang="zh-CN" altLang="en-US" dirty="0"/>
              <a:t>（句长区间的语料数</a:t>
            </a:r>
            <a:r>
              <a:rPr lang="en-US" altLang="zh-CN" dirty="0"/>
              <a:t>&gt;5</a:t>
            </a:r>
            <a:r>
              <a:rPr lang="zh-CN" altLang="en-US" dirty="0"/>
              <a:t>）</a:t>
            </a:r>
            <a:endParaRPr lang="zh-CN"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title>
    <c:autoTitleDeleted val="0"/>
    <c:plotArea>
      <c:layout/>
      <c:barChart>
        <c:barDir val="col"/>
        <c:grouping val="clustered"/>
        <c:varyColors val="0"/>
        <c:ser>
          <c:idx val="0"/>
          <c:order val="0"/>
          <c:tx>
            <c:strRef>
              <c:f>Sheet1!$B$1</c:f>
              <c:strCache>
                <c:ptCount val="1"/>
                <c:pt idx="0">
                  <c:v>(15, 55]</c:v>
                </c:pt>
              </c:strCache>
            </c:strRef>
          </c:tx>
          <c:spPr>
            <a:solidFill>
              <a:schemeClr val="accent1"/>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Sheet1!$B$2:$B$9</c:f>
              <c:numCache>
                <c:formatCode>General</c:formatCode>
                <c:ptCount val="8"/>
                <c:pt idx="0">
                  <c:v>0.68149999999999999</c:v>
                </c:pt>
                <c:pt idx="1">
                  <c:v>0.77500000000000002</c:v>
                </c:pt>
                <c:pt idx="2">
                  <c:v>0.69599999999999995</c:v>
                </c:pt>
                <c:pt idx="3">
                  <c:v>0.72209999999999996</c:v>
                </c:pt>
                <c:pt idx="4">
                  <c:v>0</c:v>
                </c:pt>
                <c:pt idx="5">
                  <c:v>0</c:v>
                </c:pt>
                <c:pt idx="6">
                  <c:v>0.64490000000000003</c:v>
                </c:pt>
                <c:pt idx="7">
                  <c:v>0.68120000000000003</c:v>
                </c:pt>
              </c:numCache>
            </c:numRef>
          </c:val>
          <c:extLst>
            <c:ext xmlns:c16="http://schemas.microsoft.com/office/drawing/2014/chart" uri="{C3380CC4-5D6E-409C-BE32-E72D297353CC}">
              <c16:uniqueId val="{00000000-EB4F-4BB4-950D-AA15D6323E2E}"/>
            </c:ext>
          </c:extLst>
        </c:ser>
        <c:ser>
          <c:idx val="1"/>
          <c:order val="1"/>
          <c:tx>
            <c:strRef>
              <c:f>Sheet1!$C$1</c:f>
              <c:strCache>
                <c:ptCount val="1"/>
                <c:pt idx="0">
                  <c:v>(55, 95]</c:v>
                </c:pt>
              </c:strCache>
            </c:strRef>
          </c:tx>
          <c:spPr>
            <a:solidFill>
              <a:schemeClr val="accent2"/>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Sheet1!$C$2:$C$9</c:f>
              <c:numCache>
                <c:formatCode>General</c:formatCode>
                <c:ptCount val="8"/>
                <c:pt idx="0">
                  <c:v>0.62139999999999995</c:v>
                </c:pt>
                <c:pt idx="1">
                  <c:v>0.63160000000000005</c:v>
                </c:pt>
                <c:pt idx="2">
                  <c:v>0.62570000000000003</c:v>
                </c:pt>
                <c:pt idx="3">
                  <c:v>0.67579999999999996</c:v>
                </c:pt>
                <c:pt idx="4">
                  <c:v>0.61250000000000004</c:v>
                </c:pt>
                <c:pt idx="5">
                  <c:v>0.48659999999999998</c:v>
                </c:pt>
                <c:pt idx="6">
                  <c:v>0.41720000000000002</c:v>
                </c:pt>
                <c:pt idx="7">
                  <c:v>0</c:v>
                </c:pt>
              </c:numCache>
            </c:numRef>
          </c:val>
          <c:extLst>
            <c:ext xmlns:c16="http://schemas.microsoft.com/office/drawing/2014/chart" uri="{C3380CC4-5D6E-409C-BE32-E72D297353CC}">
              <c16:uniqueId val="{00000001-EB4F-4BB4-950D-AA15D6323E2E}"/>
            </c:ext>
          </c:extLst>
        </c:ser>
        <c:ser>
          <c:idx val="2"/>
          <c:order val="2"/>
          <c:tx>
            <c:strRef>
              <c:f>Sheet1!$D$1</c:f>
              <c:strCache>
                <c:ptCount val="1"/>
                <c:pt idx="0">
                  <c:v>(95, 135]</c:v>
                </c:pt>
              </c:strCache>
            </c:strRef>
          </c:tx>
          <c:spPr>
            <a:solidFill>
              <a:schemeClr val="accent3"/>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Sheet1!$D$2:$D$9</c:f>
              <c:numCache>
                <c:formatCode>General</c:formatCode>
                <c:ptCount val="8"/>
                <c:pt idx="0">
                  <c:v>0.52500000000000002</c:v>
                </c:pt>
                <c:pt idx="1">
                  <c:v>0.60929999999999995</c:v>
                </c:pt>
                <c:pt idx="2">
                  <c:v>0.4884</c:v>
                </c:pt>
                <c:pt idx="3">
                  <c:v>0.51490000000000002</c:v>
                </c:pt>
                <c:pt idx="4">
                  <c:v>0.64419999999999999</c:v>
                </c:pt>
                <c:pt idx="5">
                  <c:v>0.31240000000000001</c:v>
                </c:pt>
                <c:pt idx="6">
                  <c:v>0</c:v>
                </c:pt>
                <c:pt idx="7">
                  <c:v>0</c:v>
                </c:pt>
              </c:numCache>
            </c:numRef>
          </c:val>
          <c:extLst>
            <c:ext xmlns:c16="http://schemas.microsoft.com/office/drawing/2014/chart" uri="{C3380CC4-5D6E-409C-BE32-E72D297353CC}">
              <c16:uniqueId val="{00000002-EB4F-4BB4-950D-AA15D6323E2E}"/>
            </c:ext>
          </c:extLst>
        </c:ser>
        <c:ser>
          <c:idx val="3"/>
          <c:order val="3"/>
          <c:tx>
            <c:strRef>
              <c:f>Sheet1!$E$1</c:f>
              <c:strCache>
                <c:ptCount val="1"/>
                <c:pt idx="0">
                  <c:v>(135, 175]</c:v>
                </c:pt>
              </c:strCache>
            </c:strRef>
          </c:tx>
          <c:spPr>
            <a:solidFill>
              <a:schemeClr val="accent4"/>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Sheet1!$E$2:$E$9</c:f>
              <c:numCache>
                <c:formatCode>General</c:formatCode>
                <c:ptCount val="8"/>
                <c:pt idx="0">
                  <c:v>0.50139999999999996</c:v>
                </c:pt>
                <c:pt idx="1">
                  <c:v>0.47099999999999997</c:v>
                </c:pt>
                <c:pt idx="2">
                  <c:v>0.55010000000000003</c:v>
                </c:pt>
                <c:pt idx="3">
                  <c:v>0.50490000000000002</c:v>
                </c:pt>
                <c:pt idx="4">
                  <c:v>0.58730000000000004</c:v>
                </c:pt>
                <c:pt idx="5">
                  <c:v>0.35099999999999998</c:v>
                </c:pt>
                <c:pt idx="6">
                  <c:v>0</c:v>
                </c:pt>
                <c:pt idx="7">
                  <c:v>0</c:v>
                </c:pt>
              </c:numCache>
            </c:numRef>
          </c:val>
          <c:extLst>
            <c:ext xmlns:c16="http://schemas.microsoft.com/office/drawing/2014/chart" uri="{C3380CC4-5D6E-409C-BE32-E72D297353CC}">
              <c16:uniqueId val="{00000003-EB4F-4BB4-950D-AA15D6323E2E}"/>
            </c:ext>
          </c:extLst>
        </c:ser>
        <c:ser>
          <c:idx val="4"/>
          <c:order val="4"/>
          <c:tx>
            <c:strRef>
              <c:f>Sheet1!$F$1</c:f>
              <c:strCache>
                <c:ptCount val="1"/>
                <c:pt idx="0">
                  <c:v>(175, 215]</c:v>
                </c:pt>
              </c:strCache>
            </c:strRef>
          </c:tx>
          <c:spPr>
            <a:solidFill>
              <a:schemeClr val="accent5"/>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Sheet1!$F$2:$F$9</c:f>
              <c:numCache>
                <c:formatCode>General</c:formatCode>
                <c:ptCount val="8"/>
                <c:pt idx="0">
                  <c:v>0.60150000000000003</c:v>
                </c:pt>
                <c:pt idx="1">
                  <c:v>0.54200000000000004</c:v>
                </c:pt>
                <c:pt idx="2">
                  <c:v>0.5716</c:v>
                </c:pt>
                <c:pt idx="3">
                  <c:v>0</c:v>
                </c:pt>
                <c:pt idx="4">
                  <c:v>0.40550000000000003</c:v>
                </c:pt>
                <c:pt idx="5">
                  <c:v>0.56059999999999999</c:v>
                </c:pt>
                <c:pt idx="6">
                  <c:v>0</c:v>
                </c:pt>
                <c:pt idx="7">
                  <c:v>0</c:v>
                </c:pt>
              </c:numCache>
            </c:numRef>
          </c:val>
          <c:extLst>
            <c:ext xmlns:c16="http://schemas.microsoft.com/office/drawing/2014/chart" uri="{C3380CC4-5D6E-409C-BE32-E72D297353CC}">
              <c16:uniqueId val="{00000004-EB4F-4BB4-950D-AA15D6323E2E}"/>
            </c:ext>
          </c:extLst>
        </c:ser>
        <c:ser>
          <c:idx val="5"/>
          <c:order val="5"/>
          <c:tx>
            <c:strRef>
              <c:f>Sheet1!$G$1</c:f>
              <c:strCache>
                <c:ptCount val="1"/>
                <c:pt idx="0">
                  <c:v>(215, 255]</c:v>
                </c:pt>
              </c:strCache>
            </c:strRef>
          </c:tx>
          <c:spPr>
            <a:solidFill>
              <a:schemeClr val="accent6"/>
            </a:solidFill>
            <a:ln>
              <a:noFill/>
            </a:ln>
            <a:effectLst/>
          </c:spPr>
          <c:invertIfNegative val="0"/>
          <c:cat>
            <c:strRef>
              <c:f>Sheet1!$A$2:$A$9</c:f>
              <c:strCache>
                <c:ptCount val="8"/>
                <c:pt idx="0">
                  <c:v>人民日报</c:v>
                </c:pt>
                <c:pt idx="1">
                  <c:v>文学作品</c:v>
                </c:pt>
                <c:pt idx="2">
                  <c:v>语文课文</c:v>
                </c:pt>
                <c:pt idx="3">
                  <c:v>体育文本</c:v>
                </c:pt>
                <c:pt idx="4">
                  <c:v>交通文本</c:v>
                </c:pt>
                <c:pt idx="5">
                  <c:v>地理百科</c:v>
                </c:pt>
                <c:pt idx="6">
                  <c:v>973语料</c:v>
                </c:pt>
                <c:pt idx="7">
                  <c:v>论文语料</c:v>
                </c:pt>
              </c:strCache>
            </c:strRef>
          </c:cat>
          <c:val>
            <c:numRef>
              <c:f>Sheet1!$G$2:$G$9</c:f>
              <c:numCache>
                <c:formatCode>General</c:formatCode>
                <c:ptCount val="8"/>
                <c:pt idx="0">
                  <c:v>0.43690000000000001</c:v>
                </c:pt>
                <c:pt idx="1">
                  <c:v>0.54069999999999996</c:v>
                </c:pt>
                <c:pt idx="2">
                  <c:v>0</c:v>
                </c:pt>
                <c:pt idx="3">
                  <c:v>0</c:v>
                </c:pt>
                <c:pt idx="4">
                  <c:v>0</c:v>
                </c:pt>
                <c:pt idx="5">
                  <c:v>0.64490000000000003</c:v>
                </c:pt>
                <c:pt idx="6">
                  <c:v>0</c:v>
                </c:pt>
                <c:pt idx="7">
                  <c:v>0</c:v>
                </c:pt>
              </c:numCache>
            </c:numRef>
          </c:val>
          <c:extLst>
            <c:ext xmlns:c16="http://schemas.microsoft.com/office/drawing/2014/chart" uri="{C3380CC4-5D6E-409C-BE32-E72D297353CC}">
              <c16:uniqueId val="{00000005-EB4F-4BB4-950D-AA15D6323E2E}"/>
            </c:ext>
          </c:extLst>
        </c:ser>
        <c:dLbls>
          <c:showLegendKey val="0"/>
          <c:showVal val="0"/>
          <c:showCatName val="0"/>
          <c:showSerName val="0"/>
          <c:showPercent val="0"/>
          <c:showBubbleSize val="0"/>
        </c:dLbls>
        <c:gapWidth val="219"/>
        <c:overlap val="-27"/>
        <c:axId val="949452016"/>
        <c:axId val="843211808"/>
      </c:barChart>
      <c:catAx>
        <c:axId val="9494520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crossAx val="843211808"/>
        <c:crosses val="autoZero"/>
        <c:auto val="1"/>
        <c:lblAlgn val="ctr"/>
        <c:lblOffset val="100"/>
        <c:noMultiLvlLbl val="0"/>
      </c:catAx>
      <c:valAx>
        <c:axId val="84321180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r>
                  <a:rPr lang="zh-CN" altLang="en-US" sz="1400" b="0" i="0" u="none" strike="noStrike" kern="1200" baseline="0" dirty="0">
                    <a:solidFill>
                      <a:prstClr val="black">
                        <a:lumMod val="65000"/>
                        <a:lumOff val="35000"/>
                      </a:prstClr>
                    </a:solidFill>
                    <a:latin typeface="微软雅黑" panose="020B0503020204020204" pitchFamily="34" charset="-122"/>
                    <a:ea typeface="微软雅黑" panose="020B0503020204020204" pitchFamily="34" charset="-122"/>
                  </a:rPr>
                  <a:t>角色准确性（</a:t>
                </a:r>
                <a:r>
                  <a:rPr lang="en-US" altLang="zh-CN" sz="1400" b="0" i="0" u="none" strike="noStrike" kern="1200" baseline="0" dirty="0">
                    <a:solidFill>
                      <a:prstClr val="black">
                        <a:lumMod val="65000"/>
                        <a:lumOff val="35000"/>
                      </a:prstClr>
                    </a:solidFill>
                    <a:latin typeface="微软雅黑" panose="020B0503020204020204" pitchFamily="34" charset="-122"/>
                    <a:ea typeface="微软雅黑" panose="020B0503020204020204" pitchFamily="34" charset="-122"/>
                  </a:rPr>
                  <a:t>F1</a:t>
                </a:r>
                <a:r>
                  <a:rPr lang="zh-CN" altLang="en-US" sz="1400" b="0" i="0" u="none" strike="noStrike" kern="1200" baseline="0" dirty="0">
                    <a:solidFill>
                      <a:prstClr val="black">
                        <a:lumMod val="65000"/>
                        <a:lumOff val="35000"/>
                      </a:prstClr>
                    </a:solidFill>
                    <a:latin typeface="微软雅黑" panose="020B0503020204020204" pitchFamily="34" charset="-122"/>
                    <a:ea typeface="微软雅黑" panose="020B0503020204020204" pitchFamily="34" charset="-122"/>
                  </a:rPr>
                  <a:t>）</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crossAx val="949452016"/>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微软雅黑" panose="020B0503020204020204" pitchFamily="34" charset="-122"/>
                <a:ea typeface="微软雅黑" panose="020B0503020204020204" pitchFamily="34" charset="-122"/>
                <a:cs typeface="+mn-cs"/>
              </a:defRPr>
            </a:pPr>
            <a:endParaRPr lang="zh-CN"/>
          </a:p>
        </c:txPr>
      </c:dTable>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微软雅黑" panose="020B0503020204020204" pitchFamily="34" charset="-122"/>
          <a:ea typeface="微软雅黑" panose="020B0503020204020204" pitchFamily="34" charset="-122"/>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078290" cy="513492"/>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023812" y="0"/>
            <a:ext cx="3078290" cy="513492"/>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2023/11/14</a:t>
            </a:fld>
            <a:endParaRPr lang="zh-CN" altLang="en-US"/>
          </a:p>
        </p:txBody>
      </p:sp>
      <p:sp>
        <p:nvSpPr>
          <p:cNvPr id="4" name="幻灯片图像占位符 3"/>
          <p:cNvSpPr>
            <a:spLocks noGrp="1" noRot="1" noChangeAspect="1"/>
          </p:cNvSpPr>
          <p:nvPr>
            <p:ph type="sldImg" idx="2"/>
          </p:nvPr>
        </p:nvSpPr>
        <p:spPr>
          <a:xfrm>
            <a:off x="481584" y="1279287"/>
            <a:ext cx="6140577" cy="3454075"/>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10375" y="4925254"/>
            <a:ext cx="5682996" cy="4029754"/>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9720804"/>
            <a:ext cx="3078290" cy="513491"/>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023812" y="9720804"/>
            <a:ext cx="3078290" cy="513491"/>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481013" y="1279525"/>
            <a:ext cx="6140450" cy="3454400"/>
          </a:xfrm>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r>
              <a:rPr lang="zh-CN" altLang="en-US" dirty="0"/>
              <a:t>我们要进行空间义词语替换的工作，生成空间义异常的语料。共有</a:t>
            </a:r>
            <a:r>
              <a:rPr lang="en-US" altLang="zh-CN" dirty="0"/>
              <a:t>5</a:t>
            </a:r>
            <a:r>
              <a:rPr lang="zh-CN" altLang="en-US" dirty="0"/>
              <a:t>个词类的空间义词语需要替换，并从可替换的角度对词语进行分组，将原始语料的句子替换为同组的其他词。</a:t>
            </a:r>
          </a:p>
        </p:txBody>
      </p:sp>
      <p:sp>
        <p:nvSpPr>
          <p:cNvPr id="4" name="灯片编号占位符 3"/>
          <p:cNvSpPr>
            <a:spLocks noGrp="1"/>
          </p:cNvSpPr>
          <p:nvPr>
            <p:ph type="sldNum" sz="quarter" idx="10"/>
          </p:nvPr>
        </p:nvSpPr>
        <p:spPr/>
        <p:txBody>
          <a:bodyPr/>
          <a:lstStyle/>
          <a:p>
            <a:fld id="{A6837353-30EB-4A48-80EB-173D804AEFBD}" type="slidenum">
              <a:rPr lang="zh-CN" altLang="en-US" smtClean="0"/>
              <a:t>6</a:t>
            </a:fld>
            <a:endParaRPr lang="zh-CN" altLang="en-US"/>
          </a:p>
        </p:txBody>
      </p:sp>
    </p:spTree>
    <p:extLst>
      <p:ext uri="{BB962C8B-B14F-4D97-AF65-F5344CB8AC3E}">
        <p14:creationId xmlns:p14="http://schemas.microsoft.com/office/powerpoint/2010/main" val="40343370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r>
              <a:rPr lang="zh-CN" altLang="en-US" dirty="0"/>
              <a:t>比如这个原句中有三个方位词，我们会用这个替换组每次替换一到两个方位词，生成新的替换句。平均每个原句会生成</a:t>
            </a:r>
            <a:r>
              <a:rPr lang="en-US" altLang="zh-CN" dirty="0"/>
              <a:t>8</a:t>
            </a:r>
            <a:r>
              <a:rPr lang="zh-CN" altLang="en-US" dirty="0"/>
              <a:t>个替换句。这些替换句并不都是空间异常的，也有替换后空间义正常的，我们招募了</a:t>
            </a:r>
            <a:r>
              <a:rPr lang="en-US" altLang="zh-CN" dirty="0"/>
              <a:t>230</a:t>
            </a:r>
            <a:r>
              <a:rPr lang="zh-CN" altLang="en-US" dirty="0"/>
              <a:t>名标注员来判断这些替换句的异常程度，异常的会进入</a:t>
            </a:r>
            <a:r>
              <a:rPr lang="en-US" altLang="zh-CN" dirty="0"/>
              <a:t>task1</a:t>
            </a:r>
            <a:r>
              <a:rPr lang="zh-CN" altLang="en-US" dirty="0"/>
              <a:t>，正常的会进入</a:t>
            </a:r>
            <a:r>
              <a:rPr lang="en-US" altLang="zh-CN" dirty="0"/>
              <a:t>task2</a:t>
            </a:r>
            <a:r>
              <a:rPr lang="zh-CN" altLang="en-US" dirty="0"/>
              <a:t>和</a:t>
            </a:r>
            <a:r>
              <a:rPr lang="en-US" altLang="zh-CN" dirty="0"/>
              <a:t>task3</a:t>
            </a:r>
            <a:r>
              <a:rPr lang="zh-CN" altLang="en-US" dirty="0"/>
              <a:t>。</a:t>
            </a:r>
            <a:endParaRPr lang="en-US" altLang="zh-CN" dirty="0"/>
          </a:p>
        </p:txBody>
      </p:sp>
      <p:sp>
        <p:nvSpPr>
          <p:cNvPr id="4" name="灯片编号占位符 3"/>
          <p:cNvSpPr>
            <a:spLocks noGrp="1"/>
          </p:cNvSpPr>
          <p:nvPr>
            <p:ph type="sldNum" sz="quarter" idx="10"/>
          </p:nvPr>
        </p:nvSpPr>
        <p:spPr/>
        <p:txBody>
          <a:bodyPr/>
          <a:lstStyle/>
          <a:p>
            <a:fld id="{A6837353-30EB-4A48-80EB-173D804AEFBD}" type="slidenum">
              <a:rPr lang="zh-CN" altLang="en-US" smtClean="0"/>
              <a:t>7</a:t>
            </a:fld>
            <a:endParaRPr lang="zh-CN" altLang="en-US"/>
          </a:p>
        </p:txBody>
      </p:sp>
    </p:spTree>
    <p:extLst>
      <p:ext uri="{BB962C8B-B14F-4D97-AF65-F5344CB8AC3E}">
        <p14:creationId xmlns:p14="http://schemas.microsoft.com/office/powerpoint/2010/main" val="24171462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r>
              <a:rPr lang="zh-CN" altLang="en-US" dirty="0"/>
              <a:t>最后，</a:t>
            </a:r>
            <a:r>
              <a:rPr lang="en-US" altLang="zh-CN" dirty="0"/>
              <a:t>task1</a:t>
            </a:r>
            <a:r>
              <a:rPr lang="zh-CN" altLang="en-US" dirty="0"/>
              <a:t>和</a:t>
            </a:r>
            <a:r>
              <a:rPr lang="en-US" altLang="zh-CN" dirty="0"/>
              <a:t>task2</a:t>
            </a:r>
            <a:r>
              <a:rPr lang="zh-CN" altLang="en-US" dirty="0"/>
              <a:t>以</a:t>
            </a:r>
            <a:r>
              <a:rPr lang="en-US" altLang="zh-CN" dirty="0"/>
              <a:t>7:1:2</a:t>
            </a:r>
            <a:r>
              <a:rPr lang="zh-CN" altLang="en-US" dirty="0"/>
              <a:t>的比例划分数据集，划分时为了避免原句干扰，同一个原句生成的替换句都进入同一个子集。</a:t>
            </a:r>
            <a:r>
              <a:rPr lang="en-US" altLang="zh-CN" dirty="0"/>
              <a:t>Task3</a:t>
            </a:r>
            <a:r>
              <a:rPr lang="zh-CN" altLang="en-US" dirty="0"/>
              <a:t>形成了</a:t>
            </a:r>
            <a:r>
              <a:rPr lang="en-US" altLang="zh-CN" dirty="0"/>
              <a:t>355</a:t>
            </a:r>
            <a:r>
              <a:rPr lang="zh-CN" altLang="en-US" dirty="0"/>
              <a:t>条语料，每条语料有</a:t>
            </a:r>
            <a:r>
              <a:rPr lang="en-US" altLang="zh-CN" dirty="0"/>
              <a:t>2</a:t>
            </a:r>
            <a:r>
              <a:rPr lang="zh-CN" altLang="en-US" dirty="0"/>
              <a:t>个文本，</a:t>
            </a:r>
            <a:r>
              <a:rPr lang="en-US" altLang="zh-CN" dirty="0"/>
              <a:t>1</a:t>
            </a:r>
            <a:r>
              <a:rPr lang="zh-CN" altLang="en-US" dirty="0"/>
              <a:t>个判断和</a:t>
            </a:r>
            <a:r>
              <a:rPr lang="en-US" altLang="zh-CN" dirty="0"/>
              <a:t>1</a:t>
            </a:r>
            <a:r>
              <a:rPr lang="zh-CN" altLang="en-US" dirty="0"/>
              <a:t>个理由，我们只公布了</a:t>
            </a:r>
            <a:r>
              <a:rPr lang="en-US" altLang="zh-CN" dirty="0"/>
              <a:t>10</a:t>
            </a:r>
            <a:r>
              <a:rPr lang="zh-CN" altLang="en-US" dirty="0"/>
              <a:t>条样例数据来帮助参赛队伍理解任务目标。有</a:t>
            </a:r>
            <a:r>
              <a:rPr lang="en-US" altLang="zh-CN" dirty="0"/>
              <a:t>100</a:t>
            </a:r>
            <a:r>
              <a:rPr lang="zh-CN" altLang="en-US" dirty="0"/>
              <a:t>条数据用来测试，但不公开，参赛队伍提交模型或者指令以后，由我们主办方来跑出结果。</a:t>
            </a:r>
            <a:endParaRPr lang="en-US" altLang="zh-CN" dirty="0"/>
          </a:p>
          <a:p>
            <a:endParaRPr lang="en-US" altLang="zh-CN" dirty="0"/>
          </a:p>
          <a:p>
            <a:endParaRPr lang="en-US" altLang="zh-CN" dirty="0"/>
          </a:p>
          <a:p>
            <a:r>
              <a:rPr lang="zh-CN" altLang="en-US" sz="1800" dirty="0">
                <a:solidFill>
                  <a:srgbClr val="000000"/>
                </a:solidFill>
                <a:effectLst/>
                <a:latin typeface="HYQiHei"/>
              </a:rPr>
              <a:t>如果测试集里的语料与训练集里的语料是由相同原始语料替换而来的，那么模型表现更有可能受到原始语料的干扰</a:t>
            </a:r>
            <a:endParaRPr lang="en-US" altLang="zh-CN" dirty="0"/>
          </a:p>
        </p:txBody>
      </p:sp>
      <p:sp>
        <p:nvSpPr>
          <p:cNvPr id="4" name="灯片编号占位符 3"/>
          <p:cNvSpPr>
            <a:spLocks noGrp="1"/>
          </p:cNvSpPr>
          <p:nvPr>
            <p:ph type="sldNum" sz="quarter" idx="5"/>
          </p:nvPr>
        </p:nvSpPr>
        <p:spPr/>
        <p:txBody>
          <a:bodyPr/>
          <a:lstStyle/>
          <a:p>
            <a:fld id="{A6837353-30EB-4A48-80EB-173D804AEFBD}" type="slidenum">
              <a:rPr lang="zh-CN" altLang="en-US" smtClean="0"/>
              <a:t>8</a:t>
            </a:fld>
            <a:endParaRPr lang="zh-CN" altLang="en-US"/>
          </a:p>
        </p:txBody>
      </p:sp>
    </p:spTree>
    <p:extLst>
      <p:ext uri="{BB962C8B-B14F-4D97-AF65-F5344CB8AC3E}">
        <p14:creationId xmlns:p14="http://schemas.microsoft.com/office/powerpoint/2010/main" val="34353886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81013" y="1279525"/>
            <a:ext cx="6140450" cy="34544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A6837353-30EB-4A48-80EB-173D804AEFBD}" type="slidenum">
              <a:rPr lang="zh-CN" altLang="en-US" smtClean="0"/>
              <a:t>23</a:t>
            </a:fld>
            <a:endParaRPr lang="zh-CN" altLang="en-US"/>
          </a:p>
        </p:txBody>
      </p:sp>
    </p:spTree>
    <p:extLst>
      <p:ext uri="{BB962C8B-B14F-4D97-AF65-F5344CB8AC3E}">
        <p14:creationId xmlns:p14="http://schemas.microsoft.com/office/powerpoint/2010/main" val="1230284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nchor="ctr" anchorCtr="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838200" y="365125"/>
            <a:ext cx="10515600" cy="58118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3" name="日期占位符 2"/>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838200" y="578485"/>
            <a:ext cx="10515600" cy="542925"/>
          </a:xfrm>
        </p:spPr>
        <p:txBody>
          <a:bodyPr/>
          <a:lstStyle/>
          <a:p>
            <a:r>
              <a:rPr lang="zh-CN" altLang="en-US"/>
              <a:t>单击此处编辑母版标题样式</a:t>
            </a:r>
          </a:p>
        </p:txBody>
      </p:sp>
      <p:sp>
        <p:nvSpPr>
          <p:cNvPr id="3" name="内容占位符 2"/>
          <p:cNvSpPr>
            <a:spLocks noGrp="1"/>
          </p:cNvSpPr>
          <p:nvPr>
            <p:ph idx="1"/>
          </p:nvPr>
        </p:nvSpPr>
        <p:spPr>
          <a:xfrm>
            <a:off x="838200" y="1306830"/>
            <a:ext cx="10515600" cy="487045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
        <p:nvSpPr>
          <p:cNvPr id="7" name="矩形 6"/>
          <p:cNvSpPr/>
          <p:nvPr userDrawn="1"/>
        </p:nvSpPr>
        <p:spPr>
          <a:xfrm>
            <a:off x="448945" y="594995"/>
            <a:ext cx="377825" cy="377825"/>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椭圆 8"/>
          <p:cNvSpPr/>
          <p:nvPr userDrawn="1"/>
        </p:nvSpPr>
        <p:spPr>
          <a:xfrm>
            <a:off x="329565" y="478790"/>
            <a:ext cx="380365" cy="380365"/>
          </a:xfrm>
          <a:prstGeom prst="ellipse">
            <a:avLst/>
          </a:prstGeom>
          <a:noFill/>
          <a:ln w="317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p>
        </p:txBody>
      </p:sp>
      <p:sp>
        <p:nvSpPr>
          <p:cNvPr id="3" name="文本占位符 2"/>
          <p:cNvSpPr>
            <a:spLocks noGrp="1"/>
          </p:cNvSpPr>
          <p:nvPr>
            <p:ph type="body" idx="1"/>
          </p:nvPr>
        </p:nvSpPr>
        <p:spPr>
          <a:xfrm>
            <a:off x="1186774" y="1778438"/>
            <a:ext cx="4873574"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a:t>单击此处编辑母版文本样式</a:t>
            </a:r>
          </a:p>
        </p:txBody>
      </p:sp>
      <p:sp>
        <p:nvSpPr>
          <p:cNvPr id="4" name="内容占位符 3"/>
          <p:cNvSpPr>
            <a:spLocks noGrp="1"/>
          </p:cNvSpPr>
          <p:nvPr>
            <p:ph sz="half" idx="2"/>
          </p:nvPr>
        </p:nvSpPr>
        <p:spPr>
          <a:xfrm>
            <a:off x="1186774" y="2665379"/>
            <a:ext cx="4873574"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256938" y="1778438"/>
            <a:ext cx="4897576" cy="823912"/>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a:t>单击此处编辑母版文本样式</a:t>
            </a:r>
          </a:p>
        </p:txBody>
      </p:sp>
      <p:sp>
        <p:nvSpPr>
          <p:cNvPr id="6" name="内容占位符 5"/>
          <p:cNvSpPr>
            <a:spLocks noGrp="1"/>
          </p:cNvSpPr>
          <p:nvPr>
            <p:ph sz="quarter" idx="4"/>
          </p:nvPr>
        </p:nvSpPr>
        <p:spPr>
          <a:xfrm>
            <a:off x="6256938" y="2665379"/>
            <a:ext cx="4897576" cy="3524284"/>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4165349" cy="1600200"/>
          </a:xfrm>
        </p:spPr>
        <p:txBody>
          <a:bodyPr anchor="b"/>
          <a:lstStyle>
            <a:lvl1pPr>
              <a:defRPr sz="3200"/>
            </a:lvl1pPr>
          </a:lstStyle>
          <a:p>
            <a:r>
              <a:rPr lang="zh-CN" altLang="en-US"/>
              <a:t>单击此处编辑母版标题样式</a:t>
            </a:r>
          </a:p>
        </p:txBody>
      </p:sp>
      <p:sp>
        <p:nvSpPr>
          <p:cNvPr id="3" name="图片占位符 2"/>
          <p:cNvSpPr>
            <a:spLocks noGrp="1"/>
          </p:cNvSpPr>
          <p:nvPr>
            <p:ph type="pic" idx="1"/>
          </p:nvPr>
        </p:nvSpPr>
        <p:spPr>
          <a:xfrm>
            <a:off x="5183188" y="457201"/>
            <a:ext cx="6172200"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4165349" cy="3811588"/>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82F288E0-7875-42C4-84C8-98DBBD3BF4D2}" type="datetimeFigureOut">
              <a:rPr lang="zh-CN" altLang="en-US" smtClean="0"/>
              <a:t>2023/11/14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7D9BB5D0-35E4-459D-AEF3-FE4D7C45CC19}" type="slidenum">
              <a:rPr lang="zh-CN" altLang="en-US" smtClean="0"/>
              <a:t>‹#›</a:t>
            </a:fld>
            <a:endParaRPr lang="zh-CN" alt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2F2F3"/>
        </a:solid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566420"/>
            <a:ext cx="10515600" cy="554990"/>
          </a:xfrm>
          <a:prstGeom prst="rect">
            <a:avLst/>
          </a:prstGeom>
        </p:spPr>
        <p:txBody>
          <a:bodyPr vert="horz" lIns="91440" tIns="45720" rIns="91440" bIns="45720" rtlCol="0" anchor="ctr" anchorCtr="0">
            <a:noAutofit/>
          </a:bodyPr>
          <a:lstStyle/>
          <a:p>
            <a:r>
              <a:rPr lang="zh-CN" altLang="en-US"/>
              <a:t>单击此处编辑母版标题样式</a:t>
            </a:r>
          </a:p>
        </p:txBody>
      </p:sp>
      <p:sp>
        <p:nvSpPr>
          <p:cNvPr id="3" name="文本占位符 2"/>
          <p:cNvSpPr>
            <a:spLocks noGrp="1"/>
          </p:cNvSpPr>
          <p:nvPr>
            <p:ph type="body" idx="1"/>
          </p:nvPr>
        </p:nvSpPr>
        <p:spPr>
          <a:xfrm>
            <a:off x="838200" y="1325880"/>
            <a:ext cx="10515600" cy="48514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latin typeface="微软雅黑" charset="0"/>
                <a:ea typeface="微软雅黑" charset="0"/>
              </a:defRPr>
            </a:lvl1pPr>
          </a:lstStyle>
          <a:p>
            <a:fld id="{82F288E0-7875-42C4-84C8-98DBBD3BF4D2}" type="datetimeFigureOut">
              <a:rPr lang="zh-CN" altLang="en-US" smtClean="0"/>
              <a:t>2023/11/14</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微软雅黑" charset="0"/>
                <a:ea typeface="微软雅黑" charset="0"/>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微软雅黑" charset="0"/>
                <a:ea typeface="微软雅黑" charset="0"/>
              </a:defRPr>
            </a:lvl1pPr>
          </a:lstStyle>
          <a:p>
            <a:fld id="{7D9BB5D0-35E4-459D-AEF3-FE4D7C45CC19}"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hdr="0" ftr="0" dt="0"/>
  <p:txStyles>
    <p:titleStyle>
      <a:lvl1pPr algn="l" defTabSz="914400" rtl="0" eaLnBrk="1" latinLnBrk="0" hangingPunct="1">
        <a:lnSpc>
          <a:spcPct val="90000"/>
        </a:lnSpc>
        <a:spcBef>
          <a:spcPct val="0"/>
        </a:spcBef>
        <a:buNone/>
        <a:defRPr sz="3600" b="1" kern="1200">
          <a:solidFill>
            <a:srgbClr val="0D1E61"/>
          </a:solidFill>
          <a:latin typeface="微软雅黑" charset="0"/>
          <a:ea typeface="微软雅黑" charset="0"/>
          <a:cs typeface="+mj-cs"/>
        </a:defRPr>
      </a:lvl1pPr>
    </p:titleStyle>
    <p:bodyStyle>
      <a:lvl1pPr marL="228600" indent="-228600" algn="l" defTabSz="914400" rtl="0" eaLnBrk="1" fontAlgn="auto" latinLnBrk="0" hangingPunct="1">
        <a:lnSpc>
          <a:spcPct val="120000"/>
        </a:lnSpc>
        <a:spcBef>
          <a:spcPts val="1000"/>
        </a:spcBef>
        <a:buFont typeface="Arial" panose="020B0604020202090204" pitchFamily="34" charset="0"/>
        <a:buChar char="•"/>
        <a:defRPr sz="2800" kern="1200">
          <a:solidFill>
            <a:schemeClr val="tx1"/>
          </a:solidFill>
          <a:latin typeface="微软雅黑" charset="0"/>
          <a:ea typeface="微软雅黑" charset="0"/>
          <a:cs typeface="+mn-cs"/>
        </a:defRPr>
      </a:lvl1pPr>
      <a:lvl2pPr marL="685800" indent="-228600" algn="l" defTabSz="914400" rtl="0" eaLnBrk="1" fontAlgn="auto" latinLnBrk="0" hangingPunct="1">
        <a:lnSpc>
          <a:spcPct val="120000"/>
        </a:lnSpc>
        <a:spcBef>
          <a:spcPts val="500"/>
        </a:spcBef>
        <a:buFont typeface="Arial" panose="020B0604020202090204" pitchFamily="34" charset="0"/>
        <a:buChar char="•"/>
        <a:defRPr sz="2400" kern="1200">
          <a:solidFill>
            <a:schemeClr val="tx1"/>
          </a:solidFill>
          <a:latin typeface="微软雅黑" charset="0"/>
          <a:ea typeface="微软雅黑" charset="0"/>
          <a:cs typeface="+mn-cs"/>
        </a:defRPr>
      </a:lvl2pPr>
      <a:lvl3pPr marL="1143000" indent="-228600" algn="l" defTabSz="914400" rtl="0" eaLnBrk="1" fontAlgn="auto" latinLnBrk="0" hangingPunct="1">
        <a:lnSpc>
          <a:spcPct val="120000"/>
        </a:lnSpc>
        <a:spcBef>
          <a:spcPts val="500"/>
        </a:spcBef>
        <a:buFont typeface="Arial" panose="020B0604020202090204" pitchFamily="34" charset="0"/>
        <a:buChar char="•"/>
        <a:defRPr sz="2000" kern="1200">
          <a:solidFill>
            <a:schemeClr val="tx1"/>
          </a:solidFill>
          <a:latin typeface="微软雅黑" charset="0"/>
          <a:ea typeface="微软雅黑" charset="0"/>
          <a:cs typeface="+mn-cs"/>
        </a:defRPr>
      </a:lvl3pPr>
      <a:lvl4pPr marL="16002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4pPr>
      <a:lvl5pPr marL="20574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s://www.bjcourt.gov.cn/cpws/index.htm" TargetMode="External"/><Relationship Id="rId2" Type="http://schemas.openxmlformats.org/officeDocument/2006/relationships/hyperlink" Target="http://corpus.njau.edu.cn/" TargetMode="External"/><Relationship Id="rId1" Type="http://schemas.openxmlformats.org/officeDocument/2006/relationships/slideLayout" Target="../slideLayouts/slideLayout2.xml"/><Relationship Id="rId4" Type="http://schemas.openxmlformats.org/officeDocument/2006/relationships/hyperlink" Target="http://www.hshfy.sh.cn/shfy/gweb2017/flws_view.jsp?pa=adGFoPaOoMjAyMaOpu6YwMTEy0Myz9TYyNbrFJndzeGg9MgPdcssPdcssz" TargetMode="Externa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github.com/2030NLP/SpaCE2022/tree/main/data" TargetMode="Externa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文本框 7"/>
          <p:cNvSpPr txBox="1"/>
          <p:nvPr/>
        </p:nvSpPr>
        <p:spPr>
          <a:xfrm>
            <a:off x="1518285" y="2430145"/>
            <a:ext cx="9155430" cy="1938992"/>
          </a:xfrm>
          <a:prstGeom prst="rect">
            <a:avLst/>
          </a:prstGeom>
          <a:noFill/>
        </p:spPr>
        <p:txBody>
          <a:bodyPr wrap="square" rtlCol="0">
            <a:spAutoFit/>
          </a:bodyPr>
          <a:lstStyle/>
          <a:p>
            <a:pPr algn="ctr"/>
            <a:r>
              <a:rPr lang="zh-CN" altLang="en-US" sz="6000" b="1" dirty="0">
                <a:solidFill>
                  <a:schemeClr val="accent5">
                    <a:lumMod val="50000"/>
                  </a:schemeClr>
                </a:solidFill>
                <a:latin typeface="微软雅黑" charset="0"/>
                <a:ea typeface="微软雅黑" charset="0"/>
                <a:sym typeface="+mn-ea"/>
              </a:rPr>
              <a:t>空间异常识别任务（</a:t>
            </a:r>
            <a:r>
              <a:rPr lang="en-US" altLang="zh-CN" sz="6000" b="1" dirty="0">
                <a:solidFill>
                  <a:schemeClr val="accent5">
                    <a:lumMod val="50000"/>
                  </a:schemeClr>
                </a:solidFill>
                <a:latin typeface="微软雅黑" charset="0"/>
                <a:ea typeface="微软雅黑" charset="0"/>
                <a:sym typeface="+mn-ea"/>
              </a:rPr>
              <a:t>task1</a:t>
            </a:r>
            <a:r>
              <a:rPr lang="zh-CN" altLang="en-US" sz="6000" b="1" dirty="0">
                <a:solidFill>
                  <a:schemeClr val="accent5">
                    <a:lumMod val="50000"/>
                  </a:schemeClr>
                </a:solidFill>
                <a:latin typeface="微软雅黑" charset="0"/>
                <a:ea typeface="微软雅黑" charset="0"/>
                <a:sym typeface="+mn-ea"/>
              </a:rPr>
              <a:t>）机器表现分析报告</a:t>
            </a:r>
          </a:p>
        </p:txBody>
      </p:sp>
      <p:sp>
        <p:nvSpPr>
          <p:cNvPr id="2" name="文本框 1"/>
          <p:cNvSpPr txBox="1"/>
          <p:nvPr/>
        </p:nvSpPr>
        <p:spPr>
          <a:xfrm>
            <a:off x="1518920" y="1600200"/>
            <a:ext cx="9155430" cy="829945"/>
          </a:xfrm>
          <a:prstGeom prst="rect">
            <a:avLst/>
          </a:prstGeom>
          <a:noFill/>
        </p:spPr>
        <p:txBody>
          <a:bodyPr wrap="square" rtlCol="0">
            <a:spAutoFit/>
          </a:bodyPr>
          <a:lstStyle/>
          <a:p>
            <a:pPr algn="ctr"/>
            <a:r>
              <a:rPr lang="en-US" altLang="zh-CN" sz="4800" b="1" dirty="0" err="1">
                <a:latin typeface="微软雅黑" charset="0"/>
                <a:ea typeface="微软雅黑" charset="0"/>
                <a:sym typeface="+mn-ea"/>
              </a:rPr>
              <a:t>SpaCE</a:t>
            </a:r>
            <a:r>
              <a:rPr lang="en-US" altLang="zh-CN" sz="4800" b="1" dirty="0">
                <a:latin typeface="微软雅黑" charset="0"/>
                <a:ea typeface="微软雅黑" charset="0"/>
                <a:sym typeface="+mn-ea"/>
              </a:rPr>
              <a:t> 2023</a:t>
            </a:r>
          </a:p>
        </p:txBody>
      </p:sp>
      <p:sp>
        <p:nvSpPr>
          <p:cNvPr id="3" name="文本框 2"/>
          <p:cNvSpPr txBox="1"/>
          <p:nvPr/>
        </p:nvSpPr>
        <p:spPr>
          <a:xfrm>
            <a:off x="1518920" y="4754880"/>
            <a:ext cx="9155430" cy="460375"/>
          </a:xfrm>
          <a:prstGeom prst="rect">
            <a:avLst/>
          </a:prstGeom>
          <a:noFill/>
        </p:spPr>
        <p:txBody>
          <a:bodyPr wrap="square" rtlCol="0">
            <a:spAutoFit/>
          </a:bodyPr>
          <a:lstStyle/>
          <a:p>
            <a:pPr algn="ctr"/>
            <a:r>
              <a:rPr lang="zh-CN" altLang="en-US" sz="2400" b="1" dirty="0">
                <a:latin typeface="微软雅黑" charset="0"/>
                <a:ea typeface="微软雅黑" charset="0"/>
                <a:sym typeface="+mn-ea"/>
              </a:rPr>
              <a:t>肖力铭</a:t>
            </a:r>
          </a:p>
        </p:txBody>
      </p:sp>
      <p:sp>
        <p:nvSpPr>
          <p:cNvPr id="4" name="文本框 3"/>
          <p:cNvSpPr txBox="1"/>
          <p:nvPr/>
        </p:nvSpPr>
        <p:spPr>
          <a:xfrm>
            <a:off x="1518920" y="5219065"/>
            <a:ext cx="9155430" cy="583565"/>
          </a:xfrm>
          <a:prstGeom prst="rect">
            <a:avLst/>
          </a:prstGeom>
          <a:noFill/>
        </p:spPr>
        <p:txBody>
          <a:bodyPr wrap="square" rtlCol="0">
            <a:spAutoFit/>
          </a:bodyPr>
          <a:lstStyle/>
          <a:p>
            <a:pPr algn="ctr"/>
            <a:r>
              <a:rPr lang="zh-CN" altLang="en-US" sz="1600" dirty="0">
                <a:latin typeface="微软雅黑" charset="0"/>
                <a:ea typeface="微软雅黑" charset="0"/>
                <a:sym typeface="+mn-ea"/>
              </a:rPr>
              <a:t>北京大学  中国语言文学系  博士研究生</a:t>
            </a:r>
          </a:p>
          <a:p>
            <a:pPr algn="ctr"/>
            <a:r>
              <a:rPr lang="en-US" altLang="zh-CN" sz="1600" dirty="0" err="1">
                <a:latin typeface="微软雅黑" charset="0"/>
                <a:ea typeface="微软雅黑" charset="0"/>
                <a:sym typeface="+mn-ea"/>
              </a:rPr>
              <a:t>lmxiao</a:t>
            </a:r>
            <a:r>
              <a:rPr lang="zh-CN" altLang="en-US" sz="1600" dirty="0">
                <a:latin typeface="微软雅黑" charset="0"/>
                <a:ea typeface="微软雅黑" charset="0"/>
                <a:sym typeface="+mn-ea"/>
              </a:rPr>
              <a:t>@</a:t>
            </a:r>
            <a:r>
              <a:rPr lang="en-US" altLang="zh-CN" sz="1600" dirty="0" err="1">
                <a:latin typeface="微软雅黑" charset="0"/>
                <a:ea typeface="微软雅黑" charset="0"/>
                <a:sym typeface="+mn-ea"/>
              </a:rPr>
              <a:t>stu</a:t>
            </a:r>
            <a:r>
              <a:rPr lang="en-US" altLang="zh-CN" sz="1600" dirty="0">
                <a:latin typeface="微软雅黑" charset="0"/>
                <a:ea typeface="微软雅黑" charset="0"/>
                <a:sym typeface="+mn-ea"/>
              </a:rPr>
              <a:t>.</a:t>
            </a:r>
            <a:r>
              <a:rPr lang="zh-CN" altLang="en-US" sz="1600" dirty="0">
                <a:latin typeface="微软雅黑" charset="0"/>
                <a:ea typeface="微软雅黑" charset="0"/>
                <a:sym typeface="+mn-ea"/>
              </a:rPr>
              <a:t>pku.edu.cn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语体</a:t>
            </a:r>
            <a:r>
              <a:rPr lang="en-US" altLang="zh-CN" dirty="0"/>
              <a:t>——</a:t>
            </a:r>
            <a:r>
              <a:rPr lang="zh-CN" altLang="en-US" dirty="0"/>
              <a:t>分布情况</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10</a:t>
            </a:fld>
            <a:endParaRPr lang="zh-CN" altLang="en-US" dirty="0"/>
          </a:p>
        </p:txBody>
      </p:sp>
      <p:sp>
        <p:nvSpPr>
          <p:cNvPr id="5" name="内容占位符 2">
            <a:extLst>
              <a:ext uri="{FF2B5EF4-FFF2-40B4-BE49-F238E27FC236}">
                <a16:creationId xmlns:a16="http://schemas.microsoft.com/office/drawing/2014/main" id="{37334C93-7B16-E108-7DAC-D8231C0BF37F}"/>
              </a:ext>
            </a:extLst>
          </p:cNvPr>
          <p:cNvSpPr>
            <a:spLocks noGrp="1"/>
          </p:cNvSpPr>
          <p:nvPr>
            <p:ph idx="1"/>
          </p:nvPr>
        </p:nvSpPr>
        <p:spPr>
          <a:xfrm>
            <a:off x="838200" y="1306830"/>
            <a:ext cx="5514474" cy="5551170"/>
          </a:xfrm>
        </p:spPr>
        <p:txBody>
          <a:bodyPr>
            <a:normAutofit fontScale="97500" lnSpcReduction="10000"/>
          </a:bodyPr>
          <a:lstStyle/>
          <a:p>
            <a:pPr lvl="0"/>
            <a:r>
              <a:rPr lang="en-US" altLang="zh-CN" sz="3000" b="1" dirty="0" err="1">
                <a:solidFill>
                  <a:schemeClr val="accent5">
                    <a:lumMod val="75000"/>
                  </a:schemeClr>
                </a:solidFill>
              </a:rPr>
              <a:t>一般</a:t>
            </a:r>
            <a:r>
              <a:rPr lang="zh-CN" altLang="en-US" sz="3000" b="1" dirty="0">
                <a:solidFill>
                  <a:schemeClr val="accent5">
                    <a:lumMod val="75000"/>
                  </a:schemeClr>
                </a:solidFill>
              </a:rPr>
              <a:t>领域</a:t>
            </a:r>
            <a:r>
              <a:rPr lang="en-US" altLang="zh-CN" sz="3000" b="1" dirty="0" err="1">
                <a:solidFill>
                  <a:schemeClr val="accent5">
                    <a:lumMod val="75000"/>
                  </a:schemeClr>
                </a:solidFill>
              </a:rPr>
              <a:t>语料</a:t>
            </a:r>
            <a:endParaRPr lang="en-US" altLang="zh-CN" sz="3000" b="1" dirty="0">
              <a:solidFill>
                <a:schemeClr val="accent5">
                  <a:lumMod val="75000"/>
                </a:schemeClr>
              </a:solidFill>
            </a:endParaRPr>
          </a:p>
          <a:p>
            <a:pPr lvl="0"/>
            <a:r>
              <a:rPr lang="zh-CN" altLang="en-US" sz="1900" b="1" dirty="0"/>
              <a:t>报刊</a:t>
            </a:r>
            <a:r>
              <a:rPr lang="en-US" altLang="zh-CN" sz="1900" b="1" dirty="0" err="1"/>
              <a:t>语料</a:t>
            </a:r>
            <a:r>
              <a:rPr lang="zh-CN" altLang="en-US" sz="1900" dirty="0">
                <a:sym typeface="+mn-ea"/>
              </a:rPr>
              <a:t>（</a:t>
            </a:r>
            <a:r>
              <a:rPr lang="en-US" altLang="zh-CN" sz="1900" dirty="0">
                <a:sym typeface="+mn-ea"/>
              </a:rPr>
              <a:t>25</a:t>
            </a:r>
            <a:r>
              <a:rPr lang="zh-CN" altLang="en-US" sz="1900" dirty="0">
                <a:sym typeface="+mn-ea"/>
              </a:rPr>
              <a:t>%）</a:t>
            </a:r>
            <a:endParaRPr lang="en-US" altLang="zh-CN" sz="1900" dirty="0"/>
          </a:p>
          <a:p>
            <a:pPr lvl="1"/>
            <a:r>
              <a:rPr lang="en-US" altLang="zh-CN" sz="1900" dirty="0" err="1"/>
              <a:t>新时代人民日报语料库</a:t>
            </a:r>
            <a:r>
              <a:rPr lang="en-US" altLang="zh-CN" sz="1900" dirty="0"/>
              <a:t> </a:t>
            </a:r>
            <a:r>
              <a:rPr lang="en-US" altLang="zh-CN" sz="1900" dirty="0">
                <a:hlinkClick r:id="rId2"/>
              </a:rPr>
              <a:t>🔗</a:t>
            </a:r>
            <a:endParaRPr lang="en-US" altLang="zh-CN" sz="1900" dirty="0"/>
          </a:p>
          <a:p>
            <a:pPr lvl="0"/>
            <a:r>
              <a:rPr lang="en-US" altLang="zh-CN" sz="1900" b="1" dirty="0" err="1"/>
              <a:t>文学作品语料</a:t>
            </a:r>
            <a:r>
              <a:rPr lang="zh-CN" altLang="en-US" sz="1900" dirty="0">
                <a:sym typeface="+mn-ea"/>
              </a:rPr>
              <a:t>（2</a:t>
            </a:r>
            <a:r>
              <a:rPr lang="en-US" altLang="zh-CN" sz="1900" dirty="0">
                <a:sym typeface="+mn-ea"/>
              </a:rPr>
              <a:t>5</a:t>
            </a:r>
            <a:r>
              <a:rPr lang="zh-CN" altLang="en-US" sz="1900" dirty="0">
                <a:sym typeface="+mn-ea"/>
              </a:rPr>
              <a:t>%）</a:t>
            </a:r>
            <a:endParaRPr lang="en-US" altLang="zh-CN" sz="1900" dirty="0"/>
          </a:p>
          <a:p>
            <a:pPr lvl="1"/>
            <a:r>
              <a:rPr lang="en-US" altLang="zh-CN" sz="1900" dirty="0"/>
              <a:t>《</a:t>
            </a:r>
            <a:r>
              <a:rPr lang="en-US" altLang="zh-CN" sz="1900" dirty="0" err="1"/>
              <a:t>似水年华》王小波</a:t>
            </a:r>
            <a:endParaRPr lang="en-US" altLang="zh-CN" sz="1900" dirty="0"/>
          </a:p>
          <a:p>
            <a:pPr lvl="1"/>
            <a:r>
              <a:rPr lang="en-US" altLang="zh-CN" sz="1900" dirty="0"/>
              <a:t>《</a:t>
            </a:r>
            <a:r>
              <a:rPr lang="en-US" altLang="zh-CN" sz="1900" dirty="0" err="1"/>
              <a:t>洗澡》杨绛</a:t>
            </a:r>
            <a:endParaRPr lang="en-US" altLang="zh-CN" sz="1900" dirty="0"/>
          </a:p>
          <a:p>
            <a:pPr lvl="1"/>
            <a:r>
              <a:rPr lang="en-US" altLang="zh-CN" sz="1900" dirty="0"/>
              <a:t>《</a:t>
            </a:r>
            <a:r>
              <a:rPr lang="en-US" altLang="zh-CN" sz="1900" dirty="0" err="1"/>
              <a:t>天狗》贾平凹</a:t>
            </a:r>
            <a:endParaRPr lang="en-US" altLang="zh-CN" sz="1900" dirty="0"/>
          </a:p>
          <a:p>
            <a:pPr lvl="1"/>
            <a:r>
              <a:rPr lang="en-US" altLang="zh-CN" sz="1900" dirty="0"/>
              <a:t>《</a:t>
            </a:r>
            <a:r>
              <a:rPr lang="en-US" altLang="zh-CN" sz="1900" dirty="0" err="1"/>
              <a:t>北京，北京》冯唐</a:t>
            </a:r>
            <a:endParaRPr lang="en-US" altLang="zh-CN" sz="1900" dirty="0"/>
          </a:p>
          <a:p>
            <a:pPr lvl="1"/>
            <a:r>
              <a:rPr lang="en-US" altLang="zh-CN" sz="1900" dirty="0"/>
              <a:t>《</a:t>
            </a:r>
            <a:r>
              <a:rPr lang="en-US" altLang="zh-CN" sz="1900" dirty="0" err="1"/>
              <a:t>草房子》曹文轩</a:t>
            </a:r>
            <a:endParaRPr lang="en-US" altLang="zh-CN" sz="1900" dirty="0"/>
          </a:p>
          <a:p>
            <a:pPr lvl="1"/>
            <a:r>
              <a:rPr lang="en-US" altLang="zh-CN" sz="1900" dirty="0"/>
              <a:t>《</a:t>
            </a:r>
            <a:r>
              <a:rPr lang="en-US" altLang="zh-CN" sz="1900" dirty="0" err="1"/>
              <a:t>兄弟》余华</a:t>
            </a:r>
            <a:endParaRPr lang="en-US" altLang="zh-CN" sz="1900" dirty="0"/>
          </a:p>
          <a:p>
            <a:pPr lvl="0"/>
            <a:r>
              <a:rPr lang="en-US" altLang="zh-CN" sz="1900" b="1" dirty="0" err="1">
                <a:sym typeface="+mn-ea"/>
              </a:rPr>
              <a:t>中小学语文课本语料</a:t>
            </a:r>
            <a:r>
              <a:rPr lang="zh-CN" altLang="en-US" sz="1900" dirty="0">
                <a:sym typeface="+mn-ea"/>
              </a:rPr>
              <a:t>（</a:t>
            </a:r>
            <a:r>
              <a:rPr lang="en-US" altLang="zh-CN" sz="1900" dirty="0">
                <a:sym typeface="+mn-ea"/>
              </a:rPr>
              <a:t>18</a:t>
            </a:r>
            <a:r>
              <a:rPr lang="zh-CN" altLang="en-US" sz="1900" dirty="0">
                <a:sym typeface="+mn-ea"/>
              </a:rPr>
              <a:t>%）</a:t>
            </a:r>
            <a:endParaRPr lang="en-US" altLang="zh-CN" sz="1900" dirty="0"/>
          </a:p>
          <a:p>
            <a:pPr lvl="0"/>
            <a:r>
              <a:rPr lang="en-US" altLang="zh-CN" sz="1900" dirty="0" err="1">
                <a:sym typeface="+mn-ea"/>
              </a:rPr>
              <a:t>语言学相关</a:t>
            </a:r>
            <a:r>
              <a:rPr lang="zh-CN" altLang="en-US" sz="1900" dirty="0">
                <a:sym typeface="+mn-ea"/>
              </a:rPr>
              <a:t>论文</a:t>
            </a:r>
            <a:r>
              <a:rPr lang="en-US" altLang="zh-CN" sz="1900" dirty="0" err="1">
                <a:sym typeface="+mn-ea"/>
              </a:rPr>
              <a:t>语料</a:t>
            </a:r>
            <a:r>
              <a:rPr lang="zh-CN" altLang="en-US" sz="1900" dirty="0">
                <a:sym typeface="+mn-ea"/>
              </a:rPr>
              <a:t>（</a:t>
            </a:r>
            <a:r>
              <a:rPr lang="en-US" altLang="zh-CN" sz="1900" dirty="0">
                <a:sym typeface="+mn-ea"/>
              </a:rPr>
              <a:t>1%</a:t>
            </a:r>
            <a:r>
              <a:rPr lang="zh-CN" altLang="en-US" sz="1900" dirty="0">
                <a:sym typeface="+mn-ea"/>
              </a:rPr>
              <a:t>）</a:t>
            </a:r>
            <a:endParaRPr lang="en-US" altLang="zh-CN" sz="1900" dirty="0"/>
          </a:p>
          <a:p>
            <a:pPr lvl="0"/>
            <a:r>
              <a:rPr lang="en-US" altLang="zh-CN" sz="1900" dirty="0">
                <a:sym typeface="+mn-ea"/>
              </a:rPr>
              <a:t>973课题语料</a:t>
            </a:r>
            <a:r>
              <a:rPr lang="zh-CN" altLang="en-US" sz="1900" dirty="0">
                <a:sym typeface="+mn-ea"/>
              </a:rPr>
              <a:t>（</a:t>
            </a:r>
            <a:r>
              <a:rPr lang="en-US" altLang="zh-CN" sz="1900" dirty="0">
                <a:sym typeface="+mn-ea"/>
              </a:rPr>
              <a:t>3%</a:t>
            </a:r>
            <a:r>
              <a:rPr lang="zh-CN" altLang="en-US" sz="1900" dirty="0">
                <a:sym typeface="+mn-ea"/>
              </a:rPr>
              <a:t>）</a:t>
            </a:r>
            <a:endParaRPr lang="en-US" altLang="zh-CN" sz="1900" dirty="0"/>
          </a:p>
        </p:txBody>
      </p:sp>
      <p:sp>
        <p:nvSpPr>
          <p:cNvPr id="6" name="内容占位符 2">
            <a:extLst>
              <a:ext uri="{FF2B5EF4-FFF2-40B4-BE49-F238E27FC236}">
                <a16:creationId xmlns:a16="http://schemas.microsoft.com/office/drawing/2014/main" id="{1205DE75-6505-9AE7-C9BD-BBFCFC420399}"/>
              </a:ext>
            </a:extLst>
          </p:cNvPr>
          <p:cNvSpPr>
            <a:spLocks noGrp="1"/>
          </p:cNvSpPr>
          <p:nvPr/>
        </p:nvSpPr>
        <p:spPr>
          <a:xfrm>
            <a:off x="6096000" y="1303655"/>
            <a:ext cx="5133975" cy="4870450"/>
          </a:xfrm>
          <a:prstGeom prst="rect">
            <a:avLst/>
          </a:prstGeom>
        </p:spPr>
        <p:txBody>
          <a:bodyPr vert="horz" lIns="91440" tIns="45720" rIns="91440" bIns="45720" rtlCol="0">
            <a:normAutofit fontScale="67500" lnSpcReduction="20000"/>
          </a:bodyPr>
          <a:lstStyle>
            <a:lvl1pPr marL="228600" indent="-228600" algn="l" defTabSz="914400" rtl="0" eaLnBrk="1" fontAlgn="auto" latinLnBrk="0" hangingPunct="1">
              <a:lnSpc>
                <a:spcPct val="120000"/>
              </a:lnSpc>
              <a:spcBef>
                <a:spcPts val="1000"/>
              </a:spcBef>
              <a:buFont typeface="Arial" panose="020B0604020202090204" pitchFamily="34" charset="0"/>
              <a:buChar char="•"/>
              <a:defRPr sz="2800" kern="1200">
                <a:solidFill>
                  <a:schemeClr val="tx1"/>
                </a:solidFill>
                <a:latin typeface="微软雅黑" charset="0"/>
                <a:ea typeface="微软雅黑" charset="0"/>
                <a:cs typeface="+mn-cs"/>
              </a:defRPr>
            </a:lvl1pPr>
            <a:lvl2pPr marL="685800" indent="-228600" algn="l" defTabSz="914400" rtl="0" eaLnBrk="1" fontAlgn="auto" latinLnBrk="0" hangingPunct="1">
              <a:lnSpc>
                <a:spcPct val="120000"/>
              </a:lnSpc>
              <a:spcBef>
                <a:spcPts val="500"/>
              </a:spcBef>
              <a:buFont typeface="Arial" panose="020B0604020202090204" pitchFamily="34" charset="0"/>
              <a:buChar char="•"/>
              <a:defRPr sz="2400" kern="1200">
                <a:solidFill>
                  <a:schemeClr val="tx1"/>
                </a:solidFill>
                <a:latin typeface="微软雅黑" charset="0"/>
                <a:ea typeface="微软雅黑" charset="0"/>
                <a:cs typeface="+mn-cs"/>
              </a:defRPr>
            </a:lvl2pPr>
            <a:lvl3pPr marL="1143000" indent="-228600" algn="l" defTabSz="914400" rtl="0" eaLnBrk="1" fontAlgn="auto" latinLnBrk="0" hangingPunct="1">
              <a:lnSpc>
                <a:spcPct val="120000"/>
              </a:lnSpc>
              <a:spcBef>
                <a:spcPts val="500"/>
              </a:spcBef>
              <a:buFont typeface="Arial" panose="020B0604020202090204" pitchFamily="34" charset="0"/>
              <a:buChar char="•"/>
              <a:defRPr sz="2000" kern="1200">
                <a:solidFill>
                  <a:schemeClr val="tx1"/>
                </a:solidFill>
                <a:latin typeface="微软雅黑" charset="0"/>
                <a:ea typeface="微软雅黑" charset="0"/>
                <a:cs typeface="+mn-cs"/>
              </a:defRPr>
            </a:lvl3pPr>
            <a:lvl4pPr marL="16002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4pPr>
            <a:lvl5pPr marL="20574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lvl="0"/>
            <a:r>
              <a:rPr lang="en-US" altLang="zh-CN" sz="4000" b="1" dirty="0" err="1">
                <a:solidFill>
                  <a:schemeClr val="accent5">
                    <a:lumMod val="75000"/>
                  </a:schemeClr>
                </a:solidFill>
                <a:sym typeface="+mn-ea"/>
              </a:rPr>
              <a:t>专业领域语料</a:t>
            </a:r>
            <a:endParaRPr lang="en-US" altLang="zh-CN" sz="4000" b="1" dirty="0">
              <a:solidFill>
                <a:schemeClr val="accent5">
                  <a:lumMod val="75000"/>
                </a:schemeClr>
              </a:solidFill>
              <a:sym typeface="+mn-ea"/>
            </a:endParaRPr>
          </a:p>
          <a:p>
            <a:pPr lvl="0"/>
            <a:r>
              <a:rPr lang="zh-CN" altLang="en-US" sz="2570" b="1" dirty="0"/>
              <a:t>交通事故判决书语料</a:t>
            </a:r>
            <a:r>
              <a:rPr lang="zh-CN" altLang="en-US" sz="2570" dirty="0">
                <a:sym typeface="+mn-ea"/>
              </a:rPr>
              <a:t>（</a:t>
            </a:r>
            <a:r>
              <a:rPr lang="en-US" altLang="zh-CN" sz="2570" dirty="0">
                <a:sym typeface="+mn-ea"/>
              </a:rPr>
              <a:t>8</a:t>
            </a:r>
            <a:r>
              <a:rPr lang="zh-CN" altLang="en-US" sz="2570" dirty="0">
                <a:sym typeface="+mn-ea"/>
              </a:rPr>
              <a:t>%）</a:t>
            </a:r>
            <a:endParaRPr lang="zh-CN" altLang="en-US" sz="2570" dirty="0"/>
          </a:p>
          <a:p>
            <a:pPr lvl="1"/>
            <a:r>
              <a:rPr lang="zh-CN" altLang="en-US" sz="2570" dirty="0"/>
              <a:t>北京法院审批信息网 </a:t>
            </a:r>
            <a:r>
              <a:rPr lang="zh-CN" altLang="en-US" sz="2570" dirty="0">
                <a:hlinkClick r:id="rId3" action="ppaction://hlinkfile"/>
              </a:rPr>
              <a:t>🔗</a:t>
            </a:r>
            <a:endParaRPr lang="zh-CN" altLang="en-US" sz="2570" dirty="0"/>
          </a:p>
          <a:p>
            <a:pPr lvl="1"/>
            <a:r>
              <a:rPr lang="zh-CN" altLang="en-US" sz="2570" dirty="0"/>
              <a:t>上海市高级人民法院网 </a:t>
            </a:r>
            <a:r>
              <a:rPr lang="zh-CN" altLang="en-US" sz="2570" dirty="0">
                <a:hlinkClick r:id="rId4"/>
              </a:rPr>
              <a:t>🔗</a:t>
            </a:r>
            <a:endParaRPr lang="zh-CN" altLang="en-US" sz="2570" dirty="0"/>
          </a:p>
          <a:p>
            <a:pPr lvl="0"/>
            <a:r>
              <a:rPr lang="zh-CN" altLang="en-US" sz="2570" b="1" dirty="0">
                <a:sym typeface="+mn-ea"/>
              </a:rPr>
              <a:t>体育动作语料</a:t>
            </a:r>
            <a:r>
              <a:rPr lang="zh-CN" altLang="en-US" sz="2570" dirty="0">
                <a:sym typeface="+mn-ea"/>
              </a:rPr>
              <a:t>（</a:t>
            </a:r>
            <a:r>
              <a:rPr lang="en-US" altLang="zh-CN" sz="2570" dirty="0">
                <a:sym typeface="+mn-ea"/>
              </a:rPr>
              <a:t>1</a:t>
            </a:r>
            <a:r>
              <a:rPr lang="zh-CN" altLang="en-US" sz="2570" dirty="0">
                <a:sym typeface="+mn-ea"/>
              </a:rPr>
              <a:t>6%）</a:t>
            </a:r>
            <a:endParaRPr lang="zh-CN" altLang="en-US" sz="2570" dirty="0"/>
          </a:p>
          <a:p>
            <a:pPr lvl="1"/>
            <a:r>
              <a:rPr lang="zh-CN" altLang="en-US" sz="2570" dirty="0">
                <a:sym typeface="+mn-ea"/>
              </a:rPr>
              <a:t>《儿童身体训练动作手册拉伸训练》</a:t>
            </a:r>
            <a:endParaRPr lang="zh-CN" altLang="en-US" sz="2570" dirty="0"/>
          </a:p>
          <a:p>
            <a:pPr lvl="1"/>
            <a:r>
              <a:rPr lang="zh-CN" altLang="en-US" sz="2570" dirty="0">
                <a:sym typeface="+mn-ea"/>
              </a:rPr>
              <a:t>《儿童身体训练动作手册徒手训练》</a:t>
            </a:r>
            <a:endParaRPr lang="zh-CN" altLang="en-US" sz="2570" dirty="0"/>
          </a:p>
          <a:p>
            <a:pPr lvl="1"/>
            <a:r>
              <a:rPr lang="zh-CN" altLang="en-US" sz="2570" dirty="0">
                <a:sym typeface="+mn-ea"/>
              </a:rPr>
              <a:t>《青少年身体训练动作手册拉伸训练》</a:t>
            </a:r>
            <a:endParaRPr lang="zh-CN" altLang="en-US" sz="2570" dirty="0"/>
          </a:p>
          <a:p>
            <a:pPr lvl="1"/>
            <a:r>
              <a:rPr lang="zh-CN" altLang="en-US" sz="2570" dirty="0">
                <a:sym typeface="+mn-ea"/>
              </a:rPr>
              <a:t>《青少年身体训练动作手册徒手训练》</a:t>
            </a:r>
            <a:endParaRPr lang="zh-CN" altLang="en-US" sz="2570" dirty="0"/>
          </a:p>
          <a:p>
            <a:pPr lvl="1"/>
            <a:r>
              <a:rPr lang="zh-CN" altLang="en-US" sz="2570" dirty="0">
                <a:sym typeface="+mn-ea"/>
              </a:rPr>
              <a:t>《身体运动功能训练》</a:t>
            </a:r>
            <a:endParaRPr lang="zh-CN" altLang="en-US" sz="2570" dirty="0"/>
          </a:p>
          <a:p>
            <a:pPr lvl="1"/>
            <a:r>
              <a:rPr lang="zh-CN" altLang="en-US" sz="2570" dirty="0">
                <a:sym typeface="+mn-ea"/>
              </a:rPr>
              <a:t>《瑜伽基础入门大全》</a:t>
            </a:r>
            <a:endParaRPr lang="zh-CN" altLang="en-US" sz="2570" dirty="0"/>
          </a:p>
          <a:p>
            <a:pPr lvl="0"/>
            <a:r>
              <a:rPr lang="zh-CN" altLang="en-US" sz="2570" b="1" dirty="0"/>
              <a:t>地理百科语料</a:t>
            </a:r>
            <a:r>
              <a:rPr lang="zh-CN" altLang="en-US" sz="2570" dirty="0">
                <a:sym typeface="+mn-ea"/>
              </a:rPr>
              <a:t>（</a:t>
            </a:r>
            <a:r>
              <a:rPr lang="en-US" altLang="zh-CN" sz="2570" dirty="0">
                <a:sym typeface="+mn-ea"/>
              </a:rPr>
              <a:t>4</a:t>
            </a:r>
            <a:r>
              <a:rPr lang="zh-CN" altLang="en-US" sz="2570" dirty="0">
                <a:sym typeface="+mn-ea"/>
              </a:rPr>
              <a:t>%）</a:t>
            </a:r>
            <a:endParaRPr lang="zh-CN" altLang="en-US" sz="2570" dirty="0"/>
          </a:p>
          <a:p>
            <a:pPr lvl="1"/>
            <a:r>
              <a:rPr lang="zh-CN" altLang="en-US" sz="2570" dirty="0"/>
              <a:t>《中国大百科全书 - 中国地理》</a:t>
            </a:r>
          </a:p>
        </p:txBody>
      </p:sp>
    </p:spTree>
    <p:extLst>
      <p:ext uri="{BB962C8B-B14F-4D97-AF65-F5344CB8AC3E}">
        <p14:creationId xmlns:p14="http://schemas.microsoft.com/office/powerpoint/2010/main" val="494779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语体</a:t>
            </a:r>
            <a:r>
              <a:rPr lang="en-US" altLang="zh-CN" dirty="0"/>
              <a:t>——</a:t>
            </a:r>
            <a:r>
              <a:rPr lang="zh-CN" altLang="en-US" dirty="0"/>
              <a:t>整体表现</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11</a:t>
            </a:fld>
            <a:endParaRPr lang="zh-CN" altLang="en-US" dirty="0"/>
          </a:p>
        </p:txBody>
      </p:sp>
      <p:sp>
        <p:nvSpPr>
          <p:cNvPr id="7" name="圆角矩形 14">
            <a:extLst>
              <a:ext uri="{FF2B5EF4-FFF2-40B4-BE49-F238E27FC236}">
                <a16:creationId xmlns:a16="http://schemas.microsoft.com/office/drawing/2014/main" id="{012173BA-765C-38C2-FB63-21D8EE818EFB}"/>
              </a:ext>
            </a:extLst>
          </p:cNvPr>
          <p:cNvSpPr/>
          <p:nvPr/>
        </p:nvSpPr>
        <p:spPr>
          <a:xfrm>
            <a:off x="696404" y="1217334"/>
            <a:ext cx="4563491" cy="2513637"/>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marL="342900" indent="-342900" algn="just">
              <a:lnSpc>
                <a:spcPct val="150000"/>
              </a:lnSpc>
              <a:buFont typeface="Arial" panose="020B0604020202020204" pitchFamily="34" charset="0"/>
              <a:buChar char="•"/>
            </a:pPr>
            <a:r>
              <a:rPr lang="zh-CN" altLang="en-US" sz="2400" dirty="0">
                <a:latin typeface="微软雅黑" charset="0"/>
                <a:ea typeface="微软雅黑" charset="0"/>
                <a:sym typeface="+mn-ea"/>
              </a:rPr>
              <a:t>机器在体育文本和论文语料上的得分最高；</a:t>
            </a:r>
            <a:endParaRPr lang="en-US" altLang="zh-CN" sz="2400" dirty="0">
              <a:latin typeface="微软雅黑" charset="0"/>
              <a:ea typeface="微软雅黑" charset="0"/>
              <a:sym typeface="+mn-ea"/>
            </a:endParaRPr>
          </a:p>
          <a:p>
            <a:pPr marL="342900" indent="-342900" algn="just">
              <a:lnSpc>
                <a:spcPct val="150000"/>
              </a:lnSpc>
              <a:buFont typeface="Arial" panose="020B0604020202020204" pitchFamily="34" charset="0"/>
              <a:buChar char="•"/>
            </a:pPr>
            <a:r>
              <a:rPr lang="zh-CN" altLang="en-US" sz="2400" dirty="0">
                <a:latin typeface="微软雅黑" charset="0"/>
                <a:ea typeface="微软雅黑" charset="0"/>
                <a:sym typeface="+mn-ea"/>
              </a:rPr>
              <a:t>两个模型在交通文本上的表现有明显差异。</a:t>
            </a:r>
            <a:endParaRPr lang="en-US" altLang="zh-CN" sz="2400" dirty="0">
              <a:latin typeface="微软雅黑" charset="0"/>
              <a:ea typeface="微软雅黑" charset="0"/>
              <a:sym typeface="+mn-ea"/>
            </a:endParaRPr>
          </a:p>
        </p:txBody>
      </p:sp>
      <p:graphicFrame>
        <p:nvGraphicFramePr>
          <p:cNvPr id="5" name="图表 4">
            <a:extLst>
              <a:ext uri="{FF2B5EF4-FFF2-40B4-BE49-F238E27FC236}">
                <a16:creationId xmlns:a16="http://schemas.microsoft.com/office/drawing/2014/main" id="{5A585786-B49F-3B4B-8DFC-48255F0CE304}"/>
              </a:ext>
            </a:extLst>
          </p:cNvPr>
          <p:cNvGraphicFramePr>
            <a:graphicFrameLocks/>
          </p:cNvGraphicFramePr>
          <p:nvPr>
            <p:extLst>
              <p:ext uri="{D42A27DB-BD31-4B8C-83A1-F6EECF244321}">
                <p14:modId xmlns:p14="http://schemas.microsoft.com/office/powerpoint/2010/main" val="3249369021"/>
              </p:ext>
            </p:extLst>
          </p:nvPr>
        </p:nvGraphicFramePr>
        <p:xfrm>
          <a:off x="5375305" y="578485"/>
          <a:ext cx="6470588" cy="3396005"/>
        </p:xfrm>
        <a:graphic>
          <a:graphicData uri="http://schemas.openxmlformats.org/drawingml/2006/chart">
            <c:chart xmlns:c="http://schemas.openxmlformats.org/drawingml/2006/chart" xmlns:r="http://schemas.openxmlformats.org/officeDocument/2006/relationships" r:id="rId3"/>
          </a:graphicData>
        </a:graphic>
      </p:graphicFrame>
      <p:sp>
        <p:nvSpPr>
          <p:cNvPr id="8" name="文本框 7">
            <a:extLst>
              <a:ext uri="{FF2B5EF4-FFF2-40B4-BE49-F238E27FC236}">
                <a16:creationId xmlns:a16="http://schemas.microsoft.com/office/drawing/2014/main" id="{BF8FC20B-1751-321C-ED6E-2292E8768AF9}"/>
              </a:ext>
            </a:extLst>
          </p:cNvPr>
          <p:cNvSpPr txBox="1"/>
          <p:nvPr/>
        </p:nvSpPr>
        <p:spPr>
          <a:xfrm>
            <a:off x="696405" y="4471331"/>
            <a:ext cx="4563491" cy="1815882"/>
          </a:xfrm>
          <a:prstGeom prst="rect">
            <a:avLst/>
          </a:prstGeom>
          <a:noFill/>
        </p:spPr>
        <p:txBody>
          <a:bodyPr wrap="square">
            <a:spAutoFit/>
          </a:bodyPr>
          <a:lstStyle/>
          <a:p>
            <a:r>
              <a:rPr lang="zh-CN" altLang="en-US" sz="1600" dirty="0"/>
              <a:t>经审理查明，2017年5月15日10时19分许，被告人宋某某驾驶牌号为沪C9XXXX的小型轿车沿本区甘德路由东向西行驶至辰塔路向</a:t>
            </a:r>
            <a:r>
              <a:rPr lang="zh-CN" altLang="en-US" sz="1600" b="1" dirty="0">
                <a:solidFill>
                  <a:srgbClr val="FF0000"/>
                </a:solidFill>
              </a:rPr>
              <a:t>东</a:t>
            </a:r>
            <a:r>
              <a:rPr lang="zh-CN" altLang="en-US" sz="1600" dirty="0"/>
              <a:t>右转过程中，恰逢被害人蒋佰根骑电动自行车载被害人叶碗华沿甘德路由东向西行驶至该处，电动自行车的左前侧与轿车的右后角发生碰撞，被告人宋某某未发觉碰撞继续右转驾车驶离。</a:t>
            </a:r>
          </a:p>
        </p:txBody>
      </p:sp>
      <p:graphicFrame>
        <p:nvGraphicFramePr>
          <p:cNvPr id="9" name="内容占位符 13">
            <a:extLst>
              <a:ext uri="{FF2B5EF4-FFF2-40B4-BE49-F238E27FC236}">
                <a16:creationId xmlns:a16="http://schemas.microsoft.com/office/drawing/2014/main" id="{70CF3537-C3EE-3D2D-7B86-7D550DB47739}"/>
              </a:ext>
            </a:extLst>
          </p:cNvPr>
          <p:cNvGraphicFramePr>
            <a:graphicFrameLocks/>
          </p:cNvGraphicFramePr>
          <p:nvPr>
            <p:custDataLst>
              <p:tags r:id="rId1"/>
            </p:custDataLst>
            <p:extLst>
              <p:ext uri="{D42A27DB-BD31-4B8C-83A1-F6EECF244321}">
                <p14:modId xmlns:p14="http://schemas.microsoft.com/office/powerpoint/2010/main" val="3268536002"/>
              </p:ext>
            </p:extLst>
          </p:nvPr>
        </p:nvGraphicFramePr>
        <p:xfrm>
          <a:off x="5375305" y="4479029"/>
          <a:ext cx="6470588" cy="1808184"/>
        </p:xfrm>
        <a:graphic>
          <a:graphicData uri="http://schemas.openxmlformats.org/drawingml/2006/table">
            <a:tbl>
              <a:tblPr firstRow="1" bandRow="1">
                <a:tableStyleId>{FABFCF23-3B69-468F-B69F-88F6DE6A72F2}</a:tableStyleId>
              </a:tblPr>
              <a:tblGrid>
                <a:gridCol w="966906">
                  <a:extLst>
                    <a:ext uri="{9D8B030D-6E8A-4147-A177-3AD203B41FA5}">
                      <a16:colId xmlns:a16="http://schemas.microsoft.com/office/drawing/2014/main" val="20000"/>
                    </a:ext>
                  </a:extLst>
                </a:gridCol>
                <a:gridCol w="675298">
                  <a:extLst>
                    <a:ext uri="{9D8B030D-6E8A-4147-A177-3AD203B41FA5}">
                      <a16:colId xmlns:a16="http://schemas.microsoft.com/office/drawing/2014/main" val="20001"/>
                    </a:ext>
                  </a:extLst>
                </a:gridCol>
                <a:gridCol w="1122456">
                  <a:extLst>
                    <a:ext uri="{9D8B030D-6E8A-4147-A177-3AD203B41FA5}">
                      <a16:colId xmlns:a16="http://schemas.microsoft.com/office/drawing/2014/main" val="20002"/>
                    </a:ext>
                  </a:extLst>
                </a:gridCol>
                <a:gridCol w="932821">
                  <a:extLst>
                    <a:ext uri="{9D8B030D-6E8A-4147-A177-3AD203B41FA5}">
                      <a16:colId xmlns:a16="http://schemas.microsoft.com/office/drawing/2014/main" val="20003"/>
                    </a:ext>
                  </a:extLst>
                </a:gridCol>
                <a:gridCol w="924369">
                  <a:extLst>
                    <a:ext uri="{9D8B030D-6E8A-4147-A177-3AD203B41FA5}">
                      <a16:colId xmlns:a16="http://schemas.microsoft.com/office/drawing/2014/main" val="20004"/>
                    </a:ext>
                  </a:extLst>
                </a:gridCol>
                <a:gridCol w="924369">
                  <a:extLst>
                    <a:ext uri="{9D8B030D-6E8A-4147-A177-3AD203B41FA5}">
                      <a16:colId xmlns:a16="http://schemas.microsoft.com/office/drawing/2014/main" val="20005"/>
                    </a:ext>
                  </a:extLst>
                </a:gridCol>
                <a:gridCol w="924369">
                  <a:extLst>
                    <a:ext uri="{9D8B030D-6E8A-4147-A177-3AD203B41FA5}">
                      <a16:colId xmlns:a16="http://schemas.microsoft.com/office/drawing/2014/main" val="2118941498"/>
                    </a:ext>
                  </a:extLst>
                </a:gridCol>
              </a:tblGrid>
              <a:tr h="452046">
                <a:tc>
                  <a:txBody>
                    <a:bodyPr/>
                    <a:lstStyle/>
                    <a:p>
                      <a:pPr algn="ctr">
                        <a:buNone/>
                      </a:pPr>
                      <a:r>
                        <a:rPr lang="zh-CN" altLang="en-US" sz="1400" dirty="0">
                          <a:latin typeface="微软雅黑" charset="0"/>
                          <a:ea typeface="微软雅黑" charset="0"/>
                        </a:rPr>
                        <a:t>结果</a:t>
                      </a:r>
                    </a:p>
                  </a:txBody>
                  <a:tcPr anchor="ctr"/>
                </a:tc>
                <a:tc>
                  <a:txBody>
                    <a:bodyPr/>
                    <a:lstStyle/>
                    <a:p>
                      <a:pPr algn="ctr"/>
                      <a:r>
                        <a:rPr lang="en-US" altLang="zh-CN" sz="1400" dirty="0">
                          <a:latin typeface="微软雅黑" charset="0"/>
                          <a:ea typeface="微软雅黑" charset="0"/>
                        </a:rPr>
                        <a:t>S1</a:t>
                      </a:r>
                      <a:endParaRPr lang="zh-CN" sz="1400" dirty="0">
                        <a:latin typeface="微软雅黑" charset="0"/>
                        <a:ea typeface="微软雅黑" charset="0"/>
                      </a:endParaRPr>
                    </a:p>
                  </a:txBody>
                  <a:tcPr anchor="ctr"/>
                </a:tc>
                <a:tc>
                  <a:txBody>
                    <a:bodyPr/>
                    <a:lstStyle/>
                    <a:p>
                      <a:pPr algn="ctr"/>
                      <a:r>
                        <a:rPr lang="en-US" altLang="zh-CN" sz="1400" dirty="0">
                          <a:latin typeface="微软雅黑" charset="0"/>
                          <a:ea typeface="微软雅黑" charset="0"/>
                        </a:rPr>
                        <a:t>P1</a:t>
                      </a:r>
                      <a:endParaRPr lang="zh-CN" altLang="en-US" sz="1400" dirty="0">
                        <a:latin typeface="微软雅黑" charset="0"/>
                        <a:ea typeface="微软雅黑" charset="0"/>
                      </a:endParaRPr>
                    </a:p>
                  </a:txBody>
                  <a:tcPr anchor="ctr"/>
                </a:tc>
                <a:tc>
                  <a:txBody>
                    <a:bodyPr/>
                    <a:lstStyle/>
                    <a:p>
                      <a:pPr algn="ctr"/>
                      <a:r>
                        <a:rPr lang="en-US" altLang="zh-CN" sz="1400" dirty="0">
                          <a:latin typeface="微软雅黑" charset="0"/>
                          <a:ea typeface="微软雅黑" charset="0"/>
                        </a:rPr>
                        <a:t>E1</a:t>
                      </a:r>
                      <a:endParaRPr lang="zh-CN" altLang="en-US" sz="1400" dirty="0">
                        <a:latin typeface="微软雅黑" charset="0"/>
                        <a:ea typeface="微软雅黑" charset="0"/>
                      </a:endParaRPr>
                    </a:p>
                  </a:txBody>
                  <a:tcPr anchor="ctr"/>
                </a:tc>
                <a:tc>
                  <a:txBody>
                    <a:bodyPr/>
                    <a:lstStyle/>
                    <a:p>
                      <a:pPr algn="ctr">
                        <a:buNone/>
                      </a:pPr>
                      <a:r>
                        <a:rPr lang="en-US" altLang="zh-CN" sz="1400" dirty="0">
                          <a:latin typeface="微软雅黑" charset="0"/>
                          <a:ea typeface="微软雅黑" charset="0"/>
                        </a:rPr>
                        <a:t>S2</a:t>
                      </a:r>
                      <a:endParaRPr lang="zh-CN" altLang="en-US" sz="1400" dirty="0">
                        <a:latin typeface="微软雅黑" charset="0"/>
                        <a:ea typeface="微软雅黑" charset="0"/>
                      </a:endParaRPr>
                    </a:p>
                  </a:txBody>
                  <a:tcPr anchor="ctr"/>
                </a:tc>
                <a:tc>
                  <a:txBody>
                    <a:bodyPr/>
                    <a:lstStyle/>
                    <a:p>
                      <a:pPr algn="ctr">
                        <a:buNone/>
                      </a:pPr>
                      <a:r>
                        <a:rPr lang="en-US" altLang="zh-CN" sz="1400" dirty="0">
                          <a:latin typeface="微软雅黑" charset="0"/>
                          <a:ea typeface="微软雅黑" charset="0"/>
                        </a:rPr>
                        <a:t>P2</a:t>
                      </a:r>
                      <a:endParaRPr lang="zh-CN" altLang="en-US" sz="1400" dirty="0">
                        <a:latin typeface="微软雅黑" charset="0"/>
                        <a:ea typeface="微软雅黑" charset="0"/>
                      </a:endParaRPr>
                    </a:p>
                  </a:txBody>
                  <a:tcPr anchor="ctr"/>
                </a:tc>
                <a:tc>
                  <a:txBody>
                    <a:bodyPr/>
                    <a:lstStyle/>
                    <a:p>
                      <a:pPr algn="ctr">
                        <a:buNone/>
                      </a:pPr>
                      <a:r>
                        <a:rPr lang="en-US" altLang="zh-CN" sz="1400" dirty="0">
                          <a:latin typeface="微软雅黑" charset="0"/>
                          <a:ea typeface="微软雅黑" charset="0"/>
                        </a:rPr>
                        <a:t>E2</a:t>
                      </a:r>
                      <a:endParaRPr lang="zh-CN" altLang="en-US" sz="1400" dirty="0">
                        <a:latin typeface="微软雅黑" charset="0"/>
                        <a:ea typeface="微软雅黑" charset="0"/>
                      </a:endParaRPr>
                    </a:p>
                  </a:txBody>
                  <a:tcPr anchor="ctr"/>
                </a:tc>
                <a:extLst>
                  <a:ext uri="{0D108BD9-81ED-4DB2-BD59-A6C34878D82A}">
                    <a16:rowId xmlns:a16="http://schemas.microsoft.com/office/drawing/2014/main" val="10000"/>
                  </a:ext>
                </a:extLst>
              </a:tr>
              <a:tr h="452046">
                <a:tc>
                  <a:txBody>
                    <a:bodyPr/>
                    <a:lstStyle/>
                    <a:p>
                      <a:pPr algn="ctr">
                        <a:buNone/>
                      </a:pPr>
                      <a:r>
                        <a:rPr lang="en-US" altLang="zh-CN" sz="1400" dirty="0">
                          <a:latin typeface="微软雅黑" charset="0"/>
                          <a:ea typeface="微软雅黑" charset="0"/>
                        </a:rPr>
                        <a:t>gold</a:t>
                      </a:r>
                    </a:p>
                  </a:txBody>
                  <a:tcPr anchor="ctr"/>
                </a:tc>
                <a:tc>
                  <a:txBody>
                    <a:bodyPr/>
                    <a:lstStyle/>
                    <a:p>
                      <a:pPr algn="ctr"/>
                      <a:r>
                        <a:rPr lang="zh-CN" altLang="en-US" sz="1400" dirty="0">
                          <a:latin typeface="微软雅黑" charset="0"/>
                          <a:ea typeface="微软雅黑" charset="0"/>
                        </a:rPr>
                        <a:t>轿车</a:t>
                      </a:r>
                      <a:endParaRPr lang="zh-CN" sz="1400" dirty="0">
                        <a:latin typeface="微软雅黑" charset="0"/>
                        <a:ea typeface="微软雅黑" charset="0"/>
                      </a:endParaRPr>
                    </a:p>
                  </a:txBody>
                  <a:tcPr anchor="ctr"/>
                </a:tc>
                <a:tc>
                  <a:txBody>
                    <a:bodyPr/>
                    <a:lstStyle/>
                    <a:p>
                      <a:pPr algn="ctr"/>
                      <a:r>
                        <a:rPr lang="en-US" sz="1400" dirty="0">
                          <a:latin typeface="微软雅黑" charset="0"/>
                          <a:ea typeface="微软雅黑" charset="0"/>
                        </a:rPr>
                        <a:t> </a:t>
                      </a:r>
                      <a:r>
                        <a:rPr lang="zh-CN" altLang="en-US" sz="1400" dirty="0">
                          <a:latin typeface="微软雅黑" charset="0"/>
                          <a:ea typeface="微软雅黑" charset="0"/>
                        </a:rPr>
                        <a:t>由东向西</a:t>
                      </a:r>
                      <a:endParaRPr lang="en-US" sz="1400" dirty="0">
                        <a:latin typeface="微软雅黑" charset="0"/>
                        <a:ea typeface="微软雅黑" charset="0"/>
                      </a:endParaRPr>
                    </a:p>
                  </a:txBody>
                  <a:tcPr anchor="ctr"/>
                </a:tc>
                <a:tc>
                  <a:txBody>
                    <a:bodyPr/>
                    <a:lstStyle/>
                    <a:p>
                      <a:pPr algn="ctr"/>
                      <a:r>
                        <a:rPr lang="zh-CN" altLang="en-US" sz="1400" kern="1200" dirty="0">
                          <a:solidFill>
                            <a:schemeClr val="dk1"/>
                          </a:solidFill>
                          <a:latin typeface="微软雅黑" charset="0"/>
                          <a:ea typeface="微软雅黑" charset="0"/>
                          <a:cs typeface="+mn-cs"/>
                        </a:rPr>
                        <a:t>行驶</a:t>
                      </a:r>
                    </a:p>
                  </a:txBody>
                  <a:tcPr anchor="ctr"/>
                </a:tc>
                <a:tc>
                  <a:txBody>
                    <a:bodyPr/>
                    <a:lstStyle/>
                    <a:p>
                      <a:pPr algn="ctr">
                        <a:buNone/>
                      </a:pPr>
                      <a:r>
                        <a:rPr lang="zh-CN" altLang="en-US" sz="1400" dirty="0">
                          <a:latin typeface="微软雅黑" charset="0"/>
                          <a:ea typeface="微软雅黑" charset="0"/>
                        </a:rPr>
                        <a:t>轿车</a:t>
                      </a:r>
                    </a:p>
                  </a:txBody>
                  <a:tcPr anchor="ctr"/>
                </a:tc>
                <a:tc>
                  <a:txBody>
                    <a:bodyPr/>
                    <a:lstStyle/>
                    <a:p>
                      <a:pPr algn="ctr">
                        <a:buNone/>
                      </a:pPr>
                      <a:r>
                        <a:rPr lang="zh-CN" altLang="en-US" sz="1400" dirty="0">
                          <a:latin typeface="微软雅黑" charset="0"/>
                          <a:ea typeface="微软雅黑" charset="0"/>
                        </a:rPr>
                        <a:t>向东</a:t>
                      </a:r>
                      <a:endParaRPr lang="en-US" altLang="en-US" sz="1400" dirty="0">
                        <a:latin typeface="微软雅黑" charset="0"/>
                        <a:ea typeface="微软雅黑" charset="0"/>
                      </a:endParaRPr>
                    </a:p>
                  </a:txBody>
                  <a:tcPr anchor="ctr"/>
                </a:tc>
                <a:tc>
                  <a:txBody>
                    <a:bodyPr/>
                    <a:lstStyle/>
                    <a:p>
                      <a:pPr algn="ctr">
                        <a:buNone/>
                      </a:pPr>
                      <a:r>
                        <a:rPr lang="zh-CN" altLang="en-US" sz="1400" dirty="0">
                          <a:latin typeface="微软雅黑" charset="0"/>
                          <a:ea typeface="微软雅黑" charset="0"/>
                        </a:rPr>
                        <a:t>右转</a:t>
                      </a:r>
                      <a:endParaRPr lang="en-US" altLang="en-US" sz="1400" dirty="0">
                        <a:latin typeface="微软雅黑" charset="0"/>
                        <a:ea typeface="微软雅黑" charset="0"/>
                      </a:endParaRPr>
                    </a:p>
                  </a:txBody>
                  <a:tcPr anchor="ctr"/>
                </a:tc>
                <a:extLst>
                  <a:ext uri="{0D108BD9-81ED-4DB2-BD59-A6C34878D82A}">
                    <a16:rowId xmlns:a16="http://schemas.microsoft.com/office/drawing/2014/main" val="10001"/>
                  </a:ext>
                </a:extLst>
              </a:tr>
              <a:tr h="452046">
                <a:tc>
                  <a:txBody>
                    <a:bodyPr/>
                    <a:lstStyle/>
                    <a:p>
                      <a:pPr algn="ctr">
                        <a:buNone/>
                      </a:pPr>
                      <a:r>
                        <a:rPr lang="en-US" altLang="zh-CN" sz="1400" dirty="0">
                          <a:latin typeface="微软雅黑" charset="0"/>
                          <a:ea typeface="微软雅黑" charset="0"/>
                        </a:rPr>
                        <a:t>baseline</a:t>
                      </a:r>
                    </a:p>
                  </a:txBody>
                  <a:tcPr anchor="ctr"/>
                </a:tc>
                <a:tc>
                  <a:txBody>
                    <a:bodyPr/>
                    <a:lstStyle/>
                    <a:p>
                      <a:pPr algn="ctr"/>
                      <a:r>
                        <a:rPr lang="es-ES" altLang="zh-CN" sz="1400" dirty="0">
                          <a:latin typeface="微软雅黑" charset="0"/>
                          <a:ea typeface="微软雅黑" charset="0"/>
                        </a:rPr>
                        <a:t>9X</a:t>
                      </a:r>
                      <a:endParaRPr lang="zh-CN" sz="1400" dirty="0">
                        <a:latin typeface="微软雅黑" charset="0"/>
                        <a:ea typeface="微软雅黑" charset="0"/>
                      </a:endParaRPr>
                    </a:p>
                  </a:txBody>
                  <a:tcPr anchor="ctr"/>
                </a:tc>
                <a:tc>
                  <a:txBody>
                    <a:bodyPr/>
                    <a:lstStyle/>
                    <a:p>
                      <a:pPr algn="ctr"/>
                      <a:r>
                        <a:rPr lang="zh-CN" altLang="en-US" sz="1400" kern="1200" dirty="0">
                          <a:solidFill>
                            <a:schemeClr val="dk1"/>
                          </a:solidFill>
                          <a:latin typeface="微软雅黑" charset="0"/>
                          <a:ea typeface="微软雅黑" charset="0"/>
                          <a:cs typeface="+mn-cs"/>
                        </a:rPr>
                        <a:t>轿车沿本</a:t>
                      </a:r>
                      <a:endParaRPr lang="en-US" sz="1400" kern="1200" dirty="0">
                        <a:solidFill>
                          <a:schemeClr val="dk1"/>
                        </a:solidFill>
                        <a:latin typeface="微软雅黑" charset="0"/>
                        <a:ea typeface="微软雅黑" charset="0"/>
                        <a:cs typeface="+mn-cs"/>
                      </a:endParaRPr>
                    </a:p>
                  </a:txBody>
                  <a:tcPr anchor="ctr"/>
                </a:tc>
                <a:tc>
                  <a:txBody>
                    <a:bodyPr/>
                    <a:lstStyle/>
                    <a:p>
                      <a:pPr algn="ctr"/>
                      <a:r>
                        <a:rPr lang="zh-CN" altLang="en-US" sz="1400" kern="1200" dirty="0">
                          <a:solidFill>
                            <a:schemeClr val="dk1"/>
                          </a:solidFill>
                          <a:latin typeface="微软雅黑" charset="0"/>
                          <a:ea typeface="微软雅黑" charset="0"/>
                          <a:cs typeface="+mn-cs"/>
                        </a:rPr>
                        <a:t>区甘</a:t>
                      </a:r>
                    </a:p>
                  </a:txBody>
                  <a:tcPr anchor="ctr"/>
                </a:tc>
                <a:tc>
                  <a:txBody>
                    <a:bodyPr/>
                    <a:lstStyle/>
                    <a:p>
                      <a:pPr algn="ctr">
                        <a:buNone/>
                      </a:pPr>
                      <a:r>
                        <a:rPr lang="en-US" altLang="zh-CN" sz="1400" dirty="0">
                          <a:latin typeface="微软雅黑" charset="0"/>
                          <a:ea typeface="微软雅黑" charset="0"/>
                        </a:rPr>
                        <a:t>-</a:t>
                      </a:r>
                      <a:endParaRPr lang="zh-CN" altLang="en-US" sz="1400" dirty="0">
                        <a:latin typeface="微软雅黑" charset="0"/>
                        <a:ea typeface="微软雅黑" charset="0"/>
                      </a:endParaRPr>
                    </a:p>
                  </a:txBody>
                  <a:tcPr anchor="ctr"/>
                </a:tc>
                <a:tc>
                  <a:txBody>
                    <a:bodyPr/>
                    <a:lstStyle/>
                    <a:p>
                      <a:pPr marL="0" algn="ctr" defTabSz="914400" rtl="0" eaLnBrk="1" latinLnBrk="0" hangingPunct="1">
                        <a:buNone/>
                      </a:pPr>
                      <a:r>
                        <a:rPr lang="zh-CN" altLang="en-US" sz="1400" kern="1200" dirty="0">
                          <a:solidFill>
                            <a:schemeClr val="dk1"/>
                          </a:solidFill>
                          <a:latin typeface="微软雅黑" charset="0"/>
                          <a:ea typeface="微软雅黑" charset="0"/>
                          <a:cs typeface="+mn-cs"/>
                        </a:rPr>
                        <a:t>向西</a:t>
                      </a:r>
                      <a:endParaRPr lang="en-US" altLang="en-US" sz="1400" kern="1200" dirty="0">
                        <a:solidFill>
                          <a:schemeClr val="dk1"/>
                        </a:solidFill>
                        <a:latin typeface="微软雅黑" charset="0"/>
                        <a:ea typeface="微软雅黑" charset="0"/>
                        <a:cs typeface="+mn-cs"/>
                      </a:endParaRPr>
                    </a:p>
                  </a:txBody>
                  <a:tcPr anchor="ctr"/>
                </a:tc>
                <a:tc>
                  <a:txBody>
                    <a:bodyPr/>
                    <a:lstStyle/>
                    <a:p>
                      <a:pPr algn="ctr">
                        <a:buNone/>
                      </a:pPr>
                      <a:r>
                        <a:rPr lang="zh-CN" altLang="en-US" sz="1400" dirty="0">
                          <a:latin typeface="微软雅黑" charset="0"/>
                          <a:ea typeface="微软雅黑" charset="0"/>
                        </a:rPr>
                        <a:t>行驶</a:t>
                      </a:r>
                      <a:endParaRPr lang="en-US" altLang="en-US" sz="1400" dirty="0">
                        <a:latin typeface="微软雅黑" charset="0"/>
                        <a:ea typeface="微软雅黑" charset="0"/>
                      </a:endParaRPr>
                    </a:p>
                  </a:txBody>
                  <a:tcPr anchor="ctr"/>
                </a:tc>
                <a:extLst>
                  <a:ext uri="{0D108BD9-81ED-4DB2-BD59-A6C34878D82A}">
                    <a16:rowId xmlns:a16="http://schemas.microsoft.com/office/drawing/2014/main" val="10002"/>
                  </a:ext>
                </a:extLst>
              </a:tr>
              <a:tr h="452046">
                <a:tc>
                  <a:txBody>
                    <a:bodyPr/>
                    <a:lstStyle/>
                    <a:p>
                      <a:pPr algn="ctr">
                        <a:buNone/>
                      </a:pPr>
                      <a:r>
                        <a:rPr lang="en-US" altLang="zh-CN" sz="1400" dirty="0" err="1">
                          <a:latin typeface="微软雅黑" charset="0"/>
                          <a:ea typeface="微软雅黑" charset="0"/>
                        </a:rPr>
                        <a:t>fudan</a:t>
                      </a:r>
                      <a:endParaRPr lang="en-US" altLang="zh-CN" sz="1400" dirty="0">
                        <a:latin typeface="微软雅黑" charset="0"/>
                        <a:ea typeface="微软雅黑" charset="0"/>
                      </a:endParaRPr>
                    </a:p>
                  </a:txBody>
                  <a:tcPr anchor="ctr"/>
                </a:tc>
                <a:tc>
                  <a:txBody>
                    <a:bodyPr/>
                    <a:lstStyle/>
                    <a:p>
                      <a:pPr algn="ctr"/>
                      <a:r>
                        <a:rPr lang="zh-CN" altLang="en-US" sz="1400" dirty="0">
                          <a:latin typeface="微软雅黑" charset="0"/>
                          <a:ea typeface="微软雅黑" charset="0"/>
                        </a:rPr>
                        <a:t>轿车</a:t>
                      </a:r>
                      <a:endParaRPr lang="zh-CN" sz="1400" dirty="0">
                        <a:latin typeface="微软雅黑" charset="0"/>
                        <a:ea typeface="微软雅黑" charset="0"/>
                      </a:endParaRPr>
                    </a:p>
                  </a:txBody>
                  <a:tcPr anchor="ctr"/>
                </a:tc>
                <a:tc>
                  <a:txBody>
                    <a:bodyPr/>
                    <a:lstStyle/>
                    <a:p>
                      <a:pPr algn="ctr"/>
                      <a:r>
                        <a:rPr lang="en-US" sz="1400" dirty="0">
                          <a:latin typeface="微软雅黑" charset="0"/>
                          <a:ea typeface="微软雅黑" charset="0"/>
                        </a:rPr>
                        <a:t> </a:t>
                      </a:r>
                      <a:r>
                        <a:rPr lang="zh-CN" altLang="en-US" sz="1400" dirty="0">
                          <a:latin typeface="微软雅黑" charset="0"/>
                          <a:ea typeface="微软雅黑" charset="0"/>
                        </a:rPr>
                        <a:t>由东向西</a:t>
                      </a:r>
                      <a:endParaRPr lang="en-US" sz="1400" dirty="0">
                        <a:latin typeface="微软雅黑" charset="0"/>
                        <a:ea typeface="微软雅黑" charset="0"/>
                      </a:endParaRPr>
                    </a:p>
                  </a:txBody>
                  <a:tcPr anchor="ctr"/>
                </a:tc>
                <a:tc>
                  <a:txBody>
                    <a:bodyPr/>
                    <a:lstStyle/>
                    <a:p>
                      <a:pPr algn="ctr"/>
                      <a:r>
                        <a:rPr lang="zh-CN" altLang="en-US" sz="1400" kern="1200" dirty="0">
                          <a:solidFill>
                            <a:schemeClr val="dk1"/>
                          </a:solidFill>
                          <a:latin typeface="微软雅黑" charset="0"/>
                          <a:ea typeface="微软雅黑" charset="0"/>
                          <a:cs typeface="+mn-cs"/>
                        </a:rPr>
                        <a:t>行驶</a:t>
                      </a:r>
                    </a:p>
                  </a:txBody>
                  <a:tcPr anchor="ctr"/>
                </a:tc>
                <a:tc>
                  <a:txBody>
                    <a:bodyPr/>
                    <a:lstStyle/>
                    <a:p>
                      <a:pPr algn="ctr">
                        <a:buNone/>
                      </a:pPr>
                      <a:r>
                        <a:rPr lang="zh-CN" altLang="en-US" sz="1400" dirty="0">
                          <a:latin typeface="微软雅黑" charset="0"/>
                          <a:ea typeface="微软雅黑" charset="0"/>
                        </a:rPr>
                        <a:t>轿车</a:t>
                      </a:r>
                    </a:p>
                  </a:txBody>
                  <a:tcPr anchor="ctr"/>
                </a:tc>
                <a:tc>
                  <a:txBody>
                    <a:bodyPr/>
                    <a:lstStyle/>
                    <a:p>
                      <a:pPr algn="ctr">
                        <a:buNone/>
                      </a:pPr>
                      <a:r>
                        <a:rPr lang="zh-CN" altLang="en-US" sz="1400" dirty="0">
                          <a:latin typeface="微软雅黑" charset="0"/>
                          <a:ea typeface="微软雅黑" charset="0"/>
                        </a:rPr>
                        <a:t>向东</a:t>
                      </a:r>
                      <a:endParaRPr lang="en-US" altLang="en-US" sz="1400" dirty="0">
                        <a:latin typeface="微软雅黑" charset="0"/>
                        <a:ea typeface="微软雅黑" charset="0"/>
                      </a:endParaRPr>
                    </a:p>
                  </a:txBody>
                  <a:tcPr anchor="ctr"/>
                </a:tc>
                <a:tc>
                  <a:txBody>
                    <a:bodyPr/>
                    <a:lstStyle/>
                    <a:p>
                      <a:pPr algn="ctr">
                        <a:buNone/>
                      </a:pPr>
                      <a:r>
                        <a:rPr lang="zh-CN" altLang="en-US" sz="1400" dirty="0">
                          <a:latin typeface="微软雅黑" charset="0"/>
                          <a:ea typeface="微软雅黑" charset="0"/>
                        </a:rPr>
                        <a:t>右转</a:t>
                      </a:r>
                      <a:endParaRPr lang="en-US" altLang="en-US" sz="1400" dirty="0">
                        <a:latin typeface="微软雅黑" charset="0"/>
                        <a:ea typeface="微软雅黑" charset="0"/>
                      </a:endParaRPr>
                    </a:p>
                  </a:txBody>
                  <a:tcPr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9084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语料长度</a:t>
            </a:r>
            <a:r>
              <a:rPr lang="en-US" altLang="zh-CN" dirty="0"/>
              <a:t>——</a:t>
            </a:r>
            <a:r>
              <a:rPr lang="zh-CN" altLang="en-US" dirty="0"/>
              <a:t>整体表现</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12</a:t>
            </a:fld>
            <a:endParaRPr lang="zh-CN" altLang="en-US" dirty="0"/>
          </a:p>
        </p:txBody>
      </p:sp>
      <p:sp>
        <p:nvSpPr>
          <p:cNvPr id="7" name="圆角矩形 14">
            <a:extLst>
              <a:ext uri="{FF2B5EF4-FFF2-40B4-BE49-F238E27FC236}">
                <a16:creationId xmlns:a16="http://schemas.microsoft.com/office/drawing/2014/main" id="{012173BA-765C-38C2-FB63-21D8EE818EFB}"/>
              </a:ext>
            </a:extLst>
          </p:cNvPr>
          <p:cNvSpPr/>
          <p:nvPr/>
        </p:nvSpPr>
        <p:spPr>
          <a:xfrm>
            <a:off x="1816099" y="4875505"/>
            <a:ext cx="9413875" cy="732252"/>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r>
              <a:rPr lang="zh-CN" altLang="en-US" sz="2400" b="1" dirty="0">
                <a:latin typeface="微软雅黑" charset="-122"/>
                <a:ea typeface="微软雅黑" charset="-122"/>
                <a:sym typeface="+mn-ea"/>
              </a:rPr>
              <a:t>语料长度可能是影响机器表现的一个因素：语料越短，得分越高。</a:t>
            </a:r>
            <a:endParaRPr lang="en-US" altLang="zh-CN" sz="2400" b="1" dirty="0">
              <a:latin typeface="微软雅黑" charset="-122"/>
              <a:ea typeface="微软雅黑" charset="-122"/>
              <a:sym typeface="+mn-ea"/>
            </a:endParaRPr>
          </a:p>
        </p:txBody>
      </p:sp>
      <p:graphicFrame>
        <p:nvGraphicFramePr>
          <p:cNvPr id="3" name="内容占位符 13">
            <a:extLst>
              <a:ext uri="{FF2B5EF4-FFF2-40B4-BE49-F238E27FC236}">
                <a16:creationId xmlns:a16="http://schemas.microsoft.com/office/drawing/2014/main" id="{45978091-741D-70F8-10AD-BF05F8BB417F}"/>
              </a:ext>
            </a:extLst>
          </p:cNvPr>
          <p:cNvGraphicFramePr>
            <a:graphicFrameLocks/>
          </p:cNvGraphicFramePr>
          <p:nvPr>
            <p:custDataLst>
              <p:tags r:id="rId1"/>
            </p:custDataLst>
            <p:extLst>
              <p:ext uri="{D42A27DB-BD31-4B8C-83A1-F6EECF244321}">
                <p14:modId xmlns:p14="http://schemas.microsoft.com/office/powerpoint/2010/main" val="423048529"/>
              </p:ext>
            </p:extLst>
          </p:nvPr>
        </p:nvGraphicFramePr>
        <p:xfrm>
          <a:off x="1538288" y="1523149"/>
          <a:ext cx="9115424" cy="3352356"/>
        </p:xfrm>
        <a:graphic>
          <a:graphicData uri="http://schemas.openxmlformats.org/drawingml/2006/table">
            <a:tbl>
              <a:tblPr firstRow="1" bandRow="1">
                <a:tableStyleId>{FABFCF23-3B69-468F-B69F-88F6DE6A72F2}</a:tableStyleId>
              </a:tblPr>
              <a:tblGrid>
                <a:gridCol w="2019300">
                  <a:extLst>
                    <a:ext uri="{9D8B030D-6E8A-4147-A177-3AD203B41FA5}">
                      <a16:colId xmlns:a16="http://schemas.microsoft.com/office/drawing/2014/main" val="20000"/>
                    </a:ext>
                  </a:extLst>
                </a:gridCol>
                <a:gridCol w="2095500">
                  <a:extLst>
                    <a:ext uri="{9D8B030D-6E8A-4147-A177-3AD203B41FA5}">
                      <a16:colId xmlns:a16="http://schemas.microsoft.com/office/drawing/2014/main" val="20001"/>
                    </a:ext>
                  </a:extLst>
                </a:gridCol>
                <a:gridCol w="2500312">
                  <a:extLst>
                    <a:ext uri="{9D8B030D-6E8A-4147-A177-3AD203B41FA5}">
                      <a16:colId xmlns:a16="http://schemas.microsoft.com/office/drawing/2014/main" val="20004"/>
                    </a:ext>
                  </a:extLst>
                </a:gridCol>
                <a:gridCol w="2500312">
                  <a:extLst>
                    <a:ext uri="{9D8B030D-6E8A-4147-A177-3AD203B41FA5}">
                      <a16:colId xmlns:a16="http://schemas.microsoft.com/office/drawing/2014/main" val="20005"/>
                    </a:ext>
                  </a:extLst>
                </a:gridCol>
              </a:tblGrid>
              <a:tr h="452046">
                <a:tc>
                  <a:txBody>
                    <a:bodyPr/>
                    <a:lstStyle/>
                    <a:p>
                      <a:pPr algn="ctr">
                        <a:buNone/>
                      </a:pPr>
                      <a:r>
                        <a:rPr lang="zh-CN" altLang="en-US" sz="1800" dirty="0">
                          <a:latin typeface="微软雅黑" charset="0"/>
                          <a:ea typeface="微软雅黑" charset="0"/>
                        </a:rPr>
                        <a:t>长度区间</a:t>
                      </a:r>
                    </a:p>
                  </a:txBody>
                  <a:tcPr anchor="ctr"/>
                </a:tc>
                <a:tc>
                  <a:txBody>
                    <a:bodyPr/>
                    <a:lstStyle/>
                    <a:p>
                      <a:pPr algn="ctr"/>
                      <a:r>
                        <a:rPr lang="zh-CN" altLang="en-US" sz="1800" dirty="0">
                          <a:latin typeface="微软雅黑" charset="0"/>
                          <a:ea typeface="微软雅黑" charset="0"/>
                        </a:rPr>
                        <a:t>语料数</a:t>
                      </a:r>
                      <a:endParaRPr lang="en-US" altLang="zh-CN" sz="1800" dirty="0">
                        <a:latin typeface="微软雅黑" charset="0"/>
                        <a:ea typeface="微软雅黑" charset="0"/>
                      </a:endParaRPr>
                    </a:p>
                    <a:p>
                      <a:pPr algn="ctr"/>
                      <a:r>
                        <a:rPr lang="zh-CN" altLang="en-US" sz="1800" dirty="0">
                          <a:latin typeface="微软雅黑" charset="0"/>
                          <a:ea typeface="微软雅黑" charset="0"/>
                        </a:rPr>
                        <a:t>（不含交通文本）</a:t>
                      </a:r>
                      <a:endParaRPr lang="zh-CN" sz="1800" dirty="0">
                        <a:latin typeface="微软雅黑" charset="0"/>
                        <a:ea typeface="微软雅黑" charset="0"/>
                      </a:endParaRPr>
                    </a:p>
                  </a:txBody>
                  <a:tcPr anchor="ctr"/>
                </a:tc>
                <a:tc>
                  <a:txBody>
                    <a:bodyPr/>
                    <a:lstStyle/>
                    <a:p>
                      <a:pPr algn="ctr">
                        <a:buNone/>
                      </a:pPr>
                      <a:r>
                        <a:rPr lang="en-US" altLang="zh-CN" sz="1800" dirty="0">
                          <a:latin typeface="微软雅黑" charset="0"/>
                          <a:ea typeface="微软雅黑" charset="0"/>
                        </a:rPr>
                        <a:t>baseline</a:t>
                      </a: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tc>
                  <a:txBody>
                    <a:bodyPr/>
                    <a:lstStyle/>
                    <a:p>
                      <a:pPr algn="ctr">
                        <a:buNone/>
                      </a:pPr>
                      <a:r>
                        <a:rPr lang="en-US" altLang="zh-CN" sz="1800" dirty="0" err="1">
                          <a:latin typeface="微软雅黑" charset="0"/>
                          <a:ea typeface="微软雅黑" charset="0"/>
                        </a:rPr>
                        <a:t>fudan</a:t>
                      </a:r>
                      <a:endParaRPr lang="en-US" altLang="zh-CN" sz="1800" dirty="0">
                        <a:latin typeface="微软雅黑" charset="0"/>
                        <a:ea typeface="微软雅黑" charset="0"/>
                      </a:endParaRP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0000"/>
                  </a:ext>
                </a:extLst>
              </a:tr>
              <a:tr h="452046">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(15, 55]</a:t>
                      </a:r>
                    </a:p>
                  </a:txBody>
                  <a:tcPr marL="6350" marR="6350" marT="6350" marB="0" anchor="ctr"/>
                </a:tc>
                <a:tc>
                  <a:txBody>
                    <a:bodyPr/>
                    <a:lstStyle/>
                    <a:p>
                      <a:pPr algn="ctr"/>
                      <a:r>
                        <a:rPr lang="en-US" altLang="zh-CN" sz="1800" dirty="0">
                          <a:latin typeface="微软雅黑" charset="0"/>
                          <a:ea typeface="微软雅黑" charset="0"/>
                        </a:rPr>
                        <a:t>219</a:t>
                      </a:r>
                      <a:endParaRPr lang="zh-CN" sz="1800" dirty="0">
                        <a:latin typeface="微软雅黑" charset="0"/>
                        <a:ea typeface="微软雅黑" charset="0"/>
                      </a:endParaRPr>
                    </a:p>
                  </a:txBody>
                  <a:tcPr anchor="ctr"/>
                </a:tc>
                <a:tc>
                  <a:txBody>
                    <a:bodyPr/>
                    <a:lstStyle/>
                    <a:p>
                      <a:pPr algn="ctr" rtl="0" fontAlgn="ctr"/>
                      <a:r>
                        <a:rPr lang="en-US" altLang="zh-CN" sz="1800" b="1" i="0" u="none" strike="noStrike" dirty="0">
                          <a:solidFill>
                            <a:srgbClr val="000000"/>
                          </a:solidFill>
                          <a:effectLst/>
                          <a:latin typeface="微软雅黑" panose="020B0503020204020204" pitchFamily="34" charset="-122"/>
                          <a:ea typeface="微软雅黑" panose="020B0503020204020204" pitchFamily="34" charset="-122"/>
                        </a:rPr>
                        <a:t>0.7568</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0.7121</a:t>
                      </a:r>
                    </a:p>
                  </a:txBody>
                  <a:tcPr marL="6350" marR="6350" marT="6350" marB="0" anchor="ctr"/>
                </a:tc>
                <a:extLst>
                  <a:ext uri="{0D108BD9-81ED-4DB2-BD59-A6C34878D82A}">
                    <a16:rowId xmlns:a16="http://schemas.microsoft.com/office/drawing/2014/main" val="10001"/>
                  </a:ext>
                </a:extLst>
              </a:tr>
              <a:tr h="452046">
                <a:tc>
                  <a:txBody>
                    <a:bodyPr/>
                    <a:lstStyle/>
                    <a:p>
                      <a:pPr algn="ctr" rtl="0" fontAlgn="ctr"/>
                      <a:r>
                        <a:rPr lang="en-US" altLang="zh-CN" sz="1800" b="0" i="0" u="none" strike="noStrike">
                          <a:solidFill>
                            <a:srgbClr val="000000"/>
                          </a:solidFill>
                          <a:effectLst/>
                          <a:latin typeface="微软雅黑" panose="020B0503020204020204" pitchFamily="34" charset="-122"/>
                          <a:ea typeface="微软雅黑" panose="020B0503020204020204" pitchFamily="34" charset="-122"/>
                        </a:rPr>
                        <a:t>(55, 95]</a:t>
                      </a:r>
                    </a:p>
                  </a:txBody>
                  <a:tcPr marL="6350" marR="6350" marT="6350" marB="0" anchor="ctr"/>
                </a:tc>
                <a:tc>
                  <a:txBody>
                    <a:bodyPr/>
                    <a:lstStyle/>
                    <a:p>
                      <a:pPr algn="ctr"/>
                      <a:r>
                        <a:rPr lang="es-ES" altLang="zh-CN" sz="1800" dirty="0">
                          <a:latin typeface="微软雅黑" charset="0"/>
                          <a:ea typeface="微软雅黑" charset="0"/>
                        </a:rPr>
                        <a:t>281</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0.6421</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0.6284</a:t>
                      </a:r>
                    </a:p>
                  </a:txBody>
                  <a:tcPr marL="6350" marR="6350" marT="6350" marB="0" anchor="ctr"/>
                </a:tc>
                <a:extLst>
                  <a:ext uri="{0D108BD9-81ED-4DB2-BD59-A6C34878D82A}">
                    <a16:rowId xmlns:a16="http://schemas.microsoft.com/office/drawing/2014/main" val="10002"/>
                  </a:ext>
                </a:extLst>
              </a:tr>
              <a:tr h="452046">
                <a:tc>
                  <a:txBody>
                    <a:bodyPr/>
                    <a:lstStyle/>
                    <a:p>
                      <a:pPr algn="ctr" rtl="0" fontAlgn="ctr"/>
                      <a:r>
                        <a:rPr lang="en-US" altLang="zh-CN" sz="1800" b="0" i="0" u="none" strike="noStrike">
                          <a:solidFill>
                            <a:srgbClr val="000000"/>
                          </a:solidFill>
                          <a:effectLst/>
                          <a:latin typeface="微软雅黑" panose="020B0503020204020204" pitchFamily="34" charset="-122"/>
                          <a:ea typeface="微软雅黑" panose="020B0503020204020204" pitchFamily="34" charset="-122"/>
                        </a:rPr>
                        <a:t>(95, 135]</a:t>
                      </a:r>
                    </a:p>
                  </a:txBody>
                  <a:tcPr marL="6350" marR="6350" marT="6350" marB="0" anchor="ctr"/>
                </a:tc>
                <a:tc>
                  <a:txBody>
                    <a:bodyPr/>
                    <a:lstStyle/>
                    <a:p>
                      <a:pPr algn="ctr"/>
                      <a:r>
                        <a:rPr lang="en-US" altLang="zh-CN" sz="1800" dirty="0">
                          <a:latin typeface="微软雅黑" charset="0"/>
                          <a:ea typeface="微软雅黑" charset="0"/>
                        </a:rPr>
                        <a:t>360</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0.5359</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0.5242</a:t>
                      </a:r>
                    </a:p>
                  </a:txBody>
                  <a:tcPr marL="6350" marR="6350" marT="6350" marB="0" anchor="ctr"/>
                </a:tc>
                <a:extLst>
                  <a:ext uri="{0D108BD9-81ED-4DB2-BD59-A6C34878D82A}">
                    <a16:rowId xmlns:a16="http://schemas.microsoft.com/office/drawing/2014/main" val="10003"/>
                  </a:ext>
                </a:extLst>
              </a:tr>
              <a:tr h="452046">
                <a:tc>
                  <a:txBody>
                    <a:bodyPr/>
                    <a:lstStyle/>
                    <a:p>
                      <a:pPr algn="ctr" rtl="0" fontAlgn="ctr"/>
                      <a:r>
                        <a:rPr lang="en-US" altLang="zh-CN" sz="1800" b="0" i="0" u="none" strike="noStrike">
                          <a:solidFill>
                            <a:srgbClr val="000000"/>
                          </a:solidFill>
                          <a:effectLst/>
                          <a:latin typeface="微软雅黑" panose="020B0503020204020204" pitchFamily="34" charset="-122"/>
                          <a:ea typeface="微软雅黑" panose="020B0503020204020204" pitchFamily="34" charset="-122"/>
                        </a:rPr>
                        <a:t>(135, 175]</a:t>
                      </a:r>
                    </a:p>
                  </a:txBody>
                  <a:tcPr marL="6350" marR="6350" marT="6350" marB="0" anchor="ctr"/>
                </a:tc>
                <a:tc>
                  <a:txBody>
                    <a:bodyPr/>
                    <a:lstStyle/>
                    <a:p>
                      <a:pPr algn="ctr"/>
                      <a:r>
                        <a:rPr lang="en-US" altLang="zh-CN" sz="1800" dirty="0">
                          <a:latin typeface="微软雅黑" charset="0"/>
                          <a:ea typeface="微软雅黑" charset="0"/>
                        </a:rPr>
                        <a:t>205</a:t>
                      </a:r>
                      <a:endParaRPr lang="zh-CN" sz="1800" dirty="0">
                        <a:latin typeface="微软雅黑" charset="0"/>
                        <a:ea typeface="微软雅黑" charset="0"/>
                      </a:endParaRPr>
                    </a:p>
                  </a:txBody>
                  <a:tcPr anchor="ctr"/>
                </a:tc>
                <a:tc>
                  <a:txBody>
                    <a:bodyPr/>
                    <a:lstStyle/>
                    <a:p>
                      <a:pPr algn="ctr" rtl="0" fontAlgn="ctr"/>
                      <a:r>
                        <a:rPr lang="en-US" altLang="zh-CN" sz="1800" b="1" i="0" u="none" strike="noStrike" dirty="0">
                          <a:solidFill>
                            <a:srgbClr val="000000"/>
                          </a:solidFill>
                          <a:effectLst/>
                          <a:latin typeface="微软雅黑" panose="020B0503020204020204" pitchFamily="34" charset="-122"/>
                          <a:ea typeface="微软雅黑" panose="020B0503020204020204" pitchFamily="34" charset="-122"/>
                        </a:rPr>
                        <a:t>0.5146</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0.4915</a:t>
                      </a:r>
                    </a:p>
                  </a:txBody>
                  <a:tcPr marL="6350" marR="6350" marT="6350" marB="0" anchor="ctr"/>
                </a:tc>
                <a:extLst>
                  <a:ext uri="{0D108BD9-81ED-4DB2-BD59-A6C34878D82A}">
                    <a16:rowId xmlns:a16="http://schemas.microsoft.com/office/drawing/2014/main" val="773736254"/>
                  </a:ext>
                </a:extLst>
              </a:tr>
              <a:tr h="452046">
                <a:tc>
                  <a:txBody>
                    <a:bodyPr/>
                    <a:lstStyle/>
                    <a:p>
                      <a:pPr algn="ctr" rtl="0" fontAlgn="ctr"/>
                      <a:r>
                        <a:rPr lang="en-US" altLang="zh-CN" sz="1800" b="0" i="0" u="none" strike="noStrike">
                          <a:solidFill>
                            <a:srgbClr val="000000"/>
                          </a:solidFill>
                          <a:effectLst/>
                          <a:latin typeface="微软雅黑" panose="020B0503020204020204" pitchFamily="34" charset="-122"/>
                          <a:ea typeface="微软雅黑" panose="020B0503020204020204" pitchFamily="34" charset="-122"/>
                        </a:rPr>
                        <a:t>(175, 215]</a:t>
                      </a:r>
                    </a:p>
                  </a:txBody>
                  <a:tcPr marL="6350" marR="6350" marT="6350" marB="0" anchor="ctr"/>
                </a:tc>
                <a:tc>
                  <a:txBody>
                    <a:bodyPr/>
                    <a:lstStyle/>
                    <a:p>
                      <a:pPr algn="ctr"/>
                      <a:r>
                        <a:rPr lang="en-US" altLang="zh-CN" sz="1800" dirty="0">
                          <a:latin typeface="微软雅黑" charset="0"/>
                          <a:ea typeface="微软雅黑" charset="0"/>
                        </a:rPr>
                        <a:t>154</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0.5318</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0.5625</a:t>
                      </a:r>
                    </a:p>
                  </a:txBody>
                  <a:tcPr marL="6350" marR="6350" marT="6350" marB="0" anchor="ctr"/>
                </a:tc>
                <a:extLst>
                  <a:ext uri="{0D108BD9-81ED-4DB2-BD59-A6C34878D82A}">
                    <a16:rowId xmlns:a16="http://schemas.microsoft.com/office/drawing/2014/main" val="2504197322"/>
                  </a:ext>
                </a:extLst>
              </a:tr>
              <a:tr h="452046">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(215, 255]</a:t>
                      </a:r>
                    </a:p>
                  </a:txBody>
                  <a:tcPr marL="6350" marR="6350" marT="6350" marB="0" anchor="ctr"/>
                </a:tc>
                <a:tc>
                  <a:txBody>
                    <a:bodyPr/>
                    <a:lstStyle/>
                    <a:p>
                      <a:pPr algn="ctr"/>
                      <a:r>
                        <a:rPr lang="en-US" altLang="zh-CN" sz="1800" dirty="0">
                          <a:latin typeface="微软雅黑" charset="0"/>
                          <a:ea typeface="微软雅黑" charset="0"/>
                        </a:rPr>
                        <a:t>62</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0.5526</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0.5321</a:t>
                      </a:r>
                    </a:p>
                  </a:txBody>
                  <a:tcPr marL="6350" marR="6350" marT="6350" marB="0" anchor="ctr"/>
                </a:tc>
                <a:extLst>
                  <a:ext uri="{0D108BD9-81ED-4DB2-BD59-A6C34878D82A}">
                    <a16:rowId xmlns:a16="http://schemas.microsoft.com/office/drawing/2014/main" val="865077341"/>
                  </a:ext>
                </a:extLst>
              </a:tr>
            </a:tbl>
          </a:graphicData>
        </a:graphic>
      </p:graphicFrame>
    </p:spTree>
    <p:extLst>
      <p:ext uri="{BB962C8B-B14F-4D97-AF65-F5344CB8AC3E}">
        <p14:creationId xmlns:p14="http://schemas.microsoft.com/office/powerpoint/2010/main" val="2457933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语料长度</a:t>
            </a:r>
            <a:r>
              <a:rPr lang="en-US" altLang="zh-CN" dirty="0"/>
              <a:t>——</a:t>
            </a:r>
            <a:r>
              <a:rPr lang="zh-CN" altLang="en-US" dirty="0"/>
              <a:t>语体角度</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13</a:t>
            </a:fld>
            <a:endParaRPr lang="zh-CN" altLang="en-US" dirty="0"/>
          </a:p>
        </p:txBody>
      </p:sp>
      <p:sp>
        <p:nvSpPr>
          <p:cNvPr id="7" name="圆角矩形 14">
            <a:extLst>
              <a:ext uri="{FF2B5EF4-FFF2-40B4-BE49-F238E27FC236}">
                <a16:creationId xmlns:a16="http://schemas.microsoft.com/office/drawing/2014/main" id="{012173BA-765C-38C2-FB63-21D8EE818EFB}"/>
              </a:ext>
            </a:extLst>
          </p:cNvPr>
          <p:cNvSpPr/>
          <p:nvPr/>
        </p:nvSpPr>
        <p:spPr>
          <a:xfrm>
            <a:off x="10055225" y="2325599"/>
            <a:ext cx="2032000" cy="2578911"/>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r>
              <a:rPr lang="zh-CN" altLang="en-US" sz="2400" b="1" dirty="0">
                <a:latin typeface="微软雅黑" charset="-122"/>
                <a:ea typeface="微软雅黑" charset="-122"/>
                <a:sym typeface="+mn-ea"/>
              </a:rPr>
              <a:t>语料长度对</a:t>
            </a:r>
            <a:r>
              <a:rPr lang="en-US" altLang="zh-CN" sz="2400" b="1" dirty="0">
                <a:latin typeface="微软雅黑" charset="-122"/>
                <a:ea typeface="微软雅黑" charset="-122"/>
                <a:sym typeface="+mn-ea"/>
              </a:rPr>
              <a:t>baseline</a:t>
            </a:r>
            <a:r>
              <a:rPr lang="zh-CN" altLang="en-US" sz="2400" b="1" dirty="0">
                <a:latin typeface="微软雅黑" charset="-122"/>
                <a:ea typeface="微软雅黑" charset="-122"/>
                <a:sym typeface="+mn-ea"/>
              </a:rPr>
              <a:t>的影响在人民日报和体育文本的得分上比较直观。</a:t>
            </a:r>
            <a:endParaRPr lang="en-US" altLang="zh-CN" sz="2400" b="1" dirty="0">
              <a:latin typeface="微软雅黑" charset="0"/>
              <a:ea typeface="微软雅黑" charset="0"/>
              <a:sym typeface="+mn-ea"/>
            </a:endParaRPr>
          </a:p>
        </p:txBody>
      </p:sp>
      <p:graphicFrame>
        <p:nvGraphicFramePr>
          <p:cNvPr id="8" name="图表 7">
            <a:extLst>
              <a:ext uri="{FF2B5EF4-FFF2-40B4-BE49-F238E27FC236}">
                <a16:creationId xmlns:a16="http://schemas.microsoft.com/office/drawing/2014/main" id="{DD75DCC5-825F-1140-6A9C-BB0C2E1D1107}"/>
              </a:ext>
            </a:extLst>
          </p:cNvPr>
          <p:cNvGraphicFramePr/>
          <p:nvPr>
            <p:extLst>
              <p:ext uri="{D42A27DB-BD31-4B8C-83A1-F6EECF244321}">
                <p14:modId xmlns:p14="http://schemas.microsoft.com/office/powerpoint/2010/main" val="1119804480"/>
              </p:ext>
            </p:extLst>
          </p:nvPr>
        </p:nvGraphicFramePr>
        <p:xfrm>
          <a:off x="200025" y="1121410"/>
          <a:ext cx="9782175"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627126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语料长度</a:t>
            </a:r>
            <a:r>
              <a:rPr lang="en-US" altLang="zh-CN" dirty="0"/>
              <a:t>——</a:t>
            </a:r>
            <a:r>
              <a:rPr lang="zh-CN" altLang="en-US" dirty="0"/>
              <a:t>语体角度</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14</a:t>
            </a:fld>
            <a:endParaRPr lang="zh-CN" altLang="en-US" dirty="0"/>
          </a:p>
        </p:txBody>
      </p:sp>
      <p:graphicFrame>
        <p:nvGraphicFramePr>
          <p:cNvPr id="8" name="图表 7">
            <a:extLst>
              <a:ext uri="{FF2B5EF4-FFF2-40B4-BE49-F238E27FC236}">
                <a16:creationId xmlns:a16="http://schemas.microsoft.com/office/drawing/2014/main" id="{DD75DCC5-825F-1140-6A9C-BB0C2E1D1107}"/>
              </a:ext>
            </a:extLst>
          </p:cNvPr>
          <p:cNvGraphicFramePr/>
          <p:nvPr>
            <p:extLst>
              <p:ext uri="{D42A27DB-BD31-4B8C-83A1-F6EECF244321}">
                <p14:modId xmlns:p14="http://schemas.microsoft.com/office/powerpoint/2010/main" val="3220730682"/>
              </p:ext>
            </p:extLst>
          </p:nvPr>
        </p:nvGraphicFramePr>
        <p:xfrm>
          <a:off x="200025" y="1121410"/>
          <a:ext cx="9782175" cy="5418667"/>
        </p:xfrm>
        <a:graphic>
          <a:graphicData uri="http://schemas.openxmlformats.org/drawingml/2006/chart">
            <c:chart xmlns:c="http://schemas.openxmlformats.org/drawingml/2006/chart" xmlns:r="http://schemas.openxmlformats.org/officeDocument/2006/relationships" r:id="rId2"/>
          </a:graphicData>
        </a:graphic>
      </p:graphicFrame>
      <p:sp>
        <p:nvSpPr>
          <p:cNvPr id="3" name="圆角矩形 14">
            <a:extLst>
              <a:ext uri="{FF2B5EF4-FFF2-40B4-BE49-F238E27FC236}">
                <a16:creationId xmlns:a16="http://schemas.microsoft.com/office/drawing/2014/main" id="{486F2734-E223-3BAB-E484-BDC4D1A010C5}"/>
              </a:ext>
            </a:extLst>
          </p:cNvPr>
          <p:cNvSpPr/>
          <p:nvPr/>
        </p:nvSpPr>
        <p:spPr>
          <a:xfrm>
            <a:off x="10055225" y="2510265"/>
            <a:ext cx="2032000" cy="2209579"/>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r>
              <a:rPr lang="zh-CN" altLang="en-US" sz="2400" b="1" dirty="0">
                <a:latin typeface="微软雅黑" charset="-122"/>
                <a:ea typeface="微软雅黑" charset="-122"/>
                <a:sym typeface="+mn-ea"/>
              </a:rPr>
              <a:t>语料长度对</a:t>
            </a:r>
            <a:r>
              <a:rPr lang="en-US" altLang="zh-CN" sz="2400" b="1" dirty="0" err="1">
                <a:latin typeface="微软雅黑" charset="-122"/>
                <a:ea typeface="微软雅黑" charset="-122"/>
                <a:sym typeface="+mn-ea"/>
              </a:rPr>
              <a:t>fudan</a:t>
            </a:r>
            <a:r>
              <a:rPr lang="zh-CN" altLang="en-US" sz="2400" b="1" dirty="0">
                <a:latin typeface="微软雅黑" charset="-122"/>
                <a:ea typeface="微软雅黑" charset="-122"/>
                <a:sym typeface="+mn-ea"/>
              </a:rPr>
              <a:t>的影响在体育文本的得分上比较直观。</a:t>
            </a:r>
            <a:endParaRPr lang="en-US" altLang="zh-CN" sz="2400" b="1" dirty="0">
              <a:latin typeface="微软雅黑" charset="0"/>
              <a:ea typeface="微软雅黑" charset="0"/>
              <a:sym typeface="+mn-ea"/>
            </a:endParaRPr>
          </a:p>
        </p:txBody>
      </p:sp>
    </p:spTree>
    <p:extLst>
      <p:ext uri="{BB962C8B-B14F-4D97-AF65-F5344CB8AC3E}">
        <p14:creationId xmlns:p14="http://schemas.microsoft.com/office/powerpoint/2010/main" val="2696452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替换词</a:t>
            </a:r>
            <a:r>
              <a:rPr lang="en-US" altLang="zh-CN" dirty="0"/>
              <a:t>——</a:t>
            </a:r>
            <a:r>
              <a:rPr lang="zh-CN" altLang="en-US" dirty="0"/>
              <a:t>词数</a:t>
            </a:r>
            <a:r>
              <a:rPr lang="en-US" altLang="zh-CN" dirty="0"/>
              <a:t>/</a:t>
            </a:r>
            <a:r>
              <a:rPr lang="zh-CN" altLang="en-US" dirty="0"/>
              <a:t>音节数角度</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15</a:t>
            </a:fld>
            <a:endParaRPr lang="zh-CN" altLang="en-US" dirty="0"/>
          </a:p>
        </p:txBody>
      </p:sp>
      <p:graphicFrame>
        <p:nvGraphicFramePr>
          <p:cNvPr id="3" name="内容占位符 13">
            <a:extLst>
              <a:ext uri="{FF2B5EF4-FFF2-40B4-BE49-F238E27FC236}">
                <a16:creationId xmlns:a16="http://schemas.microsoft.com/office/drawing/2014/main" id="{963304D4-E024-EE17-CCE0-F018C3E16746}"/>
              </a:ext>
            </a:extLst>
          </p:cNvPr>
          <p:cNvGraphicFramePr>
            <a:graphicFrameLocks/>
          </p:cNvGraphicFramePr>
          <p:nvPr>
            <p:custDataLst>
              <p:tags r:id="rId1"/>
            </p:custDataLst>
            <p:extLst>
              <p:ext uri="{D42A27DB-BD31-4B8C-83A1-F6EECF244321}">
                <p14:modId xmlns:p14="http://schemas.microsoft.com/office/powerpoint/2010/main" val="1456244480"/>
              </p:ext>
            </p:extLst>
          </p:nvPr>
        </p:nvGraphicFramePr>
        <p:xfrm>
          <a:off x="1538288" y="1675549"/>
          <a:ext cx="9115424" cy="2448264"/>
        </p:xfrm>
        <a:graphic>
          <a:graphicData uri="http://schemas.openxmlformats.org/drawingml/2006/table">
            <a:tbl>
              <a:tblPr firstRow="1" bandRow="1">
                <a:tableStyleId>{FABFCF23-3B69-468F-B69F-88F6DE6A72F2}</a:tableStyleId>
              </a:tblPr>
              <a:tblGrid>
                <a:gridCol w="2019300">
                  <a:extLst>
                    <a:ext uri="{9D8B030D-6E8A-4147-A177-3AD203B41FA5}">
                      <a16:colId xmlns:a16="http://schemas.microsoft.com/office/drawing/2014/main" val="20000"/>
                    </a:ext>
                  </a:extLst>
                </a:gridCol>
                <a:gridCol w="2095500">
                  <a:extLst>
                    <a:ext uri="{9D8B030D-6E8A-4147-A177-3AD203B41FA5}">
                      <a16:colId xmlns:a16="http://schemas.microsoft.com/office/drawing/2014/main" val="20001"/>
                    </a:ext>
                  </a:extLst>
                </a:gridCol>
                <a:gridCol w="2500312">
                  <a:extLst>
                    <a:ext uri="{9D8B030D-6E8A-4147-A177-3AD203B41FA5}">
                      <a16:colId xmlns:a16="http://schemas.microsoft.com/office/drawing/2014/main" val="20004"/>
                    </a:ext>
                  </a:extLst>
                </a:gridCol>
                <a:gridCol w="2500312">
                  <a:extLst>
                    <a:ext uri="{9D8B030D-6E8A-4147-A177-3AD203B41FA5}">
                      <a16:colId xmlns:a16="http://schemas.microsoft.com/office/drawing/2014/main" val="20005"/>
                    </a:ext>
                  </a:extLst>
                </a:gridCol>
              </a:tblGrid>
              <a:tr h="452046">
                <a:tc>
                  <a:txBody>
                    <a:bodyPr/>
                    <a:lstStyle/>
                    <a:p>
                      <a:pPr algn="ctr">
                        <a:buNone/>
                      </a:pPr>
                      <a:r>
                        <a:rPr lang="zh-CN" altLang="en-US" sz="1800" dirty="0">
                          <a:latin typeface="微软雅黑" charset="0"/>
                          <a:ea typeface="微软雅黑" charset="0"/>
                        </a:rPr>
                        <a:t>角度</a:t>
                      </a:r>
                    </a:p>
                  </a:txBody>
                  <a:tcPr anchor="ctr"/>
                </a:tc>
                <a:tc>
                  <a:txBody>
                    <a:bodyPr/>
                    <a:lstStyle/>
                    <a:p>
                      <a:pPr algn="ctr"/>
                      <a:r>
                        <a:rPr lang="zh-CN" altLang="en-US" sz="1800" dirty="0">
                          <a:latin typeface="微软雅黑" charset="0"/>
                          <a:ea typeface="微软雅黑" charset="0"/>
                        </a:rPr>
                        <a:t>数量</a:t>
                      </a:r>
                      <a:endParaRPr lang="zh-CN" sz="1800" dirty="0">
                        <a:latin typeface="微软雅黑" charset="0"/>
                        <a:ea typeface="微软雅黑" charset="0"/>
                      </a:endParaRPr>
                    </a:p>
                  </a:txBody>
                  <a:tcPr anchor="ctr"/>
                </a:tc>
                <a:tc>
                  <a:txBody>
                    <a:bodyPr/>
                    <a:lstStyle/>
                    <a:p>
                      <a:pPr algn="ctr">
                        <a:buNone/>
                      </a:pPr>
                      <a:r>
                        <a:rPr lang="en-US" altLang="zh-CN" sz="1800" dirty="0">
                          <a:latin typeface="微软雅黑" charset="0"/>
                          <a:ea typeface="微软雅黑" charset="0"/>
                        </a:rPr>
                        <a:t>baseline</a:t>
                      </a: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tc>
                  <a:txBody>
                    <a:bodyPr/>
                    <a:lstStyle/>
                    <a:p>
                      <a:pPr algn="ctr">
                        <a:buNone/>
                      </a:pPr>
                      <a:r>
                        <a:rPr lang="en-US" altLang="zh-CN" sz="1800" dirty="0" err="1">
                          <a:latin typeface="微软雅黑" charset="0"/>
                          <a:ea typeface="微软雅黑" charset="0"/>
                        </a:rPr>
                        <a:t>fudan</a:t>
                      </a:r>
                      <a:endParaRPr lang="en-US" altLang="zh-CN" sz="1800" dirty="0">
                        <a:latin typeface="微软雅黑" charset="0"/>
                        <a:ea typeface="微软雅黑" charset="0"/>
                      </a:endParaRP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0000"/>
                  </a:ext>
                </a:extLst>
              </a:tr>
              <a:tr h="452046">
                <a:tc rowSpan="2">
                  <a:txBody>
                    <a:bodyPr/>
                    <a:lstStyle/>
                    <a:p>
                      <a:pPr algn="ctr" rtl="0" fontAlgn="ctr"/>
                      <a:r>
                        <a:rPr lang="zh-CN" altLang="en-US" sz="1800" b="0" i="0" u="none" strike="noStrike" dirty="0">
                          <a:solidFill>
                            <a:srgbClr val="000000"/>
                          </a:solidFill>
                          <a:effectLst/>
                          <a:latin typeface="微软雅黑" panose="020B0503020204020204" pitchFamily="34" charset="-122"/>
                          <a:ea typeface="微软雅黑" panose="020B0503020204020204" pitchFamily="34" charset="-122"/>
                        </a:rPr>
                        <a:t>替换词数</a:t>
                      </a:r>
                      <a:endParaRPr lang="en-US" altLang="zh-CN" sz="1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a:r>
                        <a:rPr lang="en-US" altLang="zh-CN" sz="1800" dirty="0">
                          <a:latin typeface="微软雅黑" charset="0"/>
                          <a:ea typeface="微软雅黑" charset="0"/>
                        </a:rPr>
                        <a:t>1</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0.5515</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0.5935</a:t>
                      </a:r>
                    </a:p>
                  </a:txBody>
                  <a:tcPr marL="6350" marR="6350" marT="6350" marB="0" anchor="ctr"/>
                </a:tc>
                <a:extLst>
                  <a:ext uri="{0D108BD9-81ED-4DB2-BD59-A6C34878D82A}">
                    <a16:rowId xmlns:a16="http://schemas.microsoft.com/office/drawing/2014/main" val="10001"/>
                  </a:ext>
                </a:extLst>
              </a:tr>
              <a:tr h="452046">
                <a:tc vMerge="1">
                  <a:txBody>
                    <a:bodyPr/>
                    <a:lstStyle/>
                    <a:p>
                      <a:pPr algn="ctr" rtl="0" fontAlgn="ctr"/>
                      <a:endParaRPr lang="en-US" altLang="zh-CN" sz="1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a:r>
                        <a:rPr lang="es-ES" altLang="zh-CN" sz="1800" dirty="0">
                          <a:latin typeface="微软雅黑" charset="0"/>
                          <a:ea typeface="微软雅黑" charset="0"/>
                        </a:rPr>
                        <a:t>2</a:t>
                      </a:r>
                      <a:endParaRPr lang="zh-CN" sz="1800" dirty="0">
                        <a:latin typeface="微软雅黑" charset="0"/>
                        <a:ea typeface="微软雅黑" charset="0"/>
                      </a:endParaRPr>
                    </a:p>
                  </a:txBody>
                  <a:tcPr anchor="ctr"/>
                </a:tc>
                <a:tc>
                  <a:txBody>
                    <a:bodyPr/>
                    <a:lstStyle/>
                    <a:p>
                      <a:pPr algn="ctr" rtl="0" fontAlgn="ctr"/>
                      <a:r>
                        <a:rPr lang="en-US" altLang="zh-CN" sz="1800" b="1" i="0" u="none" strike="noStrike" dirty="0">
                          <a:solidFill>
                            <a:srgbClr val="000000"/>
                          </a:solidFill>
                          <a:effectLst/>
                          <a:latin typeface="微软雅黑" panose="020B0503020204020204" pitchFamily="34" charset="-122"/>
                          <a:ea typeface="微软雅黑" panose="020B0503020204020204" pitchFamily="34" charset="-122"/>
                        </a:rPr>
                        <a:t>0.5694</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0.5225</a:t>
                      </a:r>
                    </a:p>
                  </a:txBody>
                  <a:tcPr marL="6350" marR="6350" marT="6350" marB="0" anchor="ctr"/>
                </a:tc>
                <a:extLst>
                  <a:ext uri="{0D108BD9-81ED-4DB2-BD59-A6C34878D82A}">
                    <a16:rowId xmlns:a16="http://schemas.microsoft.com/office/drawing/2014/main" val="10002"/>
                  </a:ext>
                </a:extLst>
              </a:tr>
              <a:tr h="452046">
                <a:tc rowSpan="2">
                  <a:txBody>
                    <a:bodyPr/>
                    <a:lstStyle/>
                    <a:p>
                      <a:pPr algn="ctr" rtl="0" fontAlgn="ctr"/>
                      <a:r>
                        <a:rPr lang="zh-CN" altLang="en-US" sz="1800" b="0" i="0" u="none" strike="noStrike" dirty="0">
                          <a:solidFill>
                            <a:srgbClr val="000000"/>
                          </a:solidFill>
                          <a:effectLst/>
                          <a:latin typeface="微软雅黑" panose="020B0503020204020204" pitchFamily="34" charset="-122"/>
                          <a:ea typeface="微软雅黑" panose="020B0503020204020204" pitchFamily="34" charset="-122"/>
                        </a:rPr>
                        <a:t>替换词音节数</a:t>
                      </a:r>
                      <a:endParaRPr lang="en-US" altLang="zh-CN" sz="1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a:r>
                        <a:rPr lang="en-US" altLang="zh-CN" sz="1800" dirty="0">
                          <a:latin typeface="微软雅黑" charset="0"/>
                          <a:ea typeface="微软雅黑" charset="0"/>
                        </a:rPr>
                        <a:t>1</a:t>
                      </a:r>
                      <a:endParaRPr lang="zh-CN" sz="1800" dirty="0">
                        <a:latin typeface="微软雅黑" charset="0"/>
                        <a:ea typeface="微软雅黑" charset="0"/>
                      </a:endParaRPr>
                    </a:p>
                  </a:txBody>
                  <a:tcPr anchor="ctr"/>
                </a:tc>
                <a:tc>
                  <a:txBody>
                    <a:bodyPr/>
                    <a:lstStyle/>
                    <a:p>
                      <a:pPr algn="ctr" rtl="0" fontAlgn="ctr"/>
                      <a:r>
                        <a:rPr lang="en-US" altLang="zh-CN" sz="1800" b="1" i="0" u="none" strike="noStrike" dirty="0">
                          <a:solidFill>
                            <a:srgbClr val="000000"/>
                          </a:solidFill>
                          <a:effectLst/>
                          <a:latin typeface="微软雅黑" panose="020B0503020204020204" pitchFamily="34" charset="-122"/>
                          <a:ea typeface="微软雅黑" panose="020B0503020204020204" pitchFamily="34" charset="-122"/>
                        </a:rPr>
                        <a:t>0.5934</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0.6305</a:t>
                      </a:r>
                    </a:p>
                  </a:txBody>
                  <a:tcPr marL="6350" marR="6350" marT="6350" marB="0" anchor="ctr"/>
                </a:tc>
                <a:extLst>
                  <a:ext uri="{0D108BD9-81ED-4DB2-BD59-A6C34878D82A}">
                    <a16:rowId xmlns:a16="http://schemas.microsoft.com/office/drawing/2014/main" val="10003"/>
                  </a:ext>
                </a:extLst>
              </a:tr>
              <a:tr h="452046">
                <a:tc vMerge="1">
                  <a:txBody>
                    <a:bodyPr/>
                    <a:lstStyle/>
                    <a:p>
                      <a:pPr algn="ctr" rtl="0" fontAlgn="ctr"/>
                      <a:endParaRPr lang="en-US" altLang="zh-CN" sz="1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a:r>
                        <a:rPr lang="en-US" altLang="zh-CN" sz="1800" dirty="0">
                          <a:latin typeface="微软雅黑" charset="0"/>
                          <a:ea typeface="微软雅黑" charset="0"/>
                        </a:rPr>
                        <a:t>2</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0.4719</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0.4738</a:t>
                      </a:r>
                    </a:p>
                  </a:txBody>
                  <a:tcPr marL="6350" marR="6350" marT="6350" marB="0" anchor="ctr"/>
                </a:tc>
                <a:extLst>
                  <a:ext uri="{0D108BD9-81ED-4DB2-BD59-A6C34878D82A}">
                    <a16:rowId xmlns:a16="http://schemas.microsoft.com/office/drawing/2014/main" val="773736254"/>
                  </a:ext>
                </a:extLst>
              </a:tr>
            </a:tbl>
          </a:graphicData>
        </a:graphic>
      </p:graphicFrame>
      <p:sp>
        <p:nvSpPr>
          <p:cNvPr id="5" name="圆角矩形 14">
            <a:extLst>
              <a:ext uri="{FF2B5EF4-FFF2-40B4-BE49-F238E27FC236}">
                <a16:creationId xmlns:a16="http://schemas.microsoft.com/office/drawing/2014/main" id="{B2B2BED3-80AB-D81E-4D57-25EE8E6A9674}"/>
              </a:ext>
            </a:extLst>
          </p:cNvPr>
          <p:cNvSpPr/>
          <p:nvPr/>
        </p:nvSpPr>
        <p:spPr>
          <a:xfrm>
            <a:off x="1389062" y="4062669"/>
            <a:ext cx="9413875" cy="1405641"/>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lnSpc>
                <a:spcPct val="150000"/>
              </a:lnSpc>
            </a:pPr>
            <a:r>
              <a:rPr lang="zh-CN" altLang="en-US" sz="2400" b="1" dirty="0">
                <a:latin typeface="微软雅黑" charset="-122"/>
                <a:ea typeface="微软雅黑" charset="-122"/>
                <a:sym typeface="+mn-ea"/>
              </a:rPr>
              <a:t>替换词的音节数目是影响机器表现的一个因素：相比双音节替换词，机器更擅长发现单音节替换词的异常。</a:t>
            </a:r>
            <a:endParaRPr lang="en-US" altLang="zh-CN" sz="2400" b="1" dirty="0">
              <a:latin typeface="微软雅黑" charset="-122"/>
              <a:ea typeface="微软雅黑" charset="-122"/>
              <a:sym typeface="+mn-ea"/>
            </a:endParaRPr>
          </a:p>
        </p:txBody>
      </p:sp>
    </p:spTree>
    <p:extLst>
      <p:ext uri="{BB962C8B-B14F-4D97-AF65-F5344CB8AC3E}">
        <p14:creationId xmlns:p14="http://schemas.microsoft.com/office/powerpoint/2010/main" val="15693725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替换词</a:t>
            </a:r>
            <a:r>
              <a:rPr lang="en-US" altLang="zh-CN" dirty="0"/>
              <a:t>——</a:t>
            </a:r>
            <a:r>
              <a:rPr lang="zh-CN" altLang="en-US" dirty="0"/>
              <a:t>词类角度</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16</a:t>
            </a:fld>
            <a:endParaRPr lang="zh-CN" altLang="en-US" dirty="0"/>
          </a:p>
        </p:txBody>
      </p:sp>
      <p:graphicFrame>
        <p:nvGraphicFramePr>
          <p:cNvPr id="3" name="内容占位符 13">
            <a:extLst>
              <a:ext uri="{FF2B5EF4-FFF2-40B4-BE49-F238E27FC236}">
                <a16:creationId xmlns:a16="http://schemas.microsoft.com/office/drawing/2014/main" id="{963304D4-E024-EE17-CCE0-F018C3E16746}"/>
              </a:ext>
            </a:extLst>
          </p:cNvPr>
          <p:cNvGraphicFramePr>
            <a:graphicFrameLocks/>
          </p:cNvGraphicFramePr>
          <p:nvPr>
            <p:custDataLst>
              <p:tags r:id="rId1"/>
            </p:custDataLst>
            <p:extLst>
              <p:ext uri="{D42A27DB-BD31-4B8C-83A1-F6EECF244321}">
                <p14:modId xmlns:p14="http://schemas.microsoft.com/office/powerpoint/2010/main" val="2029627678"/>
              </p:ext>
            </p:extLst>
          </p:nvPr>
        </p:nvGraphicFramePr>
        <p:xfrm>
          <a:off x="1538288" y="1523149"/>
          <a:ext cx="9115425" cy="2900310"/>
        </p:xfrm>
        <a:graphic>
          <a:graphicData uri="http://schemas.openxmlformats.org/drawingml/2006/table">
            <a:tbl>
              <a:tblPr firstRow="1" bandRow="1">
                <a:tableStyleId>{FABFCF23-3B69-468F-B69F-88F6DE6A72F2}</a:tableStyleId>
              </a:tblPr>
              <a:tblGrid>
                <a:gridCol w="1309687">
                  <a:extLst>
                    <a:ext uri="{9D8B030D-6E8A-4147-A177-3AD203B41FA5}">
                      <a16:colId xmlns:a16="http://schemas.microsoft.com/office/drawing/2014/main" val="20000"/>
                    </a:ext>
                  </a:extLst>
                </a:gridCol>
                <a:gridCol w="1309687">
                  <a:extLst>
                    <a:ext uri="{9D8B030D-6E8A-4147-A177-3AD203B41FA5}">
                      <a16:colId xmlns:a16="http://schemas.microsoft.com/office/drawing/2014/main" val="20001"/>
                    </a:ext>
                  </a:extLst>
                </a:gridCol>
                <a:gridCol w="1309687">
                  <a:extLst>
                    <a:ext uri="{9D8B030D-6E8A-4147-A177-3AD203B41FA5}">
                      <a16:colId xmlns:a16="http://schemas.microsoft.com/office/drawing/2014/main" val="2405255859"/>
                    </a:ext>
                  </a:extLst>
                </a:gridCol>
                <a:gridCol w="2593182">
                  <a:extLst>
                    <a:ext uri="{9D8B030D-6E8A-4147-A177-3AD203B41FA5}">
                      <a16:colId xmlns:a16="http://schemas.microsoft.com/office/drawing/2014/main" val="20004"/>
                    </a:ext>
                  </a:extLst>
                </a:gridCol>
                <a:gridCol w="2593182">
                  <a:extLst>
                    <a:ext uri="{9D8B030D-6E8A-4147-A177-3AD203B41FA5}">
                      <a16:colId xmlns:a16="http://schemas.microsoft.com/office/drawing/2014/main" val="20005"/>
                    </a:ext>
                  </a:extLst>
                </a:gridCol>
              </a:tblGrid>
              <a:tr h="452046">
                <a:tc>
                  <a:txBody>
                    <a:bodyPr/>
                    <a:lstStyle/>
                    <a:p>
                      <a:pPr algn="ctr">
                        <a:buNone/>
                      </a:pPr>
                      <a:r>
                        <a:rPr lang="zh-CN" altLang="en-US" sz="1800" dirty="0">
                          <a:latin typeface="微软雅黑" charset="0"/>
                          <a:ea typeface="微软雅黑" charset="0"/>
                        </a:rPr>
                        <a:t>类别</a:t>
                      </a:r>
                    </a:p>
                  </a:txBody>
                  <a:tcPr anchor="ctr"/>
                </a:tc>
                <a:tc>
                  <a:txBody>
                    <a:bodyPr/>
                    <a:lstStyle/>
                    <a:p>
                      <a:pPr algn="ctr"/>
                      <a:r>
                        <a:rPr lang="zh-CN" altLang="en-US" sz="1800" dirty="0">
                          <a:latin typeface="微软雅黑" charset="0"/>
                          <a:ea typeface="微软雅黑" charset="0"/>
                        </a:rPr>
                        <a:t>词型数</a:t>
                      </a:r>
                      <a:endParaRPr lang="zh-CN" sz="1800" dirty="0">
                        <a:latin typeface="微软雅黑" charset="0"/>
                        <a:ea typeface="微软雅黑" charset="0"/>
                      </a:endParaRPr>
                    </a:p>
                  </a:txBody>
                  <a:tcPr anchor="ctr"/>
                </a:tc>
                <a:tc>
                  <a:txBody>
                    <a:bodyPr/>
                    <a:lstStyle/>
                    <a:p>
                      <a:pPr algn="ctr">
                        <a:buNone/>
                      </a:pPr>
                      <a:r>
                        <a:rPr lang="zh-CN" altLang="en-US" sz="1800" dirty="0">
                          <a:latin typeface="微软雅黑" charset="0"/>
                          <a:ea typeface="微软雅黑" charset="0"/>
                        </a:rPr>
                        <a:t>语料数</a:t>
                      </a:r>
                    </a:p>
                  </a:txBody>
                  <a:tcPr anchor="ctr"/>
                </a:tc>
                <a:tc>
                  <a:txBody>
                    <a:bodyPr/>
                    <a:lstStyle/>
                    <a:p>
                      <a:pPr algn="ctr">
                        <a:buNone/>
                      </a:pPr>
                      <a:r>
                        <a:rPr lang="en-US" altLang="zh-CN" sz="1800" dirty="0">
                          <a:latin typeface="微软雅黑" charset="0"/>
                          <a:ea typeface="微软雅黑" charset="0"/>
                        </a:rPr>
                        <a:t>baseline</a:t>
                      </a: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tc>
                  <a:txBody>
                    <a:bodyPr/>
                    <a:lstStyle/>
                    <a:p>
                      <a:pPr algn="ctr">
                        <a:buNone/>
                      </a:pPr>
                      <a:r>
                        <a:rPr lang="en-US" altLang="zh-CN" sz="1800" dirty="0" err="1">
                          <a:latin typeface="微软雅黑" charset="0"/>
                          <a:ea typeface="微软雅黑" charset="0"/>
                        </a:rPr>
                        <a:t>fudan</a:t>
                      </a:r>
                      <a:endParaRPr lang="en-US" altLang="zh-CN" sz="1800" dirty="0">
                        <a:latin typeface="微软雅黑" charset="0"/>
                        <a:ea typeface="微软雅黑" charset="0"/>
                      </a:endParaRP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0000"/>
                  </a:ext>
                </a:extLst>
              </a:tr>
              <a:tr h="452046">
                <a:tc>
                  <a:txBody>
                    <a:bodyPr/>
                    <a:lstStyle/>
                    <a:p>
                      <a:pPr algn="ctr" rtl="0" fontAlgn="ctr"/>
                      <a:r>
                        <a:rPr lang="zh-CN" altLang="en-US" sz="1800" b="0" i="0" u="none" strike="noStrike" dirty="0">
                          <a:solidFill>
                            <a:srgbClr val="000000"/>
                          </a:solidFill>
                          <a:effectLst/>
                          <a:latin typeface="微软雅黑" panose="020B0503020204020204" pitchFamily="34" charset="-122"/>
                          <a:ea typeface="微软雅黑" panose="020B0503020204020204" pitchFamily="34" charset="-122"/>
                        </a:rPr>
                        <a:t>方位词</a:t>
                      </a:r>
                      <a:endParaRPr lang="en-US" altLang="zh-CN" sz="1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a:r>
                        <a:rPr lang="en-US" altLang="zh-CN" sz="1800" dirty="0">
                          <a:latin typeface="微软雅黑" charset="0"/>
                          <a:ea typeface="微软雅黑" charset="0"/>
                        </a:rPr>
                        <a:t>59</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1084</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0.5882</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0.6172</a:t>
                      </a:r>
                    </a:p>
                  </a:txBody>
                  <a:tcPr marL="6350" marR="6350" marT="6350" marB="0" anchor="ctr"/>
                </a:tc>
                <a:extLst>
                  <a:ext uri="{0D108BD9-81ED-4DB2-BD59-A6C34878D82A}">
                    <a16:rowId xmlns:a16="http://schemas.microsoft.com/office/drawing/2014/main" val="10001"/>
                  </a:ext>
                </a:extLst>
              </a:tr>
              <a:tr h="452046">
                <a:tc>
                  <a:txBody>
                    <a:bodyPr/>
                    <a:lstStyle/>
                    <a:p>
                      <a:pPr algn="ctr" rtl="0" fontAlgn="ctr"/>
                      <a:r>
                        <a:rPr lang="zh-CN" altLang="en-US" sz="1800" b="0" i="0" u="none" strike="noStrike" dirty="0">
                          <a:solidFill>
                            <a:srgbClr val="000000"/>
                          </a:solidFill>
                          <a:effectLst/>
                          <a:latin typeface="微软雅黑" panose="020B0503020204020204" pitchFamily="34" charset="-122"/>
                          <a:ea typeface="微软雅黑" panose="020B0503020204020204" pitchFamily="34" charset="-122"/>
                        </a:rPr>
                        <a:t>趋向动词</a:t>
                      </a:r>
                      <a:endParaRPr lang="en-US" altLang="zh-CN" sz="1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a:r>
                        <a:rPr lang="en-US" altLang="zh-CN" sz="1800" dirty="0">
                          <a:latin typeface="微软雅黑" charset="0"/>
                          <a:ea typeface="微软雅黑" charset="0"/>
                        </a:rPr>
                        <a:t>18</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171</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0.4612</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0.4514</a:t>
                      </a:r>
                    </a:p>
                  </a:txBody>
                  <a:tcPr marL="6350" marR="6350" marT="6350" marB="0" anchor="ctr"/>
                </a:tc>
                <a:extLst>
                  <a:ext uri="{0D108BD9-81ED-4DB2-BD59-A6C34878D82A}">
                    <a16:rowId xmlns:a16="http://schemas.microsoft.com/office/drawing/2014/main" val="10003"/>
                  </a:ext>
                </a:extLst>
              </a:tr>
              <a:tr h="452046">
                <a:tc>
                  <a:txBody>
                    <a:bodyPr/>
                    <a:lstStyle/>
                    <a:p>
                      <a:pPr algn="ctr" rtl="0" fontAlgn="ctr"/>
                      <a:r>
                        <a:rPr lang="zh-CN" altLang="en-US" sz="1800" b="0" i="0" u="none" strike="noStrike" dirty="0">
                          <a:solidFill>
                            <a:srgbClr val="000000"/>
                          </a:solidFill>
                          <a:effectLst/>
                          <a:latin typeface="微软雅黑" panose="020B0503020204020204" pitchFamily="34" charset="-122"/>
                          <a:ea typeface="微软雅黑" panose="020B0503020204020204" pitchFamily="34" charset="-122"/>
                        </a:rPr>
                        <a:t>处所词</a:t>
                      </a:r>
                      <a:endParaRPr lang="en-US" altLang="zh-CN" sz="1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a:r>
                        <a:rPr lang="en-US" altLang="zh-CN" sz="1800" dirty="0">
                          <a:latin typeface="微软雅黑" charset="0"/>
                          <a:ea typeface="微软雅黑" charset="0"/>
                        </a:rPr>
                        <a:t>30</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67</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0.4300</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0.4241</a:t>
                      </a:r>
                    </a:p>
                  </a:txBody>
                  <a:tcPr marL="6350" marR="6350" marT="6350" marB="0" anchor="ctr"/>
                </a:tc>
                <a:extLst>
                  <a:ext uri="{0D108BD9-81ED-4DB2-BD59-A6C34878D82A}">
                    <a16:rowId xmlns:a16="http://schemas.microsoft.com/office/drawing/2014/main" val="422579986"/>
                  </a:ext>
                </a:extLst>
              </a:tr>
              <a:tr h="452046">
                <a:tc>
                  <a:txBody>
                    <a:bodyPr/>
                    <a:lstStyle/>
                    <a:p>
                      <a:pPr algn="ctr" rtl="0" fontAlgn="ctr"/>
                      <a:r>
                        <a:rPr lang="zh-CN" altLang="en-US" sz="1800" b="0" i="0" u="none" strike="noStrike" dirty="0">
                          <a:solidFill>
                            <a:srgbClr val="000000"/>
                          </a:solidFill>
                          <a:effectLst/>
                          <a:latin typeface="微软雅黑" panose="020B0503020204020204" pitchFamily="34" charset="-122"/>
                          <a:ea typeface="微软雅黑" panose="020B0503020204020204" pitchFamily="34" charset="-122"/>
                        </a:rPr>
                        <a:t>介词</a:t>
                      </a:r>
                      <a:endParaRPr lang="en-US" altLang="zh-CN" sz="1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a:r>
                        <a:rPr lang="en-US" altLang="zh-CN" sz="1800" dirty="0">
                          <a:latin typeface="微软雅黑" charset="0"/>
                          <a:ea typeface="微软雅黑" charset="0"/>
                        </a:rPr>
                        <a:t>14</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62</a:t>
                      </a:r>
                    </a:p>
                  </a:txBody>
                  <a:tcPr marL="6350" marR="6350" marT="6350" marB="0" anchor="ctr"/>
                </a:tc>
                <a:tc>
                  <a:txBody>
                    <a:bodyPr/>
                    <a:lstStyle/>
                    <a:p>
                      <a:pPr algn="ctr" rtl="0" fontAlgn="ctr"/>
                      <a:r>
                        <a:rPr lang="en-US" altLang="zh-CN" sz="1800" b="1" i="0" u="none" strike="noStrike" dirty="0">
                          <a:solidFill>
                            <a:srgbClr val="000000"/>
                          </a:solidFill>
                          <a:effectLst/>
                          <a:latin typeface="微软雅黑" panose="020B0503020204020204" pitchFamily="34" charset="-122"/>
                          <a:ea typeface="微软雅黑" panose="020B0503020204020204" pitchFamily="34" charset="-122"/>
                        </a:rPr>
                        <a:t>0.3654</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0.4596</a:t>
                      </a:r>
                    </a:p>
                  </a:txBody>
                  <a:tcPr marL="6350" marR="6350" marT="6350" marB="0" anchor="ctr"/>
                </a:tc>
                <a:extLst>
                  <a:ext uri="{0D108BD9-81ED-4DB2-BD59-A6C34878D82A}">
                    <a16:rowId xmlns:a16="http://schemas.microsoft.com/office/drawing/2014/main" val="1821564303"/>
                  </a:ext>
                </a:extLst>
              </a:tr>
              <a:tr h="452046">
                <a:tc>
                  <a:txBody>
                    <a:bodyPr/>
                    <a:lstStyle/>
                    <a:p>
                      <a:pPr algn="ctr" rtl="0" fontAlgn="ctr"/>
                      <a:r>
                        <a:rPr lang="zh-CN" altLang="en-US" sz="1800" b="0" i="0" u="none" strike="noStrike" dirty="0">
                          <a:solidFill>
                            <a:srgbClr val="000000"/>
                          </a:solidFill>
                          <a:effectLst/>
                          <a:latin typeface="微软雅黑" panose="020B0503020204020204" pitchFamily="34" charset="-122"/>
                          <a:ea typeface="微软雅黑" panose="020B0503020204020204" pitchFamily="34" charset="-122"/>
                        </a:rPr>
                        <a:t>副词</a:t>
                      </a:r>
                      <a:endParaRPr lang="en-US" altLang="zh-CN" sz="1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6350" marR="6350" marT="6350" marB="0" anchor="ctr"/>
                </a:tc>
                <a:tc>
                  <a:txBody>
                    <a:bodyPr/>
                    <a:lstStyle/>
                    <a:p>
                      <a:pPr algn="ctr"/>
                      <a:r>
                        <a:rPr lang="en-US" altLang="zh-CN" sz="1800" dirty="0">
                          <a:latin typeface="微软雅黑" charset="0"/>
                          <a:ea typeface="微软雅黑" charset="0"/>
                        </a:rPr>
                        <a:t>1</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a:t>
                      </a:r>
                    </a:p>
                  </a:txBody>
                  <a:tcPr marL="6350" marR="6350" marT="6350" marB="0" anchor="ctr"/>
                </a:tc>
                <a:extLst>
                  <a:ext uri="{0D108BD9-81ED-4DB2-BD59-A6C34878D82A}">
                    <a16:rowId xmlns:a16="http://schemas.microsoft.com/office/drawing/2014/main" val="3956176554"/>
                  </a:ext>
                </a:extLst>
              </a:tr>
            </a:tbl>
          </a:graphicData>
        </a:graphic>
      </p:graphicFrame>
      <p:sp>
        <p:nvSpPr>
          <p:cNvPr id="5" name="圆角矩形 14">
            <a:extLst>
              <a:ext uri="{FF2B5EF4-FFF2-40B4-BE49-F238E27FC236}">
                <a16:creationId xmlns:a16="http://schemas.microsoft.com/office/drawing/2014/main" id="{B2B2BED3-80AB-D81E-4D57-25EE8E6A9674}"/>
              </a:ext>
            </a:extLst>
          </p:cNvPr>
          <p:cNvSpPr/>
          <p:nvPr/>
        </p:nvSpPr>
        <p:spPr>
          <a:xfrm>
            <a:off x="1389062" y="4423459"/>
            <a:ext cx="9413875" cy="1405641"/>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lnSpc>
                <a:spcPct val="150000"/>
              </a:lnSpc>
            </a:pPr>
            <a:r>
              <a:rPr lang="zh-CN" altLang="en-US" sz="2400" b="1" dirty="0">
                <a:latin typeface="微软雅黑" charset="-122"/>
                <a:ea typeface="微软雅黑" charset="-122"/>
                <a:sym typeface="+mn-ea"/>
              </a:rPr>
              <a:t>五种替换词词类中，机器更擅长发现方位词的异常，而在介词和副词上表现较差。</a:t>
            </a:r>
            <a:endParaRPr lang="en-US" altLang="zh-CN" sz="2400" b="1" dirty="0">
              <a:latin typeface="微软雅黑" charset="-122"/>
              <a:ea typeface="微软雅黑" charset="-122"/>
              <a:sym typeface="+mn-ea"/>
            </a:endParaRPr>
          </a:p>
        </p:txBody>
      </p:sp>
    </p:spTree>
    <p:extLst>
      <p:ext uri="{BB962C8B-B14F-4D97-AF65-F5344CB8AC3E}">
        <p14:creationId xmlns:p14="http://schemas.microsoft.com/office/powerpoint/2010/main" val="2897310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替换词</a:t>
            </a:r>
            <a:r>
              <a:rPr lang="en-US" altLang="zh-CN" dirty="0"/>
              <a:t>——</a:t>
            </a:r>
            <a:r>
              <a:rPr lang="zh-CN" altLang="en-US" dirty="0"/>
              <a:t>词类角度：方位词</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17</a:t>
            </a:fld>
            <a:endParaRPr lang="zh-CN" altLang="en-US" dirty="0"/>
          </a:p>
        </p:txBody>
      </p:sp>
      <p:graphicFrame>
        <p:nvGraphicFramePr>
          <p:cNvPr id="3" name="内容占位符 13">
            <a:extLst>
              <a:ext uri="{FF2B5EF4-FFF2-40B4-BE49-F238E27FC236}">
                <a16:creationId xmlns:a16="http://schemas.microsoft.com/office/drawing/2014/main" id="{963304D4-E024-EE17-CCE0-F018C3E16746}"/>
              </a:ext>
            </a:extLst>
          </p:cNvPr>
          <p:cNvGraphicFramePr>
            <a:graphicFrameLocks/>
          </p:cNvGraphicFramePr>
          <p:nvPr>
            <p:custDataLst>
              <p:tags r:id="rId1"/>
            </p:custDataLst>
            <p:extLst>
              <p:ext uri="{D42A27DB-BD31-4B8C-83A1-F6EECF244321}">
                <p14:modId xmlns:p14="http://schemas.microsoft.com/office/powerpoint/2010/main" val="4291817975"/>
              </p:ext>
            </p:extLst>
          </p:nvPr>
        </p:nvGraphicFramePr>
        <p:xfrm>
          <a:off x="457200" y="1523149"/>
          <a:ext cx="6515102" cy="4708494"/>
        </p:xfrm>
        <a:graphic>
          <a:graphicData uri="http://schemas.openxmlformats.org/drawingml/2006/table">
            <a:tbl>
              <a:tblPr firstRow="1" bandRow="1">
                <a:tableStyleId>{FABFCF23-3B69-468F-B69F-88F6DE6A72F2}</a:tableStyleId>
              </a:tblPr>
              <a:tblGrid>
                <a:gridCol w="1303020">
                  <a:extLst>
                    <a:ext uri="{9D8B030D-6E8A-4147-A177-3AD203B41FA5}">
                      <a16:colId xmlns:a16="http://schemas.microsoft.com/office/drawing/2014/main" val="1915018040"/>
                    </a:ext>
                  </a:extLst>
                </a:gridCol>
                <a:gridCol w="1115378">
                  <a:extLst>
                    <a:ext uri="{9D8B030D-6E8A-4147-A177-3AD203B41FA5}">
                      <a16:colId xmlns:a16="http://schemas.microsoft.com/office/drawing/2014/main" val="20001"/>
                    </a:ext>
                  </a:extLst>
                </a:gridCol>
                <a:gridCol w="1115378">
                  <a:extLst>
                    <a:ext uri="{9D8B030D-6E8A-4147-A177-3AD203B41FA5}">
                      <a16:colId xmlns:a16="http://schemas.microsoft.com/office/drawing/2014/main" val="2405255859"/>
                    </a:ext>
                  </a:extLst>
                </a:gridCol>
                <a:gridCol w="1490663">
                  <a:extLst>
                    <a:ext uri="{9D8B030D-6E8A-4147-A177-3AD203B41FA5}">
                      <a16:colId xmlns:a16="http://schemas.microsoft.com/office/drawing/2014/main" val="20004"/>
                    </a:ext>
                  </a:extLst>
                </a:gridCol>
                <a:gridCol w="1490663">
                  <a:extLst>
                    <a:ext uri="{9D8B030D-6E8A-4147-A177-3AD203B41FA5}">
                      <a16:colId xmlns:a16="http://schemas.microsoft.com/office/drawing/2014/main" val="20005"/>
                    </a:ext>
                  </a:extLst>
                </a:gridCol>
              </a:tblGrid>
              <a:tr h="452046">
                <a:tc>
                  <a:txBody>
                    <a:bodyPr/>
                    <a:lstStyle/>
                    <a:p>
                      <a:pPr algn="ctr"/>
                      <a:r>
                        <a:rPr lang="zh-CN" altLang="en-US" sz="1800" dirty="0">
                          <a:latin typeface="微软雅黑" charset="0"/>
                          <a:ea typeface="微软雅黑" charset="0"/>
                        </a:rPr>
                        <a:t>类别</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词型数</a:t>
                      </a:r>
                      <a:endParaRPr lang="zh-CN" sz="1800" dirty="0">
                        <a:latin typeface="微软雅黑" charset="0"/>
                        <a:ea typeface="微软雅黑" charset="0"/>
                      </a:endParaRPr>
                    </a:p>
                  </a:txBody>
                  <a:tcPr anchor="ctr"/>
                </a:tc>
                <a:tc>
                  <a:txBody>
                    <a:bodyPr/>
                    <a:lstStyle/>
                    <a:p>
                      <a:pPr algn="ctr">
                        <a:buNone/>
                      </a:pPr>
                      <a:r>
                        <a:rPr lang="zh-CN" altLang="en-US" sz="1800" dirty="0">
                          <a:latin typeface="微软雅黑" charset="0"/>
                          <a:ea typeface="微软雅黑" charset="0"/>
                        </a:rPr>
                        <a:t>语料数</a:t>
                      </a:r>
                    </a:p>
                  </a:txBody>
                  <a:tcPr anchor="ctr"/>
                </a:tc>
                <a:tc>
                  <a:txBody>
                    <a:bodyPr/>
                    <a:lstStyle/>
                    <a:p>
                      <a:pPr algn="ctr">
                        <a:buNone/>
                      </a:pPr>
                      <a:r>
                        <a:rPr lang="en-US" altLang="zh-CN" sz="1800" dirty="0">
                          <a:latin typeface="微软雅黑" charset="0"/>
                          <a:ea typeface="微软雅黑" charset="0"/>
                        </a:rPr>
                        <a:t>baseline</a:t>
                      </a: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tc>
                  <a:txBody>
                    <a:bodyPr/>
                    <a:lstStyle/>
                    <a:p>
                      <a:pPr algn="ctr">
                        <a:buNone/>
                      </a:pPr>
                      <a:r>
                        <a:rPr lang="en-US" altLang="zh-CN" sz="1800" dirty="0" err="1">
                          <a:latin typeface="微软雅黑" charset="0"/>
                          <a:ea typeface="微软雅黑" charset="0"/>
                        </a:rPr>
                        <a:t>fudan</a:t>
                      </a:r>
                      <a:endParaRPr lang="en-US" altLang="zh-CN" sz="1800" dirty="0">
                        <a:latin typeface="微软雅黑" charset="0"/>
                        <a:ea typeface="微软雅黑" charset="0"/>
                      </a:endParaRP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0000"/>
                  </a:ext>
                </a:extLst>
              </a:tr>
              <a:tr h="452046">
                <a:tc>
                  <a:txBody>
                    <a:bodyPr/>
                    <a:lstStyle/>
                    <a:p>
                      <a:pPr algn="ctr"/>
                      <a:r>
                        <a:rPr lang="en-US" altLang="zh-CN" sz="1800" dirty="0">
                          <a:latin typeface="微软雅黑" charset="0"/>
                          <a:ea typeface="微软雅黑" charset="0"/>
                        </a:rPr>
                        <a:t>f-mono-1</a:t>
                      </a:r>
                      <a:endParaRPr lang="zh-CN" sz="1800" dirty="0">
                        <a:latin typeface="微软雅黑" charset="0"/>
                        <a:ea typeface="微软雅黑" charset="0"/>
                      </a:endParaRPr>
                    </a:p>
                  </a:txBody>
                  <a:tcPr anchor="ctr"/>
                </a:tc>
                <a:tc>
                  <a:txBody>
                    <a:bodyPr/>
                    <a:lstStyle/>
                    <a:p>
                      <a:pPr algn="ctr"/>
                      <a:r>
                        <a:rPr lang="en-US" altLang="zh-CN" sz="1800" dirty="0">
                          <a:latin typeface="微软雅黑" charset="0"/>
                          <a:ea typeface="微软雅黑" charset="0"/>
                        </a:rPr>
                        <a:t>10</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804</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0.6324</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0.6553</a:t>
                      </a:r>
                    </a:p>
                  </a:txBody>
                  <a:tcPr marL="6350" marR="6350" marT="6350" marB="0" anchor="ctr"/>
                </a:tc>
                <a:extLst>
                  <a:ext uri="{0D108BD9-81ED-4DB2-BD59-A6C34878D82A}">
                    <a16:rowId xmlns:a16="http://schemas.microsoft.com/office/drawing/2014/main" val="10001"/>
                  </a:ext>
                </a:extLst>
              </a:tr>
              <a:tr h="452046">
                <a:tc>
                  <a:txBody>
                    <a:bodyPr/>
                    <a:lstStyle/>
                    <a:p>
                      <a:pPr algn="ctr"/>
                      <a:r>
                        <a:rPr lang="en-US" altLang="zh-CN" sz="1800" dirty="0">
                          <a:latin typeface="微软雅黑" charset="0"/>
                          <a:ea typeface="微软雅黑" charset="0"/>
                        </a:rPr>
                        <a:t>f-mono-2</a:t>
                      </a:r>
                      <a:endParaRPr lang="zh-CN" sz="1800" dirty="0">
                        <a:latin typeface="微软雅黑" charset="0"/>
                        <a:ea typeface="微软雅黑" charset="0"/>
                      </a:endParaRPr>
                    </a:p>
                  </a:txBody>
                  <a:tcPr anchor="ctr"/>
                </a:tc>
                <a:tc>
                  <a:txBody>
                    <a:bodyPr/>
                    <a:lstStyle/>
                    <a:p>
                      <a:pPr algn="ctr"/>
                      <a:r>
                        <a:rPr lang="en-US" altLang="zh-CN" sz="1800" dirty="0">
                          <a:latin typeface="微软雅黑" charset="0"/>
                          <a:ea typeface="微软雅黑" charset="0"/>
                        </a:rPr>
                        <a:t>4</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29</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0.0985</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0.5203</a:t>
                      </a:r>
                    </a:p>
                  </a:txBody>
                  <a:tcPr marL="6350" marR="6350" marT="6350" marB="0" anchor="ctr"/>
                </a:tc>
                <a:extLst>
                  <a:ext uri="{0D108BD9-81ED-4DB2-BD59-A6C34878D82A}">
                    <a16:rowId xmlns:a16="http://schemas.microsoft.com/office/drawing/2014/main" val="360492829"/>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dirty="0">
                          <a:latin typeface="微软雅黑" charset="0"/>
                          <a:ea typeface="微软雅黑" charset="0"/>
                        </a:rPr>
                        <a:t>f-mono-3</a:t>
                      </a:r>
                      <a:endParaRPr lang="zh-CN" altLang="zh-CN" sz="1800" dirty="0">
                        <a:latin typeface="微软雅黑" charset="0"/>
                        <a:ea typeface="微软雅黑" charset="0"/>
                      </a:endParaRPr>
                    </a:p>
                  </a:txBody>
                  <a:tcPr anchor="ctr"/>
                </a:tc>
                <a:tc>
                  <a:txBody>
                    <a:bodyPr/>
                    <a:lstStyle/>
                    <a:p>
                      <a:pPr algn="ctr"/>
                      <a:r>
                        <a:rPr lang="en-US" altLang="zh-CN" sz="1800" dirty="0">
                          <a:latin typeface="微软雅黑" charset="0"/>
                          <a:ea typeface="微软雅黑" charset="0"/>
                        </a:rPr>
                        <a:t>2</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8</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0.2948</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0.3935</a:t>
                      </a:r>
                    </a:p>
                  </a:txBody>
                  <a:tcPr marL="6350" marR="6350" marT="6350" marB="0" anchor="ctr"/>
                </a:tc>
                <a:extLst>
                  <a:ext uri="{0D108BD9-81ED-4DB2-BD59-A6C34878D82A}">
                    <a16:rowId xmlns:a16="http://schemas.microsoft.com/office/drawing/2014/main" val="2381037610"/>
                  </a:ext>
                </a:extLst>
              </a:tr>
              <a:tr h="452046">
                <a:tc>
                  <a:txBody>
                    <a:bodyPr/>
                    <a:lstStyle/>
                    <a:p>
                      <a:pPr algn="ctr"/>
                      <a:r>
                        <a:rPr lang="en-US" altLang="zh-CN" sz="1800" dirty="0">
                          <a:latin typeface="微软雅黑" charset="0"/>
                          <a:ea typeface="微软雅黑" charset="0"/>
                        </a:rPr>
                        <a:t>f-bi-1</a:t>
                      </a:r>
                      <a:endParaRPr lang="zh-CN" sz="1800" dirty="0">
                        <a:latin typeface="微软雅黑" charset="0"/>
                        <a:ea typeface="微软雅黑" charset="0"/>
                      </a:endParaRPr>
                    </a:p>
                  </a:txBody>
                  <a:tcPr anchor="ctr"/>
                </a:tc>
                <a:tc>
                  <a:txBody>
                    <a:bodyPr/>
                    <a:lstStyle/>
                    <a:p>
                      <a:pPr algn="ctr"/>
                      <a:r>
                        <a:rPr lang="en-US" altLang="zh-CN" sz="1800" dirty="0">
                          <a:latin typeface="微软雅黑" charset="0"/>
                          <a:ea typeface="微软雅黑" charset="0"/>
                        </a:rPr>
                        <a:t>12</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43</a:t>
                      </a:r>
                    </a:p>
                  </a:txBody>
                  <a:tcPr marL="6350" marR="6350" marT="6350" marB="0" anchor="ctr"/>
                </a:tc>
                <a:tc>
                  <a:txBody>
                    <a:bodyPr/>
                    <a:lstStyle/>
                    <a:p>
                      <a:pPr algn="ctr" rtl="0" fontAlgn="ctr"/>
                      <a:r>
                        <a:rPr lang="en-US" altLang="zh-CN" sz="1800" b="1" i="0" u="none" strike="noStrike" dirty="0">
                          <a:solidFill>
                            <a:srgbClr val="000000"/>
                          </a:solidFill>
                          <a:effectLst/>
                          <a:latin typeface="微软雅黑" panose="020B0503020204020204" pitchFamily="34" charset="-122"/>
                          <a:ea typeface="微软雅黑" panose="020B0503020204020204" pitchFamily="34" charset="-122"/>
                        </a:rPr>
                        <a:t>0.5515</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0.3739</a:t>
                      </a:r>
                    </a:p>
                  </a:txBody>
                  <a:tcPr marL="6350" marR="6350" marT="6350" marB="0" anchor="ctr"/>
                </a:tc>
                <a:extLst>
                  <a:ext uri="{0D108BD9-81ED-4DB2-BD59-A6C34878D82A}">
                    <a16:rowId xmlns:a16="http://schemas.microsoft.com/office/drawing/2014/main" val="10003"/>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dirty="0">
                          <a:latin typeface="微软雅黑" charset="0"/>
                          <a:ea typeface="微软雅黑" charset="0"/>
                        </a:rPr>
                        <a:t>f-bi-2</a:t>
                      </a:r>
                      <a:endParaRPr lang="zh-CN" altLang="zh-CN" sz="1800" dirty="0">
                        <a:latin typeface="微软雅黑" charset="0"/>
                        <a:ea typeface="微软雅黑" charset="0"/>
                      </a:endParaRPr>
                    </a:p>
                  </a:txBody>
                  <a:tcPr anchor="ctr"/>
                </a:tc>
                <a:tc>
                  <a:txBody>
                    <a:bodyPr/>
                    <a:lstStyle/>
                    <a:p>
                      <a:pPr algn="ctr"/>
                      <a:r>
                        <a:rPr lang="en-US" altLang="zh-CN" sz="1800" dirty="0">
                          <a:latin typeface="微软雅黑" charset="0"/>
                          <a:ea typeface="微软雅黑" charset="0"/>
                        </a:rPr>
                        <a:t>10</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91</a:t>
                      </a:r>
                    </a:p>
                  </a:txBody>
                  <a:tcPr marL="6350" marR="6350" marT="6350" marB="0" anchor="ctr"/>
                </a:tc>
                <a:tc>
                  <a:txBody>
                    <a:bodyPr/>
                    <a:lstStyle/>
                    <a:p>
                      <a:pPr algn="ctr" rtl="0" fontAlgn="ctr"/>
                      <a:r>
                        <a:rPr lang="en-US" altLang="zh-CN" sz="1800" b="1" i="0" u="none" strike="noStrike" dirty="0">
                          <a:solidFill>
                            <a:srgbClr val="000000"/>
                          </a:solidFill>
                          <a:effectLst/>
                          <a:latin typeface="微软雅黑" panose="020B0503020204020204" pitchFamily="34" charset="-122"/>
                          <a:ea typeface="微软雅黑" panose="020B0503020204020204" pitchFamily="34" charset="-122"/>
                        </a:rPr>
                        <a:t>0.5813</a:t>
                      </a:r>
                    </a:p>
                  </a:txBody>
                  <a:tcPr marL="6350" marR="6350" marT="6350" marB="0" anchor="ctr"/>
                </a:tc>
                <a:tc>
                  <a:txBody>
                    <a:bodyPr/>
                    <a:lstStyle/>
                    <a:p>
                      <a:pPr algn="ctr" fontAlgn="ctr"/>
                      <a:r>
                        <a:rPr lang="en-US" altLang="zh-CN" sz="1800" b="0" i="0" u="none" strike="noStrike" dirty="0">
                          <a:solidFill>
                            <a:srgbClr val="000000"/>
                          </a:solidFill>
                          <a:effectLst/>
                          <a:latin typeface="Arial" panose="020B0604020202020204" pitchFamily="34" charset="0"/>
                          <a:ea typeface="等线" panose="02010600030101010101" pitchFamily="2" charset="-122"/>
                        </a:rPr>
                        <a:t>0.4984</a:t>
                      </a:r>
                    </a:p>
                  </a:txBody>
                  <a:tcPr marL="6350" marR="6350" marT="6350" marB="0" anchor="ctr"/>
                </a:tc>
                <a:extLst>
                  <a:ext uri="{0D108BD9-81ED-4DB2-BD59-A6C34878D82A}">
                    <a16:rowId xmlns:a16="http://schemas.microsoft.com/office/drawing/2014/main" val="422579986"/>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dirty="0">
                          <a:latin typeface="微软雅黑" charset="0"/>
                          <a:ea typeface="微软雅黑" charset="0"/>
                        </a:rPr>
                        <a:t>f-bi-3</a:t>
                      </a:r>
                      <a:endParaRPr lang="zh-CN" altLang="zh-CN" sz="1800" dirty="0">
                        <a:latin typeface="微软雅黑" charset="0"/>
                        <a:ea typeface="微软雅黑" charset="0"/>
                      </a:endParaRPr>
                    </a:p>
                  </a:txBody>
                  <a:tcPr anchor="ctr"/>
                </a:tc>
                <a:tc>
                  <a:txBody>
                    <a:bodyPr/>
                    <a:lstStyle/>
                    <a:p>
                      <a:pPr algn="ctr"/>
                      <a:r>
                        <a:rPr lang="en-US" altLang="zh-CN" sz="1800" dirty="0">
                          <a:latin typeface="微软雅黑" charset="0"/>
                          <a:ea typeface="微软雅黑" charset="0"/>
                        </a:rPr>
                        <a:t>6</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20</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0.4527</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0.4647</a:t>
                      </a:r>
                    </a:p>
                  </a:txBody>
                  <a:tcPr marL="6350" marR="6350" marT="6350" marB="0" anchor="ctr"/>
                </a:tc>
                <a:extLst>
                  <a:ext uri="{0D108BD9-81ED-4DB2-BD59-A6C34878D82A}">
                    <a16:rowId xmlns:a16="http://schemas.microsoft.com/office/drawing/2014/main" val="1821564303"/>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dirty="0">
                          <a:latin typeface="微软雅黑" charset="0"/>
                          <a:ea typeface="微软雅黑" charset="0"/>
                        </a:rPr>
                        <a:t>f-bi-4</a:t>
                      </a:r>
                      <a:endParaRPr lang="zh-CN" altLang="zh-CN" sz="1800" dirty="0">
                        <a:latin typeface="微软雅黑" charset="0"/>
                        <a:ea typeface="微软雅黑" charset="0"/>
                      </a:endParaRPr>
                    </a:p>
                  </a:txBody>
                  <a:tcPr anchor="ctr"/>
                </a:tc>
                <a:tc>
                  <a:txBody>
                    <a:bodyPr/>
                    <a:lstStyle/>
                    <a:p>
                      <a:pPr algn="ctr"/>
                      <a:r>
                        <a:rPr lang="en-US" altLang="zh-CN" sz="1800" dirty="0">
                          <a:latin typeface="微软雅黑" charset="0"/>
                          <a:ea typeface="微软雅黑" charset="0"/>
                        </a:rPr>
                        <a:t>8</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107</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0.4061</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0.5057</a:t>
                      </a:r>
                    </a:p>
                  </a:txBody>
                  <a:tcPr marL="6350" marR="6350" marT="6350" marB="0" anchor="ctr"/>
                </a:tc>
                <a:extLst>
                  <a:ext uri="{0D108BD9-81ED-4DB2-BD59-A6C34878D82A}">
                    <a16:rowId xmlns:a16="http://schemas.microsoft.com/office/drawing/2014/main" val="3956176554"/>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dirty="0">
                          <a:latin typeface="微软雅黑" charset="0"/>
                          <a:ea typeface="微软雅黑" charset="0"/>
                        </a:rPr>
                        <a:t>f-bi-5</a:t>
                      </a:r>
                      <a:endParaRPr lang="zh-CN" altLang="zh-CN" sz="1800" dirty="0">
                        <a:latin typeface="微软雅黑" charset="0"/>
                        <a:ea typeface="微软雅黑" charset="0"/>
                      </a:endParaRPr>
                    </a:p>
                  </a:txBody>
                  <a:tcPr anchor="ctr"/>
                </a:tc>
                <a:tc>
                  <a:txBody>
                    <a:bodyPr/>
                    <a:lstStyle/>
                    <a:p>
                      <a:pPr algn="ctr"/>
                      <a:r>
                        <a:rPr lang="en-US" altLang="zh-CN" sz="1800" dirty="0">
                          <a:latin typeface="微软雅黑" charset="0"/>
                          <a:ea typeface="微软雅黑" charset="0"/>
                        </a:rPr>
                        <a:t>4</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7</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0.7123</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0.8163</a:t>
                      </a:r>
                    </a:p>
                  </a:txBody>
                  <a:tcPr marL="6350" marR="6350" marT="6350" marB="0" anchor="ctr"/>
                </a:tc>
                <a:extLst>
                  <a:ext uri="{0D108BD9-81ED-4DB2-BD59-A6C34878D82A}">
                    <a16:rowId xmlns:a16="http://schemas.microsoft.com/office/drawing/2014/main" val="509864007"/>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1800" dirty="0">
                          <a:latin typeface="微软雅黑" charset="0"/>
                          <a:ea typeface="微软雅黑" charset="0"/>
                        </a:rPr>
                        <a:t>f-bi-8</a:t>
                      </a:r>
                      <a:endParaRPr lang="zh-CN" altLang="zh-CN" sz="1800" dirty="0">
                        <a:latin typeface="微软雅黑" charset="0"/>
                        <a:ea typeface="微软雅黑" charset="0"/>
                      </a:endParaRPr>
                    </a:p>
                  </a:txBody>
                  <a:tcPr anchor="ctr"/>
                </a:tc>
                <a:tc>
                  <a:txBody>
                    <a:bodyPr/>
                    <a:lstStyle/>
                    <a:p>
                      <a:pPr algn="ctr"/>
                      <a:r>
                        <a:rPr lang="en-US" altLang="zh-CN" sz="1800" dirty="0">
                          <a:latin typeface="微软雅黑" charset="0"/>
                          <a:ea typeface="微软雅黑" charset="0"/>
                        </a:rPr>
                        <a:t>3</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12</a:t>
                      </a:r>
                    </a:p>
                  </a:txBody>
                  <a:tcPr marL="6350" marR="6350" marT="6350" marB="0"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0.3896</a:t>
                      </a:r>
                    </a:p>
                  </a:txBody>
                  <a:tcPr marL="6350" marR="6350" marT="6350" marB="0" anchor="ctr"/>
                </a:tc>
                <a:tc>
                  <a:txBody>
                    <a:bodyPr/>
                    <a:lstStyle/>
                    <a:p>
                      <a:pPr algn="ctr" fontAlgn="ctr"/>
                      <a:r>
                        <a:rPr lang="en-US" altLang="zh-CN" sz="1800" b="1" i="0" u="none" strike="noStrike" dirty="0">
                          <a:solidFill>
                            <a:srgbClr val="000000"/>
                          </a:solidFill>
                          <a:effectLst/>
                          <a:latin typeface="Arial" panose="020B0604020202020204" pitchFamily="34" charset="0"/>
                          <a:ea typeface="等线" panose="02010600030101010101" pitchFamily="2" charset="-122"/>
                        </a:rPr>
                        <a:t>0.4418</a:t>
                      </a:r>
                    </a:p>
                  </a:txBody>
                  <a:tcPr marL="6350" marR="6350" marT="6350" marB="0" anchor="ctr"/>
                </a:tc>
                <a:extLst>
                  <a:ext uri="{0D108BD9-81ED-4DB2-BD59-A6C34878D82A}">
                    <a16:rowId xmlns:a16="http://schemas.microsoft.com/office/drawing/2014/main" val="2891442990"/>
                  </a:ext>
                </a:extLst>
              </a:tr>
            </a:tbl>
          </a:graphicData>
        </a:graphic>
      </p:graphicFrame>
      <p:sp>
        <p:nvSpPr>
          <p:cNvPr id="5" name="圆角矩形 14">
            <a:extLst>
              <a:ext uri="{FF2B5EF4-FFF2-40B4-BE49-F238E27FC236}">
                <a16:creationId xmlns:a16="http://schemas.microsoft.com/office/drawing/2014/main" id="{B2B2BED3-80AB-D81E-4D57-25EE8E6A9674}"/>
              </a:ext>
            </a:extLst>
          </p:cNvPr>
          <p:cNvSpPr/>
          <p:nvPr/>
        </p:nvSpPr>
        <p:spPr>
          <a:xfrm>
            <a:off x="7610474" y="2353156"/>
            <a:ext cx="4029075" cy="2513637"/>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lnSpc>
                <a:spcPct val="150000"/>
              </a:lnSpc>
            </a:pPr>
            <a:r>
              <a:rPr lang="zh-CN" altLang="en-US" sz="2400" b="1" dirty="0">
                <a:latin typeface="微软雅黑" charset="-122"/>
                <a:ea typeface="微软雅黑" charset="-122"/>
                <a:sym typeface="+mn-ea"/>
              </a:rPr>
              <a:t>机器得分排名前二的类别是</a:t>
            </a:r>
            <a:r>
              <a:rPr lang="en-US" altLang="zh-CN" sz="2400" b="1" dirty="0">
                <a:latin typeface="微软雅黑" charset="-122"/>
                <a:ea typeface="微软雅黑" charset="-122"/>
                <a:sym typeface="+mn-ea"/>
              </a:rPr>
              <a:t>f-mono-1</a:t>
            </a:r>
            <a:r>
              <a:rPr lang="zh-CN" altLang="en-US" sz="2400" b="1" dirty="0">
                <a:latin typeface="微软雅黑" charset="-122"/>
                <a:ea typeface="微软雅黑" charset="-122"/>
                <a:sym typeface="+mn-ea"/>
              </a:rPr>
              <a:t>和</a:t>
            </a:r>
            <a:r>
              <a:rPr lang="en-US" altLang="zh-CN" sz="2400" b="1" dirty="0">
                <a:latin typeface="微软雅黑" charset="-122"/>
                <a:ea typeface="微软雅黑" charset="-122"/>
                <a:sym typeface="+mn-ea"/>
              </a:rPr>
              <a:t>f-bi-5</a:t>
            </a:r>
            <a:r>
              <a:rPr lang="zh-CN" altLang="en-US" sz="2400" b="1" dirty="0">
                <a:latin typeface="微软雅黑" charset="-122"/>
                <a:ea typeface="微软雅黑" charset="-122"/>
                <a:sym typeface="+mn-ea"/>
              </a:rPr>
              <a:t>，排名倒数的两个类别是</a:t>
            </a:r>
            <a:r>
              <a:rPr lang="en-US" altLang="zh-CN" sz="2400" b="1" dirty="0">
                <a:latin typeface="微软雅黑" charset="-122"/>
                <a:ea typeface="微软雅黑" charset="-122"/>
                <a:sym typeface="+mn-ea"/>
              </a:rPr>
              <a:t>f-mono-3</a:t>
            </a:r>
            <a:r>
              <a:rPr lang="zh-CN" altLang="en-US" sz="2400" b="1" dirty="0">
                <a:latin typeface="微软雅黑" charset="-122"/>
                <a:ea typeface="微软雅黑" charset="-122"/>
                <a:sym typeface="+mn-ea"/>
              </a:rPr>
              <a:t>和</a:t>
            </a:r>
            <a:r>
              <a:rPr lang="en-US" altLang="zh-CN" sz="2400" b="1" dirty="0">
                <a:latin typeface="微软雅黑" charset="-122"/>
                <a:ea typeface="微软雅黑" charset="-122"/>
                <a:sym typeface="+mn-ea"/>
              </a:rPr>
              <a:t>f-bi-8</a:t>
            </a:r>
            <a:r>
              <a:rPr lang="zh-CN" altLang="en-US" sz="2400" b="1" dirty="0">
                <a:latin typeface="微软雅黑" charset="-122"/>
                <a:ea typeface="微软雅黑" charset="-122"/>
                <a:sym typeface="+mn-ea"/>
              </a:rPr>
              <a:t>。</a:t>
            </a:r>
            <a:endParaRPr lang="en-US" altLang="zh-CN" sz="2400" b="1" dirty="0">
              <a:latin typeface="微软雅黑" charset="-122"/>
              <a:ea typeface="微软雅黑" charset="-122"/>
              <a:sym typeface="+mn-ea"/>
            </a:endParaRPr>
          </a:p>
        </p:txBody>
      </p:sp>
      <p:pic>
        <p:nvPicPr>
          <p:cNvPr id="6" name="图片 5" descr="截屏2022-09-22 08.52.37">
            <a:extLst>
              <a:ext uri="{FF2B5EF4-FFF2-40B4-BE49-F238E27FC236}">
                <a16:creationId xmlns:a16="http://schemas.microsoft.com/office/drawing/2014/main" id="{93D0832E-388D-F104-5509-660D361E31FD}"/>
              </a:ext>
            </a:extLst>
          </p:cNvPr>
          <p:cNvPicPr>
            <a:picLocks noChangeAspect="1"/>
          </p:cNvPicPr>
          <p:nvPr/>
        </p:nvPicPr>
        <p:blipFill rotWithShape="1">
          <a:blip r:embed="rId3"/>
          <a:srcRect b="26721"/>
          <a:stretch/>
        </p:blipFill>
        <p:spPr>
          <a:xfrm>
            <a:off x="7058025" y="0"/>
            <a:ext cx="5133974" cy="1907817"/>
          </a:xfrm>
          <a:prstGeom prst="rect">
            <a:avLst/>
          </a:prstGeom>
        </p:spPr>
      </p:pic>
    </p:spTree>
    <p:extLst>
      <p:ext uri="{BB962C8B-B14F-4D97-AF65-F5344CB8AC3E}">
        <p14:creationId xmlns:p14="http://schemas.microsoft.com/office/powerpoint/2010/main" val="12672364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替换词</a:t>
            </a:r>
            <a:r>
              <a:rPr lang="en-US" altLang="zh-CN" dirty="0"/>
              <a:t>——</a:t>
            </a:r>
            <a:r>
              <a:rPr lang="zh-CN" altLang="en-US" dirty="0"/>
              <a:t>词类角度：</a:t>
            </a:r>
            <a:r>
              <a:rPr lang="en-US" altLang="zh-CN" dirty="0"/>
              <a:t>f-mono-1</a:t>
            </a:r>
            <a:endParaRPr lang="zh-CN" altLang="en-US" dirty="0"/>
          </a:p>
        </p:txBody>
      </p:sp>
      <p:sp>
        <p:nvSpPr>
          <p:cNvPr id="4" name="灯片编号占位符 3"/>
          <p:cNvSpPr>
            <a:spLocks noGrp="1"/>
          </p:cNvSpPr>
          <p:nvPr>
            <p:ph type="sldNum" sz="quarter" idx="12"/>
          </p:nvPr>
        </p:nvSpPr>
        <p:spPr/>
        <p:txBody>
          <a:bodyPr/>
          <a:lstStyle/>
          <a:p>
            <a:fld id="{7D9BB5D0-35E4-459D-AEF3-FE4D7C45CC19}" type="slidenum">
              <a:rPr lang="zh-CN" altLang="en-US" smtClean="0"/>
              <a:t>18</a:t>
            </a:fld>
            <a:endParaRPr lang="zh-CN" altLang="en-US" dirty="0"/>
          </a:p>
        </p:txBody>
      </p:sp>
      <p:graphicFrame>
        <p:nvGraphicFramePr>
          <p:cNvPr id="3" name="内容占位符 13">
            <a:extLst>
              <a:ext uri="{FF2B5EF4-FFF2-40B4-BE49-F238E27FC236}">
                <a16:creationId xmlns:a16="http://schemas.microsoft.com/office/drawing/2014/main" id="{963304D4-E024-EE17-CCE0-F018C3E16746}"/>
              </a:ext>
            </a:extLst>
          </p:cNvPr>
          <p:cNvGraphicFramePr>
            <a:graphicFrameLocks/>
          </p:cNvGraphicFramePr>
          <p:nvPr>
            <p:custDataLst>
              <p:tags r:id="rId1"/>
            </p:custDataLst>
            <p:extLst>
              <p:ext uri="{D42A27DB-BD31-4B8C-83A1-F6EECF244321}">
                <p14:modId xmlns:p14="http://schemas.microsoft.com/office/powerpoint/2010/main" val="2894768158"/>
              </p:ext>
            </p:extLst>
          </p:nvPr>
        </p:nvGraphicFramePr>
        <p:xfrm>
          <a:off x="457200" y="1614170"/>
          <a:ext cx="5024439" cy="5160540"/>
        </p:xfrm>
        <a:graphic>
          <a:graphicData uri="http://schemas.openxmlformats.org/drawingml/2006/table">
            <a:tbl>
              <a:tblPr firstRow="1" bandRow="1">
                <a:tableStyleId>{FABFCF23-3B69-468F-B69F-88F6DE6A72F2}</a:tableStyleId>
              </a:tblPr>
              <a:tblGrid>
                <a:gridCol w="1303020">
                  <a:extLst>
                    <a:ext uri="{9D8B030D-6E8A-4147-A177-3AD203B41FA5}">
                      <a16:colId xmlns:a16="http://schemas.microsoft.com/office/drawing/2014/main" val="1915018040"/>
                    </a:ext>
                  </a:extLst>
                </a:gridCol>
                <a:gridCol w="1115378">
                  <a:extLst>
                    <a:ext uri="{9D8B030D-6E8A-4147-A177-3AD203B41FA5}">
                      <a16:colId xmlns:a16="http://schemas.microsoft.com/office/drawing/2014/main" val="20001"/>
                    </a:ext>
                  </a:extLst>
                </a:gridCol>
                <a:gridCol w="1115378">
                  <a:extLst>
                    <a:ext uri="{9D8B030D-6E8A-4147-A177-3AD203B41FA5}">
                      <a16:colId xmlns:a16="http://schemas.microsoft.com/office/drawing/2014/main" val="2405255859"/>
                    </a:ext>
                  </a:extLst>
                </a:gridCol>
                <a:gridCol w="1490663">
                  <a:extLst>
                    <a:ext uri="{9D8B030D-6E8A-4147-A177-3AD203B41FA5}">
                      <a16:colId xmlns:a16="http://schemas.microsoft.com/office/drawing/2014/main" val="20004"/>
                    </a:ext>
                  </a:extLst>
                </a:gridCol>
              </a:tblGrid>
              <a:tr h="569521">
                <a:tc>
                  <a:txBody>
                    <a:bodyPr/>
                    <a:lstStyle/>
                    <a:p>
                      <a:pPr algn="ctr"/>
                      <a:r>
                        <a:rPr lang="zh-CN" altLang="en-US" sz="1800" dirty="0">
                          <a:latin typeface="微软雅黑" charset="0"/>
                          <a:ea typeface="微软雅黑" charset="0"/>
                        </a:rPr>
                        <a:t>原词</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替换词</a:t>
                      </a:r>
                      <a:endParaRPr lang="zh-CN" sz="1800" dirty="0">
                        <a:latin typeface="微软雅黑" charset="0"/>
                        <a:ea typeface="微软雅黑" charset="0"/>
                      </a:endParaRPr>
                    </a:p>
                  </a:txBody>
                  <a:tcPr anchor="ctr"/>
                </a:tc>
                <a:tc>
                  <a:txBody>
                    <a:bodyPr/>
                    <a:lstStyle/>
                    <a:p>
                      <a:pPr algn="ctr">
                        <a:buNone/>
                      </a:pPr>
                      <a:r>
                        <a:rPr lang="zh-CN" altLang="en-US" sz="1800" dirty="0">
                          <a:latin typeface="微软雅黑" charset="0"/>
                          <a:ea typeface="微软雅黑" charset="0"/>
                        </a:rPr>
                        <a:t>语料数</a:t>
                      </a:r>
                      <a:endParaRPr lang="en-US" altLang="zh-CN" sz="1800" dirty="0">
                        <a:latin typeface="微软雅黑" charset="0"/>
                        <a:ea typeface="微软雅黑" charset="0"/>
                      </a:endParaRP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&gt;5</a:t>
                      </a:r>
                      <a:r>
                        <a:rPr lang="zh-CN" altLang="en-US" sz="1800" dirty="0">
                          <a:latin typeface="微软雅黑" charset="0"/>
                          <a:ea typeface="微软雅黑" charset="0"/>
                        </a:rPr>
                        <a:t>）</a:t>
                      </a:r>
                    </a:p>
                  </a:txBody>
                  <a:tcPr anchor="ctr"/>
                </a:tc>
                <a:tc>
                  <a:txBody>
                    <a:bodyPr/>
                    <a:lstStyle/>
                    <a:p>
                      <a:pPr algn="ctr">
                        <a:buNone/>
                      </a:pPr>
                      <a:r>
                        <a:rPr lang="en-US" altLang="zh-CN" sz="1800" dirty="0">
                          <a:latin typeface="微软雅黑" charset="0"/>
                          <a:ea typeface="微软雅黑" charset="0"/>
                        </a:rPr>
                        <a:t>baseline</a:t>
                      </a: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0000"/>
                  </a:ext>
                </a:extLst>
              </a:tr>
              <a:tr h="452046">
                <a:tc>
                  <a:txBody>
                    <a:bodyPr/>
                    <a:lstStyle/>
                    <a:p>
                      <a:pPr algn="ctr"/>
                      <a:r>
                        <a:rPr lang="zh-CN" altLang="en-US" sz="1800" dirty="0">
                          <a:latin typeface="微软雅黑" charset="0"/>
                          <a:ea typeface="微软雅黑" charset="0"/>
                        </a:rPr>
                        <a:t>后</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外</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5</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0.9073</a:t>
                      </a:r>
                    </a:p>
                  </a:txBody>
                  <a:tcPr marL="6350" marR="6350" marT="6350" marB="0" anchor="ctr"/>
                </a:tc>
                <a:extLst>
                  <a:ext uri="{0D108BD9-81ED-4DB2-BD59-A6C34878D82A}">
                    <a16:rowId xmlns:a16="http://schemas.microsoft.com/office/drawing/2014/main" val="10001"/>
                  </a:ext>
                </a:extLst>
              </a:tr>
              <a:tr h="452046">
                <a:tc>
                  <a:txBody>
                    <a:bodyPr/>
                    <a:lstStyle/>
                    <a:p>
                      <a:pPr algn="ctr"/>
                      <a:r>
                        <a:rPr lang="zh-CN" altLang="en-US" sz="1800" b="1" dirty="0">
                          <a:latin typeface="微软雅黑" charset="0"/>
                          <a:ea typeface="微软雅黑" charset="0"/>
                        </a:rPr>
                        <a:t>中</a:t>
                      </a:r>
                      <a:endParaRPr 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上</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7</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0.8542</a:t>
                      </a:r>
                    </a:p>
                  </a:txBody>
                  <a:tcPr marL="6350" marR="6350" marT="6350" marB="0" anchor="ctr"/>
                </a:tc>
                <a:extLst>
                  <a:ext uri="{0D108BD9-81ED-4DB2-BD59-A6C34878D82A}">
                    <a16:rowId xmlns:a16="http://schemas.microsoft.com/office/drawing/2014/main" val="360492829"/>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上</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内</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24</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0.8481</a:t>
                      </a:r>
                    </a:p>
                  </a:txBody>
                  <a:tcPr marL="6350" marR="6350" marT="6350" marB="0" anchor="ctr"/>
                </a:tc>
                <a:extLst>
                  <a:ext uri="{0D108BD9-81ED-4DB2-BD59-A6C34878D82A}">
                    <a16:rowId xmlns:a16="http://schemas.microsoft.com/office/drawing/2014/main" val="2381037610"/>
                  </a:ext>
                </a:extLst>
              </a:tr>
              <a:tr h="452046">
                <a:tc>
                  <a:txBody>
                    <a:bodyPr/>
                    <a:lstStyle/>
                    <a:p>
                      <a:pPr algn="ctr"/>
                      <a:r>
                        <a:rPr lang="zh-CN" altLang="en-US" sz="1800" dirty="0">
                          <a:latin typeface="微软雅黑" charset="0"/>
                          <a:ea typeface="微软雅黑" charset="0"/>
                        </a:rPr>
                        <a:t>下</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外</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5</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0.8313</a:t>
                      </a:r>
                    </a:p>
                  </a:txBody>
                  <a:tcPr marL="6350" marR="6350" marT="6350" marB="0" anchor="ctr"/>
                </a:tc>
                <a:extLst>
                  <a:ext uri="{0D108BD9-81ED-4DB2-BD59-A6C34878D82A}">
                    <a16:rowId xmlns:a16="http://schemas.microsoft.com/office/drawing/2014/main" val="10003"/>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上</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里</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30</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0.7972</a:t>
                      </a:r>
                    </a:p>
                  </a:txBody>
                  <a:tcPr marL="6350" marR="6350" marT="6350" marB="0" anchor="ctr"/>
                </a:tc>
                <a:extLst>
                  <a:ext uri="{0D108BD9-81ED-4DB2-BD59-A6C34878D82A}">
                    <a16:rowId xmlns:a16="http://schemas.microsoft.com/office/drawing/2014/main" val="422579986"/>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上</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后</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32</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0.7780</a:t>
                      </a:r>
                    </a:p>
                  </a:txBody>
                  <a:tcPr marL="6350" marR="6350" marT="6350" marB="0" anchor="ctr"/>
                </a:tc>
                <a:extLst>
                  <a:ext uri="{0D108BD9-81ED-4DB2-BD59-A6C34878D82A}">
                    <a16:rowId xmlns:a16="http://schemas.microsoft.com/office/drawing/2014/main" val="1821564303"/>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里</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后</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37</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0.7483</a:t>
                      </a:r>
                    </a:p>
                  </a:txBody>
                  <a:tcPr marL="6350" marR="6350" marT="6350" marB="0" anchor="ctr"/>
                </a:tc>
                <a:extLst>
                  <a:ext uri="{0D108BD9-81ED-4DB2-BD59-A6C34878D82A}">
                    <a16:rowId xmlns:a16="http://schemas.microsoft.com/office/drawing/2014/main" val="3956176554"/>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1" dirty="0">
                          <a:latin typeface="微软雅黑" charset="0"/>
                          <a:ea typeface="微软雅黑" charset="0"/>
                        </a:rPr>
                        <a:t>上</a:t>
                      </a:r>
                      <a:endParaRPr lang="zh-CN" alt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中</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35</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0.7442</a:t>
                      </a:r>
                    </a:p>
                  </a:txBody>
                  <a:tcPr marL="6350" marR="6350" marT="6350" marB="0" anchor="ctr"/>
                </a:tc>
                <a:extLst>
                  <a:ext uri="{0D108BD9-81ED-4DB2-BD59-A6C34878D82A}">
                    <a16:rowId xmlns:a16="http://schemas.microsoft.com/office/drawing/2014/main" val="509864007"/>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里</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下</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40</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0.7326</a:t>
                      </a:r>
                    </a:p>
                  </a:txBody>
                  <a:tcPr marL="6350" marR="6350" marT="6350" marB="0" anchor="ctr"/>
                </a:tc>
                <a:extLst>
                  <a:ext uri="{0D108BD9-81ED-4DB2-BD59-A6C34878D82A}">
                    <a16:rowId xmlns:a16="http://schemas.microsoft.com/office/drawing/2014/main" val="2891442990"/>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上</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旁</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26</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0.7300</a:t>
                      </a:r>
                    </a:p>
                  </a:txBody>
                  <a:tcPr marL="6350" marR="6350" marT="6350" marB="0" anchor="ctr"/>
                </a:tc>
                <a:extLst>
                  <a:ext uri="{0D108BD9-81ED-4DB2-BD59-A6C34878D82A}">
                    <a16:rowId xmlns:a16="http://schemas.microsoft.com/office/drawing/2014/main" val="557148425"/>
                  </a:ext>
                </a:extLst>
              </a:tr>
            </a:tbl>
          </a:graphicData>
        </a:graphic>
      </p:graphicFrame>
      <p:pic>
        <p:nvPicPr>
          <p:cNvPr id="7" name="图片 6" descr="截屏2022-09-22 08.52.37">
            <a:extLst>
              <a:ext uri="{FF2B5EF4-FFF2-40B4-BE49-F238E27FC236}">
                <a16:creationId xmlns:a16="http://schemas.microsoft.com/office/drawing/2014/main" id="{90DE9458-0F7B-AB71-DED8-C9CFF71E9682}"/>
              </a:ext>
            </a:extLst>
          </p:cNvPr>
          <p:cNvPicPr>
            <a:picLocks noChangeAspect="1"/>
          </p:cNvPicPr>
          <p:nvPr/>
        </p:nvPicPr>
        <p:blipFill rotWithShape="1">
          <a:blip r:embed="rId3"/>
          <a:srcRect t="52946" r="32250" b="39660"/>
          <a:stretch/>
        </p:blipFill>
        <p:spPr>
          <a:xfrm>
            <a:off x="457200" y="1121410"/>
            <a:ext cx="8373685" cy="393670"/>
          </a:xfrm>
          <a:prstGeom prst="rect">
            <a:avLst/>
          </a:prstGeom>
        </p:spPr>
      </p:pic>
      <p:graphicFrame>
        <p:nvGraphicFramePr>
          <p:cNvPr id="8" name="表格 7">
            <a:extLst>
              <a:ext uri="{FF2B5EF4-FFF2-40B4-BE49-F238E27FC236}">
                <a16:creationId xmlns:a16="http://schemas.microsoft.com/office/drawing/2014/main" id="{AA4E6320-D02E-5FF3-C4ED-52158072DF41}"/>
              </a:ext>
            </a:extLst>
          </p:cNvPr>
          <p:cNvGraphicFramePr>
            <a:graphicFrameLocks noGrp="1"/>
          </p:cNvGraphicFramePr>
          <p:nvPr>
            <p:extLst>
              <p:ext uri="{D42A27DB-BD31-4B8C-83A1-F6EECF244321}">
                <p14:modId xmlns:p14="http://schemas.microsoft.com/office/powerpoint/2010/main" val="3996273829"/>
              </p:ext>
            </p:extLst>
          </p:nvPr>
        </p:nvGraphicFramePr>
        <p:xfrm>
          <a:off x="5981700" y="1614170"/>
          <a:ext cx="5024439" cy="5160540"/>
        </p:xfrm>
        <a:graphic>
          <a:graphicData uri="http://schemas.openxmlformats.org/drawingml/2006/table">
            <a:tbl>
              <a:tblPr firstRow="1" bandRow="1">
                <a:tableStyleId>{FABFCF23-3B69-468F-B69F-88F6DE6A72F2}</a:tableStyleId>
              </a:tblPr>
              <a:tblGrid>
                <a:gridCol w="1303020">
                  <a:extLst>
                    <a:ext uri="{9D8B030D-6E8A-4147-A177-3AD203B41FA5}">
                      <a16:colId xmlns:a16="http://schemas.microsoft.com/office/drawing/2014/main" val="3068921058"/>
                    </a:ext>
                  </a:extLst>
                </a:gridCol>
                <a:gridCol w="1115378">
                  <a:extLst>
                    <a:ext uri="{9D8B030D-6E8A-4147-A177-3AD203B41FA5}">
                      <a16:colId xmlns:a16="http://schemas.microsoft.com/office/drawing/2014/main" val="2807796320"/>
                    </a:ext>
                  </a:extLst>
                </a:gridCol>
                <a:gridCol w="1115378">
                  <a:extLst>
                    <a:ext uri="{9D8B030D-6E8A-4147-A177-3AD203B41FA5}">
                      <a16:colId xmlns:a16="http://schemas.microsoft.com/office/drawing/2014/main" val="2705934188"/>
                    </a:ext>
                  </a:extLst>
                </a:gridCol>
                <a:gridCol w="1490663">
                  <a:extLst>
                    <a:ext uri="{9D8B030D-6E8A-4147-A177-3AD203B41FA5}">
                      <a16:colId xmlns:a16="http://schemas.microsoft.com/office/drawing/2014/main" val="879612936"/>
                    </a:ext>
                  </a:extLst>
                </a:gridCol>
              </a:tblGrid>
              <a:tr h="569521">
                <a:tc>
                  <a:txBody>
                    <a:bodyPr/>
                    <a:lstStyle/>
                    <a:p>
                      <a:pPr algn="ctr"/>
                      <a:r>
                        <a:rPr lang="zh-CN" altLang="en-US" sz="1800" dirty="0">
                          <a:latin typeface="微软雅黑" charset="0"/>
                          <a:ea typeface="微软雅黑" charset="0"/>
                        </a:rPr>
                        <a:t>原词</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替换词</a:t>
                      </a:r>
                      <a:endParaRPr lang="zh-CN" sz="1800" dirty="0">
                        <a:latin typeface="微软雅黑" charset="0"/>
                        <a:ea typeface="微软雅黑" charset="0"/>
                      </a:endParaRPr>
                    </a:p>
                  </a:txBody>
                  <a:tcPr anchor="ctr"/>
                </a:tc>
                <a:tc>
                  <a:txBody>
                    <a:bodyPr/>
                    <a:lstStyle/>
                    <a:p>
                      <a:pPr algn="ctr">
                        <a:buNone/>
                      </a:pPr>
                      <a:r>
                        <a:rPr lang="zh-CN" altLang="en-US" sz="1800" dirty="0">
                          <a:latin typeface="微软雅黑" charset="0"/>
                          <a:ea typeface="微软雅黑" charset="0"/>
                        </a:rPr>
                        <a:t>语料数</a:t>
                      </a:r>
                      <a:endParaRPr lang="en-US" altLang="zh-CN" sz="1800" dirty="0">
                        <a:latin typeface="微软雅黑" charset="0"/>
                        <a:ea typeface="微软雅黑"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a:t>
                      </a:r>
                      <a:r>
                        <a:rPr lang="en-US" altLang="zh-CN" sz="1800" dirty="0">
                          <a:latin typeface="微软雅黑" charset="0"/>
                          <a:ea typeface="微软雅黑" charset="0"/>
                        </a:rPr>
                        <a:t>&gt;5</a:t>
                      </a:r>
                      <a:r>
                        <a:rPr lang="zh-CN" altLang="en-US" sz="1800" dirty="0">
                          <a:latin typeface="微软雅黑" charset="0"/>
                          <a:ea typeface="微软雅黑" charset="0"/>
                        </a:rPr>
                        <a:t>）</a:t>
                      </a:r>
                    </a:p>
                  </a:txBody>
                  <a:tcPr anchor="ctr"/>
                </a:tc>
                <a:tc>
                  <a:txBody>
                    <a:bodyPr/>
                    <a:lstStyle/>
                    <a:p>
                      <a:pPr algn="ctr">
                        <a:buNone/>
                      </a:pPr>
                      <a:r>
                        <a:rPr lang="en-US" altLang="zh-CN" sz="1800" dirty="0" err="1">
                          <a:latin typeface="微软雅黑" charset="0"/>
                          <a:ea typeface="微软雅黑" charset="0"/>
                        </a:rPr>
                        <a:t>fudan</a:t>
                      </a:r>
                      <a:endParaRPr lang="en-US" altLang="zh-CN" sz="1800" dirty="0">
                        <a:latin typeface="微软雅黑" charset="0"/>
                        <a:ea typeface="微软雅黑" charset="0"/>
                      </a:endParaRP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992685900"/>
                  </a:ext>
                </a:extLst>
              </a:tr>
              <a:tr h="452046">
                <a:tc>
                  <a:txBody>
                    <a:bodyPr/>
                    <a:lstStyle/>
                    <a:p>
                      <a:pPr algn="ctr"/>
                      <a:r>
                        <a:rPr lang="zh-CN" altLang="en-US" sz="1800" b="1" dirty="0">
                          <a:latin typeface="微软雅黑" charset="0"/>
                          <a:ea typeface="微软雅黑" charset="0"/>
                        </a:rPr>
                        <a:t>中</a:t>
                      </a:r>
                      <a:endParaRPr 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上</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7</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0.8351</a:t>
                      </a:r>
                    </a:p>
                  </a:txBody>
                  <a:tcPr marL="6350" marR="6350" marT="6350" marB="0" anchor="ctr"/>
                </a:tc>
                <a:extLst>
                  <a:ext uri="{0D108BD9-81ED-4DB2-BD59-A6C34878D82A}">
                    <a16:rowId xmlns:a16="http://schemas.microsoft.com/office/drawing/2014/main" val="896213536"/>
                  </a:ext>
                </a:extLst>
              </a:tr>
              <a:tr h="452046">
                <a:tc>
                  <a:txBody>
                    <a:bodyPr/>
                    <a:lstStyle/>
                    <a:p>
                      <a:pPr algn="ctr"/>
                      <a:r>
                        <a:rPr lang="zh-CN" altLang="en-US" sz="1800" dirty="0">
                          <a:latin typeface="微软雅黑" charset="0"/>
                          <a:ea typeface="微软雅黑" charset="0"/>
                        </a:rPr>
                        <a:t>后</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上</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5</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0.8289</a:t>
                      </a:r>
                    </a:p>
                  </a:txBody>
                  <a:tcPr marL="6350" marR="6350" marT="6350" marB="0" anchor="ctr"/>
                </a:tc>
                <a:extLst>
                  <a:ext uri="{0D108BD9-81ED-4DB2-BD59-A6C34878D82A}">
                    <a16:rowId xmlns:a16="http://schemas.microsoft.com/office/drawing/2014/main" val="799222241"/>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上</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内</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24</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0.8239</a:t>
                      </a:r>
                    </a:p>
                  </a:txBody>
                  <a:tcPr marL="6350" marR="6350" marT="6350" marB="0" anchor="ctr"/>
                </a:tc>
                <a:extLst>
                  <a:ext uri="{0D108BD9-81ED-4DB2-BD59-A6C34878D82A}">
                    <a16:rowId xmlns:a16="http://schemas.microsoft.com/office/drawing/2014/main" val="1507723298"/>
                  </a:ext>
                </a:extLst>
              </a:tr>
              <a:tr h="452046">
                <a:tc>
                  <a:txBody>
                    <a:bodyPr/>
                    <a:lstStyle/>
                    <a:p>
                      <a:pPr algn="ctr"/>
                      <a:r>
                        <a:rPr lang="zh-CN" altLang="en-US" sz="1800" dirty="0">
                          <a:latin typeface="微软雅黑" charset="0"/>
                          <a:ea typeface="微软雅黑" charset="0"/>
                        </a:rPr>
                        <a:t>里</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下</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40</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0.7872</a:t>
                      </a:r>
                    </a:p>
                  </a:txBody>
                  <a:tcPr marL="6350" marR="6350" marT="6350" marB="0" anchor="ctr"/>
                </a:tc>
                <a:extLst>
                  <a:ext uri="{0D108BD9-81ED-4DB2-BD59-A6C34878D82A}">
                    <a16:rowId xmlns:a16="http://schemas.microsoft.com/office/drawing/2014/main" val="2559958995"/>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1" dirty="0">
                          <a:latin typeface="微软雅黑" charset="0"/>
                          <a:ea typeface="微软雅黑" charset="0"/>
                        </a:rPr>
                        <a:t>上</a:t>
                      </a:r>
                      <a:endParaRPr lang="zh-CN" alt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中</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34</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0.7690</a:t>
                      </a:r>
                    </a:p>
                  </a:txBody>
                  <a:tcPr marL="6350" marR="6350" marT="6350" marB="0" anchor="ctr"/>
                </a:tc>
                <a:extLst>
                  <a:ext uri="{0D108BD9-81ED-4DB2-BD59-A6C34878D82A}">
                    <a16:rowId xmlns:a16="http://schemas.microsoft.com/office/drawing/2014/main" val="1419761689"/>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中</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外</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18</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0.7610</a:t>
                      </a:r>
                    </a:p>
                  </a:txBody>
                  <a:tcPr marL="6350" marR="6350" marT="6350" marB="0" anchor="ctr"/>
                </a:tc>
                <a:extLst>
                  <a:ext uri="{0D108BD9-81ED-4DB2-BD59-A6C34878D82A}">
                    <a16:rowId xmlns:a16="http://schemas.microsoft.com/office/drawing/2014/main" val="2641979208"/>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内</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后</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11</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0.7555</a:t>
                      </a:r>
                    </a:p>
                  </a:txBody>
                  <a:tcPr marL="6350" marR="6350" marT="6350" marB="0" anchor="ctr"/>
                </a:tc>
                <a:extLst>
                  <a:ext uri="{0D108BD9-81ED-4DB2-BD59-A6C34878D82A}">
                    <a16:rowId xmlns:a16="http://schemas.microsoft.com/office/drawing/2014/main" val="2457532675"/>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上</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旁</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26</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0.7549</a:t>
                      </a:r>
                    </a:p>
                  </a:txBody>
                  <a:tcPr marL="6350" marR="6350" marT="6350" marB="0" anchor="ctr"/>
                </a:tc>
                <a:extLst>
                  <a:ext uri="{0D108BD9-81ED-4DB2-BD59-A6C34878D82A}">
                    <a16:rowId xmlns:a16="http://schemas.microsoft.com/office/drawing/2014/main" val="1142783223"/>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1" dirty="0">
                          <a:latin typeface="微软雅黑" charset="0"/>
                          <a:ea typeface="微软雅黑" charset="0"/>
                        </a:rPr>
                        <a:t>内</a:t>
                      </a:r>
                      <a:endParaRPr lang="zh-CN" alt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外</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12</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0.7362</a:t>
                      </a:r>
                    </a:p>
                  </a:txBody>
                  <a:tcPr marL="6350" marR="6350" marT="6350" marB="0" anchor="ctr"/>
                </a:tc>
                <a:extLst>
                  <a:ext uri="{0D108BD9-81ED-4DB2-BD59-A6C34878D82A}">
                    <a16:rowId xmlns:a16="http://schemas.microsoft.com/office/drawing/2014/main" val="3579552579"/>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1" dirty="0">
                          <a:latin typeface="微软雅黑" charset="0"/>
                          <a:ea typeface="微软雅黑" charset="0"/>
                        </a:rPr>
                        <a:t>上</a:t>
                      </a:r>
                      <a:endParaRPr lang="zh-CN" alt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下</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47</a:t>
                      </a:r>
                    </a:p>
                  </a:txBody>
                  <a:tcPr marL="6350" marR="6350" marT="6350" marB="0" anchor="ctr"/>
                </a:tc>
                <a:tc>
                  <a:txBody>
                    <a:bodyPr/>
                    <a:lstStyle/>
                    <a:p>
                      <a:pPr marL="0" algn="ctr" defTabSz="914400" rtl="0" eaLnBrk="1" fontAlgn="ctr"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0.7187</a:t>
                      </a:r>
                    </a:p>
                  </a:txBody>
                  <a:tcPr marL="6350" marR="6350" marT="6350" marB="0" anchor="ctr"/>
                </a:tc>
                <a:extLst>
                  <a:ext uri="{0D108BD9-81ED-4DB2-BD59-A6C34878D82A}">
                    <a16:rowId xmlns:a16="http://schemas.microsoft.com/office/drawing/2014/main" val="3998818542"/>
                  </a:ext>
                </a:extLst>
              </a:tr>
            </a:tbl>
          </a:graphicData>
        </a:graphic>
      </p:graphicFrame>
      <p:sp>
        <p:nvSpPr>
          <p:cNvPr id="9" name="圆角矩形 14">
            <a:extLst>
              <a:ext uri="{FF2B5EF4-FFF2-40B4-BE49-F238E27FC236}">
                <a16:creationId xmlns:a16="http://schemas.microsoft.com/office/drawing/2014/main" id="{1B86BACD-5DE2-CF4F-345E-30AA775900B2}"/>
              </a:ext>
            </a:extLst>
          </p:cNvPr>
          <p:cNvSpPr/>
          <p:nvPr/>
        </p:nvSpPr>
        <p:spPr>
          <a:xfrm rot="1752438">
            <a:off x="7726981" y="892422"/>
            <a:ext cx="4730722" cy="851643"/>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lnSpc>
                <a:spcPct val="150000"/>
              </a:lnSpc>
            </a:pPr>
            <a:r>
              <a:rPr lang="zh-CN" altLang="en-US" sz="2400" b="1" dirty="0">
                <a:latin typeface="微软雅黑" charset="-122"/>
                <a:ea typeface="微软雅黑" charset="-122"/>
                <a:sym typeface="+mn-ea"/>
              </a:rPr>
              <a:t>两个模型得分排名前十的替换对！</a:t>
            </a:r>
            <a:endParaRPr lang="en-US" altLang="zh-CN" sz="2400" b="1" dirty="0">
              <a:latin typeface="微软雅黑" charset="-122"/>
              <a:ea typeface="微软雅黑" charset="-122"/>
              <a:sym typeface="+mn-ea"/>
            </a:endParaRPr>
          </a:p>
        </p:txBody>
      </p:sp>
    </p:spTree>
    <p:extLst>
      <p:ext uri="{BB962C8B-B14F-4D97-AF65-F5344CB8AC3E}">
        <p14:creationId xmlns:p14="http://schemas.microsoft.com/office/powerpoint/2010/main" val="15477881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替换词</a:t>
            </a:r>
            <a:r>
              <a:rPr lang="en-US" altLang="zh-CN" dirty="0"/>
              <a:t>——</a:t>
            </a:r>
            <a:r>
              <a:rPr lang="zh-CN" altLang="en-US" dirty="0"/>
              <a:t>词类角度：</a:t>
            </a:r>
            <a:r>
              <a:rPr lang="en-US" altLang="zh-CN" dirty="0"/>
              <a:t>f-mono-1</a:t>
            </a:r>
            <a:endParaRPr lang="zh-CN" altLang="en-US" dirty="0"/>
          </a:p>
        </p:txBody>
      </p:sp>
      <p:sp>
        <p:nvSpPr>
          <p:cNvPr id="4" name="灯片编号占位符 3"/>
          <p:cNvSpPr>
            <a:spLocks noGrp="1"/>
          </p:cNvSpPr>
          <p:nvPr>
            <p:ph type="sldNum" sz="quarter" idx="12"/>
          </p:nvPr>
        </p:nvSpPr>
        <p:spPr/>
        <p:txBody>
          <a:bodyPr/>
          <a:lstStyle/>
          <a:p>
            <a:fld id="{7D9BB5D0-35E4-459D-AEF3-FE4D7C45CC19}" type="slidenum">
              <a:rPr lang="zh-CN" altLang="en-US" smtClean="0"/>
              <a:t>19</a:t>
            </a:fld>
            <a:endParaRPr lang="zh-CN" altLang="en-US" dirty="0"/>
          </a:p>
        </p:txBody>
      </p:sp>
      <p:graphicFrame>
        <p:nvGraphicFramePr>
          <p:cNvPr id="3" name="内容占位符 13">
            <a:extLst>
              <a:ext uri="{FF2B5EF4-FFF2-40B4-BE49-F238E27FC236}">
                <a16:creationId xmlns:a16="http://schemas.microsoft.com/office/drawing/2014/main" id="{963304D4-E024-EE17-CCE0-F018C3E16746}"/>
              </a:ext>
            </a:extLst>
          </p:cNvPr>
          <p:cNvGraphicFramePr>
            <a:graphicFrameLocks/>
          </p:cNvGraphicFramePr>
          <p:nvPr>
            <p:custDataLst>
              <p:tags r:id="rId1"/>
            </p:custDataLst>
            <p:extLst>
              <p:ext uri="{D42A27DB-BD31-4B8C-83A1-F6EECF244321}">
                <p14:modId xmlns:p14="http://schemas.microsoft.com/office/powerpoint/2010/main" val="3710127665"/>
              </p:ext>
            </p:extLst>
          </p:nvPr>
        </p:nvGraphicFramePr>
        <p:xfrm>
          <a:off x="457200" y="1614170"/>
          <a:ext cx="5024439" cy="5160540"/>
        </p:xfrm>
        <a:graphic>
          <a:graphicData uri="http://schemas.openxmlformats.org/drawingml/2006/table">
            <a:tbl>
              <a:tblPr firstRow="1" bandRow="1">
                <a:tableStyleId>{FABFCF23-3B69-468F-B69F-88F6DE6A72F2}</a:tableStyleId>
              </a:tblPr>
              <a:tblGrid>
                <a:gridCol w="1303020">
                  <a:extLst>
                    <a:ext uri="{9D8B030D-6E8A-4147-A177-3AD203B41FA5}">
                      <a16:colId xmlns:a16="http://schemas.microsoft.com/office/drawing/2014/main" val="1915018040"/>
                    </a:ext>
                  </a:extLst>
                </a:gridCol>
                <a:gridCol w="1115378">
                  <a:extLst>
                    <a:ext uri="{9D8B030D-6E8A-4147-A177-3AD203B41FA5}">
                      <a16:colId xmlns:a16="http://schemas.microsoft.com/office/drawing/2014/main" val="20001"/>
                    </a:ext>
                  </a:extLst>
                </a:gridCol>
                <a:gridCol w="1115378">
                  <a:extLst>
                    <a:ext uri="{9D8B030D-6E8A-4147-A177-3AD203B41FA5}">
                      <a16:colId xmlns:a16="http://schemas.microsoft.com/office/drawing/2014/main" val="2405255859"/>
                    </a:ext>
                  </a:extLst>
                </a:gridCol>
                <a:gridCol w="1490663">
                  <a:extLst>
                    <a:ext uri="{9D8B030D-6E8A-4147-A177-3AD203B41FA5}">
                      <a16:colId xmlns:a16="http://schemas.microsoft.com/office/drawing/2014/main" val="20004"/>
                    </a:ext>
                  </a:extLst>
                </a:gridCol>
              </a:tblGrid>
              <a:tr h="569521">
                <a:tc>
                  <a:txBody>
                    <a:bodyPr/>
                    <a:lstStyle/>
                    <a:p>
                      <a:pPr algn="ctr"/>
                      <a:r>
                        <a:rPr lang="zh-CN" altLang="en-US" sz="1800" dirty="0">
                          <a:latin typeface="微软雅黑" charset="0"/>
                          <a:ea typeface="微软雅黑" charset="0"/>
                        </a:rPr>
                        <a:t>原词</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替换词</a:t>
                      </a:r>
                      <a:endParaRPr lang="zh-CN" sz="1800" dirty="0">
                        <a:latin typeface="微软雅黑" charset="0"/>
                        <a:ea typeface="微软雅黑" charset="0"/>
                      </a:endParaRPr>
                    </a:p>
                  </a:txBody>
                  <a:tcPr anchor="ctr"/>
                </a:tc>
                <a:tc>
                  <a:txBody>
                    <a:bodyPr/>
                    <a:lstStyle/>
                    <a:p>
                      <a:pPr algn="ctr">
                        <a:buNone/>
                      </a:pPr>
                      <a:r>
                        <a:rPr lang="zh-CN" altLang="en-US" sz="1800" dirty="0">
                          <a:latin typeface="微软雅黑" charset="0"/>
                          <a:ea typeface="微软雅黑" charset="0"/>
                        </a:rPr>
                        <a:t>语料数</a:t>
                      </a:r>
                      <a:endParaRPr lang="en-US" altLang="zh-CN" sz="1800" dirty="0">
                        <a:latin typeface="微软雅黑" charset="0"/>
                        <a:ea typeface="微软雅黑" charset="0"/>
                      </a:endParaRP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&gt;5</a:t>
                      </a:r>
                      <a:r>
                        <a:rPr lang="zh-CN" altLang="en-US" sz="1800" dirty="0">
                          <a:latin typeface="微软雅黑" charset="0"/>
                          <a:ea typeface="微软雅黑" charset="0"/>
                        </a:rPr>
                        <a:t>）</a:t>
                      </a:r>
                    </a:p>
                  </a:txBody>
                  <a:tcPr anchor="ctr"/>
                </a:tc>
                <a:tc>
                  <a:txBody>
                    <a:bodyPr/>
                    <a:lstStyle/>
                    <a:p>
                      <a:pPr algn="ctr">
                        <a:buNone/>
                      </a:pPr>
                      <a:r>
                        <a:rPr lang="en-US" altLang="zh-CN" sz="1800" dirty="0">
                          <a:latin typeface="微软雅黑" charset="0"/>
                          <a:ea typeface="微软雅黑" charset="0"/>
                        </a:rPr>
                        <a:t>baseline</a:t>
                      </a: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0000"/>
                  </a:ext>
                </a:extLst>
              </a:tr>
              <a:tr h="452046">
                <a:tc>
                  <a:txBody>
                    <a:bodyPr/>
                    <a:lstStyle/>
                    <a:p>
                      <a:pPr algn="ctr"/>
                      <a:r>
                        <a:rPr lang="zh-CN" altLang="en-US" sz="1800" dirty="0">
                          <a:latin typeface="微软雅黑" charset="0"/>
                          <a:ea typeface="微软雅黑" charset="0"/>
                        </a:rPr>
                        <a:t>前</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中</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11</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0.3436</a:t>
                      </a:r>
                    </a:p>
                  </a:txBody>
                  <a:tcPr marL="6350" marR="6350" marT="6350" marB="0" anchor="ctr"/>
                </a:tc>
                <a:extLst>
                  <a:ext uri="{0D108BD9-81ED-4DB2-BD59-A6C34878D82A}">
                    <a16:rowId xmlns:a16="http://schemas.microsoft.com/office/drawing/2014/main" val="10001"/>
                  </a:ext>
                </a:extLst>
              </a:tr>
              <a:tr h="452046">
                <a:tc>
                  <a:txBody>
                    <a:bodyPr/>
                    <a:lstStyle/>
                    <a:p>
                      <a:pPr algn="ctr"/>
                      <a:r>
                        <a:rPr lang="zh-CN" altLang="en-US" sz="1800" b="0" dirty="0">
                          <a:latin typeface="微软雅黑" charset="0"/>
                          <a:ea typeface="微软雅黑" charset="0"/>
                        </a:rPr>
                        <a:t>前</a:t>
                      </a:r>
                      <a:endParaRPr lang="zh-CN" sz="1800" b="0" dirty="0">
                        <a:latin typeface="微软雅黑" charset="0"/>
                        <a:ea typeface="微软雅黑" charset="0"/>
                      </a:endParaRPr>
                    </a:p>
                  </a:txBody>
                  <a:tcPr anchor="ctr"/>
                </a:tc>
                <a:tc>
                  <a:txBody>
                    <a:bodyPr/>
                    <a:lstStyle/>
                    <a:p>
                      <a:pPr algn="ctr"/>
                      <a:r>
                        <a:rPr lang="zh-CN" altLang="en-US" sz="1800" b="0" dirty="0">
                          <a:latin typeface="微软雅黑" charset="0"/>
                          <a:ea typeface="微软雅黑" charset="0"/>
                        </a:rPr>
                        <a:t>上</a:t>
                      </a:r>
                      <a:endParaRPr lang="zh-CN" sz="1800" b="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9</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0.3258</a:t>
                      </a:r>
                    </a:p>
                  </a:txBody>
                  <a:tcPr marL="6350" marR="6350" marT="6350" marB="0" anchor="ctr"/>
                </a:tc>
                <a:extLst>
                  <a:ext uri="{0D108BD9-81ED-4DB2-BD59-A6C34878D82A}">
                    <a16:rowId xmlns:a16="http://schemas.microsoft.com/office/drawing/2014/main" val="360492829"/>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前</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里</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9</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0.3126</a:t>
                      </a:r>
                    </a:p>
                  </a:txBody>
                  <a:tcPr marL="6350" marR="6350" marT="6350" marB="0" anchor="ctr"/>
                </a:tc>
                <a:extLst>
                  <a:ext uri="{0D108BD9-81ED-4DB2-BD59-A6C34878D82A}">
                    <a16:rowId xmlns:a16="http://schemas.microsoft.com/office/drawing/2014/main" val="2381037610"/>
                  </a:ext>
                </a:extLst>
              </a:tr>
              <a:tr h="452046">
                <a:tc>
                  <a:txBody>
                    <a:bodyPr/>
                    <a:lstStyle/>
                    <a:p>
                      <a:pPr algn="ctr"/>
                      <a:r>
                        <a:rPr lang="zh-CN" altLang="en-US" sz="1800" dirty="0">
                          <a:latin typeface="微软雅黑" charset="0"/>
                          <a:ea typeface="微软雅黑" charset="0"/>
                        </a:rPr>
                        <a:t>前</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下</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6</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0.2958</a:t>
                      </a:r>
                    </a:p>
                  </a:txBody>
                  <a:tcPr marL="6350" marR="6350" marT="6350" marB="0" anchor="ctr"/>
                </a:tc>
                <a:extLst>
                  <a:ext uri="{0D108BD9-81ED-4DB2-BD59-A6C34878D82A}">
                    <a16:rowId xmlns:a16="http://schemas.microsoft.com/office/drawing/2014/main" val="10003"/>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0" dirty="0">
                          <a:latin typeface="微软雅黑" charset="0"/>
                          <a:ea typeface="微软雅黑" charset="0"/>
                        </a:rPr>
                        <a:t>后</a:t>
                      </a:r>
                      <a:endParaRPr lang="zh-CN" altLang="zh-CN" sz="1800" b="0" dirty="0">
                        <a:latin typeface="微软雅黑" charset="0"/>
                        <a:ea typeface="微软雅黑" charset="0"/>
                      </a:endParaRPr>
                    </a:p>
                  </a:txBody>
                  <a:tcPr anchor="ctr"/>
                </a:tc>
                <a:tc>
                  <a:txBody>
                    <a:bodyPr/>
                    <a:lstStyle/>
                    <a:p>
                      <a:pPr algn="ctr"/>
                      <a:r>
                        <a:rPr lang="zh-CN" altLang="en-US" sz="1800" b="0" dirty="0">
                          <a:latin typeface="微软雅黑" charset="0"/>
                          <a:ea typeface="微软雅黑" charset="0"/>
                        </a:rPr>
                        <a:t>上</a:t>
                      </a:r>
                      <a:endParaRPr lang="zh-CN" sz="1800" b="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7</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0.2725</a:t>
                      </a:r>
                    </a:p>
                  </a:txBody>
                  <a:tcPr marL="6350" marR="6350" marT="6350" marB="0" anchor="ctr"/>
                </a:tc>
                <a:extLst>
                  <a:ext uri="{0D108BD9-81ED-4DB2-BD59-A6C34878D82A}">
                    <a16:rowId xmlns:a16="http://schemas.microsoft.com/office/drawing/2014/main" val="422579986"/>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前</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边</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7</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0.2555</a:t>
                      </a:r>
                    </a:p>
                  </a:txBody>
                  <a:tcPr marL="6350" marR="6350" marT="6350" marB="0" anchor="ctr"/>
                </a:tc>
                <a:extLst>
                  <a:ext uri="{0D108BD9-81ED-4DB2-BD59-A6C34878D82A}">
                    <a16:rowId xmlns:a16="http://schemas.microsoft.com/office/drawing/2014/main" val="1821564303"/>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1" dirty="0">
                          <a:latin typeface="微软雅黑" charset="0"/>
                          <a:ea typeface="微软雅黑" charset="0"/>
                        </a:rPr>
                        <a:t>下</a:t>
                      </a:r>
                      <a:endParaRPr lang="zh-CN" alt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上</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9</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0.2552</a:t>
                      </a:r>
                    </a:p>
                  </a:txBody>
                  <a:tcPr marL="6350" marR="6350" marT="6350" marB="0" anchor="ctr"/>
                </a:tc>
                <a:extLst>
                  <a:ext uri="{0D108BD9-81ED-4DB2-BD59-A6C34878D82A}">
                    <a16:rowId xmlns:a16="http://schemas.microsoft.com/office/drawing/2014/main" val="3956176554"/>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1" dirty="0">
                          <a:latin typeface="微软雅黑" charset="0"/>
                          <a:ea typeface="微软雅黑" charset="0"/>
                        </a:rPr>
                        <a:t>前</a:t>
                      </a:r>
                      <a:endParaRPr lang="zh-CN" alt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后</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5</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0.2515</a:t>
                      </a:r>
                    </a:p>
                  </a:txBody>
                  <a:tcPr marL="6350" marR="6350" marT="6350" marB="0" anchor="ctr"/>
                </a:tc>
                <a:extLst>
                  <a:ext uri="{0D108BD9-81ED-4DB2-BD59-A6C34878D82A}">
                    <a16:rowId xmlns:a16="http://schemas.microsoft.com/office/drawing/2014/main" val="509864007"/>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1" dirty="0">
                          <a:latin typeface="微软雅黑" charset="0"/>
                          <a:ea typeface="微软雅黑" charset="0"/>
                        </a:rPr>
                        <a:t>内</a:t>
                      </a:r>
                      <a:endParaRPr lang="zh-CN" alt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外</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12</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0.2472</a:t>
                      </a:r>
                    </a:p>
                  </a:txBody>
                  <a:tcPr marL="6350" marR="6350" marT="6350" marB="0" anchor="ctr"/>
                </a:tc>
                <a:extLst>
                  <a:ext uri="{0D108BD9-81ED-4DB2-BD59-A6C34878D82A}">
                    <a16:rowId xmlns:a16="http://schemas.microsoft.com/office/drawing/2014/main" val="2891442990"/>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0" dirty="0">
                          <a:latin typeface="微软雅黑" charset="0"/>
                          <a:ea typeface="微软雅黑" charset="0"/>
                        </a:rPr>
                        <a:t>内</a:t>
                      </a:r>
                      <a:endParaRPr lang="zh-CN" altLang="zh-CN" sz="1800" b="0" dirty="0">
                        <a:latin typeface="微软雅黑" charset="0"/>
                        <a:ea typeface="微软雅黑" charset="0"/>
                      </a:endParaRPr>
                    </a:p>
                  </a:txBody>
                  <a:tcPr anchor="ctr"/>
                </a:tc>
                <a:tc>
                  <a:txBody>
                    <a:bodyPr/>
                    <a:lstStyle/>
                    <a:p>
                      <a:pPr algn="ctr"/>
                      <a:r>
                        <a:rPr lang="zh-CN" altLang="en-US" sz="1800" b="0" dirty="0">
                          <a:latin typeface="微软雅黑" charset="0"/>
                          <a:ea typeface="微软雅黑" charset="0"/>
                        </a:rPr>
                        <a:t>后</a:t>
                      </a:r>
                      <a:endParaRPr lang="zh-CN" sz="1800" b="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11</a:t>
                      </a:r>
                    </a:p>
                  </a:txBody>
                  <a:tcPr marL="6350" marR="6350" marT="6350" marB="0" anchor="ctr"/>
                </a:tc>
                <a:tc>
                  <a:txBody>
                    <a:bodyPr/>
                    <a:lstStyle/>
                    <a:p>
                      <a:pPr algn="ctr" fontAlgn="b"/>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0.1577</a:t>
                      </a:r>
                    </a:p>
                  </a:txBody>
                  <a:tcPr marL="6350" marR="6350" marT="6350" marB="0" anchor="ctr"/>
                </a:tc>
                <a:extLst>
                  <a:ext uri="{0D108BD9-81ED-4DB2-BD59-A6C34878D82A}">
                    <a16:rowId xmlns:a16="http://schemas.microsoft.com/office/drawing/2014/main" val="557148425"/>
                  </a:ext>
                </a:extLst>
              </a:tr>
            </a:tbl>
          </a:graphicData>
        </a:graphic>
      </p:graphicFrame>
      <p:pic>
        <p:nvPicPr>
          <p:cNvPr id="7" name="图片 6" descr="截屏2022-09-22 08.52.37">
            <a:extLst>
              <a:ext uri="{FF2B5EF4-FFF2-40B4-BE49-F238E27FC236}">
                <a16:creationId xmlns:a16="http://schemas.microsoft.com/office/drawing/2014/main" id="{90DE9458-0F7B-AB71-DED8-C9CFF71E9682}"/>
              </a:ext>
            </a:extLst>
          </p:cNvPr>
          <p:cNvPicPr>
            <a:picLocks noChangeAspect="1"/>
          </p:cNvPicPr>
          <p:nvPr/>
        </p:nvPicPr>
        <p:blipFill rotWithShape="1">
          <a:blip r:embed="rId3"/>
          <a:srcRect t="52946" r="32250" b="39660"/>
          <a:stretch/>
        </p:blipFill>
        <p:spPr>
          <a:xfrm>
            <a:off x="457200" y="1121410"/>
            <a:ext cx="8373685" cy="393670"/>
          </a:xfrm>
          <a:prstGeom prst="rect">
            <a:avLst/>
          </a:prstGeom>
        </p:spPr>
      </p:pic>
      <p:graphicFrame>
        <p:nvGraphicFramePr>
          <p:cNvPr id="8" name="表格 7">
            <a:extLst>
              <a:ext uri="{FF2B5EF4-FFF2-40B4-BE49-F238E27FC236}">
                <a16:creationId xmlns:a16="http://schemas.microsoft.com/office/drawing/2014/main" id="{AA4E6320-D02E-5FF3-C4ED-52158072DF41}"/>
              </a:ext>
            </a:extLst>
          </p:cNvPr>
          <p:cNvGraphicFramePr>
            <a:graphicFrameLocks noGrp="1"/>
          </p:cNvGraphicFramePr>
          <p:nvPr>
            <p:extLst>
              <p:ext uri="{D42A27DB-BD31-4B8C-83A1-F6EECF244321}">
                <p14:modId xmlns:p14="http://schemas.microsoft.com/office/powerpoint/2010/main" val="888214545"/>
              </p:ext>
            </p:extLst>
          </p:nvPr>
        </p:nvGraphicFramePr>
        <p:xfrm>
          <a:off x="5981700" y="1614170"/>
          <a:ext cx="5024439" cy="5160540"/>
        </p:xfrm>
        <a:graphic>
          <a:graphicData uri="http://schemas.openxmlformats.org/drawingml/2006/table">
            <a:tbl>
              <a:tblPr firstRow="1" bandRow="1">
                <a:tableStyleId>{FABFCF23-3B69-468F-B69F-88F6DE6A72F2}</a:tableStyleId>
              </a:tblPr>
              <a:tblGrid>
                <a:gridCol w="1303020">
                  <a:extLst>
                    <a:ext uri="{9D8B030D-6E8A-4147-A177-3AD203B41FA5}">
                      <a16:colId xmlns:a16="http://schemas.microsoft.com/office/drawing/2014/main" val="3068921058"/>
                    </a:ext>
                  </a:extLst>
                </a:gridCol>
                <a:gridCol w="1115378">
                  <a:extLst>
                    <a:ext uri="{9D8B030D-6E8A-4147-A177-3AD203B41FA5}">
                      <a16:colId xmlns:a16="http://schemas.microsoft.com/office/drawing/2014/main" val="2807796320"/>
                    </a:ext>
                  </a:extLst>
                </a:gridCol>
                <a:gridCol w="1115378">
                  <a:extLst>
                    <a:ext uri="{9D8B030D-6E8A-4147-A177-3AD203B41FA5}">
                      <a16:colId xmlns:a16="http://schemas.microsoft.com/office/drawing/2014/main" val="2705934188"/>
                    </a:ext>
                  </a:extLst>
                </a:gridCol>
                <a:gridCol w="1490663">
                  <a:extLst>
                    <a:ext uri="{9D8B030D-6E8A-4147-A177-3AD203B41FA5}">
                      <a16:colId xmlns:a16="http://schemas.microsoft.com/office/drawing/2014/main" val="879612936"/>
                    </a:ext>
                  </a:extLst>
                </a:gridCol>
              </a:tblGrid>
              <a:tr h="569521">
                <a:tc>
                  <a:txBody>
                    <a:bodyPr/>
                    <a:lstStyle/>
                    <a:p>
                      <a:pPr algn="ctr"/>
                      <a:r>
                        <a:rPr lang="zh-CN" altLang="en-US" sz="1800" dirty="0">
                          <a:latin typeface="微软雅黑" charset="0"/>
                          <a:ea typeface="微软雅黑" charset="0"/>
                        </a:rPr>
                        <a:t>原词</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替换词</a:t>
                      </a:r>
                      <a:endParaRPr lang="zh-CN" sz="1800" dirty="0">
                        <a:latin typeface="微软雅黑" charset="0"/>
                        <a:ea typeface="微软雅黑" charset="0"/>
                      </a:endParaRPr>
                    </a:p>
                  </a:txBody>
                  <a:tcPr anchor="ctr"/>
                </a:tc>
                <a:tc>
                  <a:txBody>
                    <a:bodyPr/>
                    <a:lstStyle/>
                    <a:p>
                      <a:pPr algn="ctr">
                        <a:buNone/>
                      </a:pPr>
                      <a:r>
                        <a:rPr lang="zh-CN" altLang="en-US" sz="1800" dirty="0">
                          <a:latin typeface="微软雅黑" charset="0"/>
                          <a:ea typeface="微软雅黑" charset="0"/>
                        </a:rPr>
                        <a:t>语料数</a:t>
                      </a:r>
                      <a:endParaRPr lang="en-US" altLang="zh-CN" sz="1800" dirty="0">
                        <a:latin typeface="微软雅黑" charset="0"/>
                        <a:ea typeface="微软雅黑"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a:t>
                      </a:r>
                      <a:r>
                        <a:rPr lang="en-US" altLang="zh-CN" sz="1800" dirty="0">
                          <a:latin typeface="微软雅黑" charset="0"/>
                          <a:ea typeface="微软雅黑" charset="0"/>
                        </a:rPr>
                        <a:t>&gt;5</a:t>
                      </a:r>
                      <a:r>
                        <a:rPr lang="zh-CN" altLang="en-US" sz="1800" dirty="0">
                          <a:latin typeface="微软雅黑" charset="0"/>
                          <a:ea typeface="微软雅黑" charset="0"/>
                        </a:rPr>
                        <a:t>）</a:t>
                      </a:r>
                    </a:p>
                  </a:txBody>
                  <a:tcPr anchor="ctr"/>
                </a:tc>
                <a:tc>
                  <a:txBody>
                    <a:bodyPr/>
                    <a:lstStyle/>
                    <a:p>
                      <a:pPr algn="ctr">
                        <a:buNone/>
                      </a:pPr>
                      <a:r>
                        <a:rPr lang="en-US" altLang="zh-CN" sz="1800" dirty="0" err="1">
                          <a:latin typeface="微软雅黑" charset="0"/>
                          <a:ea typeface="微软雅黑" charset="0"/>
                        </a:rPr>
                        <a:t>fudan</a:t>
                      </a:r>
                      <a:endParaRPr lang="en-US" altLang="zh-CN" sz="1800" dirty="0">
                        <a:latin typeface="微软雅黑" charset="0"/>
                        <a:ea typeface="微软雅黑" charset="0"/>
                      </a:endParaRP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992685900"/>
                  </a:ext>
                </a:extLst>
              </a:tr>
              <a:tr h="452046">
                <a:tc>
                  <a:txBody>
                    <a:bodyPr/>
                    <a:lstStyle/>
                    <a:p>
                      <a:pPr algn="ctr"/>
                      <a:r>
                        <a:rPr lang="zh-CN" altLang="en-US" sz="1800" b="0" dirty="0">
                          <a:latin typeface="微软雅黑" charset="0"/>
                          <a:ea typeface="微软雅黑" charset="0"/>
                        </a:rPr>
                        <a:t>前</a:t>
                      </a:r>
                      <a:endParaRPr lang="zh-CN" sz="1800" b="0" dirty="0">
                        <a:latin typeface="微软雅黑" charset="0"/>
                        <a:ea typeface="微软雅黑" charset="0"/>
                      </a:endParaRPr>
                    </a:p>
                  </a:txBody>
                  <a:tcPr anchor="ctr"/>
                </a:tc>
                <a:tc>
                  <a:txBody>
                    <a:bodyPr/>
                    <a:lstStyle/>
                    <a:p>
                      <a:pPr algn="ctr"/>
                      <a:r>
                        <a:rPr lang="zh-CN" altLang="en-US" sz="1800" b="0" dirty="0">
                          <a:latin typeface="微软雅黑" charset="0"/>
                          <a:ea typeface="微软雅黑" charset="0"/>
                        </a:rPr>
                        <a:t>边</a:t>
                      </a:r>
                      <a:endParaRPr lang="zh-CN" sz="1800" b="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7</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0.4425</a:t>
                      </a:r>
                    </a:p>
                  </a:txBody>
                  <a:tcPr marL="6350" marR="6350" marT="6350" marB="0" anchor="ctr"/>
                </a:tc>
                <a:extLst>
                  <a:ext uri="{0D108BD9-81ED-4DB2-BD59-A6C34878D82A}">
                    <a16:rowId xmlns:a16="http://schemas.microsoft.com/office/drawing/2014/main" val="896213536"/>
                  </a:ext>
                </a:extLst>
              </a:tr>
              <a:tr h="452046">
                <a:tc>
                  <a:txBody>
                    <a:bodyPr/>
                    <a:lstStyle/>
                    <a:p>
                      <a:pPr algn="ctr"/>
                      <a:r>
                        <a:rPr lang="zh-CN" altLang="en-US" sz="1800" dirty="0">
                          <a:latin typeface="微软雅黑" charset="0"/>
                          <a:ea typeface="微软雅黑" charset="0"/>
                        </a:rPr>
                        <a:t>外</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下</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5</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0.4308</a:t>
                      </a:r>
                    </a:p>
                  </a:txBody>
                  <a:tcPr marL="6350" marR="6350" marT="6350" marB="0" anchor="ctr"/>
                </a:tc>
                <a:extLst>
                  <a:ext uri="{0D108BD9-81ED-4DB2-BD59-A6C34878D82A}">
                    <a16:rowId xmlns:a16="http://schemas.microsoft.com/office/drawing/2014/main" val="799222241"/>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前</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中</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11</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0.4284</a:t>
                      </a:r>
                    </a:p>
                  </a:txBody>
                  <a:tcPr marL="6350" marR="6350" marT="6350" marB="0" anchor="ctr"/>
                </a:tc>
                <a:extLst>
                  <a:ext uri="{0D108BD9-81ED-4DB2-BD59-A6C34878D82A}">
                    <a16:rowId xmlns:a16="http://schemas.microsoft.com/office/drawing/2014/main" val="1507723298"/>
                  </a:ext>
                </a:extLst>
              </a:tr>
              <a:tr h="452046">
                <a:tc>
                  <a:txBody>
                    <a:bodyPr/>
                    <a:lstStyle/>
                    <a:p>
                      <a:pPr algn="ctr"/>
                      <a:r>
                        <a:rPr lang="zh-CN" altLang="en-US" sz="1800" b="0" dirty="0">
                          <a:latin typeface="微软雅黑" charset="0"/>
                          <a:ea typeface="微软雅黑" charset="0"/>
                        </a:rPr>
                        <a:t>后</a:t>
                      </a:r>
                      <a:endParaRPr lang="zh-CN" sz="1800" b="0" dirty="0">
                        <a:latin typeface="微软雅黑" charset="0"/>
                        <a:ea typeface="微软雅黑" charset="0"/>
                      </a:endParaRPr>
                    </a:p>
                  </a:txBody>
                  <a:tcPr anchor="ctr"/>
                </a:tc>
                <a:tc>
                  <a:txBody>
                    <a:bodyPr/>
                    <a:lstStyle/>
                    <a:p>
                      <a:pPr algn="ctr"/>
                      <a:r>
                        <a:rPr lang="zh-CN" altLang="en-US" sz="1800" b="0" dirty="0">
                          <a:latin typeface="微软雅黑" charset="0"/>
                          <a:ea typeface="微软雅黑" charset="0"/>
                        </a:rPr>
                        <a:t>外</a:t>
                      </a:r>
                      <a:endParaRPr lang="zh-CN" sz="1800" b="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5</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0.3987</a:t>
                      </a:r>
                    </a:p>
                  </a:txBody>
                  <a:tcPr marL="6350" marR="6350" marT="6350" marB="0" anchor="ctr"/>
                </a:tc>
                <a:extLst>
                  <a:ext uri="{0D108BD9-81ED-4DB2-BD59-A6C34878D82A}">
                    <a16:rowId xmlns:a16="http://schemas.microsoft.com/office/drawing/2014/main" val="2559958995"/>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0" dirty="0">
                          <a:latin typeface="微软雅黑" charset="0"/>
                          <a:ea typeface="微软雅黑" charset="0"/>
                        </a:rPr>
                        <a:t>前</a:t>
                      </a:r>
                      <a:endParaRPr lang="zh-CN" altLang="zh-CN" sz="1800" b="0" dirty="0">
                        <a:latin typeface="微软雅黑" charset="0"/>
                        <a:ea typeface="微软雅黑" charset="0"/>
                      </a:endParaRPr>
                    </a:p>
                  </a:txBody>
                  <a:tcPr anchor="ctr"/>
                </a:tc>
                <a:tc>
                  <a:txBody>
                    <a:bodyPr/>
                    <a:lstStyle/>
                    <a:p>
                      <a:pPr algn="ctr"/>
                      <a:r>
                        <a:rPr lang="zh-CN" altLang="en-US" sz="1800" b="0" dirty="0">
                          <a:latin typeface="微软雅黑" charset="0"/>
                          <a:ea typeface="微软雅黑" charset="0"/>
                        </a:rPr>
                        <a:t>上</a:t>
                      </a:r>
                      <a:endParaRPr lang="zh-CN" sz="1800" b="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9</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0.3661</a:t>
                      </a:r>
                    </a:p>
                  </a:txBody>
                  <a:tcPr marL="6350" marR="6350" marT="6350" marB="0" anchor="ctr"/>
                </a:tc>
                <a:extLst>
                  <a:ext uri="{0D108BD9-81ED-4DB2-BD59-A6C34878D82A}">
                    <a16:rowId xmlns:a16="http://schemas.microsoft.com/office/drawing/2014/main" val="1419761689"/>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前</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里</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9</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0.3593</a:t>
                      </a:r>
                    </a:p>
                  </a:txBody>
                  <a:tcPr marL="6350" marR="6350" marT="6350" marB="0" anchor="ctr"/>
                </a:tc>
                <a:extLst>
                  <a:ext uri="{0D108BD9-81ED-4DB2-BD59-A6C34878D82A}">
                    <a16:rowId xmlns:a16="http://schemas.microsoft.com/office/drawing/2014/main" val="2641979208"/>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dirty="0">
                          <a:latin typeface="微软雅黑" charset="0"/>
                          <a:ea typeface="微软雅黑" charset="0"/>
                        </a:rPr>
                        <a:t>下</a:t>
                      </a:r>
                      <a:endParaRPr lang="zh-CN" alt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边</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9</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0.3037</a:t>
                      </a:r>
                    </a:p>
                  </a:txBody>
                  <a:tcPr marL="6350" marR="6350" marT="6350" marB="0" anchor="ctr"/>
                </a:tc>
                <a:extLst>
                  <a:ext uri="{0D108BD9-81ED-4DB2-BD59-A6C34878D82A}">
                    <a16:rowId xmlns:a16="http://schemas.microsoft.com/office/drawing/2014/main" val="2457532675"/>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1" dirty="0">
                          <a:latin typeface="微软雅黑" charset="0"/>
                          <a:ea typeface="微软雅黑" charset="0"/>
                        </a:rPr>
                        <a:t>前</a:t>
                      </a:r>
                      <a:endParaRPr lang="zh-CN" altLang="zh-CN" sz="1800" b="1" dirty="0">
                        <a:latin typeface="微软雅黑" charset="0"/>
                        <a:ea typeface="微软雅黑" charset="0"/>
                      </a:endParaRPr>
                    </a:p>
                  </a:txBody>
                  <a:tcPr anchor="ctr"/>
                </a:tc>
                <a:tc>
                  <a:txBody>
                    <a:bodyPr/>
                    <a:lstStyle/>
                    <a:p>
                      <a:pPr algn="ctr"/>
                      <a:r>
                        <a:rPr lang="zh-CN" altLang="en-US" sz="1800" b="1" dirty="0">
                          <a:latin typeface="微软雅黑" charset="0"/>
                          <a:ea typeface="微软雅黑" charset="0"/>
                        </a:rPr>
                        <a:t>后</a:t>
                      </a:r>
                      <a:endParaRPr lang="zh-CN" sz="1800" b="1"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5</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0.2920</a:t>
                      </a:r>
                    </a:p>
                  </a:txBody>
                  <a:tcPr marL="6350" marR="6350" marT="6350" marB="0" anchor="ctr"/>
                </a:tc>
                <a:extLst>
                  <a:ext uri="{0D108BD9-81ED-4DB2-BD59-A6C34878D82A}">
                    <a16:rowId xmlns:a16="http://schemas.microsoft.com/office/drawing/2014/main" val="1142783223"/>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0" dirty="0">
                          <a:latin typeface="微软雅黑" charset="0"/>
                          <a:ea typeface="微软雅黑" charset="0"/>
                        </a:rPr>
                        <a:t>下</a:t>
                      </a:r>
                      <a:endParaRPr lang="zh-CN" altLang="zh-CN" sz="1800" b="0" dirty="0">
                        <a:latin typeface="微软雅黑" charset="0"/>
                        <a:ea typeface="微软雅黑" charset="0"/>
                      </a:endParaRPr>
                    </a:p>
                  </a:txBody>
                  <a:tcPr anchor="ctr"/>
                </a:tc>
                <a:tc>
                  <a:txBody>
                    <a:bodyPr/>
                    <a:lstStyle/>
                    <a:p>
                      <a:pPr algn="ctr"/>
                      <a:r>
                        <a:rPr lang="zh-CN" altLang="en-US" sz="1800" b="0" dirty="0">
                          <a:latin typeface="微软雅黑" charset="0"/>
                          <a:ea typeface="微软雅黑" charset="0"/>
                        </a:rPr>
                        <a:t>旁</a:t>
                      </a:r>
                      <a:endParaRPr lang="zh-CN" sz="1800" b="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5</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0.2614</a:t>
                      </a:r>
                    </a:p>
                  </a:txBody>
                  <a:tcPr marL="6350" marR="6350" marT="6350" marB="0" anchor="ctr"/>
                </a:tc>
                <a:extLst>
                  <a:ext uri="{0D108BD9-81ED-4DB2-BD59-A6C34878D82A}">
                    <a16:rowId xmlns:a16="http://schemas.microsoft.com/office/drawing/2014/main" val="3579552579"/>
                  </a:ext>
                </a:extLst>
              </a:tr>
              <a:tr h="45204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800" b="0" dirty="0">
                          <a:latin typeface="微软雅黑" charset="0"/>
                          <a:ea typeface="微软雅黑" charset="0"/>
                        </a:rPr>
                        <a:t>前</a:t>
                      </a:r>
                      <a:endParaRPr lang="zh-CN" altLang="zh-CN" sz="1800" b="0" dirty="0">
                        <a:latin typeface="微软雅黑" charset="0"/>
                        <a:ea typeface="微软雅黑" charset="0"/>
                      </a:endParaRPr>
                    </a:p>
                  </a:txBody>
                  <a:tcPr anchor="ctr"/>
                </a:tc>
                <a:tc>
                  <a:txBody>
                    <a:bodyPr/>
                    <a:lstStyle/>
                    <a:p>
                      <a:pPr algn="ctr"/>
                      <a:r>
                        <a:rPr lang="zh-CN" altLang="en-US" sz="1800" b="0" dirty="0">
                          <a:latin typeface="微软雅黑" charset="0"/>
                          <a:ea typeface="微软雅黑" charset="0"/>
                        </a:rPr>
                        <a:t>下</a:t>
                      </a:r>
                      <a:endParaRPr lang="zh-CN" sz="1800" b="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6</a:t>
                      </a:r>
                    </a:p>
                  </a:txBody>
                  <a:tcPr marL="6350" marR="6350" marT="6350" marB="0" anchor="ctr"/>
                </a:tc>
                <a:tc>
                  <a:txBody>
                    <a:bodyPr/>
                    <a:lstStyle/>
                    <a:p>
                      <a:pPr marL="0" algn="ctr" defTabSz="914400" rtl="0" eaLnBrk="1" fontAlgn="b" latinLnBrk="0" hangingPunct="1"/>
                      <a:r>
                        <a:rPr lang="en-US" altLang="zh-CN" sz="1800" b="1" i="0" u="none" strike="noStrike" kern="1200" dirty="0">
                          <a:solidFill>
                            <a:srgbClr val="000000"/>
                          </a:solidFill>
                          <a:effectLst/>
                          <a:latin typeface="Arial" panose="020B0604020202020204" pitchFamily="34" charset="0"/>
                          <a:ea typeface="等线" panose="02010600030101010101" pitchFamily="2" charset="-122"/>
                          <a:cs typeface="+mn-cs"/>
                        </a:rPr>
                        <a:t>0.2210</a:t>
                      </a:r>
                    </a:p>
                  </a:txBody>
                  <a:tcPr marL="6350" marR="6350" marT="6350" marB="0" anchor="ctr"/>
                </a:tc>
                <a:extLst>
                  <a:ext uri="{0D108BD9-81ED-4DB2-BD59-A6C34878D82A}">
                    <a16:rowId xmlns:a16="http://schemas.microsoft.com/office/drawing/2014/main" val="3998818542"/>
                  </a:ext>
                </a:extLst>
              </a:tr>
            </a:tbl>
          </a:graphicData>
        </a:graphic>
      </p:graphicFrame>
      <p:sp>
        <p:nvSpPr>
          <p:cNvPr id="9" name="圆角矩形 14">
            <a:extLst>
              <a:ext uri="{FF2B5EF4-FFF2-40B4-BE49-F238E27FC236}">
                <a16:creationId xmlns:a16="http://schemas.microsoft.com/office/drawing/2014/main" id="{1B86BACD-5DE2-CF4F-345E-30AA775900B2}"/>
              </a:ext>
            </a:extLst>
          </p:cNvPr>
          <p:cNvSpPr/>
          <p:nvPr/>
        </p:nvSpPr>
        <p:spPr>
          <a:xfrm rot="1752438">
            <a:off x="7726981" y="892422"/>
            <a:ext cx="4730722" cy="851643"/>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lnSpc>
                <a:spcPct val="150000"/>
              </a:lnSpc>
            </a:pPr>
            <a:r>
              <a:rPr lang="zh-CN" altLang="en-US" sz="2400" b="1" dirty="0">
                <a:latin typeface="微软雅黑" charset="-122"/>
                <a:ea typeface="微软雅黑" charset="-122"/>
                <a:sym typeface="+mn-ea"/>
              </a:rPr>
              <a:t>两个模型得分排名倒十的替换对！</a:t>
            </a:r>
            <a:endParaRPr lang="en-US" altLang="zh-CN" sz="2400" b="1" dirty="0">
              <a:latin typeface="微软雅黑" charset="-122"/>
              <a:ea typeface="微软雅黑" charset="-122"/>
              <a:sym typeface="+mn-ea"/>
            </a:endParaRPr>
          </a:p>
        </p:txBody>
      </p:sp>
    </p:spTree>
    <p:extLst>
      <p:ext uri="{BB962C8B-B14F-4D97-AF65-F5344CB8AC3E}">
        <p14:creationId xmlns:p14="http://schemas.microsoft.com/office/powerpoint/2010/main" val="14367582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目录</a:t>
            </a:r>
          </a:p>
        </p:txBody>
      </p:sp>
      <p:sp>
        <p:nvSpPr>
          <p:cNvPr id="3" name="内容占位符 2"/>
          <p:cNvSpPr>
            <a:spLocks noGrp="1"/>
          </p:cNvSpPr>
          <p:nvPr>
            <p:ph idx="1"/>
          </p:nvPr>
        </p:nvSpPr>
        <p:spPr>
          <a:xfrm>
            <a:off x="838200" y="1306829"/>
            <a:ext cx="10515600" cy="5414645"/>
          </a:xfrm>
        </p:spPr>
        <p:txBody>
          <a:bodyPr>
            <a:noAutofit/>
          </a:bodyPr>
          <a:lstStyle/>
          <a:p>
            <a:pPr marL="0" lvl="0" indent="0">
              <a:lnSpc>
                <a:spcPct val="150000"/>
              </a:lnSpc>
              <a:buNone/>
            </a:pPr>
            <a:r>
              <a:rPr lang="zh-CN" altLang="en-US" dirty="0">
                <a:sym typeface="+mn-ea"/>
              </a:rPr>
              <a:t>一、评测概况</a:t>
            </a:r>
            <a:endParaRPr lang="en-US" altLang="zh-CN" dirty="0">
              <a:sym typeface="+mn-ea"/>
            </a:endParaRPr>
          </a:p>
          <a:p>
            <a:pPr marL="0" lvl="0" indent="0">
              <a:lnSpc>
                <a:spcPct val="150000"/>
              </a:lnSpc>
              <a:buNone/>
            </a:pPr>
            <a:r>
              <a:rPr lang="zh-CN" altLang="en-US" dirty="0">
                <a:sym typeface="+mn-ea"/>
              </a:rPr>
              <a:t>二、测试集语料特征与机器表现的相关性分析（进行中）</a:t>
            </a:r>
            <a:endParaRPr lang="en-US" altLang="zh-CN" dirty="0">
              <a:sym typeface="+mn-ea"/>
            </a:endParaRPr>
          </a:p>
          <a:p>
            <a:pPr marL="0" lvl="0" indent="0">
              <a:lnSpc>
                <a:spcPct val="150000"/>
              </a:lnSpc>
              <a:buNone/>
            </a:pPr>
            <a:r>
              <a:rPr lang="zh-CN" altLang="en-US" dirty="0">
                <a:sym typeface="+mn-ea"/>
              </a:rPr>
              <a:t>三、关于多任务关联题与机器表现的相关性分析（未开始）</a:t>
            </a:r>
            <a:endParaRPr lang="en-US" altLang="zh-CN" dirty="0">
              <a:sym typeface="+mn-ea"/>
            </a:endParaRPr>
          </a:p>
          <a:p>
            <a:pPr marL="0" lvl="0" indent="0">
              <a:lnSpc>
                <a:spcPct val="150000"/>
              </a:lnSpc>
              <a:buNone/>
            </a:pPr>
            <a:r>
              <a:rPr lang="zh-CN" altLang="en-US" dirty="0">
                <a:sym typeface="+mn-ea"/>
              </a:rPr>
              <a:t>四、关于</a:t>
            </a:r>
            <a:r>
              <a:rPr lang="en-US" altLang="zh-CN" dirty="0">
                <a:sym typeface="+mn-ea"/>
              </a:rPr>
              <a:t>SpaCE2022</a:t>
            </a:r>
            <a:r>
              <a:rPr lang="zh-CN" altLang="en-US" dirty="0">
                <a:sym typeface="+mn-ea"/>
              </a:rPr>
              <a:t>和</a:t>
            </a:r>
            <a:r>
              <a:rPr lang="en-US" altLang="zh-CN" dirty="0">
                <a:sym typeface="+mn-ea"/>
              </a:rPr>
              <a:t>SpaCE2023</a:t>
            </a:r>
            <a:r>
              <a:rPr lang="zh-CN" altLang="en-US" dirty="0">
                <a:sym typeface="+mn-ea"/>
              </a:rPr>
              <a:t>的机器表现比较（未开始）</a:t>
            </a:r>
            <a:endParaRPr lang="en-US" altLang="zh-CN" dirty="0">
              <a:sym typeface="+mn-ea"/>
            </a:endParaRPr>
          </a:p>
          <a:p>
            <a:pPr marL="0" lvl="0" indent="0">
              <a:lnSpc>
                <a:spcPct val="150000"/>
              </a:lnSpc>
              <a:buNone/>
            </a:pPr>
            <a:r>
              <a:rPr lang="zh-CN" altLang="en-US" dirty="0">
                <a:sym typeface="+mn-ea"/>
              </a:rPr>
              <a:t>五、总结与计划</a:t>
            </a:r>
            <a:endParaRPr lang="en-US" altLang="zh-CN" dirty="0">
              <a:sym typeface="+mn-ea"/>
            </a:endParaRPr>
          </a:p>
        </p:txBody>
      </p:sp>
      <p:sp>
        <p:nvSpPr>
          <p:cNvPr id="4" name="灯片编号占位符 3"/>
          <p:cNvSpPr>
            <a:spLocks noGrp="1"/>
          </p:cNvSpPr>
          <p:nvPr>
            <p:ph type="sldNum" sz="quarter" idx="12"/>
          </p:nvPr>
        </p:nvSpPr>
        <p:spPr/>
        <p:txBody>
          <a:bodyPr/>
          <a:lstStyle/>
          <a:p>
            <a:fld id="{7D9BB5D0-35E4-459D-AEF3-FE4D7C45CC19}" type="slidenum">
              <a:rPr lang="zh-CN" altLang="en-US" smtClean="0"/>
              <a:t>2</a:t>
            </a:fld>
            <a:endParaRPr lang="zh-CN" altLang="en-US"/>
          </a:p>
        </p:txBody>
      </p:sp>
    </p:spTree>
    <p:extLst>
      <p:ext uri="{BB962C8B-B14F-4D97-AF65-F5344CB8AC3E}">
        <p14:creationId xmlns:p14="http://schemas.microsoft.com/office/powerpoint/2010/main" val="31166620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替换词</a:t>
            </a:r>
            <a:r>
              <a:rPr lang="en-US" altLang="zh-CN" dirty="0"/>
              <a:t>——</a:t>
            </a:r>
            <a:r>
              <a:rPr lang="zh-CN" altLang="en-US" dirty="0"/>
              <a:t>词类角度：</a:t>
            </a:r>
            <a:r>
              <a:rPr lang="en-US" altLang="zh-CN" dirty="0"/>
              <a:t>f-mono-1</a:t>
            </a:r>
            <a:endParaRPr lang="zh-CN" altLang="en-US" dirty="0"/>
          </a:p>
        </p:txBody>
      </p:sp>
      <p:sp>
        <p:nvSpPr>
          <p:cNvPr id="4" name="灯片编号占位符 3"/>
          <p:cNvSpPr>
            <a:spLocks noGrp="1"/>
          </p:cNvSpPr>
          <p:nvPr>
            <p:ph type="sldNum" sz="quarter" idx="12"/>
          </p:nvPr>
        </p:nvSpPr>
        <p:spPr/>
        <p:txBody>
          <a:bodyPr/>
          <a:lstStyle/>
          <a:p>
            <a:fld id="{7D9BB5D0-35E4-459D-AEF3-FE4D7C45CC19}" type="slidenum">
              <a:rPr lang="zh-CN" altLang="en-US" smtClean="0"/>
              <a:t>20</a:t>
            </a:fld>
            <a:endParaRPr lang="zh-CN" altLang="en-US" dirty="0"/>
          </a:p>
        </p:txBody>
      </p:sp>
      <p:pic>
        <p:nvPicPr>
          <p:cNvPr id="7" name="图片 6" descr="截屏2022-09-22 08.52.37">
            <a:extLst>
              <a:ext uri="{FF2B5EF4-FFF2-40B4-BE49-F238E27FC236}">
                <a16:creationId xmlns:a16="http://schemas.microsoft.com/office/drawing/2014/main" id="{90DE9458-0F7B-AB71-DED8-C9CFF71E9682}"/>
              </a:ext>
            </a:extLst>
          </p:cNvPr>
          <p:cNvPicPr>
            <a:picLocks noChangeAspect="1"/>
          </p:cNvPicPr>
          <p:nvPr/>
        </p:nvPicPr>
        <p:blipFill rotWithShape="1">
          <a:blip r:embed="rId2"/>
          <a:srcRect t="52946" r="32250" b="39660"/>
          <a:stretch/>
        </p:blipFill>
        <p:spPr>
          <a:xfrm>
            <a:off x="457200" y="1121410"/>
            <a:ext cx="8373685" cy="393670"/>
          </a:xfrm>
          <a:prstGeom prst="rect">
            <a:avLst/>
          </a:prstGeom>
        </p:spPr>
      </p:pic>
      <p:graphicFrame>
        <p:nvGraphicFramePr>
          <p:cNvPr id="8" name="表格 7">
            <a:extLst>
              <a:ext uri="{FF2B5EF4-FFF2-40B4-BE49-F238E27FC236}">
                <a16:creationId xmlns:a16="http://schemas.microsoft.com/office/drawing/2014/main" id="{AA4E6320-D02E-5FF3-C4ED-52158072DF41}"/>
              </a:ext>
            </a:extLst>
          </p:cNvPr>
          <p:cNvGraphicFramePr>
            <a:graphicFrameLocks noGrp="1"/>
          </p:cNvGraphicFramePr>
          <p:nvPr>
            <p:extLst>
              <p:ext uri="{D42A27DB-BD31-4B8C-83A1-F6EECF244321}">
                <p14:modId xmlns:p14="http://schemas.microsoft.com/office/powerpoint/2010/main" val="66750729"/>
              </p:ext>
            </p:extLst>
          </p:nvPr>
        </p:nvGraphicFramePr>
        <p:xfrm>
          <a:off x="5457825" y="1664335"/>
          <a:ext cx="5691192" cy="1996218"/>
        </p:xfrm>
        <a:graphic>
          <a:graphicData uri="http://schemas.openxmlformats.org/drawingml/2006/table">
            <a:tbl>
              <a:tblPr firstRow="1" bandRow="1">
                <a:tableStyleId>{FABFCF23-3B69-468F-B69F-88F6DE6A72F2}</a:tableStyleId>
              </a:tblPr>
              <a:tblGrid>
                <a:gridCol w="1475933">
                  <a:extLst>
                    <a:ext uri="{9D8B030D-6E8A-4147-A177-3AD203B41FA5}">
                      <a16:colId xmlns:a16="http://schemas.microsoft.com/office/drawing/2014/main" val="3068921058"/>
                    </a:ext>
                  </a:extLst>
                </a:gridCol>
                <a:gridCol w="1263391">
                  <a:extLst>
                    <a:ext uri="{9D8B030D-6E8A-4147-A177-3AD203B41FA5}">
                      <a16:colId xmlns:a16="http://schemas.microsoft.com/office/drawing/2014/main" val="2807796320"/>
                    </a:ext>
                  </a:extLst>
                </a:gridCol>
                <a:gridCol w="1475934">
                  <a:extLst>
                    <a:ext uri="{9D8B030D-6E8A-4147-A177-3AD203B41FA5}">
                      <a16:colId xmlns:a16="http://schemas.microsoft.com/office/drawing/2014/main" val="2705934188"/>
                    </a:ext>
                  </a:extLst>
                </a:gridCol>
                <a:gridCol w="1475934">
                  <a:extLst>
                    <a:ext uri="{9D8B030D-6E8A-4147-A177-3AD203B41FA5}">
                      <a16:colId xmlns:a16="http://schemas.microsoft.com/office/drawing/2014/main" val="879612936"/>
                    </a:ext>
                  </a:extLst>
                </a:gridCol>
              </a:tblGrid>
              <a:tr h="569521">
                <a:tc>
                  <a:txBody>
                    <a:bodyPr/>
                    <a:lstStyle/>
                    <a:p>
                      <a:pPr algn="ctr"/>
                      <a:r>
                        <a:rPr lang="zh-CN" altLang="en-US" sz="1800" dirty="0">
                          <a:latin typeface="微软雅黑" charset="0"/>
                          <a:ea typeface="微软雅黑" charset="0"/>
                        </a:rPr>
                        <a:t>原词</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替换词</a:t>
                      </a:r>
                      <a:endParaRPr lang="zh-CN" sz="1800" dirty="0">
                        <a:latin typeface="微软雅黑" charset="0"/>
                        <a:ea typeface="微软雅黑" charset="0"/>
                      </a:endParaRPr>
                    </a:p>
                  </a:txBody>
                  <a:tcPr anchor="ctr"/>
                </a:tc>
                <a:tc>
                  <a:txBody>
                    <a:bodyPr/>
                    <a:lstStyle/>
                    <a:p>
                      <a:pPr algn="ctr">
                        <a:buNone/>
                      </a:pPr>
                      <a:r>
                        <a:rPr lang="en-US" altLang="zh-CN" sz="1800" dirty="0">
                          <a:latin typeface="微软雅黑" charset="0"/>
                          <a:ea typeface="微软雅黑" charset="0"/>
                        </a:rPr>
                        <a:t>baseline</a:t>
                      </a: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tc>
                  <a:txBody>
                    <a:bodyPr/>
                    <a:lstStyle/>
                    <a:p>
                      <a:pPr algn="ctr">
                        <a:buNone/>
                      </a:pPr>
                      <a:r>
                        <a:rPr lang="en-US" altLang="zh-CN" sz="1800" dirty="0" err="1">
                          <a:latin typeface="微软雅黑" charset="0"/>
                          <a:ea typeface="微软雅黑" charset="0"/>
                        </a:rPr>
                        <a:t>fudan</a:t>
                      </a:r>
                      <a:endParaRPr lang="en-US" altLang="zh-CN" sz="1800" dirty="0">
                        <a:latin typeface="微软雅黑" charset="0"/>
                        <a:ea typeface="微软雅黑" charset="0"/>
                      </a:endParaRP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992685900"/>
                  </a:ext>
                </a:extLst>
              </a:tr>
              <a:tr h="452046">
                <a:tc>
                  <a:txBody>
                    <a:bodyPr/>
                    <a:lstStyle/>
                    <a:p>
                      <a:pPr algn="ctr"/>
                      <a:r>
                        <a:rPr lang="zh-CN" altLang="en-US" sz="1800" dirty="0">
                          <a:latin typeface="微软雅黑" charset="0"/>
                          <a:ea typeface="微软雅黑" charset="0"/>
                        </a:rPr>
                        <a:t>后</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外</a:t>
                      </a:r>
                      <a:endParaRPr lang="zh-CN" sz="1800" dirty="0">
                        <a:latin typeface="微软雅黑" charset="0"/>
                        <a:ea typeface="微软雅黑" charset="0"/>
                      </a:endParaRPr>
                    </a:p>
                  </a:txBody>
                  <a:tcPr anchor="ctr"/>
                </a:tc>
                <a:tc>
                  <a:txBody>
                    <a:bodyPr/>
                    <a:lstStyle/>
                    <a:p>
                      <a:pPr marL="0" algn="ctr" defTabSz="914400" rtl="0" eaLnBrk="1" fontAlgn="ctr" latinLnBrk="0" hangingPunct="1"/>
                      <a:r>
                        <a:rPr lang="en-US" altLang="zh-CN" sz="1800" b="0" i="0" u="none" strike="noStrike" kern="1200" dirty="0">
                          <a:solidFill>
                            <a:srgbClr val="000000"/>
                          </a:solidFill>
                          <a:effectLst/>
                          <a:latin typeface="Arial" panose="020B0604020202020204" pitchFamily="34" charset="0"/>
                          <a:ea typeface="等线" panose="02010600030101010101" pitchFamily="2" charset="-122"/>
                          <a:cs typeface="+mn-cs"/>
                        </a:rPr>
                        <a:t>0.9073</a:t>
                      </a:r>
                    </a:p>
                  </a:txBody>
                  <a:tcPr marL="6350" marR="6350" marT="6350" marB="0" anchor="ctr"/>
                </a:tc>
                <a:tc>
                  <a:txBody>
                    <a:bodyPr/>
                    <a:lstStyle/>
                    <a:p>
                      <a:pPr marL="0" algn="ctr" defTabSz="914400" rtl="0" eaLnBrk="1" fontAlgn="b" latinLnBrk="0" hangingPunct="1"/>
                      <a:r>
                        <a:rPr lang="en-US" altLang="zh-CN" sz="1800" b="0" i="0" u="none" strike="noStrike" kern="1200" dirty="0">
                          <a:solidFill>
                            <a:srgbClr val="000000"/>
                          </a:solidFill>
                          <a:effectLst/>
                          <a:latin typeface="Arial" panose="020B0604020202020204" pitchFamily="34" charset="0"/>
                          <a:ea typeface="等线" panose="02010600030101010101" pitchFamily="2" charset="-122"/>
                          <a:cs typeface="+mn-cs"/>
                        </a:rPr>
                        <a:t>0.3987</a:t>
                      </a:r>
                    </a:p>
                  </a:txBody>
                  <a:tcPr marL="6350" marR="6350" marT="6350" marB="0" anchor="ctr"/>
                </a:tc>
                <a:extLst>
                  <a:ext uri="{0D108BD9-81ED-4DB2-BD59-A6C34878D82A}">
                    <a16:rowId xmlns:a16="http://schemas.microsoft.com/office/drawing/2014/main" val="896213536"/>
                  </a:ext>
                </a:extLst>
              </a:tr>
              <a:tr h="452046">
                <a:tc>
                  <a:txBody>
                    <a:bodyPr/>
                    <a:lstStyle/>
                    <a:p>
                      <a:pPr algn="ctr"/>
                      <a:r>
                        <a:rPr lang="zh-CN" altLang="en-US" sz="1800" dirty="0">
                          <a:latin typeface="微软雅黑" charset="0"/>
                          <a:ea typeface="微软雅黑" charset="0"/>
                        </a:rPr>
                        <a:t>内</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后</a:t>
                      </a:r>
                      <a:endParaRPr lang="zh-CN" sz="1800" dirty="0">
                        <a:latin typeface="微软雅黑" charset="0"/>
                        <a:ea typeface="微软雅黑" charset="0"/>
                      </a:endParaRPr>
                    </a:p>
                  </a:txBody>
                  <a:tcPr anchor="ctr"/>
                </a:tc>
                <a:tc>
                  <a:txBody>
                    <a:bodyPr/>
                    <a:lstStyle/>
                    <a:p>
                      <a:pPr algn="ctr" rtl="0" fontAlgn="ctr"/>
                      <a:r>
                        <a:rPr lang="en-US" altLang="zh-CN" sz="1800" b="0" i="0" u="none" strike="noStrike" dirty="0">
                          <a:solidFill>
                            <a:srgbClr val="000000"/>
                          </a:solidFill>
                          <a:effectLst/>
                          <a:latin typeface="微软雅黑" panose="020B0503020204020204" pitchFamily="34" charset="-122"/>
                          <a:ea typeface="微软雅黑" panose="020B0503020204020204" pitchFamily="34" charset="-122"/>
                        </a:rPr>
                        <a:t>0.1577</a:t>
                      </a:r>
                    </a:p>
                  </a:txBody>
                  <a:tcPr marL="6350" marR="6350" marT="6350" marB="0" anchor="ctr"/>
                </a:tc>
                <a:tc>
                  <a:txBody>
                    <a:bodyPr/>
                    <a:lstStyle/>
                    <a:p>
                      <a:pPr marL="0" algn="ctr" defTabSz="914400" rtl="0" eaLnBrk="1" fontAlgn="b" latinLnBrk="0" hangingPunct="1"/>
                      <a:r>
                        <a:rPr lang="en-US" altLang="zh-CN" sz="1800" b="0" i="0" u="none" strike="noStrike" kern="1200" dirty="0">
                          <a:solidFill>
                            <a:srgbClr val="000000"/>
                          </a:solidFill>
                          <a:effectLst/>
                          <a:latin typeface="Arial" panose="020B0604020202020204" pitchFamily="34" charset="0"/>
                          <a:ea typeface="等线" panose="02010600030101010101" pitchFamily="2" charset="-122"/>
                          <a:cs typeface="+mn-cs"/>
                        </a:rPr>
                        <a:t>0.7555</a:t>
                      </a:r>
                    </a:p>
                  </a:txBody>
                  <a:tcPr marL="6350" marR="6350" marT="6350" marB="0" anchor="ctr"/>
                </a:tc>
                <a:extLst>
                  <a:ext uri="{0D108BD9-81ED-4DB2-BD59-A6C34878D82A}">
                    <a16:rowId xmlns:a16="http://schemas.microsoft.com/office/drawing/2014/main" val="799222241"/>
                  </a:ext>
                </a:extLst>
              </a:tr>
              <a:tr h="452046">
                <a:tc>
                  <a:txBody>
                    <a:bodyPr/>
                    <a:lstStyle/>
                    <a:p>
                      <a:pPr algn="ctr"/>
                      <a:r>
                        <a:rPr lang="zh-CN" altLang="en-US" sz="1800" dirty="0">
                          <a:latin typeface="微软雅黑" charset="0"/>
                          <a:ea typeface="微软雅黑" charset="0"/>
                        </a:rPr>
                        <a:t>内</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外</a:t>
                      </a:r>
                      <a:endParaRPr lang="zh-CN" sz="1800" dirty="0">
                        <a:latin typeface="微软雅黑" charset="0"/>
                        <a:ea typeface="微软雅黑" charset="0"/>
                      </a:endParaRP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1800" b="0" i="0" u="none" strike="noStrike" kern="1200" dirty="0">
                          <a:solidFill>
                            <a:srgbClr val="000000"/>
                          </a:solidFill>
                          <a:effectLst/>
                          <a:latin typeface="Arial" panose="020B0604020202020204" pitchFamily="34" charset="0"/>
                          <a:ea typeface="等线" panose="02010600030101010101" pitchFamily="2" charset="-122"/>
                          <a:cs typeface="+mn-cs"/>
                        </a:rPr>
                        <a:t>0.2472</a:t>
                      </a:r>
                    </a:p>
                  </a:txBody>
                  <a:tcPr marL="6350" marR="6350" marT="6350"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zh-CN" sz="1800" b="0" i="0" u="none" strike="noStrike" kern="1200" dirty="0">
                          <a:solidFill>
                            <a:srgbClr val="000000"/>
                          </a:solidFill>
                          <a:effectLst/>
                          <a:latin typeface="Arial" panose="020B0604020202020204" pitchFamily="34" charset="0"/>
                          <a:ea typeface="等线" panose="02010600030101010101" pitchFamily="2" charset="-122"/>
                          <a:cs typeface="+mn-cs"/>
                        </a:rPr>
                        <a:t>0.7362</a:t>
                      </a:r>
                    </a:p>
                  </a:txBody>
                  <a:tcPr marL="6350" marR="6350" marT="6350" marB="0" anchor="ctr"/>
                </a:tc>
                <a:extLst>
                  <a:ext uri="{0D108BD9-81ED-4DB2-BD59-A6C34878D82A}">
                    <a16:rowId xmlns:a16="http://schemas.microsoft.com/office/drawing/2014/main" val="3466091016"/>
                  </a:ext>
                </a:extLst>
              </a:tr>
            </a:tbl>
          </a:graphicData>
        </a:graphic>
      </p:graphicFrame>
      <p:sp>
        <p:nvSpPr>
          <p:cNvPr id="5" name="圆角矩形 14">
            <a:extLst>
              <a:ext uri="{FF2B5EF4-FFF2-40B4-BE49-F238E27FC236}">
                <a16:creationId xmlns:a16="http://schemas.microsoft.com/office/drawing/2014/main" id="{24F8C793-ABFC-EEF2-B21F-202CB67B9BC9}"/>
              </a:ext>
            </a:extLst>
          </p:cNvPr>
          <p:cNvSpPr/>
          <p:nvPr/>
        </p:nvSpPr>
        <p:spPr>
          <a:xfrm>
            <a:off x="457200" y="1618184"/>
            <a:ext cx="4801042" cy="3621632"/>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lnSpc>
                <a:spcPct val="150000"/>
              </a:lnSpc>
            </a:pPr>
            <a:r>
              <a:rPr lang="zh-CN" altLang="en-US" sz="2400" b="1" dirty="0">
                <a:latin typeface="微软雅黑" charset="-122"/>
                <a:ea typeface="微软雅黑" charset="-122"/>
                <a:sym typeface="+mn-ea"/>
              </a:rPr>
              <a:t>可考察点：</a:t>
            </a:r>
            <a:endParaRPr lang="en-US" altLang="zh-CN" sz="24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r>
              <a:rPr lang="zh-CN" altLang="en-US" sz="2400" b="1" dirty="0">
                <a:latin typeface="微软雅黑" charset="-122"/>
                <a:ea typeface="微软雅黑" charset="-122"/>
                <a:sym typeface="+mn-ea"/>
              </a:rPr>
              <a:t>两个模型得分悬殊的替换对</a:t>
            </a:r>
            <a:endParaRPr lang="en-US" altLang="zh-CN" sz="24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r>
              <a:rPr lang="zh-CN" altLang="en-US" sz="2400" b="1" dirty="0">
                <a:latin typeface="微软雅黑" charset="-122"/>
                <a:ea typeface="微软雅黑" charset="-122"/>
                <a:sym typeface="+mn-ea"/>
              </a:rPr>
              <a:t>原词和替换词互为交换的替换对在同一个模型中的得分</a:t>
            </a:r>
            <a:endParaRPr lang="en-US" altLang="zh-CN" sz="24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r>
              <a:rPr lang="zh-CN" altLang="en-US" sz="2400" b="1" dirty="0">
                <a:latin typeface="微软雅黑" charset="-122"/>
                <a:ea typeface="微软雅黑" charset="-122"/>
                <a:sym typeface="+mn-ea"/>
              </a:rPr>
              <a:t>原词和替换词是近义词或反义词的替换对</a:t>
            </a:r>
            <a:endParaRPr lang="en-US" altLang="zh-CN" sz="2400" b="1" dirty="0">
              <a:latin typeface="微软雅黑" charset="-122"/>
              <a:ea typeface="微软雅黑" charset="-122"/>
              <a:sym typeface="+mn-ea"/>
            </a:endParaRPr>
          </a:p>
        </p:txBody>
      </p:sp>
      <p:graphicFrame>
        <p:nvGraphicFramePr>
          <p:cNvPr id="6" name="表格 5">
            <a:extLst>
              <a:ext uri="{FF2B5EF4-FFF2-40B4-BE49-F238E27FC236}">
                <a16:creationId xmlns:a16="http://schemas.microsoft.com/office/drawing/2014/main" id="{4D2850CA-94F1-F687-12CE-4BF1C3EC6933}"/>
              </a:ext>
            </a:extLst>
          </p:cNvPr>
          <p:cNvGraphicFramePr>
            <a:graphicFrameLocks noGrp="1"/>
          </p:cNvGraphicFramePr>
          <p:nvPr>
            <p:extLst>
              <p:ext uri="{D42A27DB-BD31-4B8C-83A1-F6EECF244321}">
                <p14:modId xmlns:p14="http://schemas.microsoft.com/office/powerpoint/2010/main" val="1596897005"/>
              </p:ext>
            </p:extLst>
          </p:nvPr>
        </p:nvGraphicFramePr>
        <p:xfrm>
          <a:off x="5457825" y="3877193"/>
          <a:ext cx="4215258" cy="2448264"/>
        </p:xfrm>
        <a:graphic>
          <a:graphicData uri="http://schemas.openxmlformats.org/drawingml/2006/table">
            <a:tbl>
              <a:tblPr firstRow="1" bandRow="1">
                <a:tableStyleId>{FABFCF23-3B69-468F-B69F-88F6DE6A72F2}</a:tableStyleId>
              </a:tblPr>
              <a:tblGrid>
                <a:gridCol w="1475933">
                  <a:extLst>
                    <a:ext uri="{9D8B030D-6E8A-4147-A177-3AD203B41FA5}">
                      <a16:colId xmlns:a16="http://schemas.microsoft.com/office/drawing/2014/main" val="3068921058"/>
                    </a:ext>
                  </a:extLst>
                </a:gridCol>
                <a:gridCol w="1263391">
                  <a:extLst>
                    <a:ext uri="{9D8B030D-6E8A-4147-A177-3AD203B41FA5}">
                      <a16:colId xmlns:a16="http://schemas.microsoft.com/office/drawing/2014/main" val="2807796320"/>
                    </a:ext>
                  </a:extLst>
                </a:gridCol>
                <a:gridCol w="1475934">
                  <a:extLst>
                    <a:ext uri="{9D8B030D-6E8A-4147-A177-3AD203B41FA5}">
                      <a16:colId xmlns:a16="http://schemas.microsoft.com/office/drawing/2014/main" val="2705934188"/>
                    </a:ext>
                  </a:extLst>
                </a:gridCol>
              </a:tblGrid>
              <a:tr h="569521">
                <a:tc>
                  <a:txBody>
                    <a:bodyPr/>
                    <a:lstStyle/>
                    <a:p>
                      <a:pPr algn="ctr"/>
                      <a:r>
                        <a:rPr lang="zh-CN" altLang="en-US" sz="1800" dirty="0">
                          <a:latin typeface="微软雅黑" charset="0"/>
                          <a:ea typeface="微软雅黑" charset="0"/>
                        </a:rPr>
                        <a:t>原词</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替换词</a:t>
                      </a:r>
                      <a:endParaRPr lang="zh-CN" sz="1800" dirty="0">
                        <a:latin typeface="微软雅黑" charset="0"/>
                        <a:ea typeface="微软雅黑" charset="0"/>
                      </a:endParaRPr>
                    </a:p>
                  </a:txBody>
                  <a:tcPr anchor="ctr"/>
                </a:tc>
                <a:tc>
                  <a:txBody>
                    <a:bodyPr/>
                    <a:lstStyle/>
                    <a:p>
                      <a:pPr algn="ctr">
                        <a:buNone/>
                      </a:pPr>
                      <a:r>
                        <a:rPr lang="en-US" altLang="zh-CN" sz="1800" dirty="0">
                          <a:latin typeface="微软雅黑" charset="0"/>
                          <a:ea typeface="微软雅黑" charset="0"/>
                        </a:rPr>
                        <a:t>baseline</a:t>
                      </a:r>
                    </a:p>
                    <a:p>
                      <a:pPr algn="ctr">
                        <a:buNone/>
                      </a:pPr>
                      <a:r>
                        <a:rPr lang="zh-CN" altLang="en-US" sz="1800" dirty="0">
                          <a:latin typeface="微软雅黑" charset="0"/>
                          <a:ea typeface="微软雅黑" charset="0"/>
                        </a:rPr>
                        <a:t>（</a:t>
                      </a:r>
                      <a:r>
                        <a:rPr lang="en-US" altLang="zh-CN" sz="1800" dirty="0">
                          <a:latin typeface="微软雅黑" charset="0"/>
                          <a:ea typeface="微软雅黑" charset="0"/>
                        </a:rPr>
                        <a:t>F1</a:t>
                      </a:r>
                      <a:r>
                        <a:rPr lang="zh-CN" altLang="en-US" sz="1800" dirty="0">
                          <a:latin typeface="微软雅黑" charset="0"/>
                          <a:ea typeface="微软雅黑" charset="0"/>
                        </a:rPr>
                        <a:t>）</a:t>
                      </a:r>
                    </a:p>
                  </a:txBody>
                  <a:tcPr anchor="ctr"/>
                </a:tc>
                <a:extLst>
                  <a:ext uri="{0D108BD9-81ED-4DB2-BD59-A6C34878D82A}">
                    <a16:rowId xmlns:a16="http://schemas.microsoft.com/office/drawing/2014/main" val="1992685900"/>
                  </a:ext>
                </a:extLst>
              </a:tr>
              <a:tr h="452046">
                <a:tc>
                  <a:txBody>
                    <a:bodyPr/>
                    <a:lstStyle/>
                    <a:p>
                      <a:pPr algn="ctr"/>
                      <a:r>
                        <a:rPr lang="zh-CN" altLang="en-US" sz="1800" dirty="0">
                          <a:latin typeface="微软雅黑" charset="0"/>
                          <a:ea typeface="微软雅黑" charset="0"/>
                        </a:rPr>
                        <a:t>中</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上</a:t>
                      </a:r>
                      <a:endParaRPr lang="zh-CN" sz="1800" dirty="0">
                        <a:latin typeface="微软雅黑" charset="0"/>
                        <a:ea typeface="微软雅黑" charset="0"/>
                      </a:endParaRPr>
                    </a:p>
                  </a:txBody>
                  <a:tcPr anchor="ctr"/>
                </a:tc>
                <a:tc>
                  <a:txBody>
                    <a:bodyPr/>
                    <a:lstStyle/>
                    <a:p>
                      <a:pPr marL="0" algn="ctr" defTabSz="914400" rtl="0" eaLnBrk="1" fontAlgn="ctr" latinLnBrk="0" hangingPunct="1"/>
                      <a:r>
                        <a:rPr lang="en-US" altLang="zh-CN" sz="1800" b="0" i="0" u="none" strike="noStrike" kern="1200" dirty="0">
                          <a:solidFill>
                            <a:srgbClr val="000000"/>
                          </a:solidFill>
                          <a:effectLst/>
                          <a:latin typeface="Arial" panose="020B0604020202020204" pitchFamily="34" charset="0"/>
                          <a:ea typeface="等线" panose="02010600030101010101" pitchFamily="2" charset="-122"/>
                          <a:cs typeface="+mn-cs"/>
                        </a:rPr>
                        <a:t>0.8542</a:t>
                      </a:r>
                    </a:p>
                  </a:txBody>
                  <a:tcPr marL="6350" marR="6350" marT="6350" marB="0" anchor="ctr"/>
                </a:tc>
                <a:extLst>
                  <a:ext uri="{0D108BD9-81ED-4DB2-BD59-A6C34878D82A}">
                    <a16:rowId xmlns:a16="http://schemas.microsoft.com/office/drawing/2014/main" val="896213536"/>
                  </a:ext>
                </a:extLst>
              </a:tr>
              <a:tr h="452046">
                <a:tc>
                  <a:txBody>
                    <a:bodyPr/>
                    <a:lstStyle/>
                    <a:p>
                      <a:pPr algn="ctr"/>
                      <a:r>
                        <a:rPr lang="zh-CN" altLang="en-US" sz="1800" dirty="0">
                          <a:latin typeface="微软雅黑" charset="0"/>
                          <a:ea typeface="微软雅黑" charset="0"/>
                        </a:rPr>
                        <a:t>上</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中</a:t>
                      </a:r>
                      <a:endParaRPr lang="zh-CN" sz="1800" dirty="0">
                        <a:latin typeface="微软雅黑" charset="0"/>
                        <a:ea typeface="微软雅黑" charset="0"/>
                      </a:endParaRPr>
                    </a:p>
                  </a:txBody>
                  <a:tcPr anchor="ctr"/>
                </a:tc>
                <a:tc>
                  <a:txBody>
                    <a:bodyPr/>
                    <a:lstStyle/>
                    <a:p>
                      <a:pPr marL="0" algn="ctr" defTabSz="914400" rtl="0" eaLnBrk="1" fontAlgn="ctr" latinLnBrk="0" hangingPunct="1"/>
                      <a:r>
                        <a:rPr lang="en-US" altLang="zh-CN" sz="1800" b="0" i="0" u="none" strike="noStrike" kern="1200" dirty="0">
                          <a:solidFill>
                            <a:srgbClr val="000000"/>
                          </a:solidFill>
                          <a:effectLst/>
                          <a:latin typeface="Arial" panose="020B0604020202020204" pitchFamily="34" charset="0"/>
                          <a:ea typeface="等线" panose="02010600030101010101" pitchFamily="2" charset="-122"/>
                          <a:cs typeface="+mn-cs"/>
                        </a:rPr>
                        <a:t>0.7442</a:t>
                      </a:r>
                    </a:p>
                  </a:txBody>
                  <a:tcPr marL="6350" marR="6350" marT="6350" marB="0" anchor="ctr"/>
                </a:tc>
                <a:extLst>
                  <a:ext uri="{0D108BD9-81ED-4DB2-BD59-A6C34878D82A}">
                    <a16:rowId xmlns:a16="http://schemas.microsoft.com/office/drawing/2014/main" val="799222241"/>
                  </a:ext>
                </a:extLst>
              </a:tr>
              <a:tr h="452046">
                <a:tc>
                  <a:txBody>
                    <a:bodyPr/>
                    <a:lstStyle/>
                    <a:p>
                      <a:pPr algn="ctr"/>
                      <a:r>
                        <a:rPr lang="zh-CN" altLang="en-US" sz="1800" dirty="0">
                          <a:latin typeface="微软雅黑" charset="0"/>
                          <a:ea typeface="微软雅黑" charset="0"/>
                        </a:rPr>
                        <a:t>上</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后</a:t>
                      </a:r>
                      <a:endParaRPr lang="zh-CN" sz="1800" dirty="0">
                        <a:latin typeface="微软雅黑" charset="0"/>
                        <a:ea typeface="微软雅黑" charset="0"/>
                      </a:endParaRP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1800" b="0" i="0" u="none" strike="noStrike" kern="1200" dirty="0">
                          <a:solidFill>
                            <a:srgbClr val="000000"/>
                          </a:solidFill>
                          <a:effectLst/>
                          <a:latin typeface="Arial" panose="020B0604020202020204" pitchFamily="34" charset="0"/>
                          <a:ea typeface="等线" panose="02010600030101010101" pitchFamily="2" charset="-122"/>
                          <a:cs typeface="+mn-cs"/>
                        </a:rPr>
                        <a:t>0.7780</a:t>
                      </a:r>
                    </a:p>
                  </a:txBody>
                  <a:tcPr marL="6350" marR="6350" marT="6350" marB="0" anchor="ctr"/>
                </a:tc>
                <a:extLst>
                  <a:ext uri="{0D108BD9-81ED-4DB2-BD59-A6C34878D82A}">
                    <a16:rowId xmlns:a16="http://schemas.microsoft.com/office/drawing/2014/main" val="3466091016"/>
                  </a:ext>
                </a:extLst>
              </a:tr>
              <a:tr h="452046">
                <a:tc>
                  <a:txBody>
                    <a:bodyPr/>
                    <a:lstStyle/>
                    <a:p>
                      <a:pPr algn="ctr"/>
                      <a:r>
                        <a:rPr lang="zh-CN" altLang="en-US" sz="1800" dirty="0">
                          <a:latin typeface="微软雅黑" charset="0"/>
                          <a:ea typeface="微软雅黑" charset="0"/>
                        </a:rPr>
                        <a:t>后</a:t>
                      </a:r>
                      <a:endParaRPr lang="zh-CN" sz="1800" dirty="0">
                        <a:latin typeface="微软雅黑" charset="0"/>
                        <a:ea typeface="微软雅黑" charset="0"/>
                      </a:endParaRPr>
                    </a:p>
                  </a:txBody>
                  <a:tcPr anchor="ctr"/>
                </a:tc>
                <a:tc>
                  <a:txBody>
                    <a:bodyPr/>
                    <a:lstStyle/>
                    <a:p>
                      <a:pPr algn="ctr"/>
                      <a:r>
                        <a:rPr lang="zh-CN" altLang="en-US" sz="1800" dirty="0">
                          <a:latin typeface="微软雅黑" charset="0"/>
                          <a:ea typeface="微软雅黑" charset="0"/>
                        </a:rPr>
                        <a:t>上</a:t>
                      </a:r>
                      <a:endParaRPr lang="zh-CN" sz="1800" dirty="0">
                        <a:latin typeface="微软雅黑" charset="0"/>
                        <a:ea typeface="微软雅黑" charset="0"/>
                      </a:endParaRP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1800" b="0" i="0" u="none" strike="noStrike" kern="1200" dirty="0">
                          <a:solidFill>
                            <a:srgbClr val="000000"/>
                          </a:solidFill>
                          <a:effectLst/>
                          <a:latin typeface="Arial" panose="020B0604020202020204" pitchFamily="34" charset="0"/>
                          <a:ea typeface="等线" panose="02010600030101010101" pitchFamily="2" charset="-122"/>
                          <a:cs typeface="+mn-cs"/>
                        </a:rPr>
                        <a:t>0.2725</a:t>
                      </a:r>
                    </a:p>
                  </a:txBody>
                  <a:tcPr marL="6350" marR="6350" marT="6350" marB="0" anchor="ctr"/>
                </a:tc>
                <a:extLst>
                  <a:ext uri="{0D108BD9-81ED-4DB2-BD59-A6C34878D82A}">
                    <a16:rowId xmlns:a16="http://schemas.microsoft.com/office/drawing/2014/main" val="1877087079"/>
                  </a:ext>
                </a:extLst>
              </a:tr>
            </a:tbl>
          </a:graphicData>
        </a:graphic>
      </p:graphicFrame>
    </p:spTree>
    <p:extLst>
      <p:ext uri="{BB962C8B-B14F-4D97-AF65-F5344CB8AC3E}">
        <p14:creationId xmlns:p14="http://schemas.microsoft.com/office/powerpoint/2010/main" val="28191416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sym typeface="+mn-ea"/>
              </a:rPr>
              <a:t>语料特征分析</a:t>
            </a:r>
            <a:r>
              <a:rPr lang="en-US" altLang="zh-CN" dirty="0">
                <a:sym typeface="+mn-ea"/>
              </a:rPr>
              <a:t>——</a:t>
            </a:r>
            <a:r>
              <a:rPr lang="zh-CN" altLang="en-US" dirty="0">
                <a:sym typeface="+mn-ea"/>
              </a:rPr>
              <a:t>总结</a:t>
            </a:r>
            <a:endParaRPr lang="zh-CN" altLang="en-US" dirty="0"/>
          </a:p>
        </p:txBody>
      </p:sp>
      <p:sp>
        <p:nvSpPr>
          <p:cNvPr id="4" name="灯片编号占位符 3"/>
          <p:cNvSpPr>
            <a:spLocks noGrp="1"/>
          </p:cNvSpPr>
          <p:nvPr>
            <p:ph type="sldNum" sz="quarter" idx="12"/>
          </p:nvPr>
        </p:nvSpPr>
        <p:spPr/>
        <p:txBody>
          <a:bodyPr/>
          <a:lstStyle/>
          <a:p>
            <a:fld id="{7D9BB5D0-35E4-459D-AEF3-FE4D7C45CC19}" type="slidenum">
              <a:rPr lang="zh-CN" altLang="en-US" smtClean="0"/>
              <a:t>21</a:t>
            </a:fld>
            <a:endParaRPr lang="zh-CN" altLang="en-US" dirty="0"/>
          </a:p>
        </p:txBody>
      </p:sp>
      <p:sp>
        <p:nvSpPr>
          <p:cNvPr id="5" name="圆角矩形 14">
            <a:extLst>
              <a:ext uri="{FF2B5EF4-FFF2-40B4-BE49-F238E27FC236}">
                <a16:creationId xmlns:a16="http://schemas.microsoft.com/office/drawing/2014/main" id="{24F8C793-ABFC-EEF2-B21F-202CB67B9BC9}"/>
              </a:ext>
            </a:extLst>
          </p:cNvPr>
          <p:cNvSpPr/>
          <p:nvPr/>
        </p:nvSpPr>
        <p:spPr>
          <a:xfrm>
            <a:off x="352424" y="1243884"/>
            <a:ext cx="11468101" cy="4925194"/>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marL="342900"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篇章：</a:t>
            </a:r>
            <a:endParaRPr lang="en-US" altLang="zh-CN" sz="2000" b="1" dirty="0">
              <a:latin typeface="微软雅黑" charset="-122"/>
              <a:ea typeface="微软雅黑" charset="-122"/>
              <a:sym typeface="+mn-ea"/>
            </a:endParaRPr>
          </a:p>
          <a:p>
            <a:pPr marL="800100" lvl="1"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机器在一般领域语料展现出比专业领域语料更强的空间语义理解能力。</a:t>
            </a:r>
            <a:endParaRPr lang="en-US" altLang="zh-CN" sz="2000" b="1" dirty="0">
              <a:latin typeface="微软雅黑" charset="-122"/>
              <a:ea typeface="微软雅黑" charset="-122"/>
              <a:sym typeface="+mn-ea"/>
            </a:endParaRPr>
          </a:p>
          <a:p>
            <a:pPr marL="800100" lvl="1"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专业领域语料中，体育文本表现最佳，交通文本和地理百科表现最差。</a:t>
            </a:r>
            <a:endParaRPr lang="en-US" altLang="zh-CN" sz="20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句子：</a:t>
            </a:r>
            <a:endParaRPr lang="en-US" altLang="zh-CN" sz="2000" b="1" dirty="0">
              <a:latin typeface="微软雅黑" charset="-122"/>
              <a:ea typeface="微软雅黑" charset="-122"/>
              <a:sym typeface="+mn-ea"/>
            </a:endParaRPr>
          </a:p>
          <a:p>
            <a:pPr marL="800100" lvl="1"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语料长度可能是影响机器表现的一个因素：语料越短，得分越高。</a:t>
            </a:r>
            <a:endParaRPr lang="en-US" altLang="zh-CN" sz="2000" b="1" dirty="0">
              <a:latin typeface="微软雅黑" charset="-122"/>
              <a:ea typeface="微软雅黑" charset="-122"/>
              <a:sym typeface="+mn-ea"/>
            </a:endParaRPr>
          </a:p>
          <a:p>
            <a:pPr marL="800100" lvl="1"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这在一般领域语料中更明显。</a:t>
            </a:r>
            <a:endParaRPr lang="en-US" altLang="zh-CN" sz="20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词语：</a:t>
            </a:r>
            <a:endParaRPr lang="en-US" altLang="zh-CN" sz="2000" b="1" dirty="0">
              <a:latin typeface="微软雅黑" charset="-122"/>
              <a:ea typeface="微软雅黑" charset="-122"/>
              <a:sym typeface="+mn-ea"/>
            </a:endParaRPr>
          </a:p>
          <a:p>
            <a:pPr marL="800100" lvl="1"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替换词的数量可能不影响机器表现。</a:t>
            </a:r>
            <a:endParaRPr lang="en-US" altLang="zh-CN" sz="2000" b="1" dirty="0">
              <a:latin typeface="微软雅黑" charset="-122"/>
              <a:ea typeface="微软雅黑" charset="-122"/>
              <a:sym typeface="+mn-ea"/>
            </a:endParaRPr>
          </a:p>
          <a:p>
            <a:pPr marL="800100" lvl="1"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替换词的音节数量可能是其中一个影响因素：机器更擅长发现单音节替换词的异常。</a:t>
            </a:r>
            <a:endParaRPr lang="en-US" altLang="zh-CN" sz="2000" b="1" dirty="0">
              <a:latin typeface="微软雅黑" charset="-122"/>
              <a:ea typeface="微软雅黑" charset="-122"/>
              <a:sym typeface="+mn-ea"/>
            </a:endParaRPr>
          </a:p>
          <a:p>
            <a:pPr marL="800100" lvl="1"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替换词词类中，机器更擅长发现方位词的异常，而在介词和副词上表现较差。</a:t>
            </a:r>
            <a:endParaRPr lang="en-US" altLang="zh-CN" sz="2000" b="1" dirty="0">
              <a:latin typeface="微软雅黑" charset="-122"/>
              <a:ea typeface="微软雅黑" charset="-122"/>
              <a:sym typeface="+mn-ea"/>
            </a:endParaRPr>
          </a:p>
        </p:txBody>
      </p:sp>
    </p:spTree>
    <p:extLst>
      <p:ext uri="{BB962C8B-B14F-4D97-AF65-F5344CB8AC3E}">
        <p14:creationId xmlns:p14="http://schemas.microsoft.com/office/powerpoint/2010/main" val="232943174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sym typeface="+mn-ea"/>
              </a:rPr>
              <a:t>还缺什么？</a:t>
            </a:r>
            <a:endParaRPr lang="zh-CN" altLang="en-US" dirty="0"/>
          </a:p>
        </p:txBody>
      </p:sp>
      <p:sp>
        <p:nvSpPr>
          <p:cNvPr id="4" name="灯片编号占位符 3"/>
          <p:cNvSpPr>
            <a:spLocks noGrp="1"/>
          </p:cNvSpPr>
          <p:nvPr>
            <p:ph type="sldNum" sz="quarter" idx="12"/>
          </p:nvPr>
        </p:nvSpPr>
        <p:spPr/>
        <p:txBody>
          <a:bodyPr/>
          <a:lstStyle/>
          <a:p>
            <a:fld id="{7D9BB5D0-35E4-459D-AEF3-FE4D7C45CC19}" type="slidenum">
              <a:rPr lang="zh-CN" altLang="en-US" smtClean="0"/>
              <a:t>22</a:t>
            </a:fld>
            <a:endParaRPr lang="zh-CN" altLang="en-US" dirty="0"/>
          </a:p>
        </p:txBody>
      </p:sp>
      <p:sp>
        <p:nvSpPr>
          <p:cNvPr id="5" name="圆角矩形 14">
            <a:extLst>
              <a:ext uri="{FF2B5EF4-FFF2-40B4-BE49-F238E27FC236}">
                <a16:creationId xmlns:a16="http://schemas.microsoft.com/office/drawing/2014/main" id="{24F8C793-ABFC-EEF2-B21F-202CB67B9BC9}"/>
              </a:ext>
            </a:extLst>
          </p:cNvPr>
          <p:cNvSpPr/>
          <p:nvPr/>
        </p:nvSpPr>
        <p:spPr>
          <a:xfrm>
            <a:off x="361949" y="1121410"/>
            <a:ext cx="11468101" cy="4925194"/>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lnSpc>
                <a:spcPct val="150000"/>
              </a:lnSpc>
            </a:pPr>
            <a:r>
              <a:rPr lang="zh-CN" altLang="en-US" sz="2000" b="1" dirty="0">
                <a:latin typeface="微软雅黑" charset="-122"/>
                <a:ea typeface="微软雅黑" charset="-122"/>
                <a:sym typeface="+mn-ea"/>
              </a:rPr>
              <a:t>语料特征分析</a:t>
            </a:r>
            <a:endParaRPr lang="en-US" altLang="zh-CN" sz="20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单个替换词的得分情况</a:t>
            </a:r>
            <a:endParaRPr lang="en-US" altLang="zh-CN" sz="20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r>
              <a:rPr lang="en-US" altLang="zh-CN" sz="2000" b="1" dirty="0">
                <a:latin typeface="微软雅黑" charset="-122"/>
                <a:ea typeface="微软雅黑" charset="-122"/>
                <a:sym typeface="+mn-ea"/>
              </a:rPr>
              <a:t>S-P-E</a:t>
            </a:r>
            <a:r>
              <a:rPr lang="zh-CN" altLang="en-US" sz="2000" b="1" dirty="0">
                <a:latin typeface="微软雅黑" charset="-122"/>
                <a:ea typeface="微软雅黑" charset="-122"/>
                <a:sym typeface="+mn-ea"/>
              </a:rPr>
              <a:t>角色的得分情况</a:t>
            </a:r>
            <a:endParaRPr lang="en-US" altLang="zh-CN" sz="2000" b="1" dirty="0">
              <a:latin typeface="微软雅黑" charset="-122"/>
              <a:ea typeface="微软雅黑" charset="-122"/>
              <a:sym typeface="+mn-ea"/>
            </a:endParaRPr>
          </a:p>
          <a:p>
            <a:pPr algn="just">
              <a:lnSpc>
                <a:spcPct val="150000"/>
              </a:lnSpc>
            </a:pPr>
            <a:endParaRPr lang="en-US" altLang="zh-CN" sz="2000" b="1" dirty="0">
              <a:latin typeface="微软雅黑" charset="-122"/>
              <a:ea typeface="微软雅黑" charset="-122"/>
              <a:sym typeface="+mn-ea"/>
            </a:endParaRPr>
          </a:p>
          <a:p>
            <a:pPr algn="just">
              <a:lnSpc>
                <a:spcPct val="150000"/>
              </a:lnSpc>
            </a:pPr>
            <a:r>
              <a:rPr lang="zh-CN" altLang="en-US" sz="2000" b="1" dirty="0">
                <a:latin typeface="微软雅黑" charset="-122"/>
                <a:ea typeface="微软雅黑" charset="-122"/>
                <a:sym typeface="+mn-ea"/>
              </a:rPr>
              <a:t>多任务关联题分析</a:t>
            </a:r>
            <a:endParaRPr lang="en-US" altLang="zh-CN" sz="20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机器在分析原句的空间信息时表现如何？</a:t>
            </a:r>
            <a:endParaRPr lang="en-US" altLang="zh-CN" sz="20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endParaRPr lang="en-US" altLang="zh-CN" sz="2000" b="1" dirty="0">
              <a:latin typeface="微软雅黑" charset="-122"/>
              <a:ea typeface="微软雅黑" charset="-122"/>
              <a:sym typeface="+mn-ea"/>
            </a:endParaRPr>
          </a:p>
          <a:p>
            <a:pPr algn="just">
              <a:lnSpc>
                <a:spcPct val="150000"/>
              </a:lnSpc>
            </a:pPr>
            <a:r>
              <a:rPr lang="en-US" altLang="zh-CN" sz="2000" b="1" dirty="0">
                <a:latin typeface="微软雅黑" charset="-122"/>
                <a:ea typeface="微软雅黑" charset="-122"/>
                <a:sym typeface="+mn-ea"/>
              </a:rPr>
              <a:t>SpaCE2022</a:t>
            </a:r>
            <a:r>
              <a:rPr lang="zh-CN" altLang="en-US" sz="2000" b="1" dirty="0">
                <a:latin typeface="微软雅黑" charset="-122"/>
                <a:ea typeface="微软雅黑" charset="-122"/>
                <a:sym typeface="+mn-ea"/>
              </a:rPr>
              <a:t>和</a:t>
            </a:r>
            <a:r>
              <a:rPr lang="en-US" altLang="zh-CN" sz="2000" b="1" dirty="0">
                <a:latin typeface="微软雅黑" charset="-122"/>
                <a:ea typeface="微软雅黑" charset="-122"/>
                <a:sym typeface="+mn-ea"/>
              </a:rPr>
              <a:t>SpaCE2023</a:t>
            </a:r>
            <a:r>
              <a:rPr lang="zh-CN" altLang="en-US" sz="2000" b="1" dirty="0">
                <a:latin typeface="微软雅黑" charset="-122"/>
                <a:ea typeface="微软雅黑" charset="-122"/>
                <a:sym typeface="+mn-ea"/>
              </a:rPr>
              <a:t>的机器表现比较</a:t>
            </a:r>
            <a:endParaRPr lang="en-US" altLang="zh-CN" sz="2000" b="1" dirty="0">
              <a:latin typeface="微软雅黑" charset="-122"/>
              <a:ea typeface="微软雅黑" charset="-122"/>
              <a:sym typeface="+mn-ea"/>
            </a:endParaRPr>
          </a:p>
          <a:p>
            <a:pPr marL="342900" indent="-342900" algn="just">
              <a:lnSpc>
                <a:spcPct val="150000"/>
              </a:lnSpc>
              <a:buFont typeface="Arial" panose="020B0604020202020204" pitchFamily="34" charset="0"/>
              <a:buChar char="•"/>
            </a:pPr>
            <a:r>
              <a:rPr lang="zh-CN" altLang="en-US" sz="2000" b="1" dirty="0">
                <a:latin typeface="微软雅黑" charset="-122"/>
                <a:ea typeface="微软雅黑" charset="-122"/>
                <a:sym typeface="+mn-ea"/>
              </a:rPr>
              <a:t>可行性：同一套训练集；</a:t>
            </a:r>
            <a:r>
              <a:rPr lang="en-US" altLang="zh-CN" sz="2000" b="1" dirty="0">
                <a:latin typeface="微软雅黑" charset="-122"/>
                <a:ea typeface="微软雅黑" charset="-122"/>
                <a:sym typeface="+mn-ea"/>
              </a:rPr>
              <a:t>23task1</a:t>
            </a:r>
            <a:r>
              <a:rPr lang="zh-CN" altLang="en-US" sz="2000" b="1" dirty="0">
                <a:latin typeface="微软雅黑" charset="-122"/>
                <a:ea typeface="微软雅黑" charset="-122"/>
                <a:sym typeface="+mn-ea"/>
              </a:rPr>
              <a:t>测试集有</a:t>
            </a:r>
            <a:r>
              <a:rPr lang="en-US" altLang="zh-CN" sz="2000" b="1" dirty="0">
                <a:latin typeface="微软雅黑" charset="-122"/>
                <a:ea typeface="微软雅黑" charset="-122"/>
                <a:sym typeface="+mn-ea"/>
              </a:rPr>
              <a:t>60%</a:t>
            </a:r>
            <a:r>
              <a:rPr lang="zh-CN" altLang="en-US" sz="2000" b="1" dirty="0">
                <a:latin typeface="微软雅黑" charset="-122"/>
                <a:ea typeface="微软雅黑" charset="-122"/>
                <a:sym typeface="+mn-ea"/>
              </a:rPr>
              <a:t>来自</a:t>
            </a:r>
            <a:r>
              <a:rPr lang="en-US" altLang="zh-CN" sz="2000" b="1" dirty="0">
                <a:latin typeface="微软雅黑" charset="-122"/>
                <a:ea typeface="微软雅黑" charset="-122"/>
                <a:sym typeface="+mn-ea"/>
              </a:rPr>
              <a:t>22task2</a:t>
            </a:r>
            <a:r>
              <a:rPr lang="zh-CN" altLang="en-US" sz="2000" b="1" dirty="0">
                <a:latin typeface="微软雅黑" charset="-122"/>
                <a:ea typeface="微软雅黑" charset="-122"/>
                <a:sym typeface="+mn-ea"/>
              </a:rPr>
              <a:t>；同一个</a:t>
            </a:r>
            <a:r>
              <a:rPr lang="en-US" altLang="zh-CN" sz="2000" b="1" dirty="0">
                <a:latin typeface="微软雅黑" charset="-122"/>
                <a:ea typeface="微软雅黑" charset="-122"/>
                <a:sym typeface="+mn-ea"/>
              </a:rPr>
              <a:t>baseline</a:t>
            </a:r>
            <a:r>
              <a:rPr lang="zh-CN" altLang="en-US" sz="2000" b="1" dirty="0">
                <a:latin typeface="微软雅黑" charset="-122"/>
                <a:ea typeface="微软雅黑" charset="-122"/>
                <a:sym typeface="+mn-ea"/>
              </a:rPr>
              <a:t>；</a:t>
            </a:r>
            <a:r>
              <a:rPr lang="en-US" altLang="zh-CN" sz="2000" b="1" dirty="0" err="1">
                <a:latin typeface="微软雅黑" charset="-122"/>
                <a:ea typeface="微软雅黑" charset="-122"/>
                <a:sym typeface="+mn-ea"/>
              </a:rPr>
              <a:t>fudan</a:t>
            </a:r>
            <a:r>
              <a:rPr lang="zh-CN" altLang="en-US" sz="2000" b="1" dirty="0">
                <a:latin typeface="微软雅黑" charset="-122"/>
                <a:ea typeface="微软雅黑" charset="-122"/>
                <a:sym typeface="+mn-ea"/>
              </a:rPr>
              <a:t>变化不大；利用</a:t>
            </a:r>
            <a:r>
              <a:rPr lang="en-US" altLang="zh-CN" sz="2000" b="1" dirty="0">
                <a:latin typeface="微软雅黑" charset="-122"/>
                <a:ea typeface="微软雅黑" charset="-122"/>
                <a:sym typeface="+mn-ea"/>
              </a:rPr>
              <a:t>22</a:t>
            </a:r>
            <a:r>
              <a:rPr lang="zh-CN" altLang="en-US" sz="2000" b="1" dirty="0">
                <a:latin typeface="微软雅黑" charset="-122"/>
                <a:ea typeface="微软雅黑" charset="-122"/>
                <a:sym typeface="+mn-ea"/>
              </a:rPr>
              <a:t>的异常归因快速寻找</a:t>
            </a:r>
            <a:r>
              <a:rPr lang="en-US" altLang="zh-CN" sz="2000" b="1" dirty="0">
                <a:latin typeface="微软雅黑" charset="-122"/>
                <a:ea typeface="微软雅黑" charset="-122"/>
                <a:sym typeface="+mn-ea"/>
              </a:rPr>
              <a:t>23</a:t>
            </a:r>
            <a:r>
              <a:rPr lang="zh-CN" altLang="en-US" sz="2000" b="1" dirty="0">
                <a:latin typeface="微软雅黑" charset="-122"/>
                <a:ea typeface="微软雅黑" charset="-122"/>
                <a:sym typeface="+mn-ea"/>
              </a:rPr>
              <a:t>中可能因缺乏常识而犯错的题目</a:t>
            </a:r>
            <a:r>
              <a:rPr lang="en-US" altLang="zh-CN" sz="2000" b="1" dirty="0">
                <a:latin typeface="微软雅黑" charset="-122"/>
                <a:ea typeface="微软雅黑" charset="-122"/>
                <a:sym typeface="+mn-ea"/>
              </a:rPr>
              <a:t>……</a:t>
            </a:r>
          </a:p>
        </p:txBody>
      </p:sp>
    </p:spTree>
    <p:extLst>
      <p:ext uri="{BB962C8B-B14F-4D97-AF65-F5344CB8AC3E}">
        <p14:creationId xmlns:p14="http://schemas.microsoft.com/office/powerpoint/2010/main" val="41811968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内容占位符 2"/>
          <p:cNvSpPr>
            <a:spLocks noGrp="1"/>
          </p:cNvSpPr>
          <p:nvPr/>
        </p:nvSpPr>
        <p:spPr>
          <a:xfrm>
            <a:off x="647700" y="3778250"/>
            <a:ext cx="7749540" cy="2458085"/>
          </a:xfrm>
          <a:prstGeom prst="rect">
            <a:avLst/>
          </a:prstGeom>
        </p:spPr>
        <p:txBody>
          <a:bodyPr vert="horz" lIns="91440" tIns="45720" rIns="91440" bIns="45720" rtlCol="0"/>
          <a:lstStyle>
            <a:lvl1pPr marL="228600" indent="-228600" algn="l" defTabSz="914400" rtl="0" eaLnBrk="1" fontAlgn="auto" latinLnBrk="0" hangingPunct="1">
              <a:lnSpc>
                <a:spcPct val="120000"/>
              </a:lnSpc>
              <a:spcBef>
                <a:spcPts val="1000"/>
              </a:spcBef>
              <a:buFont typeface="Arial" panose="020B0604020202090204" pitchFamily="34" charset="0"/>
              <a:buChar char="•"/>
              <a:defRPr sz="2800" kern="1200">
                <a:solidFill>
                  <a:schemeClr val="tx1"/>
                </a:solidFill>
                <a:latin typeface="微软雅黑" charset="0"/>
                <a:ea typeface="微软雅黑" charset="0"/>
                <a:cs typeface="+mn-cs"/>
              </a:defRPr>
            </a:lvl1pPr>
            <a:lvl2pPr marL="685800" indent="-228600" algn="l" defTabSz="914400" rtl="0" eaLnBrk="1" fontAlgn="auto" latinLnBrk="0" hangingPunct="1">
              <a:lnSpc>
                <a:spcPct val="120000"/>
              </a:lnSpc>
              <a:spcBef>
                <a:spcPts val="500"/>
              </a:spcBef>
              <a:buFont typeface="Arial" panose="020B0604020202090204" pitchFamily="34" charset="0"/>
              <a:buChar char="•"/>
              <a:defRPr sz="2400" kern="1200">
                <a:solidFill>
                  <a:schemeClr val="tx1"/>
                </a:solidFill>
                <a:latin typeface="微软雅黑" charset="0"/>
                <a:ea typeface="微软雅黑" charset="0"/>
                <a:cs typeface="+mn-cs"/>
              </a:defRPr>
            </a:lvl2pPr>
            <a:lvl3pPr marL="1143000" indent="-228600" algn="l" defTabSz="914400" rtl="0" eaLnBrk="1" fontAlgn="auto" latinLnBrk="0" hangingPunct="1">
              <a:lnSpc>
                <a:spcPct val="120000"/>
              </a:lnSpc>
              <a:spcBef>
                <a:spcPts val="500"/>
              </a:spcBef>
              <a:buFont typeface="Arial" panose="020B0604020202090204" pitchFamily="34" charset="0"/>
              <a:buChar char="•"/>
              <a:defRPr sz="2000" kern="1200">
                <a:solidFill>
                  <a:schemeClr val="tx1"/>
                </a:solidFill>
                <a:latin typeface="微软雅黑" charset="0"/>
                <a:ea typeface="微软雅黑" charset="0"/>
                <a:cs typeface="+mn-cs"/>
              </a:defRPr>
            </a:lvl3pPr>
            <a:lvl4pPr marL="16002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4pPr>
            <a:lvl5pPr marL="20574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a:lnSpc>
                <a:spcPct val="100000"/>
              </a:lnSpc>
              <a:spcAft>
                <a:spcPts val="0"/>
              </a:spcAft>
            </a:pPr>
            <a:r>
              <a:rPr lang="zh-CN" altLang="en-US" sz="2000" dirty="0"/>
              <a:t>评测官网</a:t>
            </a:r>
            <a:br>
              <a:rPr lang="zh-CN" altLang="en-US" sz="2000" dirty="0"/>
            </a:br>
            <a:r>
              <a:rPr lang="zh-CN" altLang="en-US" sz="2000" dirty="0"/>
              <a:t>https://2030nlp.github.io/SpaCE202</a:t>
            </a:r>
            <a:r>
              <a:rPr lang="en-US" altLang="zh-CN" sz="2000" dirty="0"/>
              <a:t>3/</a:t>
            </a:r>
            <a:endParaRPr lang="zh-CN" altLang="en-US" sz="2000" dirty="0"/>
          </a:p>
          <a:p>
            <a:pPr>
              <a:lnSpc>
                <a:spcPct val="100000"/>
              </a:lnSpc>
              <a:spcAft>
                <a:spcPts val="0"/>
              </a:spcAft>
            </a:pPr>
            <a:r>
              <a:rPr lang="zh-CN" altLang="en-US" sz="2000" dirty="0"/>
              <a:t>数据集</a:t>
            </a:r>
            <a:br>
              <a:rPr lang="zh-CN" altLang="en-US" sz="2000" dirty="0"/>
            </a:br>
            <a:r>
              <a:rPr lang="zh-CN" altLang="en-US" sz="2000" dirty="0">
                <a:hlinkClick r:id="rId3" action="ppaction://hlinkfile"/>
              </a:rPr>
              <a:t>https://github.com/2030NLP/SpaCE202</a:t>
            </a:r>
            <a:r>
              <a:rPr lang="en-US" altLang="zh-CN" sz="2000" dirty="0">
                <a:hlinkClick r:id="rId3" action="ppaction://hlinkfile"/>
              </a:rPr>
              <a:t>3</a:t>
            </a:r>
            <a:r>
              <a:rPr lang="zh-CN" altLang="en-US" sz="2000" dirty="0">
                <a:hlinkClick r:id="rId3" action="ppaction://hlinkfile"/>
              </a:rPr>
              <a:t>/tree/main/data</a:t>
            </a:r>
          </a:p>
        </p:txBody>
      </p:sp>
      <p:sp>
        <p:nvSpPr>
          <p:cNvPr id="8" name="文本框 7"/>
          <p:cNvSpPr txBox="1"/>
          <p:nvPr/>
        </p:nvSpPr>
        <p:spPr>
          <a:xfrm>
            <a:off x="6924040" y="1040130"/>
            <a:ext cx="4424045" cy="1445260"/>
          </a:xfrm>
          <a:prstGeom prst="rect">
            <a:avLst/>
          </a:prstGeom>
          <a:noFill/>
        </p:spPr>
        <p:txBody>
          <a:bodyPr wrap="square" rtlCol="0">
            <a:spAutoFit/>
          </a:bodyPr>
          <a:lstStyle/>
          <a:p>
            <a:pPr algn="ctr"/>
            <a:r>
              <a:rPr lang="zh-CN" altLang="en-US" sz="8800">
                <a:latin typeface="微软雅黑" charset="0"/>
                <a:ea typeface="微软雅黑" charset="0"/>
                <a:sym typeface="+mn-ea"/>
              </a:rPr>
              <a:t>谢谢</a:t>
            </a:r>
          </a:p>
        </p:txBody>
      </p:sp>
      <p:grpSp>
        <p:nvGrpSpPr>
          <p:cNvPr id="21" name="组合 20"/>
          <p:cNvGrpSpPr/>
          <p:nvPr/>
        </p:nvGrpSpPr>
        <p:grpSpPr>
          <a:xfrm>
            <a:off x="647700" y="530860"/>
            <a:ext cx="5249545" cy="2953385"/>
            <a:chOff x="1020" y="836"/>
            <a:chExt cx="8267" cy="4651"/>
          </a:xfrm>
        </p:grpSpPr>
        <p:sp>
          <p:nvSpPr>
            <p:cNvPr id="13" name="矩形 12"/>
            <p:cNvSpPr/>
            <p:nvPr/>
          </p:nvSpPr>
          <p:spPr>
            <a:xfrm>
              <a:off x="1020" y="836"/>
              <a:ext cx="8267" cy="4651"/>
            </a:xfrm>
            <a:prstGeom prst="rect">
              <a:avLst/>
            </a:prstGeom>
            <a:solidFill>
              <a:srgbClr val="F2F2F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4" name="组合 13"/>
            <p:cNvGrpSpPr/>
            <p:nvPr/>
          </p:nvGrpSpPr>
          <p:grpSpPr>
            <a:xfrm>
              <a:off x="1442" y="1365"/>
              <a:ext cx="7422" cy="2809"/>
              <a:chOff x="2391" y="1989"/>
              <a:chExt cx="14419" cy="5456"/>
            </a:xfrm>
          </p:grpSpPr>
          <p:sp>
            <p:nvSpPr>
              <p:cNvPr id="16" name="文本框 15"/>
              <p:cNvSpPr txBox="1"/>
              <p:nvPr/>
            </p:nvSpPr>
            <p:spPr>
              <a:xfrm>
                <a:off x="2391" y="4526"/>
                <a:ext cx="14418" cy="2919"/>
              </a:xfrm>
              <a:prstGeom prst="rect">
                <a:avLst/>
              </a:prstGeom>
              <a:noFill/>
            </p:spPr>
            <p:txBody>
              <a:bodyPr wrap="square" rtlCol="0">
                <a:spAutoFit/>
              </a:bodyPr>
              <a:lstStyle/>
              <a:p>
                <a:pPr algn="ctr"/>
                <a:r>
                  <a:rPr lang="zh-CN" altLang="en-US" sz="2800" b="1" dirty="0">
                    <a:solidFill>
                      <a:schemeClr val="accent5">
                        <a:lumMod val="50000"/>
                      </a:schemeClr>
                    </a:solidFill>
                    <a:latin typeface="微软雅黑" charset="0"/>
                    <a:ea typeface="微软雅黑" charset="0"/>
                    <a:sym typeface="+mn-ea"/>
                  </a:rPr>
                  <a:t>空间异常识别任务（</a:t>
                </a:r>
                <a:r>
                  <a:rPr lang="en-US" altLang="zh-CN" sz="2800" b="1" dirty="0">
                    <a:solidFill>
                      <a:schemeClr val="accent5">
                        <a:lumMod val="50000"/>
                      </a:schemeClr>
                    </a:solidFill>
                    <a:latin typeface="微软雅黑" charset="0"/>
                    <a:ea typeface="微软雅黑" charset="0"/>
                    <a:sym typeface="+mn-ea"/>
                  </a:rPr>
                  <a:t>task1</a:t>
                </a:r>
                <a:r>
                  <a:rPr lang="zh-CN" altLang="en-US" sz="2800" b="1" dirty="0">
                    <a:solidFill>
                      <a:schemeClr val="accent5">
                        <a:lumMod val="50000"/>
                      </a:schemeClr>
                    </a:solidFill>
                    <a:latin typeface="微软雅黑" charset="0"/>
                    <a:ea typeface="微软雅黑" charset="0"/>
                    <a:sym typeface="+mn-ea"/>
                  </a:rPr>
                  <a:t>）机器表现分析报告</a:t>
                </a:r>
              </a:p>
            </p:txBody>
          </p:sp>
          <p:sp>
            <p:nvSpPr>
              <p:cNvPr id="17" name="文本框 16"/>
              <p:cNvSpPr txBox="1"/>
              <p:nvPr/>
            </p:nvSpPr>
            <p:spPr>
              <a:xfrm>
                <a:off x="2392" y="3186"/>
                <a:ext cx="14418" cy="1408"/>
              </a:xfrm>
              <a:prstGeom prst="rect">
                <a:avLst/>
              </a:prstGeom>
              <a:noFill/>
            </p:spPr>
            <p:txBody>
              <a:bodyPr wrap="square" rtlCol="0">
                <a:spAutoFit/>
              </a:bodyPr>
              <a:lstStyle/>
              <a:p>
                <a:pPr algn="ctr"/>
                <a:r>
                  <a:rPr lang="en-US" altLang="zh-CN" sz="2400" b="1" dirty="0" err="1">
                    <a:latin typeface="微软雅黑" charset="0"/>
                    <a:ea typeface="微软雅黑" charset="0"/>
                    <a:sym typeface="+mn-ea"/>
                  </a:rPr>
                  <a:t>SpaCE</a:t>
                </a:r>
                <a:r>
                  <a:rPr lang="en-US" altLang="zh-CN" sz="2400" b="1" dirty="0">
                    <a:latin typeface="微软雅黑" charset="0"/>
                    <a:ea typeface="微软雅黑" charset="0"/>
                    <a:sym typeface="+mn-ea"/>
                  </a:rPr>
                  <a:t> 2023</a:t>
                </a:r>
              </a:p>
            </p:txBody>
          </p:sp>
          <p:sp>
            <p:nvSpPr>
              <p:cNvPr id="20" name="文本框 19"/>
              <p:cNvSpPr txBox="1"/>
              <p:nvPr/>
            </p:nvSpPr>
            <p:spPr>
              <a:xfrm>
                <a:off x="6948" y="1989"/>
                <a:ext cx="5304" cy="608"/>
              </a:xfrm>
              <a:prstGeom prst="rect">
                <a:avLst/>
              </a:prstGeom>
              <a:noFill/>
            </p:spPr>
            <p:txBody>
              <a:bodyPr wrap="square" rtlCol="0">
                <a:spAutoFit/>
              </a:bodyPr>
              <a:lstStyle/>
              <a:p>
                <a:pPr algn="ctr"/>
                <a:endParaRPr lang="en-US" altLang="zh-CN" sz="700">
                  <a:latin typeface="微软雅黑" charset="0"/>
                  <a:ea typeface="微软雅黑" charset="0"/>
                  <a:cs typeface="微软雅黑" charset="0"/>
                  <a:sym typeface="+mn-ea"/>
                </a:endParaRPr>
              </a:p>
            </p:txBody>
          </p:sp>
        </p:grpSp>
      </p:grpSp>
      <p:sp>
        <p:nvSpPr>
          <p:cNvPr id="9" name="文本框 8"/>
          <p:cNvSpPr txBox="1"/>
          <p:nvPr/>
        </p:nvSpPr>
        <p:spPr>
          <a:xfrm>
            <a:off x="6333490" y="2609215"/>
            <a:ext cx="5604510" cy="629920"/>
          </a:xfrm>
          <a:prstGeom prst="rect">
            <a:avLst/>
          </a:prstGeom>
          <a:noFill/>
        </p:spPr>
        <p:txBody>
          <a:bodyPr wrap="square" rtlCol="0">
            <a:spAutoFit/>
          </a:bodyPr>
          <a:lstStyle/>
          <a:p>
            <a:pPr algn="ctr">
              <a:lnSpc>
                <a:spcPct val="125000"/>
              </a:lnSpc>
              <a:spcBef>
                <a:spcPts val="0"/>
              </a:spcBef>
              <a:spcAft>
                <a:spcPts val="0"/>
              </a:spcAft>
            </a:pPr>
            <a:r>
              <a:rPr lang="zh-CN" altLang="en-US" sz="2800">
                <a:latin typeface="微软雅黑" charset="0"/>
                <a:ea typeface="微软雅黑" charset="0"/>
                <a:sym typeface="+mn-ea"/>
              </a:rPr>
              <a:t>敬请提出宝贵意见 </a:t>
            </a:r>
            <a:r>
              <a:rPr lang="en-US" altLang="zh-CN" sz="2800">
                <a:latin typeface="微软雅黑" charset="0"/>
                <a:ea typeface="微软雅黑" charset="0"/>
                <a:sym typeface="+mn-ea"/>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p:txBody>
          <a:bodyPr/>
          <a:lstStyle/>
          <a:p>
            <a:r>
              <a:rPr lang="zh-CN" altLang="en-US" dirty="0"/>
              <a:t>评测概况</a:t>
            </a:r>
          </a:p>
        </p:txBody>
      </p:sp>
      <p:sp>
        <p:nvSpPr>
          <p:cNvPr id="4" name="文本占位符 3"/>
          <p:cNvSpPr>
            <a:spLocks noGrp="1"/>
          </p:cNvSpPr>
          <p:nvPr>
            <p:ph type="body" idx="1"/>
          </p:nvPr>
        </p:nvSpPr>
        <p:spPr/>
        <p:txBody>
          <a:bodyPr/>
          <a:lstStyle/>
          <a:p>
            <a:endParaRPr lang="zh-CN" altLang="en-US"/>
          </a:p>
        </p:txBody>
      </p:sp>
      <p:sp>
        <p:nvSpPr>
          <p:cNvPr id="2" name="灯片编号占位符 1"/>
          <p:cNvSpPr>
            <a:spLocks noGrp="1"/>
          </p:cNvSpPr>
          <p:nvPr>
            <p:ph type="sldNum" sz="quarter" idx="12"/>
          </p:nvPr>
        </p:nvSpPr>
        <p:spPr/>
        <p:txBody>
          <a:bodyPr/>
          <a:lstStyle/>
          <a:p>
            <a:fld id="{7D9BB5D0-35E4-459D-AEF3-FE4D7C45CC19}" type="slidenum">
              <a:rPr lang="zh-CN" altLang="en-US" smtClean="0"/>
              <a:t>3</a:t>
            </a:fld>
            <a:endParaRPr lang="zh-CN" altLang="en-US"/>
          </a:p>
        </p:txBody>
      </p:sp>
    </p:spTree>
    <p:extLst>
      <p:ext uri="{BB962C8B-B14F-4D97-AF65-F5344CB8AC3E}">
        <p14:creationId xmlns:p14="http://schemas.microsoft.com/office/powerpoint/2010/main" val="4204612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任务概况</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4</a:t>
            </a:fld>
            <a:endParaRPr lang="zh-CN" altLang="en-US" dirty="0"/>
          </a:p>
        </p:txBody>
      </p:sp>
      <p:sp>
        <p:nvSpPr>
          <p:cNvPr id="7" name="圆角矩形 14">
            <a:extLst>
              <a:ext uri="{FF2B5EF4-FFF2-40B4-BE49-F238E27FC236}">
                <a16:creationId xmlns:a16="http://schemas.microsoft.com/office/drawing/2014/main" id="{012173BA-765C-38C2-FB63-21D8EE818EFB}"/>
              </a:ext>
            </a:extLst>
          </p:cNvPr>
          <p:cNvSpPr/>
          <p:nvPr/>
        </p:nvSpPr>
        <p:spPr>
          <a:xfrm>
            <a:off x="596900" y="1333507"/>
            <a:ext cx="10998200" cy="732252"/>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r>
              <a:rPr lang="zh-CN" altLang="en-US" sz="2400" b="1" dirty="0">
                <a:latin typeface="微软雅黑" charset="-122"/>
                <a:ea typeface="微软雅黑" charset="-122"/>
              </a:rPr>
              <a:t>任务描述</a:t>
            </a:r>
            <a:r>
              <a:rPr lang="zh-CN" altLang="en-US" sz="2400" dirty="0">
                <a:latin typeface="微软雅黑" charset="-122"/>
                <a:ea typeface="微软雅黑" charset="-122"/>
              </a:rPr>
              <a:t>：</a:t>
            </a:r>
            <a:r>
              <a:rPr lang="zh-CN" altLang="en-US" sz="2400" dirty="0">
                <a:latin typeface="微软雅黑" charset="0"/>
                <a:ea typeface="微软雅黑" charset="0"/>
                <a:sym typeface="+mn-ea"/>
              </a:rPr>
              <a:t>用</a:t>
            </a:r>
            <a:r>
              <a:rPr lang="en-US" altLang="zh-CN" sz="2400" dirty="0">
                <a:latin typeface="微软雅黑" charset="0"/>
                <a:ea typeface="微软雅黑" charset="0"/>
                <a:sym typeface="+mn-ea"/>
              </a:rPr>
              <a:t>S(</a:t>
            </a:r>
            <a:r>
              <a:rPr lang="zh-CN" altLang="en-US" sz="2400" dirty="0">
                <a:latin typeface="微软雅黑" charset="0"/>
                <a:ea typeface="微软雅黑" charset="0"/>
                <a:sym typeface="+mn-ea"/>
              </a:rPr>
              <a:t>空间实体</a:t>
            </a:r>
            <a:r>
              <a:rPr lang="en-US" altLang="zh-CN" sz="2400" dirty="0">
                <a:latin typeface="微软雅黑" charset="0"/>
                <a:ea typeface="微软雅黑" charset="0"/>
                <a:sym typeface="+mn-ea"/>
              </a:rPr>
              <a:t>)-P(</a:t>
            </a:r>
            <a:r>
              <a:rPr lang="zh-CN" altLang="en-US" sz="2400" dirty="0">
                <a:latin typeface="微软雅黑" charset="0"/>
                <a:ea typeface="微软雅黑" charset="0"/>
                <a:sym typeface="+mn-ea"/>
              </a:rPr>
              <a:t>空间方位</a:t>
            </a:r>
            <a:r>
              <a:rPr lang="en-US" altLang="zh-CN" sz="2400" dirty="0">
                <a:latin typeface="微软雅黑" charset="0"/>
                <a:ea typeface="微软雅黑" charset="0"/>
                <a:sym typeface="+mn-ea"/>
              </a:rPr>
              <a:t>)-E(</a:t>
            </a:r>
            <a:r>
              <a:rPr lang="zh-CN" altLang="en-US" sz="2400" dirty="0">
                <a:latin typeface="微软雅黑" charset="0"/>
                <a:ea typeface="微软雅黑" charset="0"/>
                <a:sym typeface="+mn-ea"/>
              </a:rPr>
              <a:t>事件</a:t>
            </a:r>
            <a:r>
              <a:rPr lang="en-US" altLang="zh-CN" sz="2400" dirty="0">
                <a:latin typeface="微软雅黑" charset="0"/>
                <a:ea typeface="微软雅黑" charset="0"/>
                <a:sym typeface="+mn-ea"/>
              </a:rPr>
              <a:t>)</a:t>
            </a:r>
            <a:r>
              <a:rPr lang="zh-CN" altLang="en-US" sz="2400" dirty="0">
                <a:latin typeface="微软雅黑" charset="0"/>
                <a:ea typeface="微软雅黑" charset="0"/>
                <a:sym typeface="+mn-ea"/>
              </a:rPr>
              <a:t>标注文本中空间信息异常的片段。</a:t>
            </a:r>
            <a:endParaRPr lang="en-US" altLang="zh-CN" sz="2400" dirty="0">
              <a:latin typeface="微软雅黑" charset="0"/>
              <a:ea typeface="微软雅黑" charset="0"/>
              <a:sym typeface="+mn-ea"/>
            </a:endParaRPr>
          </a:p>
        </p:txBody>
      </p:sp>
      <p:sp>
        <p:nvSpPr>
          <p:cNvPr id="8" name="圆角矩形 14">
            <a:extLst>
              <a:ext uri="{FF2B5EF4-FFF2-40B4-BE49-F238E27FC236}">
                <a16:creationId xmlns:a16="http://schemas.microsoft.com/office/drawing/2014/main" id="{EAC1AE0C-4CB7-7654-2086-543A2FDB88B0}"/>
              </a:ext>
            </a:extLst>
          </p:cNvPr>
          <p:cNvSpPr/>
          <p:nvPr/>
        </p:nvSpPr>
        <p:spPr>
          <a:xfrm>
            <a:off x="596900" y="2009232"/>
            <a:ext cx="10998200" cy="3748462"/>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r>
              <a:rPr lang="zh-CN" altLang="en-US" sz="2000" dirty="0">
                <a:latin typeface="宋体" panose="02010600030101010101" pitchFamily="2" charset="-122"/>
                <a:ea typeface="宋体" panose="02010600030101010101" pitchFamily="2" charset="-122"/>
              </a:rPr>
              <a:t>  香雪终于站在火车上了。她挽紧篮子，小心地朝车厢迈出了第一步。这时，车身忽然悸动了一下，接着，车门被人关上了。当她意识到眼前发生了什么事时，列车已经缓缓地向台儿沟告别了。</a:t>
            </a:r>
            <a:endParaRPr lang="en-US" altLang="zh-CN" sz="2000" dirty="0">
              <a:latin typeface="宋体" panose="02010600030101010101" pitchFamily="2" charset="-122"/>
              <a:ea typeface="宋体" panose="02010600030101010101" pitchFamily="2" charset="-122"/>
            </a:endParaRPr>
          </a:p>
          <a:p>
            <a:pPr algn="just"/>
            <a:endParaRPr lang="en-US" altLang="zh-CN" sz="2000" dirty="0">
              <a:latin typeface="宋体" panose="02010600030101010101" pitchFamily="2" charset="-122"/>
              <a:ea typeface="宋体" panose="02010600030101010101" pitchFamily="2" charset="-122"/>
            </a:endParaRPr>
          </a:p>
          <a:p>
            <a:pPr algn="just"/>
            <a:r>
              <a:rPr lang="en-US" altLang="zh-CN" sz="2000" b="1" dirty="0">
                <a:latin typeface="宋体" panose="02010600030101010101" pitchFamily="2" charset="-122"/>
                <a:ea typeface="宋体" panose="02010600030101010101" pitchFamily="2" charset="-122"/>
              </a:rPr>
              <a:t>A.</a:t>
            </a:r>
            <a:r>
              <a:rPr lang="zh-CN" altLang="en-US" sz="2000" dirty="0">
                <a:latin typeface="宋体" panose="02010600030101010101" pitchFamily="2" charset="-122"/>
                <a:ea typeface="宋体" panose="02010600030101010101" pitchFamily="2" charset="-122"/>
              </a:rPr>
              <a:t>香雪扑在车门内，看见凤娇的脸在车外一晃。看来这不是梦，一切都是真的，她确实离开姐妹们，站在这又熟悉、又陌生的火车上了。</a:t>
            </a:r>
            <a:endParaRPr lang="en-US" altLang="zh-CN" sz="2000" dirty="0">
              <a:latin typeface="宋体" panose="02010600030101010101" pitchFamily="2" charset="-122"/>
              <a:ea typeface="宋体" panose="02010600030101010101" pitchFamily="2" charset="-122"/>
            </a:endParaRPr>
          </a:p>
          <a:p>
            <a:pPr algn="just"/>
            <a:endParaRPr lang="en-US" altLang="zh-CN" sz="2000" dirty="0">
              <a:latin typeface="宋体" panose="02010600030101010101" pitchFamily="2" charset="-122"/>
              <a:ea typeface="宋体" panose="02010600030101010101" pitchFamily="2" charset="-122"/>
            </a:endParaRPr>
          </a:p>
          <a:p>
            <a:pPr algn="just"/>
            <a:endParaRPr lang="en-US" altLang="zh-CN" sz="2000" dirty="0">
              <a:latin typeface="宋体" panose="02010600030101010101" pitchFamily="2" charset="-122"/>
              <a:ea typeface="宋体" panose="02010600030101010101" pitchFamily="2" charset="-122"/>
            </a:endParaRPr>
          </a:p>
          <a:p>
            <a:pPr algn="just"/>
            <a:endParaRPr lang="en-US" altLang="zh-CN" sz="2000" dirty="0">
              <a:latin typeface="宋体" panose="02010600030101010101" pitchFamily="2" charset="-122"/>
              <a:ea typeface="宋体" panose="02010600030101010101" pitchFamily="2" charset="-122"/>
            </a:endParaRPr>
          </a:p>
          <a:p>
            <a:pPr algn="just"/>
            <a:endParaRPr lang="en-US" altLang="zh-CN" sz="2000" dirty="0">
              <a:latin typeface="宋体" panose="02010600030101010101" pitchFamily="2" charset="-122"/>
              <a:ea typeface="宋体" panose="02010600030101010101" pitchFamily="2" charset="-122"/>
            </a:endParaRPr>
          </a:p>
          <a:p>
            <a:pPr algn="just"/>
            <a:r>
              <a:rPr lang="en-US" altLang="zh-CN" sz="2000" b="1" dirty="0">
                <a:latin typeface="宋体" panose="02010600030101010101" pitchFamily="2" charset="-122"/>
                <a:ea typeface="宋体" panose="02010600030101010101" pitchFamily="2" charset="-122"/>
              </a:rPr>
              <a:t>B.</a:t>
            </a:r>
            <a:r>
              <a:rPr lang="zh-CN" altLang="en-US" sz="2000" dirty="0">
                <a:latin typeface="宋体" panose="02010600030101010101" pitchFamily="2" charset="-122"/>
              </a:rPr>
              <a:t>香雪扑在车门上，看见凤娇的脸在车下一晃。看来这不是梦，一切都是真的，她确实离开姐妹们，站在这又熟悉、又陌生的火车前了。</a:t>
            </a:r>
            <a:endParaRPr lang="en-US" altLang="zh-CN" sz="2000" dirty="0">
              <a:latin typeface="宋体" panose="02010600030101010101" pitchFamily="2" charset="-122"/>
              <a:ea typeface="宋体" panose="02010600030101010101" pitchFamily="2" charset="-122"/>
            </a:endParaRPr>
          </a:p>
        </p:txBody>
      </p:sp>
      <p:sp>
        <p:nvSpPr>
          <p:cNvPr id="9" name="圆角矩形 3">
            <a:extLst>
              <a:ext uri="{FF2B5EF4-FFF2-40B4-BE49-F238E27FC236}">
                <a16:creationId xmlns:a16="http://schemas.microsoft.com/office/drawing/2014/main" id="{BADF44B0-1FFE-FCA4-42E0-D3F047C1DA44}"/>
              </a:ext>
            </a:extLst>
          </p:cNvPr>
          <p:cNvSpPr/>
          <p:nvPr/>
        </p:nvSpPr>
        <p:spPr>
          <a:xfrm>
            <a:off x="944881" y="3108960"/>
            <a:ext cx="1788160" cy="365760"/>
          </a:xfrm>
          <a:prstGeom prst="roundRect">
            <a:avLst>
              <a:gd name="adj" fmla="val 4502"/>
            </a:avLst>
          </a:prstGeom>
          <a:noFill/>
          <a:ln w="28575">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highlight>
                <a:srgbClr val="FF0000"/>
              </a:highlight>
            </a:endParaRPr>
          </a:p>
        </p:txBody>
      </p:sp>
      <p:graphicFrame>
        <p:nvGraphicFramePr>
          <p:cNvPr id="10" name="表格 9">
            <a:extLst>
              <a:ext uri="{FF2B5EF4-FFF2-40B4-BE49-F238E27FC236}">
                <a16:creationId xmlns:a16="http://schemas.microsoft.com/office/drawing/2014/main" id="{9B85D304-0216-B7B2-768F-93F29B026189}"/>
              </a:ext>
            </a:extLst>
          </p:cNvPr>
          <p:cNvGraphicFramePr>
            <a:graphicFrameLocks noGrp="1"/>
          </p:cNvGraphicFramePr>
          <p:nvPr>
            <p:extLst>
              <p:ext uri="{D42A27DB-BD31-4B8C-83A1-F6EECF244321}">
                <p14:modId xmlns:p14="http://schemas.microsoft.com/office/powerpoint/2010/main" val="3640034926"/>
              </p:ext>
            </p:extLst>
          </p:nvPr>
        </p:nvGraphicFramePr>
        <p:xfrm>
          <a:off x="4253547" y="3893204"/>
          <a:ext cx="3684906" cy="787258"/>
        </p:xfrm>
        <a:graphic>
          <a:graphicData uri="http://schemas.openxmlformats.org/drawingml/2006/table">
            <a:tbl>
              <a:tblPr firstRow="1" bandRow="1">
                <a:tableStyleId>{FABFCF23-3B69-468F-B69F-88F6DE6A72F2}</a:tableStyleId>
              </a:tblPr>
              <a:tblGrid>
                <a:gridCol w="1182688">
                  <a:extLst>
                    <a:ext uri="{9D8B030D-6E8A-4147-A177-3AD203B41FA5}">
                      <a16:colId xmlns:a16="http://schemas.microsoft.com/office/drawing/2014/main" val="2651398671"/>
                    </a:ext>
                  </a:extLst>
                </a:gridCol>
                <a:gridCol w="1319530">
                  <a:extLst>
                    <a:ext uri="{9D8B030D-6E8A-4147-A177-3AD203B41FA5}">
                      <a16:colId xmlns:a16="http://schemas.microsoft.com/office/drawing/2014/main" val="1964876833"/>
                    </a:ext>
                  </a:extLst>
                </a:gridCol>
                <a:gridCol w="1182688">
                  <a:extLst>
                    <a:ext uri="{9D8B030D-6E8A-4147-A177-3AD203B41FA5}">
                      <a16:colId xmlns:a16="http://schemas.microsoft.com/office/drawing/2014/main" val="1251913104"/>
                    </a:ext>
                  </a:extLst>
                </a:gridCol>
              </a:tblGrid>
              <a:tr h="252076">
                <a:tc>
                  <a:txBody>
                    <a:bodyPr/>
                    <a:lstStyle/>
                    <a:p>
                      <a:pPr algn="ctr"/>
                      <a:r>
                        <a:rPr lang="en-US" altLang="zh-CN" sz="1600" dirty="0">
                          <a:latin typeface="微软雅黑" charset="0"/>
                          <a:ea typeface="微软雅黑" charset="0"/>
                        </a:rPr>
                        <a:t>S1</a:t>
                      </a:r>
                      <a:endParaRPr lang="zh-CN" sz="1600" dirty="0">
                        <a:latin typeface="微软雅黑" charset="0"/>
                        <a:ea typeface="微软雅黑" charset="0"/>
                      </a:endParaRPr>
                    </a:p>
                  </a:txBody>
                  <a:tcPr anchor="ctr"/>
                </a:tc>
                <a:tc>
                  <a:txBody>
                    <a:bodyPr/>
                    <a:lstStyle/>
                    <a:p>
                      <a:pPr algn="ctr"/>
                      <a:r>
                        <a:rPr lang="en-US" altLang="zh-CN" sz="1600" dirty="0">
                          <a:latin typeface="微软雅黑" charset="0"/>
                          <a:ea typeface="微软雅黑" charset="0"/>
                        </a:rPr>
                        <a:t>P1</a:t>
                      </a:r>
                      <a:endParaRPr lang="zh-CN" altLang="en-US" sz="1600" dirty="0">
                        <a:latin typeface="微软雅黑" charset="0"/>
                        <a:ea typeface="微软雅黑" charset="0"/>
                      </a:endParaRPr>
                    </a:p>
                  </a:txBody>
                  <a:tcPr anchor="ctr"/>
                </a:tc>
                <a:tc>
                  <a:txBody>
                    <a:bodyPr/>
                    <a:lstStyle/>
                    <a:p>
                      <a:pPr algn="ctr"/>
                      <a:r>
                        <a:rPr lang="en-US" altLang="zh-CN" sz="1600" dirty="0">
                          <a:latin typeface="微软雅黑" charset="0"/>
                          <a:ea typeface="微软雅黑" charset="0"/>
                        </a:rPr>
                        <a:t>E1</a:t>
                      </a:r>
                      <a:endParaRPr lang="zh-CN" altLang="en-US" sz="1600" dirty="0">
                        <a:latin typeface="微软雅黑" charset="0"/>
                        <a:ea typeface="微软雅黑" charset="0"/>
                      </a:endParaRPr>
                    </a:p>
                  </a:txBody>
                  <a:tcPr anchor="ctr"/>
                </a:tc>
                <a:extLst>
                  <a:ext uri="{0D108BD9-81ED-4DB2-BD59-A6C34878D82A}">
                    <a16:rowId xmlns:a16="http://schemas.microsoft.com/office/drawing/2014/main" val="2985226350"/>
                  </a:ext>
                </a:extLst>
              </a:tr>
              <a:tr h="451978">
                <a:tc>
                  <a:txBody>
                    <a:bodyPr/>
                    <a:lstStyle/>
                    <a:p>
                      <a:pPr algn="ctr"/>
                      <a:r>
                        <a:rPr lang="zh-CN" altLang="en-US" sz="1600" dirty="0">
                          <a:latin typeface="微软雅黑" charset="0"/>
                          <a:ea typeface="微软雅黑" charset="0"/>
                        </a:rPr>
                        <a:t>香雪</a:t>
                      </a:r>
                      <a:endParaRPr lang="zh-CN" sz="1600" dirty="0">
                        <a:latin typeface="微软雅黑" charset="0"/>
                        <a:ea typeface="微软雅黑" charset="0"/>
                      </a:endParaRPr>
                    </a:p>
                  </a:txBody>
                  <a:tcPr anchor="ctr"/>
                </a:tc>
                <a:tc>
                  <a:txBody>
                    <a:bodyPr/>
                    <a:lstStyle/>
                    <a:p>
                      <a:pPr algn="ctr"/>
                      <a:r>
                        <a:rPr lang="zh-CN" altLang="en-US" sz="1600" dirty="0">
                          <a:latin typeface="微软雅黑" charset="0"/>
                          <a:ea typeface="微软雅黑" charset="0"/>
                        </a:rPr>
                        <a:t>在车门内</a:t>
                      </a:r>
                      <a:endParaRPr lang="en-US" sz="1600" dirty="0">
                        <a:latin typeface="微软雅黑" charset="0"/>
                        <a:ea typeface="微软雅黑" charset="0"/>
                      </a:endParaRPr>
                    </a:p>
                  </a:txBody>
                  <a:tcPr anchor="ctr"/>
                </a:tc>
                <a:tc>
                  <a:txBody>
                    <a:bodyPr/>
                    <a:lstStyle/>
                    <a:p>
                      <a:pPr algn="ctr"/>
                      <a:r>
                        <a:rPr lang="zh-CN" altLang="en-US" sz="1600" kern="1200" dirty="0">
                          <a:solidFill>
                            <a:schemeClr val="dk1"/>
                          </a:solidFill>
                          <a:latin typeface="微软雅黑" charset="0"/>
                          <a:ea typeface="微软雅黑" charset="0"/>
                          <a:cs typeface="+mn-cs"/>
                        </a:rPr>
                        <a:t>扑</a:t>
                      </a:r>
                    </a:p>
                  </a:txBody>
                  <a:tcPr anchor="ctr"/>
                </a:tc>
                <a:extLst>
                  <a:ext uri="{0D108BD9-81ED-4DB2-BD59-A6C34878D82A}">
                    <a16:rowId xmlns:a16="http://schemas.microsoft.com/office/drawing/2014/main" val="1162141403"/>
                  </a:ext>
                </a:extLst>
              </a:tr>
            </a:tbl>
          </a:graphicData>
        </a:graphic>
      </p:graphicFrame>
      <p:sp>
        <p:nvSpPr>
          <p:cNvPr id="11" name="圆角矩形 3">
            <a:extLst>
              <a:ext uri="{FF2B5EF4-FFF2-40B4-BE49-F238E27FC236}">
                <a16:creationId xmlns:a16="http://schemas.microsoft.com/office/drawing/2014/main" id="{E5FAB8BA-5BEE-E3C0-1FBC-2F968A43757F}"/>
              </a:ext>
            </a:extLst>
          </p:cNvPr>
          <p:cNvSpPr/>
          <p:nvPr/>
        </p:nvSpPr>
        <p:spPr>
          <a:xfrm>
            <a:off x="1137921" y="5240013"/>
            <a:ext cx="3606800" cy="365760"/>
          </a:xfrm>
          <a:prstGeom prst="roundRect">
            <a:avLst>
              <a:gd name="adj" fmla="val 4502"/>
            </a:avLst>
          </a:prstGeom>
          <a:noFill/>
          <a:ln w="28575">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highlight>
                <a:srgbClr val="FF0000"/>
              </a:highlight>
            </a:endParaRPr>
          </a:p>
        </p:txBody>
      </p:sp>
      <p:sp>
        <p:nvSpPr>
          <p:cNvPr id="12" name="圆角矩形 3">
            <a:extLst>
              <a:ext uri="{FF2B5EF4-FFF2-40B4-BE49-F238E27FC236}">
                <a16:creationId xmlns:a16="http://schemas.microsoft.com/office/drawing/2014/main" id="{0E3E08D3-AB51-90D8-C2AF-F3AB880EA74D}"/>
              </a:ext>
            </a:extLst>
          </p:cNvPr>
          <p:cNvSpPr/>
          <p:nvPr/>
        </p:nvSpPr>
        <p:spPr>
          <a:xfrm>
            <a:off x="944881" y="2170462"/>
            <a:ext cx="2336799" cy="365761"/>
          </a:xfrm>
          <a:prstGeom prst="roundRect">
            <a:avLst>
              <a:gd name="adj" fmla="val 4502"/>
            </a:avLst>
          </a:prstGeom>
          <a:noFill/>
          <a:ln w="28575">
            <a:solidFill>
              <a:srgbClr val="FF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dirty="0">
              <a:highlight>
                <a:srgbClr val="FF0000"/>
              </a:highlight>
            </a:endParaRPr>
          </a:p>
        </p:txBody>
      </p:sp>
      <p:graphicFrame>
        <p:nvGraphicFramePr>
          <p:cNvPr id="13" name="表格 12">
            <a:extLst>
              <a:ext uri="{FF2B5EF4-FFF2-40B4-BE49-F238E27FC236}">
                <a16:creationId xmlns:a16="http://schemas.microsoft.com/office/drawing/2014/main" id="{765311BC-1F4B-1C75-098A-24D9966295DA}"/>
              </a:ext>
            </a:extLst>
          </p:cNvPr>
          <p:cNvGraphicFramePr>
            <a:graphicFrameLocks noGrp="1"/>
          </p:cNvGraphicFramePr>
          <p:nvPr>
            <p:extLst>
              <p:ext uri="{D42A27DB-BD31-4B8C-83A1-F6EECF244321}">
                <p14:modId xmlns:p14="http://schemas.microsoft.com/office/powerpoint/2010/main" val="3308266254"/>
              </p:ext>
            </p:extLst>
          </p:nvPr>
        </p:nvGraphicFramePr>
        <p:xfrm>
          <a:off x="2926080" y="5744508"/>
          <a:ext cx="6339840" cy="787258"/>
        </p:xfrm>
        <a:graphic>
          <a:graphicData uri="http://schemas.openxmlformats.org/drawingml/2006/table">
            <a:tbl>
              <a:tblPr firstRow="1" bandRow="1">
                <a:tableStyleId>{FABFCF23-3B69-468F-B69F-88F6DE6A72F2}</a:tableStyleId>
              </a:tblPr>
              <a:tblGrid>
                <a:gridCol w="1036649">
                  <a:extLst>
                    <a:ext uri="{9D8B030D-6E8A-4147-A177-3AD203B41FA5}">
                      <a16:colId xmlns:a16="http://schemas.microsoft.com/office/drawing/2014/main" val="2651398671"/>
                    </a:ext>
                  </a:extLst>
                </a:gridCol>
                <a:gridCol w="1156595">
                  <a:extLst>
                    <a:ext uri="{9D8B030D-6E8A-4147-A177-3AD203B41FA5}">
                      <a16:colId xmlns:a16="http://schemas.microsoft.com/office/drawing/2014/main" val="1964876833"/>
                    </a:ext>
                  </a:extLst>
                </a:gridCol>
                <a:gridCol w="1036649">
                  <a:extLst>
                    <a:ext uri="{9D8B030D-6E8A-4147-A177-3AD203B41FA5}">
                      <a16:colId xmlns:a16="http://schemas.microsoft.com/office/drawing/2014/main" val="1251913104"/>
                    </a:ext>
                  </a:extLst>
                </a:gridCol>
                <a:gridCol w="1036649">
                  <a:extLst>
                    <a:ext uri="{9D8B030D-6E8A-4147-A177-3AD203B41FA5}">
                      <a16:colId xmlns:a16="http://schemas.microsoft.com/office/drawing/2014/main" val="659412933"/>
                    </a:ext>
                  </a:extLst>
                </a:gridCol>
                <a:gridCol w="1036649">
                  <a:extLst>
                    <a:ext uri="{9D8B030D-6E8A-4147-A177-3AD203B41FA5}">
                      <a16:colId xmlns:a16="http://schemas.microsoft.com/office/drawing/2014/main" val="415008000"/>
                    </a:ext>
                  </a:extLst>
                </a:gridCol>
                <a:gridCol w="1036649">
                  <a:extLst>
                    <a:ext uri="{9D8B030D-6E8A-4147-A177-3AD203B41FA5}">
                      <a16:colId xmlns:a16="http://schemas.microsoft.com/office/drawing/2014/main" val="2783636578"/>
                    </a:ext>
                  </a:extLst>
                </a:gridCol>
              </a:tblGrid>
              <a:tr h="252076">
                <a:tc>
                  <a:txBody>
                    <a:bodyPr/>
                    <a:lstStyle/>
                    <a:p>
                      <a:pPr algn="ctr"/>
                      <a:r>
                        <a:rPr lang="en-US" altLang="zh-CN" sz="1600" dirty="0">
                          <a:latin typeface="微软雅黑" charset="0"/>
                          <a:ea typeface="微软雅黑" charset="0"/>
                        </a:rPr>
                        <a:t>S1</a:t>
                      </a:r>
                      <a:endParaRPr lang="zh-CN" sz="1600" dirty="0">
                        <a:latin typeface="微软雅黑" charset="0"/>
                        <a:ea typeface="微软雅黑" charset="0"/>
                      </a:endParaRPr>
                    </a:p>
                  </a:txBody>
                  <a:tcPr anchor="ctr"/>
                </a:tc>
                <a:tc>
                  <a:txBody>
                    <a:bodyPr/>
                    <a:lstStyle/>
                    <a:p>
                      <a:pPr algn="ctr"/>
                      <a:r>
                        <a:rPr lang="en-US" altLang="zh-CN" sz="1600" dirty="0">
                          <a:latin typeface="微软雅黑" charset="0"/>
                          <a:ea typeface="微软雅黑" charset="0"/>
                        </a:rPr>
                        <a:t>P1</a:t>
                      </a:r>
                      <a:endParaRPr lang="zh-CN" altLang="en-US" sz="1600" dirty="0">
                        <a:latin typeface="微软雅黑" charset="0"/>
                        <a:ea typeface="微软雅黑" charset="0"/>
                      </a:endParaRPr>
                    </a:p>
                  </a:txBody>
                  <a:tcPr anchor="ctr"/>
                </a:tc>
                <a:tc>
                  <a:txBody>
                    <a:bodyPr/>
                    <a:lstStyle/>
                    <a:p>
                      <a:pPr algn="ctr"/>
                      <a:r>
                        <a:rPr lang="en-US" altLang="zh-CN" sz="1600" dirty="0">
                          <a:latin typeface="微软雅黑" charset="0"/>
                          <a:ea typeface="微软雅黑" charset="0"/>
                        </a:rPr>
                        <a:t>E1</a:t>
                      </a:r>
                      <a:endParaRPr lang="zh-CN" altLang="en-US" sz="1600" dirty="0">
                        <a:latin typeface="微软雅黑" charset="0"/>
                        <a:ea typeface="微软雅黑" charset="0"/>
                      </a:endParaRPr>
                    </a:p>
                  </a:txBody>
                  <a:tcPr anchor="ctr"/>
                </a:tc>
                <a:tc>
                  <a:txBody>
                    <a:bodyPr/>
                    <a:lstStyle/>
                    <a:p>
                      <a:pPr algn="ctr"/>
                      <a:r>
                        <a:rPr lang="en-US" altLang="zh-CN" sz="1600" dirty="0">
                          <a:latin typeface="微软雅黑" charset="0"/>
                          <a:ea typeface="微软雅黑" charset="0"/>
                        </a:rPr>
                        <a:t>S2</a:t>
                      </a:r>
                      <a:endParaRPr lang="zh-CN" altLang="en-US" sz="1600" dirty="0">
                        <a:latin typeface="微软雅黑" charset="0"/>
                        <a:ea typeface="微软雅黑" charset="0"/>
                      </a:endParaRPr>
                    </a:p>
                  </a:txBody>
                  <a:tcPr anchor="ctr"/>
                </a:tc>
                <a:tc>
                  <a:txBody>
                    <a:bodyPr/>
                    <a:lstStyle/>
                    <a:p>
                      <a:pPr algn="ctr"/>
                      <a:r>
                        <a:rPr lang="en-US" altLang="zh-CN" sz="1600" dirty="0">
                          <a:latin typeface="微软雅黑" charset="0"/>
                          <a:ea typeface="微软雅黑" charset="0"/>
                        </a:rPr>
                        <a:t>P2</a:t>
                      </a:r>
                      <a:endParaRPr lang="zh-CN" altLang="en-US" sz="1600" dirty="0">
                        <a:latin typeface="微软雅黑" charset="0"/>
                        <a:ea typeface="微软雅黑" charset="0"/>
                      </a:endParaRPr>
                    </a:p>
                  </a:txBody>
                  <a:tcPr anchor="ctr"/>
                </a:tc>
                <a:tc>
                  <a:txBody>
                    <a:bodyPr/>
                    <a:lstStyle/>
                    <a:p>
                      <a:pPr algn="ctr"/>
                      <a:r>
                        <a:rPr lang="en-US" altLang="zh-CN" sz="1600" dirty="0">
                          <a:latin typeface="微软雅黑" charset="0"/>
                          <a:ea typeface="微软雅黑" charset="0"/>
                        </a:rPr>
                        <a:t>E2</a:t>
                      </a:r>
                      <a:endParaRPr lang="zh-CN" altLang="en-US" sz="1600" dirty="0">
                        <a:latin typeface="微软雅黑" charset="0"/>
                        <a:ea typeface="微软雅黑" charset="0"/>
                      </a:endParaRPr>
                    </a:p>
                  </a:txBody>
                  <a:tcPr anchor="ctr"/>
                </a:tc>
                <a:extLst>
                  <a:ext uri="{0D108BD9-81ED-4DB2-BD59-A6C34878D82A}">
                    <a16:rowId xmlns:a16="http://schemas.microsoft.com/office/drawing/2014/main" val="2985226350"/>
                  </a:ext>
                </a:extLst>
              </a:tr>
              <a:tr h="451978">
                <a:tc>
                  <a:txBody>
                    <a:bodyPr/>
                    <a:lstStyle/>
                    <a:p>
                      <a:pPr algn="ctr"/>
                      <a:r>
                        <a:rPr lang="zh-CN" altLang="en-US" sz="1600" dirty="0">
                          <a:latin typeface="微软雅黑" charset="0"/>
                          <a:ea typeface="微软雅黑" charset="0"/>
                        </a:rPr>
                        <a:t>香雪</a:t>
                      </a:r>
                      <a:endParaRPr lang="zh-CN" sz="1600" dirty="0">
                        <a:latin typeface="微软雅黑" charset="0"/>
                        <a:ea typeface="微软雅黑" charset="0"/>
                      </a:endParaRPr>
                    </a:p>
                  </a:txBody>
                  <a:tcPr anchor="ctr"/>
                </a:tc>
                <a:tc>
                  <a:txBody>
                    <a:bodyPr/>
                    <a:lstStyle/>
                    <a:p>
                      <a:pPr algn="ctr"/>
                      <a:r>
                        <a:rPr lang="zh-CN" altLang="en-US" sz="1600" dirty="0">
                          <a:latin typeface="微软雅黑" charset="0"/>
                          <a:ea typeface="微软雅黑" charset="0"/>
                        </a:rPr>
                        <a:t>在火车上</a:t>
                      </a:r>
                      <a:endParaRPr lang="en-US" sz="1600" dirty="0">
                        <a:latin typeface="微软雅黑" charset="0"/>
                        <a:ea typeface="微软雅黑" charset="0"/>
                      </a:endParaRPr>
                    </a:p>
                  </a:txBody>
                  <a:tcPr anchor="ctr"/>
                </a:tc>
                <a:tc>
                  <a:txBody>
                    <a:bodyPr/>
                    <a:lstStyle/>
                    <a:p>
                      <a:pPr algn="ctr"/>
                      <a:r>
                        <a:rPr lang="zh-CN" altLang="en-US" sz="1600" kern="1200" dirty="0">
                          <a:solidFill>
                            <a:schemeClr val="dk1"/>
                          </a:solidFill>
                          <a:latin typeface="微软雅黑" charset="0"/>
                          <a:ea typeface="微软雅黑" charset="0"/>
                          <a:cs typeface="+mn-cs"/>
                        </a:rPr>
                        <a:t>站</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600" dirty="0">
                          <a:latin typeface="微软雅黑" charset="0"/>
                          <a:ea typeface="微软雅黑" charset="0"/>
                        </a:rPr>
                        <a:t>香雪</a:t>
                      </a:r>
                      <a:endParaRPr lang="zh-CN" altLang="zh-CN" sz="1600" dirty="0">
                        <a:latin typeface="微软雅黑" charset="0"/>
                        <a:ea typeface="微软雅黑" charset="0"/>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zh-CN" altLang="en-US" sz="1600" dirty="0">
                          <a:latin typeface="微软雅黑" charset="0"/>
                          <a:ea typeface="微软雅黑" charset="0"/>
                        </a:rPr>
                        <a:t>在火车前</a:t>
                      </a:r>
                      <a:endParaRPr lang="en-US" altLang="zh-CN" sz="1600" dirty="0">
                        <a:latin typeface="微软雅黑" charset="0"/>
                        <a:ea typeface="微软雅黑" charset="0"/>
                      </a:endParaRPr>
                    </a:p>
                  </a:txBody>
                  <a:tcPr anchor="ctr"/>
                </a:tc>
                <a:tc>
                  <a:txBody>
                    <a:bodyPr/>
                    <a:lstStyle/>
                    <a:p>
                      <a:pPr algn="ctr"/>
                      <a:r>
                        <a:rPr lang="zh-CN" altLang="en-US" sz="1600" kern="1200" dirty="0">
                          <a:solidFill>
                            <a:schemeClr val="dk1"/>
                          </a:solidFill>
                          <a:latin typeface="微软雅黑" charset="0"/>
                          <a:ea typeface="微软雅黑" charset="0"/>
                          <a:cs typeface="+mn-cs"/>
                        </a:rPr>
                        <a:t>站</a:t>
                      </a:r>
                    </a:p>
                  </a:txBody>
                  <a:tcPr anchor="ctr"/>
                </a:tc>
                <a:extLst>
                  <a:ext uri="{0D108BD9-81ED-4DB2-BD59-A6C34878D82A}">
                    <a16:rowId xmlns:a16="http://schemas.microsoft.com/office/drawing/2014/main" val="1162141403"/>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5" presetClass="entr" presetSubtype="0" fill="hold" grpId="3" nodeType="click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p:cTn id="11" dur="500" fill="hold"/>
                                        <p:tgtEl>
                                          <p:spTgt spid="9"/>
                                        </p:tgtEl>
                                        <p:attrNameLst>
                                          <p:attrName>ppt_w</p:attrName>
                                        </p:attrNameLst>
                                      </p:cBhvr>
                                      <p:tavLst>
                                        <p:tav tm="0">
                                          <p:val>
                                            <p:strVal val="#ppt_w*0.70"/>
                                          </p:val>
                                        </p:tav>
                                        <p:tav tm="100000">
                                          <p:val>
                                            <p:strVal val="#ppt_w"/>
                                          </p:val>
                                        </p:tav>
                                      </p:tavLst>
                                    </p:anim>
                                    <p:anim calcmode="lin" valueType="num">
                                      <p:cBhvr>
                                        <p:cTn id="12" dur="500" fill="hold"/>
                                        <p:tgtEl>
                                          <p:spTgt spid="9"/>
                                        </p:tgtEl>
                                        <p:attrNameLst>
                                          <p:attrName>ppt_h</p:attrName>
                                        </p:attrNameLst>
                                      </p:cBhvr>
                                      <p:tavLst>
                                        <p:tav tm="0">
                                          <p:val>
                                            <p:strVal val="#ppt_h"/>
                                          </p:val>
                                        </p:tav>
                                        <p:tav tm="100000">
                                          <p:val>
                                            <p:strVal val="#ppt_h"/>
                                          </p:val>
                                        </p:tav>
                                      </p:tavLst>
                                    </p:anim>
                                    <p:animEffect transition="in" filter="fade">
                                      <p:cBhvr>
                                        <p:cTn id="13" dur="500"/>
                                        <p:tgtEl>
                                          <p:spTgt spid="9"/>
                                        </p:tgtEl>
                                      </p:cBhvr>
                                    </p:animEffec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0"/>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55" presetClass="entr" presetSubtype="0" fill="hold" grpId="3" nodeType="clickEffect">
                                  <p:stCondLst>
                                    <p:cond delay="0"/>
                                  </p:stCondLst>
                                  <p:childTnLst>
                                    <p:set>
                                      <p:cBhvr>
                                        <p:cTn id="21" dur="1" fill="hold">
                                          <p:stCondLst>
                                            <p:cond delay="0"/>
                                          </p:stCondLst>
                                        </p:cTn>
                                        <p:tgtEl>
                                          <p:spTgt spid="11"/>
                                        </p:tgtEl>
                                        <p:attrNameLst>
                                          <p:attrName>style.visibility</p:attrName>
                                        </p:attrNameLst>
                                      </p:cBhvr>
                                      <p:to>
                                        <p:strVal val="visible"/>
                                      </p:to>
                                    </p:set>
                                    <p:anim calcmode="lin" valueType="num">
                                      <p:cBhvr>
                                        <p:cTn id="22" dur="500" fill="hold"/>
                                        <p:tgtEl>
                                          <p:spTgt spid="11"/>
                                        </p:tgtEl>
                                        <p:attrNameLst>
                                          <p:attrName>ppt_w</p:attrName>
                                        </p:attrNameLst>
                                      </p:cBhvr>
                                      <p:tavLst>
                                        <p:tav tm="0">
                                          <p:val>
                                            <p:strVal val="#ppt_w*0.70"/>
                                          </p:val>
                                        </p:tav>
                                        <p:tav tm="100000">
                                          <p:val>
                                            <p:strVal val="#ppt_w"/>
                                          </p:val>
                                        </p:tav>
                                      </p:tavLst>
                                    </p:anim>
                                    <p:anim calcmode="lin" valueType="num">
                                      <p:cBhvr>
                                        <p:cTn id="23" dur="500" fill="hold"/>
                                        <p:tgtEl>
                                          <p:spTgt spid="11"/>
                                        </p:tgtEl>
                                        <p:attrNameLst>
                                          <p:attrName>ppt_h</p:attrName>
                                        </p:attrNameLst>
                                      </p:cBhvr>
                                      <p:tavLst>
                                        <p:tav tm="0">
                                          <p:val>
                                            <p:strVal val="#ppt_h"/>
                                          </p:val>
                                        </p:tav>
                                        <p:tav tm="100000">
                                          <p:val>
                                            <p:strVal val="#ppt_h"/>
                                          </p:val>
                                        </p:tav>
                                      </p:tavLst>
                                    </p:anim>
                                    <p:animEffect transition="in" filter="fade">
                                      <p:cBhvr>
                                        <p:cTn id="24" dur="500"/>
                                        <p:tgtEl>
                                          <p:spTgt spid="11"/>
                                        </p:tgtEl>
                                      </p:cBhvr>
                                    </p:animEffect>
                                  </p:childTnLst>
                                </p:cTn>
                              </p:par>
                              <p:par>
                                <p:cTn id="25" presetID="1" presetClass="exit" presetSubtype="0" fill="hold" grpId="4" nodeType="withEffect">
                                  <p:stCondLst>
                                    <p:cond delay="0"/>
                                  </p:stCondLst>
                                  <p:childTnLst>
                                    <p:set>
                                      <p:cBhvr>
                                        <p:cTn id="26" dur="1" fill="hold">
                                          <p:stCondLst>
                                            <p:cond delay="0"/>
                                          </p:stCondLst>
                                        </p:cTn>
                                        <p:tgtEl>
                                          <p:spTgt spid="9"/>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55" presetClass="entr" presetSubtype="0" fill="hold" grpId="3"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p:cTn id="31" dur="500" fill="hold"/>
                                        <p:tgtEl>
                                          <p:spTgt spid="12"/>
                                        </p:tgtEl>
                                        <p:attrNameLst>
                                          <p:attrName>ppt_w</p:attrName>
                                        </p:attrNameLst>
                                      </p:cBhvr>
                                      <p:tavLst>
                                        <p:tav tm="0">
                                          <p:val>
                                            <p:strVal val="#ppt_w*0.70"/>
                                          </p:val>
                                        </p:tav>
                                        <p:tav tm="100000">
                                          <p:val>
                                            <p:strVal val="#ppt_w"/>
                                          </p:val>
                                        </p:tav>
                                      </p:tavLst>
                                    </p:anim>
                                    <p:anim calcmode="lin" valueType="num">
                                      <p:cBhvr>
                                        <p:cTn id="32" dur="500" fill="hold"/>
                                        <p:tgtEl>
                                          <p:spTgt spid="12"/>
                                        </p:tgtEl>
                                        <p:attrNameLst>
                                          <p:attrName>ppt_h</p:attrName>
                                        </p:attrNameLst>
                                      </p:cBhvr>
                                      <p:tavLst>
                                        <p:tav tm="0">
                                          <p:val>
                                            <p:strVal val="#ppt_h"/>
                                          </p:val>
                                        </p:tav>
                                        <p:tav tm="100000">
                                          <p:val>
                                            <p:strVal val="#ppt_h"/>
                                          </p:val>
                                        </p:tav>
                                      </p:tavLst>
                                    </p:anim>
                                    <p:animEffect transition="in" filter="fade">
                                      <p:cBhvr>
                                        <p:cTn id="33" dur="500"/>
                                        <p:tgtEl>
                                          <p:spTgt spid="12"/>
                                        </p:tgtEl>
                                      </p:cBhvr>
                                    </p:animEffec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nodeType="clickEffect">
                                  <p:stCondLst>
                                    <p:cond delay="0"/>
                                  </p:stCondLst>
                                  <p:childTnLst>
                                    <p:set>
                                      <p:cBhvr>
                                        <p:cTn id="37"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animBg="1"/>
      <p:bldP spid="9" grpId="1" animBg="1"/>
      <p:bldP spid="9" grpId="2" animBg="1"/>
      <p:bldP spid="9" grpId="3" bldLvl="0" animBg="1"/>
      <p:bldP spid="9" grpId="4" animBg="1"/>
      <p:bldP spid="11" grpId="0" animBg="1"/>
      <p:bldP spid="11" grpId="1" animBg="1"/>
      <p:bldP spid="11" grpId="2" animBg="1"/>
      <p:bldP spid="11" grpId="3" bldLvl="0" animBg="1"/>
      <p:bldP spid="12" grpId="0" animBg="1"/>
      <p:bldP spid="12" grpId="1" animBg="1"/>
      <p:bldP spid="12" grpId="2" animBg="1"/>
      <p:bldP spid="12" grpId="3"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t>任务概况</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5</a:t>
            </a:fld>
            <a:endParaRPr lang="zh-CN" altLang="en-US" dirty="0"/>
          </a:p>
        </p:txBody>
      </p:sp>
      <p:sp>
        <p:nvSpPr>
          <p:cNvPr id="7" name="圆角矩形 14">
            <a:extLst>
              <a:ext uri="{FF2B5EF4-FFF2-40B4-BE49-F238E27FC236}">
                <a16:creationId xmlns:a16="http://schemas.microsoft.com/office/drawing/2014/main" id="{012173BA-765C-38C2-FB63-21D8EE818EFB}"/>
              </a:ext>
            </a:extLst>
          </p:cNvPr>
          <p:cNvSpPr/>
          <p:nvPr/>
        </p:nvSpPr>
        <p:spPr>
          <a:xfrm>
            <a:off x="596900" y="1333507"/>
            <a:ext cx="10998200" cy="732252"/>
          </a:xfrm>
          <a:prstGeom prst="roundRect">
            <a:avLst>
              <a:gd name="adj" fmla="val 0"/>
            </a:avLst>
          </a:prstGeom>
          <a:noFill/>
          <a:ln w="28575">
            <a:noFill/>
          </a:ln>
          <a:extLst>
            <a:ext uri="{909E8E84-426E-40DD-AFC4-6F175D3DCCD1}">
              <a14:hiddenFill xmlns:a14="http://schemas.microsoft.com/office/drawing/2010/main">
                <a:solidFill>
                  <a:srgbClr val="F9F2F2"/>
                </a:solidFill>
              </a14:hiddenFill>
            </a:ext>
          </a:extLst>
        </p:spPr>
        <p:txBody>
          <a:bodyPr wrap="square" tIns="179705" bIns="179705" anchor="ctr" anchorCtr="0">
            <a:spAutoFit/>
          </a:bodyPr>
          <a:lstStyle/>
          <a:p>
            <a:pPr algn="just"/>
            <a:r>
              <a:rPr lang="zh-CN" altLang="en-US" sz="2400" b="1" dirty="0">
                <a:latin typeface="微软雅黑" charset="-122"/>
                <a:ea typeface="微软雅黑" charset="-122"/>
              </a:rPr>
              <a:t>任务描述</a:t>
            </a:r>
            <a:r>
              <a:rPr lang="zh-CN" altLang="en-US" sz="2400" dirty="0">
                <a:latin typeface="微软雅黑" charset="-122"/>
                <a:ea typeface="微软雅黑" charset="-122"/>
              </a:rPr>
              <a:t>：</a:t>
            </a:r>
            <a:r>
              <a:rPr lang="zh-CN" altLang="en-US" sz="2400" dirty="0">
                <a:latin typeface="微软雅黑" charset="0"/>
                <a:ea typeface="微软雅黑" charset="0"/>
                <a:sym typeface="+mn-ea"/>
              </a:rPr>
              <a:t>用</a:t>
            </a:r>
            <a:r>
              <a:rPr lang="en-US" altLang="zh-CN" sz="2400" dirty="0">
                <a:latin typeface="微软雅黑" charset="0"/>
                <a:ea typeface="微软雅黑" charset="0"/>
                <a:sym typeface="+mn-ea"/>
              </a:rPr>
              <a:t>S(</a:t>
            </a:r>
            <a:r>
              <a:rPr lang="zh-CN" altLang="en-US" sz="2400" dirty="0">
                <a:latin typeface="微软雅黑" charset="0"/>
                <a:ea typeface="微软雅黑" charset="0"/>
                <a:sym typeface="+mn-ea"/>
              </a:rPr>
              <a:t>空间实体</a:t>
            </a:r>
            <a:r>
              <a:rPr lang="en-US" altLang="zh-CN" sz="2400" dirty="0">
                <a:latin typeface="微软雅黑" charset="0"/>
                <a:ea typeface="微软雅黑" charset="0"/>
                <a:sym typeface="+mn-ea"/>
              </a:rPr>
              <a:t>)-P(</a:t>
            </a:r>
            <a:r>
              <a:rPr lang="zh-CN" altLang="en-US" sz="2400" dirty="0">
                <a:latin typeface="微软雅黑" charset="0"/>
                <a:ea typeface="微软雅黑" charset="0"/>
                <a:sym typeface="+mn-ea"/>
              </a:rPr>
              <a:t>空间方位</a:t>
            </a:r>
            <a:r>
              <a:rPr lang="en-US" altLang="zh-CN" sz="2400" dirty="0">
                <a:latin typeface="微软雅黑" charset="0"/>
                <a:ea typeface="微软雅黑" charset="0"/>
                <a:sym typeface="+mn-ea"/>
              </a:rPr>
              <a:t>)-E(</a:t>
            </a:r>
            <a:r>
              <a:rPr lang="zh-CN" altLang="en-US" sz="2400" dirty="0">
                <a:latin typeface="微软雅黑" charset="0"/>
                <a:ea typeface="微软雅黑" charset="0"/>
                <a:sym typeface="+mn-ea"/>
              </a:rPr>
              <a:t>事件</a:t>
            </a:r>
            <a:r>
              <a:rPr lang="en-US" altLang="zh-CN" sz="2400" dirty="0">
                <a:latin typeface="微软雅黑" charset="0"/>
                <a:ea typeface="微软雅黑" charset="0"/>
                <a:sym typeface="+mn-ea"/>
              </a:rPr>
              <a:t>)</a:t>
            </a:r>
            <a:r>
              <a:rPr lang="zh-CN" altLang="en-US" sz="2400" dirty="0">
                <a:latin typeface="微软雅黑" charset="0"/>
                <a:ea typeface="微软雅黑" charset="0"/>
                <a:sym typeface="+mn-ea"/>
              </a:rPr>
              <a:t>标注文本中空间信息异常的片段。</a:t>
            </a:r>
            <a:endParaRPr lang="en-US" altLang="zh-CN" sz="2400" dirty="0">
              <a:latin typeface="微软雅黑" charset="0"/>
              <a:ea typeface="微软雅黑" charset="0"/>
              <a:sym typeface="+mn-ea"/>
            </a:endParaRPr>
          </a:p>
        </p:txBody>
      </p:sp>
      <p:graphicFrame>
        <p:nvGraphicFramePr>
          <p:cNvPr id="3" name="内容占位符 13">
            <a:extLst>
              <a:ext uri="{FF2B5EF4-FFF2-40B4-BE49-F238E27FC236}">
                <a16:creationId xmlns:a16="http://schemas.microsoft.com/office/drawing/2014/main" id="{1C1B744A-04E8-00DF-10FD-397C2BB1FF9E}"/>
              </a:ext>
            </a:extLst>
          </p:cNvPr>
          <p:cNvGraphicFramePr>
            <a:graphicFrameLocks/>
          </p:cNvGraphicFramePr>
          <p:nvPr>
            <p:custDataLst>
              <p:tags r:id="rId1"/>
            </p:custDataLst>
            <p:extLst>
              <p:ext uri="{D42A27DB-BD31-4B8C-83A1-F6EECF244321}">
                <p14:modId xmlns:p14="http://schemas.microsoft.com/office/powerpoint/2010/main" val="3393400419"/>
              </p:ext>
            </p:extLst>
          </p:nvPr>
        </p:nvGraphicFramePr>
        <p:xfrm>
          <a:off x="1969927" y="2277856"/>
          <a:ext cx="8252146" cy="3175130"/>
        </p:xfrm>
        <a:graphic>
          <a:graphicData uri="http://schemas.openxmlformats.org/drawingml/2006/table">
            <a:tbl>
              <a:tblPr firstRow="1" bandRow="1">
                <a:tableStyleId>{FABFCF23-3B69-468F-B69F-88F6DE6A72F2}</a:tableStyleId>
              </a:tblPr>
              <a:tblGrid>
                <a:gridCol w="1019176">
                  <a:extLst>
                    <a:ext uri="{9D8B030D-6E8A-4147-A177-3AD203B41FA5}">
                      <a16:colId xmlns:a16="http://schemas.microsoft.com/office/drawing/2014/main" val="20000"/>
                    </a:ext>
                  </a:extLst>
                </a:gridCol>
                <a:gridCol w="1182688">
                  <a:extLst>
                    <a:ext uri="{9D8B030D-6E8A-4147-A177-3AD203B41FA5}">
                      <a16:colId xmlns:a16="http://schemas.microsoft.com/office/drawing/2014/main" val="20001"/>
                    </a:ext>
                  </a:extLst>
                </a:gridCol>
                <a:gridCol w="1319530">
                  <a:extLst>
                    <a:ext uri="{9D8B030D-6E8A-4147-A177-3AD203B41FA5}">
                      <a16:colId xmlns:a16="http://schemas.microsoft.com/office/drawing/2014/main" val="20002"/>
                    </a:ext>
                  </a:extLst>
                </a:gridCol>
                <a:gridCol w="1182688">
                  <a:extLst>
                    <a:ext uri="{9D8B030D-6E8A-4147-A177-3AD203B41FA5}">
                      <a16:colId xmlns:a16="http://schemas.microsoft.com/office/drawing/2014/main" val="20003"/>
                    </a:ext>
                  </a:extLst>
                </a:gridCol>
                <a:gridCol w="1182688">
                  <a:extLst>
                    <a:ext uri="{9D8B030D-6E8A-4147-A177-3AD203B41FA5}">
                      <a16:colId xmlns:a16="http://schemas.microsoft.com/office/drawing/2014/main" val="20004"/>
                    </a:ext>
                  </a:extLst>
                </a:gridCol>
                <a:gridCol w="1182688">
                  <a:extLst>
                    <a:ext uri="{9D8B030D-6E8A-4147-A177-3AD203B41FA5}">
                      <a16:colId xmlns:a16="http://schemas.microsoft.com/office/drawing/2014/main" val="20005"/>
                    </a:ext>
                  </a:extLst>
                </a:gridCol>
                <a:gridCol w="1182688">
                  <a:extLst>
                    <a:ext uri="{9D8B030D-6E8A-4147-A177-3AD203B41FA5}">
                      <a16:colId xmlns:a16="http://schemas.microsoft.com/office/drawing/2014/main" val="2118941498"/>
                    </a:ext>
                  </a:extLst>
                </a:gridCol>
              </a:tblGrid>
              <a:tr h="463262">
                <a:tc>
                  <a:txBody>
                    <a:bodyPr/>
                    <a:lstStyle/>
                    <a:p>
                      <a:pPr algn="ctr">
                        <a:buNone/>
                      </a:pPr>
                      <a:r>
                        <a:rPr lang="zh-CN" altLang="en-US" sz="1600" dirty="0">
                          <a:latin typeface="微软雅黑" charset="0"/>
                          <a:ea typeface="微软雅黑" charset="0"/>
                        </a:rPr>
                        <a:t>片段数量</a:t>
                      </a:r>
                    </a:p>
                  </a:txBody>
                  <a:tcPr anchor="ctr"/>
                </a:tc>
                <a:tc>
                  <a:txBody>
                    <a:bodyPr/>
                    <a:lstStyle/>
                    <a:p>
                      <a:pPr algn="ctr"/>
                      <a:r>
                        <a:rPr lang="en-US" altLang="zh-CN" sz="1600" dirty="0">
                          <a:latin typeface="微软雅黑" charset="0"/>
                          <a:ea typeface="微软雅黑" charset="0"/>
                        </a:rPr>
                        <a:t>S1</a:t>
                      </a:r>
                      <a:endParaRPr lang="zh-CN" sz="1600" dirty="0">
                        <a:latin typeface="微软雅黑" charset="0"/>
                        <a:ea typeface="微软雅黑" charset="0"/>
                      </a:endParaRPr>
                    </a:p>
                  </a:txBody>
                  <a:tcPr anchor="ctr"/>
                </a:tc>
                <a:tc>
                  <a:txBody>
                    <a:bodyPr/>
                    <a:lstStyle/>
                    <a:p>
                      <a:pPr algn="ctr"/>
                      <a:r>
                        <a:rPr lang="en-US" altLang="zh-CN" sz="1600" dirty="0">
                          <a:latin typeface="微软雅黑" charset="0"/>
                          <a:ea typeface="微软雅黑" charset="0"/>
                        </a:rPr>
                        <a:t>P1</a:t>
                      </a:r>
                      <a:endParaRPr lang="zh-CN" altLang="en-US" sz="1600" dirty="0">
                        <a:latin typeface="微软雅黑" charset="0"/>
                        <a:ea typeface="微软雅黑" charset="0"/>
                      </a:endParaRPr>
                    </a:p>
                  </a:txBody>
                  <a:tcPr anchor="ctr"/>
                </a:tc>
                <a:tc>
                  <a:txBody>
                    <a:bodyPr/>
                    <a:lstStyle/>
                    <a:p>
                      <a:pPr algn="ctr"/>
                      <a:r>
                        <a:rPr lang="en-US" altLang="zh-CN" sz="1600" dirty="0">
                          <a:latin typeface="微软雅黑" charset="0"/>
                          <a:ea typeface="微软雅黑" charset="0"/>
                        </a:rPr>
                        <a:t>E1</a:t>
                      </a:r>
                      <a:endParaRPr lang="zh-CN"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S2</a:t>
                      </a:r>
                      <a:endParaRPr lang="zh-CN"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P2</a:t>
                      </a:r>
                      <a:endParaRPr lang="zh-CN"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E2</a:t>
                      </a:r>
                      <a:endParaRPr lang="zh-CN" altLang="en-US" sz="1600" dirty="0">
                        <a:latin typeface="微软雅黑" charset="0"/>
                        <a:ea typeface="微软雅黑" charset="0"/>
                      </a:endParaRPr>
                    </a:p>
                  </a:txBody>
                  <a:tcPr anchor="ctr"/>
                </a:tc>
                <a:extLst>
                  <a:ext uri="{0D108BD9-81ED-4DB2-BD59-A6C34878D82A}">
                    <a16:rowId xmlns:a16="http://schemas.microsoft.com/office/drawing/2014/main" val="10000"/>
                  </a:ext>
                </a:extLst>
              </a:tr>
              <a:tr h="451978">
                <a:tc>
                  <a:txBody>
                    <a:bodyPr/>
                    <a:lstStyle/>
                    <a:p>
                      <a:pPr algn="ctr">
                        <a:buNone/>
                      </a:pPr>
                      <a:r>
                        <a:rPr lang="en-US" altLang="zh-CN" sz="1600" dirty="0">
                          <a:latin typeface="微软雅黑" charset="0"/>
                          <a:ea typeface="微软雅黑" charset="0"/>
                        </a:rPr>
                        <a:t>6</a:t>
                      </a:r>
                    </a:p>
                  </a:txBody>
                  <a:tcPr anchor="ctr"/>
                </a:tc>
                <a:tc>
                  <a:txBody>
                    <a:bodyPr/>
                    <a:lstStyle/>
                    <a:p>
                      <a:pPr algn="ctr"/>
                      <a:r>
                        <a:rPr lang="zh-CN" altLang="en-US" sz="1600" dirty="0">
                          <a:latin typeface="微软雅黑" charset="0"/>
                          <a:ea typeface="微软雅黑" charset="0"/>
                        </a:rPr>
                        <a:t>香雪</a:t>
                      </a:r>
                      <a:endParaRPr lang="zh-CN" sz="1600" dirty="0">
                        <a:latin typeface="微软雅黑" charset="0"/>
                        <a:ea typeface="微软雅黑" charset="0"/>
                      </a:endParaRPr>
                    </a:p>
                  </a:txBody>
                  <a:tcPr anchor="ctr"/>
                </a:tc>
                <a:tc>
                  <a:txBody>
                    <a:bodyPr/>
                    <a:lstStyle/>
                    <a:p>
                      <a:pPr algn="ctr"/>
                      <a:r>
                        <a:rPr lang="en-US" sz="1600" dirty="0">
                          <a:latin typeface="微软雅黑" charset="0"/>
                          <a:ea typeface="微软雅黑" charset="0"/>
                        </a:rPr>
                        <a:t> </a:t>
                      </a:r>
                      <a:r>
                        <a:rPr lang="zh-CN" altLang="en-US" sz="1600" dirty="0">
                          <a:latin typeface="微软雅黑" charset="0"/>
                          <a:ea typeface="微软雅黑" charset="0"/>
                        </a:rPr>
                        <a:t>在火车上</a:t>
                      </a:r>
                      <a:endParaRPr lang="en-US" sz="1600" dirty="0">
                        <a:latin typeface="微软雅黑" charset="0"/>
                        <a:ea typeface="微软雅黑" charset="0"/>
                      </a:endParaRPr>
                    </a:p>
                  </a:txBody>
                  <a:tcPr anchor="ctr"/>
                </a:tc>
                <a:tc>
                  <a:txBody>
                    <a:bodyPr/>
                    <a:lstStyle/>
                    <a:p>
                      <a:pPr algn="ctr"/>
                      <a:r>
                        <a:rPr lang="zh-CN" altLang="en-US" sz="1600" kern="1200" dirty="0">
                          <a:solidFill>
                            <a:schemeClr val="dk1"/>
                          </a:solidFill>
                          <a:latin typeface="微软雅黑" charset="0"/>
                          <a:ea typeface="微软雅黑" charset="0"/>
                          <a:cs typeface="+mn-cs"/>
                        </a:rPr>
                        <a:t>站</a:t>
                      </a:r>
                    </a:p>
                  </a:txBody>
                  <a:tcPr anchor="ctr"/>
                </a:tc>
                <a:tc>
                  <a:txBody>
                    <a:bodyPr/>
                    <a:lstStyle/>
                    <a:p>
                      <a:pPr algn="ctr">
                        <a:buNone/>
                      </a:pPr>
                      <a:r>
                        <a:rPr lang="zh-CN" altLang="en-US" sz="1600" dirty="0">
                          <a:latin typeface="微软雅黑" charset="0"/>
                          <a:ea typeface="微软雅黑" charset="0"/>
                        </a:rPr>
                        <a:t>香雪</a:t>
                      </a:r>
                    </a:p>
                  </a:txBody>
                  <a:tcPr anchor="ctr"/>
                </a:tc>
                <a:tc>
                  <a:txBody>
                    <a:bodyPr/>
                    <a:lstStyle/>
                    <a:p>
                      <a:pPr algn="ctr">
                        <a:buNone/>
                      </a:pPr>
                      <a:r>
                        <a:rPr lang="zh-CN" altLang="en-US" sz="1600" dirty="0">
                          <a:latin typeface="微软雅黑" charset="0"/>
                          <a:ea typeface="微软雅黑" charset="0"/>
                        </a:rPr>
                        <a:t>在火车前</a:t>
                      </a:r>
                      <a:endParaRPr lang="en-US" altLang="en-US" sz="1600" dirty="0">
                        <a:latin typeface="微软雅黑" charset="0"/>
                        <a:ea typeface="微软雅黑" charset="0"/>
                      </a:endParaRPr>
                    </a:p>
                  </a:txBody>
                  <a:tcPr anchor="ctr"/>
                </a:tc>
                <a:tc>
                  <a:txBody>
                    <a:bodyPr/>
                    <a:lstStyle/>
                    <a:p>
                      <a:pPr algn="ctr">
                        <a:buNone/>
                      </a:pPr>
                      <a:r>
                        <a:rPr lang="zh-CN" altLang="en-US" sz="1600" dirty="0">
                          <a:latin typeface="微软雅黑" charset="0"/>
                          <a:ea typeface="微软雅黑" charset="0"/>
                        </a:rPr>
                        <a:t>站</a:t>
                      </a:r>
                      <a:endParaRPr lang="en-US" altLang="en-US" sz="1600" dirty="0">
                        <a:latin typeface="微软雅黑" charset="0"/>
                        <a:ea typeface="微软雅黑" charset="0"/>
                      </a:endParaRPr>
                    </a:p>
                  </a:txBody>
                  <a:tcPr anchor="ctr"/>
                </a:tc>
                <a:extLst>
                  <a:ext uri="{0D108BD9-81ED-4DB2-BD59-A6C34878D82A}">
                    <a16:rowId xmlns:a16="http://schemas.microsoft.com/office/drawing/2014/main" val="10001"/>
                  </a:ext>
                </a:extLst>
              </a:tr>
              <a:tr h="451978">
                <a:tc>
                  <a:txBody>
                    <a:bodyPr/>
                    <a:lstStyle/>
                    <a:p>
                      <a:pPr algn="ctr">
                        <a:buNone/>
                      </a:pPr>
                      <a:r>
                        <a:rPr lang="en-US" altLang="zh-CN" sz="1600" dirty="0">
                          <a:latin typeface="微软雅黑" charset="0"/>
                          <a:ea typeface="微软雅黑" charset="0"/>
                        </a:rPr>
                        <a:t>5</a:t>
                      </a:r>
                    </a:p>
                  </a:txBody>
                  <a:tcPr anchor="ctr"/>
                </a:tc>
                <a:tc>
                  <a:txBody>
                    <a:bodyPr/>
                    <a:lstStyle/>
                    <a:p>
                      <a:pPr algn="ctr"/>
                      <a:r>
                        <a:rPr lang="zh-CN" altLang="en-US" sz="1600" dirty="0">
                          <a:latin typeface="微软雅黑" charset="0"/>
                          <a:ea typeface="微软雅黑" charset="0"/>
                        </a:rPr>
                        <a:t>我们</a:t>
                      </a:r>
                      <a:endParaRPr lang="zh-CN" sz="1600" dirty="0">
                        <a:latin typeface="微软雅黑" charset="0"/>
                        <a:ea typeface="微软雅黑" charset="0"/>
                      </a:endParaRPr>
                    </a:p>
                  </a:txBody>
                  <a:tcPr anchor="ctr"/>
                </a:tc>
                <a:tc>
                  <a:txBody>
                    <a:bodyPr/>
                    <a:lstStyle/>
                    <a:p>
                      <a:pPr algn="ctr"/>
                      <a:r>
                        <a:rPr lang="zh-CN" altLang="en-US" sz="1600" kern="1200" dirty="0">
                          <a:solidFill>
                            <a:schemeClr val="dk1"/>
                          </a:solidFill>
                          <a:latin typeface="微软雅黑" charset="0"/>
                          <a:ea typeface="微软雅黑" charset="0"/>
                          <a:cs typeface="+mn-cs"/>
                        </a:rPr>
                        <a:t>在树林里</a:t>
                      </a:r>
                      <a:r>
                        <a:rPr lang="en-US" sz="1600" kern="1200" dirty="0">
                          <a:solidFill>
                            <a:schemeClr val="dk1"/>
                          </a:solidFill>
                          <a:latin typeface="微软雅黑" charset="0"/>
                          <a:ea typeface="微软雅黑" charset="0"/>
                          <a:cs typeface="+mn-cs"/>
                        </a:rPr>
                        <a:t> </a:t>
                      </a:r>
                    </a:p>
                  </a:txBody>
                  <a:tcPr anchor="ctr"/>
                </a:tc>
                <a:tc>
                  <a:txBody>
                    <a:bodyPr/>
                    <a:lstStyle/>
                    <a:p>
                      <a:pPr algn="ctr"/>
                      <a:r>
                        <a:rPr lang="zh-CN" altLang="en-US" sz="1600" kern="1200" dirty="0">
                          <a:solidFill>
                            <a:schemeClr val="dk1"/>
                          </a:solidFill>
                          <a:latin typeface="微软雅黑" charset="0"/>
                          <a:ea typeface="微软雅黑" charset="0"/>
                          <a:cs typeface="+mn-cs"/>
                        </a:rPr>
                        <a:t>坐</a:t>
                      </a:r>
                    </a:p>
                  </a:txBody>
                  <a:tcPr anchor="ctr"/>
                </a:tc>
                <a:tc>
                  <a:txBody>
                    <a:bodyPr/>
                    <a:lstStyle/>
                    <a:p>
                      <a:pPr algn="ctr">
                        <a:buNone/>
                      </a:pPr>
                      <a:r>
                        <a:rPr lang="en-US" altLang="zh-CN" sz="1600" dirty="0">
                          <a:latin typeface="微软雅黑" charset="0"/>
                          <a:ea typeface="微软雅黑" charset="0"/>
                        </a:rPr>
                        <a:t>-</a:t>
                      </a:r>
                      <a:endParaRPr lang="zh-CN" altLang="en-US" sz="1600" dirty="0">
                        <a:latin typeface="微软雅黑" charset="0"/>
                        <a:ea typeface="微软雅黑" charset="0"/>
                      </a:endParaRPr>
                    </a:p>
                  </a:txBody>
                  <a:tcPr anchor="ctr"/>
                </a:tc>
                <a:tc>
                  <a:txBody>
                    <a:bodyPr/>
                    <a:lstStyle/>
                    <a:p>
                      <a:pPr algn="ctr">
                        <a:buNone/>
                      </a:pPr>
                      <a:r>
                        <a:rPr lang="zh-CN" altLang="en-US" sz="1600" dirty="0">
                          <a:latin typeface="微软雅黑" charset="0"/>
                          <a:ea typeface="微软雅黑" charset="0"/>
                        </a:rPr>
                        <a:t>树林后</a:t>
                      </a:r>
                      <a:endParaRPr lang="en-US" altLang="en-US" sz="1600" dirty="0">
                        <a:latin typeface="微软雅黑" charset="0"/>
                        <a:ea typeface="微软雅黑" charset="0"/>
                      </a:endParaRPr>
                    </a:p>
                  </a:txBody>
                  <a:tcPr anchor="ctr"/>
                </a:tc>
                <a:tc>
                  <a:txBody>
                    <a:bodyPr/>
                    <a:lstStyle/>
                    <a:p>
                      <a:pPr algn="ctr">
                        <a:buNone/>
                      </a:pPr>
                      <a:r>
                        <a:rPr lang="zh-CN" altLang="en-US" sz="1600" dirty="0">
                          <a:latin typeface="微软雅黑" charset="0"/>
                          <a:ea typeface="微软雅黑" charset="0"/>
                        </a:rPr>
                        <a:t>微凉</a:t>
                      </a:r>
                      <a:endParaRPr lang="en-US" altLang="en-US" sz="1600" dirty="0">
                        <a:latin typeface="微软雅黑" charset="0"/>
                        <a:ea typeface="微软雅黑" charset="0"/>
                      </a:endParaRPr>
                    </a:p>
                  </a:txBody>
                  <a:tcPr anchor="ctr"/>
                </a:tc>
                <a:extLst>
                  <a:ext uri="{0D108BD9-81ED-4DB2-BD59-A6C34878D82A}">
                    <a16:rowId xmlns:a16="http://schemas.microsoft.com/office/drawing/2014/main" val="10002"/>
                  </a:ext>
                </a:extLst>
              </a:tr>
              <a:tr h="451978">
                <a:tc>
                  <a:txBody>
                    <a:bodyPr/>
                    <a:lstStyle/>
                    <a:p>
                      <a:pPr algn="ctr">
                        <a:buNone/>
                      </a:pPr>
                      <a:r>
                        <a:rPr lang="en-US" altLang="zh-CN" sz="1600" dirty="0">
                          <a:latin typeface="微软雅黑" charset="0"/>
                          <a:ea typeface="微软雅黑" charset="0"/>
                        </a:rPr>
                        <a:t>4</a:t>
                      </a:r>
                    </a:p>
                  </a:txBody>
                  <a:tcPr anchor="ctr"/>
                </a:tc>
                <a:tc>
                  <a:txBody>
                    <a:bodyPr/>
                    <a:lstStyle/>
                    <a:p>
                      <a:pPr algn="ctr"/>
                      <a:r>
                        <a:rPr lang="zh-CN" altLang="en-US" sz="1600" dirty="0">
                          <a:latin typeface="微软雅黑" charset="0"/>
                          <a:ea typeface="微软雅黑" charset="0"/>
                        </a:rPr>
                        <a:t>头</a:t>
                      </a:r>
                      <a:endParaRPr lang="zh-CN" sz="1600" dirty="0">
                        <a:latin typeface="微软雅黑" charset="0"/>
                        <a:ea typeface="微软雅黑" charset="0"/>
                      </a:endParaRPr>
                    </a:p>
                  </a:txBody>
                  <a:tcPr anchor="ctr"/>
                </a:tc>
                <a:tc>
                  <a:txBody>
                    <a:bodyPr/>
                    <a:lstStyle/>
                    <a:p>
                      <a:pPr algn="ctr"/>
                      <a:r>
                        <a:rPr lang="zh-CN" altLang="en-US" sz="1600" kern="1200" dirty="0">
                          <a:solidFill>
                            <a:schemeClr val="dk1"/>
                          </a:solidFill>
                          <a:latin typeface="微软雅黑" charset="0"/>
                          <a:ea typeface="微软雅黑" charset="0"/>
                          <a:cs typeface="+mn-cs"/>
                        </a:rPr>
                        <a:t>朝外</a:t>
                      </a:r>
                      <a:endParaRPr lang="en-US" sz="1600" kern="1200" dirty="0">
                        <a:solidFill>
                          <a:schemeClr val="dk1"/>
                        </a:solidFill>
                        <a:latin typeface="微软雅黑" charset="0"/>
                        <a:ea typeface="微软雅黑" charset="0"/>
                        <a:cs typeface="+mn-cs"/>
                      </a:endParaRPr>
                    </a:p>
                  </a:txBody>
                  <a:tcPr anchor="ctr"/>
                </a:tc>
                <a:tc>
                  <a:txBody>
                    <a:bodyPr/>
                    <a:lstStyle/>
                    <a:p>
                      <a:pPr algn="ctr"/>
                      <a:r>
                        <a:rPr lang="en-US" altLang="zh-CN" sz="1600" dirty="0">
                          <a:latin typeface="微软雅黑" charset="0"/>
                          <a:ea typeface="微软雅黑" charset="0"/>
                        </a:rPr>
                        <a:t>-</a:t>
                      </a:r>
                      <a:endParaRPr lang="zh-CN" altLang="en-US" sz="1600" dirty="0">
                        <a:latin typeface="微软雅黑" charset="0"/>
                        <a:ea typeface="微软雅黑" charset="0"/>
                      </a:endParaRPr>
                    </a:p>
                  </a:txBody>
                  <a:tcPr anchor="ctr"/>
                </a:tc>
                <a:tc>
                  <a:txBody>
                    <a:bodyPr/>
                    <a:lstStyle/>
                    <a:p>
                      <a:pPr algn="ctr">
                        <a:buNone/>
                      </a:pPr>
                      <a:r>
                        <a:rPr lang="zh-CN" altLang="en-US" sz="1600" dirty="0">
                          <a:latin typeface="微软雅黑" charset="0"/>
                          <a:ea typeface="微软雅黑" charset="0"/>
                        </a:rPr>
                        <a:t>尾巴</a:t>
                      </a:r>
                    </a:p>
                  </a:txBody>
                  <a:tcPr anchor="ctr"/>
                </a:tc>
                <a:tc>
                  <a:txBody>
                    <a:bodyPr/>
                    <a:lstStyle/>
                    <a:p>
                      <a:pPr algn="ctr">
                        <a:buNone/>
                      </a:pPr>
                      <a:r>
                        <a:rPr lang="zh-CN" altLang="en-US" sz="1600" dirty="0">
                          <a:latin typeface="微软雅黑" charset="0"/>
                          <a:ea typeface="微软雅黑" charset="0"/>
                        </a:rPr>
                        <a:t>向外</a:t>
                      </a:r>
                      <a:endParaRPr lang="en-US"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a:t>
                      </a:r>
                      <a:endParaRPr lang="en-US" altLang="en-US" sz="1600" dirty="0">
                        <a:latin typeface="微软雅黑" charset="0"/>
                        <a:ea typeface="微软雅黑" charset="0"/>
                      </a:endParaRPr>
                    </a:p>
                  </a:txBody>
                  <a:tcPr anchor="ctr"/>
                </a:tc>
                <a:extLst>
                  <a:ext uri="{0D108BD9-81ED-4DB2-BD59-A6C34878D82A}">
                    <a16:rowId xmlns:a16="http://schemas.microsoft.com/office/drawing/2014/main" val="10003"/>
                  </a:ext>
                </a:extLst>
              </a:tr>
              <a:tr h="451351">
                <a:tc>
                  <a:txBody>
                    <a:bodyPr/>
                    <a:lstStyle/>
                    <a:p>
                      <a:pPr algn="ctr">
                        <a:buNone/>
                      </a:pPr>
                      <a:r>
                        <a:rPr lang="en-US" altLang="zh-CN" sz="1600" dirty="0">
                          <a:latin typeface="微软雅黑" charset="0"/>
                          <a:ea typeface="微软雅黑" charset="0"/>
                        </a:rPr>
                        <a:t>3</a:t>
                      </a:r>
                    </a:p>
                  </a:txBody>
                  <a:tcPr anchor="ctr"/>
                </a:tc>
                <a:tc>
                  <a:txBody>
                    <a:bodyPr/>
                    <a:lstStyle/>
                    <a:p>
                      <a:pPr algn="ctr"/>
                      <a:r>
                        <a:rPr lang="zh-CN" altLang="en-US" sz="1600" dirty="0">
                          <a:latin typeface="微软雅黑" charset="0"/>
                          <a:ea typeface="微软雅黑" charset="0"/>
                        </a:rPr>
                        <a:t>香雪</a:t>
                      </a:r>
                      <a:endParaRPr lang="zh-CN" sz="1600" dirty="0">
                        <a:latin typeface="微软雅黑" charset="0"/>
                        <a:ea typeface="微软雅黑" charset="0"/>
                      </a:endParaRPr>
                    </a:p>
                  </a:txBody>
                  <a:tcPr anchor="ctr"/>
                </a:tc>
                <a:tc>
                  <a:txBody>
                    <a:bodyPr/>
                    <a:lstStyle/>
                    <a:p>
                      <a:pPr algn="ctr"/>
                      <a:r>
                        <a:rPr lang="zh-CN" altLang="en-US" sz="1600" kern="1200" dirty="0">
                          <a:solidFill>
                            <a:schemeClr val="dk1"/>
                          </a:solidFill>
                          <a:latin typeface="微软雅黑" charset="0"/>
                          <a:ea typeface="微软雅黑" charset="0"/>
                          <a:cs typeface="+mn-cs"/>
                        </a:rPr>
                        <a:t>在车门内</a:t>
                      </a:r>
                      <a:r>
                        <a:rPr lang="en-US" sz="1600" kern="1200" dirty="0">
                          <a:solidFill>
                            <a:schemeClr val="dk1"/>
                          </a:solidFill>
                          <a:latin typeface="微软雅黑" charset="0"/>
                          <a:ea typeface="微软雅黑" charset="0"/>
                          <a:cs typeface="+mn-cs"/>
                        </a:rPr>
                        <a:t> </a:t>
                      </a:r>
                    </a:p>
                  </a:txBody>
                  <a:tcPr anchor="ctr"/>
                </a:tc>
                <a:tc>
                  <a:txBody>
                    <a:bodyPr/>
                    <a:lstStyle/>
                    <a:p>
                      <a:pPr algn="ctr"/>
                      <a:r>
                        <a:rPr lang="zh-CN" altLang="en-US" sz="1600" dirty="0">
                          <a:latin typeface="微软雅黑" charset="0"/>
                          <a:ea typeface="微软雅黑" charset="0"/>
                        </a:rPr>
                        <a:t>扑</a:t>
                      </a:r>
                    </a:p>
                  </a:txBody>
                  <a:tcPr anchor="ctr"/>
                </a:tc>
                <a:tc>
                  <a:txBody>
                    <a:bodyPr/>
                    <a:lstStyle/>
                    <a:p>
                      <a:pPr algn="ctr">
                        <a:buNone/>
                      </a:pPr>
                      <a:r>
                        <a:rPr lang="en-US" altLang="zh-CN" sz="1600" dirty="0">
                          <a:latin typeface="微软雅黑" charset="0"/>
                          <a:ea typeface="微软雅黑" charset="0"/>
                        </a:rPr>
                        <a:t>-</a:t>
                      </a:r>
                      <a:endParaRPr lang="zh-CN"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a:t>
                      </a:r>
                      <a:endParaRPr lang="en-US"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a:t>
                      </a:r>
                      <a:endParaRPr lang="en-US" altLang="en-US" sz="1600" dirty="0">
                        <a:latin typeface="微软雅黑" charset="0"/>
                        <a:ea typeface="微软雅黑" charset="0"/>
                      </a:endParaRPr>
                    </a:p>
                  </a:txBody>
                  <a:tcPr anchor="ctr"/>
                </a:tc>
                <a:extLst>
                  <a:ext uri="{0D108BD9-81ED-4DB2-BD59-A6C34878D82A}">
                    <a16:rowId xmlns:a16="http://schemas.microsoft.com/office/drawing/2014/main" val="10004"/>
                  </a:ext>
                </a:extLst>
              </a:tr>
              <a:tr h="451978">
                <a:tc>
                  <a:txBody>
                    <a:bodyPr/>
                    <a:lstStyle/>
                    <a:p>
                      <a:pPr algn="ctr">
                        <a:buNone/>
                      </a:pPr>
                      <a:r>
                        <a:rPr lang="en-US" altLang="zh-CN" sz="1600" dirty="0">
                          <a:latin typeface="微软雅黑" charset="0"/>
                          <a:ea typeface="微软雅黑" charset="0"/>
                        </a:rPr>
                        <a:t>2</a:t>
                      </a:r>
                    </a:p>
                  </a:txBody>
                  <a:tcPr anchor="ctr"/>
                </a:tc>
                <a:tc>
                  <a:txBody>
                    <a:bodyPr/>
                    <a:lstStyle/>
                    <a:p>
                      <a:pPr algn="ctr"/>
                      <a:r>
                        <a:rPr lang="zh-CN" altLang="en-US" sz="1600" dirty="0">
                          <a:latin typeface="微软雅黑" charset="0"/>
                          <a:ea typeface="微软雅黑" charset="0"/>
                        </a:rPr>
                        <a:t>婚纱</a:t>
                      </a:r>
                      <a:endParaRPr lang="zh-CN" sz="1600" dirty="0">
                        <a:latin typeface="微软雅黑" charset="0"/>
                        <a:ea typeface="微软雅黑" charset="0"/>
                      </a:endParaRPr>
                    </a:p>
                  </a:txBody>
                  <a:tcPr anchor="ctr"/>
                </a:tc>
                <a:tc>
                  <a:txBody>
                    <a:bodyPr/>
                    <a:lstStyle/>
                    <a:p>
                      <a:pPr algn="ctr"/>
                      <a:r>
                        <a:rPr lang="zh-CN" altLang="en-US" sz="1600" i="0" dirty="0">
                          <a:latin typeface="微软雅黑" charset="0"/>
                          <a:ea typeface="微软雅黑" charset="0"/>
                        </a:rPr>
                        <a:t>橱窗边</a:t>
                      </a:r>
                      <a:r>
                        <a:rPr lang="en-US" sz="1600" i="0" dirty="0">
                          <a:latin typeface="微软雅黑" charset="0"/>
                          <a:ea typeface="微软雅黑" charset="0"/>
                        </a:rPr>
                        <a:t> </a:t>
                      </a:r>
                    </a:p>
                  </a:txBody>
                  <a:tcPr anchor="ctr"/>
                </a:tc>
                <a:tc>
                  <a:txBody>
                    <a:bodyPr/>
                    <a:lstStyle/>
                    <a:p>
                      <a:pPr algn="ctr"/>
                      <a:r>
                        <a:rPr lang="en-US" altLang="zh-CN" sz="1600" dirty="0">
                          <a:latin typeface="微软雅黑" charset="0"/>
                          <a:ea typeface="微软雅黑" charset="0"/>
                        </a:rPr>
                        <a:t>-</a:t>
                      </a:r>
                      <a:r>
                        <a:rPr lang="en-US" sz="1600" dirty="0">
                          <a:latin typeface="微软雅黑" charset="0"/>
                          <a:ea typeface="微软雅黑" charset="0"/>
                        </a:rPr>
                        <a:t> </a:t>
                      </a:r>
                    </a:p>
                  </a:txBody>
                  <a:tcPr anchor="ctr"/>
                </a:tc>
                <a:tc>
                  <a:txBody>
                    <a:bodyPr/>
                    <a:lstStyle/>
                    <a:p>
                      <a:pPr algn="ctr">
                        <a:buNone/>
                      </a:pPr>
                      <a:r>
                        <a:rPr lang="en-US" altLang="zh-CN" sz="1600" dirty="0">
                          <a:latin typeface="微软雅黑" charset="0"/>
                          <a:ea typeface="微软雅黑" charset="0"/>
                        </a:rPr>
                        <a:t>-</a:t>
                      </a:r>
                      <a:endParaRPr lang="zh-CN"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a:t>
                      </a:r>
                      <a:endParaRPr lang="en-US"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a:t>
                      </a:r>
                      <a:endParaRPr lang="en-US" altLang="en-US" sz="1600" dirty="0">
                        <a:latin typeface="微软雅黑" charset="0"/>
                        <a:ea typeface="微软雅黑" charset="0"/>
                      </a:endParaRPr>
                    </a:p>
                  </a:txBody>
                  <a:tcPr anchor="ctr"/>
                </a:tc>
                <a:extLst>
                  <a:ext uri="{0D108BD9-81ED-4DB2-BD59-A6C34878D82A}">
                    <a16:rowId xmlns:a16="http://schemas.microsoft.com/office/drawing/2014/main" val="10005"/>
                  </a:ext>
                </a:extLst>
              </a:tr>
              <a:tr h="452605">
                <a:tc>
                  <a:txBody>
                    <a:bodyPr/>
                    <a:lstStyle/>
                    <a:p>
                      <a:pPr algn="ctr">
                        <a:buNone/>
                      </a:pPr>
                      <a:r>
                        <a:rPr lang="en-US" altLang="zh-CN" sz="1600" dirty="0">
                          <a:latin typeface="微软雅黑" charset="0"/>
                          <a:ea typeface="微软雅黑" charset="0"/>
                        </a:rPr>
                        <a:t>1</a:t>
                      </a:r>
                    </a:p>
                  </a:txBody>
                  <a:tcPr anchor="ctr"/>
                </a:tc>
                <a:tc>
                  <a:txBody>
                    <a:bodyPr/>
                    <a:lstStyle/>
                    <a:p>
                      <a:pPr algn="ctr"/>
                      <a:r>
                        <a:rPr lang="en-US" altLang="zh-CN" sz="1600" dirty="0">
                          <a:latin typeface="微软雅黑" charset="0"/>
                          <a:ea typeface="微软雅黑" charset="0"/>
                        </a:rPr>
                        <a:t>-</a:t>
                      </a:r>
                      <a:endParaRPr lang="zh-CN" sz="1600" dirty="0">
                        <a:latin typeface="微软雅黑" charset="0"/>
                        <a:ea typeface="微软雅黑" charset="0"/>
                      </a:endParaRPr>
                    </a:p>
                  </a:txBody>
                  <a:tcPr anchor="ctr"/>
                </a:tc>
                <a:tc>
                  <a:txBody>
                    <a:bodyPr/>
                    <a:lstStyle/>
                    <a:p>
                      <a:pPr algn="ctr"/>
                      <a:r>
                        <a:rPr lang="zh-CN" altLang="en-US" sz="1600" i="0" dirty="0">
                          <a:latin typeface="微软雅黑" charset="0"/>
                          <a:ea typeface="微软雅黑" charset="0"/>
                        </a:rPr>
                        <a:t>海面后</a:t>
                      </a:r>
                      <a:r>
                        <a:rPr lang="en-US" sz="1600" i="0" dirty="0">
                          <a:latin typeface="微软雅黑" charset="0"/>
                          <a:ea typeface="微软雅黑" charset="0"/>
                        </a:rPr>
                        <a:t> </a:t>
                      </a:r>
                    </a:p>
                  </a:txBody>
                  <a:tcPr anchor="ctr"/>
                </a:tc>
                <a:tc>
                  <a:txBody>
                    <a:bodyPr/>
                    <a:lstStyle/>
                    <a:p>
                      <a:pPr algn="ctr"/>
                      <a:r>
                        <a:rPr lang="en-US" altLang="zh-CN" sz="1600" dirty="0">
                          <a:latin typeface="微软雅黑" charset="0"/>
                          <a:ea typeface="微软雅黑" charset="0"/>
                        </a:rPr>
                        <a:t>-</a:t>
                      </a:r>
                      <a:r>
                        <a:rPr lang="en-US" sz="1600" dirty="0">
                          <a:latin typeface="微软雅黑" charset="0"/>
                          <a:ea typeface="微软雅黑" charset="0"/>
                        </a:rPr>
                        <a:t> </a:t>
                      </a:r>
                    </a:p>
                  </a:txBody>
                  <a:tcPr anchor="ctr"/>
                </a:tc>
                <a:tc>
                  <a:txBody>
                    <a:bodyPr/>
                    <a:lstStyle/>
                    <a:p>
                      <a:pPr algn="ctr">
                        <a:buNone/>
                      </a:pPr>
                      <a:r>
                        <a:rPr lang="en-US" altLang="zh-CN" sz="1600" dirty="0">
                          <a:latin typeface="微软雅黑" charset="0"/>
                          <a:ea typeface="微软雅黑" charset="0"/>
                        </a:rPr>
                        <a:t>-</a:t>
                      </a:r>
                      <a:endParaRPr lang="zh-CN"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a:t>
                      </a:r>
                      <a:endParaRPr lang="en-US" altLang="en-US" sz="1600" dirty="0">
                        <a:latin typeface="微软雅黑" charset="0"/>
                        <a:ea typeface="微软雅黑" charset="0"/>
                      </a:endParaRPr>
                    </a:p>
                  </a:txBody>
                  <a:tcPr anchor="ctr"/>
                </a:tc>
                <a:tc>
                  <a:txBody>
                    <a:bodyPr/>
                    <a:lstStyle/>
                    <a:p>
                      <a:pPr algn="ctr">
                        <a:buNone/>
                      </a:pPr>
                      <a:r>
                        <a:rPr lang="en-US" altLang="zh-CN" sz="1600" dirty="0">
                          <a:latin typeface="微软雅黑" charset="0"/>
                          <a:ea typeface="微软雅黑" charset="0"/>
                        </a:rPr>
                        <a:t>-</a:t>
                      </a:r>
                      <a:endParaRPr lang="en-US" altLang="en-US" sz="1600" dirty="0">
                        <a:latin typeface="微软雅黑" charset="0"/>
                        <a:ea typeface="微软雅黑" charset="0"/>
                      </a:endParaRPr>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514192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内容占位符 2">
            <a:extLst>
              <a:ext uri="{FF2B5EF4-FFF2-40B4-BE49-F238E27FC236}">
                <a16:creationId xmlns:a16="http://schemas.microsoft.com/office/drawing/2014/main" id="{8F30647E-B253-35A3-B69E-02E284A3A3B6}"/>
              </a:ext>
            </a:extLst>
          </p:cNvPr>
          <p:cNvSpPr>
            <a:spLocks noGrp="1"/>
          </p:cNvSpPr>
          <p:nvPr>
            <p:ph idx="1"/>
          </p:nvPr>
        </p:nvSpPr>
        <p:spPr>
          <a:xfrm>
            <a:off x="838200" y="1306829"/>
            <a:ext cx="10515600" cy="5414645"/>
          </a:xfrm>
        </p:spPr>
        <p:txBody>
          <a:bodyPr>
            <a:noAutofit/>
          </a:bodyPr>
          <a:lstStyle/>
          <a:p>
            <a:pPr marL="0" lvl="0" indent="0">
              <a:lnSpc>
                <a:spcPct val="150000"/>
              </a:lnSpc>
              <a:buNone/>
            </a:pPr>
            <a:r>
              <a:rPr lang="zh-CN" altLang="en-US" dirty="0"/>
              <a:t>方位词替换 </a:t>
            </a:r>
            <a:r>
              <a:rPr lang="en-US" altLang="zh-CN" dirty="0"/>
              <a:t>|  </a:t>
            </a:r>
            <a:r>
              <a:rPr lang="zh-CN" altLang="en-US" dirty="0"/>
              <a:t>处所词替换 </a:t>
            </a:r>
            <a:r>
              <a:rPr lang="en-US" altLang="zh-CN" dirty="0"/>
              <a:t>| </a:t>
            </a:r>
            <a:r>
              <a:rPr lang="zh-CN" altLang="en-US" dirty="0"/>
              <a:t>介词替换 </a:t>
            </a:r>
            <a:r>
              <a:rPr lang="en-US" altLang="zh-CN" dirty="0"/>
              <a:t>| </a:t>
            </a:r>
            <a:r>
              <a:rPr lang="zh-CN" altLang="en-US" dirty="0"/>
              <a:t>副词替换 </a:t>
            </a:r>
            <a:r>
              <a:rPr lang="en-US" altLang="zh-CN" dirty="0"/>
              <a:t>| </a:t>
            </a:r>
            <a:r>
              <a:rPr lang="zh-CN" altLang="en-US" dirty="0"/>
              <a:t>趋向动词替换 </a:t>
            </a:r>
            <a:endParaRPr lang="en-US" altLang="zh-CN" dirty="0">
              <a:sym typeface="+mn-ea"/>
            </a:endParaRPr>
          </a:p>
        </p:txBody>
      </p:sp>
      <p:sp>
        <p:nvSpPr>
          <p:cNvPr id="2" name="标题 1"/>
          <p:cNvSpPr>
            <a:spLocks noGrp="1"/>
          </p:cNvSpPr>
          <p:nvPr>
            <p:ph type="title"/>
          </p:nvPr>
        </p:nvSpPr>
        <p:spPr/>
        <p:txBody>
          <a:bodyPr/>
          <a:lstStyle/>
          <a:p>
            <a:r>
              <a:rPr lang="zh-CN" altLang="en-US" dirty="0"/>
              <a:t>空间义词语替换</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6</a:t>
            </a:fld>
            <a:endParaRPr lang="zh-CN" altLang="en-US"/>
          </a:p>
        </p:txBody>
      </p:sp>
      <p:pic>
        <p:nvPicPr>
          <p:cNvPr id="9" name="图片 8" descr="文本&#10;&#10;中度可信度描述已自动生成"/>
          <p:cNvPicPr>
            <a:picLocks noChangeAspect="1"/>
          </p:cNvPicPr>
          <p:nvPr/>
        </p:nvPicPr>
        <p:blipFill rotWithShape="1">
          <a:blip r:embed="rId3"/>
          <a:srcRect b="26721"/>
          <a:stretch/>
        </p:blipFill>
        <p:spPr>
          <a:xfrm>
            <a:off x="838200" y="2050572"/>
            <a:ext cx="6043930" cy="1907817"/>
          </a:xfrm>
          <a:prstGeom prst="rect">
            <a:avLst/>
          </a:prstGeom>
        </p:spPr>
      </p:pic>
      <p:pic>
        <p:nvPicPr>
          <p:cNvPr id="10" name="图片 9" descr="截屏2022-09-22 08.52.47"/>
          <p:cNvPicPr>
            <a:picLocks noChangeAspect="1"/>
          </p:cNvPicPr>
          <p:nvPr/>
        </p:nvPicPr>
        <p:blipFill>
          <a:blip r:embed="rId4"/>
          <a:stretch>
            <a:fillRect/>
          </a:stretch>
        </p:blipFill>
        <p:spPr>
          <a:xfrm>
            <a:off x="1925637" y="4014151"/>
            <a:ext cx="3869055" cy="2415540"/>
          </a:xfrm>
          <a:prstGeom prst="rect">
            <a:avLst/>
          </a:prstGeom>
        </p:spPr>
      </p:pic>
      <p:pic>
        <p:nvPicPr>
          <p:cNvPr id="8" name="图片 7" descr="截屏2022-09-22 08.52.19"/>
          <p:cNvPicPr>
            <a:picLocks noChangeAspect="1"/>
          </p:cNvPicPr>
          <p:nvPr/>
        </p:nvPicPr>
        <p:blipFill rotWithShape="1">
          <a:blip r:embed="rId5"/>
          <a:srcRect b="45971"/>
          <a:stretch/>
        </p:blipFill>
        <p:spPr>
          <a:xfrm>
            <a:off x="7351329" y="3060534"/>
            <a:ext cx="4002472" cy="1385719"/>
          </a:xfrm>
          <a:prstGeom prst="rect">
            <a:avLst/>
          </a:prstGeom>
        </p:spPr>
      </p:pic>
      <p:pic>
        <p:nvPicPr>
          <p:cNvPr id="6" name="图片 5" descr="截屏2022-09-22 08.52.37">
            <a:extLst>
              <a:ext uri="{FF2B5EF4-FFF2-40B4-BE49-F238E27FC236}">
                <a16:creationId xmlns:a16="http://schemas.microsoft.com/office/drawing/2014/main" id="{00546F9C-B788-4C00-7AFC-5553398E7226}"/>
              </a:ext>
            </a:extLst>
          </p:cNvPr>
          <p:cNvPicPr>
            <a:picLocks noChangeAspect="1"/>
          </p:cNvPicPr>
          <p:nvPr/>
        </p:nvPicPr>
        <p:blipFill rotWithShape="1">
          <a:blip r:embed="rId3"/>
          <a:srcRect t="72500" r="41540" b="-4736"/>
          <a:stretch/>
        </p:blipFill>
        <p:spPr>
          <a:xfrm>
            <a:off x="7351328" y="2050572"/>
            <a:ext cx="4002472" cy="950692"/>
          </a:xfrm>
          <a:prstGeom prst="rect">
            <a:avLst/>
          </a:prstGeom>
        </p:spPr>
      </p:pic>
      <p:pic>
        <p:nvPicPr>
          <p:cNvPr id="12" name="图片 11" descr="截屏2022-09-22 08.52.19">
            <a:extLst>
              <a:ext uri="{FF2B5EF4-FFF2-40B4-BE49-F238E27FC236}">
                <a16:creationId xmlns:a16="http://schemas.microsoft.com/office/drawing/2014/main" id="{AEE4FA0A-499F-E964-5A90-FA8EBC29E044}"/>
              </a:ext>
            </a:extLst>
          </p:cNvPr>
          <p:cNvPicPr>
            <a:picLocks noChangeAspect="1"/>
          </p:cNvPicPr>
          <p:nvPr/>
        </p:nvPicPr>
        <p:blipFill rotWithShape="1">
          <a:blip r:embed="rId5"/>
          <a:srcRect t="53636"/>
          <a:stretch/>
        </p:blipFill>
        <p:spPr>
          <a:xfrm>
            <a:off x="7351329" y="4650857"/>
            <a:ext cx="4002472" cy="118912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2">
            <a:extLst>
              <a:ext uri="{FF2B5EF4-FFF2-40B4-BE49-F238E27FC236}">
                <a16:creationId xmlns:a16="http://schemas.microsoft.com/office/drawing/2014/main" id="{D5F85AAC-8242-F031-DA04-C226B3662559}"/>
              </a:ext>
            </a:extLst>
          </p:cNvPr>
          <p:cNvSpPr txBox="1">
            <a:spLocks/>
          </p:cNvSpPr>
          <p:nvPr/>
        </p:nvSpPr>
        <p:spPr>
          <a:xfrm>
            <a:off x="838198" y="3042285"/>
            <a:ext cx="10844463" cy="3726815"/>
          </a:xfrm>
          <a:prstGeom prst="rect">
            <a:avLst/>
          </a:prstGeom>
        </p:spPr>
        <p:txBody>
          <a:bodyPr vert="horz" lIns="91440" tIns="45720" rIns="91440" bIns="45720" rtlCol="0">
            <a:noAutofit/>
          </a:bodyPr>
          <a:lstStyle>
            <a:lvl1pPr marL="228600" indent="-228600" algn="l" defTabSz="914400" rtl="0" eaLnBrk="1" fontAlgn="auto" latinLnBrk="0" hangingPunct="1">
              <a:lnSpc>
                <a:spcPct val="120000"/>
              </a:lnSpc>
              <a:spcBef>
                <a:spcPts val="1000"/>
              </a:spcBef>
              <a:buFont typeface="Arial" panose="020B0604020202090204" pitchFamily="34" charset="0"/>
              <a:buChar char="•"/>
              <a:defRPr sz="2800" kern="1200">
                <a:solidFill>
                  <a:schemeClr val="tx1"/>
                </a:solidFill>
                <a:latin typeface="微软雅黑" charset="0"/>
                <a:ea typeface="微软雅黑" charset="0"/>
                <a:cs typeface="+mn-cs"/>
              </a:defRPr>
            </a:lvl1pPr>
            <a:lvl2pPr marL="685800" indent="-228600" algn="l" defTabSz="914400" rtl="0" eaLnBrk="1" fontAlgn="auto" latinLnBrk="0" hangingPunct="1">
              <a:lnSpc>
                <a:spcPct val="120000"/>
              </a:lnSpc>
              <a:spcBef>
                <a:spcPts val="500"/>
              </a:spcBef>
              <a:buFont typeface="Arial" panose="020B0604020202090204" pitchFamily="34" charset="0"/>
              <a:buChar char="•"/>
              <a:defRPr sz="2400" kern="1200">
                <a:solidFill>
                  <a:schemeClr val="tx1"/>
                </a:solidFill>
                <a:latin typeface="微软雅黑" charset="0"/>
                <a:ea typeface="微软雅黑" charset="0"/>
                <a:cs typeface="+mn-cs"/>
              </a:defRPr>
            </a:lvl2pPr>
            <a:lvl3pPr marL="1143000" indent="-228600" algn="l" defTabSz="914400" rtl="0" eaLnBrk="1" fontAlgn="auto" latinLnBrk="0" hangingPunct="1">
              <a:lnSpc>
                <a:spcPct val="120000"/>
              </a:lnSpc>
              <a:spcBef>
                <a:spcPts val="500"/>
              </a:spcBef>
              <a:buFont typeface="Arial" panose="020B0604020202090204" pitchFamily="34" charset="0"/>
              <a:buChar char="•"/>
              <a:defRPr sz="2000" kern="1200">
                <a:solidFill>
                  <a:schemeClr val="tx1"/>
                </a:solidFill>
                <a:latin typeface="微软雅黑" charset="0"/>
                <a:ea typeface="微软雅黑" charset="0"/>
                <a:cs typeface="+mn-cs"/>
              </a:defRPr>
            </a:lvl3pPr>
            <a:lvl4pPr marL="16002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4pPr>
            <a:lvl5pPr marL="20574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marL="0" indent="0">
              <a:lnSpc>
                <a:spcPct val="150000"/>
              </a:lnSpc>
              <a:buFont typeface="Arial" panose="020B0604020202090204" pitchFamily="34" charset="0"/>
              <a:buNone/>
            </a:pPr>
            <a:r>
              <a:rPr lang="zh-CN" altLang="en-US" sz="2400" dirty="0"/>
              <a:t>替换句</a:t>
            </a:r>
            <a:endParaRPr lang="en-US" altLang="zh-CN" sz="2400" dirty="0"/>
          </a:p>
          <a:p>
            <a:pPr marL="0" indent="0">
              <a:lnSpc>
                <a:spcPct val="150000"/>
              </a:lnSpc>
              <a:buFont typeface="Arial" panose="020B0604020202090204" pitchFamily="34" charset="0"/>
              <a:buNone/>
            </a:pPr>
            <a:r>
              <a:rPr lang="zh-CN" altLang="en-US" sz="2000" dirty="0">
                <a:latin typeface="宋体" panose="02010600030101010101" pitchFamily="2" charset="-122"/>
                <a:ea typeface="宋体" panose="02010600030101010101" pitchFamily="2" charset="-122"/>
              </a:rPr>
              <a:t>香雪扑在车门上，看见凤娇的脸在车下一晃。看来这不是梦，一切都是真的，她确实离开姐妹们，站在这又熟悉、又陌生的火车</a:t>
            </a:r>
            <a:r>
              <a:rPr lang="zh-CN" altLang="en-US" sz="2000" b="1" dirty="0">
                <a:solidFill>
                  <a:srgbClr val="FF0000"/>
                </a:solidFill>
                <a:latin typeface="宋体" panose="02010600030101010101" pitchFamily="2" charset="-122"/>
                <a:ea typeface="宋体" panose="02010600030101010101" pitchFamily="2" charset="-122"/>
              </a:rPr>
              <a:t>前</a:t>
            </a:r>
            <a:r>
              <a:rPr lang="zh-CN" altLang="en-US" sz="2000" dirty="0">
                <a:latin typeface="宋体" panose="02010600030101010101" pitchFamily="2" charset="-122"/>
                <a:ea typeface="宋体" panose="02010600030101010101" pitchFamily="2" charset="-122"/>
              </a:rPr>
              <a:t>了。</a:t>
            </a:r>
            <a:endParaRPr lang="en-US" altLang="zh-CN" sz="2000" dirty="0">
              <a:latin typeface="宋体" panose="02010600030101010101" pitchFamily="2" charset="-122"/>
              <a:ea typeface="宋体" panose="02010600030101010101" pitchFamily="2" charset="-122"/>
            </a:endParaRPr>
          </a:p>
          <a:p>
            <a:pPr marL="0" indent="0">
              <a:lnSpc>
                <a:spcPct val="150000"/>
              </a:lnSpc>
              <a:buNone/>
            </a:pPr>
            <a:r>
              <a:rPr lang="zh-CN" altLang="en-US" sz="2000" dirty="0">
                <a:latin typeface="宋体" panose="02010600030101010101" pitchFamily="2" charset="-122"/>
                <a:ea typeface="宋体" panose="02010600030101010101" pitchFamily="2" charset="-122"/>
              </a:rPr>
              <a:t>香雪扑在车门</a:t>
            </a:r>
            <a:r>
              <a:rPr lang="zh-CN" altLang="en-US" sz="2000" b="1" dirty="0">
                <a:solidFill>
                  <a:srgbClr val="FF0000"/>
                </a:solidFill>
                <a:latin typeface="宋体" panose="02010600030101010101" pitchFamily="2" charset="-122"/>
                <a:ea typeface="宋体" panose="02010600030101010101" pitchFamily="2" charset="-122"/>
              </a:rPr>
              <a:t>内</a:t>
            </a:r>
            <a:r>
              <a:rPr lang="zh-CN" altLang="en-US" sz="2000" dirty="0">
                <a:latin typeface="宋体" panose="02010600030101010101" pitchFamily="2" charset="-122"/>
                <a:ea typeface="宋体" panose="02010600030101010101" pitchFamily="2" charset="-122"/>
              </a:rPr>
              <a:t>，看见凤娇的脸在车</a:t>
            </a:r>
            <a:r>
              <a:rPr lang="zh-CN" altLang="en-US" sz="2000" b="1" dirty="0">
                <a:solidFill>
                  <a:srgbClr val="FF0000"/>
                </a:solidFill>
                <a:latin typeface="宋体" panose="02010600030101010101" pitchFamily="2" charset="-122"/>
                <a:ea typeface="宋体" panose="02010600030101010101" pitchFamily="2" charset="-122"/>
              </a:rPr>
              <a:t>外</a:t>
            </a:r>
            <a:r>
              <a:rPr lang="zh-CN" altLang="en-US" sz="2000" dirty="0">
                <a:latin typeface="宋体" panose="02010600030101010101" pitchFamily="2" charset="-122"/>
                <a:ea typeface="宋体" panose="02010600030101010101" pitchFamily="2" charset="-122"/>
              </a:rPr>
              <a:t>一晃。看来这不是梦，一切都是真的，她确实离开姐妹们，站在这又熟悉、又陌生的火车上了。</a:t>
            </a:r>
            <a:endParaRPr lang="en-US" altLang="zh-CN" sz="2000" dirty="0">
              <a:latin typeface="宋体" panose="02010600030101010101" pitchFamily="2" charset="-122"/>
              <a:ea typeface="宋体" panose="02010600030101010101" pitchFamily="2" charset="-122"/>
            </a:endParaRPr>
          </a:p>
          <a:p>
            <a:pPr marL="0" indent="0">
              <a:lnSpc>
                <a:spcPct val="150000"/>
              </a:lnSpc>
              <a:buFont typeface="Arial" panose="020B0604020202090204" pitchFamily="34" charset="0"/>
              <a:buNone/>
            </a:pPr>
            <a:r>
              <a:rPr lang="en-US" altLang="zh-CN" sz="2000" dirty="0">
                <a:latin typeface="宋体" panose="02010600030101010101" pitchFamily="2" charset="-122"/>
                <a:ea typeface="宋体" panose="02010600030101010101" pitchFamily="2" charset="-122"/>
              </a:rPr>
              <a:t>……</a:t>
            </a:r>
          </a:p>
        </p:txBody>
      </p:sp>
      <p:sp>
        <p:nvSpPr>
          <p:cNvPr id="5" name="内容占位符 2">
            <a:extLst>
              <a:ext uri="{FF2B5EF4-FFF2-40B4-BE49-F238E27FC236}">
                <a16:creationId xmlns:a16="http://schemas.microsoft.com/office/drawing/2014/main" id="{8F30647E-B253-35A3-B69E-02E284A3A3B6}"/>
              </a:ext>
            </a:extLst>
          </p:cNvPr>
          <p:cNvSpPr>
            <a:spLocks noGrp="1"/>
          </p:cNvSpPr>
          <p:nvPr>
            <p:ph idx="1"/>
          </p:nvPr>
        </p:nvSpPr>
        <p:spPr>
          <a:xfrm>
            <a:off x="838199" y="1306830"/>
            <a:ext cx="10844463" cy="1601938"/>
          </a:xfrm>
        </p:spPr>
        <p:txBody>
          <a:bodyPr>
            <a:noAutofit/>
          </a:bodyPr>
          <a:lstStyle/>
          <a:p>
            <a:pPr marL="0" lvl="0" indent="0">
              <a:lnSpc>
                <a:spcPct val="150000"/>
              </a:lnSpc>
              <a:buNone/>
            </a:pPr>
            <a:r>
              <a:rPr lang="zh-CN" altLang="en-US" sz="2400" dirty="0"/>
              <a:t>原句：</a:t>
            </a:r>
            <a:r>
              <a:rPr lang="zh-CN" altLang="en-US" sz="2000" dirty="0">
                <a:latin typeface="宋体" panose="02010600030101010101" pitchFamily="2" charset="-122"/>
                <a:ea typeface="宋体" panose="02010600030101010101" pitchFamily="2" charset="-122"/>
              </a:rPr>
              <a:t>香雪扑在车门</a:t>
            </a:r>
            <a:r>
              <a:rPr lang="zh-CN" altLang="en-US" sz="2000" b="1" dirty="0">
                <a:latin typeface="宋体" panose="02010600030101010101" pitchFamily="2" charset="-122"/>
                <a:ea typeface="宋体" panose="02010600030101010101" pitchFamily="2" charset="-122"/>
              </a:rPr>
              <a:t>上</a:t>
            </a:r>
            <a:r>
              <a:rPr lang="zh-CN" altLang="en-US" sz="2000" dirty="0">
                <a:latin typeface="宋体" panose="02010600030101010101" pitchFamily="2" charset="-122"/>
                <a:ea typeface="宋体" panose="02010600030101010101" pitchFamily="2" charset="-122"/>
              </a:rPr>
              <a:t>，看见凤娇的脸在车</a:t>
            </a:r>
            <a:r>
              <a:rPr lang="zh-CN" altLang="en-US" sz="2000" b="1" dirty="0">
                <a:latin typeface="宋体" panose="02010600030101010101" pitchFamily="2" charset="-122"/>
                <a:ea typeface="宋体" panose="02010600030101010101" pitchFamily="2" charset="-122"/>
              </a:rPr>
              <a:t>下</a:t>
            </a:r>
            <a:r>
              <a:rPr lang="zh-CN" altLang="en-US" sz="2000" dirty="0">
                <a:latin typeface="宋体" panose="02010600030101010101" pitchFamily="2" charset="-122"/>
                <a:ea typeface="宋体" panose="02010600030101010101" pitchFamily="2" charset="-122"/>
              </a:rPr>
              <a:t>一晃。看来这不是梦，一切都是真的，她确实离开姐妹们，站在这又熟悉、又陌生的火车</a:t>
            </a:r>
            <a:r>
              <a:rPr lang="zh-CN" altLang="en-US" sz="2000" b="1" dirty="0">
                <a:latin typeface="宋体" panose="02010600030101010101" pitchFamily="2" charset="-122"/>
                <a:ea typeface="宋体" panose="02010600030101010101" pitchFamily="2" charset="-122"/>
              </a:rPr>
              <a:t>上</a:t>
            </a:r>
            <a:r>
              <a:rPr lang="zh-CN" altLang="en-US" sz="2000" dirty="0">
                <a:latin typeface="宋体" panose="02010600030101010101" pitchFamily="2" charset="-122"/>
                <a:ea typeface="宋体" panose="02010600030101010101" pitchFamily="2" charset="-122"/>
              </a:rPr>
              <a:t>了。</a:t>
            </a:r>
            <a:endParaRPr lang="en-US" altLang="zh-CN" sz="2400" dirty="0"/>
          </a:p>
          <a:p>
            <a:pPr marL="0" lvl="0" indent="0">
              <a:lnSpc>
                <a:spcPct val="150000"/>
              </a:lnSpc>
              <a:buNone/>
            </a:pPr>
            <a:endParaRPr lang="en-US" altLang="zh-CN" sz="2400" dirty="0"/>
          </a:p>
        </p:txBody>
      </p:sp>
      <p:sp>
        <p:nvSpPr>
          <p:cNvPr id="2" name="标题 1"/>
          <p:cNvSpPr>
            <a:spLocks noGrp="1"/>
          </p:cNvSpPr>
          <p:nvPr>
            <p:ph type="title"/>
          </p:nvPr>
        </p:nvSpPr>
        <p:spPr/>
        <p:txBody>
          <a:bodyPr/>
          <a:lstStyle/>
          <a:p>
            <a:r>
              <a:rPr lang="zh-CN" altLang="en-US" dirty="0"/>
              <a:t>空间义词语替换</a:t>
            </a:r>
          </a:p>
        </p:txBody>
      </p:sp>
      <p:sp>
        <p:nvSpPr>
          <p:cNvPr id="4" name="灯片编号占位符 3"/>
          <p:cNvSpPr>
            <a:spLocks noGrp="1"/>
          </p:cNvSpPr>
          <p:nvPr>
            <p:ph type="sldNum" sz="quarter" idx="12"/>
          </p:nvPr>
        </p:nvSpPr>
        <p:spPr/>
        <p:txBody>
          <a:bodyPr/>
          <a:lstStyle/>
          <a:p>
            <a:fld id="{7D9BB5D0-35E4-459D-AEF3-FE4D7C45CC19}" type="slidenum">
              <a:rPr lang="zh-CN" altLang="en-US" smtClean="0"/>
              <a:t>7</a:t>
            </a:fld>
            <a:endParaRPr lang="zh-CN" altLang="en-US"/>
          </a:p>
        </p:txBody>
      </p:sp>
      <p:pic>
        <p:nvPicPr>
          <p:cNvPr id="14" name="图片 13" descr="截屏2022-09-22 08.52.37">
            <a:extLst>
              <a:ext uri="{FF2B5EF4-FFF2-40B4-BE49-F238E27FC236}">
                <a16:creationId xmlns:a16="http://schemas.microsoft.com/office/drawing/2014/main" id="{214C2296-B013-27DE-9341-9F97BEB69EC6}"/>
              </a:ext>
            </a:extLst>
          </p:cNvPr>
          <p:cNvPicPr>
            <a:picLocks noChangeAspect="1"/>
          </p:cNvPicPr>
          <p:nvPr/>
        </p:nvPicPr>
        <p:blipFill rotWithShape="1">
          <a:blip r:embed="rId3"/>
          <a:srcRect t="52946" r="32250" b="39660"/>
          <a:stretch/>
        </p:blipFill>
        <p:spPr>
          <a:xfrm>
            <a:off x="952498" y="2538911"/>
            <a:ext cx="8373685" cy="393670"/>
          </a:xfrm>
          <a:prstGeom prst="rect">
            <a:avLst/>
          </a:prstGeom>
        </p:spPr>
      </p:pic>
    </p:spTree>
    <p:extLst>
      <p:ext uri="{BB962C8B-B14F-4D97-AF65-F5344CB8AC3E}">
        <p14:creationId xmlns:p14="http://schemas.microsoft.com/office/powerpoint/2010/main" val="2510769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38200" y="578485"/>
            <a:ext cx="10515600" cy="728345"/>
          </a:xfrm>
        </p:spPr>
        <p:txBody>
          <a:bodyPr>
            <a:normAutofit/>
          </a:bodyPr>
          <a:lstStyle/>
          <a:p>
            <a:r>
              <a:rPr lang="zh-CN" altLang="en-US" dirty="0"/>
              <a:t>评测赛事</a:t>
            </a:r>
          </a:p>
        </p:txBody>
      </p:sp>
      <p:sp>
        <p:nvSpPr>
          <p:cNvPr id="3" name="内容占位符 2"/>
          <p:cNvSpPr>
            <a:spLocks noGrp="1"/>
          </p:cNvSpPr>
          <p:nvPr>
            <p:ph idx="1"/>
          </p:nvPr>
        </p:nvSpPr>
        <p:spPr>
          <a:xfrm>
            <a:off x="838200" y="1425702"/>
            <a:ext cx="10515600" cy="5155572"/>
          </a:xfrm>
        </p:spPr>
        <p:txBody>
          <a:bodyPr>
            <a:normAutofit/>
          </a:bodyPr>
          <a:lstStyle/>
          <a:p>
            <a:r>
              <a:rPr lang="zh-CN" altLang="en-US" b="1" dirty="0"/>
              <a:t>数据集</a:t>
            </a:r>
            <a:endParaRPr lang="en-US" altLang="zh-CN" b="1" dirty="0"/>
          </a:p>
          <a:p>
            <a:endParaRPr lang="en-US" altLang="zh-CN" dirty="0"/>
          </a:p>
          <a:p>
            <a:r>
              <a:rPr lang="zh-CN" altLang="en-US" b="1" dirty="0"/>
              <a:t>指标</a:t>
            </a:r>
            <a:endParaRPr lang="en-US" altLang="zh-CN" b="1" dirty="0"/>
          </a:p>
          <a:p>
            <a:pPr lvl="1"/>
            <a:r>
              <a:rPr lang="zh-CN" altLang="en-US" dirty="0"/>
              <a:t>文本准确性（</a:t>
            </a:r>
            <a:r>
              <a:rPr lang="en-US" altLang="zh-CN" dirty="0"/>
              <a:t>F1</a:t>
            </a:r>
            <a:r>
              <a:rPr lang="zh-CN" altLang="en-US" dirty="0"/>
              <a:t>）：参考指标。</a:t>
            </a:r>
            <a:r>
              <a:rPr lang="zh-CN" altLang="en-US" sz="2400" dirty="0"/>
              <a:t>忽略</a:t>
            </a:r>
            <a:r>
              <a:rPr lang="en-US" altLang="zh-CN" sz="2400" dirty="0"/>
              <a:t>S-P-E</a:t>
            </a:r>
            <a:r>
              <a:rPr lang="zh-CN" altLang="en-US" sz="2400" dirty="0"/>
              <a:t>角色，文本正确即可。</a:t>
            </a:r>
            <a:endParaRPr lang="en-US" altLang="zh-CN" dirty="0"/>
          </a:p>
          <a:p>
            <a:pPr lvl="1"/>
            <a:r>
              <a:rPr lang="zh-CN" altLang="en-US" dirty="0"/>
              <a:t>角色准确性（</a:t>
            </a:r>
            <a:r>
              <a:rPr lang="en-US" altLang="zh-CN" dirty="0"/>
              <a:t>F1</a:t>
            </a:r>
            <a:r>
              <a:rPr lang="zh-CN" altLang="en-US" dirty="0"/>
              <a:t>）：排名指标。</a:t>
            </a:r>
            <a:r>
              <a:rPr lang="zh-CN" altLang="en-US" sz="2400" dirty="0"/>
              <a:t>在角色正确的前提下，考察文本准确性。</a:t>
            </a:r>
            <a:endParaRPr lang="en-US" altLang="zh-CN" sz="2400" dirty="0"/>
          </a:p>
          <a:p>
            <a:endParaRPr lang="en-US" altLang="zh-CN" dirty="0"/>
          </a:p>
          <a:p>
            <a:r>
              <a:rPr lang="zh-CN" altLang="en-US" b="1" dirty="0"/>
              <a:t>结果</a:t>
            </a:r>
            <a:endParaRPr lang="en-US" altLang="zh-CN" b="1" dirty="0"/>
          </a:p>
        </p:txBody>
      </p:sp>
      <p:sp>
        <p:nvSpPr>
          <p:cNvPr id="5" name="灯片编号占位符 4"/>
          <p:cNvSpPr>
            <a:spLocks noGrp="1"/>
          </p:cNvSpPr>
          <p:nvPr>
            <p:ph type="sldNum" sz="quarter" idx="12"/>
          </p:nvPr>
        </p:nvSpPr>
        <p:spPr/>
        <p:txBody>
          <a:bodyPr/>
          <a:lstStyle/>
          <a:p>
            <a:fld id="{7D9BB5D0-35E4-459D-AEF3-FE4D7C45CC19}" type="slidenum">
              <a:rPr lang="zh-CN" altLang="en-US" smtClean="0"/>
              <a:t>8</a:t>
            </a:fld>
            <a:endParaRPr lang="zh-CN" altLang="en-US"/>
          </a:p>
        </p:txBody>
      </p:sp>
      <p:graphicFrame>
        <p:nvGraphicFramePr>
          <p:cNvPr id="4" name="表格 -1"/>
          <p:cNvGraphicFramePr/>
          <p:nvPr>
            <p:custDataLst>
              <p:tags r:id="rId1"/>
            </p:custDataLst>
            <p:extLst>
              <p:ext uri="{D42A27DB-BD31-4B8C-83A1-F6EECF244321}">
                <p14:modId xmlns:p14="http://schemas.microsoft.com/office/powerpoint/2010/main" val="968119719"/>
              </p:ext>
            </p:extLst>
          </p:nvPr>
        </p:nvGraphicFramePr>
        <p:xfrm>
          <a:off x="4147242" y="1126769"/>
          <a:ext cx="7025585" cy="1121035"/>
        </p:xfrm>
        <a:graphic>
          <a:graphicData uri="http://schemas.openxmlformats.org/drawingml/2006/table">
            <a:tbl>
              <a:tblPr firstRow="1" bandRow="1">
                <a:tableStyleId>{FABFCF23-3B69-468F-B69F-88F6DE6A72F2}</a:tableStyleId>
              </a:tblPr>
              <a:tblGrid>
                <a:gridCol w="1405117">
                  <a:extLst>
                    <a:ext uri="{9D8B030D-6E8A-4147-A177-3AD203B41FA5}">
                      <a16:colId xmlns:a16="http://schemas.microsoft.com/office/drawing/2014/main" val="20001"/>
                    </a:ext>
                  </a:extLst>
                </a:gridCol>
                <a:gridCol w="1405117">
                  <a:extLst>
                    <a:ext uri="{9D8B030D-6E8A-4147-A177-3AD203B41FA5}">
                      <a16:colId xmlns:a16="http://schemas.microsoft.com/office/drawing/2014/main" val="20002"/>
                    </a:ext>
                  </a:extLst>
                </a:gridCol>
                <a:gridCol w="1405117">
                  <a:extLst>
                    <a:ext uri="{9D8B030D-6E8A-4147-A177-3AD203B41FA5}">
                      <a16:colId xmlns:a16="http://schemas.microsoft.com/office/drawing/2014/main" val="20003"/>
                    </a:ext>
                  </a:extLst>
                </a:gridCol>
                <a:gridCol w="1405117">
                  <a:extLst>
                    <a:ext uri="{9D8B030D-6E8A-4147-A177-3AD203B41FA5}">
                      <a16:colId xmlns:a16="http://schemas.microsoft.com/office/drawing/2014/main" val="20004"/>
                    </a:ext>
                  </a:extLst>
                </a:gridCol>
                <a:gridCol w="1405117">
                  <a:extLst>
                    <a:ext uri="{9D8B030D-6E8A-4147-A177-3AD203B41FA5}">
                      <a16:colId xmlns:a16="http://schemas.microsoft.com/office/drawing/2014/main" val="4268112183"/>
                    </a:ext>
                  </a:extLst>
                </a:gridCol>
              </a:tblGrid>
              <a:tr h="448676">
                <a:tc>
                  <a:txBody>
                    <a:bodyPr/>
                    <a:lstStyle/>
                    <a:p>
                      <a:pPr indent="0" algn="ctr">
                        <a:buNone/>
                      </a:pPr>
                      <a:r>
                        <a:rPr lang="zh-CN" altLang="en-US" sz="1800" dirty="0">
                          <a:latin typeface="微软雅黑" charset="0"/>
                          <a:ea typeface="微软雅黑" charset="0"/>
                        </a:rPr>
                        <a:t>训练集</a:t>
                      </a:r>
                    </a:p>
                  </a:txBody>
                  <a:tcPr marL="0" marR="0" marT="0" marB="0" anchor="ctr"/>
                </a:tc>
                <a:tc>
                  <a:txBody>
                    <a:bodyPr/>
                    <a:lstStyle/>
                    <a:p>
                      <a:pPr indent="0" algn="ctr">
                        <a:buNone/>
                      </a:pPr>
                      <a:r>
                        <a:rPr lang="zh-CN" altLang="en-US" sz="1800" dirty="0">
                          <a:latin typeface="微软雅黑" charset="0"/>
                          <a:ea typeface="微软雅黑" charset="0"/>
                        </a:rPr>
                        <a:t>验证集</a:t>
                      </a:r>
                    </a:p>
                  </a:txBody>
                  <a:tcPr marL="0" marR="0" marT="0" marB="0" anchor="ctr"/>
                </a:tc>
                <a:tc>
                  <a:txBody>
                    <a:bodyPr/>
                    <a:lstStyle/>
                    <a:p>
                      <a:pPr indent="0" algn="ctr">
                        <a:buNone/>
                      </a:pPr>
                      <a:r>
                        <a:rPr lang="zh-CN" altLang="en-US" sz="1800" dirty="0">
                          <a:latin typeface="微软雅黑" charset="0"/>
                          <a:ea typeface="微软雅黑" charset="0"/>
                        </a:rPr>
                        <a:t>测试集</a:t>
                      </a:r>
                    </a:p>
                  </a:txBody>
                  <a:tcPr marL="0" marR="0" marT="0" marB="0" anchor="ctr"/>
                </a:tc>
                <a:tc>
                  <a:txBody>
                    <a:bodyPr/>
                    <a:lstStyle/>
                    <a:p>
                      <a:pPr indent="0" algn="ctr">
                        <a:buNone/>
                      </a:pPr>
                      <a:r>
                        <a:rPr lang="zh-CN" altLang="en-US" sz="1800" dirty="0">
                          <a:latin typeface="微软雅黑" charset="0"/>
                          <a:ea typeface="微软雅黑" charset="0"/>
                        </a:rPr>
                        <a:t>总计</a:t>
                      </a:r>
                    </a:p>
                  </a:txBody>
                  <a:tcPr marL="0" marR="0" marT="0" marB="0" anchor="ctr"/>
                </a:tc>
                <a:tc>
                  <a:txBody>
                    <a:bodyPr/>
                    <a:lstStyle/>
                    <a:p>
                      <a:pPr indent="0" algn="ctr">
                        <a:buNone/>
                      </a:pPr>
                      <a:r>
                        <a:rPr lang="zh-CN" altLang="en-US" sz="1800" dirty="0">
                          <a:latin typeface="微软雅黑" charset="0"/>
                          <a:ea typeface="微软雅黑" charset="0"/>
                        </a:rPr>
                        <a:t>平均字符</a:t>
                      </a:r>
                    </a:p>
                  </a:txBody>
                  <a:tcPr marL="0" marR="0" marT="0" marB="0" anchor="ctr"/>
                </a:tc>
                <a:extLst>
                  <a:ext uri="{0D108BD9-81ED-4DB2-BD59-A6C34878D82A}">
                    <a16:rowId xmlns:a16="http://schemas.microsoft.com/office/drawing/2014/main" val="10000"/>
                  </a:ext>
                </a:extLst>
              </a:tr>
              <a:tr h="672359">
                <a:tc>
                  <a:txBody>
                    <a:bodyPr/>
                    <a:lstStyle/>
                    <a:p>
                      <a:pPr indent="0" algn="ctr">
                        <a:buNone/>
                      </a:pPr>
                      <a:r>
                        <a:rPr lang="en-US" altLang="zh-CN" sz="1800" dirty="0">
                          <a:latin typeface="微软雅黑" charset="0"/>
                          <a:ea typeface="微软雅黑" charset="0"/>
                        </a:rPr>
                        <a:t>4962</a:t>
                      </a:r>
                    </a:p>
                  </a:txBody>
                  <a:tcPr marL="0" marR="0" marT="0" marB="0" anchor="ctr"/>
                </a:tc>
                <a:tc>
                  <a:txBody>
                    <a:bodyPr/>
                    <a:lstStyle/>
                    <a:p>
                      <a:pPr indent="0" algn="ctr">
                        <a:buNone/>
                      </a:pPr>
                      <a:r>
                        <a:rPr lang="en-US" altLang="zh-CN" sz="1800" dirty="0">
                          <a:latin typeface="微软雅黑" charset="0"/>
                          <a:ea typeface="微软雅黑" charset="0"/>
                        </a:rPr>
                        <a:t>700</a:t>
                      </a:r>
                    </a:p>
                  </a:txBody>
                  <a:tcPr marL="0" marR="0" marT="0" marB="0" anchor="ctr"/>
                </a:tc>
                <a:tc>
                  <a:txBody>
                    <a:bodyPr/>
                    <a:lstStyle/>
                    <a:p>
                      <a:pPr indent="0" algn="ctr">
                        <a:buNone/>
                      </a:pPr>
                      <a:r>
                        <a:rPr lang="en-US" altLang="zh-CN" sz="1800" dirty="0">
                          <a:latin typeface="微软雅黑" charset="0"/>
                          <a:ea typeface="微软雅黑" charset="0"/>
                        </a:rPr>
                        <a:t>1385</a:t>
                      </a:r>
                    </a:p>
                  </a:txBody>
                  <a:tcPr marL="0" marR="0" marT="0" marB="0" anchor="ctr"/>
                </a:tc>
                <a:tc>
                  <a:txBody>
                    <a:bodyPr/>
                    <a:lstStyle/>
                    <a:p>
                      <a:pPr indent="0" algn="ctr">
                        <a:buNone/>
                      </a:pPr>
                      <a:r>
                        <a:rPr lang="en-US" altLang="zh-CN" sz="1800" dirty="0">
                          <a:latin typeface="微软雅黑" charset="0"/>
                          <a:ea typeface="微软雅黑" charset="0"/>
                        </a:rPr>
                        <a:t>7047</a:t>
                      </a:r>
                    </a:p>
                  </a:txBody>
                  <a:tcPr marL="0" marR="0" marT="0" marB="0" anchor="ctr"/>
                </a:tc>
                <a:tc>
                  <a:txBody>
                    <a:bodyPr/>
                    <a:lstStyle/>
                    <a:p>
                      <a:pPr indent="0" algn="ctr">
                        <a:buNone/>
                      </a:pPr>
                      <a:r>
                        <a:rPr lang="en-US" altLang="zh-CN" sz="1800" dirty="0">
                          <a:latin typeface="微软雅黑" charset="0"/>
                          <a:ea typeface="微软雅黑" charset="0"/>
                        </a:rPr>
                        <a:t>114</a:t>
                      </a:r>
                    </a:p>
                  </a:txBody>
                  <a:tcPr marL="0" marR="0" marT="0" marB="0" anchor="ctr"/>
                </a:tc>
                <a:extLst>
                  <a:ext uri="{0D108BD9-81ED-4DB2-BD59-A6C34878D82A}">
                    <a16:rowId xmlns:a16="http://schemas.microsoft.com/office/drawing/2014/main" val="10001"/>
                  </a:ext>
                </a:extLst>
              </a:tr>
            </a:tbl>
          </a:graphicData>
        </a:graphic>
      </p:graphicFrame>
      <p:sp>
        <p:nvSpPr>
          <p:cNvPr id="6" name="内容占位符 2">
            <a:extLst>
              <a:ext uri="{FF2B5EF4-FFF2-40B4-BE49-F238E27FC236}">
                <a16:creationId xmlns:a16="http://schemas.microsoft.com/office/drawing/2014/main" id="{0A75895B-CA25-D9CF-D4A9-2BFACBB6B079}"/>
              </a:ext>
            </a:extLst>
          </p:cNvPr>
          <p:cNvSpPr txBox="1">
            <a:spLocks/>
          </p:cNvSpPr>
          <p:nvPr/>
        </p:nvSpPr>
        <p:spPr>
          <a:xfrm>
            <a:off x="4367962" y="2310434"/>
            <a:ext cx="6890083" cy="490979"/>
          </a:xfrm>
          <a:prstGeom prst="rect">
            <a:avLst/>
          </a:prstGeom>
        </p:spPr>
        <p:txBody>
          <a:bodyPr vert="horz" lIns="91440" tIns="45720" rIns="91440" bIns="45720" rtlCol="0">
            <a:normAutofit fontScale="70000" lnSpcReduction="20000"/>
          </a:bodyPr>
          <a:lstStyle>
            <a:lvl1pPr marL="228600" indent="-228600" algn="l" defTabSz="914400" rtl="0" eaLnBrk="1" fontAlgn="auto" latinLnBrk="0" hangingPunct="1">
              <a:lnSpc>
                <a:spcPct val="120000"/>
              </a:lnSpc>
              <a:spcBef>
                <a:spcPts val="1000"/>
              </a:spcBef>
              <a:buFont typeface="Arial" panose="020B0604020202090204" pitchFamily="34" charset="0"/>
              <a:buChar char="•"/>
              <a:defRPr sz="2800" kern="1200">
                <a:solidFill>
                  <a:schemeClr val="tx1"/>
                </a:solidFill>
                <a:latin typeface="微软雅黑" charset="0"/>
                <a:ea typeface="微软雅黑" charset="0"/>
                <a:cs typeface="+mn-cs"/>
              </a:defRPr>
            </a:lvl1pPr>
            <a:lvl2pPr marL="685800" indent="-228600" algn="l" defTabSz="914400" rtl="0" eaLnBrk="1" fontAlgn="auto" latinLnBrk="0" hangingPunct="1">
              <a:lnSpc>
                <a:spcPct val="120000"/>
              </a:lnSpc>
              <a:spcBef>
                <a:spcPts val="500"/>
              </a:spcBef>
              <a:buFont typeface="Arial" panose="020B0604020202090204" pitchFamily="34" charset="0"/>
              <a:buChar char="•"/>
              <a:defRPr sz="2400" kern="1200">
                <a:solidFill>
                  <a:schemeClr val="tx1"/>
                </a:solidFill>
                <a:latin typeface="微软雅黑" charset="0"/>
                <a:ea typeface="微软雅黑" charset="0"/>
                <a:cs typeface="+mn-cs"/>
              </a:defRPr>
            </a:lvl2pPr>
            <a:lvl3pPr marL="1143000" indent="-228600" algn="l" defTabSz="914400" rtl="0" eaLnBrk="1" fontAlgn="auto" latinLnBrk="0" hangingPunct="1">
              <a:lnSpc>
                <a:spcPct val="120000"/>
              </a:lnSpc>
              <a:spcBef>
                <a:spcPts val="500"/>
              </a:spcBef>
              <a:buFont typeface="Arial" panose="020B0604020202090204" pitchFamily="34" charset="0"/>
              <a:buChar char="•"/>
              <a:defRPr sz="2000" kern="1200">
                <a:solidFill>
                  <a:schemeClr val="tx1"/>
                </a:solidFill>
                <a:latin typeface="微软雅黑" charset="0"/>
                <a:ea typeface="微软雅黑" charset="0"/>
                <a:cs typeface="+mn-cs"/>
              </a:defRPr>
            </a:lvl3pPr>
            <a:lvl4pPr marL="16002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4pPr>
            <a:lvl5pPr marL="2057400" indent="-228600" algn="l" defTabSz="914400" rtl="0" eaLnBrk="1" fontAlgn="auto" latinLnBrk="0" hangingPunct="1">
              <a:lnSpc>
                <a:spcPct val="120000"/>
              </a:lnSpc>
              <a:spcBef>
                <a:spcPts val="500"/>
              </a:spcBef>
              <a:buFont typeface="Arial" panose="020B0604020202090204" pitchFamily="34" charset="0"/>
              <a:buChar char="•"/>
              <a:defRPr sz="1800" kern="1200">
                <a:solidFill>
                  <a:schemeClr val="tx1"/>
                </a:solidFill>
                <a:latin typeface="微软雅黑" charset="0"/>
                <a:ea typeface="微软雅黑" charset="0"/>
                <a:cs typeface="+mn-cs"/>
              </a:defRPr>
            </a:lvl5pPr>
            <a:lvl6pPr marL="25146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90204" pitchFamily="34" charset="0"/>
              <a:buChar char="•"/>
              <a:defRPr sz="1800" kern="1200">
                <a:solidFill>
                  <a:schemeClr val="tx1"/>
                </a:solidFill>
                <a:latin typeface="+mn-lt"/>
                <a:ea typeface="+mn-ea"/>
                <a:cs typeface="+mn-cs"/>
              </a:defRPr>
            </a:lvl9pPr>
          </a:lstStyle>
          <a:p>
            <a:pPr marL="0" indent="0">
              <a:buNone/>
            </a:pPr>
            <a:r>
              <a:rPr lang="zh-CN" altLang="en-US" dirty="0"/>
              <a:t>避免原句干扰：同一个原句生成的替换句进入同一个子集</a:t>
            </a:r>
            <a:endParaRPr lang="en-US" altLang="zh-CN" dirty="0"/>
          </a:p>
        </p:txBody>
      </p:sp>
      <p:graphicFrame>
        <p:nvGraphicFramePr>
          <p:cNvPr id="7" name="表格 6">
            <a:extLst>
              <a:ext uri="{FF2B5EF4-FFF2-40B4-BE49-F238E27FC236}">
                <a16:creationId xmlns:a16="http://schemas.microsoft.com/office/drawing/2014/main" id="{A1C8957F-4142-5C20-1DA1-D5B4E93C514C}"/>
              </a:ext>
            </a:extLst>
          </p:cNvPr>
          <p:cNvGraphicFramePr>
            <a:graphicFrameLocks noGrp="1"/>
          </p:cNvGraphicFramePr>
          <p:nvPr>
            <p:extLst>
              <p:ext uri="{D42A27DB-BD31-4B8C-83A1-F6EECF244321}">
                <p14:modId xmlns:p14="http://schemas.microsoft.com/office/powerpoint/2010/main" val="1699124528"/>
              </p:ext>
            </p:extLst>
          </p:nvPr>
        </p:nvGraphicFramePr>
        <p:xfrm>
          <a:off x="3095539" y="4610196"/>
          <a:ext cx="8077288" cy="1924724"/>
        </p:xfrm>
        <a:graphic>
          <a:graphicData uri="http://schemas.openxmlformats.org/drawingml/2006/table">
            <a:tbl>
              <a:tblPr firstRow="1" bandRow="1">
                <a:tableStyleId>{5C22544A-7EE6-4342-B048-85BDC9FD1C3A}</a:tableStyleId>
              </a:tblPr>
              <a:tblGrid>
                <a:gridCol w="1408586">
                  <a:extLst>
                    <a:ext uri="{9D8B030D-6E8A-4147-A177-3AD203B41FA5}">
                      <a16:colId xmlns:a16="http://schemas.microsoft.com/office/drawing/2014/main" val="2578591910"/>
                    </a:ext>
                  </a:extLst>
                </a:gridCol>
                <a:gridCol w="1408586">
                  <a:extLst>
                    <a:ext uri="{9D8B030D-6E8A-4147-A177-3AD203B41FA5}">
                      <a16:colId xmlns:a16="http://schemas.microsoft.com/office/drawing/2014/main" val="340826689"/>
                    </a:ext>
                  </a:extLst>
                </a:gridCol>
                <a:gridCol w="1408586">
                  <a:extLst>
                    <a:ext uri="{9D8B030D-6E8A-4147-A177-3AD203B41FA5}">
                      <a16:colId xmlns:a16="http://schemas.microsoft.com/office/drawing/2014/main" val="662871313"/>
                    </a:ext>
                  </a:extLst>
                </a:gridCol>
                <a:gridCol w="1925765">
                  <a:extLst>
                    <a:ext uri="{9D8B030D-6E8A-4147-A177-3AD203B41FA5}">
                      <a16:colId xmlns:a16="http://schemas.microsoft.com/office/drawing/2014/main" val="3975238637"/>
                    </a:ext>
                  </a:extLst>
                </a:gridCol>
                <a:gridCol w="1925765">
                  <a:extLst>
                    <a:ext uri="{9D8B030D-6E8A-4147-A177-3AD203B41FA5}">
                      <a16:colId xmlns:a16="http://schemas.microsoft.com/office/drawing/2014/main" val="2737881788"/>
                    </a:ext>
                  </a:extLst>
                </a:gridCol>
              </a:tblGrid>
              <a:tr h="340962">
                <a:tc>
                  <a:txBody>
                    <a:bodyPr/>
                    <a:lstStyle/>
                    <a:p>
                      <a:pPr algn="ctr"/>
                      <a:r>
                        <a:rPr lang="zh-CN" altLang="en-US" sz="1800" dirty="0">
                          <a:latin typeface="微软雅黑" panose="020B0503020204020204" pitchFamily="34" charset="-122"/>
                          <a:ea typeface="微软雅黑" panose="020B0503020204020204" pitchFamily="34" charset="-122"/>
                        </a:rPr>
                        <a:t>单位</a:t>
                      </a:r>
                    </a:p>
                  </a:txBody>
                  <a:tcPr anchor="ctr">
                    <a:solidFill>
                      <a:srgbClr val="4472C4"/>
                    </a:solidFill>
                  </a:tcPr>
                </a:tc>
                <a:tc>
                  <a:txBody>
                    <a:bodyPr/>
                    <a:lstStyle/>
                    <a:p>
                      <a:pPr algn="ctr"/>
                      <a:r>
                        <a:rPr lang="zh-CN" altLang="en-US" sz="1800" dirty="0">
                          <a:latin typeface="微软雅黑" panose="020B0503020204020204" pitchFamily="34" charset="-122"/>
                          <a:ea typeface="微软雅黑" panose="020B0503020204020204" pitchFamily="34" charset="-122"/>
                        </a:rPr>
                        <a:t>模型性质</a:t>
                      </a:r>
                    </a:p>
                  </a:txBody>
                  <a:tcPr anchor="ctr">
                    <a:solidFill>
                      <a:srgbClr val="4472C4"/>
                    </a:solidFill>
                  </a:tcPr>
                </a:tc>
                <a:tc>
                  <a:txBody>
                    <a:bodyPr/>
                    <a:lstStyle/>
                    <a:p>
                      <a:pPr algn="ctr"/>
                      <a:r>
                        <a:rPr lang="zh-CN" altLang="en-US" sz="1800" dirty="0">
                          <a:latin typeface="微软雅黑" panose="020B0503020204020204" pitchFamily="34" charset="-122"/>
                          <a:ea typeface="微软雅黑" panose="020B0503020204020204" pitchFamily="34" charset="-122"/>
                        </a:rPr>
                        <a:t>模型简称</a:t>
                      </a:r>
                    </a:p>
                  </a:txBody>
                  <a:tcPr anchor="ctr">
                    <a:solidFill>
                      <a:srgbClr val="4472C4"/>
                    </a:solidFill>
                  </a:tcPr>
                </a:tc>
                <a:tc>
                  <a:txBody>
                    <a:bodyPr/>
                    <a:lstStyle/>
                    <a:p>
                      <a:pPr algn="ctr"/>
                      <a:r>
                        <a:rPr lang="zh-CN" altLang="en-US" sz="1800" dirty="0">
                          <a:latin typeface="微软雅黑" panose="020B0503020204020204" pitchFamily="34" charset="-122"/>
                          <a:ea typeface="微软雅黑" panose="020B0503020204020204" pitchFamily="34" charset="-122"/>
                        </a:rPr>
                        <a:t>角色准确性</a:t>
                      </a:r>
                      <a:endParaRPr lang="en-US" altLang="zh-CN" sz="1800" dirty="0">
                        <a:latin typeface="微软雅黑" panose="020B0503020204020204" pitchFamily="34" charset="-122"/>
                        <a:ea typeface="微软雅黑" panose="020B0503020204020204" pitchFamily="34" charset="-122"/>
                      </a:endParaRPr>
                    </a:p>
                    <a:p>
                      <a:pPr algn="ctr"/>
                      <a:r>
                        <a:rPr lang="zh-CN" altLang="en-US" sz="1800" dirty="0">
                          <a:latin typeface="微软雅黑" panose="020B0503020204020204" pitchFamily="34" charset="-122"/>
                          <a:ea typeface="微软雅黑" panose="020B0503020204020204" pitchFamily="34" charset="-122"/>
                        </a:rPr>
                        <a:t>（</a:t>
                      </a:r>
                      <a:r>
                        <a:rPr lang="en-US" altLang="zh-CN" sz="1800" dirty="0">
                          <a:latin typeface="微软雅黑" panose="020B0503020204020204" pitchFamily="34" charset="-122"/>
                          <a:ea typeface="微软雅黑" panose="020B0503020204020204" pitchFamily="34" charset="-122"/>
                        </a:rPr>
                        <a:t>F1</a:t>
                      </a:r>
                      <a:r>
                        <a:rPr lang="zh-CN" altLang="en-US" sz="1800" dirty="0">
                          <a:latin typeface="微软雅黑" panose="020B0503020204020204" pitchFamily="34" charset="-122"/>
                          <a:ea typeface="微软雅黑" panose="020B0503020204020204" pitchFamily="34" charset="-122"/>
                        </a:rPr>
                        <a:t>）</a:t>
                      </a:r>
                    </a:p>
                  </a:txBody>
                  <a:tcPr anchor="ctr">
                    <a:solidFill>
                      <a:srgbClr val="4472C4"/>
                    </a:solidFill>
                  </a:tcPr>
                </a:tc>
                <a:tc>
                  <a:txBody>
                    <a:bodyPr/>
                    <a:lstStyle/>
                    <a:p>
                      <a:pPr algn="ctr"/>
                      <a:r>
                        <a:rPr lang="zh-CN" altLang="en-US" sz="1800" dirty="0">
                          <a:latin typeface="微软雅黑" panose="020B0503020204020204" pitchFamily="34" charset="-122"/>
                          <a:ea typeface="微软雅黑" panose="020B0503020204020204" pitchFamily="34" charset="-122"/>
                        </a:rPr>
                        <a:t>文本准确性</a:t>
                      </a:r>
                      <a:endParaRPr lang="en-US" altLang="zh-CN" sz="1800" dirty="0">
                        <a:latin typeface="微软雅黑" panose="020B0503020204020204" pitchFamily="34" charset="-122"/>
                        <a:ea typeface="微软雅黑" panose="020B0503020204020204" pitchFamily="34" charset="-122"/>
                      </a:endParaRPr>
                    </a:p>
                    <a:p>
                      <a:pPr algn="ctr"/>
                      <a:r>
                        <a:rPr lang="zh-CN" altLang="en-US" sz="1800" dirty="0">
                          <a:latin typeface="微软雅黑" panose="020B0503020204020204" pitchFamily="34" charset="-122"/>
                          <a:ea typeface="微软雅黑" panose="020B0503020204020204" pitchFamily="34" charset="-122"/>
                        </a:rPr>
                        <a:t>（</a:t>
                      </a:r>
                      <a:r>
                        <a:rPr lang="en-US" altLang="zh-CN" sz="1800" dirty="0">
                          <a:latin typeface="微软雅黑" panose="020B0503020204020204" pitchFamily="34" charset="-122"/>
                          <a:ea typeface="微软雅黑" panose="020B0503020204020204" pitchFamily="34" charset="-122"/>
                        </a:rPr>
                        <a:t>F1</a:t>
                      </a:r>
                      <a:r>
                        <a:rPr lang="zh-CN" altLang="en-US" sz="1800" dirty="0">
                          <a:latin typeface="微软雅黑" panose="020B0503020204020204" pitchFamily="34" charset="-122"/>
                          <a:ea typeface="微软雅黑" panose="020B0503020204020204" pitchFamily="34" charset="-122"/>
                        </a:rPr>
                        <a:t>）</a:t>
                      </a:r>
                    </a:p>
                  </a:txBody>
                  <a:tcPr anchor="ctr">
                    <a:solidFill>
                      <a:srgbClr val="4472C4"/>
                    </a:solidFill>
                  </a:tcPr>
                </a:tc>
                <a:extLst>
                  <a:ext uri="{0D108BD9-81ED-4DB2-BD59-A6C34878D82A}">
                    <a16:rowId xmlns:a16="http://schemas.microsoft.com/office/drawing/2014/main" val="1480247022"/>
                  </a:ext>
                </a:extLst>
              </a:tr>
              <a:tr h="642322">
                <a:tc>
                  <a:txBody>
                    <a:bodyPr/>
                    <a:lstStyle/>
                    <a:p>
                      <a:pPr algn="ctr"/>
                      <a:r>
                        <a:rPr lang="zh-CN" altLang="en-US" sz="1800" dirty="0">
                          <a:latin typeface="微软雅黑" panose="020B0503020204020204" pitchFamily="34" charset="-122"/>
                          <a:ea typeface="微软雅黑" panose="020B0503020204020204" pitchFamily="34" charset="-122"/>
                        </a:rPr>
                        <a:t>复旦大学</a:t>
                      </a:r>
                    </a:p>
                  </a:txBody>
                  <a:tcPr anchor="ctr"/>
                </a:tc>
                <a:tc>
                  <a:txBody>
                    <a:bodyPr/>
                    <a:lstStyle/>
                    <a:p>
                      <a:pPr algn="ctr"/>
                      <a:r>
                        <a:rPr lang="zh-CN" altLang="en-US" sz="1800" dirty="0">
                          <a:latin typeface="微软雅黑" panose="020B0503020204020204" pitchFamily="34" charset="-122"/>
                          <a:ea typeface="微软雅黑" panose="020B0503020204020204" pitchFamily="34" charset="-122"/>
                        </a:rPr>
                        <a:t>参赛模型</a:t>
                      </a:r>
                    </a:p>
                  </a:txBody>
                  <a:tcPr anchor="ctr"/>
                </a:tc>
                <a:tc>
                  <a:txBody>
                    <a:bodyPr/>
                    <a:lstStyle/>
                    <a:p>
                      <a:pPr algn="ctr"/>
                      <a:r>
                        <a:rPr lang="en-US" altLang="zh-CN" sz="1800" dirty="0">
                          <a:latin typeface="微软雅黑" panose="020B0503020204020204" pitchFamily="34" charset="-122"/>
                          <a:ea typeface="微软雅黑" panose="020B0503020204020204" pitchFamily="34" charset="-122"/>
                        </a:rPr>
                        <a:t>Fudan</a:t>
                      </a:r>
                      <a:endParaRPr lang="zh-CN" altLang="en-US" sz="1800" dirty="0">
                        <a:latin typeface="微软雅黑" panose="020B0503020204020204" pitchFamily="34" charset="-122"/>
                        <a:ea typeface="微软雅黑" panose="020B0503020204020204" pitchFamily="34" charset="-122"/>
                      </a:endParaRPr>
                    </a:p>
                  </a:txBody>
                  <a:tcPr anchor="ctr"/>
                </a:tc>
                <a:tc>
                  <a:txBody>
                    <a:bodyPr/>
                    <a:lstStyle/>
                    <a:p>
                      <a:pPr algn="ctr"/>
                      <a:r>
                        <a:rPr lang="en-US" altLang="zh-CN" sz="1800" b="1" dirty="0">
                          <a:latin typeface="微软雅黑" panose="020B0503020204020204" pitchFamily="34" charset="-122"/>
                          <a:ea typeface="微软雅黑" panose="020B0503020204020204" pitchFamily="34" charset="-122"/>
                        </a:rPr>
                        <a:t>0.5782</a:t>
                      </a:r>
                      <a:endParaRPr lang="zh-CN" altLang="en-US" sz="1800" b="1" dirty="0">
                        <a:latin typeface="微软雅黑" panose="020B0503020204020204" pitchFamily="34" charset="-122"/>
                        <a:ea typeface="微软雅黑" panose="020B0503020204020204" pitchFamily="34" charset="-122"/>
                      </a:endParaRPr>
                    </a:p>
                  </a:txBody>
                  <a:tcPr anchor="ctr"/>
                </a:tc>
                <a:tc>
                  <a:txBody>
                    <a:bodyPr/>
                    <a:lstStyle/>
                    <a:p>
                      <a:pPr algn="ctr"/>
                      <a:r>
                        <a:rPr lang="en-US" altLang="zh-CN" sz="1800" b="1" dirty="0">
                          <a:latin typeface="微软雅黑" panose="020B0503020204020204" pitchFamily="34" charset="-122"/>
                          <a:ea typeface="微软雅黑" panose="020B0503020204020204" pitchFamily="34" charset="-122"/>
                        </a:rPr>
                        <a:t>0.6526</a:t>
                      </a:r>
                      <a:endParaRPr lang="zh-CN" altLang="en-US" sz="1800" b="1" dirty="0">
                        <a:latin typeface="微软雅黑" panose="020B0503020204020204" pitchFamily="34" charset="-122"/>
                        <a:ea typeface="微软雅黑" panose="020B0503020204020204" pitchFamily="34" charset="-122"/>
                      </a:endParaRPr>
                    </a:p>
                  </a:txBody>
                  <a:tcPr anchor="ctr"/>
                </a:tc>
                <a:extLst>
                  <a:ext uri="{0D108BD9-81ED-4DB2-BD59-A6C34878D82A}">
                    <a16:rowId xmlns:a16="http://schemas.microsoft.com/office/drawing/2014/main" val="2057094928"/>
                  </a:ext>
                </a:extLst>
              </a:tr>
              <a:tr h="642322">
                <a:tc>
                  <a:txBody>
                    <a:bodyPr/>
                    <a:lstStyle/>
                    <a:p>
                      <a:pPr algn="ctr"/>
                      <a:r>
                        <a:rPr lang="zh-CN" altLang="en-US" sz="1800" dirty="0">
                          <a:latin typeface="微软雅黑" panose="020B0503020204020204" pitchFamily="34" charset="-122"/>
                          <a:ea typeface="微软雅黑" panose="020B0503020204020204" pitchFamily="34" charset="-122"/>
                        </a:rPr>
                        <a:t>北京大学</a:t>
                      </a:r>
                    </a:p>
                  </a:txBody>
                  <a:tcPr anchor="ctr"/>
                </a:tc>
                <a:tc>
                  <a:txBody>
                    <a:bodyPr/>
                    <a:lstStyle/>
                    <a:p>
                      <a:pPr algn="ctr"/>
                      <a:r>
                        <a:rPr lang="zh-CN" altLang="en-US" sz="1800" dirty="0">
                          <a:latin typeface="微软雅黑" panose="020B0503020204020204" pitchFamily="34" charset="-122"/>
                          <a:ea typeface="微软雅黑" panose="020B0503020204020204" pitchFamily="34" charset="-122"/>
                        </a:rPr>
                        <a:t>基线模型</a:t>
                      </a:r>
                    </a:p>
                  </a:txBody>
                  <a:tcPr anchor="ctr"/>
                </a:tc>
                <a:tc>
                  <a:txBody>
                    <a:bodyPr/>
                    <a:lstStyle/>
                    <a:p>
                      <a:pPr algn="ctr"/>
                      <a:r>
                        <a:rPr lang="en-US" altLang="zh-CN" sz="1800" dirty="0">
                          <a:latin typeface="微软雅黑" panose="020B0503020204020204" pitchFamily="34" charset="-122"/>
                          <a:ea typeface="微软雅黑" panose="020B0503020204020204" pitchFamily="34" charset="-122"/>
                        </a:rPr>
                        <a:t>Baseline</a:t>
                      </a:r>
                      <a:endParaRPr lang="zh-CN" altLang="en-US" sz="1800" dirty="0">
                        <a:latin typeface="微软雅黑" panose="020B0503020204020204" pitchFamily="34" charset="-122"/>
                        <a:ea typeface="微软雅黑" panose="020B0503020204020204" pitchFamily="34" charset="-122"/>
                      </a:endParaRPr>
                    </a:p>
                  </a:txBody>
                  <a:tcPr anchor="ctr"/>
                </a:tc>
                <a:tc>
                  <a:txBody>
                    <a:bodyPr/>
                    <a:lstStyle/>
                    <a:p>
                      <a:pPr algn="ctr"/>
                      <a:r>
                        <a:rPr lang="en-US" altLang="zh-CN" sz="1800" dirty="0">
                          <a:latin typeface="微软雅黑" panose="020B0503020204020204" pitchFamily="34" charset="-122"/>
                          <a:ea typeface="微软雅黑" panose="020B0503020204020204" pitchFamily="34" charset="-122"/>
                        </a:rPr>
                        <a:t>0.5547</a:t>
                      </a:r>
                      <a:endParaRPr lang="zh-CN" altLang="en-US" sz="1800" dirty="0">
                        <a:latin typeface="微软雅黑" panose="020B0503020204020204" pitchFamily="34" charset="-122"/>
                        <a:ea typeface="微软雅黑" panose="020B0503020204020204" pitchFamily="34" charset="-122"/>
                      </a:endParaRPr>
                    </a:p>
                  </a:txBody>
                  <a:tcPr anchor="ctr"/>
                </a:tc>
                <a:tc>
                  <a:txBody>
                    <a:bodyPr/>
                    <a:lstStyle/>
                    <a:p>
                      <a:pPr algn="ctr"/>
                      <a:r>
                        <a:rPr lang="en-US" altLang="zh-CN" sz="1800" dirty="0">
                          <a:latin typeface="微软雅黑" panose="020B0503020204020204" pitchFamily="34" charset="-122"/>
                          <a:ea typeface="微软雅黑" panose="020B0503020204020204" pitchFamily="34" charset="-122"/>
                        </a:rPr>
                        <a:t>0.6236</a:t>
                      </a:r>
                      <a:endParaRPr lang="zh-CN" altLang="en-US" sz="1800" dirty="0">
                        <a:latin typeface="微软雅黑" panose="020B0503020204020204" pitchFamily="34" charset="-122"/>
                        <a:ea typeface="微软雅黑" panose="020B0503020204020204" pitchFamily="34" charset="-122"/>
                      </a:endParaRPr>
                    </a:p>
                  </a:txBody>
                  <a:tcPr anchor="ctr"/>
                </a:tc>
                <a:extLst>
                  <a:ext uri="{0D108BD9-81ED-4DB2-BD59-A6C34878D82A}">
                    <a16:rowId xmlns:a16="http://schemas.microsoft.com/office/drawing/2014/main" val="3213477102"/>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标题 2"/>
          <p:cNvSpPr>
            <a:spLocks noGrp="1"/>
          </p:cNvSpPr>
          <p:nvPr>
            <p:ph type="title"/>
          </p:nvPr>
        </p:nvSpPr>
        <p:spPr>
          <a:xfrm>
            <a:off x="831850" y="1709738"/>
            <a:ext cx="9883775" cy="2852737"/>
          </a:xfrm>
        </p:spPr>
        <p:txBody>
          <a:bodyPr/>
          <a:lstStyle/>
          <a:p>
            <a:r>
              <a:rPr lang="zh-CN" altLang="en-US" dirty="0">
                <a:sym typeface="+mn-ea"/>
              </a:rPr>
              <a:t>测试集语料特征与机器表现的相关性分析</a:t>
            </a:r>
            <a:endParaRPr lang="zh-CN" altLang="en-US" dirty="0"/>
          </a:p>
        </p:txBody>
      </p:sp>
      <p:sp>
        <p:nvSpPr>
          <p:cNvPr id="4" name="文本占位符 3"/>
          <p:cNvSpPr>
            <a:spLocks noGrp="1"/>
          </p:cNvSpPr>
          <p:nvPr>
            <p:ph type="body" idx="1"/>
          </p:nvPr>
        </p:nvSpPr>
        <p:spPr/>
        <p:txBody>
          <a:bodyPr/>
          <a:lstStyle/>
          <a:p>
            <a:endParaRPr lang="zh-CN" altLang="en-US"/>
          </a:p>
        </p:txBody>
      </p:sp>
      <p:sp>
        <p:nvSpPr>
          <p:cNvPr id="2" name="灯片编号占位符 1"/>
          <p:cNvSpPr>
            <a:spLocks noGrp="1"/>
          </p:cNvSpPr>
          <p:nvPr>
            <p:ph type="sldNum" sz="quarter" idx="12"/>
          </p:nvPr>
        </p:nvSpPr>
        <p:spPr/>
        <p:txBody>
          <a:bodyPr/>
          <a:lstStyle/>
          <a:p>
            <a:fld id="{7D9BB5D0-35E4-459D-AEF3-FE4D7C45CC19}" type="slidenum">
              <a:rPr lang="zh-CN" altLang="en-US" smtClean="0"/>
              <a:t>9</a:t>
            </a:fld>
            <a:endParaRPr lang="zh-CN" altLang="en-US"/>
          </a:p>
        </p:txBody>
      </p:sp>
    </p:spTree>
    <p:extLst>
      <p:ext uri="{BB962C8B-B14F-4D97-AF65-F5344CB8AC3E}">
        <p14:creationId xmlns:p14="http://schemas.microsoft.com/office/powerpoint/2010/main" val="5709226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fe827376-0297-4f6a-b4de-597e4b2ebfad}"/>
  <p:tag name="TABLE_ENDDRAG_ORIGIN_RECT" val="491*351"/>
  <p:tag name="TABLE_ENDDRAG_RECT" val="35*149*491*361"/>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3b712bed-8993-4b50-8c5f-3c099ead664f}"/>
  <p:tag name="TABLE_ENDDRAG_ORIGIN_RECT" val="709*269"/>
  <p:tag name="TABLE_ENDDRAG_RECT" val="125*186*709*256"/>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fe827376-0297-4f6a-b4de-597e4b2ebfad}"/>
  <p:tag name="TABLE_ENDDRAG_ORIGIN_RECT" val="491*351"/>
  <p:tag name="TABLE_ENDDRAG_RECT" val="35*149*491*361"/>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fe827376-0297-4f6a-b4de-597e4b2ebfad}"/>
  <p:tag name="TABLE_ENDDRAG_ORIGIN_RECT" val="491*351"/>
  <p:tag name="TABLE_ENDDRAG_RECT" val="35*149*491*361"/>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fe827376-0297-4f6a-b4de-597e4b2ebfad}"/>
  <p:tag name="TABLE_ENDDRAG_ORIGIN_RECT" val="491*351"/>
  <p:tag name="TABLE_ENDDRAG_RECT" val="35*149*491*361"/>
</p:tagLst>
</file>

<file path=ppt/tags/tag6.xml><?xml version="1.0" encoding="utf-8"?>
<p:tagLst xmlns:a="http://schemas.openxmlformats.org/drawingml/2006/main" xmlns:r="http://schemas.openxmlformats.org/officeDocument/2006/relationships" xmlns:p="http://schemas.openxmlformats.org/presentationml/2006/main">
  <p:tag name="KSO_WM_UNIT_TABLE_BEAUTIFY" val="smartTable{fe827376-0297-4f6a-b4de-597e4b2ebfad}"/>
  <p:tag name="TABLE_ENDDRAG_ORIGIN_RECT" val="491*351"/>
  <p:tag name="TABLE_ENDDRAG_RECT" val="35*149*491*361"/>
</p:tagLst>
</file>

<file path=ppt/tags/tag7.xml><?xml version="1.0" encoding="utf-8"?>
<p:tagLst xmlns:a="http://schemas.openxmlformats.org/drawingml/2006/main" xmlns:r="http://schemas.openxmlformats.org/officeDocument/2006/relationships" xmlns:p="http://schemas.openxmlformats.org/presentationml/2006/main">
  <p:tag name="KSO_WM_UNIT_TABLE_BEAUTIFY" val="smartTable{fe827376-0297-4f6a-b4de-597e4b2ebfad}"/>
  <p:tag name="TABLE_ENDDRAG_ORIGIN_RECT" val="491*351"/>
  <p:tag name="TABLE_ENDDRAG_RECT" val="35*149*491*361"/>
</p:tagLst>
</file>

<file path=ppt/tags/tag8.xml><?xml version="1.0" encoding="utf-8"?>
<p:tagLst xmlns:a="http://schemas.openxmlformats.org/drawingml/2006/main" xmlns:r="http://schemas.openxmlformats.org/officeDocument/2006/relationships" xmlns:p="http://schemas.openxmlformats.org/presentationml/2006/main">
  <p:tag name="KSO_WM_UNIT_TABLE_BEAUTIFY" val="smartTable{fe827376-0297-4f6a-b4de-597e4b2ebfad}"/>
  <p:tag name="TABLE_ENDDRAG_ORIGIN_RECT" val="491*351"/>
  <p:tag name="TABLE_ENDDRAG_RECT" val="35*149*491*361"/>
</p:tagLst>
</file>

<file path=ppt/tags/tag9.xml><?xml version="1.0" encoding="utf-8"?>
<p:tagLst xmlns:a="http://schemas.openxmlformats.org/drawingml/2006/main" xmlns:r="http://schemas.openxmlformats.org/officeDocument/2006/relationships" xmlns:p="http://schemas.openxmlformats.org/presentationml/2006/main">
  <p:tag name="KSO_WM_UNIT_TABLE_BEAUTIFY" val="smartTable{fe827376-0297-4f6a-b4de-597e4b2ebfad}"/>
  <p:tag name="TABLE_ENDDRAG_ORIGIN_RECT" val="491*351"/>
  <p:tag name="TABLE_ENDDRAG_RECT" val="35*149*491*361"/>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4211</TotalTime>
  <Words>2272</Words>
  <Application>Microsoft Office PowerPoint</Application>
  <PresentationFormat>宽屏</PresentationFormat>
  <Paragraphs>635</Paragraphs>
  <Slides>23</Slides>
  <Notes>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23</vt:i4>
      </vt:variant>
    </vt:vector>
  </HeadingPairs>
  <TitlesOfParts>
    <vt:vector size="29" baseType="lpstr">
      <vt:lpstr>HYQiHei</vt:lpstr>
      <vt:lpstr>宋体</vt:lpstr>
      <vt:lpstr>微软雅黑</vt:lpstr>
      <vt:lpstr>Arial</vt:lpstr>
      <vt:lpstr>Calibri</vt:lpstr>
      <vt:lpstr>Office 主题</vt:lpstr>
      <vt:lpstr>PowerPoint 演示文稿</vt:lpstr>
      <vt:lpstr>目录</vt:lpstr>
      <vt:lpstr>评测概况</vt:lpstr>
      <vt:lpstr>任务概况</vt:lpstr>
      <vt:lpstr>任务概况</vt:lpstr>
      <vt:lpstr>空间义词语替换</vt:lpstr>
      <vt:lpstr>空间义词语替换</vt:lpstr>
      <vt:lpstr>评测赛事</vt:lpstr>
      <vt:lpstr>测试集语料特征与机器表现的相关性分析</vt:lpstr>
      <vt:lpstr>语体——分布情况</vt:lpstr>
      <vt:lpstr>语体——整体表现</vt:lpstr>
      <vt:lpstr>语料长度——整体表现</vt:lpstr>
      <vt:lpstr>语料长度——语体角度</vt:lpstr>
      <vt:lpstr>语料长度——语体角度</vt:lpstr>
      <vt:lpstr>替换词——词数/音节数角度</vt:lpstr>
      <vt:lpstr>替换词——词类角度</vt:lpstr>
      <vt:lpstr>替换词——词类角度：方位词</vt:lpstr>
      <vt:lpstr>替换词——词类角度：f-mono-1</vt:lpstr>
      <vt:lpstr>替换词——词类角度：f-mono-1</vt:lpstr>
      <vt:lpstr>替换词——词类角度：f-mono-1</vt:lpstr>
      <vt:lpstr>语料特征分析——总结</vt:lpstr>
      <vt:lpstr>还缺什么？</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air</dc:creator>
  <cp:lastModifiedBy>力铭 肖</cp:lastModifiedBy>
  <cp:revision>462</cp:revision>
  <dcterms:created xsi:type="dcterms:W3CDTF">2022-09-22T01:38:55Z</dcterms:created>
  <dcterms:modified xsi:type="dcterms:W3CDTF">2023-11-14T16:25:16Z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2052-3.9.3.6359</vt:lpwstr>
  </property>
</Properties>
</file>