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1957" r:id="rId2"/>
    <p:sldId id="337" r:id="rId3"/>
    <p:sldId id="326" r:id="rId4"/>
    <p:sldId id="353" r:id="rId5"/>
    <p:sldId id="344" r:id="rId6"/>
    <p:sldId id="345" r:id="rId7"/>
    <p:sldId id="350" r:id="rId8"/>
    <p:sldId id="346" r:id="rId9"/>
    <p:sldId id="347" r:id="rId10"/>
    <p:sldId id="358" r:id="rId11"/>
    <p:sldId id="1955" r:id="rId12"/>
    <p:sldId id="357" r:id="rId13"/>
    <p:sldId id="1956" r:id="rId14"/>
    <p:sldId id="349" r:id="rId15"/>
    <p:sldId id="361" r:id="rId16"/>
    <p:sldId id="351" r:id="rId17"/>
    <p:sldId id="362" r:id="rId18"/>
    <p:sldId id="365" r:id="rId19"/>
    <p:sldId id="366" r:id="rId20"/>
    <p:sldId id="507" r:id="rId21"/>
    <p:sldId id="509" r:id="rId22"/>
    <p:sldId id="510" r:id="rId23"/>
    <p:sldId id="511" r:id="rId24"/>
    <p:sldId id="512" r:id="rId25"/>
    <p:sldId id="363" r:id="rId26"/>
    <p:sldId id="368" r:id="rId27"/>
    <p:sldId id="354" r:id="rId28"/>
    <p:sldId id="355" r:id="rId29"/>
    <p:sldId id="505" r:id="rId30"/>
    <p:sldId id="506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74" autoAdjust="0"/>
  </p:normalViewPr>
  <p:slideViewPr>
    <p:cSldViewPr snapToGrid="0">
      <p:cViewPr varScale="1">
        <p:scale>
          <a:sx n="58" d="100"/>
          <a:sy n="58" d="100"/>
        </p:scale>
        <p:origin x="9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C6575-985A-42A4-AD38-39FB9C4D9E2A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2CFEA-7F84-4170-8B6F-91857A14467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25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26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864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61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3976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749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8080"/>
                </a:solidFill>
                <a:effectLst/>
              </a:rPr>
              <a:t>你是一位擅长理解语义信息的助手。请阅读说明手册之后完成题目的作答，答案只允许是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A-D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中的一个大写字母，不允许添加其他任何内容。</a:t>
            </a:r>
            <a:endParaRPr lang="en-US" altLang="zh-CN" b="1" dirty="0">
              <a:solidFill>
                <a:srgbClr val="008080"/>
              </a:solidFill>
              <a:effectLst/>
            </a:endParaRPr>
          </a:p>
          <a:p>
            <a:endParaRPr lang="en-US" altLang="zh-CN" b="1" dirty="0">
              <a:solidFill>
                <a:srgbClr val="008080"/>
              </a:solidFill>
              <a:effectLst/>
            </a:endParaRPr>
          </a:p>
          <a:p>
            <a:r>
              <a:rPr lang="en-US" altLang="zh-CN" b="1" dirty="0">
                <a:solidFill>
                  <a:srgbClr val="008080"/>
                </a:solidFill>
                <a:effectLst/>
              </a:rPr>
              <a:t>【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说明手册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】</a:t>
            </a:r>
          </a:p>
          <a:p>
            <a:r>
              <a:rPr lang="es-ES" altLang="zh-CN" b="1" dirty="0">
                <a:solidFill>
                  <a:srgbClr val="008080"/>
                </a:solidFill>
                <a:effectLst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是一段文本。</a:t>
            </a:r>
            <a:r>
              <a:rPr lang="es-ES" altLang="zh-CN" b="1" dirty="0">
                <a:solidFill>
                  <a:srgbClr val="008080"/>
                </a:solidFill>
                <a:effectLst/>
              </a:rPr>
              <a:t>OPTION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的选项是对</a:t>
            </a:r>
            <a:r>
              <a:rPr lang="es-ES" altLang="zh-CN" b="1" dirty="0">
                <a:solidFill>
                  <a:srgbClr val="008080"/>
                </a:solidFill>
                <a:effectLst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语义信息的结构化表示：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&lt;</a:t>
            </a:r>
            <a:r>
              <a:rPr lang="es-ES" altLang="zh-CN" b="1" dirty="0">
                <a:solidFill>
                  <a:srgbClr val="008080"/>
                </a:solidFill>
                <a:effectLst/>
              </a:rPr>
              <a:t>E, T, R&gt;</a:t>
            </a:r>
            <a:r>
              <a:rPr lang="zh-CN" altLang="es-E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b="1" dirty="0">
              <a:solidFill>
                <a:srgbClr val="00808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008080"/>
                </a:solidFill>
                <a:effectLst/>
              </a:rPr>
              <a:t>含义一：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在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中是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E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的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 in [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处所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部件处所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起点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终点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路径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方向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朝向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部位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形状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]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endParaRPr lang="en-US" altLang="zh-CN" b="1" dirty="0">
              <a:solidFill>
                <a:srgbClr val="00808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008080"/>
                </a:solidFill>
                <a:effectLst/>
              </a:rPr>
              <a:t>含义二：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E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和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在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中的距离为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是一个距离描述。</a:t>
            </a:r>
            <a:endParaRPr lang="en-US" altLang="zh-CN" b="1" dirty="0">
              <a:solidFill>
                <a:srgbClr val="00808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008080"/>
                </a:solidFill>
                <a:effectLst/>
              </a:rPr>
              <a:t>含义三：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E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和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构成的空间表达在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中的时间为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是一个时间描述。</a:t>
            </a:r>
            <a:endParaRPr lang="en-US" altLang="zh-CN" b="1" dirty="0">
              <a:solidFill>
                <a:srgbClr val="00808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008080"/>
                </a:solidFill>
                <a:effectLst/>
              </a:rPr>
              <a:t>含义四：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E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和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构成的空间表达在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TEXT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中的叙实性为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R in [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叙实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, 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非叙实</a:t>
            </a:r>
            <a:r>
              <a:rPr lang="en-US" altLang="zh-CN" b="1" dirty="0">
                <a:solidFill>
                  <a:srgbClr val="008080"/>
                </a:solidFill>
                <a:effectLst/>
                <a:latin typeface="JetBrains Mono"/>
              </a:rPr>
              <a:t>]</a:t>
            </a:r>
            <a:r>
              <a:rPr lang="zh-CN" altLang="en-US" b="1" dirty="0">
                <a:solidFill>
                  <a:srgbClr val="008080"/>
                </a:solidFill>
                <a:effectLst/>
              </a:rPr>
              <a:t>。</a:t>
            </a:r>
            <a:endParaRPr lang="en-US" altLang="zh-CN" b="1" dirty="0">
              <a:solidFill>
                <a:srgbClr val="00808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s-ES" altLang="zh-CN" b="1" dirty="0">
                <a:solidFill>
                  <a:srgbClr val="008080"/>
                </a:solidFill>
                <a:effectLst/>
              </a:rPr>
              <a:t>R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的定义：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{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处所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实体相对外部参照物的位置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部件处所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实体作为一个部件在整体中的位置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起点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变化开始时的处所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终点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变化结束时的处所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路径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变化经过的轨迹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方向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动态空间的位移方向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朝向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实体某个侧面的位置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部位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实体的一个组成部件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形状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实体自身的形状或组成的形状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叙实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空间表达真实发生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63A35C"/>
                </a:solidFill>
                <a:effectLst/>
              </a:rPr>
              <a:t>,</a:t>
            </a:r>
            <a:br>
              <a:rPr lang="en-US" altLang="zh-CN" dirty="0">
                <a:solidFill>
                  <a:srgbClr val="63A35C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   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非叙实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en-US" altLang="zh-CN" dirty="0">
                <a:solidFill>
                  <a:srgbClr val="A71D5D"/>
                </a:solidFill>
                <a:effectLst/>
              </a:rPr>
              <a:t>: 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r>
              <a:rPr lang="zh-CN" altLang="en-US" b="1" dirty="0">
                <a:solidFill>
                  <a:srgbClr val="00808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空间表达没有发生</a:t>
            </a:r>
            <a:r>
              <a:rPr lang="en-US" altLang="zh-CN" b="1" dirty="0">
                <a:solidFill>
                  <a:srgbClr val="008080"/>
                </a:solidFill>
                <a:effectLst/>
              </a:rPr>
              <a:t>'</a:t>
            </a:r>
            <a:br>
              <a:rPr lang="en-US" altLang="zh-CN" b="1" dirty="0">
                <a:solidFill>
                  <a:srgbClr val="008080"/>
                </a:solidFill>
                <a:effectLst/>
              </a:rPr>
            </a:br>
            <a:r>
              <a:rPr lang="en-US" altLang="zh-CN" dirty="0">
                <a:solidFill>
                  <a:srgbClr val="63A35C"/>
                </a:solidFill>
                <a:effectLst/>
              </a:rPr>
              <a:t>}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07541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22629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8624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43432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92649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人类一致度</a:t>
            </a:r>
            <a:r>
              <a:rPr lang="en-US" altLang="zh-CN" sz="1200" dirty="0">
                <a:solidFill>
                  <a:srgbClr val="212529"/>
                </a:solidFill>
                <a:latin typeface="system-ui"/>
              </a:rPr>
              <a:t>=1</a:t>
            </a: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：</a:t>
            </a:r>
            <a:r>
              <a:rPr lang="en-US" altLang="zh-CN" sz="1200" dirty="0">
                <a:solidFill>
                  <a:srgbClr val="212529"/>
                </a:solidFill>
                <a:latin typeface="system-ui"/>
              </a:rPr>
              <a:t>5</a:t>
            </a: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2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人类一致度≥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0.8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1100" dirty="0">
                <a:solidFill>
                  <a:srgbClr val="212529"/>
                </a:solidFill>
                <a:latin typeface="system-ui"/>
              </a:rPr>
              <a:t>4</a:t>
            </a:r>
            <a:r>
              <a:rPr lang="zh-CN" altLang="en-US" sz="11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1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人类一致度≥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0.6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1100" dirty="0">
                <a:solidFill>
                  <a:srgbClr val="212529"/>
                </a:solidFill>
                <a:latin typeface="system-ui"/>
              </a:rPr>
              <a:t>3</a:t>
            </a:r>
            <a:r>
              <a:rPr lang="zh-CN" altLang="en-US" sz="11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1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/>
              <a:t>人类一致度</a:t>
            </a:r>
            <a:r>
              <a:rPr lang="en-US" altLang="zh-CN" sz="1100" dirty="0"/>
              <a:t>=1-|(</a:t>
            </a:r>
            <a:r>
              <a:rPr lang="zh-CN" altLang="en-US" sz="1100" dirty="0"/>
              <a:t>空间义判断为相同的人类被试数量</a:t>
            </a:r>
            <a:r>
              <a:rPr lang="en-US" altLang="zh-CN" sz="1100" dirty="0"/>
              <a:t>/5)-1|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0612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15582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人类一致度</a:t>
            </a:r>
            <a:r>
              <a:rPr lang="en-US" altLang="zh-CN" sz="1200" dirty="0">
                <a:solidFill>
                  <a:srgbClr val="212529"/>
                </a:solidFill>
                <a:latin typeface="system-ui"/>
              </a:rPr>
              <a:t>=1</a:t>
            </a: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：</a:t>
            </a:r>
            <a:r>
              <a:rPr lang="en-US" altLang="zh-CN" sz="1200" dirty="0">
                <a:solidFill>
                  <a:srgbClr val="212529"/>
                </a:solidFill>
                <a:latin typeface="system-ui"/>
              </a:rPr>
              <a:t>5</a:t>
            </a:r>
            <a:r>
              <a:rPr lang="zh-CN" altLang="en-US" sz="12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2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人类一致度≥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0.8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1100" dirty="0">
                <a:solidFill>
                  <a:srgbClr val="212529"/>
                </a:solidFill>
                <a:latin typeface="system-ui"/>
              </a:rPr>
              <a:t>4</a:t>
            </a:r>
            <a:r>
              <a:rPr lang="zh-CN" altLang="en-US" sz="11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1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人类一致度≥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0.6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1100" dirty="0">
                <a:solidFill>
                  <a:srgbClr val="212529"/>
                </a:solidFill>
                <a:latin typeface="system-ui"/>
              </a:rPr>
              <a:t>3</a:t>
            </a:r>
            <a:r>
              <a:rPr lang="zh-CN" altLang="en-US" sz="1100" dirty="0">
                <a:solidFill>
                  <a:srgbClr val="212529"/>
                </a:solidFill>
                <a:latin typeface="system-ui"/>
              </a:rPr>
              <a:t>名被试认可测试题的答案</a:t>
            </a:r>
            <a:endParaRPr lang="en-US" altLang="zh-CN" sz="1100" dirty="0">
              <a:solidFill>
                <a:srgbClr val="212529"/>
              </a:solidFill>
              <a:latin typeface="system-u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dirty="0"/>
              <a:t>人类一致度</a:t>
            </a:r>
            <a:r>
              <a:rPr lang="en-US" altLang="zh-CN" sz="1100" dirty="0"/>
              <a:t>=1-|(</a:t>
            </a:r>
            <a:r>
              <a:rPr lang="zh-CN" altLang="en-US" sz="1100" dirty="0"/>
              <a:t>空间义判断为相同的人类被试数量</a:t>
            </a:r>
            <a:r>
              <a:rPr lang="en-US" altLang="zh-CN" sz="1100" dirty="0"/>
              <a:t>/5)-1|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0393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去除这三题后，这</a:t>
            </a:r>
            <a:r>
              <a:rPr lang="en-US" altLang="zh-CN" dirty="0"/>
              <a:t>97</a:t>
            </a:r>
            <a:r>
              <a:rPr lang="zh-CN" altLang="en-US" dirty="0"/>
              <a:t>道题的判断一致性属于高度一致的水平，说明人类对异形同义空间场景的判断有共同的认知基础。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9816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5536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8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/>
              <a:t>可能说明大模型依然在进行概率预测，没有空间语义理解能力。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3598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628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0760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4640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0608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9885A5-6538-B2E5-211C-36BE0C3F8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3FC26BE-BD36-0262-4996-354971C17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70BB83-1411-41A3-F43B-841B02FD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FB8659-1DE4-8BAB-CEDC-BFEB08E9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E66C6A-4CA9-7993-ECB7-E11EF9A98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77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38F39-F187-658E-6D42-0F3D0ADF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D6C649A-166A-8EF3-E0A2-A3AB19ECB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E3AA92-F104-0FDC-4AA3-B89A50AD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55A76F-2A78-99A4-FB2B-272E7FFF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A41123-F278-2B5E-7F37-0F0D97681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071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34253C4-4574-4B36-17B4-3D2D755290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A04EA6F-6563-7B53-D36C-2EF7B8A7E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ED7FD8-17E6-BE2F-8430-84C30EAD3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2C7CC7-CCEF-6BF2-2A05-D68B1FAD9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18A0ED-04EF-5F73-1520-9D4497E5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523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04E3B9-39F5-1E3A-1264-C72082DA3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4C99A1-5433-D169-C91C-18A9A7533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89638E-62A7-DD74-B5F4-E03940ED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0B43D9-F11C-6EED-42B7-1D4EFD64E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EF1E4A-8C7E-3146-557E-483FFDABA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41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B4468F-FF81-9050-E4FA-B4DCAFCA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75A10B-CB2D-1A25-428A-EC14701BD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9B77A3E-DABA-F534-3A27-54309474D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744466-C8A3-472C-FBBA-E533DD30E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F05404-E549-33D4-78E1-1AAA1E47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254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0D1ABA-6D1F-D93E-C014-53FB43F9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A78E5B-6278-07B5-E287-07E5D07D3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DB1E7CC-C509-7786-7B4B-D3104402B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92D214-9DDA-4AB2-8323-5AEA8F6EF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077BC6D-5D33-A47A-07CA-C2F63423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547EEF-4075-9E45-90F8-4F5F79E1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33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2BE352-38F3-1A25-294A-92D85E1EB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3502E23-FAD1-79D3-E466-E550ED36C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075BD8E-7D52-3C58-82C1-59376E8E3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6176EDA-7DDE-521E-70C1-7CF1B058A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CF0D9B7-42EF-75A2-0A77-1657EE651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C029EF9-10CD-0FD4-DCF2-A8284E2F7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BD08A6B-258B-F045-86BE-89B0E76B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54B364F-999A-81E0-F749-3C7FA345A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667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7F8C9D-71D2-8CA3-CAAF-73D401C66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60EA522-F0B4-F0A8-0941-CFBA2E5D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8FBF0C3-8C87-26E6-7CE2-DC98251C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DD9E9FF-5DD2-645F-4D1B-F2FF7CB47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7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5119FC6-A292-D700-B4A3-F65B4A6C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527835C-7CE3-2069-FDDB-377955A0E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303581D-E711-1BED-8866-B75C8424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05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670127-7B2D-5A95-0610-A8C443E98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104552-A21C-111E-ED7F-81E577B72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DD1E111-5D8E-F2CB-41B5-555AA58E1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3F1AA3-0DCF-8284-3E16-E31EB9CF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4BB21A3-F614-F84B-2B68-C7653E58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7770298-D14A-4D55-5324-78360807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988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C79DA4-5141-8DBB-1A8B-5E3F250E3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8A5A676-AC68-C4C7-E991-4D61CC52C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B64CBE-8155-2CC7-F70C-82DD267D2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5A3CA41-3B3C-372A-A258-07FBFAC1E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C723D5-92AA-2EDD-5D40-6EBA8BF7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353ECA-4818-A56B-B417-49CFACC4B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96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871E11A-8076-45E0-3320-65E115184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CAB81AD-010D-5F98-A310-73B2A9E3F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76B2F7-0AB5-4757-261A-25005E3F8F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AD78A-FC26-4805-823D-454FFC531EBE}" type="datetimeFigureOut">
              <a:rPr lang="zh-CN" altLang="en-US" smtClean="0"/>
              <a:t>2024/2/27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B2F611-2965-C650-3846-BC1F61F8D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04F757-8904-0F0D-8F7F-AA2B581B6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5B31-FF53-484C-AB44-7FB6BEF550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49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1626576" y="309534"/>
            <a:ext cx="8938846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s-ES" altLang="zh-CN" dirty="0" err="1"/>
              <a:t>SpaCE</a:t>
            </a:r>
            <a:r>
              <a:rPr lang="en-US" altLang="zh-CN" dirty="0"/>
              <a:t>-MC</a:t>
            </a:r>
            <a:r>
              <a:rPr lang="zh-CN" altLang="en-US" dirty="0"/>
              <a:t>数据集：单项选择题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F9E53335-6C73-A7A4-41FF-77E0D3817868}"/>
              </a:ext>
            </a:extLst>
          </p:cNvPr>
          <p:cNvGraphicFramePr>
            <a:graphicFrameLocks noGrp="1"/>
          </p:cNvGraphicFramePr>
          <p:nvPr/>
        </p:nvGraphicFramePr>
        <p:xfrm>
          <a:off x="599973" y="1414913"/>
          <a:ext cx="10992052" cy="4497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092">
                  <a:extLst>
                    <a:ext uri="{9D8B030D-6E8A-4147-A177-3AD203B41FA5}">
                      <a16:colId xmlns:a16="http://schemas.microsoft.com/office/drawing/2014/main" val="2651914101"/>
                    </a:ext>
                  </a:extLst>
                </a:gridCol>
                <a:gridCol w="4602480">
                  <a:extLst>
                    <a:ext uri="{9D8B030D-6E8A-4147-A177-3AD203B41FA5}">
                      <a16:colId xmlns:a16="http://schemas.microsoft.com/office/drawing/2014/main" val="4001075635"/>
                    </a:ext>
                  </a:extLst>
                </a:gridCol>
                <a:gridCol w="4602480">
                  <a:extLst>
                    <a:ext uri="{9D8B030D-6E8A-4147-A177-3AD203B41FA5}">
                      <a16:colId xmlns:a16="http://schemas.microsoft.com/office/drawing/2014/main" val="1499701436"/>
                    </a:ext>
                  </a:extLst>
                </a:gridCol>
              </a:tblGrid>
              <a:tr h="22619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题目构成项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MC1</a:t>
                      </a:r>
                    </a:p>
                    <a:p>
                      <a:pPr algn="ctr"/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异常信息数据集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MC2</a:t>
                      </a:r>
                    </a:p>
                    <a:p>
                      <a:pPr algn="ctr"/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语义角色数据集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640188"/>
                  </a:ext>
                </a:extLst>
              </a:tr>
              <a:tr h="1630586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Text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李兰打开了那个破旧衣柜，把宋钢旅行袋里的衣服拿出来叠好放进去，李光头看着她把那袋大白兔奶糖也放出了衣柜。放完衣服以后，她就不知道该做什么了，站在了衣柜旁呆呆地看着两个孩子。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中央舞台的巨型屏幕上，金色党徽在红色幕布的衬托下熠熠生辉，两侧分别书写着“</a:t>
                      </a:r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1921”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和“</a:t>
                      </a:r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2021”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金色字样。舞台最高处，</a:t>
                      </a:r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名礼号手身姿挺拔，两侧旋转布景中，战士的群像岿然屹立。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215544"/>
                  </a:ext>
                </a:extLst>
              </a:tr>
              <a:tr h="1059676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Option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、李兰把宋钢旅行袋里的衣服拿了出来。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、李兰把那袋大白兔奶糖放出了衣柜。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、李兰站在衣柜旁看着两个孩子。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、以上选项都不对。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&lt;“1921”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和“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金色字样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屏幕两侧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处所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&gt;</a:t>
                      </a: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&lt;“1921”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和“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金色字样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幕布两侧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处所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&gt;</a:t>
                      </a: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&lt;“1921”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和“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2021”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金色字样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党徽两侧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处所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&gt;</a:t>
                      </a:r>
                    </a:p>
                    <a:p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、以上选项都不对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31760"/>
                  </a:ext>
                </a:extLst>
              </a:tr>
              <a:tr h="526899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Question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Text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中的空间信息存在异常的是</a:t>
                      </a:r>
                      <a:r>
                        <a:rPr lang="es-ES" altLang="zh-CN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Option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中的哪一项？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Text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中的空间信息正确的的是</a:t>
                      </a:r>
                      <a:r>
                        <a:rPr lang="es-ES" altLang="zh-CN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Option</a:t>
                      </a:r>
                      <a:r>
                        <a:rPr lang="zh-CN" altLang="en-US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中的哪一项？</a:t>
                      </a:r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036382"/>
                  </a:ext>
                </a:extLst>
              </a:tr>
              <a:tr h="526899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Answer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852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89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内容二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24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大模型的异常信息识别能力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4456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163845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171414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EFE80B7E-1FA5-5E24-6736-C76264F77600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1129340" y="1471570"/>
          <a:ext cx="9715052" cy="26998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386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4080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2164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0072">
                  <a:extLst>
                    <a:ext uri="{9D8B030D-6E8A-4147-A177-3AD203B41FA5}">
                      <a16:colId xmlns:a16="http://schemas.microsoft.com/office/drawing/2014/main" val="1149854095"/>
                    </a:ext>
                  </a:extLst>
                </a:gridCol>
              </a:tblGrid>
              <a:tr h="71401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异常类型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违背事实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266551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信息冲突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66662151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  <a:cs typeface="微软雅黑" charset="0"/>
                        </a:rPr>
                        <a:t>搭配不当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0.72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55452903"/>
                  </a:ext>
                </a:extLst>
              </a:tr>
              <a:tr h="49645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介词误用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1.00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0.00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716010"/>
                  </a:ext>
                </a:extLst>
              </a:tr>
            </a:tbl>
          </a:graphicData>
        </a:graphic>
      </p:graphicFrame>
      <p:sp>
        <p:nvSpPr>
          <p:cNvPr id="4" name="内容占位符 2">
            <a:extLst>
              <a:ext uri="{FF2B5EF4-FFF2-40B4-BE49-F238E27FC236}">
                <a16:creationId xmlns:a16="http://schemas.microsoft.com/office/drawing/2014/main" id="{BBD7FA49-22EE-2440-F92C-A55A98A54680}"/>
              </a:ext>
            </a:extLst>
          </p:cNvPr>
          <p:cNvSpPr txBox="1">
            <a:spLocks/>
          </p:cNvSpPr>
          <p:nvPr/>
        </p:nvSpPr>
        <p:spPr>
          <a:xfrm>
            <a:off x="1129340" y="4540475"/>
            <a:ext cx="10805986" cy="1831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sz="2200" dirty="0"/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608BFC49-56C0-5945-BE7A-BFDE6E8332A1}"/>
              </a:ext>
            </a:extLst>
          </p:cNvPr>
          <p:cNvSpPr txBox="1">
            <a:spLocks/>
          </p:cNvSpPr>
          <p:nvPr/>
        </p:nvSpPr>
        <p:spPr>
          <a:xfrm>
            <a:off x="1" y="465436"/>
            <a:ext cx="12192000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ctr"/>
            <a:r>
              <a:rPr lang="zh-CN" altLang="en-US" dirty="0"/>
              <a:t>大模型在所有空间异常类型上的表现</a:t>
            </a: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FEA0BAFE-4743-178B-7AE5-F33DB4141382}"/>
              </a:ext>
            </a:extLst>
          </p:cNvPr>
          <p:cNvSpPr txBox="1">
            <a:spLocks/>
          </p:cNvSpPr>
          <p:nvPr/>
        </p:nvSpPr>
        <p:spPr>
          <a:xfrm>
            <a:off x="1129340" y="4355019"/>
            <a:ext cx="9715051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200" dirty="0"/>
              <a:t>大模型对</a:t>
            </a:r>
            <a:r>
              <a:rPr lang="zh-CN" altLang="en-US" sz="2200" b="1" dirty="0"/>
              <a:t>搭配不当</a:t>
            </a:r>
            <a:r>
              <a:rPr lang="zh-CN" altLang="en-US" sz="2200" dirty="0"/>
              <a:t>这类空间异常有比较高的识别率。</a:t>
            </a:r>
            <a:endParaRPr lang="en-US" altLang="zh-CN" sz="2200" dirty="0"/>
          </a:p>
        </p:txBody>
      </p:sp>
    </p:spTree>
    <p:extLst>
      <p:ext uri="{BB962C8B-B14F-4D97-AF65-F5344CB8AC3E}">
        <p14:creationId xmlns:p14="http://schemas.microsoft.com/office/powerpoint/2010/main" val="83880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163845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BBD7FA49-22EE-2440-F92C-A55A98A54680}"/>
              </a:ext>
            </a:extLst>
          </p:cNvPr>
          <p:cNvSpPr txBox="1">
            <a:spLocks/>
          </p:cNvSpPr>
          <p:nvPr/>
        </p:nvSpPr>
        <p:spPr>
          <a:xfrm>
            <a:off x="1053953" y="4673064"/>
            <a:ext cx="10084092" cy="21849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200" b="1" dirty="0"/>
              <a:t>事件关联的静态方位</a:t>
            </a:r>
            <a:r>
              <a:rPr lang="zh-CN" altLang="en-US" sz="2200" dirty="0"/>
              <a:t>有外显的动词表示与该方位关联的事件。一个事件可以激活大模型与之相关的认知图式、世界知识、人类经验，进而结合方位信息发现文本中违背常识或上下文语境的空间异常。</a:t>
            </a:r>
            <a:endParaRPr lang="en-US" altLang="zh-CN" sz="2200" dirty="0"/>
          </a:p>
          <a:p>
            <a:pPr algn="just"/>
            <a:r>
              <a:rPr lang="zh-CN" altLang="en-US" sz="2200" dirty="0"/>
              <a:t>理解</a:t>
            </a:r>
            <a:r>
              <a:rPr lang="zh-CN" altLang="en-US" sz="2200" b="1" dirty="0"/>
              <a:t>缺失参照物的静态方位</a:t>
            </a:r>
            <a:r>
              <a:rPr lang="zh-CN" altLang="en-US" sz="2200" dirty="0"/>
              <a:t>需要找回更多的空间要素。但目标物方位的得分却是这一异常类型中得分最高的，猜测是答案选项的作用：</a:t>
            </a:r>
            <a:r>
              <a:rPr lang="en-US" altLang="zh-CN" sz="2200" dirty="0"/>
              <a:t>8</a:t>
            </a:r>
            <a:r>
              <a:rPr lang="zh-CN" altLang="en-US" sz="2200" dirty="0"/>
              <a:t>道缺失参照物的题目中，</a:t>
            </a:r>
            <a:r>
              <a:rPr lang="en-US" altLang="zh-CN" sz="2200" dirty="0"/>
              <a:t>4</a:t>
            </a:r>
            <a:r>
              <a:rPr lang="zh-CN" altLang="en-US" sz="2200" dirty="0"/>
              <a:t>道题目的答案选项补充了参照物。</a:t>
            </a:r>
            <a:endParaRPr lang="en-US" altLang="zh-CN" sz="2200" dirty="0"/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608BFC49-56C0-5945-BE7A-BFDE6E8332A1}"/>
              </a:ext>
            </a:extLst>
          </p:cNvPr>
          <p:cNvSpPr txBox="1">
            <a:spLocks/>
          </p:cNvSpPr>
          <p:nvPr/>
        </p:nvSpPr>
        <p:spPr>
          <a:xfrm>
            <a:off x="1626573" y="465436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大模型在不同异常类型上的表现</a:t>
            </a:r>
          </a:p>
        </p:txBody>
      </p:sp>
      <p:graphicFrame>
        <p:nvGraphicFramePr>
          <p:cNvPr id="6" name="表格 -1">
            <a:extLst>
              <a:ext uri="{FF2B5EF4-FFF2-40B4-BE49-F238E27FC236}">
                <a16:creationId xmlns:a16="http://schemas.microsoft.com/office/drawing/2014/main" id="{328F4D76-B4E1-2E24-F889-E940D627AF9A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1238474" y="1463091"/>
          <a:ext cx="9715051" cy="312649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771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432356922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1149854095"/>
                    </a:ext>
                  </a:extLst>
                </a:gridCol>
              </a:tblGrid>
              <a:tr h="965247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异常类型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97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事件关联的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静态方位违背事实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6221186"/>
                  </a:ext>
                </a:extLst>
              </a:tr>
              <a:tr h="53997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缺失事件的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8033062"/>
                  </a:ext>
                </a:extLst>
              </a:tr>
              <a:tr h="53997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缺失参照物的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20924002"/>
                  </a:ext>
                </a:extLst>
              </a:tr>
              <a:tr h="541311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位移方向违背事实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20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0.4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0.55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0.48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971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38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163845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171414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BBD7FA49-22EE-2440-F92C-A55A98A54680}"/>
              </a:ext>
            </a:extLst>
          </p:cNvPr>
          <p:cNvSpPr txBox="1">
            <a:spLocks/>
          </p:cNvSpPr>
          <p:nvPr/>
        </p:nvSpPr>
        <p:spPr>
          <a:xfrm>
            <a:off x="1144745" y="4481258"/>
            <a:ext cx="10177820" cy="21315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200"/>
              <a:t>相比静态方位，</a:t>
            </a:r>
            <a:r>
              <a:rPr lang="zh-CN" altLang="en-US" sz="2200" dirty="0"/>
              <a:t>大模型似乎更为擅长理解</a:t>
            </a:r>
            <a:r>
              <a:rPr lang="zh-CN" altLang="en-US" sz="2200" b="1" dirty="0"/>
              <a:t>位移事件构造</a:t>
            </a:r>
            <a:r>
              <a:rPr lang="zh-CN" altLang="en-US" sz="2200" b="1"/>
              <a:t>的动态方向</a:t>
            </a:r>
            <a:r>
              <a:rPr lang="zh-CN" altLang="en-US" sz="2200"/>
              <a:t>，</a:t>
            </a:r>
            <a:r>
              <a:rPr lang="zh-CN" altLang="en-US" sz="2200" dirty="0"/>
              <a:t>包括起点、终点、方向、路径等信息。</a:t>
            </a:r>
            <a:endParaRPr lang="en-US" altLang="zh-CN" sz="2200" dirty="0"/>
          </a:p>
          <a:p>
            <a:pPr algn="just"/>
            <a:r>
              <a:rPr lang="zh-CN" altLang="en-US" sz="2200"/>
              <a:t>涉及</a:t>
            </a:r>
            <a:r>
              <a:rPr lang="zh-CN" altLang="en-US" sz="2200" dirty="0"/>
              <a:t>更深层次的认知理解问题，大模型</a:t>
            </a:r>
            <a:r>
              <a:rPr lang="zh-CN" altLang="en-US" sz="2200"/>
              <a:t>的表现欠佳。</a:t>
            </a:r>
            <a:r>
              <a:rPr lang="zh-CN" altLang="en-US" sz="2200" dirty="0"/>
              <a:t>以“来”、“去”为代表的空间异常问题，需要综合语境和认知，明晰叙事者的位置或观察视角，才有可能识解。</a:t>
            </a:r>
            <a:endParaRPr lang="en-US" altLang="zh-CN" sz="2200" dirty="0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83AC865D-377B-47DE-4FCA-789C422E670F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1238473" y="1447632"/>
          <a:ext cx="9715051" cy="272378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771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432356922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5146">
                  <a:extLst>
                    <a:ext uri="{9D8B030D-6E8A-4147-A177-3AD203B41FA5}">
                      <a16:colId xmlns:a16="http://schemas.microsoft.com/office/drawing/2014/main" val="1149854095"/>
                    </a:ext>
                  </a:extLst>
                </a:gridCol>
              </a:tblGrid>
              <a:tr h="839844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异常类型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9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 dirty="0">
                          <a:latin typeface="微软雅黑" charset="0"/>
                          <a:ea typeface="微软雅黑" charset="0"/>
                        </a:rPr>
                        <a:t>方位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与事件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>
                          <a:latin typeface="微软雅黑" charset="0"/>
                          <a:ea typeface="微软雅黑" charset="0"/>
                        </a:rPr>
                        <a:t>信息冲突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7816438"/>
                  </a:ext>
                </a:extLst>
              </a:tr>
              <a:tr h="4709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 dirty="0">
                          <a:latin typeface="微软雅黑" charset="0"/>
                          <a:ea typeface="微软雅黑" charset="0"/>
                        </a:rPr>
                        <a:t>方向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与事件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6198611"/>
                  </a:ext>
                </a:extLst>
              </a:tr>
              <a:tr h="4709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方向与</a:t>
                      </a:r>
                      <a:r>
                        <a:rPr lang="zh-CN" altLang="en-US" sz="2000" b="1" dirty="0">
                          <a:latin typeface="微软雅黑" charset="0"/>
                          <a:ea typeface="微软雅黑" charset="0"/>
                        </a:rPr>
                        <a:t>起点</a:t>
                      </a:r>
                      <a:endParaRPr lang="en-US" altLang="zh-CN" sz="2000" b="1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012410"/>
                  </a:ext>
                </a:extLst>
              </a:tr>
              <a:tr h="4709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方向与</a:t>
                      </a:r>
                      <a:r>
                        <a:rPr lang="zh-CN" altLang="en-US" sz="2000" b="1" dirty="0">
                          <a:latin typeface="微软雅黑" charset="0"/>
                          <a:ea typeface="微软雅黑" charset="0"/>
                        </a:rPr>
                        <a:t>视角</a:t>
                      </a:r>
                      <a:endParaRPr lang="en-US" altLang="zh-CN" sz="2000" b="1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0.375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7120210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08BFC49-56C0-5945-BE7A-BFDE6E8332A1}"/>
              </a:ext>
            </a:extLst>
          </p:cNvPr>
          <p:cNvSpPr txBox="1">
            <a:spLocks/>
          </p:cNvSpPr>
          <p:nvPr/>
        </p:nvSpPr>
        <p:spPr>
          <a:xfrm>
            <a:off x="1" y="465436"/>
            <a:ext cx="12192000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ctr"/>
            <a:r>
              <a:rPr lang="zh-CN" altLang="en-US" dirty="0"/>
              <a:t>大模型</a:t>
            </a:r>
            <a:r>
              <a:rPr lang="zh-CN" altLang="en-US"/>
              <a:t>在不同空间异常</a:t>
            </a:r>
            <a:r>
              <a:rPr lang="zh-CN" altLang="en-US" dirty="0"/>
              <a:t>类型上的表现</a:t>
            </a:r>
          </a:p>
        </p:txBody>
      </p:sp>
    </p:spTree>
    <p:extLst>
      <p:ext uri="{BB962C8B-B14F-4D97-AF65-F5344CB8AC3E}">
        <p14:creationId xmlns:p14="http://schemas.microsoft.com/office/powerpoint/2010/main" val="392726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363919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EFE80B7E-1FA5-5E24-6736-C76264F77600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373782" y="227543"/>
          <a:ext cx="11598489" cy="513351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83122">
                  <a:extLst>
                    <a:ext uri="{9D8B030D-6E8A-4147-A177-3AD203B41FA5}">
                      <a16:colId xmlns:a16="http://schemas.microsoft.com/office/drawing/2014/main" val="842396835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2269674247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933788445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4160092443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724886804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778091088"/>
                    </a:ext>
                  </a:extLst>
                </a:gridCol>
                <a:gridCol w="1347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0740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8507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0740">
                  <a:extLst>
                    <a:ext uri="{9D8B030D-6E8A-4147-A177-3AD203B41FA5}">
                      <a16:colId xmlns:a16="http://schemas.microsoft.com/office/drawing/2014/main" val="3926154396"/>
                    </a:ext>
                  </a:extLst>
                </a:gridCol>
              </a:tblGrid>
              <a:tr h="78977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介词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目标物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参照物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静态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事件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动态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9334118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51854332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0149953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512232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122998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8284241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89391863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3955298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7674177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13832698"/>
                  </a:ext>
                </a:extLst>
              </a:tr>
            </a:tbl>
          </a:graphicData>
        </a:graphic>
      </p:graphicFrame>
      <p:sp>
        <p:nvSpPr>
          <p:cNvPr id="7" name="内容占位符 2">
            <a:extLst>
              <a:ext uri="{FF2B5EF4-FFF2-40B4-BE49-F238E27FC236}">
                <a16:creationId xmlns:a16="http://schemas.microsoft.com/office/drawing/2014/main" id="{5E57229B-F540-625A-83B1-522928CB6845}"/>
              </a:ext>
            </a:extLst>
          </p:cNvPr>
          <p:cNvSpPr txBox="1">
            <a:spLocks/>
          </p:cNvSpPr>
          <p:nvPr/>
        </p:nvSpPr>
        <p:spPr>
          <a:xfrm>
            <a:off x="263916" y="5480802"/>
            <a:ext cx="12152673" cy="1149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200" dirty="0"/>
              <a:t>&lt;</a:t>
            </a:r>
            <a:r>
              <a:rPr lang="zh-CN" altLang="en-US" sz="2200" dirty="0"/>
              <a:t>目标物</a:t>
            </a:r>
            <a:r>
              <a:rPr lang="en-US" altLang="zh-CN" sz="2200" dirty="0"/>
              <a:t>,</a:t>
            </a:r>
            <a:r>
              <a:rPr lang="zh-CN" altLang="en-US" sz="2200" dirty="0"/>
              <a:t>参照物</a:t>
            </a:r>
            <a:r>
              <a:rPr lang="en-US" altLang="zh-CN" sz="2200" dirty="0"/>
              <a:t>,</a:t>
            </a:r>
            <a:r>
              <a:rPr lang="zh-CN" altLang="en-US" sz="2200" dirty="0"/>
              <a:t>静态空间</a:t>
            </a:r>
            <a:r>
              <a:rPr lang="en-US" altLang="zh-CN" sz="2200" dirty="0"/>
              <a:t>&gt;</a:t>
            </a:r>
            <a:r>
              <a:rPr lang="zh-CN" altLang="en-US" sz="2200" dirty="0"/>
              <a:t>共现不利于大模型识别静态空间异常，缺失一个元素降低识别难度。</a:t>
            </a:r>
            <a:endParaRPr lang="en-US" altLang="zh-CN" sz="2200" dirty="0"/>
          </a:p>
          <a:p>
            <a:pPr algn="just"/>
            <a:r>
              <a:rPr lang="en-US" altLang="zh-CN" sz="2200" dirty="0"/>
              <a:t>&lt;</a:t>
            </a:r>
            <a:r>
              <a:rPr lang="zh-CN" altLang="en-US" sz="2200" dirty="0"/>
              <a:t>目标物</a:t>
            </a:r>
            <a:r>
              <a:rPr lang="en-US" altLang="zh-CN" sz="2200" dirty="0"/>
              <a:t>,</a:t>
            </a:r>
            <a:r>
              <a:rPr lang="zh-CN" altLang="en-US" sz="2200" dirty="0"/>
              <a:t>事件</a:t>
            </a:r>
            <a:r>
              <a:rPr lang="en-US" altLang="zh-CN" sz="2200" dirty="0"/>
              <a:t>,</a:t>
            </a:r>
            <a:r>
              <a:rPr lang="zh-CN" altLang="en-US" sz="2200" dirty="0"/>
              <a:t>动态空间</a:t>
            </a:r>
            <a:r>
              <a:rPr lang="en-US" altLang="zh-CN" sz="2200" dirty="0"/>
              <a:t>&gt;</a:t>
            </a:r>
            <a:r>
              <a:rPr lang="zh-CN" altLang="en-US" sz="2200" dirty="0"/>
              <a:t>共现有利于大模型识别动态空间异常，缺失事件元素增大识别难度。</a:t>
            </a:r>
            <a:endParaRPr lang="en-US" altLang="zh-CN" sz="2200" dirty="0"/>
          </a:p>
        </p:txBody>
      </p:sp>
    </p:spTree>
    <p:extLst>
      <p:ext uri="{BB962C8B-B14F-4D97-AF65-F5344CB8AC3E}">
        <p14:creationId xmlns:p14="http://schemas.microsoft.com/office/powerpoint/2010/main" val="51705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内容三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24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人类与大模型的异常识别能力差异</a:t>
            </a:r>
          </a:p>
          <a:p>
            <a:pPr>
              <a:lnSpc>
                <a:spcPct val="150000"/>
              </a:lnSpc>
            </a:pP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6207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16</a:t>
            </a:fld>
            <a:endParaRPr lang="zh-CN" altLang="en-US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EFE80B7E-1FA5-5E24-6736-C76264F77600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206149" y="1648175"/>
          <a:ext cx="5601501" cy="237631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910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616">
                  <a:extLst>
                    <a:ext uri="{9D8B030D-6E8A-4147-A177-3AD203B41FA5}">
                      <a16:colId xmlns:a16="http://schemas.microsoft.com/office/drawing/2014/main" val="4053006065"/>
                    </a:ext>
                  </a:extLst>
                </a:gridCol>
                <a:gridCol w="1300616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3006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9062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题型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人类被试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人）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56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人类测试题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43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43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标题 1">
            <a:extLst>
              <a:ext uri="{FF2B5EF4-FFF2-40B4-BE49-F238E27FC236}">
                <a16:creationId xmlns:a16="http://schemas.microsoft.com/office/drawing/2014/main" id="{E9914502-E867-5E80-A8D8-3876F3528FC4}"/>
              </a:ext>
            </a:extLst>
          </p:cNvPr>
          <p:cNvSpPr txBox="1">
            <a:spLocks/>
          </p:cNvSpPr>
          <p:nvPr/>
        </p:nvSpPr>
        <p:spPr>
          <a:xfrm>
            <a:off x="2789672" y="494312"/>
            <a:ext cx="661265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人类的异常信息识别能力</a:t>
            </a:r>
            <a:endParaRPr lang="zh-CN" altLang="en-US" dirty="0"/>
          </a:p>
        </p:txBody>
      </p:sp>
      <p:sp>
        <p:nvSpPr>
          <p:cNvPr id="9" name="内容占位符 2">
            <a:extLst>
              <a:ext uri="{FF2B5EF4-FFF2-40B4-BE49-F238E27FC236}">
                <a16:creationId xmlns:a16="http://schemas.microsoft.com/office/drawing/2014/main" id="{DF3B8AF3-8CDB-0E3C-2B5E-DEBE3049F3C3}"/>
              </a:ext>
            </a:extLst>
          </p:cNvPr>
          <p:cNvSpPr txBox="1">
            <a:spLocks/>
          </p:cNvSpPr>
          <p:nvPr/>
        </p:nvSpPr>
        <p:spPr>
          <a:xfrm>
            <a:off x="206148" y="4332862"/>
            <a:ext cx="5751890" cy="229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400" dirty="0"/>
              <a:t>大模型的异常识别能力与人类相比有巨大差距。</a:t>
            </a:r>
            <a:endParaRPr lang="en-US" altLang="zh-CN" sz="2400" dirty="0"/>
          </a:p>
          <a:p>
            <a:pPr algn="just"/>
            <a:r>
              <a:rPr lang="zh-CN" altLang="en-US" sz="2400" dirty="0"/>
              <a:t>大模型与人类被试的一致性水平为中等（</a:t>
            </a:r>
            <a:r>
              <a:rPr lang="en-US" altLang="zh-CN" sz="2400" dirty="0"/>
              <a:t>0.4~0.6</a:t>
            </a:r>
            <a:r>
              <a:rPr lang="zh-CN" altLang="en-US" sz="2400" dirty="0"/>
              <a:t>）。</a:t>
            </a:r>
            <a:endParaRPr lang="en-US" altLang="zh-CN" sz="2400" dirty="0"/>
          </a:p>
        </p:txBody>
      </p:sp>
      <p:graphicFrame>
        <p:nvGraphicFramePr>
          <p:cNvPr id="10" name="表格 -1">
            <a:extLst>
              <a:ext uri="{FF2B5EF4-FFF2-40B4-BE49-F238E27FC236}">
                <a16:creationId xmlns:a16="http://schemas.microsoft.com/office/drawing/2014/main" id="{53B525E6-57DC-9A78-B01E-6B27DE77EB8A}"/>
              </a:ext>
            </a:extLst>
          </p:cNvPr>
          <p:cNvGraphicFramePr/>
          <p:nvPr>
            <p:custDataLst>
              <p:tags r:id="rId2"/>
            </p:custDataLst>
          </p:nvPr>
        </p:nvGraphicFramePr>
        <p:xfrm>
          <a:off x="6384352" y="1627797"/>
          <a:ext cx="5601500" cy="387720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55142">
                  <a:extLst>
                    <a:ext uri="{9D8B030D-6E8A-4147-A177-3AD203B41FA5}">
                      <a16:colId xmlns:a16="http://schemas.microsoft.com/office/drawing/2014/main" val="4053006065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44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人类被试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5660539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2392286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2465722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H5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7318226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H6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2888907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H7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0.48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932395"/>
                  </a:ext>
                </a:extLst>
              </a:tr>
              <a:tr h="38659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平均一致性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31454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9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363919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EFE80B7E-1FA5-5E24-6736-C76264F77600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1222125" y="802658"/>
          <a:ext cx="9747749" cy="434374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83122">
                  <a:extLst>
                    <a:ext uri="{9D8B030D-6E8A-4147-A177-3AD203B41FA5}">
                      <a16:colId xmlns:a16="http://schemas.microsoft.com/office/drawing/2014/main" val="842396835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2269674247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933788445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4160092443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724886804"/>
                    </a:ext>
                  </a:extLst>
                </a:gridCol>
                <a:gridCol w="783122">
                  <a:extLst>
                    <a:ext uri="{9D8B030D-6E8A-4147-A177-3AD203B41FA5}">
                      <a16:colId xmlns:a16="http://schemas.microsoft.com/office/drawing/2014/main" val="1778091088"/>
                    </a:ext>
                  </a:extLst>
                </a:gridCol>
                <a:gridCol w="1347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0740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8507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977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介词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目标物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参照物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静态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事件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动态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人类均值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大模型均值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69334118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1854332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60149953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7512232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61229980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98284241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89391863"/>
                  </a:ext>
                </a:extLst>
              </a:tr>
              <a:tr h="3948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√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20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3955298"/>
                  </a:ext>
                </a:extLst>
              </a:tr>
            </a:tbl>
          </a:graphicData>
        </a:graphic>
      </p:graphicFrame>
      <p:sp>
        <p:nvSpPr>
          <p:cNvPr id="7" name="内容占位符 2">
            <a:extLst>
              <a:ext uri="{FF2B5EF4-FFF2-40B4-BE49-F238E27FC236}">
                <a16:creationId xmlns:a16="http://schemas.microsoft.com/office/drawing/2014/main" id="{5E57229B-F540-625A-83B1-522928CB6845}"/>
              </a:ext>
            </a:extLst>
          </p:cNvPr>
          <p:cNvSpPr txBox="1">
            <a:spLocks/>
          </p:cNvSpPr>
          <p:nvPr/>
        </p:nvSpPr>
        <p:spPr>
          <a:xfrm>
            <a:off x="186889" y="5197898"/>
            <a:ext cx="11818219" cy="1444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200" dirty="0"/>
              <a:t>&lt;</a:t>
            </a:r>
            <a:r>
              <a:rPr lang="zh-CN" altLang="en-US" sz="2200" dirty="0"/>
              <a:t>目标物</a:t>
            </a:r>
            <a:r>
              <a:rPr lang="en-US" altLang="zh-CN" sz="2200" dirty="0"/>
              <a:t>,</a:t>
            </a:r>
            <a:r>
              <a:rPr lang="zh-CN" altLang="en-US" sz="2200" dirty="0"/>
              <a:t>参照物</a:t>
            </a:r>
            <a:r>
              <a:rPr lang="en-US" altLang="zh-CN" sz="2200" dirty="0"/>
              <a:t>,</a:t>
            </a:r>
            <a:r>
              <a:rPr lang="zh-CN" altLang="en-US" sz="2200" dirty="0"/>
              <a:t>静态空间</a:t>
            </a:r>
            <a:r>
              <a:rPr lang="en-US" altLang="zh-CN" sz="2200" dirty="0"/>
              <a:t>&gt;</a:t>
            </a:r>
            <a:r>
              <a:rPr lang="zh-CN" altLang="en-US" sz="2200" dirty="0"/>
              <a:t>共现的静态空间异常格式更容易被人类识别，此时语义最为完整。</a:t>
            </a:r>
            <a:endParaRPr lang="en-US" altLang="zh-CN" sz="2200" dirty="0"/>
          </a:p>
          <a:p>
            <a:pPr algn="just"/>
            <a:r>
              <a:rPr lang="en-US" altLang="zh-CN" sz="2200" dirty="0"/>
              <a:t>&lt;</a:t>
            </a:r>
            <a:r>
              <a:rPr lang="zh-CN" altLang="en-US" sz="2200" dirty="0"/>
              <a:t>目标物</a:t>
            </a:r>
            <a:r>
              <a:rPr lang="en-US" altLang="zh-CN" sz="2200" dirty="0"/>
              <a:t>,</a:t>
            </a:r>
            <a:r>
              <a:rPr lang="zh-CN" altLang="en-US" sz="2200" dirty="0"/>
              <a:t>事件</a:t>
            </a:r>
            <a:r>
              <a:rPr lang="en-US" altLang="zh-CN" sz="2200" dirty="0"/>
              <a:t>,</a:t>
            </a:r>
            <a:r>
              <a:rPr lang="zh-CN" altLang="en-US" sz="2200" dirty="0"/>
              <a:t>动态空间</a:t>
            </a:r>
            <a:r>
              <a:rPr lang="en-US" altLang="zh-CN" sz="2200" dirty="0"/>
              <a:t>&gt;</a:t>
            </a:r>
            <a:r>
              <a:rPr lang="zh-CN" altLang="en-US" sz="2200" dirty="0"/>
              <a:t>共现的动态空间异常格式相对要更难被人类识别。元素的缺失导向“散发进来”等更易捕获的搭配异常，或者“太阳出去”等运用深层认知语义理解能力才能识解的异常。</a:t>
            </a:r>
            <a:endParaRPr lang="en-US" altLang="zh-CN" sz="2200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3A9BE8E7-7975-698B-D986-C097F99F1AC1}"/>
              </a:ext>
            </a:extLst>
          </p:cNvPr>
          <p:cNvSpPr txBox="1">
            <a:spLocks/>
          </p:cNvSpPr>
          <p:nvPr/>
        </p:nvSpPr>
        <p:spPr>
          <a:xfrm>
            <a:off x="1636198" y="28875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人类在一些异常格式上的表现与大模型相反！</a:t>
            </a:r>
          </a:p>
        </p:txBody>
      </p:sp>
    </p:spTree>
    <p:extLst>
      <p:ext uri="{BB962C8B-B14F-4D97-AF65-F5344CB8AC3E}">
        <p14:creationId xmlns:p14="http://schemas.microsoft.com/office/powerpoint/2010/main" val="185033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32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总结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评测发现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1474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大模型和人类识别空间异常可能有不同的特点：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静态空间异常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：空间要素越少，越容易识别异常，语言表层的搭配不当是大模型擅长识别的异常。语义信息完整时，大模型可能无法确定哪一个信息点是异常之处，索性选择了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“以上都不对”。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动态空间异常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：大模型在动态空间有位移事件时有较好的表现，本质上是以动词为核心评判位移趋向与动词语义或语境的冲突程度。缺少位移动词时表现较差，说明大模型还未构建与趋向动词有关的认知语义理解图式。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5548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32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总结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评测发现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1474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大模型和人类识别空间异常可能有不同的特点：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人类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静态空间异常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：空间要素越完整，越容易识别异常，因为从异常中构建正常空间场景的难度就越大。如果参照物、目标物等要素缺失且难以找回，空间语义的异常容易变得模棱两可，从而被认为没有异常。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动态空间异常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人类在缺少位移事件的情况下表现最好。排除搭配不当的情况，在动态空间异常中，位移趋向的合理性是核心问题，而不是位移事件。人类调用深层认知的位移趋向图式，结合起点域、终点域、观察视角、人称等因素，便可以识别出动态空间的异常。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997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1849972" y="96757"/>
            <a:ext cx="8938846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s-ES" altLang="zh-CN" dirty="0" err="1"/>
              <a:t>SpaCE</a:t>
            </a:r>
            <a:r>
              <a:rPr lang="en-US" altLang="zh-CN" dirty="0"/>
              <a:t>-MC</a:t>
            </a:r>
            <a:r>
              <a:rPr lang="zh-CN" altLang="en-US" dirty="0"/>
              <a:t>数据集制作流程</a:t>
            </a:r>
          </a:p>
        </p:txBody>
      </p:sp>
      <p:grpSp>
        <p:nvGrpSpPr>
          <p:cNvPr id="189" name="组合 188">
            <a:extLst>
              <a:ext uri="{FF2B5EF4-FFF2-40B4-BE49-F238E27FC236}">
                <a16:creationId xmlns:a16="http://schemas.microsoft.com/office/drawing/2014/main" id="{B6264C14-DC1C-D5B2-748C-E49664CEEA33}"/>
              </a:ext>
            </a:extLst>
          </p:cNvPr>
          <p:cNvGrpSpPr/>
          <p:nvPr/>
        </p:nvGrpSpPr>
        <p:grpSpPr>
          <a:xfrm>
            <a:off x="133012" y="955491"/>
            <a:ext cx="11535882" cy="5807487"/>
            <a:chOff x="133012" y="1003616"/>
            <a:chExt cx="11535882" cy="5807487"/>
          </a:xfrm>
        </p:grpSpPr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53C78C03-E9F5-21EA-3239-A23F4B46EB9F}"/>
                </a:ext>
              </a:extLst>
            </p:cNvPr>
            <p:cNvSpPr/>
            <p:nvPr/>
          </p:nvSpPr>
          <p:spPr>
            <a:xfrm>
              <a:off x="6723545" y="2159434"/>
              <a:ext cx="1617032" cy="767074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ChatGPT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2" name="直接箭头连接符 21">
              <a:extLst>
                <a:ext uri="{FF2B5EF4-FFF2-40B4-BE49-F238E27FC236}">
                  <a16:creationId xmlns:a16="http://schemas.microsoft.com/office/drawing/2014/main" id="{22949396-3526-DEBE-F3D6-9DE0C41467C7}"/>
                </a:ext>
              </a:extLst>
            </p:cNvPr>
            <p:cNvCxnSpPr>
              <a:cxnSpLocks/>
              <a:stCxn id="51" idx="3"/>
              <a:endCxn id="12" idx="1"/>
            </p:cNvCxnSpPr>
            <p:nvPr/>
          </p:nvCxnSpPr>
          <p:spPr>
            <a:xfrm flipV="1">
              <a:off x="5253815" y="2542972"/>
              <a:ext cx="1469730" cy="75918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矩形: 圆角 20">
              <a:extLst>
                <a:ext uri="{FF2B5EF4-FFF2-40B4-BE49-F238E27FC236}">
                  <a16:creationId xmlns:a16="http://schemas.microsoft.com/office/drawing/2014/main" id="{3AA5AB60-DDE4-9155-C8BF-B8A819B75136}"/>
                </a:ext>
              </a:extLst>
            </p:cNvPr>
            <p:cNvSpPr/>
            <p:nvPr/>
          </p:nvSpPr>
          <p:spPr>
            <a:xfrm>
              <a:off x="3385481" y="1456748"/>
              <a:ext cx="1868334" cy="767074"/>
            </a:xfrm>
            <a:prstGeom prst="roundRect">
              <a:avLst/>
            </a:prstGeom>
            <a:solidFill>
              <a:srgbClr val="4472C4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异常识别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同源题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</p:txBody>
        </p:sp>
        <p:sp>
          <p:nvSpPr>
            <p:cNvPr id="48" name="矩形: 圆角 47">
              <a:extLst>
                <a:ext uri="{FF2B5EF4-FFF2-40B4-BE49-F238E27FC236}">
                  <a16:creationId xmlns:a16="http://schemas.microsoft.com/office/drawing/2014/main" id="{030700A5-D510-B06D-A177-6B51E43D93FF}"/>
                </a:ext>
              </a:extLst>
            </p:cNvPr>
            <p:cNvSpPr/>
            <p:nvPr/>
          </p:nvSpPr>
          <p:spPr>
            <a:xfrm>
              <a:off x="133012" y="1003617"/>
              <a:ext cx="5364088" cy="2834479"/>
            </a:xfrm>
            <a:prstGeom prst="round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49930A2E-0245-B8CC-AA51-F1E702D28E01}"/>
                </a:ext>
              </a:extLst>
            </p:cNvPr>
            <p:cNvSpPr txBox="1"/>
            <p:nvPr/>
          </p:nvSpPr>
          <p:spPr>
            <a:xfrm>
              <a:off x="325892" y="1040173"/>
              <a:ext cx="1409297" cy="367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SpaCE2023</a:t>
              </a:r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1" name="矩形: 圆角 50">
              <a:extLst>
                <a:ext uri="{FF2B5EF4-FFF2-40B4-BE49-F238E27FC236}">
                  <a16:creationId xmlns:a16="http://schemas.microsoft.com/office/drawing/2014/main" id="{E9B809CD-8552-E11A-A27D-6B6565395D09}"/>
                </a:ext>
              </a:extLst>
            </p:cNvPr>
            <p:cNvSpPr/>
            <p:nvPr/>
          </p:nvSpPr>
          <p:spPr>
            <a:xfrm>
              <a:off x="3385481" y="2918620"/>
              <a:ext cx="1868334" cy="767074"/>
            </a:xfrm>
            <a:prstGeom prst="roundRect">
              <a:avLst/>
            </a:prstGeom>
            <a:solidFill>
              <a:srgbClr val="4472C4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角色标注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同源题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</p:txBody>
        </p:sp>
        <p:sp>
          <p:nvSpPr>
            <p:cNvPr id="54" name="矩形: 圆角 53">
              <a:extLst>
                <a:ext uri="{FF2B5EF4-FFF2-40B4-BE49-F238E27FC236}">
                  <a16:creationId xmlns:a16="http://schemas.microsoft.com/office/drawing/2014/main" id="{BB6CCF2B-DBE1-9A84-5D00-31EDB1BD1007}"/>
                </a:ext>
              </a:extLst>
            </p:cNvPr>
            <p:cNvSpPr/>
            <p:nvPr/>
          </p:nvSpPr>
          <p:spPr>
            <a:xfrm>
              <a:off x="328089" y="1456748"/>
              <a:ext cx="1868334" cy="767074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异常识别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数据集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</p:txBody>
        </p:sp>
        <p:sp>
          <p:nvSpPr>
            <p:cNvPr id="55" name="矩形: 圆角 54">
              <a:extLst>
                <a:ext uri="{FF2B5EF4-FFF2-40B4-BE49-F238E27FC236}">
                  <a16:creationId xmlns:a16="http://schemas.microsoft.com/office/drawing/2014/main" id="{289707A5-EF09-E504-D750-2C1B4F6425B4}"/>
                </a:ext>
              </a:extLst>
            </p:cNvPr>
            <p:cNvSpPr/>
            <p:nvPr/>
          </p:nvSpPr>
          <p:spPr>
            <a:xfrm>
              <a:off x="325892" y="2918620"/>
              <a:ext cx="1868334" cy="767074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角色标注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  <a:p>
              <a:pPr indent="0" algn="ctr">
                <a:buNone/>
              </a:pPr>
              <a:r>
                <a:rPr lang="zh-CN" altLang="en-US" sz="2400" dirty="0">
                  <a:latin typeface="微软雅黑" charset="0"/>
                  <a:ea typeface="微软雅黑" charset="0"/>
                </a:rPr>
                <a:t>数据集</a:t>
              </a:r>
              <a:endParaRPr lang="en-US" altLang="zh-CN" sz="2400" dirty="0">
                <a:latin typeface="微软雅黑" charset="0"/>
                <a:ea typeface="微软雅黑" charset="0"/>
              </a:endParaRPr>
            </a:p>
          </p:txBody>
        </p:sp>
        <p:cxnSp>
          <p:nvCxnSpPr>
            <p:cNvPr id="58" name="直接箭头连接符 57">
              <a:extLst>
                <a:ext uri="{FF2B5EF4-FFF2-40B4-BE49-F238E27FC236}">
                  <a16:creationId xmlns:a16="http://schemas.microsoft.com/office/drawing/2014/main" id="{CA3B2263-D798-2F98-E8A8-CEDB75566B82}"/>
                </a:ext>
              </a:extLst>
            </p:cNvPr>
            <p:cNvCxnSpPr>
              <a:cxnSpLocks/>
              <a:stCxn id="54" idx="2"/>
              <a:endCxn id="55" idx="0"/>
            </p:cNvCxnSpPr>
            <p:nvPr/>
          </p:nvCxnSpPr>
          <p:spPr>
            <a:xfrm flipH="1">
              <a:off x="1260059" y="2223822"/>
              <a:ext cx="2197" cy="694798"/>
            </a:xfrm>
            <a:prstGeom prst="straightConnector1">
              <a:avLst/>
            </a:prstGeom>
            <a:ln w="5715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文本框 60">
              <a:extLst>
                <a:ext uri="{FF2B5EF4-FFF2-40B4-BE49-F238E27FC236}">
                  <a16:creationId xmlns:a16="http://schemas.microsoft.com/office/drawing/2014/main" id="{5127E6BD-514E-0251-8D48-09B06B6FE9A8}"/>
                </a:ext>
              </a:extLst>
            </p:cNvPr>
            <p:cNvSpPr txBox="1"/>
            <p:nvPr/>
          </p:nvSpPr>
          <p:spPr>
            <a:xfrm>
              <a:off x="2069961" y="2359092"/>
              <a:ext cx="1338828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检索同源题</a:t>
              </a:r>
            </a:p>
          </p:txBody>
        </p:sp>
        <p:cxnSp>
          <p:nvCxnSpPr>
            <p:cNvPr id="62" name="直接箭头连接符 61">
              <a:extLst>
                <a:ext uri="{FF2B5EF4-FFF2-40B4-BE49-F238E27FC236}">
                  <a16:creationId xmlns:a16="http://schemas.microsoft.com/office/drawing/2014/main" id="{71A0408D-0A8D-9392-3F47-D9C284F4C178}"/>
                </a:ext>
              </a:extLst>
            </p:cNvPr>
            <p:cNvCxnSpPr>
              <a:cxnSpLocks/>
              <a:stCxn id="54" idx="3"/>
              <a:endCxn id="21" idx="1"/>
            </p:cNvCxnSpPr>
            <p:nvPr/>
          </p:nvCxnSpPr>
          <p:spPr>
            <a:xfrm>
              <a:off x="2196423" y="1840285"/>
              <a:ext cx="118905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接箭头连接符 67">
              <a:extLst>
                <a:ext uri="{FF2B5EF4-FFF2-40B4-BE49-F238E27FC236}">
                  <a16:creationId xmlns:a16="http://schemas.microsoft.com/office/drawing/2014/main" id="{C751E392-50D7-23C4-4786-C4814FF1156A}"/>
                </a:ext>
              </a:extLst>
            </p:cNvPr>
            <p:cNvCxnSpPr>
              <a:cxnSpLocks/>
              <a:stCxn id="55" idx="3"/>
              <a:endCxn id="51" idx="1"/>
            </p:cNvCxnSpPr>
            <p:nvPr/>
          </p:nvCxnSpPr>
          <p:spPr>
            <a:xfrm>
              <a:off x="2194226" y="3302157"/>
              <a:ext cx="1191255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文本框 73">
              <a:extLst>
                <a:ext uri="{FF2B5EF4-FFF2-40B4-BE49-F238E27FC236}">
                  <a16:creationId xmlns:a16="http://schemas.microsoft.com/office/drawing/2014/main" id="{59A283A7-9359-EE62-0616-5BE7343B4971}"/>
                </a:ext>
              </a:extLst>
            </p:cNvPr>
            <p:cNvSpPr txBox="1"/>
            <p:nvPr/>
          </p:nvSpPr>
          <p:spPr>
            <a:xfrm>
              <a:off x="4400458" y="2359091"/>
              <a:ext cx="1741182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输入文本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+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标注</a:t>
              </a:r>
            </a:p>
          </p:txBody>
        </p:sp>
        <p:cxnSp>
          <p:nvCxnSpPr>
            <p:cNvPr id="76" name="直接箭头连接符 75">
              <a:extLst>
                <a:ext uri="{FF2B5EF4-FFF2-40B4-BE49-F238E27FC236}">
                  <a16:creationId xmlns:a16="http://schemas.microsoft.com/office/drawing/2014/main" id="{5C4155EE-590C-000E-A885-7CCB74AC145C}"/>
                </a:ext>
              </a:extLst>
            </p:cNvPr>
            <p:cNvCxnSpPr>
              <a:cxnSpLocks/>
              <a:stCxn id="21" idx="3"/>
              <a:endCxn id="12" idx="1"/>
            </p:cNvCxnSpPr>
            <p:nvPr/>
          </p:nvCxnSpPr>
          <p:spPr>
            <a:xfrm>
              <a:off x="5253815" y="1840285"/>
              <a:ext cx="1469730" cy="70268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直接箭头连接符 80">
              <a:extLst>
                <a:ext uri="{FF2B5EF4-FFF2-40B4-BE49-F238E27FC236}">
                  <a16:creationId xmlns:a16="http://schemas.microsoft.com/office/drawing/2014/main" id="{7AC95550-4155-13C6-20F6-AA3266236257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 flipV="1">
              <a:off x="8340577" y="2542971"/>
              <a:ext cx="870800" cy="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矩形: 圆角 83">
              <a:extLst>
                <a:ext uri="{FF2B5EF4-FFF2-40B4-BE49-F238E27FC236}">
                  <a16:creationId xmlns:a16="http://schemas.microsoft.com/office/drawing/2014/main" id="{BC138F85-0771-72BA-E4C2-78EBE344AC30}"/>
                </a:ext>
              </a:extLst>
            </p:cNvPr>
            <p:cNvSpPr/>
            <p:nvPr/>
          </p:nvSpPr>
          <p:spPr>
            <a:xfrm>
              <a:off x="9211377" y="2165421"/>
              <a:ext cx="1617032" cy="767074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自然语言</a:t>
              </a:r>
            </a:p>
          </p:txBody>
        </p:sp>
        <p:sp>
          <p:nvSpPr>
            <p:cNvPr id="85" name="文本框 84">
              <a:extLst>
                <a:ext uri="{FF2B5EF4-FFF2-40B4-BE49-F238E27FC236}">
                  <a16:creationId xmlns:a16="http://schemas.microsoft.com/office/drawing/2014/main" id="{138AB7CD-1747-BCC4-B04B-17108D0303C4}"/>
                </a:ext>
              </a:extLst>
            </p:cNvPr>
            <p:cNvSpPr txBox="1"/>
            <p:nvPr/>
          </p:nvSpPr>
          <p:spPr>
            <a:xfrm>
              <a:off x="8433424" y="2022800"/>
              <a:ext cx="646331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输出</a:t>
              </a:r>
            </a:p>
          </p:txBody>
        </p:sp>
        <p:sp>
          <p:nvSpPr>
            <p:cNvPr id="86" name="矩形: 圆角 85">
              <a:extLst>
                <a:ext uri="{FF2B5EF4-FFF2-40B4-BE49-F238E27FC236}">
                  <a16:creationId xmlns:a16="http://schemas.microsoft.com/office/drawing/2014/main" id="{7FF9B996-334B-0F3E-6956-D723B4AEC2E9}"/>
                </a:ext>
              </a:extLst>
            </p:cNvPr>
            <p:cNvSpPr/>
            <p:nvPr/>
          </p:nvSpPr>
          <p:spPr>
            <a:xfrm>
              <a:off x="6304806" y="1003616"/>
              <a:ext cx="5364088" cy="2839247"/>
            </a:xfrm>
            <a:prstGeom prst="round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7" name="文本框 86">
              <a:extLst>
                <a:ext uri="{FF2B5EF4-FFF2-40B4-BE49-F238E27FC236}">
                  <a16:creationId xmlns:a16="http://schemas.microsoft.com/office/drawing/2014/main" id="{4FA06934-18FF-C1A9-4694-48A385F63593}"/>
                </a:ext>
              </a:extLst>
            </p:cNvPr>
            <p:cNvSpPr txBox="1"/>
            <p:nvPr/>
          </p:nvSpPr>
          <p:spPr>
            <a:xfrm>
              <a:off x="9079755" y="1040173"/>
              <a:ext cx="2433680" cy="367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SRL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标注还原自然语言</a:t>
              </a:r>
            </a:p>
          </p:txBody>
        </p:sp>
        <p:cxnSp>
          <p:nvCxnSpPr>
            <p:cNvPr id="88" name="直接箭头连接符 87">
              <a:extLst>
                <a:ext uri="{FF2B5EF4-FFF2-40B4-BE49-F238E27FC236}">
                  <a16:creationId xmlns:a16="http://schemas.microsoft.com/office/drawing/2014/main" id="{EDAE9C7B-1FA8-91E6-9C88-FC754F4A87D6}"/>
                </a:ext>
              </a:extLst>
            </p:cNvPr>
            <p:cNvCxnSpPr>
              <a:cxnSpLocks/>
              <a:stCxn id="84" idx="2"/>
              <a:endCxn id="91" idx="0"/>
            </p:cNvCxnSpPr>
            <p:nvPr/>
          </p:nvCxnSpPr>
          <p:spPr>
            <a:xfrm>
              <a:off x="10019893" y="2932495"/>
              <a:ext cx="0" cy="109847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0C745253-1A2E-7E2A-5E8F-45DBDE9E6565}"/>
                </a:ext>
              </a:extLst>
            </p:cNvPr>
            <p:cNvSpPr/>
            <p:nvPr/>
          </p:nvSpPr>
          <p:spPr>
            <a:xfrm>
              <a:off x="8600469" y="4030968"/>
              <a:ext cx="2838848" cy="873817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个语义异常选项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个语义正常选项</a:t>
              </a:r>
            </a:p>
          </p:txBody>
        </p:sp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C251659E-B54A-EB17-F586-3284052889D8}"/>
                </a:ext>
              </a:extLst>
            </p:cNvPr>
            <p:cNvSpPr txBox="1"/>
            <p:nvPr/>
          </p:nvSpPr>
          <p:spPr>
            <a:xfrm>
              <a:off x="10234820" y="3224526"/>
              <a:ext cx="1107996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人工筛选</a:t>
              </a:r>
            </a:p>
          </p:txBody>
        </p:sp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E6BB8F35-79E0-244D-5234-7560FDC9BE97}"/>
                </a:ext>
              </a:extLst>
            </p:cNvPr>
            <p:cNvSpPr txBox="1"/>
            <p:nvPr/>
          </p:nvSpPr>
          <p:spPr>
            <a:xfrm>
              <a:off x="8691376" y="3224526"/>
              <a:ext cx="1107996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人工修订</a:t>
              </a:r>
            </a:p>
          </p:txBody>
        </p:sp>
        <p:cxnSp>
          <p:nvCxnSpPr>
            <p:cNvPr id="98" name="直接箭头连接符 97">
              <a:extLst>
                <a:ext uri="{FF2B5EF4-FFF2-40B4-BE49-F238E27FC236}">
                  <a16:creationId xmlns:a16="http://schemas.microsoft.com/office/drawing/2014/main" id="{2F7F403F-08F1-D3D3-F423-1F8DD10275C8}"/>
                </a:ext>
              </a:extLst>
            </p:cNvPr>
            <p:cNvCxnSpPr>
              <a:cxnSpLocks/>
              <a:stCxn id="51" idx="2"/>
              <a:endCxn id="101" idx="0"/>
            </p:cNvCxnSpPr>
            <p:nvPr/>
          </p:nvCxnSpPr>
          <p:spPr>
            <a:xfrm>
              <a:off x="4319648" y="3685694"/>
              <a:ext cx="15190" cy="72599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矩形: 圆角 100">
              <a:extLst>
                <a:ext uri="{FF2B5EF4-FFF2-40B4-BE49-F238E27FC236}">
                  <a16:creationId xmlns:a16="http://schemas.microsoft.com/office/drawing/2014/main" id="{1D7EAE2C-0391-60E8-C712-58231A354636}"/>
                </a:ext>
              </a:extLst>
            </p:cNvPr>
            <p:cNvSpPr/>
            <p:nvPr/>
          </p:nvSpPr>
          <p:spPr>
            <a:xfrm>
              <a:off x="3412325" y="4411691"/>
              <a:ext cx="1845026" cy="799932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角色标注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抽取</a:t>
              </a:r>
            </a:p>
          </p:txBody>
        </p:sp>
        <p:sp>
          <p:nvSpPr>
            <p:cNvPr id="102" name="文本框 101">
              <a:extLst>
                <a:ext uri="{FF2B5EF4-FFF2-40B4-BE49-F238E27FC236}">
                  <a16:creationId xmlns:a16="http://schemas.microsoft.com/office/drawing/2014/main" id="{1D2FD982-54EB-2444-D4F8-E3DAF980C80E}"/>
                </a:ext>
              </a:extLst>
            </p:cNvPr>
            <p:cNvSpPr txBox="1"/>
            <p:nvPr/>
          </p:nvSpPr>
          <p:spPr>
            <a:xfrm>
              <a:off x="2223870" y="3907960"/>
              <a:ext cx="1935145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每题分配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个角色</a:t>
              </a:r>
            </a:p>
          </p:txBody>
        </p:sp>
        <p:cxnSp>
          <p:nvCxnSpPr>
            <p:cNvPr id="105" name="直接箭头连接符 104">
              <a:extLst>
                <a:ext uri="{FF2B5EF4-FFF2-40B4-BE49-F238E27FC236}">
                  <a16:creationId xmlns:a16="http://schemas.microsoft.com/office/drawing/2014/main" id="{0352550B-5778-82D3-B624-30C3EC0DBDD8}"/>
                </a:ext>
              </a:extLst>
            </p:cNvPr>
            <p:cNvCxnSpPr>
              <a:cxnSpLocks/>
              <a:stCxn id="91" idx="2"/>
              <a:endCxn id="108" idx="0"/>
            </p:cNvCxnSpPr>
            <p:nvPr/>
          </p:nvCxnSpPr>
          <p:spPr>
            <a:xfrm>
              <a:off x="10019893" y="4904785"/>
              <a:ext cx="0" cy="94287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矩形: 圆角 107">
              <a:extLst>
                <a:ext uri="{FF2B5EF4-FFF2-40B4-BE49-F238E27FC236}">
                  <a16:creationId xmlns:a16="http://schemas.microsoft.com/office/drawing/2014/main" id="{BBF8A04F-6ACF-E591-7CD1-F9F85701690C}"/>
                </a:ext>
              </a:extLst>
            </p:cNvPr>
            <p:cNvSpPr/>
            <p:nvPr/>
          </p:nvSpPr>
          <p:spPr>
            <a:xfrm>
              <a:off x="9211377" y="5847659"/>
              <a:ext cx="1617032" cy="873817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MC1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2" name="文本框 111">
              <a:extLst>
                <a:ext uri="{FF2B5EF4-FFF2-40B4-BE49-F238E27FC236}">
                  <a16:creationId xmlns:a16="http://schemas.microsoft.com/office/drawing/2014/main" id="{00A37080-0E29-3ABD-C29C-EC8962AD1DDB}"/>
                </a:ext>
              </a:extLst>
            </p:cNvPr>
            <p:cNvSpPr txBox="1"/>
            <p:nvPr/>
          </p:nvSpPr>
          <p:spPr>
            <a:xfrm>
              <a:off x="5774052" y="5750862"/>
              <a:ext cx="1569660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添加通用选项</a:t>
              </a:r>
            </a:p>
          </p:txBody>
        </p:sp>
        <p:cxnSp>
          <p:nvCxnSpPr>
            <p:cNvPr id="122" name="直接箭头连接符 121">
              <a:extLst>
                <a:ext uri="{FF2B5EF4-FFF2-40B4-BE49-F238E27FC236}">
                  <a16:creationId xmlns:a16="http://schemas.microsoft.com/office/drawing/2014/main" id="{CF4A4AA2-9E5C-2609-C55F-E9DAA5DB197C}"/>
                </a:ext>
              </a:extLst>
            </p:cNvPr>
            <p:cNvCxnSpPr>
              <a:cxnSpLocks/>
              <a:stCxn id="101" idx="2"/>
              <a:endCxn id="125" idx="0"/>
            </p:cNvCxnSpPr>
            <p:nvPr/>
          </p:nvCxnSpPr>
          <p:spPr>
            <a:xfrm>
              <a:off x="4334838" y="5211623"/>
              <a:ext cx="11271" cy="63603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5" name="矩形: 圆角 124">
              <a:extLst>
                <a:ext uri="{FF2B5EF4-FFF2-40B4-BE49-F238E27FC236}">
                  <a16:creationId xmlns:a16="http://schemas.microsoft.com/office/drawing/2014/main" id="{23D37222-CF3D-2DB8-8BE0-BD0ECC4A3545}"/>
                </a:ext>
              </a:extLst>
            </p:cNvPr>
            <p:cNvSpPr/>
            <p:nvPr/>
          </p:nvSpPr>
          <p:spPr>
            <a:xfrm>
              <a:off x="2926685" y="5847659"/>
              <a:ext cx="2838848" cy="873817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个角色正确选项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个角色错误选项</a:t>
              </a:r>
            </a:p>
          </p:txBody>
        </p:sp>
        <p:sp>
          <p:nvSpPr>
            <p:cNvPr id="131" name="文本框 130">
              <a:extLst>
                <a:ext uri="{FF2B5EF4-FFF2-40B4-BE49-F238E27FC236}">
                  <a16:creationId xmlns:a16="http://schemas.microsoft.com/office/drawing/2014/main" id="{CBE51C87-BC4E-A08C-0D6D-F6613799B8EC}"/>
                </a:ext>
              </a:extLst>
            </p:cNvPr>
            <p:cNvSpPr txBox="1"/>
            <p:nvPr/>
          </p:nvSpPr>
          <p:spPr>
            <a:xfrm>
              <a:off x="3051019" y="5311721"/>
              <a:ext cx="1107996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替换角色</a:t>
              </a:r>
            </a:p>
          </p:txBody>
        </p:sp>
        <p:sp>
          <p:nvSpPr>
            <p:cNvPr id="132" name="文本框 131">
              <a:extLst>
                <a:ext uri="{FF2B5EF4-FFF2-40B4-BE49-F238E27FC236}">
                  <a16:creationId xmlns:a16="http://schemas.microsoft.com/office/drawing/2014/main" id="{037E1984-1144-E41A-64AD-6610F8263792}"/>
                </a:ext>
              </a:extLst>
            </p:cNvPr>
            <p:cNvSpPr txBox="1"/>
            <p:nvPr/>
          </p:nvSpPr>
          <p:spPr>
            <a:xfrm>
              <a:off x="4491935" y="5311720"/>
              <a:ext cx="1107996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人工修订</a:t>
              </a:r>
            </a:p>
          </p:txBody>
        </p:sp>
        <p:cxnSp>
          <p:nvCxnSpPr>
            <p:cNvPr id="173" name="直接箭头连接符 172">
              <a:extLst>
                <a:ext uri="{FF2B5EF4-FFF2-40B4-BE49-F238E27FC236}">
                  <a16:creationId xmlns:a16="http://schemas.microsoft.com/office/drawing/2014/main" id="{E6929BF5-1E8E-5B34-A460-547519EE5F23}"/>
                </a:ext>
              </a:extLst>
            </p:cNvPr>
            <p:cNvCxnSpPr>
              <a:cxnSpLocks/>
              <a:stCxn id="125" idx="3"/>
              <a:endCxn id="176" idx="1"/>
            </p:cNvCxnSpPr>
            <p:nvPr/>
          </p:nvCxnSpPr>
          <p:spPr>
            <a:xfrm>
              <a:off x="5765533" y="6284568"/>
              <a:ext cx="1595614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6" name="矩形: 圆角 175">
              <a:extLst>
                <a:ext uri="{FF2B5EF4-FFF2-40B4-BE49-F238E27FC236}">
                  <a16:creationId xmlns:a16="http://schemas.microsoft.com/office/drawing/2014/main" id="{6D256A8D-74F6-191D-E356-A3B07007F744}"/>
                </a:ext>
              </a:extLst>
            </p:cNvPr>
            <p:cNvSpPr/>
            <p:nvPr/>
          </p:nvSpPr>
          <p:spPr>
            <a:xfrm>
              <a:off x="7361147" y="5847659"/>
              <a:ext cx="1617032" cy="873817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MC2</a:t>
              </a:r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3" name="文本框 182">
              <a:extLst>
                <a:ext uri="{FF2B5EF4-FFF2-40B4-BE49-F238E27FC236}">
                  <a16:creationId xmlns:a16="http://schemas.microsoft.com/office/drawing/2014/main" id="{2EA12288-3962-AD80-B66B-6804837FA4E0}"/>
                </a:ext>
              </a:extLst>
            </p:cNvPr>
            <p:cNvSpPr txBox="1"/>
            <p:nvPr/>
          </p:nvSpPr>
          <p:spPr>
            <a:xfrm>
              <a:off x="8296914" y="5087748"/>
              <a:ext cx="1569660" cy="367759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添加通用选项</a:t>
              </a:r>
            </a:p>
          </p:txBody>
        </p:sp>
        <p:sp>
          <p:nvSpPr>
            <p:cNvPr id="187" name="文本框 186">
              <a:extLst>
                <a:ext uri="{FF2B5EF4-FFF2-40B4-BE49-F238E27FC236}">
                  <a16:creationId xmlns:a16="http://schemas.microsoft.com/office/drawing/2014/main" id="{77798634-08FE-9709-5137-A4FDDC697183}"/>
                </a:ext>
              </a:extLst>
            </p:cNvPr>
            <p:cNvSpPr txBox="1"/>
            <p:nvPr/>
          </p:nvSpPr>
          <p:spPr>
            <a:xfrm>
              <a:off x="10161199" y="5105219"/>
              <a:ext cx="110799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构建题目</a:t>
              </a:r>
            </a:p>
          </p:txBody>
        </p:sp>
        <p:sp>
          <p:nvSpPr>
            <p:cNvPr id="188" name="文本框 187">
              <a:extLst>
                <a:ext uri="{FF2B5EF4-FFF2-40B4-BE49-F238E27FC236}">
                  <a16:creationId xmlns:a16="http://schemas.microsoft.com/office/drawing/2014/main" id="{9AE265BF-BF2B-2147-859E-0FE8CA26FC87}"/>
                </a:ext>
              </a:extLst>
            </p:cNvPr>
            <p:cNvSpPr txBox="1"/>
            <p:nvPr/>
          </p:nvSpPr>
          <p:spPr>
            <a:xfrm>
              <a:off x="6003795" y="6441771"/>
              <a:ext cx="110799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构建题目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860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067B4E-ECBD-76B4-305B-C4D83596B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大模型空间认知能力表现</a:t>
            </a:r>
            <a:endParaRPr lang="en-US" altLang="zh-CN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4C68B98-68B7-9149-A8C6-2F92A99F33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/>
              <a:t>语义信息结构化</a:t>
            </a:r>
          </a:p>
        </p:txBody>
      </p:sp>
    </p:spTree>
    <p:extLst>
      <p:ext uri="{BB962C8B-B14F-4D97-AF65-F5344CB8AC3E}">
        <p14:creationId xmlns:p14="http://schemas.microsoft.com/office/powerpoint/2010/main" val="2940700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21</a:t>
            </a:fld>
            <a:endParaRPr lang="zh-CN" altLang="en-US" dirty="0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296753" y="1566454"/>
          <a:ext cx="11598492" cy="341803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75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0874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3680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80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题型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每题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出现次数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gpt-3.5-turbo-1106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gpt-4-1106-preview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2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测试题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75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0.74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119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9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信度题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不改变选项顺序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100%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100%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9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干扰题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改变选项顺序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40%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1237579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413791" y="434883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s-ES" altLang="zh-CN" dirty="0" err="1"/>
              <a:t>SpaCE</a:t>
            </a:r>
            <a:r>
              <a:rPr lang="en-US" altLang="zh-CN" dirty="0"/>
              <a:t>-MC2</a:t>
            </a:r>
            <a:r>
              <a:rPr lang="zh-CN" altLang="en-US" dirty="0"/>
              <a:t>测试结果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296753" y="5270572"/>
            <a:ext cx="11598490" cy="1609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 dirty="0"/>
              <a:t>gpt-4</a:t>
            </a:r>
            <a:r>
              <a:rPr lang="zh-CN" altLang="en-US" sz="2400" dirty="0"/>
              <a:t>的测试表现较为稳定，但</a:t>
            </a:r>
            <a:r>
              <a:rPr lang="en-US" altLang="zh-CN" sz="2400" dirty="0"/>
              <a:t>gpt-3.5</a:t>
            </a:r>
            <a:r>
              <a:rPr lang="zh-CN" altLang="en-US" sz="2400" dirty="0"/>
              <a:t>可能受选项顺序影响。</a:t>
            </a:r>
            <a:endParaRPr lang="en-US" altLang="zh-CN" sz="2400" dirty="0"/>
          </a:p>
          <a:p>
            <a:pPr algn="just"/>
            <a:r>
              <a:rPr lang="en-US" altLang="zh-CN" sz="2400" dirty="0"/>
              <a:t>gpt-4</a:t>
            </a:r>
            <a:r>
              <a:rPr lang="zh-CN" altLang="en-US" sz="2400" dirty="0"/>
              <a:t>结构化语义信息的能力显著优于</a:t>
            </a:r>
            <a:r>
              <a:rPr lang="en-US" altLang="zh-CN" sz="2400" dirty="0"/>
              <a:t>gpt-3.5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1AA9A53-69DD-CA7E-76B3-A9F1153340A4}"/>
              </a:ext>
            </a:extLst>
          </p:cNvPr>
          <p:cNvSpPr txBox="1"/>
          <p:nvPr/>
        </p:nvSpPr>
        <p:spPr>
          <a:xfrm>
            <a:off x="8515979" y="131343"/>
            <a:ext cx="3379267" cy="116955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实验设置：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temperature=0,</a:t>
            </a: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demonstration=1,</a:t>
            </a:r>
          </a:p>
          <a:p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api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调用试题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次，以被选择次数最多的选项作为最终答案。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7EE085F-E84D-D6BC-93CC-8221B7FA7AA1}"/>
              </a:ext>
            </a:extLst>
          </p:cNvPr>
          <p:cNvSpPr txBox="1"/>
          <p:nvPr/>
        </p:nvSpPr>
        <p:spPr>
          <a:xfrm>
            <a:off x="6095998" y="1147005"/>
            <a:ext cx="2172103" cy="307777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后续简称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gpt-3.5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gpt-4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434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22</a:t>
            </a:fld>
            <a:endParaRPr lang="zh-CN" altLang="en-US" dirty="0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296750" y="1434433"/>
          <a:ext cx="11598488" cy="398913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449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1356187219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588511223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2212873190"/>
                    </a:ext>
                  </a:extLst>
                </a:gridCol>
                <a:gridCol w="1449811">
                  <a:extLst>
                    <a:ext uri="{9D8B030D-6E8A-4147-A177-3AD203B41FA5}">
                      <a16:colId xmlns:a16="http://schemas.microsoft.com/office/drawing/2014/main" val="2926099534"/>
                    </a:ext>
                  </a:extLst>
                </a:gridCol>
              </a:tblGrid>
              <a:tr h="88647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正确答案考察的角色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正确答案考察的角色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处所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0.82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部位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部件处所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形状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  <a:cs typeface="微软雅黑" charset="0"/>
                        </a:rPr>
                        <a:t>起点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距离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1237579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终点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1.00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空间实体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7830340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路径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0.93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叙实性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5755454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  <a:cs typeface="微软雅黑" charset="0"/>
                        </a:rPr>
                        <a:t>方向</a:t>
                      </a:r>
                      <a:endParaRPr lang="en-US" altLang="zh-CN" sz="2000" dirty="0">
                        <a:highlight>
                          <a:srgbClr val="FF0000"/>
                        </a:highlight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>
                          <a:latin typeface="微软雅黑" charset="0"/>
                          <a:ea typeface="微软雅黑" charset="0"/>
                        </a:rPr>
                        <a:t>时间</a:t>
                      </a:r>
                      <a:endParaRPr lang="en-US" altLang="zh-CN" sz="200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0000"/>
                          </a:highlight>
                          <a:latin typeface="微软雅黑" charset="0"/>
                          <a:ea typeface="微软雅黑" charset="0"/>
                        </a:rPr>
                        <a:t>0.31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0705858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朝向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0.70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0043548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413791" y="434883"/>
            <a:ext cx="11481447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s-ES" altLang="zh-CN" dirty="0" err="1"/>
              <a:t>SpaCE</a:t>
            </a:r>
            <a:r>
              <a:rPr lang="en-US" altLang="zh-CN" dirty="0"/>
              <a:t>-MC2</a:t>
            </a:r>
            <a:r>
              <a:rPr lang="zh-CN" altLang="en-US" dirty="0"/>
              <a:t>测试结果</a:t>
            </a:r>
            <a:r>
              <a:rPr lang="en-US" altLang="zh-CN" dirty="0"/>
              <a:t>——</a:t>
            </a:r>
            <a:r>
              <a:rPr lang="zh-CN" altLang="en-US" dirty="0"/>
              <a:t>语义角色表现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296753" y="5557106"/>
            <a:ext cx="11598490" cy="13225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 dirty="0"/>
              <a:t>gpt-4</a:t>
            </a:r>
            <a:r>
              <a:rPr lang="zh-CN" altLang="en-US" sz="2400" dirty="0"/>
              <a:t>具有较强的推理能力，在依靠推理能力解题的“距离、叙实性、时间”题上表现优异。</a:t>
            </a:r>
            <a:endParaRPr lang="en-US" altLang="zh-CN" sz="2400" dirty="0"/>
          </a:p>
          <a:p>
            <a:pPr algn="just"/>
            <a:r>
              <a:rPr lang="zh-CN" altLang="en-US" sz="2400" dirty="0"/>
              <a:t>大模型在“起点、方向、形状、空间实体”题上表现较差。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89529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23</a:t>
            </a:fld>
            <a:endParaRPr lang="zh-CN" altLang="en-US" dirty="0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413791" y="1534641"/>
          <a:ext cx="10790130" cy="332487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760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0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8906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</a:tblGrid>
              <a:tr h="88647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错误选项的错误类型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错误选择的次数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错误选择的次数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错误判别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目标物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11/85=12.94%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(7/41=17.07%)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错误判别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叙实性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(11/85=12.94%)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(4/41=9.76%)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错误判别时间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9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(9/85=10.59%)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(4/41=9.76%)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61237579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错误判别距离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(9/85=10.59%)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3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(3/41=7.31%)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07830340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413791" y="434883"/>
            <a:ext cx="11598486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错判次数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413791" y="5113787"/>
            <a:ext cx="10940009" cy="160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400" dirty="0"/>
              <a:t>在寻找空间方位的目标物方面，大模型容易犯错误！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75518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24</a:t>
            </a:fld>
            <a:endParaRPr lang="zh-CN" altLang="en-US"/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AC155074-C96F-7E29-941B-EACCAA950D6E}"/>
              </a:ext>
            </a:extLst>
          </p:cNvPr>
          <p:cNvGraphicFramePr>
            <a:graphicFrameLocks noGrp="1"/>
          </p:cNvGraphicFramePr>
          <p:nvPr/>
        </p:nvGraphicFramePr>
        <p:xfrm>
          <a:off x="1472439" y="241743"/>
          <a:ext cx="9247121" cy="6374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239">
                  <a:extLst>
                    <a:ext uri="{9D8B030D-6E8A-4147-A177-3AD203B41FA5}">
                      <a16:colId xmlns:a16="http://schemas.microsoft.com/office/drawing/2014/main" val="3510728955"/>
                    </a:ext>
                  </a:extLst>
                </a:gridCol>
                <a:gridCol w="929186">
                  <a:extLst>
                    <a:ext uri="{9D8B030D-6E8A-4147-A177-3AD203B41FA5}">
                      <a16:colId xmlns:a16="http://schemas.microsoft.com/office/drawing/2014/main" val="308285592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2044182029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2999111924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3000241930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2155394146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1914330297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1005108272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19604500"/>
                    </a:ext>
                  </a:extLst>
                </a:gridCol>
                <a:gridCol w="924712">
                  <a:extLst>
                    <a:ext uri="{9D8B030D-6E8A-4147-A177-3AD203B41FA5}">
                      <a16:colId xmlns:a16="http://schemas.microsoft.com/office/drawing/2014/main" val="871309683"/>
                    </a:ext>
                  </a:extLst>
                </a:gridCol>
              </a:tblGrid>
              <a:tr h="68895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角色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处所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部件处所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起点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终点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路径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方向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朝向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部位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形状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367664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处所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348267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部件处所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1220894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起点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2384229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终点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highlight>
                            <a:srgbClr val="FF00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zh-CN" sz="1400" kern="100" dirty="0">
                        <a:effectLst/>
                        <a:highlight>
                          <a:srgbClr val="FF00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1252251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路径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7408072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方向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8080065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朝向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6491483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部位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（未考察）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4810631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形状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1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9683475"/>
                  </a:ext>
                </a:extLst>
              </a:tr>
            </a:tbl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C817DDC1-5384-3DAD-0A47-C3186D3D335E}"/>
              </a:ext>
            </a:extLst>
          </p:cNvPr>
          <p:cNvSpPr txBox="1">
            <a:spLocks/>
          </p:cNvSpPr>
          <p:nvPr/>
        </p:nvSpPr>
        <p:spPr>
          <a:xfrm>
            <a:off x="288532" y="0"/>
            <a:ext cx="687454" cy="29220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混淆次数</a:t>
            </a:r>
          </a:p>
        </p:txBody>
      </p:sp>
    </p:spTree>
    <p:extLst>
      <p:ext uri="{BB962C8B-B14F-4D97-AF65-F5344CB8AC3E}">
        <p14:creationId xmlns:p14="http://schemas.microsoft.com/office/powerpoint/2010/main" val="1766720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067B4E-ECBD-76B4-305B-C4D83596B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大模型空间认知能力表现</a:t>
            </a:r>
            <a:endParaRPr lang="en-US" altLang="zh-CN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4C68B98-68B7-9149-A8C6-2F92A99F33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/>
              <a:t>异形同义空间判断</a:t>
            </a:r>
          </a:p>
        </p:txBody>
      </p:sp>
    </p:spTree>
    <p:extLst>
      <p:ext uri="{BB962C8B-B14F-4D97-AF65-F5344CB8AC3E}">
        <p14:creationId xmlns:p14="http://schemas.microsoft.com/office/powerpoint/2010/main" val="653673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26</a:t>
            </a:fld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7EC3AD-F299-EF2C-425D-6B9E4B5ADD75}"/>
              </a:ext>
            </a:extLst>
          </p:cNvPr>
          <p:cNvSpPr txBox="1">
            <a:spLocks/>
          </p:cNvSpPr>
          <p:nvPr/>
        </p:nvSpPr>
        <p:spPr>
          <a:xfrm>
            <a:off x="697972" y="3890289"/>
            <a:ext cx="10796054" cy="274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共</a:t>
            </a:r>
            <a:r>
              <a:rPr lang="en-US" altLang="zh-CN" dirty="0"/>
              <a:t>100</a:t>
            </a:r>
            <a:r>
              <a:rPr lang="zh-CN" altLang="en-US" dirty="0"/>
              <a:t>道测试题，</a:t>
            </a:r>
            <a:r>
              <a:rPr lang="en-US" altLang="zh-CN" dirty="0"/>
              <a:t>gpt-3.5</a:t>
            </a:r>
            <a:r>
              <a:rPr lang="zh-CN" altLang="en-US" dirty="0"/>
              <a:t>对</a:t>
            </a:r>
            <a:r>
              <a:rPr lang="en-US" altLang="zh-CN" dirty="0"/>
              <a:t>71</a:t>
            </a:r>
            <a:r>
              <a:rPr lang="zh-CN" altLang="en-US" dirty="0"/>
              <a:t>道题做出了正确的判断，由</a:t>
            </a:r>
            <a:r>
              <a:rPr lang="en-US" altLang="zh-CN" dirty="0"/>
              <a:t>2</a:t>
            </a:r>
            <a:r>
              <a:rPr lang="zh-CN" altLang="en-US" dirty="0"/>
              <a:t>名人类评分员为每题的判断理由进行</a:t>
            </a:r>
            <a:r>
              <a:rPr lang="en-US" altLang="zh-CN" dirty="0"/>
              <a:t>5</a:t>
            </a:r>
            <a:r>
              <a:rPr lang="zh-CN" altLang="en-US" dirty="0"/>
              <a:t>分制打分。</a:t>
            </a:r>
            <a:endParaRPr lang="en-US" altLang="zh-CN" dirty="0"/>
          </a:p>
          <a:p>
            <a:pPr algn="just"/>
            <a:r>
              <a:rPr lang="zh-CN" altLang="en-US" dirty="0"/>
              <a:t>相较于空间异形同义，大模型对</a:t>
            </a:r>
            <a:r>
              <a:rPr lang="zh-CN" altLang="en-US" b="1" dirty="0"/>
              <a:t>空间异形异义</a:t>
            </a:r>
            <a:r>
              <a:rPr lang="zh-CN" altLang="en-US" dirty="0"/>
              <a:t>的解释能力更强，可能是因为自然语言中异形异义现象的频次高于异形同义现象，模型更容易学习到前者。</a:t>
            </a:r>
            <a:endParaRPr lang="en-US" altLang="zh-CN" dirty="0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853D1A1-CBD7-323F-F8EC-99A07801E3D4}"/>
              </a:ext>
            </a:extLst>
          </p:cNvPr>
          <p:cNvSpPr txBox="1">
            <a:spLocks/>
          </p:cNvSpPr>
          <p:nvPr/>
        </p:nvSpPr>
        <p:spPr>
          <a:xfrm>
            <a:off x="1343374" y="218161"/>
            <a:ext cx="9505251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大模型表现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95B8BFA-AB5E-4EAF-56CA-0949EFBBE3E2}"/>
              </a:ext>
            </a:extLst>
          </p:cNvPr>
          <p:cNvGraphicFramePr>
            <a:graphicFrameLocks noGrp="1"/>
          </p:cNvGraphicFramePr>
          <p:nvPr/>
        </p:nvGraphicFramePr>
        <p:xfrm>
          <a:off x="697972" y="1162260"/>
          <a:ext cx="10796054" cy="258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1205169593"/>
                    </a:ext>
                  </a:extLst>
                </a:gridCol>
                <a:gridCol w="1748462">
                  <a:extLst>
                    <a:ext uri="{9D8B030D-6E8A-4147-A177-3AD203B41FA5}">
                      <a16:colId xmlns:a16="http://schemas.microsoft.com/office/drawing/2014/main" val="1662055642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2392232363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367967655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1918432953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3477577399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3279530433"/>
                    </a:ext>
                  </a:extLst>
                </a:gridCol>
                <a:gridCol w="1030977">
                  <a:extLst>
                    <a:ext uri="{9D8B030D-6E8A-4147-A177-3AD203B41FA5}">
                      <a16:colId xmlns:a16="http://schemas.microsoft.com/office/drawing/2014/main" val="4256119088"/>
                    </a:ext>
                  </a:extLst>
                </a:gridCol>
                <a:gridCol w="783165">
                  <a:extLst>
                    <a:ext uri="{9D8B030D-6E8A-4147-A177-3AD203B41FA5}">
                      <a16:colId xmlns:a16="http://schemas.microsoft.com/office/drawing/2014/main" val="460689366"/>
                    </a:ext>
                  </a:extLst>
                </a:gridCol>
                <a:gridCol w="783165">
                  <a:extLst>
                    <a:ext uri="{9D8B030D-6E8A-4147-A177-3AD203B41FA5}">
                      <a16:colId xmlns:a16="http://schemas.microsoft.com/office/drawing/2014/main" val="3402963966"/>
                    </a:ext>
                  </a:extLst>
                </a:gridCol>
              </a:tblGrid>
              <a:tr h="649671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模型名称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语料类型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得分区间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均分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643132"/>
                  </a:ext>
                </a:extLst>
              </a:tr>
              <a:tr h="649671"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[0,1)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[1,2)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[2,3)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[3,4)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[4,5)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[5,5)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4316"/>
                  </a:ext>
                </a:extLst>
              </a:tr>
              <a:tr h="642322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gpt-3.5-turbo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空间异形同义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43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2.20</a:t>
                      </a:r>
                      <a:endParaRPr lang="zh-CN" sz="24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6566005"/>
                  </a:ext>
                </a:extLst>
              </a:tr>
              <a:tr h="642322"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空间异形异义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12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28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3.84</a:t>
                      </a:r>
                      <a:endParaRPr lang="zh-CN" sz="24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6322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24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27</a:t>
            </a:fld>
            <a:endParaRPr lang="zh-CN" altLang="en-US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853D1A1-CBD7-323F-F8EC-99A07801E3D4}"/>
              </a:ext>
            </a:extLst>
          </p:cNvPr>
          <p:cNvSpPr txBox="1">
            <a:spLocks/>
          </p:cNvSpPr>
          <p:nvPr/>
        </p:nvSpPr>
        <p:spPr>
          <a:xfrm>
            <a:off x="524025" y="319088"/>
            <a:ext cx="11143949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4000" dirty="0"/>
              <a:t>大模型在空间异形同义类别上的表现</a:t>
            </a:r>
          </a:p>
        </p:txBody>
      </p:sp>
      <p:graphicFrame>
        <p:nvGraphicFramePr>
          <p:cNvPr id="5" name="表格 10">
            <a:extLst>
              <a:ext uri="{FF2B5EF4-FFF2-40B4-BE49-F238E27FC236}">
                <a16:creationId xmlns:a16="http://schemas.microsoft.com/office/drawing/2014/main" id="{0B7CF3F6-926A-C6B6-1617-968A1BBC4322}"/>
              </a:ext>
            </a:extLst>
          </p:cNvPr>
          <p:cNvGraphicFramePr>
            <a:graphicFrameLocks noGrp="1"/>
          </p:cNvGraphicFramePr>
          <p:nvPr/>
        </p:nvGraphicFramePr>
        <p:xfrm>
          <a:off x="524025" y="1338318"/>
          <a:ext cx="7984973" cy="4920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275">
                  <a:extLst>
                    <a:ext uri="{9D8B030D-6E8A-4147-A177-3AD203B41FA5}">
                      <a16:colId xmlns:a16="http://schemas.microsoft.com/office/drawing/2014/main" val="349887454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37807071"/>
                    </a:ext>
                  </a:extLst>
                </a:gridCol>
                <a:gridCol w="1697566">
                  <a:extLst>
                    <a:ext uri="{9D8B030D-6E8A-4147-A177-3AD203B41FA5}">
                      <a16:colId xmlns:a16="http://schemas.microsoft.com/office/drawing/2014/main" val="3972396668"/>
                    </a:ext>
                  </a:extLst>
                </a:gridCol>
                <a:gridCol w="1697566">
                  <a:extLst>
                    <a:ext uri="{9D8B030D-6E8A-4147-A177-3AD203B41FA5}">
                      <a16:colId xmlns:a16="http://schemas.microsoft.com/office/drawing/2014/main" val="3802193804"/>
                    </a:ext>
                  </a:extLst>
                </a:gridCol>
                <a:gridCol w="1697566">
                  <a:extLst>
                    <a:ext uri="{9D8B030D-6E8A-4147-A177-3AD203B41FA5}">
                      <a16:colId xmlns:a16="http://schemas.microsoft.com/office/drawing/2014/main" val="2251740018"/>
                    </a:ext>
                  </a:extLst>
                </a:gridCol>
              </a:tblGrid>
              <a:tr h="493657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类别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gpt-3.5-turbo</a:t>
                      </a:r>
                      <a:endParaRPr lang="zh-CN" altLang="en-US" sz="20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486016"/>
                  </a:ext>
                </a:extLst>
              </a:tr>
              <a:tr h="457802"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正确题数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占比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得分均值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13751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词语语义关系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100.00%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2.65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4758484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语序变换关系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66.67%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1.83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207080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空间图式关系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58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36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62.07%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1.97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8006729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实体投影关系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100.00%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1967183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涉及多个参照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66.67%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4124598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涉及趋向动词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24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83.33%</a:t>
                      </a:r>
                      <a:endParaRPr lang="zh-CN" sz="20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2.08</a:t>
                      </a:r>
                      <a:endParaRPr lang="zh-CN" sz="2000" b="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492828"/>
                  </a:ext>
                </a:extLst>
              </a:tr>
              <a:tr h="56702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102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73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79.79%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1.67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280218"/>
                  </a:ext>
                </a:extLst>
              </a:tr>
            </a:tbl>
          </a:graphicData>
        </a:graphic>
      </p:graphicFrame>
      <p:sp>
        <p:nvSpPr>
          <p:cNvPr id="2" name="内容占位符 2">
            <a:extLst>
              <a:ext uri="{FF2B5EF4-FFF2-40B4-BE49-F238E27FC236}">
                <a16:creationId xmlns:a16="http://schemas.microsoft.com/office/drawing/2014/main" id="{4D87B02F-CFCD-55D5-D152-6D0626E29589}"/>
              </a:ext>
            </a:extLst>
          </p:cNvPr>
          <p:cNvSpPr txBox="1">
            <a:spLocks/>
          </p:cNvSpPr>
          <p:nvPr/>
        </p:nvSpPr>
        <p:spPr>
          <a:xfrm>
            <a:off x="8610600" y="1058386"/>
            <a:ext cx="3263901" cy="54805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大模型表现较好的类别是词语语义关系和语序变换关系，而空间图式关系表现较差。</a:t>
            </a:r>
            <a:endParaRPr lang="en-US" altLang="zh-CN" dirty="0"/>
          </a:p>
          <a:p>
            <a:pPr algn="just"/>
            <a:r>
              <a:rPr lang="zh-CN" altLang="en-US" dirty="0"/>
              <a:t>相对于空间信息，机器更容易理解词语、语序等语言表层信息，也暗示了机器对于理解语言深层信息的能力可能尚有缺乏。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834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28</a:t>
            </a:fld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7EC3AD-F299-EF2C-425D-6B9E4B5ADD75}"/>
              </a:ext>
            </a:extLst>
          </p:cNvPr>
          <p:cNvSpPr txBox="1">
            <a:spLocks/>
          </p:cNvSpPr>
          <p:nvPr/>
        </p:nvSpPr>
        <p:spPr>
          <a:xfrm>
            <a:off x="1308391" y="4131863"/>
            <a:ext cx="9635533" cy="2503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大模型对空间异形同义现象的理解尚未达到人类水平。</a:t>
            </a:r>
            <a:endParaRPr lang="en-US" altLang="zh-CN" dirty="0"/>
          </a:p>
          <a:p>
            <a:pPr algn="just"/>
            <a:r>
              <a:rPr lang="zh-CN" altLang="en-US" dirty="0"/>
              <a:t>在得分倾向上，大模型对空间异形异义的解释得到了更多分，但人类没有表现出这种倾向性。</a:t>
            </a:r>
            <a:endParaRPr lang="en-US" altLang="zh-CN" dirty="0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3853D1A1-CBD7-323F-F8EC-99A07801E3D4}"/>
              </a:ext>
            </a:extLst>
          </p:cNvPr>
          <p:cNvSpPr txBox="1">
            <a:spLocks/>
          </p:cNvSpPr>
          <p:nvPr/>
        </p:nvSpPr>
        <p:spPr>
          <a:xfrm>
            <a:off x="1378358" y="503911"/>
            <a:ext cx="8938846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大模型与人类的表现差异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95B8BFA-AB5E-4EAF-56CA-0949EFBBE3E2}"/>
              </a:ext>
            </a:extLst>
          </p:cNvPr>
          <p:cNvGraphicFramePr>
            <a:graphicFrameLocks noGrp="1"/>
          </p:cNvGraphicFramePr>
          <p:nvPr/>
        </p:nvGraphicFramePr>
        <p:xfrm>
          <a:off x="1378358" y="1575369"/>
          <a:ext cx="9435284" cy="2330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837">
                  <a:extLst>
                    <a:ext uri="{9D8B030D-6E8A-4147-A177-3AD203B41FA5}">
                      <a16:colId xmlns:a16="http://schemas.microsoft.com/office/drawing/2014/main" val="1205169593"/>
                    </a:ext>
                  </a:extLst>
                </a:gridCol>
                <a:gridCol w="1289867">
                  <a:extLst>
                    <a:ext uri="{9D8B030D-6E8A-4147-A177-3AD203B41FA5}">
                      <a16:colId xmlns:a16="http://schemas.microsoft.com/office/drawing/2014/main" val="2392232363"/>
                    </a:ext>
                  </a:extLst>
                </a:gridCol>
                <a:gridCol w="3059790">
                  <a:extLst>
                    <a:ext uri="{9D8B030D-6E8A-4147-A177-3AD203B41FA5}">
                      <a16:colId xmlns:a16="http://schemas.microsoft.com/office/drawing/2014/main" val="669101172"/>
                    </a:ext>
                  </a:extLst>
                </a:gridCol>
                <a:gridCol w="3059790">
                  <a:extLst>
                    <a:ext uri="{9D8B030D-6E8A-4147-A177-3AD203B41FA5}">
                      <a16:colId xmlns:a16="http://schemas.microsoft.com/office/drawing/2014/main" val="3466019933"/>
                    </a:ext>
                  </a:extLst>
                </a:gridCol>
              </a:tblGrid>
              <a:tr h="522939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标签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题数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Task3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得分均值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20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74316"/>
                  </a:ext>
                </a:extLst>
              </a:tr>
              <a:tr h="522939">
                <a:tc vMerge="1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标签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题数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gpt-3.5-turbo</a:t>
                      </a:r>
                      <a:endParaRPr lang="zh-CN" altLang="en-US" sz="20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人类被试</a:t>
                      </a:r>
                    </a:p>
                  </a:txBody>
                  <a:tcPr anchor="ctr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22364"/>
                  </a:ext>
                </a:extLst>
              </a:tr>
              <a:tr h="64232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空间异形同义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54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1.75</a:t>
                      </a:r>
                      <a:endParaRPr lang="zh-CN" altLang="en-US" sz="2000" dirty="0"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4.00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566005"/>
                  </a:ext>
                </a:extLst>
              </a:tr>
              <a:tr h="64232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空间异形异义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46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2.44</a:t>
                      </a:r>
                      <a:endParaRPr lang="zh-CN" altLang="en-US" sz="2000" dirty="0"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4.03</a:t>
                      </a:r>
                      <a:endParaRPr lang="zh-CN" altLang="en-US" sz="2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4305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46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29</a:t>
            </a:fld>
            <a:endParaRPr lang="zh-CN" altLang="en-US"/>
          </a:p>
        </p:txBody>
      </p:sp>
      <p:sp>
        <p:nvSpPr>
          <p:cNvPr id="9" name="标题 1">
            <a:extLst>
              <a:ext uri="{FF2B5EF4-FFF2-40B4-BE49-F238E27FC236}">
                <a16:creationId xmlns:a16="http://schemas.microsoft.com/office/drawing/2014/main" id="{65A3E17E-0FFE-B1CE-D53F-E1F9799F9C52}"/>
              </a:ext>
            </a:extLst>
          </p:cNvPr>
          <p:cNvSpPr txBox="1">
            <a:spLocks/>
          </p:cNvSpPr>
          <p:nvPr/>
        </p:nvSpPr>
        <p:spPr>
          <a:xfrm>
            <a:off x="675704" y="418186"/>
            <a:ext cx="8938846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大模型与人类的表现差异</a:t>
            </a:r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AC155074-C96F-7E29-941B-EACCAA950D6E}"/>
              </a:ext>
            </a:extLst>
          </p:cNvPr>
          <p:cNvGraphicFramePr>
            <a:graphicFrameLocks noGrp="1"/>
          </p:cNvGraphicFramePr>
          <p:nvPr/>
        </p:nvGraphicFramePr>
        <p:xfrm>
          <a:off x="675704" y="1328758"/>
          <a:ext cx="7049072" cy="5111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871">
                  <a:extLst>
                    <a:ext uri="{9D8B030D-6E8A-4147-A177-3AD203B41FA5}">
                      <a16:colId xmlns:a16="http://schemas.microsoft.com/office/drawing/2014/main" val="3510728955"/>
                    </a:ext>
                  </a:extLst>
                </a:gridCol>
                <a:gridCol w="885397">
                  <a:extLst>
                    <a:ext uri="{9D8B030D-6E8A-4147-A177-3AD203B41FA5}">
                      <a16:colId xmlns:a16="http://schemas.microsoft.com/office/drawing/2014/main" val="308285592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2044182029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2999111924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3000241930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2155394146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1914330297"/>
                    </a:ext>
                  </a:extLst>
                </a:gridCol>
                <a:gridCol w="881134">
                  <a:extLst>
                    <a:ext uri="{9D8B030D-6E8A-4147-A177-3AD203B41FA5}">
                      <a16:colId xmlns:a16="http://schemas.microsoft.com/office/drawing/2014/main" val="1005108272"/>
                    </a:ext>
                  </a:extLst>
                </a:gridCol>
              </a:tblGrid>
              <a:tr h="688953">
                <a:tc>
                  <a:txBody>
                    <a:bodyPr/>
                    <a:lstStyle/>
                    <a:p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gold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base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367664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gold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0.69755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0.69036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0.81067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0.734135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0.775037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0.429287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348267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0.69755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0.523799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0.667276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0.49907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0.539145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0.345052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1220894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0.69036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0.523799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0.752129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0.752761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0.793968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0.38006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2384229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0.81067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0.667276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0.752129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0.714945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0.714945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0.442775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1252251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0.734135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0.49907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0.752761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0.714945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0.834188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0.431561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7408072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zh-CN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人类</a:t>
                      </a:r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0.775037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0.539145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0.793968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0.714945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0.834188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0.390959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8080065"/>
                  </a:ext>
                </a:extLst>
              </a:tr>
              <a:tr h="631729"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base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0.429287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0.345052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0.38006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0.442775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0.431561</a:t>
                      </a:r>
                      <a:endParaRPr lang="zh-CN" sz="1200" kern="1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0.390959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sz="1200" kern="1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6491483"/>
                  </a:ext>
                </a:extLst>
              </a:tr>
            </a:tbl>
          </a:graphicData>
        </a:graphic>
      </p:graphicFrame>
      <p:sp>
        <p:nvSpPr>
          <p:cNvPr id="13" name="内容占位符 2">
            <a:extLst>
              <a:ext uri="{FF2B5EF4-FFF2-40B4-BE49-F238E27FC236}">
                <a16:creationId xmlns:a16="http://schemas.microsoft.com/office/drawing/2014/main" id="{37B10689-D832-0074-62E5-A99D2880BA4B}"/>
              </a:ext>
            </a:extLst>
          </p:cNvPr>
          <p:cNvSpPr txBox="1">
            <a:spLocks/>
          </p:cNvSpPr>
          <p:nvPr/>
        </p:nvSpPr>
        <p:spPr>
          <a:xfrm>
            <a:off x="7942586" y="1126911"/>
            <a:ext cx="3573710" cy="52072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标准答案与被试答案之间、被试与被试之间均有较好的一致性，说明本任务的认知一致性较高。</a:t>
            </a:r>
            <a:endParaRPr lang="en-US" altLang="zh-CN" dirty="0"/>
          </a:p>
          <a:p>
            <a:pPr algn="just"/>
            <a:r>
              <a:rPr lang="zh-CN" altLang="en-US" dirty="0"/>
              <a:t>大模型答案与标准答案、被试答案的一致性均较差，说明大模型的表现和人类表现有较大差异。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073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067B4E-ECBD-76B4-305B-C4D83596B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大模型空间认知能力表现</a:t>
            </a:r>
            <a:endParaRPr lang="en-US" altLang="zh-CN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4C68B98-68B7-9149-A8C6-2F92A99F33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/>
              <a:t>异常空间识别</a:t>
            </a:r>
          </a:p>
        </p:txBody>
      </p:sp>
    </p:spTree>
    <p:extLst>
      <p:ext uri="{BB962C8B-B14F-4D97-AF65-F5344CB8AC3E}">
        <p14:creationId xmlns:p14="http://schemas.microsoft.com/office/powerpoint/2010/main" val="39090735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32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1474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大模型的异形同义空间判断及解释的能力尚不及人类。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大模型对异形异义现象的识别能力更强，与母语者对于空间异形同义现象的认识方式可能存在不同。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相较于空间信息，大模型可能对于词语表面的关系拥有更好的捕获能力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424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18F4BB-2D38-14F3-658B-AB6FBC544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内容一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35A97-D6DC-5FB7-6AD3-9D6370D4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24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影响大模型空间认知能力表现的外部因素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309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5</a:t>
            </a:fld>
            <a:endParaRPr lang="zh-CN" altLang="en-US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296753" y="1566454"/>
          <a:ext cx="11598492" cy="341803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75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0874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3680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80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题型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每题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出现次数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gpt-3.5-turbo-1106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gpt-4-1106-preview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(Acc.)</a:t>
                      </a:r>
                      <a:endParaRPr lang="zh-CN" altLang="en-US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2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测试题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76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9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信度题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不改变选项顺序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100%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9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干扰题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改变选项顺序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一致率</a:t>
                      </a: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80%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道题的两次作答相同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1237579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413791" y="434883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s-ES" altLang="zh-CN" dirty="0" err="1"/>
              <a:t>SpaCE</a:t>
            </a:r>
            <a:r>
              <a:rPr lang="en-US" altLang="zh-CN" dirty="0"/>
              <a:t>-MC1</a:t>
            </a:r>
            <a:r>
              <a:rPr lang="zh-CN" altLang="en-US" dirty="0"/>
              <a:t>测试结果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296753" y="5270572"/>
            <a:ext cx="11598490" cy="1609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400" dirty="0"/>
              <a:t>大模型对信度题和干扰题进行了一致的作答，说明本次测试稳定可靠。</a:t>
            </a:r>
            <a:endParaRPr lang="en-US" altLang="zh-CN" sz="2400" dirty="0"/>
          </a:p>
          <a:p>
            <a:pPr algn="just"/>
            <a:r>
              <a:rPr lang="en-US" altLang="zh-CN" sz="2400" dirty="0"/>
              <a:t>gpt-3.5</a:t>
            </a:r>
            <a:r>
              <a:rPr lang="zh-CN" altLang="en-US" sz="2400" dirty="0"/>
              <a:t>和</a:t>
            </a:r>
            <a:r>
              <a:rPr lang="en-US" altLang="zh-CN" sz="2400" dirty="0"/>
              <a:t>gpt-4</a:t>
            </a:r>
            <a:r>
              <a:rPr lang="zh-CN" altLang="en-US" sz="2400" dirty="0"/>
              <a:t>的表现相当，大模型的空间异常识别能力有较大的提升空间。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1AA9A53-69DD-CA7E-76B3-A9F1153340A4}"/>
              </a:ext>
            </a:extLst>
          </p:cNvPr>
          <p:cNvSpPr txBox="1"/>
          <p:nvPr/>
        </p:nvSpPr>
        <p:spPr>
          <a:xfrm>
            <a:off x="8515979" y="131343"/>
            <a:ext cx="3379267" cy="116955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实验设置：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temperature=0,</a:t>
            </a: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demonstration=1,</a:t>
            </a:r>
          </a:p>
          <a:p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api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调用试题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次，以被选择次数最多的选项作为最终答案。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7EE085F-E84D-D6BC-93CC-8221B7FA7AA1}"/>
              </a:ext>
            </a:extLst>
          </p:cNvPr>
          <p:cNvSpPr txBox="1"/>
          <p:nvPr/>
        </p:nvSpPr>
        <p:spPr>
          <a:xfrm>
            <a:off x="6095998" y="1147005"/>
            <a:ext cx="2172103" cy="307777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后续简称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gpt-3.5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gpt-4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627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6</a:t>
            </a:fld>
            <a:endParaRPr lang="zh-CN" altLang="en-US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1216781" y="1983898"/>
          <a:ext cx="9758438" cy="180120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205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76613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3276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66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源自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SpaCE2023-test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SpaCE23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简答题得分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F1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MC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选择题得分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52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0.44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21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296753" y="616568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不同题目形式考察大模型的结果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296757" y="4002257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dirty="0"/>
              <a:t>MC</a:t>
            </a:r>
            <a:r>
              <a:rPr lang="zh-CN" altLang="en-US" dirty="0"/>
              <a:t>数据集和</a:t>
            </a:r>
            <a:r>
              <a:rPr lang="en-US" altLang="zh-CN" dirty="0"/>
              <a:t>SpaCE2023</a:t>
            </a:r>
            <a:r>
              <a:rPr lang="zh-CN" altLang="en-US" dirty="0"/>
              <a:t>数据集是“异形同义”的关系。</a:t>
            </a:r>
            <a:endParaRPr lang="en-US" altLang="zh-CN" dirty="0"/>
          </a:p>
          <a:p>
            <a:pPr algn="just"/>
            <a:r>
              <a:rPr lang="en-US" altLang="zh-CN" dirty="0"/>
              <a:t>gpt-3.5</a:t>
            </a:r>
            <a:r>
              <a:rPr lang="zh-CN" altLang="en-US" dirty="0"/>
              <a:t>的选择题得分明显高于简答题。题目形式是大模型评测中需要考虑的因素。</a:t>
            </a:r>
            <a:endParaRPr lang="en-US" altLang="zh-CN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1AA9A53-69DD-CA7E-76B3-A9F1153340A4}"/>
              </a:ext>
            </a:extLst>
          </p:cNvPr>
          <p:cNvSpPr txBox="1"/>
          <p:nvPr/>
        </p:nvSpPr>
        <p:spPr>
          <a:xfrm>
            <a:off x="8515980" y="454536"/>
            <a:ext cx="3379267" cy="116955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实验设置：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temperature=0,</a:t>
            </a: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demonstration=1,</a:t>
            </a:r>
          </a:p>
          <a:p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api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调用试题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次，以被选择次数最多的选项作为最终答案。</a:t>
            </a:r>
          </a:p>
        </p:txBody>
      </p:sp>
    </p:spTree>
    <p:extLst>
      <p:ext uri="{BB962C8B-B14F-4D97-AF65-F5344CB8AC3E}">
        <p14:creationId xmlns:p14="http://schemas.microsoft.com/office/powerpoint/2010/main" val="84694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7</a:t>
            </a:fld>
            <a:endParaRPr lang="zh-CN" altLang="en-US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1077165" y="1643455"/>
          <a:ext cx="9819400" cy="24580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10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8918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32200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20034">
                  <a:extLst>
                    <a:ext uri="{9D8B030D-6E8A-4147-A177-3AD203B41FA5}">
                      <a16:colId xmlns:a16="http://schemas.microsoft.com/office/drawing/2014/main" val="3043599818"/>
                    </a:ext>
                  </a:extLst>
                </a:gridCol>
              </a:tblGrid>
              <a:tr h="6580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大模型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输入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TEXT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不输入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TEXT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）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2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140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0.53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74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0.56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79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9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0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140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0.54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76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0.68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答对</a:t>
                      </a:r>
                      <a:r>
                        <a:rPr lang="en-US" altLang="zh-CN" sz="2000" dirty="0">
                          <a:latin typeface="微软雅黑" charset="0"/>
                          <a:ea typeface="微软雅黑" charset="0"/>
                        </a:rPr>
                        <a:t>95</a:t>
                      </a:r>
                      <a:r>
                        <a:rPr lang="zh-CN" altLang="en-US" sz="2000" dirty="0">
                          <a:latin typeface="微软雅黑" charset="0"/>
                          <a:ea typeface="微软雅黑" charset="0"/>
                        </a:rPr>
                        <a:t>题</a:t>
                      </a: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1077165" y="4273616"/>
            <a:ext cx="9819399" cy="2322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2400" dirty="0"/>
              <a:t>仅依靠</a:t>
            </a:r>
            <a:r>
              <a:rPr lang="en-US" altLang="zh-CN" sz="2400" dirty="0"/>
              <a:t>QUESTION</a:t>
            </a:r>
            <a:r>
              <a:rPr lang="zh-CN" altLang="en-US" sz="2400" dirty="0"/>
              <a:t>和</a:t>
            </a:r>
            <a:r>
              <a:rPr lang="en-US" altLang="zh-CN" sz="2400" dirty="0"/>
              <a:t>OPTIONS</a:t>
            </a:r>
            <a:r>
              <a:rPr lang="zh-CN" altLang="en-US" sz="2400" dirty="0"/>
              <a:t>，大模型取得了更高的分数。异常选项的困惑度可能较高。</a:t>
            </a:r>
            <a:endParaRPr lang="en-US" altLang="zh-CN" sz="2400" dirty="0"/>
          </a:p>
          <a:p>
            <a:pPr algn="just"/>
            <a:r>
              <a:rPr lang="zh-CN" altLang="en-US" sz="2400" dirty="0"/>
              <a:t>加入</a:t>
            </a:r>
            <a:r>
              <a:rPr lang="en-US" altLang="zh-CN" sz="2400" dirty="0"/>
              <a:t>TEXT</a:t>
            </a:r>
            <a:r>
              <a:rPr lang="zh-CN" altLang="en-US" sz="2400" dirty="0"/>
              <a:t>后答错的题目以“介词误用”和“违背常识”的异常为主。为什么不依赖语境便可以识别的异常，加入语境后却识别不出来？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1AA9A53-69DD-CA7E-76B3-A9F1153340A4}"/>
              </a:ext>
            </a:extLst>
          </p:cNvPr>
          <p:cNvSpPr txBox="1"/>
          <p:nvPr/>
        </p:nvSpPr>
        <p:spPr>
          <a:xfrm>
            <a:off x="8515979" y="131343"/>
            <a:ext cx="3379267" cy="1169551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实验设置：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temperature=0,</a:t>
            </a: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demonstration=1,</a:t>
            </a:r>
          </a:p>
          <a:p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api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调用试题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次，以被选择次数最多的选项作为最终答案。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655FABB-BFBE-FCAB-963F-21AA4E83722B}"/>
              </a:ext>
            </a:extLst>
          </p:cNvPr>
          <p:cNvSpPr txBox="1"/>
          <p:nvPr/>
        </p:nvSpPr>
        <p:spPr>
          <a:xfrm>
            <a:off x="5176763" y="1262630"/>
            <a:ext cx="1838474" cy="289310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后续分析仅考虑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10BD6874-A5FC-C6BA-E6D5-C0602AD2232D}"/>
              </a:ext>
            </a:extLst>
          </p:cNvPr>
          <p:cNvSpPr txBox="1">
            <a:spLocks/>
          </p:cNvSpPr>
          <p:nvPr/>
        </p:nvSpPr>
        <p:spPr>
          <a:xfrm>
            <a:off x="296755" y="417144"/>
            <a:ext cx="6546808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n-US" altLang="zh-CN" dirty="0"/>
              <a:t>MC1</a:t>
            </a:r>
            <a:r>
              <a:rPr lang="zh-CN" altLang="en-US" dirty="0"/>
              <a:t>选项的困惑度实验</a:t>
            </a:r>
          </a:p>
        </p:txBody>
      </p:sp>
    </p:spTree>
    <p:extLst>
      <p:ext uri="{BB962C8B-B14F-4D97-AF65-F5344CB8AC3E}">
        <p14:creationId xmlns:p14="http://schemas.microsoft.com/office/powerpoint/2010/main" val="238294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8</a:t>
            </a:fld>
            <a:endParaRPr lang="zh-CN" altLang="en-US"/>
          </a:p>
        </p:txBody>
      </p:sp>
      <p:graphicFrame>
        <p:nvGraphicFramePr>
          <p:cNvPr id="4" name="表格 -1"/>
          <p:cNvGraphicFramePr/>
          <p:nvPr>
            <p:custDataLst>
              <p:tags r:id="rId1"/>
            </p:custDataLst>
          </p:nvPr>
        </p:nvGraphicFramePr>
        <p:xfrm>
          <a:off x="756768" y="1414379"/>
          <a:ext cx="10678464" cy="314269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22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8425">
                  <a:extLst>
                    <a:ext uri="{9D8B030D-6E8A-4147-A177-3AD203B41FA5}">
                      <a16:colId xmlns:a16="http://schemas.microsoft.com/office/drawing/2014/main" val="1775686829"/>
                    </a:ext>
                  </a:extLst>
                </a:gridCol>
                <a:gridCol w="1966902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1966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66902">
                  <a:extLst>
                    <a:ext uri="{9D8B030D-6E8A-4147-A177-3AD203B41FA5}">
                      <a16:colId xmlns:a16="http://schemas.microsoft.com/office/drawing/2014/main" val="4084234494"/>
                    </a:ext>
                  </a:extLst>
                </a:gridCol>
              </a:tblGrid>
              <a:tr h="649866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zh-CN" altLang="en-US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答案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A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答案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B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答案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C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答案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D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9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140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题正确答案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49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87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36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53971721"/>
                  </a:ext>
                </a:extLst>
              </a:tr>
              <a:tr h="62303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得分题数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75.00%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50.00%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46.67%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11.11%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2743990"/>
                  </a:ext>
                </a:extLst>
              </a:tr>
              <a:tr h="36498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61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0100813"/>
                  </a:ext>
                </a:extLst>
              </a:tr>
              <a:tr h="6230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得分题数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96.00%</a:t>
                      </a: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88.46%</a:t>
                      </a: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82.14%</a:t>
                      </a:r>
                      <a:r>
                        <a:rPr lang="zh-CN" altLang="en-US" sz="18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highlight>
                          <a:srgbClr val="FFFF00"/>
                        </a:highlight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1800" dirty="0">
                          <a:latin typeface="微软雅黑" charset="0"/>
                          <a:ea typeface="微软雅黑" charset="0"/>
                        </a:rPr>
                        <a:t>9.83%</a:t>
                      </a:r>
                      <a:r>
                        <a:rPr lang="zh-CN" altLang="en-US" sz="18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18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94965940"/>
                  </a:ext>
                </a:extLst>
              </a:tr>
            </a:tbl>
          </a:graphicData>
        </a:graphic>
      </p:graphicFrame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363919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3345575C-688F-20EB-F5F7-38156DCE6B29}"/>
              </a:ext>
            </a:extLst>
          </p:cNvPr>
          <p:cNvSpPr txBox="1">
            <a:spLocks/>
          </p:cNvSpPr>
          <p:nvPr/>
        </p:nvSpPr>
        <p:spPr>
          <a:xfrm>
            <a:off x="756768" y="4788177"/>
            <a:ext cx="11057043" cy="180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选项“以上选项都不对”对</a:t>
            </a:r>
            <a:r>
              <a:rPr lang="en-US" altLang="zh-CN" dirty="0"/>
              <a:t>gpt-4</a:t>
            </a:r>
            <a:r>
              <a:rPr lang="zh-CN" altLang="en-US" dirty="0"/>
              <a:t>有强干扰作用，近一半的题选择了</a:t>
            </a:r>
            <a:r>
              <a:rPr lang="en-US" altLang="zh-CN" dirty="0"/>
              <a:t>D</a:t>
            </a:r>
            <a:r>
              <a:rPr lang="zh-CN" altLang="en-US" dirty="0"/>
              <a:t>。</a:t>
            </a:r>
            <a:endParaRPr lang="en-US" altLang="zh-CN" dirty="0"/>
          </a:p>
          <a:p>
            <a:pPr algn="just"/>
            <a:r>
              <a:rPr lang="zh-CN" altLang="en-US" dirty="0"/>
              <a:t>在选择</a:t>
            </a:r>
            <a:r>
              <a:rPr lang="en-US" altLang="zh-CN" dirty="0"/>
              <a:t>ABC</a:t>
            </a:r>
            <a:r>
              <a:rPr lang="zh-CN" altLang="en-US" dirty="0"/>
              <a:t>的题中，</a:t>
            </a:r>
            <a:r>
              <a:rPr lang="en-US" altLang="zh-CN" dirty="0"/>
              <a:t>gpt-4</a:t>
            </a:r>
            <a:r>
              <a:rPr lang="zh-CN" altLang="en-US" dirty="0"/>
              <a:t>的得分率达</a:t>
            </a:r>
            <a:r>
              <a:rPr lang="en-US" altLang="zh-CN" dirty="0"/>
              <a:t>88.61%</a:t>
            </a:r>
            <a:r>
              <a:rPr lang="zh-CN" altLang="en-US" dirty="0"/>
              <a:t>，远高于</a:t>
            </a:r>
            <a:r>
              <a:rPr lang="en-US" altLang="zh-CN" dirty="0"/>
              <a:t>gpt-3.5</a:t>
            </a:r>
            <a:r>
              <a:rPr lang="zh-CN" altLang="en-US" dirty="0"/>
              <a:t>的得分率</a:t>
            </a:r>
            <a:r>
              <a:rPr lang="en-US" altLang="zh-CN" dirty="0"/>
              <a:t>52.14%</a:t>
            </a:r>
            <a:r>
              <a:rPr lang="zh-CN" altLang="en-US" dirty="0"/>
              <a:t>，</a:t>
            </a:r>
            <a:endParaRPr lang="en-US" altLang="zh-CN" dirty="0"/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4E1076F9-4CBC-B349-7CB3-25776752EBA8}"/>
              </a:ext>
            </a:extLst>
          </p:cNvPr>
          <p:cNvSpPr txBox="1">
            <a:spLocks/>
          </p:cNvSpPr>
          <p:nvPr/>
        </p:nvSpPr>
        <p:spPr>
          <a:xfrm>
            <a:off x="296755" y="417144"/>
            <a:ext cx="6546808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大模型的选项偏好</a:t>
            </a:r>
          </a:p>
        </p:txBody>
      </p:sp>
    </p:spTree>
    <p:extLst>
      <p:ext uri="{BB962C8B-B14F-4D97-AF65-F5344CB8AC3E}">
        <p14:creationId xmlns:p14="http://schemas.microsoft.com/office/powerpoint/2010/main" val="2343385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64897BEC-8D6E-2589-28F0-D5D3EA51B82F}"/>
              </a:ext>
            </a:extLst>
          </p:cNvPr>
          <p:cNvSpPr txBox="1">
            <a:spLocks/>
          </p:cNvSpPr>
          <p:nvPr/>
        </p:nvSpPr>
        <p:spPr>
          <a:xfrm>
            <a:off x="1626575" y="585521"/>
            <a:ext cx="8720583" cy="84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大模型在不同</a:t>
            </a:r>
            <a:r>
              <a:rPr lang="en-US" altLang="zh-CN" dirty="0"/>
              <a:t>QUESTION</a:t>
            </a:r>
            <a:r>
              <a:rPr lang="zh-CN" altLang="en-US" dirty="0"/>
              <a:t>上的表现</a:t>
            </a: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DF1C81A9-6170-777A-6D4B-D381B8183A35}"/>
              </a:ext>
            </a:extLst>
          </p:cNvPr>
          <p:cNvSpPr txBox="1">
            <a:spLocks/>
          </p:cNvSpPr>
          <p:nvPr/>
        </p:nvSpPr>
        <p:spPr>
          <a:xfrm>
            <a:off x="593510" y="4363919"/>
            <a:ext cx="11598490" cy="199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zh-CN" dirty="0"/>
          </a:p>
        </p:txBody>
      </p:sp>
      <p:graphicFrame>
        <p:nvGraphicFramePr>
          <p:cNvPr id="3" name="表格 -1">
            <a:extLst>
              <a:ext uri="{FF2B5EF4-FFF2-40B4-BE49-F238E27FC236}">
                <a16:creationId xmlns:a16="http://schemas.microsoft.com/office/drawing/2014/main" id="{EFE80B7E-1FA5-5E24-6736-C76264F77600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1345943" y="1829894"/>
          <a:ext cx="9500113" cy="277572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6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1525">
                  <a:extLst>
                    <a:ext uri="{9D8B030D-6E8A-4147-A177-3AD203B41FA5}">
                      <a16:colId xmlns:a16="http://schemas.microsoft.com/office/drawing/2014/main" val="134935596"/>
                    </a:ext>
                  </a:extLst>
                </a:gridCol>
                <a:gridCol w="302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66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QUESTION</a:t>
                      </a:r>
                      <a:endParaRPr lang="zh-CN" altLang="en-US" sz="24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dirty="0">
                          <a:latin typeface="微软雅黑" charset="0"/>
                          <a:ea typeface="微软雅黑" charset="0"/>
                        </a:rPr>
                        <a:t>题数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gpt-3.5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24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4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4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gpt-4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latin typeface="微软雅黑" charset="0"/>
                          <a:ea typeface="微软雅黑" charset="0"/>
                        </a:rPr>
                        <a:t>（</a:t>
                      </a: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Acc.</a:t>
                      </a:r>
                      <a:r>
                        <a:rPr lang="zh-CN" altLang="en-US" sz="2400" dirty="0">
                          <a:latin typeface="微软雅黑" charset="0"/>
                          <a:ea typeface="微软雅黑" charset="0"/>
                        </a:rPr>
                        <a:t>）</a:t>
                      </a:r>
                      <a:endParaRPr lang="en-US" altLang="zh-CN" sz="2400" dirty="0">
                        <a:latin typeface="微软雅黑" charset="0"/>
                        <a:ea typeface="微软雅黑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52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询问异常</a:t>
                      </a:r>
                      <a:endParaRPr lang="en-US" altLang="zh-CN" sz="24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108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0.51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0.49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452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dirty="0">
                          <a:latin typeface="微软雅黑" charset="0"/>
                          <a:ea typeface="微软雅黑" charset="0"/>
                          <a:cs typeface="微软雅黑" charset="0"/>
                        </a:rPr>
                        <a:t>询问冲突</a:t>
                      </a:r>
                      <a:endParaRPr lang="en-US" altLang="zh-CN" sz="24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400" dirty="0">
                          <a:latin typeface="微软雅黑" charset="0"/>
                          <a:ea typeface="微软雅黑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4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dirty="0">
                          <a:highlight>
                            <a:srgbClr val="FFFF00"/>
                          </a:highlight>
                          <a:latin typeface="微软雅黑" charset="0"/>
                          <a:ea typeface="微软雅黑" charset="0"/>
                        </a:rPr>
                        <a:t>0.72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1193071"/>
                  </a:ext>
                </a:extLst>
              </a:tr>
            </a:tbl>
          </a:graphicData>
        </a:graphic>
      </p:graphicFrame>
      <p:sp>
        <p:nvSpPr>
          <p:cNvPr id="6" name="内容占位符 2">
            <a:extLst>
              <a:ext uri="{FF2B5EF4-FFF2-40B4-BE49-F238E27FC236}">
                <a16:creationId xmlns:a16="http://schemas.microsoft.com/office/drawing/2014/main" id="{F01A31BF-5635-7B17-6FD5-B80983EDA95E}"/>
              </a:ext>
            </a:extLst>
          </p:cNvPr>
          <p:cNvSpPr txBox="1">
            <a:spLocks/>
          </p:cNvSpPr>
          <p:nvPr/>
        </p:nvSpPr>
        <p:spPr>
          <a:xfrm>
            <a:off x="1345943" y="4920344"/>
            <a:ext cx="9500113" cy="1801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" charset="0"/>
                <a:ea typeface="微软雅黑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dirty="0"/>
              <a:t>大模型在</a:t>
            </a:r>
            <a:r>
              <a:rPr lang="en-US" altLang="zh-CN" dirty="0"/>
              <a:t>QUESTION</a:t>
            </a:r>
            <a:r>
              <a:rPr lang="zh-CN" altLang="en-US" dirty="0"/>
              <a:t>信息量更为丰富的“异常冲突题”上有较好的表现。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365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b712bed-8993-4b50-8c5f-3c099ead664f}"/>
  <p:tag name="TABLE_ENDDRAG_ORIGIN_RECT" val="709*269"/>
  <p:tag name="TABLE_ENDDRAG_RECT" val="125*186*709*25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3614</Words>
  <Application>Microsoft Office PowerPoint</Application>
  <PresentationFormat>宽屏</PresentationFormat>
  <Paragraphs>986</Paragraphs>
  <Slides>30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9" baseType="lpstr">
      <vt:lpstr>JetBrains Mono</vt:lpstr>
      <vt:lpstr>system-ui</vt:lpstr>
      <vt:lpstr>等线</vt:lpstr>
      <vt:lpstr>等线 Light</vt:lpstr>
      <vt:lpstr>宋体</vt:lpstr>
      <vt:lpstr>微软雅黑</vt:lpstr>
      <vt:lpstr>Arial</vt:lpstr>
      <vt:lpstr>Times New Roman</vt:lpstr>
      <vt:lpstr>Office 主题​​</vt:lpstr>
      <vt:lpstr>PowerPoint 演示文稿</vt:lpstr>
      <vt:lpstr>PowerPoint 演示文稿</vt:lpstr>
      <vt:lpstr>大模型空间认知能力表现</vt:lpstr>
      <vt:lpstr>内容一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内容二</vt:lpstr>
      <vt:lpstr>PowerPoint 演示文稿</vt:lpstr>
      <vt:lpstr>PowerPoint 演示文稿</vt:lpstr>
      <vt:lpstr>PowerPoint 演示文稿</vt:lpstr>
      <vt:lpstr>PowerPoint 演示文稿</vt:lpstr>
      <vt:lpstr>内容三</vt:lpstr>
      <vt:lpstr>PowerPoint 演示文稿</vt:lpstr>
      <vt:lpstr>PowerPoint 演示文稿</vt:lpstr>
      <vt:lpstr>总结——评测发现</vt:lpstr>
      <vt:lpstr>总结——评测发现</vt:lpstr>
      <vt:lpstr>大模型空间认知能力表现</vt:lpstr>
      <vt:lpstr>PowerPoint 演示文稿</vt:lpstr>
      <vt:lpstr>PowerPoint 演示文稿</vt:lpstr>
      <vt:lpstr>PowerPoint 演示文稿</vt:lpstr>
      <vt:lpstr>PowerPoint 演示文稿</vt:lpstr>
      <vt:lpstr>大模型空间认知能力表现</vt:lpstr>
      <vt:lpstr>PowerPoint 演示文稿</vt:lpstr>
      <vt:lpstr>PowerPoint 演示文稿</vt:lpstr>
      <vt:lpstr>PowerPoint 演示文稿</vt:lpstr>
      <vt:lpstr>PowerPoint 演示文稿</vt:lpstr>
      <vt:lpstr>总结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大模型空间认知能力表现</dc:title>
  <dc:creator>力铭 肖</dc:creator>
  <cp:lastModifiedBy>力铭 肖</cp:lastModifiedBy>
  <cp:revision>3</cp:revision>
  <dcterms:created xsi:type="dcterms:W3CDTF">2023-12-27T08:40:36Z</dcterms:created>
  <dcterms:modified xsi:type="dcterms:W3CDTF">2024-02-27T08:29:40Z</dcterms:modified>
</cp:coreProperties>
</file>