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9" r:id="rId4"/>
    <p:sldId id="262" r:id="rId5"/>
    <p:sldId id="271" r:id="rId6"/>
    <p:sldId id="297" r:id="rId7"/>
    <p:sldId id="263" r:id="rId8"/>
    <p:sldId id="260" r:id="rId9"/>
    <p:sldId id="278" r:id="rId10"/>
    <p:sldId id="280" r:id="rId11"/>
    <p:sldId id="273" r:id="rId12"/>
    <p:sldId id="288" r:id="rId13"/>
    <p:sldId id="281" r:id="rId14"/>
    <p:sldId id="274" r:id="rId15"/>
    <p:sldId id="289" r:id="rId16"/>
    <p:sldId id="282" r:id="rId17"/>
    <p:sldId id="275" r:id="rId18"/>
    <p:sldId id="290" r:id="rId19"/>
    <p:sldId id="261" r:id="rId20"/>
    <p:sldId id="283" r:id="rId21"/>
    <p:sldId id="264" r:id="rId22"/>
    <p:sldId id="284" r:id="rId23"/>
    <p:sldId id="276" r:id="rId24"/>
    <p:sldId id="294" r:id="rId25"/>
    <p:sldId id="285" r:id="rId26"/>
    <p:sldId id="291" r:id="rId27"/>
    <p:sldId id="295" r:id="rId28"/>
    <p:sldId id="287" r:id="rId29"/>
    <p:sldId id="292" r:id="rId30"/>
    <p:sldId id="296" r:id="rId31"/>
    <p:sldId id="268" r:id="rId32"/>
    <p:sldId id="265" r:id="rId33"/>
    <p:sldId id="279" r:id="rId34"/>
    <p:sldId id="277" r:id="rId35"/>
    <p:sldId id="286" r:id="rId36"/>
    <p:sldId id="269" r:id="rId37"/>
    <p:sldId id="266" r:id="rId38"/>
    <p:sldId id="298" r:id="rId39"/>
    <p:sldId id="293" r:id="rId40"/>
    <p:sldId id="27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" id="{8393E78E-6281-4413-BD8A-0385653E359E}">
          <p14:sldIdLst>
            <p14:sldId id="256"/>
            <p14:sldId id="257"/>
          </p14:sldIdLst>
        </p14:section>
        <p14:section name="试题概况" id="{494759A2-AC5A-499C-8921-069F0A6B9D89}">
          <p14:sldIdLst>
            <p14:sldId id="259"/>
            <p14:sldId id="262"/>
            <p14:sldId id="271"/>
            <p14:sldId id="297"/>
            <p14:sldId id="263"/>
          </p14:sldIdLst>
        </p14:section>
        <p14:section name="形式特征与表现" id="{5A1C1FB3-64B6-4C09-9A8E-C919930CB6FD}">
          <p14:sldIdLst>
            <p14:sldId id="260"/>
            <p14:sldId id="278"/>
            <p14:sldId id="280"/>
            <p14:sldId id="273"/>
            <p14:sldId id="288"/>
            <p14:sldId id="281"/>
            <p14:sldId id="274"/>
            <p14:sldId id="289"/>
            <p14:sldId id="282"/>
            <p14:sldId id="275"/>
            <p14:sldId id="290"/>
          </p14:sldIdLst>
        </p14:section>
        <p14:section name="内容特征与表现" id="{AF2574B2-A01C-4241-9445-89B9C8BB2A88}">
          <p14:sldIdLst>
            <p14:sldId id="261"/>
            <p14:sldId id="283"/>
            <p14:sldId id="264"/>
            <p14:sldId id="284"/>
            <p14:sldId id="276"/>
            <p14:sldId id="294"/>
            <p14:sldId id="285"/>
            <p14:sldId id="291"/>
            <p14:sldId id="295"/>
            <p14:sldId id="287"/>
            <p14:sldId id="292"/>
            <p14:sldId id="296"/>
          </p14:sldIdLst>
        </p14:section>
        <p14:section name="抽样试题的人类测试表现" id="{6596E8F3-443B-4967-9993-F7408E4846A8}">
          <p14:sldIdLst>
            <p14:sldId id="268"/>
            <p14:sldId id="265"/>
            <p14:sldId id="279"/>
            <p14:sldId id="277"/>
            <p14:sldId id="286"/>
          </p14:sldIdLst>
        </p14:section>
        <p14:section name="总结和展望" id="{CEAE75AF-3DD3-4ED2-959A-0001FB364030}">
          <p14:sldIdLst>
            <p14:sldId id="269"/>
            <p14:sldId id="266"/>
            <p14:sldId id="298"/>
            <p14:sldId id="293"/>
          </p14:sldIdLst>
        </p14:section>
        <p14:section name="1" id="{E5FE10E9-6B59-4ECE-905F-250AA0415E80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4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862DC-FBD4-48A3-BCB3-FB25AD057DA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F4EB5-4718-4A7C-82FD-4402B6C32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7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0.615  0.674  0.658  0.533  0.598  0.500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F4EB5-4718-4A7C-82FD-4402B6C3227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F4EB5-4718-4A7C-82FD-4402B6C3227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0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130/215  122/176  39/71  29/46   38/85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F4EB5-4718-4A7C-82FD-4402B6C3227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94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0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65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05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9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69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57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4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8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8006256-A7F2-46D2-B93F-ED9FA818D171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9D88F90-0FA8-46E5-9E75-FA449086A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0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7E711-1F2B-172A-EDE6-4097D8EF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1253318"/>
            <a:ext cx="9966960" cy="30358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5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SpaCE2024</a:t>
            </a:r>
            <a:r>
              <a:rPr lang="zh-CN" altLang="en-US" sz="5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空间参照成分找回：</a:t>
            </a:r>
            <a:br>
              <a:rPr lang="en-US" altLang="zh-CN" sz="5400" dirty="0">
                <a:latin typeface="Times New Roman" panose="02020603050405020304" pitchFamily="18" charset="0"/>
                <a:ea typeface="华文中宋" panose="02010600040101010101" pitchFamily="2" charset="-122"/>
              </a:rPr>
            </a:br>
            <a:r>
              <a:rPr lang="zh-CN" altLang="en-US" sz="5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试题概况及评测分析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4541D3-F51B-83F4-4829-BCF884379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6" y="4619806"/>
            <a:ext cx="1716156" cy="994810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邓思锐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2024/05/22</a:t>
            </a:r>
            <a:endParaRPr lang="zh-CN" altLang="en-US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31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选项分布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数据集情况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训练集、验证集、测试集的答案分布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0D19D76-FDB5-74A8-8B8D-00F4C899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49" y="3058503"/>
            <a:ext cx="7203701" cy="2176601"/>
          </a:xfrm>
          <a:prstGeom prst="rect">
            <a:avLst/>
          </a:prstGeom>
          <a:noFill/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99BF6F2-88AC-4EEB-5B51-6A5E443C6AF6}"/>
              </a:ext>
            </a:extLst>
          </p:cNvPr>
          <p:cNvSpPr txBox="1"/>
          <p:nvPr/>
        </p:nvSpPr>
        <p:spPr>
          <a:xfrm>
            <a:off x="3294822" y="5426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训练集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C60648-C5CD-0E24-C6DC-C8389B15B56A}"/>
              </a:ext>
            </a:extLst>
          </p:cNvPr>
          <p:cNvSpPr txBox="1"/>
          <p:nvPr/>
        </p:nvSpPr>
        <p:spPr>
          <a:xfrm>
            <a:off x="5657417" y="5426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验证集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BA6237-2599-32D4-B5BD-961CEC0400FB}"/>
              </a:ext>
            </a:extLst>
          </p:cNvPr>
          <p:cNvSpPr txBox="1"/>
          <p:nvPr/>
        </p:nvSpPr>
        <p:spPr>
          <a:xfrm>
            <a:off x="8020012" y="5426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测试集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F36CD9-70D7-64C7-4F15-F2F0E3F9F62F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7" name="标题 3">
            <a:extLst>
              <a:ext uri="{FF2B5EF4-FFF2-40B4-BE49-F238E27FC236}">
                <a16:creationId xmlns:a16="http://schemas.microsoft.com/office/drawing/2014/main" id="{BA65ABB5-8BF7-C21B-382F-DD836763F77A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</p:spTree>
    <p:extLst>
      <p:ext uri="{BB962C8B-B14F-4D97-AF65-F5344CB8AC3E}">
        <p14:creationId xmlns:p14="http://schemas.microsoft.com/office/powerpoint/2010/main" val="531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A2909C6-9FED-11E5-9BFA-B66E8DE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选项分布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19B0E10-4E32-7107-F095-8A3A741A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922028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15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组一致性测试题（每组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题）：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仅选项顺序不同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13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组保持完全一致的选择，单选多选各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组不一致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274320" lvl="1" indent="0">
              <a:lnSpc>
                <a:spcPct val="100000"/>
              </a:lnSpc>
              <a:buNone/>
            </a:pP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单选题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选项分布对回答的影响：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相对而言，更倾向选择靠前项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“以上选项都不是”一定程度上增加判断难度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7049297-4CC3-8E1B-9156-01FC828ADDC1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0BC090-7383-8ECE-1B3D-870648D1EFC5}"/>
              </a:ext>
            </a:extLst>
          </p:cNvPr>
          <p:cNvSpPr txBox="1"/>
          <p:nvPr/>
        </p:nvSpPr>
        <p:spPr>
          <a:xfrm>
            <a:off x="7059951" y="1061834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华文宋体" panose="02010600040101010101" pitchFamily="2" charset="-122"/>
                <a:ea typeface="华文宋体" panose="02010600040101010101" pitchFamily="2" charset="-122"/>
              </a:rPr>
              <a:t>GPT-4</a:t>
            </a:r>
            <a:r>
              <a:rPr lang="zh-CN" altLang="en-US" sz="1400" dirty="0">
                <a:latin typeface="华文宋体" panose="02010600040101010101" pitchFamily="2" charset="-122"/>
                <a:ea typeface="华文宋体" panose="02010600040101010101" pitchFamily="2" charset="-122"/>
              </a:rPr>
              <a:t>对单选题不同选项分布的作答正确率情况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068E07-0987-54C8-5979-E87EE98A38D2}"/>
              </a:ext>
            </a:extLst>
          </p:cNvPr>
          <p:cNvSpPr txBox="1"/>
          <p:nvPr/>
        </p:nvSpPr>
        <p:spPr>
          <a:xfrm>
            <a:off x="7059951" y="3429000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华文宋体" panose="02010600040101010101" pitchFamily="2" charset="-122"/>
                <a:ea typeface="华文宋体" panose="02010600040101010101" pitchFamily="2" charset="-122"/>
              </a:rPr>
              <a:t>GPT-4</a:t>
            </a:r>
            <a:r>
              <a:rPr lang="zh-CN" altLang="en-US" sz="1400" dirty="0">
                <a:latin typeface="华文宋体" panose="02010600040101010101" pitchFamily="2" charset="-122"/>
                <a:ea typeface="华文宋体" panose="02010600040101010101" pitchFamily="2" charset="-122"/>
              </a:rPr>
              <a:t>对单选题不同选项分布的作答精确率情况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6D3B88-751C-DDB6-08A7-114FAA302723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558B7257-C183-4C3A-8404-6007AEE8C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87310"/>
              </p:ext>
            </p:extLst>
          </p:nvPr>
        </p:nvGraphicFramePr>
        <p:xfrm>
          <a:off x="6298569" y="1436382"/>
          <a:ext cx="5373338" cy="1663941"/>
        </p:xfrm>
        <a:graphic>
          <a:graphicData uri="http://schemas.openxmlformats.org/drawingml/2006/table">
            <a:tbl>
              <a:tblPr firstRow="1" firstCol="1" bandRow="1"/>
              <a:tblGrid>
                <a:gridCol w="1844887">
                  <a:extLst>
                    <a:ext uri="{9D8B030D-6E8A-4147-A177-3AD203B41FA5}">
                      <a16:colId xmlns:a16="http://schemas.microsoft.com/office/drawing/2014/main" val="3711949397"/>
                    </a:ext>
                  </a:extLst>
                </a:gridCol>
                <a:gridCol w="1115063">
                  <a:extLst>
                    <a:ext uri="{9D8B030D-6E8A-4147-A177-3AD203B41FA5}">
                      <a16:colId xmlns:a16="http://schemas.microsoft.com/office/drawing/2014/main" val="3895538718"/>
                    </a:ext>
                  </a:extLst>
                </a:gridCol>
                <a:gridCol w="1634522">
                  <a:extLst>
                    <a:ext uri="{9D8B030D-6E8A-4147-A177-3AD203B41FA5}">
                      <a16:colId xmlns:a16="http://schemas.microsoft.com/office/drawing/2014/main" val="250295177"/>
                    </a:ext>
                  </a:extLst>
                </a:gridCol>
                <a:gridCol w="778866">
                  <a:extLst>
                    <a:ext uri="{9D8B030D-6E8A-4147-A177-3AD203B41FA5}">
                      <a16:colId xmlns:a16="http://schemas.microsoft.com/office/drawing/2014/main" val="2250713921"/>
                    </a:ext>
                  </a:extLst>
                </a:gridCol>
              </a:tblGrid>
              <a:tr h="23589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答案选项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该项答案总数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GPT-4</a:t>
                      </a: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正确选择数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正确率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60038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0.725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949934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0.685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435884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0.629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14020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（总体）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0.469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855205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（作为答案的实体）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0.553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849047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（以上选项都不是）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0.429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676479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D534F7FC-2C0F-6CA1-4647-BECD36FFE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26546"/>
              </p:ext>
            </p:extLst>
          </p:nvPr>
        </p:nvGraphicFramePr>
        <p:xfrm>
          <a:off x="6298569" y="3782818"/>
          <a:ext cx="5373338" cy="1663941"/>
        </p:xfrm>
        <a:graphic>
          <a:graphicData uri="http://schemas.openxmlformats.org/drawingml/2006/table">
            <a:tbl>
              <a:tblPr firstRow="1" firstCol="1" bandRow="1"/>
              <a:tblGrid>
                <a:gridCol w="1649854">
                  <a:extLst>
                    <a:ext uri="{9D8B030D-6E8A-4147-A177-3AD203B41FA5}">
                      <a16:colId xmlns:a16="http://schemas.microsoft.com/office/drawing/2014/main" val="2125939767"/>
                    </a:ext>
                  </a:extLst>
                </a:gridCol>
                <a:gridCol w="1509021">
                  <a:extLst>
                    <a:ext uri="{9D8B030D-6E8A-4147-A177-3AD203B41FA5}">
                      <a16:colId xmlns:a16="http://schemas.microsoft.com/office/drawing/2014/main" val="3455254183"/>
                    </a:ext>
                  </a:extLst>
                </a:gridCol>
                <a:gridCol w="1493727">
                  <a:extLst>
                    <a:ext uri="{9D8B030D-6E8A-4147-A177-3AD203B41FA5}">
                      <a16:colId xmlns:a16="http://schemas.microsoft.com/office/drawing/2014/main" val="2564054848"/>
                    </a:ext>
                  </a:extLst>
                </a:gridCol>
                <a:gridCol w="720736">
                  <a:extLst>
                    <a:ext uri="{9D8B030D-6E8A-4147-A177-3AD203B41FA5}">
                      <a16:colId xmlns:a16="http://schemas.microsoft.com/office/drawing/2014/main" val="2926202619"/>
                    </a:ext>
                  </a:extLst>
                </a:gridCol>
              </a:tblGrid>
              <a:tr h="23589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答案选项</a:t>
                      </a:r>
                      <a:endParaRPr lang="zh-CN" sz="1200" kern="100" dirty="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GPT-4</a:t>
                      </a: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给出选项数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GPT-4</a:t>
                      </a: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正确选择数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精确率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2542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0.534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048686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0.664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788968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0.690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980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（总体）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0.618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191064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（作为答案的实体）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0.650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845721"/>
                  </a:ext>
                </a:extLst>
              </a:tr>
              <a:tr h="23800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（以上选项都不是）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0.600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424357"/>
                  </a:ext>
                </a:extLst>
              </a:tr>
            </a:tbl>
          </a:graphicData>
        </a:graphic>
      </p:graphicFrame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B396A0B1-09DD-7785-548E-9EC06B9D1DCF}"/>
              </a:ext>
            </a:extLst>
          </p:cNvPr>
          <p:cNvCxnSpPr/>
          <p:nvPr/>
        </p:nvCxnSpPr>
        <p:spPr>
          <a:xfrm>
            <a:off x="11826240" y="1690255"/>
            <a:ext cx="0" cy="87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92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A2909C6-9FED-11E5-9BFA-B66E8DE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选项分布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19B0E10-4E32-7107-F095-8A3A741A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多选题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选项分布对回答的影响：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多选题四个选项的“地位”相比单选题更均等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在作答表现上相对更集中、一致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7049297-4CC3-8E1B-9156-01FC828ADDC1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0C6AAD3-3B66-F446-EAA5-95974E55C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4" b="10037"/>
          <a:stretch/>
        </p:blipFill>
        <p:spPr>
          <a:xfrm>
            <a:off x="1930602" y="3652166"/>
            <a:ext cx="8330795" cy="22317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C410AF9-B8D2-182B-8F55-5AE3DDBC98F0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188159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数据长度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数据集情况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数据长度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TEXT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：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平均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117.83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 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最长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252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 最短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26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QUESTION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：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平均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16.59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 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最长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80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 最短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7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85%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以上介于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10~30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字之间</a:t>
            </a: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10440E4F-8E23-266C-62B7-06E39F18C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283423" y="2223185"/>
            <a:ext cx="5838729" cy="350794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4B48178-0429-6908-2319-17DD7970FDEA}"/>
              </a:ext>
            </a:extLst>
          </p:cNvPr>
          <p:cNvSpPr txBox="1"/>
          <p:nvPr/>
        </p:nvSpPr>
        <p:spPr>
          <a:xfrm>
            <a:off x="7002779" y="190931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TEXT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长度分布直方图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A4DA0D8-5DF7-0FB7-F92F-2F696F6F5C5A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3" name="标题 3">
            <a:extLst>
              <a:ext uri="{FF2B5EF4-FFF2-40B4-BE49-F238E27FC236}">
                <a16:creationId xmlns:a16="http://schemas.microsoft.com/office/drawing/2014/main" id="{C41399D1-E1C3-0728-62E9-7C844B95D9A6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</p:spTree>
    <p:extLst>
      <p:ext uri="{BB962C8B-B14F-4D97-AF65-F5344CB8AC3E}">
        <p14:creationId xmlns:p14="http://schemas.microsoft.com/office/powerpoint/2010/main" val="403639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A2909C6-9FED-11E5-9BFA-B66E8DE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数据长度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7049297-4CC3-8E1B-9156-01FC828ADDC1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5562C35A-8AAB-C371-8105-C273D1ADE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69" t="1699" r="1478" b="4683"/>
          <a:stretch/>
        </p:blipFill>
        <p:spPr bwMode="auto">
          <a:xfrm>
            <a:off x="1707691" y="2093976"/>
            <a:ext cx="8776618" cy="3639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34F8386-A057-85B9-9347-77DA35020D23}"/>
              </a:ext>
            </a:extLst>
          </p:cNvPr>
          <p:cNvSpPr txBox="1"/>
          <p:nvPr/>
        </p:nvSpPr>
        <p:spPr>
          <a:xfrm>
            <a:off x="2666564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15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84578B-488F-8891-4DEE-BDA36C03BE22}"/>
              </a:ext>
            </a:extLst>
          </p:cNvPr>
          <p:cNvSpPr txBox="1"/>
          <p:nvPr/>
        </p:nvSpPr>
        <p:spPr>
          <a:xfrm>
            <a:off x="3409627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72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24F729-ACAD-BD08-0544-0F51A0BF8B71}"/>
              </a:ext>
            </a:extLst>
          </p:cNvPr>
          <p:cNvSpPr txBox="1"/>
          <p:nvPr/>
        </p:nvSpPr>
        <p:spPr>
          <a:xfrm>
            <a:off x="4215170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75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B6D560-1B47-8605-EFF7-2A830B8A9B3C}"/>
              </a:ext>
            </a:extLst>
          </p:cNvPr>
          <p:cNvSpPr txBox="1"/>
          <p:nvPr/>
        </p:nvSpPr>
        <p:spPr>
          <a:xfrm>
            <a:off x="5020713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93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D66458-334E-BA18-113A-83A5D8EADAD3}"/>
              </a:ext>
            </a:extLst>
          </p:cNvPr>
          <p:cNvSpPr txBox="1"/>
          <p:nvPr/>
        </p:nvSpPr>
        <p:spPr>
          <a:xfrm>
            <a:off x="5859893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84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DAF495-9320-8E78-B362-C8C259C789A9}"/>
              </a:ext>
            </a:extLst>
          </p:cNvPr>
          <p:cNvSpPr txBox="1"/>
          <p:nvPr/>
        </p:nvSpPr>
        <p:spPr>
          <a:xfrm>
            <a:off x="6699073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80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1CCB29-560C-D42E-E68F-F1FAD331790D}"/>
              </a:ext>
            </a:extLst>
          </p:cNvPr>
          <p:cNvSpPr txBox="1"/>
          <p:nvPr/>
        </p:nvSpPr>
        <p:spPr>
          <a:xfrm>
            <a:off x="7442141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78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6ED802-8423-0460-384E-09A75456D6C4}"/>
              </a:ext>
            </a:extLst>
          </p:cNvPr>
          <p:cNvSpPr txBox="1"/>
          <p:nvPr/>
        </p:nvSpPr>
        <p:spPr>
          <a:xfrm>
            <a:off x="8220157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50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A6CCB2-73A9-63C9-938A-8E54359C641E}"/>
              </a:ext>
            </a:extLst>
          </p:cNvPr>
          <p:cNvSpPr txBox="1"/>
          <p:nvPr/>
        </p:nvSpPr>
        <p:spPr>
          <a:xfrm>
            <a:off x="9007699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24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EBAC72B-B71D-BACD-AF5F-698005D5792D}"/>
              </a:ext>
            </a:extLst>
          </p:cNvPr>
          <p:cNvSpPr txBox="1"/>
          <p:nvPr/>
        </p:nvSpPr>
        <p:spPr>
          <a:xfrm>
            <a:off x="9842156" y="57336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29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F436516-22C8-2BAD-C3D8-E0CAA0DAB6DD}"/>
              </a:ext>
            </a:extLst>
          </p:cNvPr>
          <p:cNvSpPr txBox="1"/>
          <p:nvPr/>
        </p:nvSpPr>
        <p:spPr>
          <a:xfrm>
            <a:off x="1208951" y="573361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试题数量：</a:t>
            </a:r>
            <a:endParaRPr lang="en-US" altLang="zh-CN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9FBE85-76CF-BCD2-4857-B638D96517D9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17" name="内容占位符 4">
            <a:extLst>
              <a:ext uri="{FF2B5EF4-FFF2-40B4-BE49-F238E27FC236}">
                <a16:creationId xmlns:a16="http://schemas.microsoft.com/office/drawing/2014/main" id="{5B3459E5-A510-B6B7-4352-9004D3F0B808}"/>
              </a:ext>
            </a:extLst>
          </p:cNvPr>
          <p:cNvSpPr txBox="1">
            <a:spLocks/>
          </p:cNvSpPr>
          <p:nvPr/>
        </p:nvSpPr>
        <p:spPr>
          <a:xfrm>
            <a:off x="6831992" y="369693"/>
            <a:ext cx="5015511" cy="185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没有显著规律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两端较好的可能原因：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短文本实体干扰较少，空间信息相对突出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长文本提供了更丰富的上下文信息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39D9D48-6CA6-051C-91BA-E90D99E93800}"/>
              </a:ext>
            </a:extLst>
          </p:cNvPr>
          <p:cNvCxnSpPr/>
          <p:nvPr/>
        </p:nvCxnSpPr>
        <p:spPr>
          <a:xfrm>
            <a:off x="4020378" y="2639162"/>
            <a:ext cx="0" cy="3463787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79C6D1E-D942-C48A-33F3-938F89D61D87}"/>
              </a:ext>
            </a:extLst>
          </p:cNvPr>
          <p:cNvCxnSpPr/>
          <p:nvPr/>
        </p:nvCxnSpPr>
        <p:spPr>
          <a:xfrm>
            <a:off x="8893865" y="2587810"/>
            <a:ext cx="0" cy="3463787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60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A2909C6-9FED-11E5-9BFA-B66E8DE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数据长度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7049297-4CC3-8E1B-9156-01FC828ADDC1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2D3AE92-3EAF-87F4-8D4D-A5F1AED7B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22" t="1616" b="6409"/>
          <a:stretch/>
        </p:blipFill>
        <p:spPr bwMode="auto">
          <a:xfrm>
            <a:off x="3406497" y="1994736"/>
            <a:ext cx="5724659" cy="3460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3F07FB5-A5FF-152C-7163-BC45BF37D126}"/>
              </a:ext>
            </a:extLst>
          </p:cNvPr>
          <p:cNvSpPr txBox="1"/>
          <p:nvPr/>
        </p:nvSpPr>
        <p:spPr>
          <a:xfrm>
            <a:off x="4505304" y="54139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60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500C71-C60F-C505-1150-D386F60C5478}"/>
              </a:ext>
            </a:extLst>
          </p:cNvPr>
          <p:cNvSpPr txBox="1"/>
          <p:nvPr/>
        </p:nvSpPr>
        <p:spPr>
          <a:xfrm>
            <a:off x="5224231" y="541394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199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7FB171-758C-95F8-2BF2-9F4E742D2C18}"/>
              </a:ext>
            </a:extLst>
          </p:cNvPr>
          <p:cNvSpPr txBox="1"/>
          <p:nvPr/>
        </p:nvSpPr>
        <p:spPr>
          <a:xfrm>
            <a:off x="5983626" y="541394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155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58C0BA-1209-4E16-121E-2FCD9C3D7090}"/>
              </a:ext>
            </a:extLst>
          </p:cNvPr>
          <p:cNvSpPr txBox="1"/>
          <p:nvPr/>
        </p:nvSpPr>
        <p:spPr>
          <a:xfrm>
            <a:off x="6786337" y="54139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45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D1EA3E-8523-5854-7BC8-4AD1D48F7334}"/>
              </a:ext>
            </a:extLst>
          </p:cNvPr>
          <p:cNvSpPr txBox="1"/>
          <p:nvPr/>
        </p:nvSpPr>
        <p:spPr>
          <a:xfrm>
            <a:off x="2993733" y="54139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试题数量：</a:t>
            </a:r>
            <a:endParaRPr lang="en-US" altLang="zh-CN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C9C32B9-E388-03CA-210A-54E109ED936E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19EBCDB-D407-6508-4CD0-71F861AA0F80}"/>
              </a:ext>
            </a:extLst>
          </p:cNvPr>
          <p:cNvCxnSpPr>
            <a:cxnSpLocks/>
          </p:cNvCxnSpPr>
          <p:nvPr/>
        </p:nvCxnSpPr>
        <p:spPr>
          <a:xfrm>
            <a:off x="5093805" y="2445349"/>
            <a:ext cx="0" cy="2747846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90505D0-448D-68A9-842B-F175A18F027E}"/>
              </a:ext>
            </a:extLst>
          </p:cNvPr>
          <p:cNvCxnSpPr>
            <a:cxnSpLocks/>
          </p:cNvCxnSpPr>
          <p:nvPr/>
        </p:nvCxnSpPr>
        <p:spPr>
          <a:xfrm>
            <a:off x="8168778" y="2445349"/>
            <a:ext cx="0" cy="2747846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4">
            <a:extLst>
              <a:ext uri="{FF2B5EF4-FFF2-40B4-BE49-F238E27FC236}">
                <a16:creationId xmlns:a16="http://schemas.microsoft.com/office/drawing/2014/main" id="{10252BB8-13C5-83C9-22C1-DFEDD18307F7}"/>
              </a:ext>
            </a:extLst>
          </p:cNvPr>
          <p:cNvSpPr txBox="1">
            <a:spLocks/>
          </p:cNvSpPr>
          <p:nvPr/>
        </p:nvSpPr>
        <p:spPr>
          <a:xfrm>
            <a:off x="6831992" y="369693"/>
            <a:ext cx="5015511" cy="185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C074B1-226B-362E-5FAC-8FF658880632}"/>
              </a:ext>
            </a:extLst>
          </p:cNvPr>
          <p:cNvSpPr txBox="1"/>
          <p:nvPr/>
        </p:nvSpPr>
        <p:spPr>
          <a:xfrm>
            <a:off x="7563709" y="54139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28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E75F98-456A-0841-0128-18D15DA06E89}"/>
              </a:ext>
            </a:extLst>
          </p:cNvPr>
          <p:cNvSpPr txBox="1"/>
          <p:nvPr/>
        </p:nvSpPr>
        <p:spPr>
          <a:xfrm>
            <a:off x="8343612" y="54139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26</a:t>
            </a:r>
          </a:p>
        </p:txBody>
      </p:sp>
      <p:sp>
        <p:nvSpPr>
          <p:cNvPr id="17" name="内容占位符 4">
            <a:extLst>
              <a:ext uri="{FF2B5EF4-FFF2-40B4-BE49-F238E27FC236}">
                <a16:creationId xmlns:a16="http://schemas.microsoft.com/office/drawing/2014/main" id="{C4CA71BD-E2CE-E30C-2032-55D0C71EADE3}"/>
              </a:ext>
            </a:extLst>
          </p:cNvPr>
          <p:cNvSpPr txBox="1">
            <a:spLocks/>
          </p:cNvSpPr>
          <p:nvPr/>
        </p:nvSpPr>
        <p:spPr>
          <a:xfrm>
            <a:off x="6424136" y="964120"/>
            <a:ext cx="5267277" cy="79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可能有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QUESTION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越长、表现越好的趋势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28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参照成分</a:t>
            </a:r>
            <a:r>
              <a:rPr lang="en-US" altLang="zh-CN" sz="4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4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方位词位置关系及距离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数据集情况</a:t>
            </a:r>
            <a:endParaRPr lang="en-US" altLang="zh-CN" sz="4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参照成分与方位词的位置关系及距离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鲽，鱼类的一科，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身体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侧扁象薄片，长椭圆形，有细鳞，两眼都在【右侧】。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（参照物在方位词前）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他全身包着锁链甲，两手握着巨大的战斧。若是再戴上那顶【两侧】有角的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头盔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的话，就是个准备赴往战场的战士了。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（参照物在方位词后）</a:t>
            </a:r>
          </a:p>
          <a:p>
            <a:pPr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所有作为试题答案的参照成分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方位词关系中，接近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80%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距离都在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30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字及以内。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F0E70D7-4A9E-4424-B2B0-0F9812382893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0ECE677-44DA-C50D-49BE-E462BD62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13" y="4184565"/>
            <a:ext cx="6524828" cy="1107282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01B1D9A0-9170-2E8C-BC30-0AC72F313D9C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</p:spTree>
    <p:extLst>
      <p:ext uri="{BB962C8B-B14F-4D97-AF65-F5344CB8AC3E}">
        <p14:creationId xmlns:p14="http://schemas.microsoft.com/office/powerpoint/2010/main" val="123996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A2909C6-9FED-11E5-9BFA-B66E8DE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参照成分</a:t>
            </a:r>
            <a:r>
              <a:rPr lang="en-US" altLang="zh-CN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方位词位置关系及距离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19B0E10-4E32-7107-F095-8A3A741A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37533"/>
            <a:ext cx="5435313" cy="447817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位置关系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参照物（答案）位于方位词前：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545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例，正确率约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60.4%</a:t>
            </a: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参照物（答案）位于方位词后：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48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例，正确率约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62.5%</a:t>
            </a: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距离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单选题：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GPT-4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回答正确试题的参照物与方位词平均距离约为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19.29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字，错误的约为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21.47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字；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多选题：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GPT-4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正确回答选项的参照物与方位词平均距离约为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19.67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字，错误的约为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26.26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字。</a:t>
            </a: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7049297-4CC3-8E1B-9156-01FC828ADDC1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E23AD51-AEF6-0E76-97FB-02E0720A88E0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DBCF894A-3752-E0F0-51D1-95E77FC07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629188" y="2238304"/>
            <a:ext cx="5190178" cy="311391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CD03713-FFC3-F0AE-F8AB-1D92A0B1FC75}"/>
              </a:ext>
            </a:extLst>
          </p:cNvPr>
          <p:cNvCxnSpPr>
            <a:cxnSpLocks/>
          </p:cNvCxnSpPr>
          <p:nvPr/>
        </p:nvCxnSpPr>
        <p:spPr>
          <a:xfrm>
            <a:off x="9973918" y="2238304"/>
            <a:ext cx="0" cy="2747846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35367EAB-1B6E-A967-07A5-5C8D3A06CD5F}"/>
              </a:ext>
            </a:extLst>
          </p:cNvPr>
          <p:cNvSpPr txBox="1">
            <a:spLocks/>
          </p:cNvSpPr>
          <p:nvPr/>
        </p:nvSpPr>
        <p:spPr>
          <a:xfrm>
            <a:off x="6925547" y="5752270"/>
            <a:ext cx="4894643" cy="402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可能有距离越近、表现相对越好的趋势，但并不绝对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7799B0-FB1F-FFBA-0CB5-F887FC59AA51}"/>
              </a:ext>
            </a:extLst>
          </p:cNvPr>
          <p:cNvSpPr txBox="1"/>
          <p:nvPr/>
        </p:nvSpPr>
        <p:spPr>
          <a:xfrm>
            <a:off x="7646065" y="5130478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215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94F9A12-0E59-DA43-BC80-4299D2EE4853}"/>
              </a:ext>
            </a:extLst>
          </p:cNvPr>
          <p:cNvSpPr txBox="1"/>
          <p:nvPr/>
        </p:nvSpPr>
        <p:spPr>
          <a:xfrm>
            <a:off x="8489235" y="5130478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176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031B10-F64B-1475-1501-D9D85ACC0E6A}"/>
              </a:ext>
            </a:extLst>
          </p:cNvPr>
          <p:cNvSpPr txBox="1"/>
          <p:nvPr/>
        </p:nvSpPr>
        <p:spPr>
          <a:xfrm>
            <a:off x="9372869" y="5130478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71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639414-638F-CE34-530B-0F515150E626}"/>
              </a:ext>
            </a:extLst>
          </p:cNvPr>
          <p:cNvSpPr txBox="1"/>
          <p:nvPr/>
        </p:nvSpPr>
        <p:spPr>
          <a:xfrm>
            <a:off x="10220305" y="5130478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46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A9496C-DFDB-6741-AE0F-3D6394176F30}"/>
              </a:ext>
            </a:extLst>
          </p:cNvPr>
          <p:cNvSpPr txBox="1"/>
          <p:nvPr/>
        </p:nvSpPr>
        <p:spPr>
          <a:xfrm>
            <a:off x="6790484" y="513047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数量：</a:t>
            </a:r>
            <a:endParaRPr lang="en-US" altLang="zh-CN" sz="16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E0F3D7-B523-1BD7-D126-EAC48BDC5925}"/>
              </a:ext>
            </a:extLst>
          </p:cNvPr>
          <p:cNvSpPr txBox="1"/>
          <p:nvPr/>
        </p:nvSpPr>
        <p:spPr>
          <a:xfrm>
            <a:off x="11052342" y="5130478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43834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A2909C6-9FED-11E5-9BFA-B66E8DE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总结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19B0E10-4E32-7107-F095-8A3A741A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8759"/>
            <a:ext cx="10058400" cy="4813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题型和选项分布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GPT-4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的回答基本具有一致性和稳定性。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单选题一定程度受到选项顺序的影响，平衡答案选项分布是必要的。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GPT-4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针对多选题的漏选情况较多，一半以上题目仅给出一个选项。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数据长度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目前的考察中，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TEXT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长度与大模型表现未见显著关联，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QUESTION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长度可能有影响：越长表现越好。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参照成分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方位词位置关系及距离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位置关联的影响较小，距离可能存在越近正确率越高的倾向。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7049297-4CC3-8E1B-9156-01FC828ADDC1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E8E4D06-8050-B940-1AC6-9F2BC3E3BCE2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1453474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4AF85A4-6356-7858-675D-CB36EE09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zh-CN" altLang="en-US" sz="54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测试集试题内容特征</a:t>
            </a:r>
            <a:br>
              <a:rPr kumimoji="0" lang="en-US" altLang="zh-CN" sz="54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</a:br>
            <a:r>
              <a:rPr kumimoji="0" lang="zh-CN" altLang="en-US" sz="54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与大模型表现的相关性分析</a:t>
            </a:r>
            <a:endParaRPr lang="zh-CN" altLang="en-US" sz="6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357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5F096-57D1-2012-F3FE-5B2E21B7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BC756F-E263-5C56-F26C-07231411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2073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试题概况</a:t>
            </a:r>
            <a:endParaRPr lang="en-US" altLang="zh-CN" sz="28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测试集试题形式特征与大模型表现的相关性分析</a:t>
            </a:r>
            <a:endParaRPr lang="en-US" altLang="zh-CN" sz="28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测试集试题内容特征与大模型表现的相关性分析</a:t>
            </a:r>
            <a:endParaRPr lang="en-US" altLang="zh-CN" sz="28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抽样试题的人类测试表现</a:t>
            </a:r>
            <a:endParaRPr lang="en-US" altLang="zh-CN" sz="28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总结和展望</a:t>
            </a:r>
          </a:p>
        </p:txBody>
      </p:sp>
    </p:spTree>
    <p:extLst>
      <p:ext uri="{BB962C8B-B14F-4D97-AF65-F5344CB8AC3E}">
        <p14:creationId xmlns:p14="http://schemas.microsoft.com/office/powerpoint/2010/main" val="352960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方位词类型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数据集情况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4071495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方位词类型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绝对方位类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涵盖方位词最丰富、所占数据条目不居多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上</a:t>
            </a:r>
            <a:r>
              <a:rPr lang="en-US" altLang="zh-CN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下、前</a:t>
            </a:r>
            <a:r>
              <a:rPr lang="en-US" altLang="zh-CN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后、里</a:t>
            </a:r>
            <a:r>
              <a:rPr lang="en-US" altLang="zh-CN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外类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涵盖具体方位词较少，构造的数据条目多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目前缺少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距离类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方位词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C0958FF-9E0D-0F3D-39D1-E9FEEA556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6" r="12087" b="7877"/>
          <a:stretch/>
        </p:blipFill>
        <p:spPr>
          <a:xfrm>
            <a:off x="5583405" y="2125932"/>
            <a:ext cx="6033501" cy="263809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9794774-118B-D3CB-0A94-7F0F6BFC999F}"/>
              </a:ext>
            </a:extLst>
          </p:cNvPr>
          <p:cNvSpPr txBox="1"/>
          <p:nvPr/>
        </p:nvSpPr>
        <p:spPr>
          <a:xfrm>
            <a:off x="4612256" y="5055576"/>
            <a:ext cx="7004650" cy="144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  <a:spcBef>
                <a:spcPts val="600"/>
              </a:spcBef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(a)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海洋【上面】飘浮着大朵白云。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25000"/>
              </a:lnSpc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(b)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屋顶【上面】有一只白炽灯。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25000"/>
              </a:lnSpc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(c)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我熬出的豆汁儿泾渭分明，【上面】是清汤，下面是沉渣。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25000"/>
              </a:lnSpc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(d)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大屏幕【上面】显示着数据表和曲线。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DDABCF2-A3A9-D116-CFD9-CBEE553F94E1}"/>
              </a:ext>
            </a:extLst>
          </p:cNvPr>
          <p:cNvCxnSpPr/>
          <p:nvPr/>
        </p:nvCxnSpPr>
        <p:spPr>
          <a:xfrm>
            <a:off x="835677" y="5739403"/>
            <a:ext cx="787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571E1A4-C508-3BC7-D01E-99280CCF1889}"/>
              </a:ext>
            </a:extLst>
          </p:cNvPr>
          <p:cNvCxnSpPr/>
          <p:nvPr/>
        </p:nvCxnSpPr>
        <p:spPr>
          <a:xfrm flipV="1">
            <a:off x="823566" y="3930103"/>
            <a:ext cx="0" cy="180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69CBA3D-FA28-1BFA-D1F0-A069F0457CFD}"/>
              </a:ext>
            </a:extLst>
          </p:cNvPr>
          <p:cNvCxnSpPr/>
          <p:nvPr/>
        </p:nvCxnSpPr>
        <p:spPr>
          <a:xfrm>
            <a:off x="823566" y="3930103"/>
            <a:ext cx="490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B91380E3-78B0-0714-12B6-FC1C43F99783}"/>
              </a:ext>
            </a:extLst>
          </p:cNvPr>
          <p:cNvSpPr txBox="1"/>
          <p:nvPr/>
        </p:nvSpPr>
        <p:spPr>
          <a:xfrm>
            <a:off x="1804213" y="541623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同一方位词的</a:t>
            </a:r>
            <a:endParaRPr lang="en-US" altLang="zh-CN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多种语义指向和参照模式：</a:t>
            </a: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87E9AD66-D298-7D30-9C0F-9C615BEC1B4E}"/>
              </a:ext>
            </a:extLst>
          </p:cNvPr>
          <p:cNvSpPr/>
          <p:nvPr/>
        </p:nvSpPr>
        <p:spPr>
          <a:xfrm>
            <a:off x="4756476" y="5153340"/>
            <a:ext cx="121113" cy="13070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DED6DC9-2644-F6C9-0877-D3A87252B3E1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48046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1F63A23-C76C-8A4B-0253-D13C5B11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方位词类型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C98D88CD-ABF2-1DCB-EF3A-7E9F9D232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722879"/>
              </p:ext>
            </p:extLst>
          </p:nvPr>
        </p:nvGraphicFramePr>
        <p:xfrm>
          <a:off x="2785168" y="1893370"/>
          <a:ext cx="6621663" cy="2741111"/>
        </p:xfrm>
        <a:graphic>
          <a:graphicData uri="http://schemas.openxmlformats.org/drawingml/2006/table">
            <a:tbl>
              <a:tblPr firstRow="1" firstCol="1" bandRow="1"/>
              <a:tblGrid>
                <a:gridCol w="1879085">
                  <a:extLst>
                    <a:ext uri="{9D8B030D-6E8A-4147-A177-3AD203B41FA5}">
                      <a16:colId xmlns:a16="http://schemas.microsoft.com/office/drawing/2014/main" val="1425331583"/>
                    </a:ext>
                  </a:extLst>
                </a:gridCol>
                <a:gridCol w="2264741">
                  <a:extLst>
                    <a:ext uri="{9D8B030D-6E8A-4147-A177-3AD203B41FA5}">
                      <a16:colId xmlns:a16="http://schemas.microsoft.com/office/drawing/2014/main" val="1021888095"/>
                    </a:ext>
                  </a:extLst>
                </a:gridCol>
                <a:gridCol w="2477837">
                  <a:extLst>
                    <a:ext uri="{9D8B030D-6E8A-4147-A177-3AD203B41FA5}">
                      <a16:colId xmlns:a16="http://schemas.microsoft.com/office/drawing/2014/main" val="2307193637"/>
                    </a:ext>
                  </a:extLst>
                </a:gridCol>
              </a:tblGrid>
              <a:tr h="33997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方位词类型</a:t>
                      </a:r>
                      <a:endParaRPr lang="zh-CN" sz="16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单选题准确率</a:t>
                      </a:r>
                      <a:endParaRPr lang="zh-CN" sz="16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多选题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F1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值</a:t>
                      </a:r>
                      <a:endParaRPr lang="zh-CN" sz="1600" kern="100" dirty="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505038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上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下类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0.642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0.640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63901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左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右类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0.449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838596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前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后类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0.607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0.667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28849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里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外类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0.714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0.528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035490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周边类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0.583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0.572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542953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绝对方位类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0.444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0.417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497115"/>
                  </a:ext>
                </a:extLst>
              </a:tr>
              <a:tr h="3430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部件类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0.625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（仅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题，回答正确）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55333"/>
                  </a:ext>
                </a:extLst>
              </a:tr>
            </a:tbl>
          </a:graphicData>
        </a:graphic>
      </p:graphicFrame>
      <p:sp>
        <p:nvSpPr>
          <p:cNvPr id="6" name="标题 3">
            <a:extLst>
              <a:ext uri="{FF2B5EF4-FFF2-40B4-BE49-F238E27FC236}">
                <a16:creationId xmlns:a16="http://schemas.microsoft.com/office/drawing/2014/main" id="{8EFF79D6-2402-D028-3469-FB90275237DF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内容特征与大模型表现</a:t>
            </a:r>
          </a:p>
        </p:txBody>
      </p:sp>
      <p:sp>
        <p:nvSpPr>
          <p:cNvPr id="9" name="内容占位符 4">
            <a:extLst>
              <a:ext uri="{FF2B5EF4-FFF2-40B4-BE49-F238E27FC236}">
                <a16:creationId xmlns:a16="http://schemas.microsoft.com/office/drawing/2014/main" id="{0478D834-D8EC-F4A5-387D-6D6C5773781B}"/>
              </a:ext>
            </a:extLst>
          </p:cNvPr>
          <p:cNvSpPr txBox="1">
            <a:spLocks/>
          </p:cNvSpPr>
          <p:nvPr/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绝对方位类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和</a:t>
            </a: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左</a:t>
            </a:r>
            <a:r>
              <a:rPr lang="en-US" altLang="zh-CN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右类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方位词的整体表现相对较差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上</a:t>
            </a:r>
            <a:r>
              <a:rPr lang="en-US" altLang="zh-CN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下、前</a:t>
            </a:r>
            <a:r>
              <a:rPr lang="en-US" altLang="zh-CN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后、里</a:t>
            </a:r>
            <a:r>
              <a:rPr lang="en-US" altLang="zh-CN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4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外类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方位词的整体表现相对较好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96D722-583B-B87B-8E1B-203326663217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97407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参照成分类型（句法角色）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solidFill>
                  <a:schemeClr val="accent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测试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集情况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121408"/>
            <a:ext cx="599231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参照成分类型（句法角色）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这时候，正好是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老武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领着那十几个民兵往下退，忽然又发现【左面】有了敌人。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（主谓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主语）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四面透风的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房子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里面黑黢黢的，【下面】养牲畜，中间住人，上面放粮食。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（定中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定语；方位词的定语）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我熬出的豆汁儿泾渭分明，【上面】是清汤，下面是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沉渣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（动宾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宾语）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飞机低空盘旋，从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机窗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往【外】看去，只见奔腾的青尼罗河水。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（介宾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宾语）</a:t>
            </a:r>
          </a:p>
          <a:p>
            <a:pPr>
              <a:lnSpc>
                <a:spcPct val="100000"/>
              </a:lnSpc>
            </a:pPr>
            <a:endParaRPr lang="zh-CN" altLang="en-US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924F31A8-35C6-B34B-36D5-C2289479B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86" r="23065" b="8659"/>
          <a:stretch/>
        </p:blipFill>
        <p:spPr bwMode="auto">
          <a:xfrm>
            <a:off x="7781026" y="2121408"/>
            <a:ext cx="3255034" cy="3331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5C35405-07AF-4E65-7FD3-19E2AA81C5E9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98D811-49F9-658E-BAD0-5EEACB790C2B}"/>
              </a:ext>
            </a:extLst>
          </p:cNvPr>
          <p:cNvSpPr txBox="1"/>
          <p:nvPr/>
        </p:nvSpPr>
        <p:spPr>
          <a:xfrm>
            <a:off x="1069848" y="5453121"/>
            <a:ext cx="517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*</a:t>
            </a:r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使用了哈工大社会计算与信息检索研究中心研制的语言技术平台（</a:t>
            </a:r>
            <a:r>
              <a:rPr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LTP</a:t>
            </a:r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）所提供工具自动标注，结合人工审核得到结果</a:t>
            </a:r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id="{572D4368-4DAF-E5DC-C5F3-0EB929185990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内容特征与大模型表现</a:t>
            </a:r>
          </a:p>
        </p:txBody>
      </p:sp>
    </p:spTree>
    <p:extLst>
      <p:ext uri="{BB962C8B-B14F-4D97-AF65-F5344CB8AC3E}">
        <p14:creationId xmlns:p14="http://schemas.microsoft.com/office/powerpoint/2010/main" val="176606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1F63A23-C76C-8A4B-0253-D13C5B11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参照成分类型（句法角色）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41A092B-318A-8267-D064-E3D65A36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4087142" cy="44724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典型四类内部无明显差异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主谓</a:t>
            </a:r>
            <a:r>
              <a:rPr lang="en-US" altLang="zh-CN" sz="20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主语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相对正确率最低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定中</a:t>
            </a:r>
            <a:r>
              <a:rPr lang="en-US" altLang="zh-CN" sz="20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定语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，特别是修饰方位词的定语（即与其它方位词构成过方位结构），正确率相对最高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充任典型句法角色的实体，判断正确率更高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误判选项中，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介宾</a:t>
            </a:r>
            <a:r>
              <a:rPr lang="en-US" altLang="zh-CN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宾语和动宾</a:t>
            </a:r>
            <a:r>
              <a:rPr lang="en-US" altLang="zh-CN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宾语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的比重最大（与其在测试集的分布情况对照）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8EFF79D6-2402-D028-3469-FB90275237DF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内容特征与大模型表现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43A1AC4-F4FB-B813-BFA6-94A9632E0445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7E8AAC69-FE3D-1E09-8ADD-D52882A23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47" t="462" r="1824" b="4812"/>
          <a:stretch/>
        </p:blipFill>
        <p:spPr bwMode="auto">
          <a:xfrm>
            <a:off x="5378576" y="2107692"/>
            <a:ext cx="6131030" cy="3583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516594-DFFA-B992-0150-C6503495BF26}"/>
              </a:ext>
            </a:extLst>
          </p:cNvPr>
          <p:cNvSpPr txBox="1"/>
          <p:nvPr/>
        </p:nvSpPr>
        <p:spPr>
          <a:xfrm>
            <a:off x="6522292" y="567323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172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20149A-95CC-A366-BB7E-76DCBBE0F336}"/>
              </a:ext>
            </a:extLst>
          </p:cNvPr>
          <p:cNvSpPr txBox="1"/>
          <p:nvPr/>
        </p:nvSpPr>
        <p:spPr>
          <a:xfrm>
            <a:off x="7572052" y="567323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176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8B9F1D-31EE-A58B-83E1-DDC20CD4F718}"/>
              </a:ext>
            </a:extLst>
          </p:cNvPr>
          <p:cNvSpPr txBox="1"/>
          <p:nvPr/>
        </p:nvSpPr>
        <p:spPr>
          <a:xfrm>
            <a:off x="8610450" y="567323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186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6B82BB-9EB8-594E-145D-1E78700A7809}"/>
              </a:ext>
            </a:extLst>
          </p:cNvPr>
          <p:cNvSpPr txBox="1"/>
          <p:nvPr/>
        </p:nvSpPr>
        <p:spPr>
          <a:xfrm>
            <a:off x="9688616" y="567323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43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A7399A7-5E6F-9693-78D2-E9B8529668FC}"/>
              </a:ext>
            </a:extLst>
          </p:cNvPr>
          <p:cNvSpPr txBox="1"/>
          <p:nvPr/>
        </p:nvSpPr>
        <p:spPr>
          <a:xfrm>
            <a:off x="10754972" y="567323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16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592331-46CB-3D9F-7078-F0EEE799D3EF}"/>
              </a:ext>
            </a:extLst>
          </p:cNvPr>
          <p:cNvSpPr txBox="1"/>
          <p:nvPr/>
        </p:nvSpPr>
        <p:spPr>
          <a:xfrm>
            <a:off x="5041964" y="567323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选项数量：</a:t>
            </a:r>
            <a:endParaRPr lang="en-US" altLang="zh-CN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221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1F63A23-C76C-8A4B-0253-D13C5B11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参照成分类型（句法角色）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41A092B-318A-8267-D064-E3D65A36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句法角色：多选题选择倾向</a:t>
            </a:r>
            <a:r>
              <a:rPr lang="zh-CN" altLang="en-US" sz="18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（两类句法角色同为答案时，仅选一项的选择情况，共</a:t>
            </a:r>
            <a:r>
              <a:rPr lang="en-US" altLang="zh-CN" sz="1800" dirty="0">
                <a:latin typeface="Times New Roman" panose="02020603050405020304" pitchFamily="18" charset="0"/>
                <a:ea typeface="华文中宋" panose="02010600040101010101" pitchFamily="2" charset="-122"/>
              </a:rPr>
              <a:t>45</a:t>
            </a:r>
            <a:r>
              <a:rPr lang="zh-CN" altLang="en-US" sz="18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题）</a:t>
            </a:r>
            <a:endParaRPr lang="zh-CN" altLang="en-US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8EFF79D6-2402-D028-3469-FB90275237DF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内容特征与大模型表现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43A1AC4-F4FB-B813-BFA6-94A9632E0445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0D7FE954-29E1-ED15-534E-8C961C2EA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285736" y="2804244"/>
            <a:ext cx="5247695" cy="3147876"/>
          </a:xfrm>
          <a:prstGeom prst="rect">
            <a:avLst/>
          </a:prstGeom>
        </p:spPr>
      </p:pic>
      <p:sp>
        <p:nvSpPr>
          <p:cNvPr id="15" name="内容占位符 4">
            <a:extLst>
              <a:ext uri="{FF2B5EF4-FFF2-40B4-BE49-F238E27FC236}">
                <a16:creationId xmlns:a16="http://schemas.microsoft.com/office/drawing/2014/main" id="{EAEED8D2-A462-AE05-1326-9C0EF5190E76}"/>
              </a:ext>
            </a:extLst>
          </p:cNvPr>
          <p:cNvSpPr txBox="1">
            <a:spLocks/>
          </p:cNvSpPr>
          <p:nvPr/>
        </p:nvSpPr>
        <p:spPr>
          <a:xfrm>
            <a:off x="7112232" y="2995105"/>
            <a:ext cx="3883285" cy="259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有限数据中未表现显著差异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相对而言，宾语优先于主语、定语优先于宾语（均为修饰方位词的定语）。</a:t>
            </a:r>
          </a:p>
        </p:txBody>
      </p:sp>
    </p:spTree>
    <p:extLst>
      <p:ext uri="{BB962C8B-B14F-4D97-AF65-F5344CB8AC3E}">
        <p14:creationId xmlns:p14="http://schemas.microsoft.com/office/powerpoint/2010/main" val="3505531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参照成分类型（语义角色）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solidFill>
                  <a:schemeClr val="accent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测试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集情况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45489"/>
            <a:ext cx="5474726" cy="405079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这时候，正好是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老武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领着那十几个民兵往下退，忽然又发现【左面】有了敌人。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（施事）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随着时间的推移，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沙坝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出露海面，包围了一部分海域，【内侧】形成半封闭的狭长状湖泊。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（当事）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我熬出的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豆汁儿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泾渭分明，【上面】是清汤，下面是沉渣。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（受事）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Both"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杨光远同志大胆地设计了一个可以背在</a:t>
            </a:r>
            <a:r>
              <a:rPr lang="zh-CN" altLang="zh-CN" sz="1800" b="1" u="sng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身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上的架子，将摄影机放在【后边】，自己背着。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（方位或方位修饰）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4230ADE7-FE6D-B409-9983-D11B43796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216" t="1933" r="20216" b="8993"/>
          <a:stretch/>
        </p:blipFill>
        <p:spPr bwMode="auto">
          <a:xfrm>
            <a:off x="7602573" y="2206131"/>
            <a:ext cx="3628846" cy="3247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BCA855-7FB4-705D-DF35-B8321EBF770E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1D3B81-A9C7-7204-B3AB-8AEB76AC19B8}"/>
              </a:ext>
            </a:extLst>
          </p:cNvPr>
          <p:cNvSpPr txBox="1"/>
          <p:nvPr/>
        </p:nvSpPr>
        <p:spPr>
          <a:xfrm>
            <a:off x="1063752" y="6215314"/>
            <a:ext cx="517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*</a:t>
            </a:r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使用了哈工大社会计算与信息检索研究中心研制的语言技术平台（</a:t>
            </a:r>
            <a:r>
              <a:rPr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LTP</a:t>
            </a:r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）所提供工具自动标注，结合人工审核得到结果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F2DF884-ED33-CE25-317D-EC461A157C11}"/>
              </a:ext>
            </a:extLst>
          </p:cNvPr>
          <p:cNvSpPr txBox="1"/>
          <p:nvPr/>
        </p:nvSpPr>
        <p:spPr>
          <a:xfrm>
            <a:off x="1063752" y="5261207"/>
            <a:ext cx="5174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谓词的主体角色  </a:t>
            </a:r>
            <a:r>
              <a:rPr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—</a:t>
            </a:r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是否为动作行为直接发出者→ </a:t>
            </a:r>
            <a:r>
              <a:rPr lang="zh-CN" altLang="en-US" sz="1400" b="1" dirty="0">
                <a:solidFill>
                  <a:schemeClr val="accent5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施事 </a:t>
            </a:r>
            <a:r>
              <a:rPr lang="en-US" altLang="zh-CN" sz="1400" b="1" dirty="0">
                <a:solidFill>
                  <a:schemeClr val="accent5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/ </a:t>
            </a:r>
            <a:r>
              <a:rPr lang="zh-CN" altLang="en-US" sz="1400" b="1" dirty="0">
                <a:solidFill>
                  <a:schemeClr val="accent5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当事</a:t>
            </a:r>
            <a:endParaRPr lang="en-US" altLang="zh-CN" sz="1400" b="1" dirty="0">
              <a:solidFill>
                <a:schemeClr val="accent5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谓词的客体角色（除工具、材料、方式、空间等）→ </a:t>
            </a:r>
            <a:r>
              <a:rPr lang="zh-CN" altLang="en-US" sz="1400" b="1" dirty="0">
                <a:solidFill>
                  <a:schemeClr val="accent5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受事</a:t>
            </a:r>
            <a:endParaRPr lang="en-US" altLang="zh-CN" sz="1400" b="1" dirty="0">
              <a:solidFill>
                <a:schemeClr val="accent5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描述空间要素（地点、方向）</a:t>
            </a:r>
            <a:r>
              <a:rPr lang="en-US" altLang="zh-CN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+ </a:t>
            </a:r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对方位词构成修饰关系 → </a:t>
            </a:r>
            <a:r>
              <a:rPr lang="zh-CN" altLang="en-US" sz="1400" b="1" dirty="0">
                <a:solidFill>
                  <a:schemeClr val="accent5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方位或方位修饰</a:t>
            </a:r>
          </a:p>
        </p:txBody>
      </p:sp>
      <p:sp>
        <p:nvSpPr>
          <p:cNvPr id="13" name="标题 3">
            <a:extLst>
              <a:ext uri="{FF2B5EF4-FFF2-40B4-BE49-F238E27FC236}">
                <a16:creationId xmlns:a16="http://schemas.microsoft.com/office/drawing/2014/main" id="{2D2A2402-1EB3-2E62-BE19-57E21F6ACE6E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内容特征与大模型表现</a:t>
            </a:r>
          </a:p>
        </p:txBody>
      </p:sp>
    </p:spTree>
    <p:extLst>
      <p:ext uri="{BB962C8B-B14F-4D97-AF65-F5344CB8AC3E}">
        <p14:creationId xmlns:p14="http://schemas.microsoft.com/office/powerpoint/2010/main" val="3863792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1F63A23-C76C-8A4B-0253-D13C5B11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参照成分类型（语义角色）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41A092B-318A-8267-D064-E3D65A36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252735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当事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的正确率最高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施事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的正确率最低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其余无明显差异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误判选项中，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受事和当事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的比重最大（与其在测试集的分布情况对照）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8EFF79D6-2402-D028-3469-FB90275237DF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内容特征与大模型表现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BDD8C62-1D0B-480B-8F88-404C168ABFF1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E012023E-8C79-BEFA-9356-E540EA047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" t="85" r="1202" b="4492"/>
          <a:stretch/>
        </p:blipFill>
        <p:spPr bwMode="auto">
          <a:xfrm>
            <a:off x="5486804" y="2118826"/>
            <a:ext cx="6045984" cy="3691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B19CF6-FE93-C4E5-9728-09D05AC7F7A9}"/>
              </a:ext>
            </a:extLst>
          </p:cNvPr>
          <p:cNvSpPr txBox="1"/>
          <p:nvPr/>
        </p:nvSpPr>
        <p:spPr>
          <a:xfrm>
            <a:off x="6522281" y="573003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107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268449-2249-CD34-1D76-8BB425536B88}"/>
              </a:ext>
            </a:extLst>
          </p:cNvPr>
          <p:cNvSpPr txBox="1"/>
          <p:nvPr/>
        </p:nvSpPr>
        <p:spPr>
          <a:xfrm>
            <a:off x="7617477" y="573003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64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13A773-4734-8126-0498-22C3E32B8BE1}"/>
              </a:ext>
            </a:extLst>
          </p:cNvPr>
          <p:cNvSpPr txBox="1"/>
          <p:nvPr/>
        </p:nvSpPr>
        <p:spPr>
          <a:xfrm>
            <a:off x="8599079" y="573003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219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453A7C-AE46-4FCC-DA33-3DC4BE14A7B8}"/>
              </a:ext>
            </a:extLst>
          </p:cNvPr>
          <p:cNvSpPr txBox="1"/>
          <p:nvPr/>
        </p:nvSpPr>
        <p:spPr>
          <a:xfrm>
            <a:off x="9631809" y="573003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154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DA48C9-D065-2F1B-63C5-ACF2C3A4E4C7}"/>
              </a:ext>
            </a:extLst>
          </p:cNvPr>
          <p:cNvSpPr txBox="1"/>
          <p:nvPr/>
        </p:nvSpPr>
        <p:spPr>
          <a:xfrm>
            <a:off x="10732243" y="573003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49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CDDA8E-BE2D-A245-5D6B-6F55594136EE}"/>
              </a:ext>
            </a:extLst>
          </p:cNvPr>
          <p:cNvSpPr txBox="1"/>
          <p:nvPr/>
        </p:nvSpPr>
        <p:spPr>
          <a:xfrm>
            <a:off x="5019232" y="573003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选项数量：</a:t>
            </a:r>
            <a:endParaRPr lang="en-US" altLang="zh-CN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21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1F63A23-C76C-8A4B-0253-D13C5B11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参照成分类型（语义角色）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41A092B-318A-8267-D064-E3D65A36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语义角色：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多选题选择倾向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（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两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类语义角色同为答案时，仅选一项的选择情况，共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45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题）</a:t>
            </a:r>
            <a:endParaRPr lang="zh-CN" altLang="en-US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8EFF79D6-2402-D028-3469-FB90275237DF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内容特征与大模型表现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BDD8C62-1D0B-480B-8F88-404C168ABFF1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3D8BBF98-F6B2-44E3-2EA6-AFD172B21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255569" y="2645533"/>
            <a:ext cx="5520078" cy="3311882"/>
          </a:xfrm>
          <a:prstGeom prst="rect">
            <a:avLst/>
          </a:prstGeom>
        </p:spPr>
      </p:pic>
      <p:sp>
        <p:nvSpPr>
          <p:cNvPr id="14" name="内容占位符 4">
            <a:extLst>
              <a:ext uri="{FF2B5EF4-FFF2-40B4-BE49-F238E27FC236}">
                <a16:creationId xmlns:a16="http://schemas.microsoft.com/office/drawing/2014/main" id="{258F028E-7726-7F6A-3E2D-082687DA4DCE}"/>
              </a:ext>
            </a:extLst>
          </p:cNvPr>
          <p:cNvSpPr txBox="1">
            <a:spLocks/>
          </p:cNvSpPr>
          <p:nvPr/>
        </p:nvSpPr>
        <p:spPr>
          <a:xfrm>
            <a:off x="7112232" y="2995105"/>
            <a:ext cx="3883285" cy="259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受事优先于施事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当事优先于受事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方位或方位修饰明显优于施事，与受事无明显偏向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常规语义角色优于非常规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AD46BA31-A609-93DF-1C21-74965C478773}"/>
              </a:ext>
            </a:extLst>
          </p:cNvPr>
          <p:cNvSpPr/>
          <p:nvPr/>
        </p:nvSpPr>
        <p:spPr>
          <a:xfrm>
            <a:off x="9464566" y="3120147"/>
            <a:ext cx="110358" cy="7304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AD91C0-28C5-61A4-34A2-55EB6B5F99FC}"/>
              </a:ext>
            </a:extLst>
          </p:cNvPr>
          <p:cNvSpPr txBox="1"/>
          <p:nvPr/>
        </p:nvSpPr>
        <p:spPr>
          <a:xfrm>
            <a:off x="9607314" y="3254548"/>
            <a:ext cx="180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参照成分的被动性；</a:t>
            </a:r>
            <a:endParaRPr lang="en-US" altLang="zh-CN" sz="1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1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省略的语义持续性要求</a:t>
            </a:r>
            <a:endParaRPr lang="en-US" altLang="zh-CN" sz="1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771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60" y="527981"/>
            <a:ext cx="6665509" cy="1609344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参照成分类型（实体方位特征）</a:t>
            </a:r>
            <a:b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数据集情况</a:t>
            </a:r>
            <a:endParaRPr lang="zh-CN" altLang="en-US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1" y="1883081"/>
            <a:ext cx="5725931" cy="46733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作为参照成分的实体类别：交通工具、建筑地标、地形地貌、河流道路、有生命物、无生命物、身体器官、物体部件、容器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……</a:t>
            </a: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实体大类在物理属性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功能属性方面的相似 → 与方位词组合情况的相近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实体与方位词的组合情况可能影响针对特定方位词参照成分的判断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空间实体后置方位词组合用例的数值序列：上、里 </a:t>
            </a:r>
            <a:r>
              <a:rPr lang="en-US" altLang="zh-CN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&gt; </a:t>
            </a:r>
            <a:r>
              <a:rPr lang="zh-CN" altLang="en-US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下 </a:t>
            </a:r>
            <a:r>
              <a:rPr lang="en-US" altLang="zh-CN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&gt; </a:t>
            </a:r>
            <a:r>
              <a:rPr lang="zh-CN" altLang="en-US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前、外 </a:t>
            </a:r>
            <a:r>
              <a:rPr lang="en-US" altLang="zh-CN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&gt; </a:t>
            </a:r>
            <a:r>
              <a:rPr lang="zh-CN" altLang="en-US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后</a:t>
            </a:r>
            <a:endParaRPr lang="en-US" altLang="zh-CN" sz="1600" dirty="0">
              <a:latin typeface="Times New Roman" panose="02020603050405020304" pitchFamily="18" charset="0"/>
              <a:ea typeface="华文宋体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储泽祥，王寅（</a:t>
            </a:r>
            <a:r>
              <a:rPr lang="en-US" altLang="zh-CN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2008</a:t>
            </a:r>
            <a:r>
              <a:rPr lang="zh-CN" altLang="en-US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）：</a:t>
            </a:r>
            <a:r>
              <a:rPr lang="en-US" altLang="zh-CN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《</a:t>
            </a:r>
            <a:r>
              <a:rPr lang="zh-CN" altLang="en-US" sz="1600" dirty="0">
                <a:latin typeface="Times New Roman" panose="02020603050405020304" pitchFamily="18" charset="0"/>
                <a:ea typeface="华文宋体" panose="02010600040101010101" pitchFamily="2" charset="-122"/>
              </a:rPr>
              <a:t>空间实体的可居点与后置方位词的选择</a:t>
            </a:r>
            <a:r>
              <a:rPr lang="en-US" altLang="zh-CN" sz="1800" dirty="0">
                <a:latin typeface="Times New Roman" panose="02020603050405020304" pitchFamily="18" charset="0"/>
                <a:ea typeface="华文宋体" panose="02010600040101010101" pitchFamily="2" charset="-122"/>
              </a:rPr>
              <a:t>》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5B69897-F5D3-66F9-B926-FEFE4602C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60194"/>
              </p:ext>
            </p:extLst>
          </p:nvPr>
        </p:nvGraphicFramePr>
        <p:xfrm>
          <a:off x="6862053" y="561562"/>
          <a:ext cx="4115714" cy="5507277"/>
        </p:xfrm>
        <a:graphic>
          <a:graphicData uri="http://schemas.openxmlformats.org/drawingml/2006/table">
            <a:tbl>
              <a:tblPr firstRow="1" firstCol="1" bandRow="1"/>
              <a:tblGrid>
                <a:gridCol w="1029640">
                  <a:extLst>
                    <a:ext uri="{9D8B030D-6E8A-4147-A177-3AD203B41FA5}">
                      <a16:colId xmlns:a16="http://schemas.microsoft.com/office/drawing/2014/main" val="2581159840"/>
                    </a:ext>
                  </a:extLst>
                </a:gridCol>
                <a:gridCol w="1027363">
                  <a:extLst>
                    <a:ext uri="{9D8B030D-6E8A-4147-A177-3AD203B41FA5}">
                      <a16:colId xmlns:a16="http://schemas.microsoft.com/office/drawing/2014/main" val="1692174739"/>
                    </a:ext>
                  </a:extLst>
                </a:gridCol>
                <a:gridCol w="1026796">
                  <a:extLst>
                    <a:ext uri="{9D8B030D-6E8A-4147-A177-3AD203B41FA5}">
                      <a16:colId xmlns:a16="http://schemas.microsoft.com/office/drawing/2014/main" val="3051808833"/>
                    </a:ext>
                  </a:extLst>
                </a:gridCol>
                <a:gridCol w="1031915">
                  <a:extLst>
                    <a:ext uri="{9D8B030D-6E8A-4147-A177-3AD203B41FA5}">
                      <a16:colId xmlns:a16="http://schemas.microsoft.com/office/drawing/2014/main" val="3274040730"/>
                    </a:ext>
                  </a:extLst>
                </a:gridCol>
              </a:tblGrid>
              <a:tr h="218250">
                <a:tc gridSpan="4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200" b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类别：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交通工具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19304"/>
                  </a:ext>
                </a:extLst>
              </a:tr>
              <a:tr h="218250">
                <a:tc gridSpan="4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200" b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实体：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车、客车、货车、火车、船、轮船、飞机……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82478"/>
                  </a:ext>
                </a:extLst>
              </a:tr>
              <a:tr h="21825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方位词类型</a:t>
                      </a:r>
                      <a:endParaRPr lang="zh-CN" sz="1200" kern="100" dirty="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能否组合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是否固有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参照模式</a:t>
                      </a:r>
                      <a:endParaRPr lang="zh-CN" sz="12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99147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上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(65167)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外域、内部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空间、表面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308427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下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(4427)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外域、内部</a:t>
                      </a:r>
                      <a:endParaRPr lang="en-US" altLang="zh-CN" sz="1200" kern="1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空间、表面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992882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左、右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(961)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外域、内部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空间、表面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347670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里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(15155)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空间、表面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485706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(5398)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空间、表面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681153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前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(23852)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外域、内部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空间、表面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02500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后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(17672)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外域、内部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空间、表面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877340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周边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(2969)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外域、内部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空间、表面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69337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部件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(5438)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外域、内部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516779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绝对方位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(5984)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单一参照模式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412021"/>
                  </a:ext>
                </a:extLst>
              </a:tr>
              <a:tr h="220207">
                <a:tc gridSpan="4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……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633" marR="53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75930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62C263F9-3AA7-BEED-1864-3CC459C955D5}"/>
              </a:ext>
            </a:extLst>
          </p:cNvPr>
          <p:cNvSpPr txBox="1"/>
          <p:nvPr/>
        </p:nvSpPr>
        <p:spPr>
          <a:xfrm>
            <a:off x="6872260" y="604316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（一个可能的实体信息标注设想）</a:t>
            </a:r>
            <a:endParaRPr lang="en-US" altLang="zh-CN" sz="14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1959F3-C4DD-04E5-2C34-3AE0EF1C44B5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8A9543-2124-35D3-83E9-BC49138F6381}"/>
              </a:ext>
            </a:extLst>
          </p:cNvPr>
          <p:cNvSpPr txBox="1"/>
          <p:nvPr/>
        </p:nvSpPr>
        <p:spPr>
          <a:xfrm>
            <a:off x="11023642" y="3130310"/>
            <a:ext cx="1143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车前的乘客</a:t>
            </a:r>
            <a:endParaRPr lang="en-US" altLang="zh-CN" sz="1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1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（内部、空间）</a:t>
            </a:r>
            <a:endParaRPr lang="en-US" altLang="zh-CN" sz="1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1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车前的障碍物</a:t>
            </a:r>
            <a:endParaRPr lang="en-US" altLang="zh-CN" sz="1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1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（外域、空间）</a:t>
            </a:r>
            <a:endParaRPr lang="en-US" altLang="zh-CN" sz="1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1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车前的车牌</a:t>
            </a:r>
            <a:endParaRPr lang="en-US" altLang="zh-CN" sz="1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1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（外域、表面）</a:t>
            </a:r>
            <a:endParaRPr lang="en-US" altLang="zh-CN" sz="1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52283FE9-F512-2EEA-465A-4A809F651F61}"/>
              </a:ext>
            </a:extLst>
          </p:cNvPr>
          <p:cNvSpPr/>
          <p:nvPr/>
        </p:nvSpPr>
        <p:spPr>
          <a:xfrm>
            <a:off x="11008732" y="3284883"/>
            <a:ext cx="79761" cy="9044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777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E879AAC-196D-DB61-A7F6-E8125531A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961850"/>
              </p:ext>
            </p:extLst>
          </p:nvPr>
        </p:nvGraphicFramePr>
        <p:xfrm>
          <a:off x="4832543" y="2107091"/>
          <a:ext cx="5963478" cy="3289116"/>
        </p:xfrm>
        <a:graphic>
          <a:graphicData uri="http://schemas.openxmlformats.org/drawingml/2006/table">
            <a:tbl>
              <a:tblPr firstRow="1" firstCol="1" bandRow="1"/>
              <a:tblGrid>
                <a:gridCol w="1442084">
                  <a:extLst>
                    <a:ext uri="{9D8B030D-6E8A-4147-A177-3AD203B41FA5}">
                      <a16:colId xmlns:a16="http://schemas.microsoft.com/office/drawing/2014/main" val="2423040921"/>
                    </a:ext>
                  </a:extLst>
                </a:gridCol>
                <a:gridCol w="1011278">
                  <a:extLst>
                    <a:ext uri="{9D8B030D-6E8A-4147-A177-3AD203B41FA5}">
                      <a16:colId xmlns:a16="http://schemas.microsoft.com/office/drawing/2014/main" val="2358940879"/>
                    </a:ext>
                  </a:extLst>
                </a:gridCol>
                <a:gridCol w="1230401">
                  <a:extLst>
                    <a:ext uri="{9D8B030D-6E8A-4147-A177-3AD203B41FA5}">
                      <a16:colId xmlns:a16="http://schemas.microsoft.com/office/drawing/2014/main" val="3736271142"/>
                    </a:ext>
                  </a:extLst>
                </a:gridCol>
                <a:gridCol w="2279715">
                  <a:extLst>
                    <a:ext uri="{9D8B030D-6E8A-4147-A177-3AD203B41FA5}">
                      <a16:colId xmlns:a16="http://schemas.microsoft.com/office/drawing/2014/main" val="1605743996"/>
                    </a:ext>
                  </a:extLst>
                </a:gridCol>
              </a:tblGrid>
              <a:tr h="58885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方位词类型</a:t>
                      </a:r>
                      <a:endParaRPr lang="zh-CN" sz="16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总题数</a:t>
                      </a:r>
                      <a:endParaRPr lang="zh-CN" sz="16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正确回答数</a:t>
                      </a:r>
                      <a:endParaRPr lang="zh-CN" sz="16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正确率</a:t>
                      </a:r>
                      <a:endParaRPr lang="zh-CN" sz="1600" kern="100">
                        <a:effectLst/>
                        <a:highlight>
                          <a:srgbClr val="E7E6E6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03503"/>
                  </a:ext>
                </a:extLst>
              </a:tr>
              <a:tr h="3375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里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外（里）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911568"/>
                  </a:ext>
                </a:extLst>
              </a:tr>
              <a:tr h="3375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里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外（外）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132258"/>
                  </a:ext>
                </a:extLst>
              </a:tr>
              <a:tr h="3375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前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后（前）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0.67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95507"/>
                  </a:ext>
                </a:extLst>
              </a:tr>
              <a:tr h="3375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前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后（后）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0.36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18110"/>
                  </a:ext>
                </a:extLst>
              </a:tr>
              <a:tr h="3375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左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右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0.71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91906"/>
                  </a:ext>
                </a:extLst>
              </a:tr>
              <a:tr h="3375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周边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0.27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335399"/>
                  </a:ext>
                </a:extLst>
              </a:tr>
              <a:tr h="3375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部件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235234"/>
                  </a:ext>
                </a:extLst>
              </a:tr>
              <a:tr h="3375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绝对方位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23717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A7F9B28D-5693-1942-3D33-74C35C950B44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9838AE-5466-F7C7-5904-052E733E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01" y="1894515"/>
            <a:ext cx="3298418" cy="447885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45C9F54-59EB-D844-28BC-38CDC7EB4E5C}"/>
              </a:ext>
            </a:extLst>
          </p:cNvPr>
          <p:cNvSpPr txBox="1"/>
          <p:nvPr/>
        </p:nvSpPr>
        <p:spPr>
          <a:xfrm>
            <a:off x="4979211" y="1761980"/>
            <a:ext cx="5670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GPT-4</a:t>
            </a:r>
            <a:r>
              <a:rPr lang="zh-CN" altLang="en-US" sz="1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对“交通工具”类实体与不同方位词组合时的作答情况</a:t>
            </a:r>
            <a:endParaRPr lang="en-US" altLang="zh-CN" sz="16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1" name="内容占位符 4">
            <a:extLst>
              <a:ext uri="{FF2B5EF4-FFF2-40B4-BE49-F238E27FC236}">
                <a16:creationId xmlns:a16="http://schemas.microsoft.com/office/drawing/2014/main" id="{8D447ACE-1D69-9261-EB2B-B6D76A3BE9D4}"/>
              </a:ext>
            </a:extLst>
          </p:cNvPr>
          <p:cNvSpPr txBox="1">
            <a:spLocks/>
          </p:cNvSpPr>
          <p:nvPr/>
        </p:nvSpPr>
        <p:spPr>
          <a:xfrm>
            <a:off x="4718706" y="5495263"/>
            <a:ext cx="6543749" cy="103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前</a:t>
            </a:r>
            <a:r>
              <a:rPr lang="zh-CN" altLang="en-US" sz="16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明显优于</a:t>
            </a:r>
            <a:r>
              <a:rPr lang="zh-CN" altLang="en-US" sz="16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后</a:t>
            </a:r>
            <a:r>
              <a:rPr lang="zh-CN" altLang="en-US" sz="16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：实际语料用例</a:t>
            </a:r>
            <a:endParaRPr lang="en-US" altLang="zh-CN" sz="16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左</a:t>
            </a:r>
            <a:r>
              <a:rPr lang="en-US" altLang="zh-CN" sz="16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16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右类</a:t>
            </a:r>
            <a:r>
              <a:rPr lang="zh-CN" altLang="en-US" sz="16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表现优于评测结果平均水平：交通工具的固有特征突出</a:t>
            </a:r>
            <a:endParaRPr lang="en-US" altLang="zh-CN" sz="16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参照模式类别较少、用例相对丰富的</a:t>
            </a:r>
            <a:r>
              <a:rPr lang="zh-CN" altLang="en-US" sz="16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里</a:t>
            </a:r>
            <a:r>
              <a:rPr lang="en-US" altLang="zh-CN" sz="16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16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外类</a:t>
            </a:r>
            <a:r>
              <a:rPr lang="zh-CN" altLang="en-US" sz="16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：表现相对较好</a:t>
            </a:r>
            <a:endParaRPr lang="en-US" altLang="zh-CN" sz="16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BB2F6233-F907-7942-19B4-0B0654689149}"/>
              </a:ext>
            </a:extLst>
          </p:cNvPr>
          <p:cNvSpPr/>
          <p:nvPr/>
        </p:nvSpPr>
        <p:spPr>
          <a:xfrm>
            <a:off x="4718706" y="3487215"/>
            <a:ext cx="45719" cy="454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4108AD1-5E11-141F-440F-746C9C9B9931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557968" y="3714395"/>
            <a:ext cx="160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ECA973F-90CA-4F30-40C4-4B897E2BA5E3}"/>
              </a:ext>
            </a:extLst>
          </p:cNvPr>
          <p:cNvCxnSpPr>
            <a:cxnSpLocks/>
          </p:cNvCxnSpPr>
          <p:nvPr/>
        </p:nvCxnSpPr>
        <p:spPr>
          <a:xfrm>
            <a:off x="4553291" y="3714395"/>
            <a:ext cx="0" cy="1874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275F342-70B8-138D-3285-600FD59CCD82}"/>
              </a:ext>
            </a:extLst>
          </p:cNvPr>
          <p:cNvCxnSpPr/>
          <p:nvPr/>
        </p:nvCxnSpPr>
        <p:spPr>
          <a:xfrm>
            <a:off x="4553291" y="5589299"/>
            <a:ext cx="211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C78A0A19-7134-53F2-8520-AFC987768297}"/>
              </a:ext>
            </a:extLst>
          </p:cNvPr>
          <p:cNvSpPr/>
          <p:nvPr/>
        </p:nvSpPr>
        <p:spPr>
          <a:xfrm>
            <a:off x="10840956" y="2824007"/>
            <a:ext cx="63796" cy="438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185F7B4-0D67-8535-8EA3-6011B8904C68}"/>
              </a:ext>
            </a:extLst>
          </p:cNvPr>
          <p:cNvCxnSpPr>
            <a:cxnSpLocks/>
            <a:stCxn id="24" idx="1"/>
          </p:cNvCxnSpPr>
          <p:nvPr/>
        </p:nvCxnSpPr>
        <p:spPr>
          <a:xfrm>
            <a:off x="10904752" y="3043038"/>
            <a:ext cx="256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1CF2B9D-B3E1-ED5F-18E4-EB5F7D2DAD38}"/>
              </a:ext>
            </a:extLst>
          </p:cNvPr>
          <p:cNvCxnSpPr>
            <a:cxnSpLocks/>
          </p:cNvCxnSpPr>
          <p:nvPr/>
        </p:nvCxnSpPr>
        <p:spPr>
          <a:xfrm>
            <a:off x="11160948" y="3043038"/>
            <a:ext cx="0" cy="3109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870E15AC-2E6B-F97A-E9E8-6712D54B6E26}"/>
              </a:ext>
            </a:extLst>
          </p:cNvPr>
          <p:cNvCxnSpPr>
            <a:cxnSpLocks/>
          </p:cNvCxnSpPr>
          <p:nvPr/>
        </p:nvCxnSpPr>
        <p:spPr>
          <a:xfrm flipH="1">
            <a:off x="10468563" y="6152443"/>
            <a:ext cx="6923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标题 3">
            <a:extLst>
              <a:ext uri="{FF2B5EF4-FFF2-40B4-BE49-F238E27FC236}">
                <a16:creationId xmlns:a16="http://schemas.microsoft.com/office/drawing/2014/main" id="{0EA09BFC-8A13-54BC-79A1-E6DF768A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60" y="527981"/>
            <a:ext cx="6665509" cy="1609344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参照成分类型（实体方位特征）</a:t>
            </a:r>
            <a:b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540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4AF85A4-6356-7858-675D-CB36EE09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试题概况</a:t>
            </a:r>
          </a:p>
        </p:txBody>
      </p:sp>
    </p:spTree>
    <p:extLst>
      <p:ext uri="{BB962C8B-B14F-4D97-AF65-F5344CB8AC3E}">
        <p14:creationId xmlns:p14="http://schemas.microsoft.com/office/powerpoint/2010/main" val="127769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A2909C6-9FED-11E5-9BFA-B66E8DE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总结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19B0E10-4E32-7107-F095-8A3A741A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85076"/>
            <a:ext cx="10107904" cy="4473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方位词类型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宏观上，上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下、前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后、里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外类方位词的数据条目更多，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GPT-4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作答表现也较好；绝对方位类和左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右类的整体表现相对较差。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需注意相同方位词在实际使用中不同的语义指向或参照模式。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参照成分类型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句法角色方面，主谓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主语、定中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定语、动宾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宾语、介宾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宾语为典型类别，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GPT-4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的表现在典型类别内部无显著差异，相比其它类别，典型类别的判断准确率更高。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语义角色方面，大致呈当事 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&gt; 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受事 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&gt; 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施事，方位或方位修饰 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&gt; 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施事的选择倾向及准确性规律。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参照物作为空间实体的方位特征，影响其与不同类方位词组合的能力及常见语义指向。借助语言学的理论研究和语料库的数据支持，将实体聚类并标注相关信息特征，有助于进一步认识和分析。</a:t>
            </a: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7049297-4CC3-8E1B-9156-01FC828ADDC1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内容特征与大模型表现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E8E4D06-8050-B940-1AC6-9F2BC3E3BCE2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1364100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4AF85A4-6356-7858-675D-CB36EE09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抽样试题的人类测试表现</a:t>
            </a:r>
          </a:p>
        </p:txBody>
      </p:sp>
    </p:spTree>
    <p:extLst>
      <p:ext uri="{BB962C8B-B14F-4D97-AF65-F5344CB8AC3E}">
        <p14:creationId xmlns:p14="http://schemas.microsoft.com/office/powerpoint/2010/main" val="484344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006D1-227D-F275-B1EE-5B0C0139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人类测试概况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576AC-CDF4-0563-4A10-F892FE7E0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试题来源：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SpaCE2024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测试集（优先同源）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试题构成：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正式试题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100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题（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85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单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+15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多）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一致性试题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题（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组，每组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题：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8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单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+2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多）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共计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110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题，每天取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22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题测试，连续测试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天。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测试者背景：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汉语母语者，北京大学在校学生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正式测试前经过两轮（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道例题）试答培训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CDCBF89-AE3C-BEA5-5AB5-72F2A15C4A4A}"/>
              </a:ext>
            </a:extLst>
          </p:cNvPr>
          <p:cNvSpPr txBox="1">
            <a:spLocks/>
          </p:cNvSpPr>
          <p:nvPr/>
        </p:nvSpPr>
        <p:spPr>
          <a:xfrm>
            <a:off x="8557591" y="6197050"/>
            <a:ext cx="2857502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抽样试题的人类测试表现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2A6CDEB-E953-97C2-A101-A24E9A627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4" y="1138031"/>
            <a:ext cx="4145639" cy="4517528"/>
          </a:xfrm>
          <a:prstGeom prst="rect">
            <a:avLst/>
          </a:prstGeom>
          <a:ln w="6350">
            <a:solidFill>
              <a:schemeClr val="bg2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AD0B06-5816-6E66-01BA-49B3DE33A332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2472353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006D1-227D-F275-B1EE-5B0C0139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人类整体表现与大模型的对比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576AC-CDF4-0563-4A10-F892FE7E0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明显优于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GPT-4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的作答结果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总正确率若去掉最高最低，平均值与参赛队伍最优成绩相当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人类对多选题的作答情况更好，模型是单选题更好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大模型漏选（仅给出一个答案）情形较多，占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50%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以上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CDCBF89-AE3C-BEA5-5AB5-72F2A15C4A4A}"/>
              </a:ext>
            </a:extLst>
          </p:cNvPr>
          <p:cNvSpPr txBox="1">
            <a:spLocks/>
          </p:cNvSpPr>
          <p:nvPr/>
        </p:nvSpPr>
        <p:spPr>
          <a:xfrm>
            <a:off x="8557591" y="6197050"/>
            <a:ext cx="2857502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抽样试题的人类测试表现</a:t>
            </a: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BC65BB81-387C-7E79-3E85-4AFC081CB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78375"/>
              </p:ext>
            </p:extLst>
          </p:nvPr>
        </p:nvGraphicFramePr>
        <p:xfrm>
          <a:off x="591641" y="2392569"/>
          <a:ext cx="9410753" cy="9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758036" imgH="709515" progId="Excel.Sheet.12">
                  <p:embed/>
                </p:oleObj>
              </mc:Choice>
              <mc:Fallback>
                <p:oleObj name="Worksheet" r:id="rId3" imgW="6758036" imgH="7095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641" y="2392569"/>
                        <a:ext cx="9410753" cy="98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61F69F85-D460-BDD3-2929-37BBBD25C77B}"/>
              </a:ext>
            </a:extLst>
          </p:cNvPr>
          <p:cNvSpPr txBox="1"/>
          <p:nvPr/>
        </p:nvSpPr>
        <p:spPr>
          <a:xfrm>
            <a:off x="10147850" y="259411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  <a:latin typeface="Segoe UI Variable Text Semibold" pitchFamily="2" charset="0"/>
                <a:ea typeface="黑体" panose="02010609060101010101" pitchFamily="49" charset="-122"/>
              </a:rPr>
              <a:t>0.548</a:t>
            </a:r>
            <a:endParaRPr lang="zh-CN" altLang="en-US" dirty="0">
              <a:solidFill>
                <a:schemeClr val="accent5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9905B8-0522-B5B2-00CE-5B71DFC30C1F}"/>
              </a:ext>
            </a:extLst>
          </p:cNvPr>
          <p:cNvSpPr txBox="1"/>
          <p:nvPr/>
        </p:nvSpPr>
        <p:spPr>
          <a:xfrm>
            <a:off x="10147850" y="2848929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  <a:latin typeface="Segoe UI Variable Text Semibold" pitchFamily="2" charset="0"/>
                <a:ea typeface="黑体" panose="02010609060101010101" pitchFamily="49" charset="-122"/>
              </a:rPr>
              <a:t>0.620</a:t>
            </a:r>
            <a:endParaRPr lang="zh-CN" altLang="en-US" dirty="0">
              <a:solidFill>
                <a:schemeClr val="accent5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5554A9-579A-38DF-08EA-D9770355323C}"/>
              </a:ext>
            </a:extLst>
          </p:cNvPr>
          <p:cNvSpPr txBox="1"/>
          <p:nvPr/>
        </p:nvSpPr>
        <p:spPr>
          <a:xfrm>
            <a:off x="10147850" y="3083868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  <a:latin typeface="Segoe UI Variable Text Semibold" pitchFamily="2" charset="0"/>
                <a:ea typeface="黑体" panose="02010609060101010101" pitchFamily="49" charset="-122"/>
              </a:rPr>
              <a:t>0.558</a:t>
            </a:r>
            <a:endParaRPr lang="zh-CN" altLang="en-US" dirty="0">
              <a:solidFill>
                <a:schemeClr val="accent5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277245-0760-9C0E-F167-CD6FD8CCEE9E}"/>
              </a:ext>
            </a:extLst>
          </p:cNvPr>
          <p:cNvSpPr txBox="1"/>
          <p:nvPr/>
        </p:nvSpPr>
        <p:spPr>
          <a:xfrm>
            <a:off x="10111782" y="2340921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Segoe UI Variable Text Semibold" pitchFamily="2" charset="0"/>
                <a:ea typeface="黑体" panose="02010609060101010101" pitchFamily="49" charset="-122"/>
              </a:rPr>
              <a:t>GPT-4</a:t>
            </a:r>
            <a:endParaRPr lang="zh-CN" altLang="en-US" b="1" dirty="0"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190188-45C6-C5B0-4C73-7A11614D8076}"/>
              </a:ext>
            </a:extLst>
          </p:cNvPr>
          <p:cNvSpPr txBox="1"/>
          <p:nvPr/>
        </p:nvSpPr>
        <p:spPr>
          <a:xfrm>
            <a:off x="11012578" y="2591522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Segoe UI Variable Text Semibold" pitchFamily="2" charset="0"/>
                <a:ea typeface="黑体" panose="02010609060101010101" pitchFamily="49" charset="-122"/>
              </a:rPr>
              <a:t>0.8947</a:t>
            </a:r>
            <a:endParaRPr lang="zh-CN" altLang="en-US" dirty="0">
              <a:solidFill>
                <a:schemeClr val="accent2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11B0C7-8CD0-4BA9-9D7A-CC8213FB47CC}"/>
              </a:ext>
            </a:extLst>
          </p:cNvPr>
          <p:cNvSpPr txBox="1"/>
          <p:nvPr/>
        </p:nvSpPr>
        <p:spPr>
          <a:xfrm>
            <a:off x="10909559" y="2337780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Segoe UI Variable Text Semibold" pitchFamily="2" charset="0"/>
                <a:ea typeface="黑体" panose="02010609060101010101" pitchFamily="49" charset="-122"/>
              </a:rPr>
              <a:t>参赛队伍</a:t>
            </a:r>
            <a:endParaRPr lang="zh-CN" altLang="en-US" b="1" dirty="0"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B636636-6A0B-BB3C-FE36-EB51EAEE9FCF}"/>
              </a:ext>
            </a:extLst>
          </p:cNvPr>
          <p:cNvSpPr txBox="1"/>
          <p:nvPr/>
        </p:nvSpPr>
        <p:spPr>
          <a:xfrm>
            <a:off x="10163880" y="3923709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  <a:latin typeface="Segoe UI Variable Text Semibold" pitchFamily="2" charset="0"/>
                <a:ea typeface="黑体" panose="02010609060101010101" pitchFamily="49" charset="-122"/>
              </a:rPr>
              <a:t>0.582</a:t>
            </a:r>
            <a:endParaRPr lang="zh-CN" altLang="en-US" dirty="0">
              <a:solidFill>
                <a:schemeClr val="accent5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79C018-BFC4-3A35-1341-5CF604217DD3}"/>
              </a:ext>
            </a:extLst>
          </p:cNvPr>
          <p:cNvSpPr txBox="1"/>
          <p:nvPr/>
        </p:nvSpPr>
        <p:spPr>
          <a:xfrm>
            <a:off x="10163880" y="4178526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  <a:latin typeface="Segoe UI Variable Text Semibold" pitchFamily="2" charset="0"/>
                <a:ea typeface="黑体" panose="02010609060101010101" pitchFamily="49" charset="-122"/>
              </a:rPr>
              <a:t>0.677</a:t>
            </a:r>
            <a:endParaRPr lang="zh-CN" altLang="en-US" dirty="0">
              <a:solidFill>
                <a:schemeClr val="accent5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423F87F-4E3C-879A-BEC5-282B3A6629AA}"/>
              </a:ext>
            </a:extLst>
          </p:cNvPr>
          <p:cNvSpPr txBox="1"/>
          <p:nvPr/>
        </p:nvSpPr>
        <p:spPr>
          <a:xfrm>
            <a:off x="10163880" y="4413465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  <a:latin typeface="Segoe UI Variable Text Semibold" pitchFamily="2" charset="0"/>
                <a:ea typeface="黑体" panose="02010609060101010101" pitchFamily="49" charset="-122"/>
              </a:rPr>
              <a:t>0.508</a:t>
            </a:r>
            <a:endParaRPr lang="zh-CN" altLang="en-US" dirty="0">
              <a:solidFill>
                <a:schemeClr val="accent5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70420FF-FBA2-F69E-B91C-A6DF255725BE}"/>
              </a:ext>
            </a:extLst>
          </p:cNvPr>
          <p:cNvSpPr txBox="1"/>
          <p:nvPr/>
        </p:nvSpPr>
        <p:spPr>
          <a:xfrm>
            <a:off x="9711031" y="3442300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Segoe UI Variable Text Semibold" pitchFamily="2" charset="0"/>
                <a:ea typeface="黑体" panose="02010609060101010101" pitchFamily="49" charset="-122"/>
              </a:rPr>
              <a:t>GPT-4</a:t>
            </a:r>
          </a:p>
          <a:p>
            <a:pPr algn="ctr"/>
            <a:r>
              <a:rPr lang="en-US" altLang="zh-CN" sz="1600" b="1" dirty="0">
                <a:latin typeface="Segoe UI Variable Text Semibold" pitchFamily="2" charset="0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latin typeface="Segoe UI Variable Text Semibold" pitchFamily="2" charset="0"/>
                <a:ea typeface="黑体" panose="02010609060101010101" pitchFamily="49" charset="-122"/>
              </a:rPr>
              <a:t>在这些题目上</a:t>
            </a:r>
            <a:r>
              <a:rPr lang="en-US" altLang="zh-CN" sz="1600" b="1" dirty="0">
                <a:latin typeface="Segoe UI Variable Text Semibold" pitchFamily="2" charset="0"/>
                <a:ea typeface="黑体" panose="02010609060101010101" pitchFamily="49" charset="-122"/>
              </a:rPr>
              <a:t>)</a:t>
            </a:r>
            <a:endParaRPr lang="zh-CN" altLang="en-US" b="1" dirty="0"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DE04CD-5CE4-85AF-7BC7-02CD5871A3C2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2266038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006D1-227D-F275-B1EE-5B0C0139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人类测试反映的问题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576AC-CDF4-0563-4A10-F892FE7E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7899"/>
            <a:ext cx="10058400" cy="49105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答题结果 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— 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真实的空间语义理解能力？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人类共识受题型或语言表述影响：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以下</a:t>
            </a:r>
            <a:r>
              <a:rPr lang="en-US" altLang="zh-CN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zh-CN" altLang="en-US" sz="2200" dirty="0">
                <a:solidFill>
                  <a:schemeClr val="accent5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题答案均为“以上选项都不是”</a:t>
            </a:r>
            <a:endParaRPr lang="en-US" altLang="zh-CN" sz="2200" dirty="0">
              <a:solidFill>
                <a:schemeClr val="accent5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274320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雨后的山坡上，疏松的岩体和着稀泥，【下面】是万丈深渊；乱石横陈的塌方处，下面是湍急的水流……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buNone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人误选“稀泥”：方位描述不自然）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李锐找到了火锅店，发现大伙儿已经到齐了。这圆桌不大，刚好只够六个人坐。李锐看了看桌上的人：【左边】有个人以前没见过，问了下才知道是隔壁班的张松……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buNone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人误选“圆桌”：需借助语境，圆桌没有固有的左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右属性）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为了表现主人公穿过苇塘时一往无前的精神风貌，杨光远同志大胆地设计了一个可以背在身上的架子，将摄影机放在【后边】，自己背着，并采用焦距短、视野开阔的广角镜头。在他的脖子上还挂着一个电瓶，两只手托着身后的摄影机，为的是不让摄影机摆动太大。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buNone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人误选“架子”：方位关系不确定；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人误选“脖子”：方位描述不自然）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CDCBF89-AE3C-BEA5-5AB5-72F2A15C4A4A}"/>
              </a:ext>
            </a:extLst>
          </p:cNvPr>
          <p:cNvSpPr txBox="1">
            <a:spLocks/>
          </p:cNvSpPr>
          <p:nvPr/>
        </p:nvSpPr>
        <p:spPr>
          <a:xfrm>
            <a:off x="8557591" y="6197050"/>
            <a:ext cx="2857502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抽样试题的人类测试表现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E60925-32D9-BF4E-6392-0D76FB65BE18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3787880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006D1-227D-F275-B1EE-5B0C0139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人类测试反映的问题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576AC-CDF4-0563-4A10-F892FE7E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7899"/>
            <a:ext cx="10058400" cy="49105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答题结果 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— 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真实的空间语义理解能力？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人类共识受题型或语言表述影响：对试题设计或评分方式的提示</a:t>
            </a:r>
            <a:endParaRPr lang="en-US" altLang="zh-CN" sz="2200" dirty="0">
              <a:solidFill>
                <a:schemeClr val="accent5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274320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李锐找到了火锅店，发现大伙儿已经到齐了。这圆桌不大，刚好只够六个人坐。李锐看了看桌上的人：【左边】有个人以前没见过，问了下才知道是隔壁班的张松……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buNone/>
            </a:pP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选项有“李锐”时，仅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人回答错误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负责架线的二班全体同志，跨谷翻山，飞速前进。突然一道一百五十多米高的悬崖绝壁挡住了去路，在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上面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作业，人在云中走，水在脚下流。这样复杂的地形，连架过十几年线的连长宋长太同志也很少遇到。连里立即召开了“诸葛亮会”，同志们献计献策，决定采用“依线带线”的办法把线架过深谷。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……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线圈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|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深谷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|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宋长太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| </a:t>
            </a:r>
            <a:r>
              <a:rPr lang="zh-CN" altLang="en-US" sz="1800" b="1" i="0" u="none" strike="noStrike" dirty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悬崖</a:t>
            </a:r>
            <a:endParaRPr lang="en-US" altLang="zh-CN" sz="1800" b="1" i="0" u="none" strike="noStrike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74320" lvl="1" indent="0">
              <a:lnSpc>
                <a:spcPct val="100000"/>
              </a:lnSpc>
              <a:buNone/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二班全体同志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|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深谷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|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宋长太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| </a:t>
            </a:r>
            <a:r>
              <a:rPr lang="zh-CN" altLang="en-US" sz="1800" b="1" i="0" u="none" strike="noStrike" dirty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以上选项都不是 </a:t>
            </a:r>
            <a:r>
              <a:rPr lang="zh-CN" altLang="en-US" b="1" i="0" u="none" strike="noStrike" kern="100" dirty="0">
                <a:solidFill>
                  <a:schemeClr val="accent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位上题选择“悬崖”的测试者下题选择“深谷”</a:t>
            </a:r>
            <a:endParaRPr lang="en-US" altLang="zh-CN" sz="2200" b="1" dirty="0">
              <a:solidFill>
                <a:schemeClr val="accent5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CDCBF89-AE3C-BEA5-5AB5-72F2A15C4A4A}"/>
              </a:ext>
            </a:extLst>
          </p:cNvPr>
          <p:cNvSpPr txBox="1">
            <a:spLocks/>
          </p:cNvSpPr>
          <p:nvPr/>
        </p:nvSpPr>
        <p:spPr>
          <a:xfrm>
            <a:off x="8557591" y="6197050"/>
            <a:ext cx="2857502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抽样试题的人类测试表现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2E21ACB-85A7-AA43-8B3C-A4770A32B025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2338677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4AF85A4-6356-7858-675D-CB36EE09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总结和展望</a:t>
            </a:r>
          </a:p>
        </p:txBody>
      </p:sp>
    </p:spTree>
    <p:extLst>
      <p:ext uri="{BB962C8B-B14F-4D97-AF65-F5344CB8AC3E}">
        <p14:creationId xmlns:p14="http://schemas.microsoft.com/office/powerpoint/2010/main" val="3721117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778BE2-9098-04F9-B8B1-6DF893CA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33983"/>
            <a:ext cx="9880785" cy="46109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以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GPT-4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为代表的大语言模型在完成空间参照成分找回类选择题时，受到形式层面因素的影响相对有限、可控。可以通过平衡答案选项分布、控制问题长度相对集中，降低干扰，有利于针对基于内容的语义理解展开评测。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内容层面，考察涉及了①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词语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角度：方位词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类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、参照物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类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的自身语义特征；②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词组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角度：“参照物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类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)+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方位词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类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”的常见性、可能激活的空间语义指向类别；③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句子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段落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角度：补回的参照物在原文的句法、语义角色。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均可能存在一定的影响和规律。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尝试以实体大类信息标注联系前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个角度，在“交通工具”类实体的表现中有一定的解释力。尚不完善，但结合语言学对方位词和方位参照的划分和梳理、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HowNet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等语义信息词典和知识库、语料库提供的用例数据支持、现有评测情况提供的其它观察和认识，具有完成和优化的可行性。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人类测试验证了数据集质量相对较高，但仍存在受题型、语言习惯等带来的可能非空间认知层面的判断不一致。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666F2E7-DCAD-FD8C-95D2-FC575064B433}"/>
              </a:ext>
            </a:extLst>
          </p:cNvPr>
          <p:cNvSpPr txBox="1">
            <a:spLocks/>
          </p:cNvSpPr>
          <p:nvPr/>
        </p:nvSpPr>
        <p:spPr>
          <a:xfrm>
            <a:off x="9949069" y="6197050"/>
            <a:ext cx="1466023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总结和展望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FDFF75-E143-4D72-A9C0-B77E304E6C96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C42EF3E0-1907-942B-1D06-825F8A90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现有观察和发现：</a:t>
            </a:r>
          </a:p>
        </p:txBody>
      </p:sp>
    </p:spTree>
    <p:extLst>
      <p:ext uri="{BB962C8B-B14F-4D97-AF65-F5344CB8AC3E}">
        <p14:creationId xmlns:p14="http://schemas.microsoft.com/office/powerpoint/2010/main" val="3856974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778BE2-9098-04F9-B8B1-6DF893CAB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更多角度：方位词的句法、语义角色等</a:t>
            </a:r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目前针对试题形式、内容特征与大模型表现的相关性，主要是基于已有测试集进行描写和总体认识，可分别为数据集优化、评测分析角度提供参考。形式层面更可靠的结论应由实验验证。</a:t>
            </a:r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例如，选项顺序、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TEXT/QUESTION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长度都可以基于已有的同一条数据改造，以对照不同特征对作答一致性的影响；但参照成分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方位词位置关系及距离可能较难基于同一语料控制变量、设计考查试题。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对参赛队伍作答情况、技术策略的分析。</a:t>
            </a:r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666F2E7-DCAD-FD8C-95D2-FC575064B433}"/>
              </a:ext>
            </a:extLst>
          </p:cNvPr>
          <p:cNvSpPr txBox="1">
            <a:spLocks/>
          </p:cNvSpPr>
          <p:nvPr/>
        </p:nvSpPr>
        <p:spPr>
          <a:xfrm>
            <a:off x="9949069" y="6197050"/>
            <a:ext cx="1466023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总结和展望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FDFF75-E143-4D72-A9C0-B77E304E6C96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C42EF3E0-1907-942B-1D06-825F8A90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进一步有待思考：</a:t>
            </a:r>
          </a:p>
        </p:txBody>
      </p:sp>
    </p:spTree>
    <p:extLst>
      <p:ext uri="{BB962C8B-B14F-4D97-AF65-F5344CB8AC3E}">
        <p14:creationId xmlns:p14="http://schemas.microsoft.com/office/powerpoint/2010/main" val="633709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778BE2-9098-04F9-B8B1-6DF893CA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7445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另外，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GPT-4</a:t>
            </a: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的错误选项中，接近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1/4</a:t>
            </a: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都是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QUESTION</a:t>
            </a: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中出现的与方位词相关的目标物，是人类几乎不会犯的错误。</a:t>
            </a:r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是否为题目表述形式对大模型造成的困惑？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结合语料同源的角色识别题目作答表现观察；或说明“空间信息实体识别”针对一般目标物的考察也有必要。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666F2E7-DCAD-FD8C-95D2-FC575064B433}"/>
              </a:ext>
            </a:extLst>
          </p:cNvPr>
          <p:cNvSpPr txBox="1">
            <a:spLocks/>
          </p:cNvSpPr>
          <p:nvPr/>
        </p:nvSpPr>
        <p:spPr>
          <a:xfrm>
            <a:off x="9949069" y="6197050"/>
            <a:ext cx="1466023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总结和展望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FDFF75-E143-4D72-A9C0-B77E304E6C96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C42EF3E0-1907-942B-1D06-825F8A90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进一步有待思考：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422AE0-9121-AA5D-2882-440F4C02D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524" y="3702142"/>
            <a:ext cx="7496606" cy="26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0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任务简介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31721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SpaCE2024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中文空间语义理解评测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空间信息实体识别：缺失参照成分的找回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以选择题形式考察，分为单选题</a:t>
            </a:r>
            <a:r>
              <a:rPr lang="zh-CN" altLang="en-US" sz="16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（有且仅有一个答案）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、多选题</a:t>
            </a:r>
            <a:r>
              <a:rPr lang="zh-CN" altLang="en-US" sz="16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（至少两个答案）</a:t>
            </a:r>
            <a:endParaRPr lang="en-US" altLang="zh-CN" sz="16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AF06D73-F29C-1804-AF6D-C8E1C5D009DC}"/>
              </a:ext>
            </a:extLst>
          </p:cNvPr>
          <p:cNvSpPr txBox="1">
            <a:spLocks/>
          </p:cNvSpPr>
          <p:nvPr/>
        </p:nvSpPr>
        <p:spPr>
          <a:xfrm>
            <a:off x="10202919" y="6189692"/>
            <a:ext cx="1202236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试题概况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1B33EC-987A-7B6B-E82B-94DF27BDF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35" y="3545155"/>
            <a:ext cx="8697695" cy="23953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5785D72-0A33-BE15-6319-783AEF0DAE8D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2913835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7E711-1F2B-172A-EDE6-4097D8EF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1253318"/>
            <a:ext cx="9966960" cy="30358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5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SpaCE2024</a:t>
            </a:r>
            <a:r>
              <a:rPr lang="zh-CN" altLang="en-US" sz="5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空间参照成分找回：</a:t>
            </a:r>
            <a:br>
              <a:rPr lang="en-US" altLang="zh-CN" sz="5400" dirty="0">
                <a:latin typeface="Times New Roman" panose="02020603050405020304" pitchFamily="18" charset="0"/>
                <a:ea typeface="华文中宋" panose="02010600040101010101" pitchFamily="2" charset="-122"/>
              </a:rPr>
            </a:br>
            <a:r>
              <a:rPr lang="zh-CN" altLang="en-US" sz="5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试题情况及评测分析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4541D3-F51B-83F4-4829-BCF884379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5" y="4619806"/>
            <a:ext cx="4359964" cy="99481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感谢倾听！欢迎大家批评、指正。</a:t>
            </a:r>
          </a:p>
        </p:txBody>
      </p:sp>
    </p:spTree>
    <p:extLst>
      <p:ext uri="{BB962C8B-B14F-4D97-AF65-F5344CB8AC3E}">
        <p14:creationId xmlns:p14="http://schemas.microsoft.com/office/powerpoint/2010/main" val="285118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试题构造方法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36091"/>
            <a:ext cx="10058400" cy="49950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STEP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标注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274320" lvl="1" indent="0">
              <a:lnSpc>
                <a:spcPct val="100000"/>
              </a:lnSpc>
              <a:buNone/>
            </a:pP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如果把血液放在离心机中分离，血液就会分成三层。上层是黄色半透明液体，叫血浆，约占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55%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；沉在下面的是深红色的红细胞，约占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40%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45%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中间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有一层薄薄的白色物质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是白细胞和血小板。</a:t>
            </a: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buNone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[{"role":"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空间实体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","fragment":[{"text":"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白色物质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","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idxes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":[76,77,78,79]}]},{"role":"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处所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","fragment":[{"text":"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血液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","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idxes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":[14,15]}]},{"role":"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部件处所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","fragment":[{"text":"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血液中间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","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idxes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":[</a:t>
            </a:r>
            <a:r>
              <a:rPr lang="en-US" altLang="zh-CN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14,15,68,69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]}]}]]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词性标注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n + f 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→ 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n 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删除？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!n + f 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→ 参照成分缺失？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CCL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语料库模式查询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常见：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w/v/p/…(1-2) + f</a:t>
            </a:r>
            <a:endParaRPr lang="zh-CN" altLang="en-US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AF06D73-F29C-1804-AF6D-C8E1C5D009DC}"/>
              </a:ext>
            </a:extLst>
          </p:cNvPr>
          <p:cNvSpPr txBox="1">
            <a:spLocks/>
          </p:cNvSpPr>
          <p:nvPr/>
        </p:nvSpPr>
        <p:spPr>
          <a:xfrm>
            <a:off x="10202919" y="6189692"/>
            <a:ext cx="1202236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试题概况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4F3CE5-6845-EAF0-0FD5-30C841FBCBD1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278521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348F95C-28D9-1554-15CD-D9CC79B3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试题在数据集中的数量及分布情况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41C5CD4-FC12-BE84-5393-E992E534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训练集、验证集、测试集的数量及题型分布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共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1948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条试题数据，约按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6:1:3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分配至训练集、验证集、测试集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题型方面，以单选题为主，单选和多选的比例在各集相对一致</a:t>
            </a:r>
            <a:endParaRPr lang="en-US" altLang="zh-CN" sz="22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1C23E99-F0F3-91BC-4140-490B2DBBC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0"/>
          <a:stretch/>
        </p:blipFill>
        <p:spPr>
          <a:xfrm>
            <a:off x="1754782" y="3653518"/>
            <a:ext cx="8682435" cy="22287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7F9071-D79C-B68A-5FC9-D5AD69F652B2}"/>
              </a:ext>
            </a:extLst>
          </p:cNvPr>
          <p:cNvSpPr txBox="1"/>
          <p:nvPr/>
        </p:nvSpPr>
        <p:spPr>
          <a:xfrm>
            <a:off x="829916" y="406341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  <a:latin typeface="Segoe UI Variable Text Semibold" pitchFamily="2" charset="0"/>
                <a:ea typeface="黑体" panose="02010609060101010101" pitchFamily="49" charset="-122"/>
              </a:rPr>
              <a:t>56.4%</a:t>
            </a:r>
            <a:endParaRPr lang="zh-CN" altLang="en-US" dirty="0">
              <a:solidFill>
                <a:schemeClr val="accent5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A09D09-C5F9-457A-15D7-F9AD8F1AACF2}"/>
              </a:ext>
            </a:extLst>
          </p:cNvPr>
          <p:cNvSpPr txBox="1"/>
          <p:nvPr/>
        </p:nvSpPr>
        <p:spPr>
          <a:xfrm>
            <a:off x="829916" y="4417622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  <a:latin typeface="Segoe UI Variable Text Semibold" pitchFamily="2" charset="0"/>
                <a:ea typeface="黑体" panose="02010609060101010101" pitchFamily="49" charset="-122"/>
              </a:rPr>
              <a:t>12.8%</a:t>
            </a:r>
            <a:endParaRPr lang="zh-CN" altLang="en-US" sz="1600" dirty="0">
              <a:solidFill>
                <a:schemeClr val="accent5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400D71-A1A3-C2A6-1E65-5FDB148DFC61}"/>
              </a:ext>
            </a:extLst>
          </p:cNvPr>
          <p:cNvSpPr txBox="1"/>
          <p:nvPr/>
        </p:nvSpPr>
        <p:spPr>
          <a:xfrm>
            <a:off x="829916" y="4771826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  <a:latin typeface="Segoe UI Variable Text Semibold" pitchFamily="2" charset="0"/>
                <a:ea typeface="黑体" panose="02010609060101010101" pitchFamily="49" charset="-122"/>
              </a:rPr>
              <a:t>30.8%</a:t>
            </a:r>
            <a:endParaRPr lang="zh-CN" altLang="en-US" dirty="0">
              <a:solidFill>
                <a:schemeClr val="accent5"/>
              </a:solidFill>
              <a:latin typeface="Segoe UI Variable Text Semibold" pitchFamily="2" charset="0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C363280-A482-DEC1-6097-7D936AC23DA5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94E9BD83-1716-F633-EF10-ED2E3A205E49}"/>
              </a:ext>
            </a:extLst>
          </p:cNvPr>
          <p:cNvSpPr txBox="1">
            <a:spLocks/>
          </p:cNvSpPr>
          <p:nvPr/>
        </p:nvSpPr>
        <p:spPr>
          <a:xfrm>
            <a:off x="10202919" y="6189692"/>
            <a:ext cx="1202236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试题概况</a:t>
            </a:r>
          </a:p>
        </p:txBody>
      </p:sp>
    </p:spTree>
    <p:extLst>
      <p:ext uri="{BB962C8B-B14F-4D97-AF65-F5344CB8AC3E}">
        <p14:creationId xmlns:p14="http://schemas.microsoft.com/office/powerpoint/2010/main" val="401980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A2909C6-9FED-11E5-9BFA-B66E8DE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试题的大模型测试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19B0E10-4E32-7107-F095-8A3A741A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416552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以测试集在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GPT-4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的</a:t>
            </a:r>
            <a:r>
              <a:rPr lang="en-US" altLang="zh-CN" sz="24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zeroshot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评测结果为例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完全正确：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329/600  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约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54.8%</a:t>
            </a:r>
          </a:p>
          <a:p>
            <a:pPr>
              <a:lnSpc>
                <a:spcPct val="100000"/>
              </a:lnSpc>
            </a:pPr>
            <a:endParaRPr lang="zh-CN" altLang="en-US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953FFB-ADC8-CEAB-12D4-0C3253E15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02" y="1289304"/>
            <a:ext cx="5902283" cy="4586909"/>
          </a:xfrm>
          <a:prstGeom prst="rect">
            <a:avLst/>
          </a:prstGeom>
          <a:ln w="6350">
            <a:solidFill>
              <a:schemeClr val="bg2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C9DF468-C6AA-D1EE-8DEB-9067CC2C6A50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4330607F-0C51-3D02-08DD-9903368F1A77}"/>
              </a:ext>
            </a:extLst>
          </p:cNvPr>
          <p:cNvSpPr txBox="1">
            <a:spLocks/>
          </p:cNvSpPr>
          <p:nvPr/>
        </p:nvSpPr>
        <p:spPr>
          <a:xfrm>
            <a:off x="10202919" y="6189692"/>
            <a:ext cx="1202236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试题概况</a:t>
            </a:r>
          </a:p>
        </p:txBody>
      </p:sp>
    </p:spTree>
    <p:extLst>
      <p:ext uri="{BB962C8B-B14F-4D97-AF65-F5344CB8AC3E}">
        <p14:creationId xmlns:p14="http://schemas.microsoft.com/office/powerpoint/2010/main" val="420090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4AF85A4-6356-7858-675D-CB36EE09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测试集试题形式特征</a:t>
            </a:r>
            <a:br>
              <a:rPr lang="en-US" altLang="zh-CN" sz="5400" dirty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5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与大模型表现的相关性分析</a:t>
            </a:r>
          </a:p>
        </p:txBody>
      </p:sp>
    </p:spTree>
    <p:extLst>
      <p:ext uri="{BB962C8B-B14F-4D97-AF65-F5344CB8AC3E}">
        <p14:creationId xmlns:p14="http://schemas.microsoft.com/office/powerpoint/2010/main" val="340679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A2909C6-9FED-11E5-9BFA-B66E8DE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题型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大模型表现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19B0E10-4E32-7107-F095-8A3A741A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898902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单选题：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选择正确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 — 318/513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  约</a:t>
            </a:r>
            <a:r>
              <a:rPr lang="en-US" altLang="zh-CN" sz="2200" dirty="0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pitchFamily="2" charset="-122"/>
              </a:rPr>
              <a:t>0.620</a:t>
            </a: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多选题：</a:t>
            </a:r>
            <a:endParaRPr lang="en-US" altLang="zh-CN" sz="24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完全正确 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— 11/87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  约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0.126</a:t>
            </a: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选择无误，但存在漏选 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— 45/87  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约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0.517</a:t>
            </a: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存在错选 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— 31/87  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约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0.356</a:t>
            </a:r>
          </a:p>
          <a:p>
            <a:pPr lvl="1">
              <a:lnSpc>
                <a:spcPct val="10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整体的精确率（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precision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）≈ 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0.707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274320" lvl="1" indent="0">
              <a:lnSpc>
                <a:spcPct val="100000"/>
              </a:lnSpc>
              <a:buNone/>
            </a:pP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召回率（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recall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）≈ 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0.461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F1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值（</a:t>
            </a:r>
            <a:r>
              <a:rPr lang="en-US" altLang="zh-CN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F1 score</a:t>
            </a:r>
            <a:r>
              <a:rPr lang="zh-CN" altLang="en-US" sz="2200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）≈ </a:t>
            </a:r>
            <a:r>
              <a:rPr lang="en-US" altLang="zh-CN" sz="2200" dirty="0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pitchFamily="2" charset="-122"/>
              </a:rPr>
              <a:t>0.558</a:t>
            </a:r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37049297-4CC3-8E1B-9156-01FC828ADDC1}"/>
              </a:ext>
            </a:extLst>
          </p:cNvPr>
          <p:cNvSpPr txBox="1">
            <a:spLocks/>
          </p:cNvSpPr>
          <p:nvPr/>
        </p:nvSpPr>
        <p:spPr>
          <a:xfrm>
            <a:off x="8671893" y="6197050"/>
            <a:ext cx="2743200" cy="54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形式特征与大模型表现</a:t>
            </a:r>
          </a:p>
        </p:txBody>
      </p:sp>
      <p:sp>
        <p:nvSpPr>
          <p:cNvPr id="2" name="内容占位符 4">
            <a:extLst>
              <a:ext uri="{FF2B5EF4-FFF2-40B4-BE49-F238E27FC236}">
                <a16:creationId xmlns:a16="http://schemas.microsoft.com/office/drawing/2014/main" id="{E0F0A125-AD03-E04A-58DD-8648DB54B21D}"/>
              </a:ext>
            </a:extLst>
          </p:cNvPr>
          <p:cNvSpPr txBox="1">
            <a:spLocks/>
          </p:cNvSpPr>
          <p:nvPr/>
        </p:nvSpPr>
        <p:spPr>
          <a:xfrm>
            <a:off x="7057220" y="3187915"/>
            <a:ext cx="4525408" cy="185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单选表现优于多选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大部分基于概率比较而非分类判断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题目设计上，对单选题答案确定性和唯一性的考虑相对更充分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多选题一半以上仅给出一个答案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1">
              <a:lnSpc>
                <a:spcPct val="100000"/>
              </a:lnSpc>
            </a:pP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5F8E017-4F15-0880-322B-27CF8CF5D470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5426047" y="2820167"/>
            <a:ext cx="1631173" cy="129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787679B-947F-C4BB-408B-D979A458ABDB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545317" y="4116440"/>
            <a:ext cx="1511903" cy="1628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039B34B3-F7D7-01FA-0201-DBE71D936D33}"/>
              </a:ext>
            </a:extLst>
          </p:cNvPr>
          <p:cNvSpPr txBox="1"/>
          <p:nvPr/>
        </p:nvSpPr>
        <p:spPr>
          <a:xfrm>
            <a:off x="171881" y="163139"/>
            <a:ext cx="6096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| SpaCE2024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空间参照成分找回：试题概况及评测分析</a:t>
            </a:r>
          </a:p>
        </p:txBody>
      </p:sp>
    </p:spTree>
    <p:extLst>
      <p:ext uri="{BB962C8B-B14F-4D97-AF65-F5344CB8AC3E}">
        <p14:creationId xmlns:p14="http://schemas.microsoft.com/office/powerpoint/2010/main" val="3953530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木材纹理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木材纹理</Template>
  <TotalTime>1700</TotalTime>
  <Words>4274</Words>
  <Application>Microsoft Office PowerPoint</Application>
  <PresentationFormat>宽屏</PresentationFormat>
  <Paragraphs>544</Paragraphs>
  <Slides>40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等线</vt:lpstr>
      <vt:lpstr>华文宋体</vt:lpstr>
      <vt:lpstr>华文中宋</vt:lpstr>
      <vt:lpstr>Georgia</vt:lpstr>
      <vt:lpstr>Segoe UI Variable Text Semibold</vt:lpstr>
      <vt:lpstr>Times New Roman</vt:lpstr>
      <vt:lpstr>Trebuchet MS</vt:lpstr>
      <vt:lpstr>Wingdings</vt:lpstr>
      <vt:lpstr>木材纹理</vt:lpstr>
      <vt:lpstr>Worksheet</vt:lpstr>
      <vt:lpstr>SpaCE2024空间参照成分找回： 试题概况及评测分析</vt:lpstr>
      <vt:lpstr>目录</vt:lpstr>
      <vt:lpstr>试题概况</vt:lpstr>
      <vt:lpstr>任务简介</vt:lpstr>
      <vt:lpstr>试题构造方法</vt:lpstr>
      <vt:lpstr>试题在数据集中的数量及分布情况</vt:lpstr>
      <vt:lpstr>试题的大模型测试</vt:lpstr>
      <vt:lpstr>测试集试题形式特征 与大模型表现的相关性分析</vt:lpstr>
      <vt:lpstr>题型·大模型表现</vt:lpstr>
      <vt:lpstr>选项分布·数据集情况</vt:lpstr>
      <vt:lpstr>选项分布·大模型表现</vt:lpstr>
      <vt:lpstr>选项分布·大模型表现</vt:lpstr>
      <vt:lpstr>数据长度·数据集情况</vt:lpstr>
      <vt:lpstr>数据长度·大模型表现</vt:lpstr>
      <vt:lpstr>数据长度·大模型表现</vt:lpstr>
      <vt:lpstr>参照成分-方位词位置关系及距离·数据集情况</vt:lpstr>
      <vt:lpstr>参照成分-方位词位置关系及距离·大模型表现</vt:lpstr>
      <vt:lpstr>总结</vt:lpstr>
      <vt:lpstr>测试集试题内容特征 与大模型表现的相关性分析</vt:lpstr>
      <vt:lpstr>方位词类型·数据集情况</vt:lpstr>
      <vt:lpstr>方位词类型·大模型表现</vt:lpstr>
      <vt:lpstr>参照成分类型（句法角色）·测试集情况</vt:lpstr>
      <vt:lpstr>参照成分类型（句法角色）·大模型表现</vt:lpstr>
      <vt:lpstr>参照成分类型（句法角色）·大模型表现</vt:lpstr>
      <vt:lpstr>参照成分类型（语义角色）·测试集情况</vt:lpstr>
      <vt:lpstr>参照成分类型（语义角色）·大模型表现</vt:lpstr>
      <vt:lpstr>参照成分类型（语义角色）·大模型表现</vt:lpstr>
      <vt:lpstr>参照成分类型（实体方位特征） ·数据集情况</vt:lpstr>
      <vt:lpstr>参照成分类型（实体方位特征） ·大模型表现</vt:lpstr>
      <vt:lpstr>总结</vt:lpstr>
      <vt:lpstr>抽样试题的人类测试表现</vt:lpstr>
      <vt:lpstr>人类测试概况</vt:lpstr>
      <vt:lpstr>人类整体表现与大模型的对比</vt:lpstr>
      <vt:lpstr>人类测试反映的问题</vt:lpstr>
      <vt:lpstr>人类测试反映的问题</vt:lpstr>
      <vt:lpstr>总结和展望</vt:lpstr>
      <vt:lpstr>现有观察和发现：</vt:lpstr>
      <vt:lpstr>进一步有待思考：</vt:lpstr>
      <vt:lpstr>进一步有待思考：</vt:lpstr>
      <vt:lpstr>SpaCE2024空间参照成分找回： 试题情况及评测分析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SpaCE2024空间参照成分找回： 试题情况及评测分析</dc:title>
  <dc:creator>Sylvie R</dc:creator>
  <cp:lastModifiedBy>Sylvie R</cp:lastModifiedBy>
  <cp:revision>200</cp:revision>
  <dcterms:created xsi:type="dcterms:W3CDTF">2024-05-20T05:41:04Z</dcterms:created>
  <dcterms:modified xsi:type="dcterms:W3CDTF">2024-05-22T08:22:19Z</dcterms:modified>
</cp:coreProperties>
</file>