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58" r:id="rId5"/>
    <p:sldId id="260" r:id="rId6"/>
    <p:sldId id="262" r:id="rId7"/>
    <p:sldId id="264" r:id="rId8"/>
    <p:sldId id="266" r:id="rId9"/>
    <p:sldId id="265" r:id="rId10"/>
    <p:sldId id="267" r:id="rId11"/>
    <p:sldId id="268" r:id="rId12"/>
    <p:sldId id="261" r:id="rId13"/>
    <p:sldId id="269" r:id="rId14"/>
    <p:sldId id="270" r:id="rId15"/>
    <p:sldId id="272" r:id="rId16"/>
    <p:sldId id="273" r:id="rId17"/>
    <p:sldId id="274" r:id="rId18"/>
    <p:sldId id="275" r:id="rId19"/>
    <p:sldId id="277" r:id="rId20"/>
    <p:sldId id="276" r:id="rId21"/>
    <p:sldId id="279" r:id="rId22"/>
    <p:sldId id="278" r:id="rId23"/>
    <p:sldId id="280" r:id="rId24"/>
    <p:sldId id="281" r:id="rId25"/>
    <p:sldId id="282" r:id="rId26"/>
    <p:sldId id="28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30" autoAdjust="0"/>
  </p:normalViewPr>
  <p:slideViewPr>
    <p:cSldViewPr snapToGrid="0">
      <p:cViewPr varScale="1">
        <p:scale>
          <a:sx n="56" d="100"/>
          <a:sy n="56" d="100"/>
        </p:scale>
        <p:origin x="10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916664-D4B4-4A3B-93E7-6A834230F1E6}" type="datetimeFigureOut">
              <a:rPr lang="zh-CN" altLang="en-US" smtClean="0"/>
              <a:t>2024/5/8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FDECB-76BD-40F9-95BC-762681D56A5F}" type="slidenum">
              <a:rPr lang="zh-CN" altLang="en-US" smtClean="0"/>
              <a:t>‹#›</a:t>
            </a:fld>
            <a:endParaRPr lang="zh-CN" altLang="en-US"/>
          </a:p>
        </p:txBody>
      </p:sp>
    </p:spTree>
    <p:extLst>
      <p:ext uri="{BB962C8B-B14F-4D97-AF65-F5344CB8AC3E}">
        <p14:creationId xmlns:p14="http://schemas.microsoft.com/office/powerpoint/2010/main" val="312445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出发点有问题</a:t>
            </a:r>
          </a:p>
        </p:txBody>
      </p:sp>
      <p:sp>
        <p:nvSpPr>
          <p:cNvPr id="4" name="灯片编号占位符 3"/>
          <p:cNvSpPr>
            <a:spLocks noGrp="1"/>
          </p:cNvSpPr>
          <p:nvPr>
            <p:ph type="sldNum" sz="quarter" idx="5"/>
          </p:nvPr>
        </p:nvSpPr>
        <p:spPr/>
        <p:txBody>
          <a:bodyPr/>
          <a:lstStyle/>
          <a:p>
            <a:fld id="{0B6FDECB-76BD-40F9-95BC-762681D56A5F}" type="slidenum">
              <a:rPr lang="zh-CN" altLang="en-US" smtClean="0"/>
              <a:t>3</a:t>
            </a:fld>
            <a:endParaRPr lang="zh-CN" altLang="en-US"/>
          </a:p>
        </p:txBody>
      </p:sp>
    </p:spTree>
    <p:extLst>
      <p:ext uri="{BB962C8B-B14F-4D97-AF65-F5344CB8AC3E}">
        <p14:creationId xmlns:p14="http://schemas.microsoft.com/office/powerpoint/2010/main" val="344984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允许提交</a:t>
            </a:r>
            <a:r>
              <a:rPr lang="en-US" altLang="zh-CN" dirty="0"/>
              <a:t>3</a:t>
            </a:r>
            <a:r>
              <a:rPr lang="zh-CN" altLang="en-US" dirty="0"/>
              <a:t>次</a:t>
            </a:r>
          </a:p>
        </p:txBody>
      </p:sp>
      <p:sp>
        <p:nvSpPr>
          <p:cNvPr id="4" name="灯片编号占位符 3"/>
          <p:cNvSpPr>
            <a:spLocks noGrp="1"/>
          </p:cNvSpPr>
          <p:nvPr>
            <p:ph type="sldNum" sz="quarter" idx="5"/>
          </p:nvPr>
        </p:nvSpPr>
        <p:spPr/>
        <p:txBody>
          <a:bodyPr/>
          <a:lstStyle/>
          <a:p>
            <a:fld id="{0B6FDECB-76BD-40F9-95BC-762681D56A5F}" type="slidenum">
              <a:rPr lang="zh-CN" altLang="en-US" smtClean="0"/>
              <a:t>20</a:t>
            </a:fld>
            <a:endParaRPr lang="zh-CN" altLang="en-US"/>
          </a:p>
        </p:txBody>
      </p:sp>
    </p:spTree>
    <p:extLst>
      <p:ext uri="{BB962C8B-B14F-4D97-AF65-F5344CB8AC3E}">
        <p14:creationId xmlns:p14="http://schemas.microsoft.com/office/powerpoint/2010/main" val="198357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允许提交</a:t>
            </a:r>
            <a:r>
              <a:rPr lang="en-US" altLang="zh-CN" dirty="0"/>
              <a:t>3</a:t>
            </a:r>
            <a:r>
              <a:rPr lang="zh-CN" altLang="en-US" dirty="0"/>
              <a:t>次</a:t>
            </a:r>
          </a:p>
        </p:txBody>
      </p:sp>
      <p:sp>
        <p:nvSpPr>
          <p:cNvPr id="4" name="灯片编号占位符 3"/>
          <p:cNvSpPr>
            <a:spLocks noGrp="1"/>
          </p:cNvSpPr>
          <p:nvPr>
            <p:ph type="sldNum" sz="quarter" idx="5"/>
          </p:nvPr>
        </p:nvSpPr>
        <p:spPr/>
        <p:txBody>
          <a:bodyPr/>
          <a:lstStyle/>
          <a:p>
            <a:fld id="{0B6FDECB-76BD-40F9-95BC-762681D56A5F}" type="slidenum">
              <a:rPr lang="zh-CN" altLang="en-US" smtClean="0"/>
              <a:t>21</a:t>
            </a:fld>
            <a:endParaRPr lang="zh-CN" altLang="en-US"/>
          </a:p>
        </p:txBody>
      </p:sp>
    </p:spTree>
    <p:extLst>
      <p:ext uri="{BB962C8B-B14F-4D97-AF65-F5344CB8AC3E}">
        <p14:creationId xmlns:p14="http://schemas.microsoft.com/office/powerpoint/2010/main" val="1532908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三次机会</a:t>
            </a:r>
          </a:p>
        </p:txBody>
      </p:sp>
      <p:sp>
        <p:nvSpPr>
          <p:cNvPr id="4" name="灯片编号占位符 3"/>
          <p:cNvSpPr>
            <a:spLocks noGrp="1"/>
          </p:cNvSpPr>
          <p:nvPr>
            <p:ph type="sldNum" sz="quarter" idx="5"/>
          </p:nvPr>
        </p:nvSpPr>
        <p:spPr/>
        <p:txBody>
          <a:bodyPr/>
          <a:lstStyle/>
          <a:p>
            <a:fld id="{0B6FDECB-76BD-40F9-95BC-762681D56A5F}" type="slidenum">
              <a:rPr lang="zh-CN" altLang="en-US" smtClean="0"/>
              <a:t>22</a:t>
            </a:fld>
            <a:endParaRPr lang="zh-CN" altLang="en-US"/>
          </a:p>
        </p:txBody>
      </p:sp>
    </p:spTree>
    <p:extLst>
      <p:ext uri="{BB962C8B-B14F-4D97-AF65-F5344CB8AC3E}">
        <p14:creationId xmlns:p14="http://schemas.microsoft.com/office/powerpoint/2010/main" val="2903172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B6FDECB-76BD-40F9-95BC-762681D56A5F}" type="slidenum">
              <a:rPr lang="zh-CN" altLang="en-US" smtClean="0"/>
              <a:t>23</a:t>
            </a:fld>
            <a:endParaRPr lang="zh-CN" altLang="en-US"/>
          </a:p>
        </p:txBody>
      </p:sp>
    </p:spTree>
    <p:extLst>
      <p:ext uri="{BB962C8B-B14F-4D97-AF65-F5344CB8AC3E}">
        <p14:creationId xmlns:p14="http://schemas.microsoft.com/office/powerpoint/2010/main" val="300482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不能应对→弱智能</a:t>
            </a:r>
          </a:p>
        </p:txBody>
      </p:sp>
      <p:sp>
        <p:nvSpPr>
          <p:cNvPr id="4" name="灯片编号占位符 3"/>
          <p:cNvSpPr>
            <a:spLocks noGrp="1"/>
          </p:cNvSpPr>
          <p:nvPr>
            <p:ph type="sldNum" sz="quarter" idx="5"/>
          </p:nvPr>
        </p:nvSpPr>
        <p:spPr/>
        <p:txBody>
          <a:bodyPr/>
          <a:lstStyle/>
          <a:p>
            <a:fld id="{0B6FDECB-76BD-40F9-95BC-762681D56A5F}" type="slidenum">
              <a:rPr lang="zh-CN" altLang="en-US" smtClean="0"/>
              <a:t>4</a:t>
            </a:fld>
            <a:endParaRPr lang="zh-CN" altLang="en-US"/>
          </a:p>
        </p:txBody>
      </p:sp>
    </p:spTree>
    <p:extLst>
      <p:ext uri="{BB962C8B-B14F-4D97-AF65-F5344CB8AC3E}">
        <p14:creationId xmlns:p14="http://schemas.microsoft.com/office/powerpoint/2010/main" val="3484796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i="0" dirty="0">
                <a:effectLst/>
                <a:highlight>
                  <a:srgbClr val="FFFFFF"/>
                </a:highlight>
                <a:latin typeface="system-ui"/>
              </a:rPr>
              <a:t>将自己的经验和先验知识转化为新技能的速度</a:t>
            </a:r>
            <a:endParaRPr lang="en-US" altLang="zh-CN" b="1" i="0" dirty="0">
              <a:effectLst/>
              <a:highlight>
                <a:srgbClr val="FFFFFF"/>
              </a:highlight>
              <a:latin typeface="system-ui"/>
            </a:endParaRPr>
          </a:p>
          <a:p>
            <a:endParaRPr lang="en-US" altLang="zh-CN" b="1" i="0" dirty="0">
              <a:effectLst/>
              <a:highlight>
                <a:srgbClr val="FFFFFF"/>
              </a:highlight>
              <a:latin typeface="system-ui"/>
            </a:endParaRPr>
          </a:p>
          <a:p>
            <a:r>
              <a:rPr lang="zh-CN" altLang="en-US" b="0" i="0" dirty="0">
                <a:effectLst/>
                <a:highlight>
                  <a:srgbClr val="FFFFFF"/>
                </a:highlight>
                <a:latin typeface="system-ui"/>
              </a:rPr>
              <a:t>人类智力测量方案容易被机器获取</a:t>
            </a:r>
            <a:endParaRPr lang="en-US" altLang="zh-CN" b="0" i="0" dirty="0">
              <a:effectLst/>
              <a:highlight>
                <a:srgbClr val="FFFFFF"/>
              </a:highlight>
              <a:latin typeface="system-ui"/>
            </a:endParaRPr>
          </a:p>
        </p:txBody>
      </p:sp>
      <p:sp>
        <p:nvSpPr>
          <p:cNvPr id="4" name="灯片编号占位符 3"/>
          <p:cNvSpPr>
            <a:spLocks noGrp="1"/>
          </p:cNvSpPr>
          <p:nvPr>
            <p:ph type="sldNum" sz="quarter" idx="5"/>
          </p:nvPr>
        </p:nvSpPr>
        <p:spPr/>
        <p:txBody>
          <a:bodyPr/>
          <a:lstStyle/>
          <a:p>
            <a:fld id="{0B6FDECB-76BD-40F9-95BC-762681D56A5F}" type="slidenum">
              <a:rPr lang="zh-CN" altLang="en-US" smtClean="0"/>
              <a:t>6</a:t>
            </a:fld>
            <a:endParaRPr lang="zh-CN" altLang="en-US"/>
          </a:p>
        </p:txBody>
      </p:sp>
    </p:spTree>
    <p:extLst>
      <p:ext uri="{BB962C8B-B14F-4D97-AF65-F5344CB8AC3E}">
        <p14:creationId xmlns:p14="http://schemas.microsoft.com/office/powerpoint/2010/main" val="329888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i="0" dirty="0">
                <a:effectLst/>
                <a:highlight>
                  <a:srgbClr val="FFFFFF"/>
                </a:highlight>
                <a:latin typeface="system-ui"/>
              </a:rPr>
              <a:t>将自己的经验和先验知识转化为新技能的速度</a:t>
            </a:r>
            <a:endParaRPr lang="en-US" altLang="zh-CN" b="1" i="0" dirty="0">
              <a:effectLst/>
              <a:highlight>
                <a:srgbClr val="FFFFFF"/>
              </a:highlight>
              <a:latin typeface="system-ui"/>
            </a:endParaRPr>
          </a:p>
          <a:p>
            <a:endParaRPr lang="en-US" altLang="zh-CN" b="1" i="0" dirty="0">
              <a:effectLst/>
              <a:highlight>
                <a:srgbClr val="FFFFFF"/>
              </a:highlight>
              <a:latin typeface="system-ui"/>
            </a:endParaRPr>
          </a:p>
          <a:p>
            <a:r>
              <a:rPr lang="zh-CN" altLang="en-US" b="0" i="0" dirty="0">
                <a:effectLst/>
                <a:highlight>
                  <a:srgbClr val="FFFFFF"/>
                </a:highlight>
                <a:latin typeface="system-ui"/>
              </a:rPr>
              <a:t>人类智力测量方案容易被机器获取</a:t>
            </a:r>
            <a:endParaRPr lang="en-US" altLang="zh-CN" b="0" i="0" dirty="0">
              <a:effectLst/>
              <a:highlight>
                <a:srgbClr val="FFFFFF"/>
              </a:highlight>
              <a:latin typeface="system-ui"/>
            </a:endParaRPr>
          </a:p>
        </p:txBody>
      </p:sp>
      <p:sp>
        <p:nvSpPr>
          <p:cNvPr id="4" name="灯片编号占位符 3"/>
          <p:cNvSpPr>
            <a:spLocks noGrp="1"/>
          </p:cNvSpPr>
          <p:nvPr>
            <p:ph type="sldNum" sz="quarter" idx="5"/>
          </p:nvPr>
        </p:nvSpPr>
        <p:spPr/>
        <p:txBody>
          <a:bodyPr/>
          <a:lstStyle/>
          <a:p>
            <a:fld id="{0B6FDECB-76BD-40F9-95BC-762681D56A5F}" type="slidenum">
              <a:rPr lang="zh-CN" altLang="en-US" smtClean="0"/>
              <a:t>7</a:t>
            </a:fld>
            <a:endParaRPr lang="zh-CN" altLang="en-US"/>
          </a:p>
        </p:txBody>
      </p:sp>
    </p:spTree>
    <p:extLst>
      <p:ext uri="{BB962C8B-B14F-4D97-AF65-F5344CB8AC3E}">
        <p14:creationId xmlns:p14="http://schemas.microsoft.com/office/powerpoint/2010/main" val="983381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评价中间程序</a:t>
            </a:r>
            <a:endParaRPr lang="en-US" altLang="zh-CN" dirty="0"/>
          </a:p>
          <a:p>
            <a:r>
              <a:rPr lang="zh-CN" altLang="en-US" dirty="0"/>
              <a:t>跟神经网络有差别吗？</a:t>
            </a:r>
          </a:p>
        </p:txBody>
      </p:sp>
      <p:sp>
        <p:nvSpPr>
          <p:cNvPr id="4" name="灯片编号占位符 3"/>
          <p:cNvSpPr>
            <a:spLocks noGrp="1"/>
          </p:cNvSpPr>
          <p:nvPr>
            <p:ph type="sldNum" sz="quarter" idx="5"/>
          </p:nvPr>
        </p:nvSpPr>
        <p:spPr/>
        <p:txBody>
          <a:bodyPr/>
          <a:lstStyle/>
          <a:p>
            <a:fld id="{0B6FDECB-76BD-40F9-95BC-762681D56A5F}" type="slidenum">
              <a:rPr lang="zh-CN" altLang="en-US" smtClean="0"/>
              <a:t>8</a:t>
            </a:fld>
            <a:endParaRPr lang="zh-CN" altLang="en-US"/>
          </a:p>
        </p:txBody>
      </p:sp>
    </p:spTree>
    <p:extLst>
      <p:ext uri="{BB962C8B-B14F-4D97-AF65-F5344CB8AC3E}">
        <p14:creationId xmlns:p14="http://schemas.microsoft.com/office/powerpoint/2010/main" val="2471626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i="0" dirty="0">
                <a:effectLst/>
                <a:highlight>
                  <a:srgbClr val="FFFFFF"/>
                </a:highlight>
                <a:latin typeface="system-ui"/>
              </a:rPr>
              <a:t>将自己的经验和先验知识转化为新技能的速度</a:t>
            </a:r>
            <a:endParaRPr lang="en-US" altLang="zh-CN" b="1" i="0" dirty="0">
              <a:effectLst/>
              <a:highlight>
                <a:srgbClr val="FFFFFF"/>
              </a:highlight>
              <a:latin typeface="system-ui"/>
            </a:endParaRPr>
          </a:p>
          <a:p>
            <a:endParaRPr lang="en-US" altLang="zh-CN" b="1" i="0" dirty="0">
              <a:effectLst/>
              <a:highlight>
                <a:srgbClr val="FFFFFF"/>
              </a:highlight>
              <a:latin typeface="system-ui"/>
            </a:endParaRPr>
          </a:p>
          <a:p>
            <a:r>
              <a:rPr lang="zh-CN" altLang="en-US" b="0" i="0" dirty="0">
                <a:effectLst/>
                <a:highlight>
                  <a:srgbClr val="FFFFFF"/>
                </a:highlight>
                <a:latin typeface="system-ui"/>
              </a:rPr>
              <a:t>人类智力测量方案容易被机器获取</a:t>
            </a:r>
            <a:endParaRPr lang="en-US" altLang="zh-CN" b="0" i="0" dirty="0">
              <a:effectLst/>
              <a:highlight>
                <a:srgbClr val="FFFFFF"/>
              </a:highlight>
              <a:latin typeface="system-ui"/>
            </a:endParaRPr>
          </a:p>
        </p:txBody>
      </p:sp>
      <p:sp>
        <p:nvSpPr>
          <p:cNvPr id="4" name="灯片编号占位符 3"/>
          <p:cNvSpPr>
            <a:spLocks noGrp="1"/>
          </p:cNvSpPr>
          <p:nvPr>
            <p:ph type="sldNum" sz="quarter" idx="5"/>
          </p:nvPr>
        </p:nvSpPr>
        <p:spPr/>
        <p:txBody>
          <a:bodyPr/>
          <a:lstStyle/>
          <a:p>
            <a:fld id="{0B6FDECB-76BD-40F9-95BC-762681D56A5F}" type="slidenum">
              <a:rPr lang="zh-CN" altLang="en-US" smtClean="0"/>
              <a:t>9</a:t>
            </a:fld>
            <a:endParaRPr lang="zh-CN" altLang="en-US"/>
          </a:p>
        </p:txBody>
      </p:sp>
    </p:spTree>
    <p:extLst>
      <p:ext uri="{BB962C8B-B14F-4D97-AF65-F5344CB8AC3E}">
        <p14:creationId xmlns:p14="http://schemas.microsoft.com/office/powerpoint/2010/main" val="3426029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i="0" dirty="0">
                <a:effectLst/>
                <a:highlight>
                  <a:srgbClr val="FFFFFF"/>
                </a:highlight>
                <a:latin typeface="system-ui"/>
              </a:rPr>
              <a:t>将自己的经验和先验知识转化为新技能的速度</a:t>
            </a:r>
            <a:endParaRPr lang="en-US" altLang="zh-CN" b="1" i="0" dirty="0">
              <a:effectLst/>
              <a:highlight>
                <a:srgbClr val="FFFFFF"/>
              </a:highlight>
              <a:latin typeface="system-ui"/>
            </a:endParaRPr>
          </a:p>
          <a:p>
            <a:endParaRPr lang="en-US" altLang="zh-CN" b="1" i="0" dirty="0">
              <a:effectLst/>
              <a:highlight>
                <a:srgbClr val="FFFFFF"/>
              </a:highlight>
              <a:latin typeface="system-ui"/>
            </a:endParaRPr>
          </a:p>
          <a:p>
            <a:r>
              <a:rPr lang="zh-CN" altLang="en-US" b="0" i="0" dirty="0">
                <a:effectLst/>
                <a:highlight>
                  <a:srgbClr val="FFFFFF"/>
                </a:highlight>
                <a:latin typeface="system-ui"/>
              </a:rPr>
              <a:t>人类智力测量方案容易被机器获取</a:t>
            </a:r>
            <a:endParaRPr lang="en-US" altLang="zh-CN" b="0" i="0" dirty="0">
              <a:effectLst/>
              <a:highlight>
                <a:srgbClr val="FFFFFF"/>
              </a:highlight>
              <a:latin typeface="system-ui"/>
            </a:endParaRPr>
          </a:p>
        </p:txBody>
      </p:sp>
      <p:sp>
        <p:nvSpPr>
          <p:cNvPr id="4" name="灯片编号占位符 3"/>
          <p:cNvSpPr>
            <a:spLocks noGrp="1"/>
          </p:cNvSpPr>
          <p:nvPr>
            <p:ph type="sldNum" sz="quarter" idx="5"/>
          </p:nvPr>
        </p:nvSpPr>
        <p:spPr/>
        <p:txBody>
          <a:bodyPr/>
          <a:lstStyle/>
          <a:p>
            <a:fld id="{0B6FDECB-76BD-40F9-95BC-762681D56A5F}" type="slidenum">
              <a:rPr lang="zh-CN" altLang="en-US" smtClean="0"/>
              <a:t>10</a:t>
            </a:fld>
            <a:endParaRPr lang="zh-CN" altLang="en-US"/>
          </a:p>
        </p:txBody>
      </p:sp>
    </p:spTree>
    <p:extLst>
      <p:ext uri="{BB962C8B-B14F-4D97-AF65-F5344CB8AC3E}">
        <p14:creationId xmlns:p14="http://schemas.microsoft.com/office/powerpoint/2010/main" val="2495820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i="0" dirty="0">
                <a:effectLst/>
                <a:highlight>
                  <a:srgbClr val="FFFFFF"/>
                </a:highlight>
                <a:latin typeface="system-ui"/>
              </a:rPr>
              <a:t>将自己的经验和先验知识转化为新技能的速度</a:t>
            </a:r>
            <a:endParaRPr lang="en-US" altLang="zh-CN" b="1" i="0" dirty="0">
              <a:effectLst/>
              <a:highlight>
                <a:srgbClr val="FFFFFF"/>
              </a:highlight>
              <a:latin typeface="system-ui"/>
            </a:endParaRPr>
          </a:p>
          <a:p>
            <a:endParaRPr lang="en-US" altLang="zh-CN" b="1" i="0" dirty="0">
              <a:effectLst/>
              <a:highlight>
                <a:srgbClr val="FFFFFF"/>
              </a:highlight>
              <a:latin typeface="system-ui"/>
            </a:endParaRPr>
          </a:p>
          <a:p>
            <a:r>
              <a:rPr lang="zh-CN" altLang="en-US" b="0" i="0" dirty="0">
                <a:effectLst/>
                <a:highlight>
                  <a:srgbClr val="FFFFFF"/>
                </a:highlight>
                <a:latin typeface="system-ui"/>
              </a:rPr>
              <a:t>人类智力测量方案容易被机器获取</a:t>
            </a:r>
            <a:endParaRPr lang="en-US" altLang="zh-CN" b="0" i="0" dirty="0">
              <a:effectLst/>
              <a:highlight>
                <a:srgbClr val="FFFFFF"/>
              </a:highlight>
              <a:latin typeface="system-ui"/>
            </a:endParaRPr>
          </a:p>
        </p:txBody>
      </p:sp>
      <p:sp>
        <p:nvSpPr>
          <p:cNvPr id="4" name="灯片编号占位符 3"/>
          <p:cNvSpPr>
            <a:spLocks noGrp="1"/>
          </p:cNvSpPr>
          <p:nvPr>
            <p:ph type="sldNum" sz="quarter" idx="5"/>
          </p:nvPr>
        </p:nvSpPr>
        <p:spPr/>
        <p:txBody>
          <a:bodyPr/>
          <a:lstStyle/>
          <a:p>
            <a:fld id="{0B6FDECB-76BD-40F9-95BC-762681D56A5F}" type="slidenum">
              <a:rPr lang="zh-CN" altLang="en-US" smtClean="0"/>
              <a:t>11</a:t>
            </a:fld>
            <a:endParaRPr lang="zh-CN" altLang="en-US"/>
          </a:p>
        </p:txBody>
      </p:sp>
    </p:spTree>
    <p:extLst>
      <p:ext uri="{BB962C8B-B14F-4D97-AF65-F5344CB8AC3E}">
        <p14:creationId xmlns:p14="http://schemas.microsoft.com/office/powerpoint/2010/main" val="1064038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600testtask=400</a:t>
            </a:r>
            <a:r>
              <a:rPr lang="zh-CN" altLang="en-US" dirty="0"/>
              <a:t>公开</a:t>
            </a:r>
            <a:r>
              <a:rPr lang="en-US" altLang="zh-CN" dirty="0"/>
              <a:t>+200</a:t>
            </a:r>
            <a:r>
              <a:rPr lang="zh-CN" altLang="en-US" dirty="0"/>
              <a:t>不公开</a:t>
            </a:r>
            <a:endParaRPr lang="en-US" altLang="zh-CN" dirty="0"/>
          </a:p>
          <a:p>
            <a:r>
              <a:rPr lang="zh-CN" altLang="en-US" dirty="0"/>
              <a:t>每个</a:t>
            </a:r>
            <a:r>
              <a:rPr lang="en-US" altLang="zh-CN" dirty="0"/>
              <a:t>task1</a:t>
            </a:r>
            <a:r>
              <a:rPr lang="zh-CN" altLang="en-US" dirty="0"/>
              <a:t>个测试</a:t>
            </a:r>
            <a:endParaRPr lang="en-US" altLang="zh-CN" dirty="0"/>
          </a:p>
          <a:p>
            <a:r>
              <a:rPr lang="zh-CN" altLang="en-US" dirty="0"/>
              <a:t>人工构造</a:t>
            </a:r>
            <a:endParaRPr lang="en-US" altLang="zh-CN" dirty="0"/>
          </a:p>
          <a:p>
            <a:r>
              <a:rPr lang="zh-CN" altLang="en-US" dirty="0"/>
              <a:t>考察归纳与推理</a:t>
            </a:r>
          </a:p>
        </p:txBody>
      </p:sp>
      <p:sp>
        <p:nvSpPr>
          <p:cNvPr id="4" name="灯片编号占位符 3"/>
          <p:cNvSpPr>
            <a:spLocks noGrp="1"/>
          </p:cNvSpPr>
          <p:nvPr>
            <p:ph type="sldNum" sz="quarter" idx="5"/>
          </p:nvPr>
        </p:nvSpPr>
        <p:spPr/>
        <p:txBody>
          <a:bodyPr/>
          <a:lstStyle/>
          <a:p>
            <a:fld id="{0B6FDECB-76BD-40F9-95BC-762681D56A5F}" type="slidenum">
              <a:rPr lang="zh-CN" altLang="en-US" smtClean="0"/>
              <a:t>14</a:t>
            </a:fld>
            <a:endParaRPr lang="zh-CN" altLang="en-US"/>
          </a:p>
        </p:txBody>
      </p:sp>
    </p:spTree>
    <p:extLst>
      <p:ext uri="{BB962C8B-B14F-4D97-AF65-F5344CB8AC3E}">
        <p14:creationId xmlns:p14="http://schemas.microsoft.com/office/powerpoint/2010/main" val="3203317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E1620B-FFAD-6D18-B5D1-300DF16DB7BC}"/>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FEBA039-B2F6-8645-2BF3-41E0E45A56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8CE57E-374D-A383-A8FD-50A1FB4787C6}"/>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5" name="页脚占位符 4">
            <a:extLst>
              <a:ext uri="{FF2B5EF4-FFF2-40B4-BE49-F238E27FC236}">
                <a16:creationId xmlns:a16="http://schemas.microsoft.com/office/drawing/2014/main" id="{1D24BDBA-5DDC-44A2-664B-0E581AB1EEC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C12969-5731-2D04-D1A5-05A10DB44327}"/>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3268141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FB466E-F56B-40B5-139C-B026461391A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AD72C81-EBFE-F67C-F372-AB75F867135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510ED6A-2D0C-FDB3-B1D8-FB49C17EC6ED}"/>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5" name="页脚占位符 4">
            <a:extLst>
              <a:ext uri="{FF2B5EF4-FFF2-40B4-BE49-F238E27FC236}">
                <a16:creationId xmlns:a16="http://schemas.microsoft.com/office/drawing/2014/main" id="{DDDDB16F-EB6C-DFD2-A2DC-47CFBC9E749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3BF804-687E-C685-C4FB-13A3440C9D85}"/>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2203514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4B932C0D-1A1B-677F-1487-C6ACA99D989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516D06-1354-B704-5CCD-2984D3FE76D7}"/>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FF0414E-453D-03AE-8A38-14CB75F020A4}"/>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5" name="页脚占位符 4">
            <a:extLst>
              <a:ext uri="{FF2B5EF4-FFF2-40B4-BE49-F238E27FC236}">
                <a16:creationId xmlns:a16="http://schemas.microsoft.com/office/drawing/2014/main" id="{AEA17781-B6D8-8748-97FB-E92DAD63BD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4778C-8701-735F-6923-DDAEEB5EE595}"/>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291562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06C1EC-C3A4-4EF0-979D-E62ABB8BB8C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FA6B98-A5ED-9187-C6DC-376F082665D5}"/>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A6EFDCF-F6D6-75B1-BD0F-61CDBE3302C6}"/>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5" name="页脚占位符 4">
            <a:extLst>
              <a:ext uri="{FF2B5EF4-FFF2-40B4-BE49-F238E27FC236}">
                <a16:creationId xmlns:a16="http://schemas.microsoft.com/office/drawing/2014/main" id="{359E7289-12F7-9EDE-0177-57193C4D196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1DCE40-4BCF-F108-6D0C-FBA6CB5E6F2F}"/>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4065469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6497CA-51EA-DF2C-AD5B-185724298A4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4C311CD-4517-200A-48DB-578107A6F8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8B370EA-9745-AE59-A23F-A9AD0FB8E277}"/>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5" name="页脚占位符 4">
            <a:extLst>
              <a:ext uri="{FF2B5EF4-FFF2-40B4-BE49-F238E27FC236}">
                <a16:creationId xmlns:a16="http://schemas.microsoft.com/office/drawing/2014/main" id="{67291E1E-DFBD-4534-AD47-1854DDDA3D3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23F76D5-D358-D8D5-4027-1AF0EEFC6866}"/>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2165810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38FD9-A985-AE0A-D6FB-6C56EDAEEB5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9AFF675-25B8-0CC7-EC0A-88E71F8EA70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B794F15-E79E-BA1D-457C-0C01F665F8E7}"/>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B4B29CE-DF13-13CF-B93B-C2B2CF2B51F1}"/>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6" name="页脚占位符 5">
            <a:extLst>
              <a:ext uri="{FF2B5EF4-FFF2-40B4-BE49-F238E27FC236}">
                <a16:creationId xmlns:a16="http://schemas.microsoft.com/office/drawing/2014/main" id="{46370332-E7DF-A002-8CB9-BB07828BDE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65D9822-7E0E-BDBD-837C-90F9556FEDE4}"/>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832686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C69EA9-8EE2-8CF0-C9AA-F413919C061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9B4C51C-0921-E106-7FCF-281C500A46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977EE11-2FED-CC41-1EBC-2BA196B7E43B}"/>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D54EF07C-4DEC-D87E-0AD0-01F4C0B21F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6E8FBFE1-4927-AB39-F705-CEE8E46A9DF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5F97A990-F2C6-B264-053E-9ECDCB730B4D}"/>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8" name="页脚占位符 7">
            <a:extLst>
              <a:ext uri="{FF2B5EF4-FFF2-40B4-BE49-F238E27FC236}">
                <a16:creationId xmlns:a16="http://schemas.microsoft.com/office/drawing/2014/main" id="{83694A17-60F1-535B-321C-F639D0FD9C2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37664C3-E4DF-E83C-78DE-482CD6D3BA0E}"/>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371901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6CE349-E5C1-2CEF-4D1A-70F516CC5D2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0D4ED7D-2676-3E1B-603D-EBE8D47F0F87}"/>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4" name="页脚占位符 3">
            <a:extLst>
              <a:ext uri="{FF2B5EF4-FFF2-40B4-BE49-F238E27FC236}">
                <a16:creationId xmlns:a16="http://schemas.microsoft.com/office/drawing/2014/main" id="{6358E183-9FFD-E80C-574E-5D2CCF60C23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5089DF32-1A69-D1C4-55AC-F6C86AEAAA0D}"/>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1363323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B8EDDFD-301C-55C3-2008-761299AA9BC6}"/>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3" name="页脚占位符 2">
            <a:extLst>
              <a:ext uri="{FF2B5EF4-FFF2-40B4-BE49-F238E27FC236}">
                <a16:creationId xmlns:a16="http://schemas.microsoft.com/office/drawing/2014/main" id="{A80BD7CA-EFD8-47C6-46DE-EAC651C39916}"/>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88A14FD5-6E84-049B-76A0-EDD9B2F0F9CA}"/>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1926428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7B761E-117F-FDC8-1732-79F8B1CCB962}"/>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0CA8B63B-A15D-4E3B-4063-089650AD67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B23A703C-7961-F887-38B0-CAE9E8F243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F4D7C4EC-16DF-A9D2-2239-91EC95EA1127}"/>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6" name="页脚占位符 5">
            <a:extLst>
              <a:ext uri="{FF2B5EF4-FFF2-40B4-BE49-F238E27FC236}">
                <a16:creationId xmlns:a16="http://schemas.microsoft.com/office/drawing/2014/main" id="{EA214067-4711-1CFF-3354-BD6681162A1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A29F6EE-6728-0E81-9289-0A9128EF715A}"/>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756449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31C8CE-9E27-1F29-F176-C921ED0B305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FBDDF46-C1C6-1B64-FD5E-94A0141EB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B03ADCB-E314-2B67-FDB1-5530BB421C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7B06274-78EB-BB3D-1F2B-6AB9BE1E65DB}"/>
              </a:ext>
            </a:extLst>
          </p:cNvPr>
          <p:cNvSpPr>
            <a:spLocks noGrp="1"/>
          </p:cNvSpPr>
          <p:nvPr>
            <p:ph type="dt" sz="half" idx="10"/>
          </p:nvPr>
        </p:nvSpPr>
        <p:spPr/>
        <p:txBody>
          <a:bodyPr/>
          <a:lstStyle/>
          <a:p>
            <a:fld id="{B65D3DD0-0E0F-4BD5-B6AE-23E1174EACF9}" type="datetimeFigureOut">
              <a:rPr lang="zh-CN" altLang="en-US" smtClean="0"/>
              <a:t>2024/5/8</a:t>
            </a:fld>
            <a:endParaRPr lang="zh-CN" altLang="en-US"/>
          </a:p>
        </p:txBody>
      </p:sp>
      <p:sp>
        <p:nvSpPr>
          <p:cNvPr id="6" name="页脚占位符 5">
            <a:extLst>
              <a:ext uri="{FF2B5EF4-FFF2-40B4-BE49-F238E27FC236}">
                <a16:creationId xmlns:a16="http://schemas.microsoft.com/office/drawing/2014/main" id="{2E8DC53A-6079-428C-FF4E-38F8ED463CF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A2B85B8-3D77-DE8B-E25A-16A9A98E8EA0}"/>
              </a:ext>
            </a:extLst>
          </p:cNvPr>
          <p:cNvSpPr>
            <a:spLocks noGrp="1"/>
          </p:cNvSpPr>
          <p:nvPr>
            <p:ph type="sldNum" sz="quarter" idx="12"/>
          </p:nvPr>
        </p:nvSpPr>
        <p:spPr/>
        <p:txBody>
          <a:body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2894763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26E98162-A539-4DAA-7794-1ADB5B02C9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1BCA681-DE14-9CE4-1F3D-DE7944876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EAA6324-EFDB-5BDB-3243-86576A80DB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D3DD0-0E0F-4BD5-B6AE-23E1174EACF9}" type="datetimeFigureOut">
              <a:rPr lang="zh-CN" altLang="en-US" smtClean="0"/>
              <a:t>2024/5/8</a:t>
            </a:fld>
            <a:endParaRPr lang="zh-CN" altLang="en-US"/>
          </a:p>
        </p:txBody>
      </p:sp>
      <p:sp>
        <p:nvSpPr>
          <p:cNvPr id="5" name="页脚占位符 4">
            <a:extLst>
              <a:ext uri="{FF2B5EF4-FFF2-40B4-BE49-F238E27FC236}">
                <a16:creationId xmlns:a16="http://schemas.microsoft.com/office/drawing/2014/main" id="{22F3DE0B-0695-5A24-1C21-BE71E242D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0A9618F-9F26-DDA0-584B-FAD3A50E0F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7F03C-97C4-4F4A-8C14-A99BBD09D011}" type="slidenum">
              <a:rPr lang="zh-CN" altLang="en-US" smtClean="0"/>
              <a:t>‹#›</a:t>
            </a:fld>
            <a:endParaRPr lang="zh-CN" altLang="en-US"/>
          </a:p>
        </p:txBody>
      </p:sp>
    </p:spTree>
    <p:extLst>
      <p:ext uri="{BB962C8B-B14F-4D97-AF65-F5344CB8AC3E}">
        <p14:creationId xmlns:p14="http://schemas.microsoft.com/office/powerpoint/2010/main" val="1221280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9631D5-CEAC-9ADF-2632-5B97F3A2ABAC}"/>
              </a:ext>
            </a:extLst>
          </p:cNvPr>
          <p:cNvSpPr>
            <a:spLocks noGrp="1"/>
          </p:cNvSpPr>
          <p:nvPr>
            <p:ph type="ctrTitle"/>
          </p:nvPr>
        </p:nvSpPr>
        <p:spPr/>
        <p:txBody>
          <a:bodyPr/>
          <a:lstStyle/>
          <a:p>
            <a:r>
              <a:rPr lang="en-US" altLang="zh-CN" dirty="0"/>
              <a:t>ARC</a:t>
            </a:r>
            <a:r>
              <a:rPr lang="zh-CN" altLang="en-US" dirty="0"/>
              <a:t>数据集及评测</a:t>
            </a:r>
          </a:p>
        </p:txBody>
      </p:sp>
      <p:sp>
        <p:nvSpPr>
          <p:cNvPr id="3" name="副标题 2">
            <a:extLst>
              <a:ext uri="{FF2B5EF4-FFF2-40B4-BE49-F238E27FC236}">
                <a16:creationId xmlns:a16="http://schemas.microsoft.com/office/drawing/2014/main" id="{88C05825-ABC4-5B35-12F6-75DAFE77F49D}"/>
              </a:ext>
            </a:extLst>
          </p:cNvPr>
          <p:cNvSpPr>
            <a:spLocks noGrp="1"/>
          </p:cNvSpPr>
          <p:nvPr>
            <p:ph type="subTitle" idx="1"/>
          </p:nvPr>
        </p:nvSpPr>
        <p:spPr/>
        <p:txBody>
          <a:bodyPr/>
          <a:lstStyle/>
          <a:p>
            <a:r>
              <a:rPr lang="zh-CN" altLang="en-US" dirty="0"/>
              <a:t>肖力铭</a:t>
            </a:r>
          </a:p>
        </p:txBody>
      </p:sp>
    </p:spTree>
    <p:extLst>
      <p:ext uri="{BB962C8B-B14F-4D97-AF65-F5344CB8AC3E}">
        <p14:creationId xmlns:p14="http://schemas.microsoft.com/office/powerpoint/2010/main" val="2340862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F5542-CCDA-17C1-A68A-772A7C925D1D}"/>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sp>
        <p:nvSpPr>
          <p:cNvPr id="3" name="内容占位符 2">
            <a:extLst>
              <a:ext uri="{FF2B5EF4-FFF2-40B4-BE49-F238E27FC236}">
                <a16:creationId xmlns:a16="http://schemas.microsoft.com/office/drawing/2014/main" id="{BC88A779-F620-8FD3-F46E-267EFB968EA3}"/>
              </a:ext>
            </a:extLst>
          </p:cNvPr>
          <p:cNvSpPr>
            <a:spLocks noGrp="1"/>
          </p:cNvSpPr>
          <p:nvPr>
            <p:ph idx="1"/>
          </p:nvPr>
        </p:nvSpPr>
        <p:spPr>
          <a:xfrm>
            <a:off x="838200" y="1825624"/>
            <a:ext cx="10515600" cy="4883785"/>
          </a:xfrm>
        </p:spPr>
        <p:txBody>
          <a:bodyPr>
            <a:normAutofit/>
          </a:bodyPr>
          <a:lstStyle/>
          <a:p>
            <a:r>
              <a:rPr lang="zh-CN" altLang="en-US" b="0" i="0" dirty="0">
                <a:solidFill>
                  <a:srgbClr val="191B1F"/>
                </a:solidFill>
                <a:effectLst/>
                <a:highlight>
                  <a:srgbClr val="FFFFFF"/>
                </a:highlight>
                <a:latin typeface="-apple-system"/>
              </a:rPr>
              <a:t>如何衡量先验、经验、任务泛化难度</a:t>
            </a:r>
            <a:endParaRPr lang="en-US" altLang="zh-CN" b="0" i="0" dirty="0">
              <a:solidFill>
                <a:srgbClr val="191B1F"/>
              </a:solidFill>
              <a:effectLst/>
              <a:highlight>
                <a:srgbClr val="FFFFFF"/>
              </a:highlight>
              <a:latin typeface="-apple-system"/>
            </a:endParaRPr>
          </a:p>
          <a:p>
            <a:pPr marL="0" indent="0">
              <a:buNone/>
            </a:pPr>
            <a:r>
              <a:rPr lang="zh-CN" altLang="en-US" b="0" i="0" dirty="0">
                <a:solidFill>
                  <a:srgbClr val="191B1F"/>
                </a:solidFill>
                <a:effectLst/>
                <a:highlight>
                  <a:srgbClr val="FFFFFF"/>
                </a:highlight>
                <a:latin typeface="-apple-system"/>
              </a:rPr>
              <a:t>经验</a:t>
            </a:r>
            <a:r>
              <a:rPr lang="en-US" altLang="zh-CN" b="0" i="0" dirty="0">
                <a:solidFill>
                  <a:srgbClr val="191B1F"/>
                </a:solidFill>
                <a:effectLst/>
                <a:highlight>
                  <a:srgbClr val="FFFFFF"/>
                </a:highlight>
                <a:latin typeface="-apple-system"/>
              </a:rPr>
              <a:t>experience</a:t>
            </a:r>
            <a:r>
              <a:rPr lang="zh-CN" altLang="en-US" b="0" i="0" dirty="0">
                <a:solidFill>
                  <a:srgbClr val="191B1F"/>
                </a:solidFill>
                <a:effectLst/>
                <a:highlight>
                  <a:srgbClr val="FFFFFF"/>
                </a:highlight>
                <a:latin typeface="-apple-system"/>
              </a:rPr>
              <a:t>：训练时平均每一步减少了多少不确定性。</a:t>
            </a:r>
            <a:endParaRPr lang="en-US" altLang="zh-CN" b="0" i="0" dirty="0">
              <a:solidFill>
                <a:srgbClr val="191B1F"/>
              </a:solidFill>
              <a:effectLst/>
              <a:highlight>
                <a:srgbClr val="FFFFFF"/>
              </a:highlight>
              <a:latin typeface="-apple-system"/>
            </a:endParaRPr>
          </a:p>
        </p:txBody>
      </p:sp>
      <p:sp>
        <p:nvSpPr>
          <p:cNvPr id="5" name="文本框 4">
            <a:extLst>
              <a:ext uri="{FF2B5EF4-FFF2-40B4-BE49-F238E27FC236}">
                <a16:creationId xmlns:a16="http://schemas.microsoft.com/office/drawing/2014/main" id="{A8924D33-CC89-31CA-6D3A-9BC1C1B0E0BF}"/>
              </a:ext>
            </a:extLst>
          </p:cNvPr>
          <p:cNvSpPr txBox="1"/>
          <p:nvPr/>
        </p:nvSpPr>
        <p:spPr>
          <a:xfrm>
            <a:off x="8305473" y="694650"/>
            <a:ext cx="3185487" cy="646331"/>
          </a:xfrm>
          <a:prstGeom prst="rect">
            <a:avLst/>
          </a:prstGeom>
          <a:noFill/>
        </p:spPr>
        <p:txBody>
          <a:bodyPr wrap="square" rtlCol="0">
            <a:spAutoFit/>
          </a:bodyPr>
          <a:lstStyle/>
          <a:p>
            <a:r>
              <a:rPr lang="zh-CN" altLang="en-US" dirty="0"/>
              <a:t>这部分未花时间研读论文公式，有兴趣的同学请阅读原文</a:t>
            </a:r>
            <a:endParaRPr lang="en-US" altLang="zh-CN" dirty="0"/>
          </a:p>
        </p:txBody>
      </p:sp>
      <p:pic>
        <p:nvPicPr>
          <p:cNvPr id="6" name="图片 5">
            <a:extLst>
              <a:ext uri="{FF2B5EF4-FFF2-40B4-BE49-F238E27FC236}">
                <a16:creationId xmlns:a16="http://schemas.microsoft.com/office/drawing/2014/main" id="{8B432C37-EBF8-30D3-BEA1-4DAC7CFA4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4890" y="2819084"/>
            <a:ext cx="7182219" cy="3890325"/>
          </a:xfrm>
          <a:prstGeom prst="rect">
            <a:avLst/>
          </a:prstGeom>
        </p:spPr>
      </p:pic>
    </p:spTree>
    <p:extLst>
      <p:ext uri="{BB962C8B-B14F-4D97-AF65-F5344CB8AC3E}">
        <p14:creationId xmlns:p14="http://schemas.microsoft.com/office/powerpoint/2010/main" val="980352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F5542-CCDA-17C1-A68A-772A7C925D1D}"/>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sp>
        <p:nvSpPr>
          <p:cNvPr id="3" name="内容占位符 2">
            <a:extLst>
              <a:ext uri="{FF2B5EF4-FFF2-40B4-BE49-F238E27FC236}">
                <a16:creationId xmlns:a16="http://schemas.microsoft.com/office/drawing/2014/main" id="{BC88A779-F620-8FD3-F46E-267EFB968EA3}"/>
              </a:ext>
            </a:extLst>
          </p:cNvPr>
          <p:cNvSpPr>
            <a:spLocks noGrp="1"/>
          </p:cNvSpPr>
          <p:nvPr>
            <p:ph idx="1"/>
          </p:nvPr>
        </p:nvSpPr>
        <p:spPr>
          <a:xfrm>
            <a:off x="838200" y="1825624"/>
            <a:ext cx="10797540" cy="4883785"/>
          </a:xfrm>
        </p:spPr>
        <p:txBody>
          <a:bodyPr>
            <a:normAutofit/>
          </a:bodyPr>
          <a:lstStyle/>
          <a:p>
            <a:r>
              <a:rPr lang="zh-CN" altLang="en-US" b="0" i="0" dirty="0">
                <a:solidFill>
                  <a:srgbClr val="191B1F"/>
                </a:solidFill>
                <a:effectLst/>
                <a:highlight>
                  <a:srgbClr val="FFFFFF"/>
                </a:highlight>
                <a:latin typeface="-apple-system"/>
              </a:rPr>
              <a:t>如何衡量先验、经验、任务泛化难度</a:t>
            </a:r>
            <a:endParaRPr lang="en-US" altLang="zh-CN" b="0" i="0" dirty="0">
              <a:solidFill>
                <a:srgbClr val="191B1F"/>
              </a:solidFill>
              <a:effectLst/>
              <a:highlight>
                <a:srgbClr val="FFFFFF"/>
              </a:highlight>
              <a:latin typeface="-apple-system"/>
            </a:endParaRPr>
          </a:p>
          <a:p>
            <a:pPr marL="0" indent="0">
              <a:buNone/>
            </a:pPr>
            <a:r>
              <a:rPr lang="zh-CN" altLang="en-US" b="0" i="0" dirty="0">
                <a:solidFill>
                  <a:srgbClr val="191B1F"/>
                </a:solidFill>
                <a:effectLst/>
                <a:highlight>
                  <a:srgbClr val="FFFFFF"/>
                </a:highlight>
                <a:latin typeface="-apple-system"/>
              </a:rPr>
              <a:t>任务泛化难度：</a:t>
            </a:r>
            <a:r>
              <a:rPr lang="zh-CN" altLang="en-US" dirty="0"/>
              <a:t>在训练过程中表现最佳的最短程序在测试时的表现。如果在训练过程中表现最佳的最短程序在测试过程中也恰好表现出足够的技能水平，则该任务的泛化难度为零，即不涉及不确定性。</a:t>
            </a:r>
            <a:endParaRPr lang="en-US" altLang="zh-CN" b="0" i="0" dirty="0">
              <a:solidFill>
                <a:srgbClr val="191B1F"/>
              </a:solidFill>
              <a:effectLst/>
              <a:highlight>
                <a:srgbClr val="FFFFFF"/>
              </a:highlight>
              <a:latin typeface="-apple-system"/>
            </a:endParaRPr>
          </a:p>
        </p:txBody>
      </p:sp>
      <p:sp>
        <p:nvSpPr>
          <p:cNvPr id="5" name="文本框 4">
            <a:extLst>
              <a:ext uri="{FF2B5EF4-FFF2-40B4-BE49-F238E27FC236}">
                <a16:creationId xmlns:a16="http://schemas.microsoft.com/office/drawing/2014/main" id="{A8924D33-CC89-31CA-6D3A-9BC1C1B0E0BF}"/>
              </a:ext>
            </a:extLst>
          </p:cNvPr>
          <p:cNvSpPr txBox="1"/>
          <p:nvPr/>
        </p:nvSpPr>
        <p:spPr>
          <a:xfrm>
            <a:off x="8305473" y="694650"/>
            <a:ext cx="3185487" cy="646331"/>
          </a:xfrm>
          <a:prstGeom prst="rect">
            <a:avLst/>
          </a:prstGeom>
          <a:noFill/>
        </p:spPr>
        <p:txBody>
          <a:bodyPr wrap="square" rtlCol="0">
            <a:spAutoFit/>
          </a:bodyPr>
          <a:lstStyle/>
          <a:p>
            <a:r>
              <a:rPr lang="zh-CN" altLang="en-US" dirty="0"/>
              <a:t>这部分未花时间研读论文公式，有兴趣的同学请阅读原文</a:t>
            </a:r>
            <a:endParaRPr lang="en-US" altLang="zh-CN" dirty="0"/>
          </a:p>
        </p:txBody>
      </p:sp>
      <p:pic>
        <p:nvPicPr>
          <p:cNvPr id="6" name="图片 5">
            <a:extLst>
              <a:ext uri="{FF2B5EF4-FFF2-40B4-BE49-F238E27FC236}">
                <a16:creationId xmlns:a16="http://schemas.microsoft.com/office/drawing/2014/main" id="{38D9957D-4478-A31B-6FBE-93FEFA27F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6812" y="3858083"/>
            <a:ext cx="4678376" cy="1116046"/>
          </a:xfrm>
          <a:prstGeom prst="rect">
            <a:avLst/>
          </a:prstGeom>
        </p:spPr>
      </p:pic>
    </p:spTree>
    <p:extLst>
      <p:ext uri="{BB962C8B-B14F-4D97-AF65-F5344CB8AC3E}">
        <p14:creationId xmlns:p14="http://schemas.microsoft.com/office/powerpoint/2010/main" val="3917166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B0B35-A915-4A9F-1979-18D3C002AA5A}"/>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pic>
        <p:nvPicPr>
          <p:cNvPr id="5" name="内容占位符 4">
            <a:extLst>
              <a:ext uri="{FF2B5EF4-FFF2-40B4-BE49-F238E27FC236}">
                <a16:creationId xmlns:a16="http://schemas.microsoft.com/office/drawing/2014/main" id="{9739CADB-639F-F635-49DF-6CD52BD2898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0597" y="2609523"/>
            <a:ext cx="6430806" cy="3315986"/>
          </a:xfrm>
        </p:spPr>
      </p:pic>
      <p:sp>
        <p:nvSpPr>
          <p:cNvPr id="6" name="内容占位符 2">
            <a:extLst>
              <a:ext uri="{FF2B5EF4-FFF2-40B4-BE49-F238E27FC236}">
                <a16:creationId xmlns:a16="http://schemas.microsoft.com/office/drawing/2014/main" id="{79588BA1-990B-D8C1-1328-BEF4D322C3C1}"/>
              </a:ext>
            </a:extLst>
          </p:cNvPr>
          <p:cNvSpPr txBox="1">
            <a:spLocks/>
          </p:cNvSpPr>
          <p:nvPr/>
        </p:nvSpPr>
        <p:spPr>
          <a:xfrm>
            <a:off x="838200" y="1825624"/>
            <a:ext cx="11140440" cy="4883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191B1F"/>
                </a:solidFill>
                <a:highlight>
                  <a:srgbClr val="FFFFFF"/>
                </a:highlight>
                <a:latin typeface="-apple-system"/>
              </a:rPr>
              <a:t>弱智能和强智能的差别</a:t>
            </a:r>
            <a:endParaRPr lang="en-US" altLang="zh-CN" dirty="0">
              <a:solidFill>
                <a:srgbClr val="191B1F"/>
              </a:solidFill>
              <a:highlight>
                <a:srgbClr val="FFFFFF"/>
              </a:highlight>
              <a:latin typeface="-apple-system"/>
            </a:endParaRPr>
          </a:p>
        </p:txBody>
      </p:sp>
    </p:spTree>
    <p:extLst>
      <p:ext uri="{BB962C8B-B14F-4D97-AF65-F5344CB8AC3E}">
        <p14:creationId xmlns:p14="http://schemas.microsoft.com/office/powerpoint/2010/main" val="161844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B0B35-A915-4A9F-1979-18D3C002AA5A}"/>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sp>
        <p:nvSpPr>
          <p:cNvPr id="6" name="内容占位符 2">
            <a:extLst>
              <a:ext uri="{FF2B5EF4-FFF2-40B4-BE49-F238E27FC236}">
                <a16:creationId xmlns:a16="http://schemas.microsoft.com/office/drawing/2014/main" id="{79588BA1-990B-D8C1-1328-BEF4D322C3C1}"/>
              </a:ext>
            </a:extLst>
          </p:cNvPr>
          <p:cNvSpPr txBox="1">
            <a:spLocks/>
          </p:cNvSpPr>
          <p:nvPr/>
        </p:nvSpPr>
        <p:spPr>
          <a:xfrm>
            <a:off x="838200" y="1825624"/>
            <a:ext cx="11140440" cy="4883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191B1F"/>
                </a:solidFill>
                <a:highlight>
                  <a:srgbClr val="FFFFFF"/>
                </a:highlight>
                <a:latin typeface="-apple-system"/>
              </a:rPr>
              <a:t>论文观点三</a:t>
            </a:r>
            <a:endParaRPr lang="en-US" altLang="zh-CN" dirty="0">
              <a:solidFill>
                <a:srgbClr val="191B1F"/>
              </a:solidFill>
              <a:highlight>
                <a:srgbClr val="FFFFFF"/>
              </a:highlight>
              <a:latin typeface="-apple-system"/>
            </a:endParaRPr>
          </a:p>
          <a:p>
            <a:pPr marL="0" indent="0">
              <a:buNone/>
            </a:pPr>
            <a:r>
              <a:rPr lang="zh-CN" altLang="en-US" dirty="0">
                <a:solidFill>
                  <a:srgbClr val="FF0000"/>
                </a:solidFill>
                <a:highlight>
                  <a:srgbClr val="FFFFFF"/>
                </a:highlight>
                <a:latin typeface="-apple-system"/>
              </a:rPr>
              <a:t>一个评测</a:t>
            </a:r>
            <a:r>
              <a:rPr lang="en-US" altLang="zh-CN" dirty="0">
                <a:solidFill>
                  <a:srgbClr val="FF0000"/>
                </a:solidFill>
                <a:highlight>
                  <a:srgbClr val="FFFFFF"/>
                </a:highlight>
                <a:latin typeface="-apple-system"/>
              </a:rPr>
              <a:t>AI</a:t>
            </a:r>
            <a:r>
              <a:rPr lang="zh-CN" altLang="en-US" dirty="0">
                <a:solidFill>
                  <a:srgbClr val="FF0000"/>
                </a:solidFill>
                <a:highlight>
                  <a:srgbClr val="FFFFFF"/>
                </a:highlight>
                <a:latin typeface="-apple-system"/>
              </a:rPr>
              <a:t>智能的理想</a:t>
            </a:r>
            <a:r>
              <a:rPr lang="en-US" altLang="zh-CN" dirty="0">
                <a:solidFill>
                  <a:srgbClr val="FF0000"/>
                </a:solidFill>
                <a:highlight>
                  <a:srgbClr val="FFFFFF"/>
                </a:highlight>
                <a:latin typeface="-apple-system"/>
              </a:rPr>
              <a:t>benchmark</a:t>
            </a:r>
            <a:r>
              <a:rPr lang="zh-CN" altLang="en-US" dirty="0">
                <a:solidFill>
                  <a:srgbClr val="FF0000"/>
                </a:solidFill>
                <a:highlight>
                  <a:srgbClr val="FFFFFF"/>
                </a:highlight>
                <a:latin typeface="-apple-system"/>
              </a:rPr>
              <a:t>应具备以下特点</a:t>
            </a:r>
            <a:r>
              <a:rPr lang="zh-CN" altLang="en-US" dirty="0">
                <a:solidFill>
                  <a:srgbClr val="191B1F"/>
                </a:solidFill>
                <a:highlight>
                  <a:srgbClr val="FFFFFF"/>
                </a:highlight>
                <a:latin typeface="-apple-system"/>
              </a:rPr>
              <a:t>：</a:t>
            </a:r>
            <a:endParaRPr lang="en-US" altLang="zh-CN" dirty="0">
              <a:solidFill>
                <a:srgbClr val="191B1F"/>
              </a:solidFill>
              <a:highlight>
                <a:srgbClr val="FFFFFF"/>
              </a:highlight>
              <a:latin typeface="-apple-system"/>
            </a:endParaRPr>
          </a:p>
          <a:p>
            <a:pPr marL="0" indent="0">
              <a:buNone/>
            </a:pPr>
            <a:r>
              <a:rPr lang="en-US" altLang="zh-CN" dirty="0">
                <a:solidFill>
                  <a:srgbClr val="191B1F"/>
                </a:solidFill>
                <a:highlight>
                  <a:srgbClr val="FFFFFF"/>
                </a:highlight>
                <a:latin typeface="-apple-system"/>
              </a:rPr>
              <a:t>	</a:t>
            </a:r>
            <a:r>
              <a:rPr lang="zh-CN" altLang="en-US" dirty="0">
                <a:solidFill>
                  <a:srgbClr val="191B1F"/>
                </a:solidFill>
                <a:highlight>
                  <a:srgbClr val="FFFFFF"/>
                </a:highlight>
                <a:latin typeface="-apple-system"/>
              </a:rPr>
              <a:t>任务适用范围：评测结果在哪些范围内是有效的</a:t>
            </a:r>
            <a:endParaRPr lang="en-US" altLang="zh-CN" dirty="0">
              <a:solidFill>
                <a:srgbClr val="191B1F"/>
              </a:solidFill>
              <a:highlight>
                <a:srgbClr val="FFFFFF"/>
              </a:highlight>
              <a:latin typeface="-apple-system"/>
            </a:endParaRPr>
          </a:p>
          <a:p>
            <a:pPr marL="0" indent="0">
              <a:buNone/>
            </a:pPr>
            <a:r>
              <a:rPr lang="en-US" altLang="zh-CN" dirty="0">
                <a:solidFill>
                  <a:srgbClr val="191B1F"/>
                </a:solidFill>
                <a:highlight>
                  <a:srgbClr val="FFFFFF"/>
                </a:highlight>
                <a:latin typeface="-apple-system"/>
              </a:rPr>
              <a:t>	</a:t>
            </a:r>
            <a:r>
              <a:rPr lang="zh-CN" altLang="en-US" dirty="0">
                <a:solidFill>
                  <a:srgbClr val="191B1F"/>
                </a:solidFill>
                <a:highlight>
                  <a:srgbClr val="FFFFFF"/>
                </a:highlight>
                <a:latin typeface="-apple-system"/>
              </a:rPr>
              <a:t>先验知识明确：完成任务至少需要什么能力</a:t>
            </a:r>
            <a:endParaRPr lang="en-US" altLang="zh-CN" dirty="0">
              <a:solidFill>
                <a:srgbClr val="191B1F"/>
              </a:solidFill>
              <a:highlight>
                <a:srgbClr val="FFFFFF"/>
              </a:highlight>
              <a:latin typeface="-apple-system"/>
            </a:endParaRPr>
          </a:p>
          <a:p>
            <a:pPr marL="0" indent="0">
              <a:buNone/>
            </a:pPr>
            <a:r>
              <a:rPr lang="en-US" altLang="zh-CN" dirty="0">
                <a:solidFill>
                  <a:srgbClr val="191B1F"/>
                </a:solidFill>
                <a:highlight>
                  <a:srgbClr val="FFFFFF"/>
                </a:highlight>
                <a:latin typeface="-apple-system"/>
              </a:rPr>
              <a:t>	</a:t>
            </a:r>
            <a:r>
              <a:rPr lang="zh-CN" altLang="en-US" dirty="0">
                <a:solidFill>
                  <a:srgbClr val="191B1F"/>
                </a:solidFill>
                <a:highlight>
                  <a:srgbClr val="FFFFFF"/>
                </a:highlight>
                <a:latin typeface="-apple-system"/>
              </a:rPr>
              <a:t>不受限于训练数据：评测结果不因训练数据量增大而提高</a:t>
            </a:r>
            <a:endParaRPr lang="en-US" altLang="zh-CN" dirty="0">
              <a:solidFill>
                <a:srgbClr val="191B1F"/>
              </a:solidFill>
              <a:highlight>
                <a:srgbClr val="FFFFFF"/>
              </a:highlight>
              <a:latin typeface="-apple-system"/>
            </a:endParaRPr>
          </a:p>
          <a:p>
            <a:pPr marL="0" indent="0">
              <a:buNone/>
            </a:pPr>
            <a:r>
              <a:rPr lang="en-US" altLang="zh-CN" dirty="0">
                <a:solidFill>
                  <a:srgbClr val="191B1F"/>
                </a:solidFill>
                <a:highlight>
                  <a:srgbClr val="FFFFFF"/>
                </a:highlight>
                <a:latin typeface="-apple-system"/>
              </a:rPr>
              <a:t>	</a:t>
            </a:r>
            <a:r>
              <a:rPr lang="zh-CN" altLang="en-US" dirty="0">
                <a:solidFill>
                  <a:srgbClr val="191B1F"/>
                </a:solidFill>
                <a:highlight>
                  <a:srgbClr val="FFFFFF"/>
                </a:highlight>
                <a:latin typeface="-apple-system"/>
              </a:rPr>
              <a:t>以人类为中心：对人类和机器都有效，人类无训练情况下可解决</a:t>
            </a:r>
            <a:endParaRPr lang="en-US" altLang="zh-CN" dirty="0">
              <a:solidFill>
                <a:srgbClr val="191B1F"/>
              </a:solidFill>
              <a:highlight>
                <a:srgbClr val="FFFFFF"/>
              </a:highlight>
              <a:latin typeface="-apple-system"/>
            </a:endParaRPr>
          </a:p>
          <a:p>
            <a:pPr marL="0" indent="0">
              <a:buNone/>
            </a:pPr>
            <a:r>
              <a:rPr lang="en-US" altLang="zh-CN" dirty="0">
                <a:solidFill>
                  <a:srgbClr val="191B1F"/>
                </a:solidFill>
                <a:highlight>
                  <a:srgbClr val="FFFFFF"/>
                </a:highlight>
                <a:latin typeface="-apple-system"/>
              </a:rPr>
              <a:t>	</a:t>
            </a:r>
            <a:r>
              <a:rPr lang="zh-CN" altLang="en-US" dirty="0">
                <a:solidFill>
                  <a:srgbClr val="191B1F"/>
                </a:solidFill>
                <a:highlight>
                  <a:srgbClr val="FFFFFF"/>
                </a:highlight>
                <a:latin typeface="-apple-system"/>
              </a:rPr>
              <a:t>任务泛化难度可衡量，至少可预测</a:t>
            </a:r>
            <a:endParaRPr lang="en-US" altLang="zh-CN" dirty="0">
              <a:solidFill>
                <a:srgbClr val="191B1F"/>
              </a:solidFill>
              <a:highlight>
                <a:srgbClr val="FFFFFF"/>
              </a:highlight>
              <a:latin typeface="-apple-system"/>
            </a:endParaRPr>
          </a:p>
        </p:txBody>
      </p:sp>
    </p:spTree>
    <p:extLst>
      <p:ext uri="{BB962C8B-B14F-4D97-AF65-F5344CB8AC3E}">
        <p14:creationId xmlns:p14="http://schemas.microsoft.com/office/powerpoint/2010/main" val="2122799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B0B35-A915-4A9F-1979-18D3C002AA5A}"/>
              </a:ext>
            </a:extLst>
          </p:cNvPr>
          <p:cNvSpPr>
            <a:spLocks noGrp="1"/>
          </p:cNvSpPr>
          <p:nvPr>
            <p:ph type="title"/>
          </p:nvPr>
        </p:nvSpPr>
        <p:spPr/>
        <p:txBody>
          <a:bodyPr/>
          <a:lstStyle/>
          <a:p>
            <a:r>
              <a:rPr lang="en-US" altLang="zh-CN" dirty="0"/>
              <a:t>ARC</a:t>
            </a:r>
            <a:r>
              <a:rPr lang="zh-CN" altLang="en-US" dirty="0"/>
              <a:t>数据集</a:t>
            </a:r>
          </a:p>
        </p:txBody>
      </p:sp>
      <p:sp>
        <p:nvSpPr>
          <p:cNvPr id="6" name="内容占位符 2">
            <a:extLst>
              <a:ext uri="{FF2B5EF4-FFF2-40B4-BE49-F238E27FC236}">
                <a16:creationId xmlns:a16="http://schemas.microsoft.com/office/drawing/2014/main" id="{79588BA1-990B-D8C1-1328-BEF4D322C3C1}"/>
              </a:ext>
            </a:extLst>
          </p:cNvPr>
          <p:cNvSpPr txBox="1">
            <a:spLocks/>
          </p:cNvSpPr>
          <p:nvPr/>
        </p:nvSpPr>
        <p:spPr>
          <a:xfrm>
            <a:off x="838200" y="1825624"/>
            <a:ext cx="11140440" cy="4883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tLang="zh-CN" dirty="0" err="1">
                <a:solidFill>
                  <a:srgbClr val="191B1F"/>
                </a:solidFill>
                <a:highlight>
                  <a:srgbClr val="FFFFFF"/>
                </a:highlight>
                <a:latin typeface="-apple-system"/>
              </a:rPr>
              <a:t>Abstraction</a:t>
            </a:r>
            <a:r>
              <a:rPr lang="es-ES" altLang="zh-CN" dirty="0">
                <a:solidFill>
                  <a:srgbClr val="191B1F"/>
                </a:solidFill>
                <a:highlight>
                  <a:srgbClr val="FFFFFF"/>
                </a:highlight>
                <a:latin typeface="-apple-system"/>
              </a:rPr>
              <a:t> and </a:t>
            </a:r>
            <a:r>
              <a:rPr lang="es-ES" altLang="zh-CN" dirty="0" err="1">
                <a:solidFill>
                  <a:srgbClr val="191B1F"/>
                </a:solidFill>
                <a:highlight>
                  <a:srgbClr val="FFFFFF"/>
                </a:highlight>
                <a:latin typeface="-apple-system"/>
              </a:rPr>
              <a:t>Reasoning</a:t>
            </a:r>
            <a:r>
              <a:rPr lang="es-ES" altLang="zh-CN" dirty="0">
                <a:solidFill>
                  <a:srgbClr val="191B1F"/>
                </a:solidFill>
                <a:highlight>
                  <a:srgbClr val="FFFFFF"/>
                </a:highlight>
                <a:latin typeface="-apple-system"/>
              </a:rPr>
              <a:t> Corpus</a:t>
            </a:r>
            <a:r>
              <a:rPr lang="zh-CN" altLang="en-US" dirty="0">
                <a:solidFill>
                  <a:srgbClr val="191B1F"/>
                </a:solidFill>
                <a:highlight>
                  <a:srgbClr val="FFFFFF"/>
                </a:highlight>
                <a:latin typeface="-apple-system"/>
              </a:rPr>
              <a:t>：</a:t>
            </a:r>
            <a:r>
              <a:rPr lang="en-US" altLang="zh-CN" dirty="0">
                <a:solidFill>
                  <a:srgbClr val="191B1F"/>
                </a:solidFill>
                <a:highlight>
                  <a:srgbClr val="FFFFFF"/>
                </a:highlight>
                <a:latin typeface="-apple-system"/>
              </a:rPr>
              <a:t>400trainTask+600testTask</a:t>
            </a:r>
            <a:endParaRPr lang="es-ES" altLang="zh-CN" dirty="0">
              <a:solidFill>
                <a:srgbClr val="191B1F"/>
              </a:solidFill>
              <a:highlight>
                <a:srgbClr val="FFFFFF"/>
              </a:highlight>
              <a:latin typeface="-apple-system"/>
            </a:endParaRPr>
          </a:p>
        </p:txBody>
      </p:sp>
      <p:pic>
        <p:nvPicPr>
          <p:cNvPr id="4" name="图片 3">
            <a:extLst>
              <a:ext uri="{FF2B5EF4-FFF2-40B4-BE49-F238E27FC236}">
                <a16:creationId xmlns:a16="http://schemas.microsoft.com/office/drawing/2014/main" id="{F3C380AD-2156-C9BB-D054-A8884E132E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0035" y="2469629"/>
            <a:ext cx="7031929" cy="3847233"/>
          </a:xfrm>
          <a:prstGeom prst="rect">
            <a:avLst/>
          </a:prstGeom>
        </p:spPr>
      </p:pic>
    </p:spTree>
    <p:extLst>
      <p:ext uri="{BB962C8B-B14F-4D97-AF65-F5344CB8AC3E}">
        <p14:creationId xmlns:p14="http://schemas.microsoft.com/office/powerpoint/2010/main" val="371294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B0B35-A915-4A9F-1979-18D3C002AA5A}"/>
              </a:ext>
            </a:extLst>
          </p:cNvPr>
          <p:cNvSpPr>
            <a:spLocks noGrp="1"/>
          </p:cNvSpPr>
          <p:nvPr>
            <p:ph type="title"/>
          </p:nvPr>
        </p:nvSpPr>
        <p:spPr/>
        <p:txBody>
          <a:bodyPr/>
          <a:lstStyle/>
          <a:p>
            <a:r>
              <a:rPr lang="en-US" altLang="zh-CN" dirty="0"/>
              <a:t>ARC</a:t>
            </a:r>
            <a:r>
              <a:rPr lang="zh-CN" altLang="en-US" dirty="0"/>
              <a:t>数据集</a:t>
            </a:r>
          </a:p>
        </p:txBody>
      </p:sp>
      <p:sp>
        <p:nvSpPr>
          <p:cNvPr id="6" name="内容占位符 2">
            <a:extLst>
              <a:ext uri="{FF2B5EF4-FFF2-40B4-BE49-F238E27FC236}">
                <a16:creationId xmlns:a16="http://schemas.microsoft.com/office/drawing/2014/main" id="{79588BA1-990B-D8C1-1328-BEF4D322C3C1}"/>
              </a:ext>
            </a:extLst>
          </p:cNvPr>
          <p:cNvSpPr txBox="1">
            <a:spLocks/>
          </p:cNvSpPr>
          <p:nvPr/>
        </p:nvSpPr>
        <p:spPr>
          <a:xfrm>
            <a:off x="838200" y="1825624"/>
            <a:ext cx="11140440" cy="4883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191B1F"/>
                </a:solidFill>
                <a:highlight>
                  <a:srgbClr val="FFFFFF"/>
                </a:highlight>
                <a:latin typeface="-apple-system"/>
              </a:rPr>
              <a:t>主要特点</a:t>
            </a:r>
            <a:endParaRPr lang="en-US" altLang="zh-CN" dirty="0">
              <a:solidFill>
                <a:srgbClr val="191B1F"/>
              </a:solidFill>
              <a:highlight>
                <a:srgbClr val="FFFFFF"/>
              </a:highlight>
              <a:latin typeface="-apple-system"/>
            </a:endParaRPr>
          </a:p>
          <a:p>
            <a:pPr marL="0" indent="0">
              <a:buNone/>
            </a:pPr>
            <a:r>
              <a:rPr lang="zh-CN" altLang="en-US" b="0" i="0" dirty="0">
                <a:effectLst/>
                <a:highlight>
                  <a:srgbClr val="FFFFFF"/>
                </a:highlight>
                <a:latin typeface="system-ui"/>
              </a:rPr>
              <a:t>类似于人类智商测试，人类也可以作答；</a:t>
            </a:r>
            <a:endParaRPr lang="en-US" altLang="zh-CN" b="0" i="0" dirty="0">
              <a:effectLst/>
              <a:highlight>
                <a:srgbClr val="FFFFFF"/>
              </a:highlight>
              <a:latin typeface="system-ui"/>
            </a:endParaRPr>
          </a:p>
          <a:p>
            <a:pPr marL="0" indent="0">
              <a:buNone/>
            </a:pPr>
            <a:r>
              <a:rPr lang="zh-CN" altLang="en-US" b="0" i="0" dirty="0">
                <a:effectLst/>
                <a:highlight>
                  <a:srgbClr val="FFFFFF"/>
                </a:highlight>
                <a:latin typeface="system-ui"/>
              </a:rPr>
              <a:t>每个任务</a:t>
            </a:r>
            <a:r>
              <a:rPr lang="zh-CN" altLang="en-US" dirty="0">
                <a:highlight>
                  <a:srgbClr val="FFFFFF"/>
                </a:highlight>
                <a:latin typeface="system-ui"/>
              </a:rPr>
              <a:t>仅</a:t>
            </a:r>
            <a:r>
              <a:rPr lang="en-US" altLang="zh-CN" dirty="0">
                <a:highlight>
                  <a:srgbClr val="FFFFFF"/>
                </a:highlight>
                <a:latin typeface="system-ui"/>
              </a:rPr>
              <a:t>2~5</a:t>
            </a:r>
            <a:r>
              <a:rPr lang="zh-CN" altLang="en-US" dirty="0">
                <a:highlight>
                  <a:srgbClr val="FFFFFF"/>
                </a:highlight>
                <a:latin typeface="system-ui"/>
              </a:rPr>
              <a:t>个训练数据，</a:t>
            </a:r>
            <a:r>
              <a:rPr lang="en-US" altLang="zh-CN" dirty="0">
                <a:highlight>
                  <a:srgbClr val="FFFFFF"/>
                </a:highlight>
                <a:latin typeface="system-ui"/>
              </a:rPr>
              <a:t>1~2</a:t>
            </a:r>
            <a:r>
              <a:rPr lang="zh-CN" altLang="en-US" dirty="0">
                <a:highlight>
                  <a:srgbClr val="FFFFFF"/>
                </a:highlight>
                <a:latin typeface="system-ui"/>
              </a:rPr>
              <a:t>个测试数据；</a:t>
            </a:r>
            <a:endParaRPr lang="en-US" altLang="zh-CN" dirty="0">
              <a:highlight>
                <a:srgbClr val="FFFFFF"/>
              </a:highlight>
              <a:latin typeface="system-ui"/>
            </a:endParaRPr>
          </a:p>
          <a:p>
            <a:pPr marL="0" indent="0">
              <a:buNone/>
            </a:pPr>
            <a:r>
              <a:rPr lang="zh-CN" altLang="en-US" dirty="0">
                <a:highlight>
                  <a:srgbClr val="FFFFFF"/>
                </a:highlight>
                <a:latin typeface="system-ui"/>
              </a:rPr>
              <a:t>人工标注数据，难以用程序自动生成；</a:t>
            </a:r>
            <a:endParaRPr lang="en-US" altLang="zh-CN" dirty="0">
              <a:highlight>
                <a:srgbClr val="FFFFFF"/>
              </a:highlight>
              <a:latin typeface="system-ui"/>
            </a:endParaRPr>
          </a:p>
          <a:p>
            <a:pPr marL="0" indent="0">
              <a:buNone/>
            </a:pPr>
            <a:r>
              <a:rPr lang="zh-CN" altLang="en-US" b="0" i="0" dirty="0">
                <a:effectLst/>
                <a:highlight>
                  <a:srgbClr val="FFFFFF"/>
                </a:highlight>
                <a:latin typeface="system-ui"/>
              </a:rPr>
              <a:t>不依赖于语言；</a:t>
            </a:r>
          </a:p>
          <a:p>
            <a:pPr marL="0" indent="0">
              <a:buNone/>
            </a:pPr>
            <a:r>
              <a:rPr lang="zh-CN" altLang="en-US" dirty="0">
                <a:highlight>
                  <a:srgbClr val="FFFFFF"/>
                </a:highlight>
                <a:latin typeface="system-ui"/>
              </a:rPr>
              <a:t>先验知识明确</a:t>
            </a:r>
            <a:endParaRPr lang="en-US" altLang="zh-CN" dirty="0">
              <a:highlight>
                <a:srgbClr val="FFFFFF"/>
              </a:highlight>
              <a:latin typeface="system-ui"/>
            </a:endParaRPr>
          </a:p>
        </p:txBody>
      </p:sp>
    </p:spTree>
    <p:extLst>
      <p:ext uri="{BB962C8B-B14F-4D97-AF65-F5344CB8AC3E}">
        <p14:creationId xmlns:p14="http://schemas.microsoft.com/office/powerpoint/2010/main" val="1502115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B0B35-A915-4A9F-1979-18D3C002AA5A}"/>
              </a:ext>
            </a:extLst>
          </p:cNvPr>
          <p:cNvSpPr>
            <a:spLocks noGrp="1"/>
          </p:cNvSpPr>
          <p:nvPr>
            <p:ph type="title"/>
          </p:nvPr>
        </p:nvSpPr>
        <p:spPr/>
        <p:txBody>
          <a:bodyPr/>
          <a:lstStyle/>
          <a:p>
            <a:r>
              <a:rPr lang="en-US" altLang="zh-CN" dirty="0"/>
              <a:t>ARC</a:t>
            </a:r>
            <a:r>
              <a:rPr lang="zh-CN" altLang="en-US" dirty="0"/>
              <a:t>数据集</a:t>
            </a:r>
          </a:p>
        </p:txBody>
      </p:sp>
      <p:sp>
        <p:nvSpPr>
          <p:cNvPr id="6" name="内容占位符 2">
            <a:extLst>
              <a:ext uri="{FF2B5EF4-FFF2-40B4-BE49-F238E27FC236}">
                <a16:creationId xmlns:a16="http://schemas.microsoft.com/office/drawing/2014/main" id="{79588BA1-990B-D8C1-1328-BEF4D322C3C1}"/>
              </a:ext>
            </a:extLst>
          </p:cNvPr>
          <p:cNvSpPr txBox="1">
            <a:spLocks/>
          </p:cNvSpPr>
          <p:nvPr/>
        </p:nvSpPr>
        <p:spPr>
          <a:xfrm>
            <a:off x="838200" y="1825624"/>
            <a:ext cx="11140440" cy="4883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191B1F"/>
                </a:solidFill>
                <a:highlight>
                  <a:srgbClr val="FFFFFF"/>
                </a:highlight>
                <a:latin typeface="-apple-system"/>
              </a:rPr>
              <a:t>所需的先验知识</a:t>
            </a:r>
            <a:endParaRPr lang="en-US" altLang="zh-CN" dirty="0">
              <a:solidFill>
                <a:srgbClr val="191B1F"/>
              </a:solidFill>
              <a:highlight>
                <a:srgbClr val="FFFFFF"/>
              </a:highlight>
              <a:latin typeface="-apple-system"/>
            </a:endParaRPr>
          </a:p>
          <a:p>
            <a:pPr marL="0" indent="0">
              <a:buNone/>
            </a:pPr>
            <a:r>
              <a:rPr lang="zh-CN" altLang="en-US" dirty="0">
                <a:highlight>
                  <a:srgbClr val="FFFFFF"/>
                </a:highlight>
                <a:latin typeface="system-ui"/>
              </a:rPr>
              <a:t>物性</a:t>
            </a:r>
            <a:r>
              <a:rPr lang="en-US" altLang="zh-CN" dirty="0" err="1">
                <a:highlight>
                  <a:srgbClr val="FFFFFF"/>
                </a:highlight>
                <a:latin typeface="system-ui"/>
              </a:rPr>
              <a:t>objectness</a:t>
            </a:r>
            <a:r>
              <a:rPr lang="zh-CN" altLang="en-US" dirty="0">
                <a:highlight>
                  <a:srgbClr val="FFFFFF"/>
                </a:highlight>
                <a:latin typeface="system-ui"/>
              </a:rPr>
              <a:t>：能将网格中的颜色方块作为对象、将多个方块视为一个对象、施加操作会使对象产生移动等变化。</a:t>
            </a:r>
            <a:endParaRPr lang="en-US" altLang="zh-CN" dirty="0">
              <a:highlight>
                <a:srgbClr val="FFFFFF"/>
              </a:highlight>
              <a:latin typeface="system-ui"/>
            </a:endParaRPr>
          </a:p>
          <a:p>
            <a:pPr marL="0" indent="0">
              <a:buNone/>
            </a:pPr>
            <a:endParaRPr lang="es-ES" altLang="zh-CN" dirty="0">
              <a:solidFill>
                <a:srgbClr val="191B1F"/>
              </a:solidFill>
              <a:highlight>
                <a:srgbClr val="FFFFFF"/>
              </a:highlight>
              <a:latin typeface="-apple-system"/>
            </a:endParaRPr>
          </a:p>
        </p:txBody>
      </p:sp>
      <p:pic>
        <p:nvPicPr>
          <p:cNvPr id="4" name="图片 3">
            <a:extLst>
              <a:ext uri="{FF2B5EF4-FFF2-40B4-BE49-F238E27FC236}">
                <a16:creationId xmlns:a16="http://schemas.microsoft.com/office/drawing/2014/main" id="{BC483E89-C9B8-19AA-3596-50DAB6493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02" y="3429000"/>
            <a:ext cx="10631035" cy="2468285"/>
          </a:xfrm>
          <a:prstGeom prst="rect">
            <a:avLst/>
          </a:prstGeom>
        </p:spPr>
      </p:pic>
    </p:spTree>
    <p:extLst>
      <p:ext uri="{BB962C8B-B14F-4D97-AF65-F5344CB8AC3E}">
        <p14:creationId xmlns:p14="http://schemas.microsoft.com/office/powerpoint/2010/main" val="399471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B0B35-A915-4A9F-1979-18D3C002AA5A}"/>
              </a:ext>
            </a:extLst>
          </p:cNvPr>
          <p:cNvSpPr>
            <a:spLocks noGrp="1"/>
          </p:cNvSpPr>
          <p:nvPr>
            <p:ph type="title"/>
          </p:nvPr>
        </p:nvSpPr>
        <p:spPr/>
        <p:txBody>
          <a:bodyPr/>
          <a:lstStyle/>
          <a:p>
            <a:r>
              <a:rPr lang="en-US" altLang="zh-CN" dirty="0"/>
              <a:t>ARC</a:t>
            </a:r>
            <a:r>
              <a:rPr lang="zh-CN" altLang="en-US" dirty="0"/>
              <a:t>数据集</a:t>
            </a:r>
          </a:p>
        </p:txBody>
      </p:sp>
      <p:sp>
        <p:nvSpPr>
          <p:cNvPr id="6" name="内容占位符 2">
            <a:extLst>
              <a:ext uri="{FF2B5EF4-FFF2-40B4-BE49-F238E27FC236}">
                <a16:creationId xmlns:a16="http://schemas.microsoft.com/office/drawing/2014/main" id="{79588BA1-990B-D8C1-1328-BEF4D322C3C1}"/>
              </a:ext>
            </a:extLst>
          </p:cNvPr>
          <p:cNvSpPr txBox="1">
            <a:spLocks/>
          </p:cNvSpPr>
          <p:nvPr/>
        </p:nvSpPr>
        <p:spPr>
          <a:xfrm>
            <a:off x="838200" y="1825624"/>
            <a:ext cx="11140440" cy="4883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191B1F"/>
                </a:solidFill>
                <a:highlight>
                  <a:srgbClr val="FFFFFF"/>
                </a:highlight>
                <a:latin typeface="-apple-system"/>
              </a:rPr>
              <a:t>所需的先验知识</a:t>
            </a:r>
            <a:endParaRPr lang="en-US" altLang="zh-CN" dirty="0">
              <a:solidFill>
                <a:srgbClr val="191B1F"/>
              </a:solidFill>
              <a:highlight>
                <a:srgbClr val="FFFFFF"/>
              </a:highlight>
              <a:latin typeface="-apple-system"/>
            </a:endParaRPr>
          </a:p>
          <a:p>
            <a:pPr marL="0" indent="0">
              <a:buNone/>
            </a:pPr>
            <a:r>
              <a:rPr lang="zh-CN" altLang="en-US" b="0" i="0" dirty="0">
                <a:effectLst/>
                <a:highlight>
                  <a:srgbClr val="FFFFFF"/>
                </a:highlight>
                <a:latin typeface="system-ui"/>
              </a:rPr>
              <a:t>目标与规划</a:t>
            </a:r>
            <a:r>
              <a:rPr lang="en-US" altLang="zh-CN" b="0" i="0" dirty="0">
                <a:effectLst/>
                <a:highlight>
                  <a:srgbClr val="FFFFFF"/>
                </a:highlight>
                <a:latin typeface="system-ui"/>
              </a:rPr>
              <a:t>goal</a:t>
            </a:r>
            <a:r>
              <a:rPr lang="zh-CN" altLang="en-US" b="0" i="0" dirty="0">
                <a:effectLst/>
                <a:highlight>
                  <a:srgbClr val="FFFFFF"/>
                </a:highlight>
                <a:latin typeface="system-ui"/>
              </a:rPr>
              <a:t>：能明确起点与终点、从起点到终点的步骤规划</a:t>
            </a:r>
          </a:p>
          <a:p>
            <a:pPr marL="0" indent="0">
              <a:buNone/>
            </a:pPr>
            <a:endParaRPr lang="es-ES" altLang="zh-CN" dirty="0">
              <a:solidFill>
                <a:srgbClr val="191B1F"/>
              </a:solidFill>
              <a:highlight>
                <a:srgbClr val="FFFFFF"/>
              </a:highlight>
              <a:latin typeface="-apple-system"/>
            </a:endParaRPr>
          </a:p>
        </p:txBody>
      </p:sp>
      <p:pic>
        <p:nvPicPr>
          <p:cNvPr id="4" name="图片 3">
            <a:extLst>
              <a:ext uri="{FF2B5EF4-FFF2-40B4-BE49-F238E27FC236}">
                <a16:creationId xmlns:a16="http://schemas.microsoft.com/office/drawing/2014/main" id="{8209A982-A39E-F614-6FF1-E4AA33E2C8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150" y="2899328"/>
            <a:ext cx="7641699" cy="3593547"/>
          </a:xfrm>
          <a:prstGeom prst="rect">
            <a:avLst/>
          </a:prstGeom>
        </p:spPr>
      </p:pic>
    </p:spTree>
    <p:extLst>
      <p:ext uri="{BB962C8B-B14F-4D97-AF65-F5344CB8AC3E}">
        <p14:creationId xmlns:p14="http://schemas.microsoft.com/office/powerpoint/2010/main" val="168035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B0B35-A915-4A9F-1979-18D3C002AA5A}"/>
              </a:ext>
            </a:extLst>
          </p:cNvPr>
          <p:cNvSpPr>
            <a:spLocks noGrp="1"/>
          </p:cNvSpPr>
          <p:nvPr>
            <p:ph type="title"/>
          </p:nvPr>
        </p:nvSpPr>
        <p:spPr/>
        <p:txBody>
          <a:bodyPr/>
          <a:lstStyle/>
          <a:p>
            <a:r>
              <a:rPr lang="en-US" altLang="zh-CN" dirty="0"/>
              <a:t>ARC</a:t>
            </a:r>
            <a:r>
              <a:rPr lang="zh-CN" altLang="en-US" dirty="0"/>
              <a:t>数据集</a:t>
            </a:r>
          </a:p>
        </p:txBody>
      </p:sp>
      <p:sp>
        <p:nvSpPr>
          <p:cNvPr id="6" name="内容占位符 2">
            <a:extLst>
              <a:ext uri="{FF2B5EF4-FFF2-40B4-BE49-F238E27FC236}">
                <a16:creationId xmlns:a16="http://schemas.microsoft.com/office/drawing/2014/main" id="{79588BA1-990B-D8C1-1328-BEF4D322C3C1}"/>
              </a:ext>
            </a:extLst>
          </p:cNvPr>
          <p:cNvSpPr txBox="1">
            <a:spLocks/>
          </p:cNvSpPr>
          <p:nvPr/>
        </p:nvSpPr>
        <p:spPr>
          <a:xfrm>
            <a:off x="838200" y="1825624"/>
            <a:ext cx="11140440" cy="4883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191B1F"/>
                </a:solidFill>
                <a:highlight>
                  <a:srgbClr val="FFFFFF"/>
                </a:highlight>
                <a:latin typeface="-apple-system"/>
              </a:rPr>
              <a:t>所需的先验知识</a:t>
            </a:r>
            <a:endParaRPr lang="en-US" altLang="zh-CN" dirty="0">
              <a:solidFill>
                <a:srgbClr val="191B1F"/>
              </a:solidFill>
              <a:highlight>
                <a:srgbClr val="FFFFFF"/>
              </a:highlight>
              <a:latin typeface="-apple-system"/>
            </a:endParaRPr>
          </a:p>
          <a:p>
            <a:pPr marL="0" indent="0">
              <a:buNone/>
            </a:pPr>
            <a:r>
              <a:rPr lang="zh-CN" altLang="en-US" b="0" i="0" dirty="0">
                <a:effectLst/>
                <a:highlight>
                  <a:srgbClr val="FFFFFF"/>
                </a:highlight>
                <a:latin typeface="system-ui"/>
              </a:rPr>
              <a:t>数字和计数</a:t>
            </a:r>
            <a:r>
              <a:rPr lang="en-US" altLang="zh-CN" dirty="0" err="1">
                <a:highlight>
                  <a:srgbClr val="FFFFFF"/>
                </a:highlight>
                <a:latin typeface="system-ui"/>
              </a:rPr>
              <a:t>number&amp;counting</a:t>
            </a:r>
            <a:r>
              <a:rPr lang="zh-CN" altLang="en-US" dirty="0">
                <a:highlight>
                  <a:srgbClr val="FFFFFF"/>
                </a:highlight>
                <a:latin typeface="system-ui"/>
              </a:rPr>
              <a:t>：能理解数字、计算数字</a:t>
            </a:r>
            <a:endParaRPr lang="zh-CN" altLang="en-US" b="0" i="0" dirty="0">
              <a:effectLst/>
              <a:highlight>
                <a:srgbClr val="FFFFFF"/>
              </a:highlight>
              <a:latin typeface="system-ui"/>
            </a:endParaRPr>
          </a:p>
          <a:p>
            <a:pPr marL="0" indent="0">
              <a:buNone/>
            </a:pPr>
            <a:endParaRPr lang="es-ES" altLang="zh-CN" dirty="0">
              <a:solidFill>
                <a:srgbClr val="191B1F"/>
              </a:solidFill>
              <a:highlight>
                <a:srgbClr val="FFFFFF"/>
              </a:highlight>
              <a:latin typeface="-apple-system"/>
            </a:endParaRPr>
          </a:p>
        </p:txBody>
      </p:sp>
      <p:pic>
        <p:nvPicPr>
          <p:cNvPr id="3" name="图片 2">
            <a:extLst>
              <a:ext uri="{FF2B5EF4-FFF2-40B4-BE49-F238E27FC236}">
                <a16:creationId xmlns:a16="http://schemas.microsoft.com/office/drawing/2014/main" id="{2DE83DD0-1413-F9C8-0B82-2004F61D01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3779" y="2886645"/>
            <a:ext cx="7984442" cy="3468435"/>
          </a:xfrm>
          <a:prstGeom prst="rect">
            <a:avLst/>
          </a:prstGeom>
        </p:spPr>
      </p:pic>
    </p:spTree>
    <p:extLst>
      <p:ext uri="{BB962C8B-B14F-4D97-AF65-F5344CB8AC3E}">
        <p14:creationId xmlns:p14="http://schemas.microsoft.com/office/powerpoint/2010/main" val="3706371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8B0B35-A915-4A9F-1979-18D3C002AA5A}"/>
              </a:ext>
            </a:extLst>
          </p:cNvPr>
          <p:cNvSpPr>
            <a:spLocks noGrp="1"/>
          </p:cNvSpPr>
          <p:nvPr>
            <p:ph type="title"/>
          </p:nvPr>
        </p:nvSpPr>
        <p:spPr/>
        <p:txBody>
          <a:bodyPr/>
          <a:lstStyle/>
          <a:p>
            <a:r>
              <a:rPr lang="en-US" altLang="zh-CN" dirty="0"/>
              <a:t>ARC</a:t>
            </a:r>
            <a:r>
              <a:rPr lang="zh-CN" altLang="en-US" dirty="0"/>
              <a:t>数据集</a:t>
            </a:r>
          </a:p>
        </p:txBody>
      </p:sp>
      <p:sp>
        <p:nvSpPr>
          <p:cNvPr id="6" name="内容占位符 2">
            <a:extLst>
              <a:ext uri="{FF2B5EF4-FFF2-40B4-BE49-F238E27FC236}">
                <a16:creationId xmlns:a16="http://schemas.microsoft.com/office/drawing/2014/main" id="{79588BA1-990B-D8C1-1328-BEF4D322C3C1}"/>
              </a:ext>
            </a:extLst>
          </p:cNvPr>
          <p:cNvSpPr txBox="1">
            <a:spLocks/>
          </p:cNvSpPr>
          <p:nvPr/>
        </p:nvSpPr>
        <p:spPr>
          <a:xfrm>
            <a:off x="838200" y="1825624"/>
            <a:ext cx="11140440" cy="48837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solidFill>
                  <a:srgbClr val="191B1F"/>
                </a:solidFill>
                <a:highlight>
                  <a:srgbClr val="FFFFFF"/>
                </a:highlight>
                <a:latin typeface="-apple-system"/>
              </a:rPr>
              <a:t>所需的先验知识</a:t>
            </a:r>
            <a:endParaRPr lang="en-US" altLang="zh-CN" dirty="0">
              <a:solidFill>
                <a:srgbClr val="191B1F"/>
              </a:solidFill>
              <a:highlight>
                <a:srgbClr val="FFFFFF"/>
              </a:highlight>
              <a:latin typeface="-apple-system"/>
            </a:endParaRPr>
          </a:p>
          <a:p>
            <a:pPr marL="0" indent="0">
              <a:buNone/>
            </a:pPr>
            <a:r>
              <a:rPr lang="zh-CN" altLang="en-US" b="0" i="0" dirty="0">
                <a:effectLst/>
                <a:highlight>
                  <a:srgbClr val="FFFFFF"/>
                </a:highlight>
                <a:latin typeface="system-ui"/>
              </a:rPr>
              <a:t>几何与拓扑</a:t>
            </a:r>
            <a:r>
              <a:rPr lang="es-ES" altLang="zh-CN" b="0" i="0" dirty="0" err="1">
                <a:effectLst/>
                <a:highlight>
                  <a:srgbClr val="FFFFFF"/>
                </a:highlight>
                <a:latin typeface="system-ui"/>
              </a:rPr>
              <a:t>Geometry</a:t>
            </a:r>
            <a:r>
              <a:rPr lang="es-ES" altLang="zh-CN" b="0" i="0" dirty="0">
                <a:effectLst/>
                <a:highlight>
                  <a:srgbClr val="FFFFFF"/>
                </a:highlight>
                <a:latin typeface="system-ui"/>
              </a:rPr>
              <a:t> and </a:t>
            </a:r>
            <a:r>
              <a:rPr lang="es-ES" altLang="zh-CN" b="0" i="0" dirty="0" err="1">
                <a:effectLst/>
                <a:highlight>
                  <a:srgbClr val="FFFFFF"/>
                </a:highlight>
                <a:latin typeface="system-ui"/>
              </a:rPr>
              <a:t>Topology</a:t>
            </a:r>
            <a:endParaRPr lang="zh-CN" altLang="en-US" b="0" i="0" dirty="0">
              <a:effectLst/>
              <a:highlight>
                <a:srgbClr val="FFFFFF"/>
              </a:highlight>
              <a:latin typeface="system-ui"/>
            </a:endParaRPr>
          </a:p>
          <a:p>
            <a:pPr marL="0" indent="0">
              <a:buNone/>
            </a:pPr>
            <a:endParaRPr lang="es-ES" altLang="zh-CN" dirty="0">
              <a:solidFill>
                <a:srgbClr val="191B1F"/>
              </a:solidFill>
              <a:highlight>
                <a:srgbClr val="FFFFFF"/>
              </a:highlight>
              <a:latin typeface="-apple-system"/>
            </a:endParaRPr>
          </a:p>
        </p:txBody>
      </p:sp>
      <p:pic>
        <p:nvPicPr>
          <p:cNvPr id="5" name="图片 4">
            <a:extLst>
              <a:ext uri="{FF2B5EF4-FFF2-40B4-BE49-F238E27FC236}">
                <a16:creationId xmlns:a16="http://schemas.microsoft.com/office/drawing/2014/main" id="{28E3A2C3-02A4-0F07-37F1-78F5B10AC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334" y="3060006"/>
            <a:ext cx="8479331" cy="2826444"/>
          </a:xfrm>
          <a:prstGeom prst="rect">
            <a:avLst/>
          </a:prstGeom>
        </p:spPr>
      </p:pic>
    </p:spTree>
    <p:extLst>
      <p:ext uri="{BB962C8B-B14F-4D97-AF65-F5344CB8AC3E}">
        <p14:creationId xmlns:p14="http://schemas.microsoft.com/office/powerpoint/2010/main" val="295115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FBDA17-85A7-6508-321C-F0AB1BE6A221}"/>
              </a:ext>
            </a:extLst>
          </p:cNvPr>
          <p:cNvSpPr>
            <a:spLocks noGrp="1"/>
          </p:cNvSpPr>
          <p:nvPr>
            <p:ph type="title"/>
          </p:nvPr>
        </p:nvSpPr>
        <p:spPr/>
        <p:txBody>
          <a:bodyPr/>
          <a:lstStyle/>
          <a:p>
            <a:r>
              <a:rPr lang="zh-CN" altLang="en-US" dirty="0"/>
              <a:t>内容</a:t>
            </a:r>
          </a:p>
        </p:txBody>
      </p:sp>
      <p:sp>
        <p:nvSpPr>
          <p:cNvPr id="3" name="内容占位符 2">
            <a:extLst>
              <a:ext uri="{FF2B5EF4-FFF2-40B4-BE49-F238E27FC236}">
                <a16:creationId xmlns:a16="http://schemas.microsoft.com/office/drawing/2014/main" id="{A9BDC8C2-5F36-3C5A-9C05-9E072C903299}"/>
              </a:ext>
            </a:extLst>
          </p:cNvPr>
          <p:cNvSpPr>
            <a:spLocks noGrp="1"/>
          </p:cNvSpPr>
          <p:nvPr>
            <p:ph idx="1"/>
          </p:nvPr>
        </p:nvSpPr>
        <p:spPr/>
        <p:txBody>
          <a:bodyPr/>
          <a:lstStyle/>
          <a:p>
            <a:r>
              <a:rPr lang="zh-CN" altLang="en-US" dirty="0"/>
              <a:t>评测</a:t>
            </a:r>
            <a:r>
              <a:rPr lang="en-US" altLang="zh-CN" dirty="0"/>
              <a:t>AI</a:t>
            </a:r>
            <a:r>
              <a:rPr lang="zh-CN" altLang="en-US" dirty="0"/>
              <a:t>智能的新范式</a:t>
            </a:r>
            <a:endParaRPr lang="en-US" altLang="zh-CN" dirty="0"/>
          </a:p>
          <a:p>
            <a:pPr marL="0" indent="0">
              <a:buNone/>
            </a:pPr>
            <a:r>
              <a:rPr lang="zh-CN" altLang="en-US" sz="2400" dirty="0"/>
              <a:t>论文：</a:t>
            </a:r>
            <a:r>
              <a:rPr lang="en-US" altLang="zh-CN" sz="2400" dirty="0"/>
              <a:t>On the Measure of Intelligence</a:t>
            </a:r>
            <a:r>
              <a:rPr lang="zh-CN" altLang="en-US" sz="2400" dirty="0"/>
              <a:t>（</a:t>
            </a:r>
            <a:r>
              <a:rPr lang="en-US" altLang="zh-CN" sz="2400" dirty="0"/>
              <a:t>2019</a:t>
            </a:r>
            <a:r>
              <a:rPr lang="zh-CN" altLang="en-US" sz="2400" dirty="0"/>
              <a:t>）</a:t>
            </a:r>
            <a:endParaRPr lang="en-US" altLang="zh-CN" sz="2400" dirty="0"/>
          </a:p>
          <a:p>
            <a:r>
              <a:rPr lang="en-US" altLang="zh-CN" dirty="0"/>
              <a:t>ARC</a:t>
            </a:r>
            <a:r>
              <a:rPr lang="zh-CN" altLang="en-US" dirty="0"/>
              <a:t>数据集</a:t>
            </a:r>
            <a:endParaRPr lang="en-US" altLang="zh-CN" dirty="0"/>
          </a:p>
          <a:p>
            <a:r>
              <a:rPr lang="zh-CN" altLang="en-US" dirty="0"/>
              <a:t>机器和人类在</a:t>
            </a:r>
            <a:r>
              <a:rPr lang="en-US" altLang="zh-CN" dirty="0"/>
              <a:t>ARC</a:t>
            </a:r>
            <a:r>
              <a:rPr lang="zh-CN" altLang="en-US" dirty="0"/>
              <a:t>数据集上的表现</a:t>
            </a:r>
            <a:endParaRPr lang="en-US" altLang="zh-CN" dirty="0"/>
          </a:p>
          <a:p>
            <a:r>
              <a:rPr lang="en-US" altLang="zh-CN" dirty="0"/>
              <a:t>ARC</a:t>
            </a:r>
            <a:r>
              <a:rPr lang="zh-CN" altLang="en-US" dirty="0"/>
              <a:t>的衍生数据集</a:t>
            </a:r>
            <a:endParaRPr lang="en-US" altLang="zh-CN" dirty="0"/>
          </a:p>
          <a:p>
            <a:pPr marL="0" indent="0">
              <a:buNone/>
            </a:pPr>
            <a:r>
              <a:rPr lang="es-ES" altLang="zh-CN" sz="2400" dirty="0" err="1"/>
              <a:t>ConceptARC</a:t>
            </a:r>
            <a:r>
              <a:rPr lang="zh-CN" altLang="en-US" sz="2400" dirty="0"/>
              <a:t>、</a:t>
            </a:r>
            <a:r>
              <a:rPr lang="en-US" altLang="zh-CN" sz="2400" dirty="0"/>
              <a:t>1D-ARC</a:t>
            </a:r>
            <a:r>
              <a:rPr lang="zh-CN" altLang="en-US" sz="2400" dirty="0"/>
              <a:t>、</a:t>
            </a:r>
            <a:r>
              <a:rPr lang="en-US" altLang="zh-CN" sz="2400" dirty="0" err="1"/>
              <a:t>miniARC</a:t>
            </a:r>
            <a:r>
              <a:rPr lang="zh-CN" altLang="en-US" sz="2400" dirty="0"/>
              <a:t>、</a:t>
            </a:r>
            <a:r>
              <a:rPr lang="en-US" altLang="zh-CN" sz="2400" dirty="0"/>
              <a:t>LARC</a:t>
            </a:r>
            <a:r>
              <a:rPr lang="zh-CN" altLang="en-US" sz="2400" dirty="0"/>
              <a:t>、</a:t>
            </a:r>
            <a:r>
              <a:rPr lang="en-US" altLang="zh-CN" sz="2400" dirty="0"/>
              <a:t>MC-LARC</a:t>
            </a:r>
          </a:p>
        </p:txBody>
      </p:sp>
    </p:spTree>
    <p:extLst>
      <p:ext uri="{BB962C8B-B14F-4D97-AF65-F5344CB8AC3E}">
        <p14:creationId xmlns:p14="http://schemas.microsoft.com/office/powerpoint/2010/main" val="30495605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BDCAE-9E3F-2D08-ED78-2C495EB0B2B1}"/>
              </a:ext>
            </a:extLst>
          </p:cNvPr>
          <p:cNvSpPr>
            <a:spLocks noGrp="1"/>
          </p:cNvSpPr>
          <p:nvPr>
            <p:ph type="title"/>
          </p:nvPr>
        </p:nvSpPr>
        <p:spPr/>
        <p:txBody>
          <a:bodyPr/>
          <a:lstStyle/>
          <a:p>
            <a:r>
              <a:rPr lang="zh-CN" altLang="en-US" dirty="0"/>
              <a:t>交互界面</a:t>
            </a:r>
          </a:p>
        </p:txBody>
      </p:sp>
      <p:pic>
        <p:nvPicPr>
          <p:cNvPr id="5" name="图片 4">
            <a:extLst>
              <a:ext uri="{FF2B5EF4-FFF2-40B4-BE49-F238E27FC236}">
                <a16:creationId xmlns:a16="http://schemas.microsoft.com/office/drawing/2014/main" id="{68AC2876-B532-A00B-BABC-291035633D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8437" y="1690688"/>
            <a:ext cx="8575125" cy="4291421"/>
          </a:xfrm>
          <a:prstGeom prst="rect">
            <a:avLst/>
          </a:prstGeom>
        </p:spPr>
      </p:pic>
    </p:spTree>
    <p:extLst>
      <p:ext uri="{BB962C8B-B14F-4D97-AF65-F5344CB8AC3E}">
        <p14:creationId xmlns:p14="http://schemas.microsoft.com/office/powerpoint/2010/main" val="33320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BBDCAE-9E3F-2D08-ED78-2C495EB0B2B1}"/>
              </a:ext>
            </a:extLst>
          </p:cNvPr>
          <p:cNvSpPr>
            <a:spLocks noGrp="1"/>
          </p:cNvSpPr>
          <p:nvPr>
            <p:ph type="title"/>
          </p:nvPr>
        </p:nvSpPr>
        <p:spPr/>
        <p:txBody>
          <a:bodyPr/>
          <a:lstStyle/>
          <a:p>
            <a:r>
              <a:rPr lang="zh-CN" altLang="en-US" dirty="0"/>
              <a:t>文本格式</a:t>
            </a:r>
          </a:p>
        </p:txBody>
      </p:sp>
      <p:pic>
        <p:nvPicPr>
          <p:cNvPr id="4" name="图片 3">
            <a:extLst>
              <a:ext uri="{FF2B5EF4-FFF2-40B4-BE49-F238E27FC236}">
                <a16:creationId xmlns:a16="http://schemas.microsoft.com/office/drawing/2014/main" id="{8A1E0694-9FC6-0EF8-9188-0CF1F3C268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633" y="2381231"/>
            <a:ext cx="8602733" cy="2095537"/>
          </a:xfrm>
          <a:prstGeom prst="rect">
            <a:avLst/>
          </a:prstGeom>
        </p:spPr>
      </p:pic>
    </p:spTree>
    <p:extLst>
      <p:ext uri="{BB962C8B-B14F-4D97-AF65-F5344CB8AC3E}">
        <p14:creationId xmlns:p14="http://schemas.microsoft.com/office/powerpoint/2010/main" val="1663767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BF925E1-CF27-327F-1BA3-3FB81AB4E89B}"/>
              </a:ext>
            </a:extLst>
          </p:cNvPr>
          <p:cNvSpPr>
            <a:spLocks noGrp="1"/>
          </p:cNvSpPr>
          <p:nvPr>
            <p:ph type="title"/>
          </p:nvPr>
        </p:nvSpPr>
        <p:spPr/>
        <p:txBody>
          <a:bodyPr/>
          <a:lstStyle/>
          <a:p>
            <a:r>
              <a:rPr lang="zh-CN" altLang="en-US" dirty="0"/>
              <a:t>机器和人类表现</a:t>
            </a:r>
          </a:p>
        </p:txBody>
      </p:sp>
      <p:graphicFrame>
        <p:nvGraphicFramePr>
          <p:cNvPr id="4" name="内容占位符 3">
            <a:extLst>
              <a:ext uri="{FF2B5EF4-FFF2-40B4-BE49-F238E27FC236}">
                <a16:creationId xmlns:a16="http://schemas.microsoft.com/office/drawing/2014/main" id="{354F330D-C902-4AED-7064-C04227466141}"/>
              </a:ext>
            </a:extLst>
          </p:cNvPr>
          <p:cNvGraphicFramePr>
            <a:graphicFrameLocks noGrp="1"/>
          </p:cNvGraphicFramePr>
          <p:nvPr>
            <p:ph idx="1"/>
            <p:extLst>
              <p:ext uri="{D42A27DB-BD31-4B8C-83A1-F6EECF244321}">
                <p14:modId xmlns:p14="http://schemas.microsoft.com/office/powerpoint/2010/main" val="170395959"/>
              </p:ext>
            </p:extLst>
          </p:nvPr>
        </p:nvGraphicFramePr>
        <p:xfrm>
          <a:off x="838200" y="1458595"/>
          <a:ext cx="10515600" cy="503428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3816051843"/>
                    </a:ext>
                  </a:extLst>
                </a:gridCol>
                <a:gridCol w="2103120">
                  <a:extLst>
                    <a:ext uri="{9D8B030D-6E8A-4147-A177-3AD203B41FA5}">
                      <a16:colId xmlns:a16="http://schemas.microsoft.com/office/drawing/2014/main" val="1676154543"/>
                    </a:ext>
                  </a:extLst>
                </a:gridCol>
                <a:gridCol w="2103120">
                  <a:extLst>
                    <a:ext uri="{9D8B030D-6E8A-4147-A177-3AD203B41FA5}">
                      <a16:colId xmlns:a16="http://schemas.microsoft.com/office/drawing/2014/main" val="4078432939"/>
                    </a:ext>
                  </a:extLst>
                </a:gridCol>
                <a:gridCol w="2103120">
                  <a:extLst>
                    <a:ext uri="{9D8B030D-6E8A-4147-A177-3AD203B41FA5}">
                      <a16:colId xmlns:a16="http://schemas.microsoft.com/office/drawing/2014/main" val="3007178572"/>
                    </a:ext>
                  </a:extLst>
                </a:gridCol>
                <a:gridCol w="2103120">
                  <a:extLst>
                    <a:ext uri="{9D8B030D-6E8A-4147-A177-3AD203B41FA5}">
                      <a16:colId xmlns:a16="http://schemas.microsoft.com/office/drawing/2014/main" val="1055868547"/>
                    </a:ext>
                  </a:extLst>
                </a:gridCol>
              </a:tblGrid>
              <a:tr h="370840">
                <a:tc>
                  <a:txBody>
                    <a:bodyPr/>
                    <a:lstStyle/>
                    <a:p>
                      <a:r>
                        <a:rPr lang="zh-CN" altLang="en-US" dirty="0"/>
                        <a:t>被试</a:t>
                      </a:r>
                    </a:p>
                  </a:txBody>
                  <a:tcPr/>
                </a:tc>
                <a:tc>
                  <a:txBody>
                    <a:bodyPr/>
                    <a:lstStyle/>
                    <a:p>
                      <a:r>
                        <a:rPr lang="zh-CN" altLang="en-US" dirty="0"/>
                        <a:t>任务数量</a:t>
                      </a:r>
                    </a:p>
                  </a:txBody>
                  <a:tcPr/>
                </a:tc>
                <a:tc>
                  <a:txBody>
                    <a:bodyPr/>
                    <a:lstStyle/>
                    <a:p>
                      <a:r>
                        <a:rPr lang="zh-CN" altLang="en-US" dirty="0"/>
                        <a:t>表现</a:t>
                      </a:r>
                    </a:p>
                  </a:txBody>
                  <a:tcPr/>
                </a:tc>
                <a:tc>
                  <a:txBody>
                    <a:bodyPr/>
                    <a:lstStyle/>
                    <a:p>
                      <a:r>
                        <a:rPr lang="zh-CN" altLang="en-US" dirty="0"/>
                        <a:t>时间</a:t>
                      </a:r>
                    </a:p>
                  </a:txBody>
                  <a:tcPr/>
                </a:tc>
                <a:tc>
                  <a:txBody>
                    <a:bodyPr/>
                    <a:lstStyle/>
                    <a:p>
                      <a:r>
                        <a:rPr lang="zh-CN" altLang="en-US" dirty="0"/>
                        <a:t>论文</a:t>
                      </a:r>
                    </a:p>
                  </a:txBody>
                  <a:tcPr/>
                </a:tc>
                <a:extLst>
                  <a:ext uri="{0D108BD9-81ED-4DB2-BD59-A6C34878D82A}">
                    <a16:rowId xmlns:a16="http://schemas.microsoft.com/office/drawing/2014/main" val="350343117"/>
                  </a:ext>
                </a:extLst>
              </a:tr>
              <a:tr h="483235">
                <a:tc>
                  <a:txBody>
                    <a:bodyPr/>
                    <a:lstStyle/>
                    <a:p>
                      <a:r>
                        <a:rPr lang="en-US" altLang="zh-CN" dirty="0"/>
                        <a:t>DSL</a:t>
                      </a:r>
                      <a:endParaRPr lang="zh-CN" altLang="en-US" dirty="0"/>
                    </a:p>
                  </a:txBody>
                  <a:tcPr/>
                </a:tc>
                <a:tc>
                  <a:txBody>
                    <a:bodyPr/>
                    <a:lstStyle/>
                    <a:p>
                      <a:r>
                        <a:rPr lang="en-US" altLang="zh-CN" dirty="0"/>
                        <a:t>100</a:t>
                      </a:r>
                      <a:endParaRPr lang="zh-CN" altLang="en-US" dirty="0"/>
                    </a:p>
                  </a:txBody>
                  <a:tcPr/>
                </a:tc>
                <a:tc>
                  <a:txBody>
                    <a:bodyPr/>
                    <a:lstStyle/>
                    <a:p>
                      <a:r>
                        <a:rPr lang="en-US" altLang="zh-CN" dirty="0"/>
                        <a:t>21%</a:t>
                      </a:r>
                      <a:r>
                        <a:rPr lang="zh-CN" altLang="en-US" dirty="0"/>
                        <a:t>（</a:t>
                      </a:r>
                      <a:r>
                        <a:rPr lang="en-US" altLang="zh-CN" dirty="0"/>
                        <a:t>21</a:t>
                      </a:r>
                      <a:r>
                        <a:rPr lang="zh-CN" altLang="en-US" dirty="0"/>
                        <a:t>个任务）</a:t>
                      </a:r>
                    </a:p>
                  </a:txBody>
                  <a:tcPr/>
                </a:tc>
                <a:tc>
                  <a:txBody>
                    <a:bodyPr/>
                    <a:lstStyle/>
                    <a:p>
                      <a:r>
                        <a:rPr lang="en-US" altLang="zh-CN" dirty="0"/>
                        <a:t>2020</a:t>
                      </a:r>
                      <a:endParaRPr lang="zh-CN" altLang="en-US" dirty="0"/>
                    </a:p>
                  </a:txBody>
                  <a:tcPr/>
                </a:tc>
                <a:tc>
                  <a:txBody>
                    <a:bodyPr/>
                    <a:lstStyle/>
                    <a:p>
                      <a:r>
                        <a:rPr lang="en-US" altLang="zh-CN" dirty="0"/>
                        <a:t>1st place solution + code and official documentation</a:t>
                      </a:r>
                      <a:endParaRPr lang="zh-CN" altLang="en-US" dirty="0"/>
                    </a:p>
                  </a:txBody>
                  <a:tcPr/>
                </a:tc>
                <a:extLst>
                  <a:ext uri="{0D108BD9-81ED-4DB2-BD59-A6C34878D82A}">
                    <a16:rowId xmlns:a16="http://schemas.microsoft.com/office/drawing/2014/main" val="3242359582"/>
                  </a:ext>
                </a:extLst>
              </a:tr>
              <a:tr h="370840">
                <a:tc>
                  <a:txBody>
                    <a:bodyPr/>
                    <a:lstStyle/>
                    <a:p>
                      <a:r>
                        <a:rPr lang="en-US" altLang="zh-CN" dirty="0"/>
                        <a:t>GPT-3.5</a:t>
                      </a:r>
                    </a:p>
                    <a:p>
                      <a:r>
                        <a:rPr lang="zh-CN" altLang="en-US" dirty="0"/>
                        <a:t>（</a:t>
                      </a:r>
                      <a:r>
                        <a:rPr lang="en-US" altLang="zh-CN" dirty="0" err="1"/>
                        <a:t>few-shot+COT</a:t>
                      </a:r>
                      <a:r>
                        <a:rPr lang="zh-CN" altLang="en-US" dirty="0"/>
                        <a:t>）</a:t>
                      </a:r>
                    </a:p>
                  </a:txBody>
                  <a:tcPr/>
                </a:tc>
                <a:tc>
                  <a:txBody>
                    <a:bodyPr/>
                    <a:lstStyle/>
                    <a:p>
                      <a:r>
                        <a:rPr lang="en-US" altLang="zh-CN" dirty="0"/>
                        <a:t>50</a:t>
                      </a:r>
                      <a:endParaRPr lang="zh-CN" altLang="en-US" dirty="0"/>
                    </a:p>
                  </a:txBody>
                  <a:tcPr/>
                </a:tc>
                <a:tc>
                  <a:txBody>
                    <a:bodyPr/>
                    <a:lstStyle/>
                    <a:p>
                      <a:r>
                        <a:rPr lang="en-US" altLang="zh-CN" dirty="0"/>
                        <a:t>10%</a:t>
                      </a:r>
                      <a:r>
                        <a:rPr lang="zh-CN" altLang="en-US" dirty="0"/>
                        <a:t>（</a:t>
                      </a:r>
                      <a:r>
                        <a:rPr lang="en-US" altLang="zh-CN" dirty="0"/>
                        <a:t>5</a:t>
                      </a:r>
                      <a:r>
                        <a:rPr lang="zh-CN" altLang="en-US" dirty="0"/>
                        <a:t>个任务）</a:t>
                      </a:r>
                    </a:p>
                  </a:txBody>
                  <a:tcPr/>
                </a:tc>
                <a:tc>
                  <a:txBody>
                    <a:bodyPr/>
                    <a:lstStyle/>
                    <a:p>
                      <a:r>
                        <a:rPr lang="en-US" altLang="zh-CN" dirty="0"/>
                        <a:t>2023</a:t>
                      </a:r>
                      <a:endParaRPr lang="zh-CN" altLang="en-US" dirty="0"/>
                    </a:p>
                  </a:txBody>
                  <a:tcPr/>
                </a:tc>
                <a:tc rowSpan="2">
                  <a:txBody>
                    <a:bodyPr/>
                    <a:lstStyle/>
                    <a:p>
                      <a:r>
                        <a:rPr lang="en-US" altLang="zh-CN" dirty="0"/>
                        <a:t>LLMs and the Abstraction and Reasoning Corpus: Successes, Failures, and the Importance of Object-based Representations</a:t>
                      </a:r>
                      <a:endParaRPr lang="zh-CN" altLang="en-US" dirty="0"/>
                    </a:p>
                  </a:txBody>
                  <a:tcPr/>
                </a:tc>
                <a:extLst>
                  <a:ext uri="{0D108BD9-81ED-4DB2-BD59-A6C34878D82A}">
                    <a16:rowId xmlns:a16="http://schemas.microsoft.com/office/drawing/2014/main" val="1190218610"/>
                  </a:ext>
                </a:extLst>
              </a:tr>
              <a:tr h="370840">
                <a:tc>
                  <a:txBody>
                    <a:bodyPr/>
                    <a:lstStyle/>
                    <a:p>
                      <a:r>
                        <a:rPr lang="en-US" altLang="zh-CN" dirty="0"/>
                        <a:t>GPT-4</a:t>
                      </a:r>
                    </a:p>
                    <a:p>
                      <a:r>
                        <a:rPr lang="zh-CN" altLang="en-US" dirty="0"/>
                        <a:t>（</a:t>
                      </a:r>
                      <a:r>
                        <a:rPr lang="en-US" altLang="zh-CN" dirty="0" err="1"/>
                        <a:t>few-shot+COT</a:t>
                      </a:r>
                      <a:r>
                        <a:rPr lang="zh-CN" altLang="en-US" dirty="0"/>
                        <a:t>）</a:t>
                      </a:r>
                    </a:p>
                  </a:txBody>
                  <a:tcPr/>
                </a:tc>
                <a:tc>
                  <a:txBody>
                    <a:bodyPr/>
                    <a:lstStyle/>
                    <a:p>
                      <a:r>
                        <a:rPr lang="en-US" altLang="zh-CN" dirty="0"/>
                        <a:t>50</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26%</a:t>
                      </a:r>
                      <a:r>
                        <a:rPr lang="zh-CN" altLang="en-US" dirty="0"/>
                        <a:t>（</a:t>
                      </a:r>
                      <a:r>
                        <a:rPr lang="en-US" altLang="zh-CN" dirty="0"/>
                        <a:t>13</a:t>
                      </a:r>
                      <a:r>
                        <a:rPr lang="zh-CN" altLang="en-US" dirty="0"/>
                        <a:t>个任务）</a:t>
                      </a:r>
                    </a:p>
                  </a:txBody>
                  <a:tcPr/>
                </a:tc>
                <a:tc>
                  <a:txBody>
                    <a:bodyPr/>
                    <a:lstStyle/>
                    <a:p>
                      <a:r>
                        <a:rPr lang="en-US" altLang="zh-CN" dirty="0"/>
                        <a:t>2023</a:t>
                      </a:r>
                      <a:endParaRPr lang="zh-CN" altLang="en-US" dirty="0"/>
                    </a:p>
                  </a:txBody>
                  <a:tcPr/>
                </a:tc>
                <a:tc vMerge="1">
                  <a:txBody>
                    <a:bodyPr/>
                    <a:lstStyle/>
                    <a:p>
                      <a:endParaRPr lang="zh-CN" altLang="en-US" dirty="0"/>
                    </a:p>
                  </a:txBody>
                  <a:tcPr/>
                </a:tc>
                <a:extLst>
                  <a:ext uri="{0D108BD9-81ED-4DB2-BD59-A6C34878D82A}">
                    <a16:rowId xmlns:a16="http://schemas.microsoft.com/office/drawing/2014/main" val="1718377110"/>
                  </a:ext>
                </a:extLst>
              </a:tr>
              <a:tr h="370840">
                <a:tc>
                  <a:txBody>
                    <a:bodyPr/>
                    <a:lstStyle/>
                    <a:p>
                      <a:r>
                        <a:rPr lang="zh-CN" altLang="en-US" dirty="0"/>
                        <a:t>人类（</a:t>
                      </a:r>
                      <a:r>
                        <a:rPr lang="en-US" altLang="zh-CN" dirty="0"/>
                        <a:t>95</a:t>
                      </a:r>
                      <a:r>
                        <a:rPr lang="zh-CN" altLang="en-US" dirty="0"/>
                        <a:t>）</a:t>
                      </a:r>
                    </a:p>
                  </a:txBody>
                  <a:tcPr/>
                </a:tc>
                <a:tc>
                  <a:txBody>
                    <a:bodyPr/>
                    <a:lstStyle/>
                    <a:p>
                      <a:r>
                        <a:rPr lang="en-US" altLang="zh-CN" dirty="0"/>
                        <a:t>40</a:t>
                      </a:r>
                      <a:endParaRPr lang="zh-CN" altLang="en-US" dirty="0"/>
                    </a:p>
                  </a:txBody>
                  <a:tcPr/>
                </a:tc>
                <a:tc>
                  <a:txBody>
                    <a:bodyPr/>
                    <a:lstStyle/>
                    <a:p>
                      <a:r>
                        <a:rPr lang="en-US" altLang="zh-CN" dirty="0"/>
                        <a:t>83.8%</a:t>
                      </a:r>
                      <a:endParaRPr lang="zh-CN" altLang="en-US" dirty="0"/>
                    </a:p>
                  </a:txBody>
                  <a:tcPr/>
                </a:tc>
                <a:tc>
                  <a:txBody>
                    <a:bodyPr/>
                    <a:lstStyle/>
                    <a:p>
                      <a:r>
                        <a:rPr lang="en-US" altLang="zh-CN" dirty="0"/>
                        <a:t>2021</a:t>
                      </a:r>
                      <a:endParaRPr lang="zh-CN" altLang="en-US" dirty="0"/>
                    </a:p>
                  </a:txBody>
                  <a:tcPr/>
                </a:tc>
                <a:tc>
                  <a:txBody>
                    <a:bodyPr/>
                    <a:lstStyle/>
                    <a:p>
                      <a:r>
                        <a:rPr lang="en-US" altLang="zh-CN" dirty="0"/>
                        <a:t>Fast and flexible: Human program induction in abstract reasoning tasks</a:t>
                      </a:r>
                      <a:endParaRPr lang="zh-CN" altLang="en-US" dirty="0"/>
                    </a:p>
                  </a:txBody>
                  <a:tcPr/>
                </a:tc>
                <a:extLst>
                  <a:ext uri="{0D108BD9-81ED-4DB2-BD59-A6C34878D82A}">
                    <a16:rowId xmlns:a16="http://schemas.microsoft.com/office/drawing/2014/main" val="2000023627"/>
                  </a:ext>
                </a:extLst>
              </a:tr>
            </a:tbl>
          </a:graphicData>
        </a:graphic>
      </p:graphicFrame>
    </p:spTree>
    <p:extLst>
      <p:ext uri="{BB962C8B-B14F-4D97-AF65-F5344CB8AC3E}">
        <p14:creationId xmlns:p14="http://schemas.microsoft.com/office/powerpoint/2010/main" val="3129705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8B25F1-A5EF-DE94-4564-93F53BA6B722}"/>
              </a:ext>
            </a:extLst>
          </p:cNvPr>
          <p:cNvSpPr>
            <a:spLocks noGrp="1"/>
          </p:cNvSpPr>
          <p:nvPr>
            <p:ph type="title"/>
          </p:nvPr>
        </p:nvSpPr>
        <p:spPr/>
        <p:txBody>
          <a:bodyPr/>
          <a:lstStyle/>
          <a:p>
            <a:r>
              <a:rPr lang="en-US" altLang="zh-CN" dirty="0"/>
              <a:t>DSL</a:t>
            </a:r>
            <a:endParaRPr lang="zh-CN" altLang="en-US" dirty="0"/>
          </a:p>
        </p:txBody>
      </p:sp>
      <p:sp>
        <p:nvSpPr>
          <p:cNvPr id="3" name="内容占位符 2">
            <a:extLst>
              <a:ext uri="{FF2B5EF4-FFF2-40B4-BE49-F238E27FC236}">
                <a16:creationId xmlns:a16="http://schemas.microsoft.com/office/drawing/2014/main" id="{63A424D7-F168-1449-6DFA-A3BE38E20DD5}"/>
              </a:ext>
            </a:extLst>
          </p:cNvPr>
          <p:cNvSpPr>
            <a:spLocks noGrp="1"/>
          </p:cNvSpPr>
          <p:nvPr>
            <p:ph idx="1"/>
          </p:nvPr>
        </p:nvSpPr>
        <p:spPr/>
        <p:txBody>
          <a:bodyPr/>
          <a:lstStyle/>
          <a:p>
            <a:r>
              <a:rPr lang="en-US" altLang="zh-CN" dirty="0"/>
              <a:t>Tricks</a:t>
            </a:r>
          </a:p>
          <a:p>
            <a:pPr marL="0" indent="0">
              <a:buNone/>
            </a:pPr>
            <a:r>
              <a:rPr lang="zh-CN" altLang="en-US" dirty="0"/>
              <a:t>对角翻转训练数据增加训练量</a:t>
            </a:r>
            <a:endParaRPr lang="en-US" altLang="zh-CN" dirty="0"/>
          </a:p>
          <a:p>
            <a:pPr marL="0" indent="0">
              <a:buNone/>
            </a:pPr>
            <a:r>
              <a:rPr lang="zh-CN" altLang="en-US" dirty="0"/>
              <a:t>将与颜色无关的任务的训练量统一为一种颜色</a:t>
            </a:r>
            <a:endParaRPr lang="en-US" altLang="zh-CN" dirty="0"/>
          </a:p>
          <a:p>
            <a:pPr marL="0" indent="0">
              <a:buNone/>
            </a:pPr>
            <a:r>
              <a:rPr lang="zh-CN" altLang="en-US" dirty="0"/>
              <a:t>堆叠每个操作形成的片段，用有向无环图选择概率最大的前三个结果。</a:t>
            </a:r>
          </a:p>
        </p:txBody>
      </p:sp>
      <p:pic>
        <p:nvPicPr>
          <p:cNvPr id="5" name="图片 4">
            <a:extLst>
              <a:ext uri="{FF2B5EF4-FFF2-40B4-BE49-F238E27FC236}">
                <a16:creationId xmlns:a16="http://schemas.microsoft.com/office/drawing/2014/main" id="{47A01E08-3F19-3462-2B6C-099533215A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4605" y="4001294"/>
            <a:ext cx="6442789" cy="2175669"/>
          </a:xfrm>
          <a:prstGeom prst="rect">
            <a:avLst/>
          </a:prstGeom>
        </p:spPr>
      </p:pic>
    </p:spTree>
    <p:extLst>
      <p:ext uri="{BB962C8B-B14F-4D97-AF65-F5344CB8AC3E}">
        <p14:creationId xmlns:p14="http://schemas.microsoft.com/office/powerpoint/2010/main" val="229577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695DBA-1CE1-823E-98AA-8C754A0585DC}"/>
              </a:ext>
            </a:extLst>
          </p:cNvPr>
          <p:cNvSpPr>
            <a:spLocks noGrp="1"/>
          </p:cNvSpPr>
          <p:nvPr>
            <p:ph type="title"/>
          </p:nvPr>
        </p:nvSpPr>
        <p:spPr/>
        <p:txBody>
          <a:bodyPr/>
          <a:lstStyle/>
          <a:p>
            <a:r>
              <a:rPr lang="en-US" altLang="zh-CN" dirty="0" err="1"/>
              <a:t>ConceptARC</a:t>
            </a:r>
            <a:endParaRPr lang="zh-CN" altLang="en-US" dirty="0"/>
          </a:p>
        </p:txBody>
      </p:sp>
      <p:sp>
        <p:nvSpPr>
          <p:cNvPr id="3" name="内容占位符 2">
            <a:extLst>
              <a:ext uri="{FF2B5EF4-FFF2-40B4-BE49-F238E27FC236}">
                <a16:creationId xmlns:a16="http://schemas.microsoft.com/office/drawing/2014/main" id="{B821C9E3-C2C2-503F-63FD-13F374AF986E}"/>
              </a:ext>
            </a:extLst>
          </p:cNvPr>
          <p:cNvSpPr>
            <a:spLocks noGrp="1"/>
          </p:cNvSpPr>
          <p:nvPr>
            <p:ph idx="1"/>
          </p:nvPr>
        </p:nvSpPr>
        <p:spPr/>
        <p:txBody>
          <a:bodyPr/>
          <a:lstStyle/>
          <a:p>
            <a:r>
              <a:rPr lang="zh-CN" altLang="en-US" dirty="0"/>
              <a:t>对</a:t>
            </a:r>
            <a:r>
              <a:rPr lang="en-US" altLang="zh-CN" dirty="0"/>
              <a:t>ARC</a:t>
            </a:r>
            <a:r>
              <a:rPr lang="zh-CN" altLang="en-US" dirty="0"/>
              <a:t>进行了任务分类，为每类任务制作相对简单的题目</a:t>
            </a:r>
            <a:endParaRPr lang="en-US" altLang="zh-CN" dirty="0"/>
          </a:p>
          <a:p>
            <a:pPr marL="0" indent="0">
              <a:buNone/>
            </a:pPr>
            <a:endParaRPr lang="zh-CN" altLang="en-US" dirty="0"/>
          </a:p>
        </p:txBody>
      </p:sp>
      <p:pic>
        <p:nvPicPr>
          <p:cNvPr id="5" name="图片 4">
            <a:extLst>
              <a:ext uri="{FF2B5EF4-FFF2-40B4-BE49-F238E27FC236}">
                <a16:creationId xmlns:a16="http://schemas.microsoft.com/office/drawing/2014/main" id="{03DF1B8A-F891-8C97-538E-452786867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6330" y="2494036"/>
            <a:ext cx="8119339" cy="3682927"/>
          </a:xfrm>
          <a:prstGeom prst="rect">
            <a:avLst/>
          </a:prstGeom>
        </p:spPr>
      </p:pic>
    </p:spTree>
    <p:extLst>
      <p:ext uri="{BB962C8B-B14F-4D97-AF65-F5344CB8AC3E}">
        <p14:creationId xmlns:p14="http://schemas.microsoft.com/office/powerpoint/2010/main" val="872930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68563B-0BB9-60B9-3794-78D228D44BC3}"/>
              </a:ext>
            </a:extLst>
          </p:cNvPr>
          <p:cNvSpPr>
            <a:spLocks noGrp="1"/>
          </p:cNvSpPr>
          <p:nvPr>
            <p:ph type="title"/>
          </p:nvPr>
        </p:nvSpPr>
        <p:spPr/>
        <p:txBody>
          <a:bodyPr/>
          <a:lstStyle/>
          <a:p>
            <a:r>
              <a:rPr lang="en-US" altLang="zh-CN" dirty="0" err="1"/>
              <a:t>ConceptARC</a:t>
            </a:r>
            <a:endParaRPr lang="zh-CN" altLang="en-US" dirty="0"/>
          </a:p>
        </p:txBody>
      </p:sp>
      <p:pic>
        <p:nvPicPr>
          <p:cNvPr id="7" name="内容占位符 6">
            <a:extLst>
              <a:ext uri="{FF2B5EF4-FFF2-40B4-BE49-F238E27FC236}">
                <a16:creationId xmlns:a16="http://schemas.microsoft.com/office/drawing/2014/main" id="{3550A684-CA35-2F67-3737-AD1E318832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46918" y="1468246"/>
            <a:ext cx="6898163" cy="4634369"/>
          </a:xfrm>
        </p:spPr>
      </p:pic>
    </p:spTree>
    <p:extLst>
      <p:ext uri="{BB962C8B-B14F-4D97-AF65-F5344CB8AC3E}">
        <p14:creationId xmlns:p14="http://schemas.microsoft.com/office/powerpoint/2010/main" val="2825834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9F5D6F-A466-6289-60F6-F0988FEE7F2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151D4036-C7C3-D217-F55E-0D7D75071993}"/>
              </a:ext>
            </a:extLst>
          </p:cNvPr>
          <p:cNvSpPr>
            <a:spLocks noGrp="1"/>
          </p:cNvSpPr>
          <p:nvPr>
            <p:ph idx="1"/>
          </p:nvPr>
        </p:nvSpPr>
        <p:spPr/>
        <p:txBody>
          <a:bodyPr/>
          <a:lstStyle/>
          <a:p>
            <a:endParaRPr lang="zh-CN" altLang="en-US"/>
          </a:p>
        </p:txBody>
      </p:sp>
    </p:spTree>
    <p:extLst>
      <p:ext uri="{BB962C8B-B14F-4D97-AF65-F5344CB8AC3E}">
        <p14:creationId xmlns:p14="http://schemas.microsoft.com/office/powerpoint/2010/main" val="144217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F5542-CCDA-17C1-A68A-772A7C925D1D}"/>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sp>
        <p:nvSpPr>
          <p:cNvPr id="3" name="内容占位符 2">
            <a:extLst>
              <a:ext uri="{FF2B5EF4-FFF2-40B4-BE49-F238E27FC236}">
                <a16:creationId xmlns:a16="http://schemas.microsoft.com/office/drawing/2014/main" id="{BC88A779-F620-8FD3-F46E-267EFB968EA3}"/>
              </a:ext>
            </a:extLst>
          </p:cNvPr>
          <p:cNvSpPr>
            <a:spLocks noGrp="1"/>
          </p:cNvSpPr>
          <p:nvPr>
            <p:ph idx="1"/>
          </p:nvPr>
        </p:nvSpPr>
        <p:spPr/>
        <p:txBody>
          <a:bodyPr/>
          <a:lstStyle/>
          <a:p>
            <a:r>
              <a:rPr lang="zh-CN" altLang="en-US" dirty="0"/>
              <a:t>论文观点一</a:t>
            </a:r>
            <a:endParaRPr lang="en-US" altLang="zh-CN" dirty="0"/>
          </a:p>
          <a:p>
            <a:pPr marL="0" indent="0">
              <a:lnSpc>
                <a:spcPct val="150000"/>
              </a:lnSpc>
              <a:buNone/>
            </a:pPr>
            <a:r>
              <a:rPr lang="zh-CN" altLang="en-US" b="0" i="0" dirty="0">
                <a:solidFill>
                  <a:srgbClr val="191B1F"/>
                </a:solidFill>
                <a:effectLst/>
                <a:highlight>
                  <a:srgbClr val="FFFFFF"/>
                </a:highlight>
                <a:latin typeface="-apple-system"/>
              </a:rPr>
              <a:t>目前的人工智能发展阶段为弱人工智能，它有很多缺点，比如依赖大数据，泛化能力差，不会像人一样举一反三。但</a:t>
            </a:r>
            <a:r>
              <a:rPr lang="zh-CN" altLang="en-US" b="0" i="0" dirty="0">
                <a:solidFill>
                  <a:srgbClr val="FF0000"/>
                </a:solidFill>
                <a:effectLst/>
                <a:highlight>
                  <a:srgbClr val="FFFFFF"/>
                </a:highlight>
                <a:latin typeface="-apple-system"/>
              </a:rPr>
              <a:t>以技能型任务的表现为目标的评测范式</a:t>
            </a:r>
            <a:r>
              <a:rPr lang="zh-CN" altLang="en-US" b="0" i="0" dirty="0">
                <a:solidFill>
                  <a:srgbClr val="191B1F"/>
                </a:solidFill>
                <a:effectLst/>
                <a:highlight>
                  <a:srgbClr val="FFFFFF"/>
                </a:highlight>
                <a:latin typeface="-apple-system"/>
              </a:rPr>
              <a:t>没有充分体现这些问题，即便机器可以在技能型任务上达到超越人类的表现，也不能说明目前的人工智能发展出了类人智能。</a:t>
            </a:r>
            <a:endParaRPr lang="en-US" altLang="zh-CN" b="0" i="0" dirty="0">
              <a:solidFill>
                <a:srgbClr val="191B1F"/>
              </a:solidFill>
              <a:effectLst/>
              <a:highlight>
                <a:srgbClr val="FFFFFF"/>
              </a:highlight>
              <a:latin typeface="-apple-system"/>
            </a:endParaRPr>
          </a:p>
        </p:txBody>
      </p:sp>
    </p:spTree>
    <p:extLst>
      <p:ext uri="{BB962C8B-B14F-4D97-AF65-F5344CB8AC3E}">
        <p14:creationId xmlns:p14="http://schemas.microsoft.com/office/powerpoint/2010/main" val="394566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F5542-CCDA-17C1-A68A-772A7C925D1D}"/>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sp>
        <p:nvSpPr>
          <p:cNvPr id="3" name="内容占位符 2">
            <a:extLst>
              <a:ext uri="{FF2B5EF4-FFF2-40B4-BE49-F238E27FC236}">
                <a16:creationId xmlns:a16="http://schemas.microsoft.com/office/drawing/2014/main" id="{BC88A779-F620-8FD3-F46E-267EFB968EA3}"/>
              </a:ext>
            </a:extLst>
          </p:cNvPr>
          <p:cNvSpPr>
            <a:spLocks noGrp="1"/>
          </p:cNvSpPr>
          <p:nvPr>
            <p:ph idx="1"/>
          </p:nvPr>
        </p:nvSpPr>
        <p:spPr>
          <a:xfrm>
            <a:off x="838200" y="1825625"/>
            <a:ext cx="11353800" cy="4351338"/>
          </a:xfrm>
        </p:spPr>
        <p:txBody>
          <a:bodyPr/>
          <a:lstStyle/>
          <a:p>
            <a:r>
              <a:rPr lang="zh-CN" altLang="en-US" dirty="0">
                <a:solidFill>
                  <a:srgbClr val="FF0000"/>
                </a:solidFill>
                <a:highlight>
                  <a:srgbClr val="FFFFFF"/>
                </a:highlight>
                <a:latin typeface="-apple-system"/>
              </a:rPr>
              <a:t>“</a:t>
            </a:r>
            <a:r>
              <a:rPr lang="zh-CN" altLang="en-US" b="0" i="0" dirty="0">
                <a:solidFill>
                  <a:srgbClr val="FF0000"/>
                </a:solidFill>
                <a:effectLst/>
                <a:highlight>
                  <a:srgbClr val="FFFFFF"/>
                </a:highlight>
                <a:latin typeface="-apple-system"/>
              </a:rPr>
              <a:t>技能型任务的表现能反映智能水平”建立在有认知能力的基础上。</a:t>
            </a:r>
            <a:endParaRPr lang="en-US" altLang="zh-CN" b="0" i="0" dirty="0">
              <a:solidFill>
                <a:srgbClr val="FF0000"/>
              </a:solidFill>
              <a:effectLst/>
              <a:highlight>
                <a:srgbClr val="FFFFFF"/>
              </a:highlight>
              <a:latin typeface="-apple-system"/>
            </a:endParaRPr>
          </a:p>
          <a:p>
            <a:pPr marL="0" indent="0">
              <a:lnSpc>
                <a:spcPct val="150000"/>
              </a:lnSpc>
              <a:buNone/>
            </a:pPr>
            <a:r>
              <a:rPr lang="zh-CN" altLang="en-US" dirty="0">
                <a:solidFill>
                  <a:srgbClr val="191B1F"/>
                </a:solidFill>
                <a:highlight>
                  <a:srgbClr val="FFFFFF"/>
                </a:highlight>
                <a:latin typeface="-apple-system"/>
              </a:rPr>
              <a:t>人类：拥有认知能力→学习下围棋→下围棋下得好→某类认知能力的水平高→能应对其他需要同类认知能力的技能型任务</a:t>
            </a:r>
            <a:endParaRPr lang="en-US" altLang="zh-CN" dirty="0">
              <a:solidFill>
                <a:srgbClr val="191B1F"/>
              </a:solidFill>
              <a:highlight>
                <a:srgbClr val="FFFFFF"/>
              </a:highlight>
              <a:latin typeface="-apple-system"/>
            </a:endParaRPr>
          </a:p>
          <a:p>
            <a:pPr marL="0" indent="0">
              <a:buNone/>
            </a:pPr>
            <a:endParaRPr lang="en-US" altLang="zh-CN" dirty="0">
              <a:solidFill>
                <a:srgbClr val="191B1F"/>
              </a:solidFill>
              <a:highlight>
                <a:srgbClr val="FFFFFF"/>
              </a:highlight>
              <a:latin typeface="-apple-system"/>
            </a:endParaRPr>
          </a:p>
          <a:p>
            <a:pPr marL="0" indent="0">
              <a:buNone/>
            </a:pPr>
            <a:r>
              <a:rPr lang="zh-CN" altLang="en-US" dirty="0">
                <a:solidFill>
                  <a:srgbClr val="191B1F"/>
                </a:solidFill>
                <a:highlight>
                  <a:srgbClr val="FFFFFF"/>
                </a:highlight>
                <a:latin typeface="-apple-system"/>
              </a:rPr>
              <a:t>机器：学习下围棋→下围棋下得好</a:t>
            </a:r>
            <a:endParaRPr lang="en-US" altLang="zh-CN" dirty="0">
              <a:solidFill>
                <a:srgbClr val="191B1F"/>
              </a:solidFill>
              <a:highlight>
                <a:srgbClr val="FFFFFF"/>
              </a:highlight>
              <a:latin typeface="-apple-system"/>
            </a:endParaRPr>
          </a:p>
          <a:p>
            <a:pPr marL="0" indent="0">
              <a:buNone/>
            </a:pPr>
            <a:r>
              <a:rPr lang="zh-CN" altLang="en-US" dirty="0">
                <a:solidFill>
                  <a:srgbClr val="191B1F"/>
                </a:solidFill>
                <a:highlight>
                  <a:srgbClr val="FFFFFF"/>
                </a:highlight>
                <a:latin typeface="-apple-system"/>
              </a:rPr>
              <a:t>不</a:t>
            </a:r>
            <a:r>
              <a:rPr lang="zh-CN" altLang="en-US" dirty="0">
                <a:highlight>
                  <a:srgbClr val="FFFFFF"/>
                </a:highlight>
                <a:latin typeface="-apple-system"/>
              </a:rPr>
              <a:t>能应对其他需要同类认知能力的技能型任务（泛化能力弱）→弱智能</a:t>
            </a:r>
            <a:endParaRPr lang="en-US" altLang="zh-CN" dirty="0">
              <a:highlight>
                <a:srgbClr val="FFFFFF"/>
              </a:highlight>
              <a:latin typeface="-apple-system"/>
            </a:endParaRPr>
          </a:p>
          <a:p>
            <a:pPr marL="0" indent="0">
              <a:buNone/>
            </a:pPr>
            <a:endParaRPr lang="en-US" altLang="zh-CN" dirty="0">
              <a:solidFill>
                <a:srgbClr val="191B1F"/>
              </a:solidFill>
              <a:highlight>
                <a:srgbClr val="FFFFFF"/>
              </a:highlight>
              <a:latin typeface="-apple-system"/>
            </a:endParaRPr>
          </a:p>
        </p:txBody>
      </p:sp>
    </p:spTree>
    <p:extLst>
      <p:ext uri="{BB962C8B-B14F-4D97-AF65-F5344CB8AC3E}">
        <p14:creationId xmlns:p14="http://schemas.microsoft.com/office/powerpoint/2010/main" val="3353619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2FDB72-6952-CCA0-B276-BB66E0C98B03}"/>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pic>
        <p:nvPicPr>
          <p:cNvPr id="5" name="内容占位符 4">
            <a:extLst>
              <a:ext uri="{FF2B5EF4-FFF2-40B4-BE49-F238E27FC236}">
                <a16:creationId xmlns:a16="http://schemas.microsoft.com/office/drawing/2014/main" id="{F286A786-377D-157B-25C2-781077AA598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583896"/>
            <a:ext cx="8163104" cy="3505901"/>
          </a:xfrm>
        </p:spPr>
      </p:pic>
      <p:sp>
        <p:nvSpPr>
          <p:cNvPr id="6" name="内容占位符 2">
            <a:extLst>
              <a:ext uri="{FF2B5EF4-FFF2-40B4-BE49-F238E27FC236}">
                <a16:creationId xmlns:a16="http://schemas.microsoft.com/office/drawing/2014/main" id="{AD3FEDE4-881D-E732-F5E1-63793048B5B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不同层级的泛化能力：机器得有处理不确定性的能力</a:t>
            </a:r>
            <a:endParaRPr lang="en-US" altLang="zh-CN" dirty="0"/>
          </a:p>
        </p:txBody>
      </p:sp>
      <p:sp>
        <p:nvSpPr>
          <p:cNvPr id="7" name="文本框 6">
            <a:extLst>
              <a:ext uri="{FF2B5EF4-FFF2-40B4-BE49-F238E27FC236}">
                <a16:creationId xmlns:a16="http://schemas.microsoft.com/office/drawing/2014/main" id="{5D14B6BE-2B54-9DD0-86DF-C46B7FECDA28}"/>
              </a:ext>
            </a:extLst>
          </p:cNvPr>
          <p:cNvSpPr txBox="1"/>
          <p:nvPr/>
        </p:nvSpPr>
        <p:spPr>
          <a:xfrm>
            <a:off x="5714217" y="6093754"/>
            <a:ext cx="3185487" cy="646331"/>
          </a:xfrm>
          <a:prstGeom prst="rect">
            <a:avLst/>
          </a:prstGeom>
          <a:noFill/>
        </p:spPr>
        <p:txBody>
          <a:bodyPr wrap="none" rtlCol="0">
            <a:spAutoFit/>
          </a:bodyPr>
          <a:lstStyle/>
          <a:p>
            <a:r>
              <a:rPr lang="zh-CN" altLang="en-US" dirty="0"/>
              <a:t>等级</a:t>
            </a:r>
            <a:r>
              <a:rPr lang="en-US" altLang="zh-CN" dirty="0"/>
              <a:t>0</a:t>
            </a:r>
            <a:r>
              <a:rPr lang="zh-CN" altLang="en-US" dirty="0"/>
              <a:t>：无泛化能力</a:t>
            </a:r>
            <a:endParaRPr lang="en-US" altLang="zh-CN" dirty="0"/>
          </a:p>
          <a:p>
            <a:r>
              <a:rPr lang="zh-CN" altLang="en-US" dirty="0"/>
              <a:t>只能处理在训练集见过的数据</a:t>
            </a:r>
          </a:p>
        </p:txBody>
      </p:sp>
      <p:sp>
        <p:nvSpPr>
          <p:cNvPr id="8" name="文本框 7">
            <a:extLst>
              <a:ext uri="{FF2B5EF4-FFF2-40B4-BE49-F238E27FC236}">
                <a16:creationId xmlns:a16="http://schemas.microsoft.com/office/drawing/2014/main" id="{F8F00C97-2688-B670-C741-982220C42513}"/>
              </a:ext>
            </a:extLst>
          </p:cNvPr>
          <p:cNvSpPr txBox="1"/>
          <p:nvPr/>
        </p:nvSpPr>
        <p:spPr>
          <a:xfrm>
            <a:off x="9001304" y="5240314"/>
            <a:ext cx="3307316" cy="369332"/>
          </a:xfrm>
          <a:prstGeom prst="rect">
            <a:avLst/>
          </a:prstGeom>
          <a:noFill/>
        </p:spPr>
        <p:txBody>
          <a:bodyPr wrap="none" rtlCol="0">
            <a:spAutoFit/>
          </a:bodyPr>
          <a:lstStyle/>
          <a:p>
            <a:r>
              <a:rPr lang="zh-CN" altLang="en-US" dirty="0"/>
              <a:t>等级</a:t>
            </a:r>
            <a:r>
              <a:rPr lang="en-US" altLang="zh-CN" dirty="0"/>
              <a:t>1</a:t>
            </a:r>
            <a:r>
              <a:rPr lang="zh-CN" altLang="en-US" dirty="0"/>
              <a:t>：受任务限制的泛化能力</a:t>
            </a:r>
            <a:endParaRPr lang="en-US" altLang="zh-CN" dirty="0"/>
          </a:p>
        </p:txBody>
      </p:sp>
      <p:sp>
        <p:nvSpPr>
          <p:cNvPr id="9" name="文本框 8">
            <a:extLst>
              <a:ext uri="{FF2B5EF4-FFF2-40B4-BE49-F238E27FC236}">
                <a16:creationId xmlns:a16="http://schemas.microsoft.com/office/drawing/2014/main" id="{A73CF99F-0C3E-21D7-2438-043D4C580383}"/>
              </a:ext>
            </a:extLst>
          </p:cNvPr>
          <p:cNvSpPr txBox="1"/>
          <p:nvPr/>
        </p:nvSpPr>
        <p:spPr>
          <a:xfrm>
            <a:off x="9001304" y="4152180"/>
            <a:ext cx="2614818" cy="369332"/>
          </a:xfrm>
          <a:prstGeom prst="rect">
            <a:avLst/>
          </a:prstGeom>
          <a:noFill/>
        </p:spPr>
        <p:txBody>
          <a:bodyPr wrap="none" rtlCol="0">
            <a:spAutoFit/>
          </a:bodyPr>
          <a:lstStyle/>
          <a:p>
            <a:r>
              <a:rPr lang="zh-CN" altLang="en-US" dirty="0"/>
              <a:t>等级</a:t>
            </a:r>
            <a:r>
              <a:rPr lang="en-US" altLang="zh-CN" dirty="0"/>
              <a:t>2</a:t>
            </a:r>
            <a:r>
              <a:rPr lang="zh-CN" altLang="en-US" dirty="0"/>
              <a:t>：广义的泛化能力</a:t>
            </a:r>
            <a:endParaRPr lang="en-US" altLang="zh-CN" dirty="0"/>
          </a:p>
        </p:txBody>
      </p:sp>
      <p:sp>
        <p:nvSpPr>
          <p:cNvPr id="10" name="文本框 9">
            <a:extLst>
              <a:ext uri="{FF2B5EF4-FFF2-40B4-BE49-F238E27FC236}">
                <a16:creationId xmlns:a16="http://schemas.microsoft.com/office/drawing/2014/main" id="{BE515228-C52E-3310-6DDD-198A91DA6B40}"/>
              </a:ext>
            </a:extLst>
          </p:cNvPr>
          <p:cNvSpPr txBox="1"/>
          <p:nvPr/>
        </p:nvSpPr>
        <p:spPr>
          <a:xfrm>
            <a:off x="9001304" y="2998706"/>
            <a:ext cx="3076483" cy="369332"/>
          </a:xfrm>
          <a:prstGeom prst="rect">
            <a:avLst/>
          </a:prstGeom>
          <a:noFill/>
        </p:spPr>
        <p:txBody>
          <a:bodyPr wrap="none" rtlCol="0">
            <a:spAutoFit/>
          </a:bodyPr>
          <a:lstStyle/>
          <a:p>
            <a:r>
              <a:rPr lang="zh-CN" altLang="en-US" dirty="0"/>
              <a:t>等级</a:t>
            </a:r>
            <a:r>
              <a:rPr lang="en-US" altLang="zh-CN" dirty="0"/>
              <a:t>3</a:t>
            </a:r>
            <a:r>
              <a:rPr lang="zh-CN" altLang="en-US" dirty="0"/>
              <a:t>：与人媲美的泛化能力</a:t>
            </a:r>
            <a:endParaRPr lang="en-US" altLang="zh-CN" dirty="0"/>
          </a:p>
        </p:txBody>
      </p:sp>
    </p:spTree>
    <p:extLst>
      <p:ext uri="{BB962C8B-B14F-4D97-AF65-F5344CB8AC3E}">
        <p14:creationId xmlns:p14="http://schemas.microsoft.com/office/powerpoint/2010/main" val="2850929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F5542-CCDA-17C1-A68A-772A7C925D1D}"/>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sp>
        <p:nvSpPr>
          <p:cNvPr id="3" name="内容占位符 2">
            <a:extLst>
              <a:ext uri="{FF2B5EF4-FFF2-40B4-BE49-F238E27FC236}">
                <a16:creationId xmlns:a16="http://schemas.microsoft.com/office/drawing/2014/main" id="{BC88A779-F620-8FD3-F46E-267EFB968EA3}"/>
              </a:ext>
            </a:extLst>
          </p:cNvPr>
          <p:cNvSpPr>
            <a:spLocks noGrp="1"/>
          </p:cNvSpPr>
          <p:nvPr>
            <p:ph idx="1"/>
          </p:nvPr>
        </p:nvSpPr>
        <p:spPr/>
        <p:txBody>
          <a:bodyPr/>
          <a:lstStyle/>
          <a:p>
            <a:r>
              <a:rPr lang="zh-CN" altLang="en-US" dirty="0"/>
              <a:t>论文观点二</a:t>
            </a:r>
            <a:endParaRPr lang="en-US" altLang="zh-CN" dirty="0"/>
          </a:p>
          <a:p>
            <a:pPr marL="0" indent="0">
              <a:buNone/>
            </a:pPr>
            <a:r>
              <a:rPr lang="zh-CN" altLang="en-US" b="0" i="0" dirty="0">
                <a:solidFill>
                  <a:srgbClr val="191B1F"/>
                </a:solidFill>
                <a:effectLst/>
                <a:highlight>
                  <a:srgbClr val="FFFFFF"/>
                </a:highlight>
                <a:latin typeface="-apple-system"/>
              </a:rPr>
              <a:t>若想得到通用人工智能，必须有一个新的关于智能的定义</a:t>
            </a:r>
            <a:r>
              <a:rPr lang="zh-CN" altLang="en-US" dirty="0">
                <a:solidFill>
                  <a:srgbClr val="191B1F"/>
                </a:solidFill>
                <a:highlight>
                  <a:srgbClr val="FFFFFF"/>
                </a:highlight>
                <a:latin typeface="-apple-system"/>
              </a:rPr>
              <a:t>，以及</a:t>
            </a:r>
            <a:r>
              <a:rPr lang="zh-CN" altLang="en-US" b="0" i="0" dirty="0">
                <a:solidFill>
                  <a:srgbClr val="191B1F"/>
                </a:solidFill>
                <a:effectLst/>
                <a:highlight>
                  <a:srgbClr val="FFFFFF"/>
                </a:highlight>
                <a:latin typeface="-apple-system"/>
              </a:rPr>
              <a:t>客观测量机器智能的方法。</a:t>
            </a:r>
            <a:endParaRPr lang="en-US" altLang="zh-CN" b="0" i="0" dirty="0">
              <a:solidFill>
                <a:srgbClr val="191B1F"/>
              </a:solidFill>
              <a:effectLst/>
              <a:highlight>
                <a:srgbClr val="FFFFFF"/>
              </a:highlight>
              <a:latin typeface="-apple-system"/>
            </a:endParaRPr>
          </a:p>
          <a:p>
            <a:pPr marL="0" indent="0">
              <a:buNone/>
            </a:pPr>
            <a:endParaRPr lang="en-US" altLang="zh-CN" b="0" i="0" dirty="0">
              <a:solidFill>
                <a:srgbClr val="191B1F"/>
              </a:solidFill>
              <a:effectLst/>
              <a:highlight>
                <a:srgbClr val="FFFFFF"/>
              </a:highlight>
              <a:latin typeface="-apple-system"/>
            </a:endParaRPr>
          </a:p>
          <a:p>
            <a:pPr marL="0" indent="0">
              <a:buNone/>
            </a:pPr>
            <a:r>
              <a:rPr lang="en-US" altLang="zh-CN" b="0" i="1" dirty="0">
                <a:solidFill>
                  <a:srgbClr val="191B1F"/>
                </a:solidFill>
                <a:effectLst/>
                <a:highlight>
                  <a:srgbClr val="FFFFFF"/>
                </a:highlight>
                <a:latin typeface="-apple-system"/>
              </a:rPr>
              <a:t>“the intelligence of a system is a measure of its skill-acquisition efficiency over a scope of tasks, with respect to priors, experience, and generalization difficulty."</a:t>
            </a:r>
            <a:endParaRPr lang="en-US" altLang="zh-CN" b="0" i="0" dirty="0">
              <a:solidFill>
                <a:srgbClr val="191B1F"/>
              </a:solidFill>
              <a:effectLst/>
              <a:highlight>
                <a:srgbClr val="FFFFFF"/>
              </a:highlight>
              <a:latin typeface="-apple-system"/>
            </a:endParaRPr>
          </a:p>
          <a:p>
            <a:pPr marL="0" indent="0">
              <a:buNone/>
            </a:pPr>
            <a:r>
              <a:rPr lang="zh-CN" altLang="en-US" b="1" i="0" dirty="0">
                <a:effectLst/>
                <a:highlight>
                  <a:srgbClr val="FFFFFF"/>
                </a:highlight>
                <a:latin typeface="system-ui"/>
              </a:rPr>
              <a:t>“一个系统的智能可以量化为它对一个范围内的任务获得解决方案的效率，与先验、经验和任务泛化难度相关。”</a:t>
            </a:r>
            <a:endParaRPr lang="en-US" altLang="zh-CN" b="0" i="0" dirty="0">
              <a:solidFill>
                <a:srgbClr val="191B1F"/>
              </a:solidFill>
              <a:effectLst/>
              <a:highlight>
                <a:srgbClr val="FFFFFF"/>
              </a:highlight>
              <a:latin typeface="-apple-system"/>
            </a:endParaRPr>
          </a:p>
        </p:txBody>
      </p:sp>
    </p:spTree>
    <p:extLst>
      <p:ext uri="{BB962C8B-B14F-4D97-AF65-F5344CB8AC3E}">
        <p14:creationId xmlns:p14="http://schemas.microsoft.com/office/powerpoint/2010/main" val="296439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F5542-CCDA-17C1-A68A-772A7C925D1D}"/>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sp>
        <p:nvSpPr>
          <p:cNvPr id="3" name="内容占位符 2">
            <a:extLst>
              <a:ext uri="{FF2B5EF4-FFF2-40B4-BE49-F238E27FC236}">
                <a16:creationId xmlns:a16="http://schemas.microsoft.com/office/drawing/2014/main" id="{BC88A779-F620-8FD3-F46E-267EFB968EA3}"/>
              </a:ext>
            </a:extLst>
          </p:cNvPr>
          <p:cNvSpPr>
            <a:spLocks noGrp="1"/>
          </p:cNvSpPr>
          <p:nvPr>
            <p:ph idx="1"/>
          </p:nvPr>
        </p:nvSpPr>
        <p:spPr>
          <a:xfrm>
            <a:off x="838200" y="1825624"/>
            <a:ext cx="11140440" cy="4883785"/>
          </a:xfrm>
        </p:spPr>
        <p:txBody>
          <a:bodyPr>
            <a:normAutofit/>
          </a:bodyPr>
          <a:lstStyle/>
          <a:p>
            <a:r>
              <a:rPr lang="zh-CN" altLang="en-US" b="0" i="0" dirty="0">
                <a:solidFill>
                  <a:srgbClr val="191B1F"/>
                </a:solidFill>
                <a:effectLst/>
                <a:highlight>
                  <a:srgbClr val="FFFFFF"/>
                </a:highlight>
                <a:latin typeface="-apple-system"/>
              </a:rPr>
              <a:t>先验</a:t>
            </a:r>
            <a:r>
              <a:rPr lang="en-US" altLang="zh-CN" b="0" i="0" dirty="0">
                <a:solidFill>
                  <a:srgbClr val="191B1F"/>
                </a:solidFill>
                <a:effectLst/>
                <a:highlight>
                  <a:srgbClr val="FFFFFF"/>
                </a:highlight>
                <a:latin typeface="-apple-system"/>
              </a:rPr>
              <a:t>prior</a:t>
            </a:r>
            <a:r>
              <a:rPr lang="zh-CN" altLang="en-US" b="0" i="0" dirty="0">
                <a:solidFill>
                  <a:srgbClr val="191B1F"/>
                </a:solidFill>
                <a:effectLst/>
                <a:highlight>
                  <a:srgbClr val="FFFFFF"/>
                </a:highlight>
                <a:latin typeface="-apple-system"/>
              </a:rPr>
              <a:t>：与生俱来的能力</a:t>
            </a:r>
            <a:endParaRPr lang="en-US" altLang="zh-CN" b="0" i="0" dirty="0">
              <a:solidFill>
                <a:srgbClr val="191B1F"/>
              </a:solidFill>
              <a:effectLst/>
              <a:highlight>
                <a:srgbClr val="FFFFFF"/>
              </a:highlight>
              <a:latin typeface="-apple-system"/>
            </a:endParaRPr>
          </a:p>
          <a:p>
            <a:r>
              <a:rPr lang="zh-CN" altLang="en-US" b="0" i="0" dirty="0">
                <a:solidFill>
                  <a:srgbClr val="191B1F"/>
                </a:solidFill>
                <a:effectLst/>
                <a:highlight>
                  <a:srgbClr val="FFFFFF"/>
                </a:highlight>
                <a:latin typeface="-apple-system"/>
              </a:rPr>
              <a:t>经验</a:t>
            </a:r>
            <a:r>
              <a:rPr lang="en-US" altLang="zh-CN" b="0" i="0" dirty="0">
                <a:solidFill>
                  <a:srgbClr val="191B1F"/>
                </a:solidFill>
                <a:effectLst/>
                <a:highlight>
                  <a:srgbClr val="FFFFFF"/>
                </a:highlight>
                <a:latin typeface="-apple-system"/>
              </a:rPr>
              <a:t>experience</a:t>
            </a:r>
            <a:r>
              <a:rPr lang="zh-CN" altLang="en-US" b="0" i="0" dirty="0">
                <a:solidFill>
                  <a:srgbClr val="191B1F"/>
                </a:solidFill>
                <a:effectLst/>
                <a:highlight>
                  <a:srgbClr val="FFFFFF"/>
                </a:highlight>
                <a:latin typeface="-apple-system"/>
              </a:rPr>
              <a:t>：见识过的情况</a:t>
            </a:r>
            <a:endParaRPr lang="en-US" altLang="zh-CN" b="0" i="0" dirty="0">
              <a:solidFill>
                <a:srgbClr val="191B1F"/>
              </a:solidFill>
              <a:effectLst/>
              <a:highlight>
                <a:srgbClr val="FFFFFF"/>
              </a:highlight>
              <a:latin typeface="-apple-system"/>
            </a:endParaRPr>
          </a:p>
          <a:p>
            <a:r>
              <a:rPr lang="zh-CN" altLang="en-US" b="0" i="0" dirty="0">
                <a:solidFill>
                  <a:srgbClr val="191B1F"/>
                </a:solidFill>
                <a:effectLst/>
                <a:highlight>
                  <a:srgbClr val="FFFFFF"/>
                </a:highlight>
                <a:latin typeface="-apple-system"/>
              </a:rPr>
              <a:t>任务泛化难度</a:t>
            </a:r>
            <a:r>
              <a:rPr lang="en-US" altLang="zh-CN" b="0" i="0" dirty="0">
                <a:solidFill>
                  <a:srgbClr val="191B1F"/>
                </a:solidFill>
                <a:effectLst/>
                <a:highlight>
                  <a:srgbClr val="FFFFFF"/>
                </a:highlight>
                <a:latin typeface="-apple-system"/>
              </a:rPr>
              <a:t>generalization difficulty</a:t>
            </a:r>
          </a:p>
          <a:p>
            <a:pPr marL="0" indent="0">
              <a:buNone/>
            </a:pPr>
            <a:endParaRPr lang="en-US" altLang="zh-CN" dirty="0">
              <a:solidFill>
                <a:srgbClr val="191B1F"/>
              </a:solidFill>
              <a:highlight>
                <a:srgbClr val="FFFFFF"/>
              </a:highlight>
              <a:latin typeface="-apple-system"/>
            </a:endParaRPr>
          </a:p>
          <a:p>
            <a:pPr marL="0" indent="0">
              <a:buNone/>
            </a:pPr>
            <a:r>
              <a:rPr lang="zh-CN" altLang="en-US" b="1" i="0" dirty="0">
                <a:effectLst/>
                <a:highlight>
                  <a:srgbClr val="FFFFFF"/>
                </a:highlight>
                <a:latin typeface="system-ui"/>
              </a:rPr>
              <a:t>将自己的先验和经验转化为新技能的速度</a:t>
            </a:r>
            <a:endParaRPr lang="en-US" altLang="zh-CN" b="1" i="0" dirty="0">
              <a:effectLst/>
              <a:highlight>
                <a:srgbClr val="FFFFFF"/>
              </a:highlight>
              <a:latin typeface="system-ui"/>
            </a:endParaRPr>
          </a:p>
          <a:p>
            <a:pPr marL="0" indent="0">
              <a:buNone/>
            </a:pPr>
            <a:endParaRPr lang="en-US" altLang="zh-CN" b="1" dirty="0">
              <a:highlight>
                <a:srgbClr val="FFFFFF"/>
              </a:highlight>
              <a:latin typeface="system-ui"/>
            </a:endParaRPr>
          </a:p>
          <a:p>
            <a:pPr marL="0" indent="0">
              <a:buNone/>
            </a:pPr>
            <a:endParaRPr lang="en-US" altLang="zh-CN" b="1" i="0" dirty="0">
              <a:effectLst/>
              <a:highlight>
                <a:srgbClr val="FFFFFF"/>
              </a:highlight>
              <a:latin typeface="system-ui"/>
            </a:endParaRPr>
          </a:p>
          <a:p>
            <a:pPr marL="0" indent="0">
              <a:buNone/>
            </a:pPr>
            <a:r>
              <a:rPr lang="zh-CN" altLang="en-US" b="1" i="0" dirty="0">
                <a:effectLst/>
                <a:highlight>
                  <a:srgbClr val="FFFFFF"/>
                </a:highlight>
                <a:latin typeface="system-ui"/>
              </a:rPr>
              <a:t>如果机器在很少信息</a:t>
            </a:r>
            <a:r>
              <a:rPr lang="zh-CN" altLang="en-US" b="1" dirty="0">
                <a:highlight>
                  <a:srgbClr val="FFFFFF"/>
                </a:highlight>
                <a:latin typeface="system-ui"/>
              </a:rPr>
              <a:t>（</a:t>
            </a:r>
            <a:r>
              <a:rPr lang="zh-CN" altLang="en-US" b="1" i="0" dirty="0">
                <a:effectLst/>
                <a:highlight>
                  <a:srgbClr val="FFFFFF"/>
                </a:highlight>
                <a:latin typeface="system-ui"/>
              </a:rPr>
              <a:t>先验和经验）的情况下，高效得到高水平解决方案，且任务本身的泛化难度比较大，则可说明其智能程度比较高。</a:t>
            </a:r>
            <a:endParaRPr lang="en-US" altLang="zh-CN" b="1" i="0" dirty="0">
              <a:effectLst/>
              <a:highlight>
                <a:srgbClr val="FFFFFF"/>
              </a:highlight>
              <a:latin typeface="system-ui"/>
            </a:endParaRPr>
          </a:p>
        </p:txBody>
      </p:sp>
      <mc:AlternateContent xmlns:mc="http://schemas.openxmlformats.org/markup-compatibility/2006">
        <mc:Choice xmlns:a14="http://schemas.microsoft.com/office/drawing/2010/main" Requires="a14">
          <p:sp>
            <p:nvSpPr>
              <p:cNvPr id="4" name="文本框 3">
                <a:extLst>
                  <a:ext uri="{FF2B5EF4-FFF2-40B4-BE49-F238E27FC236}">
                    <a16:creationId xmlns:a16="http://schemas.microsoft.com/office/drawing/2014/main" id="{A48CF607-8385-926D-3410-A2C0FB5BEB62}"/>
                  </a:ext>
                </a:extLst>
              </p:cNvPr>
              <p:cNvSpPr txBox="1"/>
              <p:nvPr/>
            </p:nvSpPr>
            <p:spPr>
              <a:xfrm>
                <a:off x="838200" y="4583430"/>
                <a:ext cx="3231654" cy="587277"/>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f>
                        <m:fPr>
                          <m:ctrlPr>
                            <a:rPr lang="en-US" altLang="zh-CN" i="1" smtClean="0">
                              <a:latin typeface="Cambria Math" panose="02040503050406030204" pitchFamily="18" charset="0"/>
                            </a:rPr>
                          </m:ctrlPr>
                        </m:fPr>
                        <m:num>
                          <m:r>
                            <a:rPr lang="zh-CN" altLang="en-US" b="0" i="1">
                              <a:latin typeface="Cambria Math" panose="02040503050406030204" pitchFamily="18" charset="0"/>
                            </a:rPr>
                            <m:t>解决</m:t>
                          </m:r>
                          <m:r>
                            <a:rPr lang="zh-CN" altLang="en-US" i="1" smtClean="0">
                              <a:latin typeface="Cambria Math" panose="02040503050406030204" pitchFamily="18" charset="0"/>
                            </a:rPr>
                            <m:t>任务</m:t>
                          </m:r>
                          <m:r>
                            <a:rPr lang="zh-CN" altLang="en-US" i="1">
                              <a:latin typeface="Cambria Math" panose="02040503050406030204" pitchFamily="18" charset="0"/>
                            </a:rPr>
                            <m:t>的</m:t>
                          </m:r>
                          <m:r>
                            <a:rPr lang="zh-CN" altLang="en-US" i="1" smtClean="0">
                              <a:latin typeface="Cambria Math" panose="02040503050406030204" pitchFamily="18" charset="0"/>
                            </a:rPr>
                            <m:t>效率</m:t>
                          </m:r>
                          <m:r>
                            <a:rPr lang="en-US" altLang="zh-CN" b="0" i="1" smtClean="0">
                              <a:latin typeface="Cambria Math" panose="02040503050406030204" pitchFamily="18" charset="0"/>
                              <a:ea typeface="Cambria Math" panose="02040503050406030204" pitchFamily="18" charset="0"/>
                            </a:rPr>
                            <m:t>∙</m:t>
                          </m:r>
                          <m:r>
                            <a:rPr lang="zh-CN" altLang="en-US" i="1">
                              <a:latin typeface="Cambria Math" panose="02040503050406030204" pitchFamily="18" charset="0"/>
                              <a:ea typeface="Cambria Math" panose="02040503050406030204" pitchFamily="18" charset="0"/>
                            </a:rPr>
                            <m:t>任务</m:t>
                          </m:r>
                          <m:r>
                            <a:rPr lang="zh-CN" altLang="en-US" i="1" smtClean="0">
                              <a:latin typeface="Cambria Math" panose="02040503050406030204" pitchFamily="18" charset="0"/>
                              <a:ea typeface="Cambria Math" panose="02040503050406030204" pitchFamily="18" charset="0"/>
                            </a:rPr>
                            <m:t>泛化</m:t>
                          </m:r>
                          <m:r>
                            <a:rPr lang="zh-CN" altLang="en-US" i="1">
                              <a:latin typeface="Cambria Math" panose="02040503050406030204" pitchFamily="18" charset="0"/>
                              <a:ea typeface="Cambria Math" panose="02040503050406030204" pitchFamily="18" charset="0"/>
                            </a:rPr>
                            <m:t>难度</m:t>
                          </m:r>
                        </m:num>
                        <m:den>
                          <m:r>
                            <a:rPr lang="zh-CN" altLang="en-US" b="0" i="1">
                              <a:latin typeface="Cambria Math" panose="02040503050406030204" pitchFamily="18" charset="0"/>
                            </a:rPr>
                            <m:t>先验</m:t>
                          </m:r>
                          <m:r>
                            <a:rPr lang="en-US" altLang="zh-CN" b="0" i="1" smtClean="0">
                              <a:latin typeface="Cambria Math" panose="02040503050406030204" pitchFamily="18" charset="0"/>
                            </a:rPr>
                            <m:t>+</m:t>
                          </m:r>
                          <m:r>
                            <a:rPr lang="zh-CN" altLang="en-US" i="1">
                              <a:latin typeface="Cambria Math" panose="02040503050406030204" pitchFamily="18" charset="0"/>
                            </a:rPr>
                            <m:t>经验</m:t>
                          </m:r>
                        </m:den>
                      </m:f>
                    </m:oMath>
                  </m:oMathPara>
                </a14:m>
                <a:endParaRPr lang="zh-CN" altLang="en-US" dirty="0"/>
              </a:p>
            </p:txBody>
          </p:sp>
        </mc:Choice>
        <mc:Fallback>
          <p:sp>
            <p:nvSpPr>
              <p:cNvPr id="4" name="文本框 3">
                <a:extLst>
                  <a:ext uri="{FF2B5EF4-FFF2-40B4-BE49-F238E27FC236}">
                    <a16:creationId xmlns:a16="http://schemas.microsoft.com/office/drawing/2014/main" id="{A48CF607-8385-926D-3410-A2C0FB5BEB62}"/>
                  </a:ext>
                </a:extLst>
              </p:cNvPr>
              <p:cNvSpPr txBox="1">
                <a:spLocks noRot="1" noChangeAspect="1" noMove="1" noResize="1" noEditPoints="1" noAdjustHandles="1" noChangeArrowheads="1" noChangeShapeType="1" noTextEdit="1"/>
              </p:cNvSpPr>
              <p:nvPr/>
            </p:nvSpPr>
            <p:spPr>
              <a:xfrm>
                <a:off x="838200" y="4583430"/>
                <a:ext cx="3231654" cy="587277"/>
              </a:xfrm>
              <a:prstGeom prst="rect">
                <a:avLst/>
              </a:prstGeom>
              <a:blipFill>
                <a:blip r:embed="rId3"/>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27685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1FF2D16-CDB9-B662-EC2F-5A5F18662F55}"/>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sp>
        <p:nvSpPr>
          <p:cNvPr id="3" name="内容占位符 2">
            <a:extLst>
              <a:ext uri="{FF2B5EF4-FFF2-40B4-BE49-F238E27FC236}">
                <a16:creationId xmlns:a16="http://schemas.microsoft.com/office/drawing/2014/main" id="{565BC305-1C59-F91D-90C2-425E5D9836EA}"/>
              </a:ext>
            </a:extLst>
          </p:cNvPr>
          <p:cNvSpPr>
            <a:spLocks noGrp="1"/>
          </p:cNvSpPr>
          <p:nvPr>
            <p:ph idx="1"/>
          </p:nvPr>
        </p:nvSpPr>
        <p:spPr/>
        <p:txBody>
          <a:bodyPr/>
          <a:lstStyle/>
          <a:p>
            <a:r>
              <a:rPr lang="zh-CN" altLang="en-US" dirty="0"/>
              <a:t>智能系统与任务的交互建模</a:t>
            </a:r>
          </a:p>
        </p:txBody>
      </p:sp>
      <p:pic>
        <p:nvPicPr>
          <p:cNvPr id="7" name="图片 6">
            <a:extLst>
              <a:ext uri="{FF2B5EF4-FFF2-40B4-BE49-F238E27FC236}">
                <a16:creationId xmlns:a16="http://schemas.microsoft.com/office/drawing/2014/main" id="{342497D3-6B9F-A82F-F612-F0706FE597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5515" y="2355374"/>
            <a:ext cx="7880969" cy="3063081"/>
          </a:xfrm>
          <a:prstGeom prst="rect">
            <a:avLst/>
          </a:prstGeom>
        </p:spPr>
      </p:pic>
      <p:sp>
        <p:nvSpPr>
          <p:cNvPr id="8" name="文本框 7">
            <a:extLst>
              <a:ext uri="{FF2B5EF4-FFF2-40B4-BE49-F238E27FC236}">
                <a16:creationId xmlns:a16="http://schemas.microsoft.com/office/drawing/2014/main" id="{E170EB8D-75C7-926C-9782-2C1300CC5BD3}"/>
              </a:ext>
            </a:extLst>
          </p:cNvPr>
          <p:cNvSpPr txBox="1"/>
          <p:nvPr/>
        </p:nvSpPr>
        <p:spPr>
          <a:xfrm>
            <a:off x="8305473" y="694650"/>
            <a:ext cx="3185487" cy="646331"/>
          </a:xfrm>
          <a:prstGeom prst="rect">
            <a:avLst/>
          </a:prstGeom>
          <a:noFill/>
        </p:spPr>
        <p:txBody>
          <a:bodyPr wrap="square" rtlCol="0">
            <a:spAutoFit/>
          </a:bodyPr>
          <a:lstStyle/>
          <a:p>
            <a:r>
              <a:rPr lang="zh-CN" altLang="en-US" dirty="0"/>
              <a:t>这部分未花时间研读论文公式，有兴趣的同学请阅读原文</a:t>
            </a:r>
            <a:endParaRPr lang="en-US" altLang="zh-CN" dirty="0"/>
          </a:p>
        </p:txBody>
      </p:sp>
    </p:spTree>
    <p:extLst>
      <p:ext uri="{BB962C8B-B14F-4D97-AF65-F5344CB8AC3E}">
        <p14:creationId xmlns:p14="http://schemas.microsoft.com/office/powerpoint/2010/main" val="400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1F5542-CCDA-17C1-A68A-772A7C925D1D}"/>
              </a:ext>
            </a:extLst>
          </p:cNvPr>
          <p:cNvSpPr>
            <a:spLocks noGrp="1"/>
          </p:cNvSpPr>
          <p:nvPr>
            <p:ph type="title"/>
          </p:nvPr>
        </p:nvSpPr>
        <p:spPr/>
        <p:txBody>
          <a:bodyPr/>
          <a:lstStyle/>
          <a:p>
            <a:r>
              <a:rPr lang="zh-CN" altLang="en-US" dirty="0"/>
              <a:t>评测</a:t>
            </a:r>
            <a:r>
              <a:rPr lang="en-US" altLang="zh-CN" dirty="0"/>
              <a:t>AI</a:t>
            </a:r>
            <a:r>
              <a:rPr lang="zh-CN" altLang="en-US" dirty="0"/>
              <a:t>智能的新范式</a:t>
            </a:r>
          </a:p>
        </p:txBody>
      </p:sp>
      <p:sp>
        <p:nvSpPr>
          <p:cNvPr id="3" name="内容占位符 2">
            <a:extLst>
              <a:ext uri="{FF2B5EF4-FFF2-40B4-BE49-F238E27FC236}">
                <a16:creationId xmlns:a16="http://schemas.microsoft.com/office/drawing/2014/main" id="{BC88A779-F620-8FD3-F46E-267EFB968EA3}"/>
              </a:ext>
            </a:extLst>
          </p:cNvPr>
          <p:cNvSpPr>
            <a:spLocks noGrp="1"/>
          </p:cNvSpPr>
          <p:nvPr>
            <p:ph idx="1"/>
          </p:nvPr>
        </p:nvSpPr>
        <p:spPr>
          <a:xfrm>
            <a:off x="838200" y="1825624"/>
            <a:ext cx="11140440" cy="4883785"/>
          </a:xfrm>
        </p:spPr>
        <p:txBody>
          <a:bodyPr>
            <a:normAutofit/>
          </a:bodyPr>
          <a:lstStyle/>
          <a:p>
            <a:r>
              <a:rPr lang="zh-CN" altLang="en-US" b="0" i="0" dirty="0">
                <a:solidFill>
                  <a:srgbClr val="191B1F"/>
                </a:solidFill>
                <a:effectLst/>
                <a:highlight>
                  <a:srgbClr val="FFFFFF"/>
                </a:highlight>
                <a:latin typeface="-apple-system"/>
              </a:rPr>
              <a:t>如何衡量先验、经验、任务泛化难度</a:t>
            </a:r>
            <a:endParaRPr lang="en-US" altLang="zh-CN" b="0" i="0" dirty="0">
              <a:solidFill>
                <a:srgbClr val="191B1F"/>
              </a:solidFill>
              <a:effectLst/>
              <a:highlight>
                <a:srgbClr val="FFFFFF"/>
              </a:highlight>
              <a:latin typeface="-apple-system"/>
            </a:endParaRPr>
          </a:p>
          <a:p>
            <a:pPr marL="0" indent="0">
              <a:buNone/>
            </a:pPr>
            <a:r>
              <a:rPr lang="zh-CN" altLang="en-US" b="0" i="0" dirty="0">
                <a:solidFill>
                  <a:srgbClr val="191B1F"/>
                </a:solidFill>
                <a:effectLst/>
                <a:highlight>
                  <a:srgbClr val="FFFFFF"/>
                </a:highlight>
                <a:latin typeface="-apple-system"/>
              </a:rPr>
              <a:t>先验</a:t>
            </a:r>
            <a:r>
              <a:rPr lang="en-US" altLang="zh-CN" b="0" i="0" dirty="0">
                <a:solidFill>
                  <a:srgbClr val="191B1F"/>
                </a:solidFill>
                <a:effectLst/>
                <a:highlight>
                  <a:srgbClr val="FFFFFF"/>
                </a:highlight>
                <a:latin typeface="-apple-system"/>
              </a:rPr>
              <a:t>prior</a:t>
            </a:r>
            <a:r>
              <a:rPr lang="zh-CN" altLang="en-US" b="0" i="0" dirty="0">
                <a:solidFill>
                  <a:srgbClr val="191B1F"/>
                </a:solidFill>
                <a:effectLst/>
                <a:highlight>
                  <a:srgbClr val="FFFFFF"/>
                </a:highlight>
                <a:latin typeface="-apple-system"/>
              </a:rPr>
              <a:t>：计算最终方案的算法复杂度、系统未经训练提出的方案的算法复杂度之间的距离</a:t>
            </a:r>
            <a:endParaRPr lang="en-US" altLang="zh-CN" b="0" i="0" dirty="0">
              <a:solidFill>
                <a:srgbClr val="191B1F"/>
              </a:solidFill>
              <a:effectLst/>
              <a:highlight>
                <a:srgbClr val="FFFFFF"/>
              </a:highlight>
              <a:latin typeface="-apple-system"/>
            </a:endParaRPr>
          </a:p>
        </p:txBody>
      </p:sp>
      <p:sp>
        <p:nvSpPr>
          <p:cNvPr id="5" name="文本框 4">
            <a:extLst>
              <a:ext uri="{FF2B5EF4-FFF2-40B4-BE49-F238E27FC236}">
                <a16:creationId xmlns:a16="http://schemas.microsoft.com/office/drawing/2014/main" id="{A8924D33-CC89-31CA-6D3A-9BC1C1B0E0BF}"/>
              </a:ext>
            </a:extLst>
          </p:cNvPr>
          <p:cNvSpPr txBox="1"/>
          <p:nvPr/>
        </p:nvSpPr>
        <p:spPr>
          <a:xfrm>
            <a:off x="8305473" y="694650"/>
            <a:ext cx="3185487" cy="646331"/>
          </a:xfrm>
          <a:prstGeom prst="rect">
            <a:avLst/>
          </a:prstGeom>
          <a:noFill/>
        </p:spPr>
        <p:txBody>
          <a:bodyPr wrap="square" rtlCol="0">
            <a:spAutoFit/>
          </a:bodyPr>
          <a:lstStyle/>
          <a:p>
            <a:r>
              <a:rPr lang="zh-CN" altLang="en-US" dirty="0"/>
              <a:t>这部分未花时间研读论文公式，有兴趣的同学请阅读原文</a:t>
            </a:r>
            <a:endParaRPr lang="en-US" altLang="zh-CN" dirty="0"/>
          </a:p>
        </p:txBody>
      </p:sp>
      <p:pic>
        <p:nvPicPr>
          <p:cNvPr id="7" name="图片 6">
            <a:extLst>
              <a:ext uri="{FF2B5EF4-FFF2-40B4-BE49-F238E27FC236}">
                <a16:creationId xmlns:a16="http://schemas.microsoft.com/office/drawing/2014/main" id="{819B58CE-4D2C-F30B-B345-60E8945DCF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2652" y="3429000"/>
            <a:ext cx="4786696" cy="861604"/>
          </a:xfrm>
          <a:prstGeom prst="rect">
            <a:avLst/>
          </a:prstGeom>
        </p:spPr>
      </p:pic>
    </p:spTree>
    <p:extLst>
      <p:ext uri="{BB962C8B-B14F-4D97-AF65-F5344CB8AC3E}">
        <p14:creationId xmlns:p14="http://schemas.microsoft.com/office/powerpoint/2010/main" val="156846564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252</TotalTime>
  <Words>1246</Words>
  <Application>Microsoft Office PowerPoint</Application>
  <PresentationFormat>宽屏</PresentationFormat>
  <Paragraphs>163</Paragraphs>
  <Slides>26</Slides>
  <Notes>13</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26</vt:i4>
      </vt:variant>
    </vt:vector>
  </HeadingPairs>
  <TitlesOfParts>
    <vt:vector size="33" baseType="lpstr">
      <vt:lpstr>-apple-system</vt:lpstr>
      <vt:lpstr>system-ui</vt:lpstr>
      <vt:lpstr>等线</vt:lpstr>
      <vt:lpstr>等线 Light</vt:lpstr>
      <vt:lpstr>Arial</vt:lpstr>
      <vt:lpstr>Cambria Math</vt:lpstr>
      <vt:lpstr>Office 主题​​</vt:lpstr>
      <vt:lpstr>ARC数据集及评测</vt:lpstr>
      <vt:lpstr>内容</vt:lpstr>
      <vt:lpstr>评测AI智能的新范式</vt:lpstr>
      <vt:lpstr>评测AI智能的新范式</vt:lpstr>
      <vt:lpstr>评测AI智能的新范式</vt:lpstr>
      <vt:lpstr>评测AI智能的新范式</vt:lpstr>
      <vt:lpstr>评测AI智能的新范式</vt:lpstr>
      <vt:lpstr>评测AI智能的新范式</vt:lpstr>
      <vt:lpstr>评测AI智能的新范式</vt:lpstr>
      <vt:lpstr>评测AI智能的新范式</vt:lpstr>
      <vt:lpstr>评测AI智能的新范式</vt:lpstr>
      <vt:lpstr>评测AI智能的新范式</vt:lpstr>
      <vt:lpstr>评测AI智能的新范式</vt:lpstr>
      <vt:lpstr>ARC数据集</vt:lpstr>
      <vt:lpstr>ARC数据集</vt:lpstr>
      <vt:lpstr>ARC数据集</vt:lpstr>
      <vt:lpstr>ARC数据集</vt:lpstr>
      <vt:lpstr>ARC数据集</vt:lpstr>
      <vt:lpstr>ARC数据集</vt:lpstr>
      <vt:lpstr>交互界面</vt:lpstr>
      <vt:lpstr>文本格式</vt:lpstr>
      <vt:lpstr>机器和人类表现</vt:lpstr>
      <vt:lpstr>DSL</vt:lpstr>
      <vt:lpstr>ConceptARC</vt:lpstr>
      <vt:lpstr>ConceptARC</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ARC数据集及评测</dc:title>
  <dc:creator>力铭 肖</dc:creator>
  <cp:lastModifiedBy>力铭 肖</cp:lastModifiedBy>
  <cp:revision>10</cp:revision>
  <dcterms:created xsi:type="dcterms:W3CDTF">2024-05-08T01:45:05Z</dcterms:created>
  <dcterms:modified xsi:type="dcterms:W3CDTF">2024-05-08T05:58:01Z</dcterms:modified>
</cp:coreProperties>
</file>