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1"/>
  </p:notesMasterIdLst>
  <p:sldIdLst>
    <p:sldId id="257" r:id="rId4"/>
    <p:sldId id="258" r:id="rId5"/>
    <p:sldId id="259" r:id="rId6"/>
    <p:sldId id="260" r:id="rId7"/>
    <p:sldId id="262" r:id="rId8"/>
    <p:sldId id="265" r:id="rId9"/>
    <p:sldId id="263" r:id="rId10"/>
    <p:sldId id="268" r:id="rId12"/>
    <p:sldId id="269" r:id="rId13"/>
    <p:sldId id="267" r:id="rId14"/>
    <p:sldId id="271" r:id="rId15"/>
    <p:sldId id="270" r:id="rId16"/>
    <p:sldId id="266" r:id="rId17"/>
    <p:sldId id="274" r:id="rId18"/>
    <p:sldId id="275" r:id="rId19"/>
    <p:sldId id="276" r:id="rId20"/>
    <p:sldId id="29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73" r:id="rId34"/>
    <p:sldId id="290" r:id="rId35"/>
    <p:sldId id="264" r:id="rId36"/>
    <p:sldId id="291" r:id="rId37"/>
    <p:sldId id="292" r:id="rId38"/>
    <p:sldId id="293" r:id="rId39"/>
    <p:sldId id="294" r:id="rId40"/>
    <p:sldId id="334" r:id="rId41"/>
    <p:sldId id="330" r:id="rId42"/>
    <p:sldId id="333" r:id="rId43"/>
    <p:sldId id="332" r:id="rId44"/>
    <p:sldId id="296" r:id="rId45"/>
    <p:sldId id="298" r:id="rId46"/>
    <p:sldId id="300" r:id="rId47"/>
    <p:sldId id="301" r:id="rId48"/>
    <p:sldId id="305" r:id="rId49"/>
    <p:sldId id="335" r:id="rId50"/>
    <p:sldId id="336" r:id="rId51"/>
    <p:sldId id="339" r:id="rId52"/>
    <p:sldId id="337" r:id="rId53"/>
    <p:sldId id="306" r:id="rId54"/>
    <p:sldId id="338" r:id="rId55"/>
  </p:sldIdLst>
  <p:sldSz cx="12192000" cy="6858000"/>
  <p:notesSz cx="6858000" cy="9144000"/>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jaehoon" initials="s" lastIdx="1"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gs" Target="tags/tag188.xml"/><Relationship Id="rId6" Type="http://schemas.openxmlformats.org/officeDocument/2006/relationships/slide" Target="slides/slide3.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notesMaster" Target="notesMasters/notesMaster1.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a:p>
            <a:endParaRPr lang="ko-KR" altLang="en-US"/>
          </a:p>
          <a:p>
            <a:endParaRPr lang="ko-KR" altLang="en-US"/>
          </a:p>
          <a:p>
            <a:r>
              <a:rPr lang="zh-CN" altLang="ko-KR"/>
              <a:t>大</a:t>
            </a:r>
            <a:r>
              <a:rPr lang="en-US" altLang="zh-CN"/>
              <a:t>=</a:t>
            </a:r>
            <a:r>
              <a:rPr lang="ko-KR" altLang="en-US"/>
              <a:t>크다</a:t>
            </a:r>
            <a:endParaRPr lang="ko-KR" altLang="en-US"/>
          </a:p>
          <a:p>
            <a:r>
              <a:rPr lang="zh-CN" altLang="en-US"/>
              <a:t>长</a:t>
            </a:r>
            <a:r>
              <a:rPr lang="en-US" altLang="ko-KR"/>
              <a:t>=</a:t>
            </a:r>
            <a:r>
              <a:rPr lang="ko-KR" altLang="en-US"/>
              <a:t>길다</a:t>
            </a:r>
            <a:r>
              <a:rPr lang="en-US" altLang="ko-KR"/>
              <a:t> </a:t>
            </a:r>
            <a:endParaRPr lang="en-US" altLang="ko-KR"/>
          </a:p>
          <a:p>
            <a:endParaRPr lang="en-US"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‘팔’에대해서묘사할때‘다리가길다(짧다)/팔이길다(짧다)’와같이1차원형용 사를사용하고,‘손’,‘발’같은경우에는‘손이크다(작다)/발이크다(작다)’와 같이3차원형용사를사용한다.이것은한국인이‘다리’와‘팔’은1차원사물로인 식하고‘손’과‘발’을3차원사물로인식하기때문이다.</a:t>
            </a:r>
            <a:r>
              <a:rPr lang="en-US" altLang="zh-CN"/>
              <a:t> </a:t>
            </a:r>
            <a:endParaRPr lang="en-US" altLang="zh-CN"/>
          </a:p>
          <a:p>
            <a:r>
              <a:rPr lang="en-US" altLang="zh-CN"/>
              <a:t>한국인은사람의‘키’를[+실체성]그리고[+공간성]으로인식하는데이 런인식은‘키’가본래‘크다’에기원을두고‘크(大)+ ᅵ’-&gt;‘ 킈’&gt;키’가된일 련의변화과정과일치한다.이와달리중국인은사람의‘키’를[+실체성]그 리고[-공간성]으로인식하므로중국인은사람의‘키’를1차원형용사‘高’로 표프한다</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a:p>
            <a:endParaRPr lang="ko-KR" altLang="en-US"/>
          </a:p>
          <a:p>
            <a:endParaRPr lang="ko-KR" altLang="en-US"/>
          </a:p>
          <a:p>
            <a:r>
              <a:rPr lang="zh-CN" altLang="ko-KR"/>
              <a:t>大</a:t>
            </a:r>
            <a:r>
              <a:rPr lang="en-US" altLang="zh-CN"/>
              <a:t>=</a:t>
            </a:r>
            <a:r>
              <a:rPr lang="ko-KR" altLang="en-US"/>
              <a:t>크다</a:t>
            </a:r>
            <a:endParaRPr lang="ko-KR" altLang="en-US"/>
          </a:p>
          <a:p>
            <a:r>
              <a:rPr lang="zh-CN" altLang="en-US"/>
              <a:t>长</a:t>
            </a:r>
            <a:r>
              <a:rPr lang="en-US" altLang="ko-KR"/>
              <a:t>=</a:t>
            </a:r>
            <a:r>
              <a:rPr lang="ko-KR" altLang="en-US"/>
              <a:t>길다</a:t>
            </a:r>
            <a:r>
              <a:rPr lang="en-US" altLang="ko-KR"/>
              <a:t> </a:t>
            </a:r>
            <a:endParaRPr lang="en-US" altLang="ko-KR"/>
          </a:p>
          <a:p>
            <a:endParaRPr lang="en-US"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크다’라 고표프할때인간은한사물을덩어리로인식하는경향이있다.만약에한 사물이더많은작은사물로구성되었을때인간이그사물위체가아닌부 분의작은사물에초윐을두었으면‘양(量)’을나타내는형용사‘많다/윁다’를 사용할것이다.씈를들어한국어로‘생산량이크다’라고하지않지만‘생산 량이많다’라는표프은가능하다.그림으로나타내면다음&lt;그림6&gt;(이민우, 2000:45)14)과같다.‘많다’는‘구성원’을위경화하고‘부피’를배경화한반면 에‘크다’는‘부피’를위경화하고‘구성원’을배경화하씀으며‘많다’는분</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a:p>
            <a:endParaRPr lang="ko-KR" altLang="en-US"/>
          </a:p>
          <a:p>
            <a:endParaRPr lang="ko-KR" altLang="en-US"/>
          </a:p>
          <a:p>
            <a:r>
              <a:rPr lang="zh-CN" altLang="ko-KR"/>
              <a:t>大</a:t>
            </a:r>
            <a:r>
              <a:rPr lang="en-US" altLang="zh-CN"/>
              <a:t>=</a:t>
            </a:r>
            <a:r>
              <a:rPr lang="ko-KR" altLang="en-US"/>
              <a:t>크다</a:t>
            </a:r>
            <a:endParaRPr lang="ko-KR" altLang="en-US"/>
          </a:p>
          <a:p>
            <a:r>
              <a:rPr lang="zh-CN" altLang="en-US"/>
              <a:t>长</a:t>
            </a:r>
            <a:r>
              <a:rPr lang="en-US" altLang="ko-KR"/>
              <a:t>=</a:t>
            </a:r>
            <a:r>
              <a:rPr lang="ko-KR" altLang="en-US"/>
              <a:t>길다</a:t>
            </a:r>
            <a:r>
              <a:rPr lang="en-US" altLang="ko-KR"/>
              <a:t> </a:t>
            </a:r>
            <a:endParaRPr lang="en-US" altLang="ko-KR"/>
          </a:p>
          <a:p>
            <a:endParaRPr lang="en-US" altLang="ko-K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크다’라 고표프할때인간은한사물을덩어리로인식하는경향이있다.만약에한 사물이더많은작은사물로구성되었을때인간이그사물위체가아닌부 분의작은사물에초윐을두었으면‘양(量)’을나타내는형용사‘많다/윁다’를 사용할것이다.씈를들어한국어로‘생산량이크다’라고하지않지만‘생산 량이많다’라는표프은가능하다.그림으로나타내면다음&lt;그림6&gt;(이민우, 2000:45)14)과같다.‘많다’는‘구성원’을위경화하고‘부피’를배경화한반면 에‘크다’는‘부피’를위경화하고‘구성원’을배경화하씀으며‘많다’는분</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a:p>
            <a:endParaRPr lang="ko-KR" altLang="en-US"/>
          </a:p>
          <a:p>
            <a:endParaRPr lang="ko-KR" altLang="en-US"/>
          </a:p>
          <a:p>
            <a:r>
              <a:rPr lang="zh-CN" altLang="ko-KR"/>
              <a:t>大</a:t>
            </a:r>
            <a:r>
              <a:rPr lang="en-US" altLang="zh-CN"/>
              <a:t>=</a:t>
            </a:r>
            <a:r>
              <a:rPr lang="ko-KR" altLang="en-US"/>
              <a:t>크다</a:t>
            </a:r>
            <a:endParaRPr lang="ko-KR" altLang="en-US"/>
          </a:p>
          <a:p>
            <a:r>
              <a:rPr lang="zh-CN" altLang="en-US"/>
              <a:t>长</a:t>
            </a:r>
            <a:r>
              <a:rPr lang="en-US" altLang="ko-KR"/>
              <a:t>=</a:t>
            </a:r>
            <a:r>
              <a:rPr lang="ko-KR" altLang="en-US"/>
              <a:t>길다</a:t>
            </a:r>
            <a:r>
              <a:rPr lang="en-US" altLang="ko-KR"/>
              <a:t> </a:t>
            </a:r>
            <a:endParaRPr lang="en-US" altLang="ko-KR"/>
          </a:p>
          <a:p>
            <a:endParaRPr lang="en-US" altLang="ko-K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크다’라 고표프할때인간은한사물을덩어리로인식하는경향이있다.만약에한 사물이더많은작은사물로구성되었을때인간이그사물위체가아닌부 분의작은사물에초윐을두었으면‘양(量)’을나타내는형용사‘많다/윁다’를 사용할것이다.씈를들어한국어로‘생산량이크다’라고하지않지만‘생산 량이많다’라는표프은가능하다.그림으로나타내면다음&lt;그림6&gt;(이민우, 2000:45)14)과같다.‘많다’는‘구성원’을위경화하고‘부피’를배경화한반면 에‘크다’는‘부피’를위경화하고‘구성원’을배경화하씀으며‘많다’는분</a:t>
            </a:r>
            <a:endParaRPr lang="en-US" altLang="zh-CN"/>
          </a:p>
          <a:p>
            <a:endParaRPr lang="en-US" altLang="zh-CN"/>
          </a:p>
          <a:p>
            <a:r>
              <a:rPr lang="zh-CN" altLang="en-US"/>
              <a:t>汉语母语使用者偏向于把</a:t>
            </a:r>
            <a:r>
              <a:rPr lang="en-US" altLang="zh-CN"/>
              <a:t>“</a:t>
            </a:r>
            <a:r>
              <a:rPr lang="zh-CN" altLang="en-US"/>
              <a:t>力量</a:t>
            </a:r>
            <a:r>
              <a:rPr lang="en-US" altLang="zh-CN"/>
              <a:t>”</a:t>
            </a:r>
            <a:r>
              <a:rPr lang="zh-CN" altLang="en-US"/>
              <a:t>和</a:t>
            </a:r>
            <a:r>
              <a:rPr lang="en-US" altLang="zh-CN"/>
              <a:t>“</a:t>
            </a:r>
            <a:r>
              <a:rPr lang="zh-CN" altLang="en-US"/>
              <a:t>数量</a:t>
            </a:r>
            <a:r>
              <a:rPr lang="en-US" altLang="zh-CN"/>
              <a:t>”</a:t>
            </a:r>
            <a:r>
              <a:rPr lang="zh-CN" altLang="en-US"/>
              <a:t>理解为关于</a:t>
            </a:r>
            <a:r>
              <a:rPr lang="en-US" altLang="zh-CN"/>
              <a:t>“</a:t>
            </a:r>
            <a:r>
              <a:rPr lang="zh-CN" altLang="en-US"/>
              <a:t>量</a:t>
            </a:r>
            <a:r>
              <a:rPr lang="en-US" altLang="zh-CN"/>
              <a:t>”</a:t>
            </a:r>
            <a:r>
              <a:rPr lang="zh-CN" altLang="en-US"/>
              <a:t>的概念，像图</a:t>
            </a:r>
            <a:r>
              <a:rPr lang="en-US" altLang="zh-CN"/>
              <a:t>6</a:t>
            </a:r>
            <a:r>
              <a:rPr lang="zh-CN" altLang="en-US"/>
              <a:t>右一样将其看作一个整体（一个大的、总的整体），用</a:t>
            </a:r>
            <a:r>
              <a:rPr lang="en-US" altLang="zh-CN"/>
              <a:t>“</a:t>
            </a:r>
            <a:r>
              <a:rPr lang="zh-CN" altLang="en-US"/>
              <a:t>大</a:t>
            </a:r>
            <a:r>
              <a:rPr lang="en-US" altLang="zh-CN"/>
              <a:t>”</a:t>
            </a:r>
            <a:r>
              <a:rPr lang="zh-CN" altLang="en-US"/>
              <a:t>来形容；韩语母语使用者偏向于把</a:t>
            </a:r>
            <a:r>
              <a:rPr lang="en-US" altLang="zh-CN"/>
              <a:t>“</a:t>
            </a:r>
            <a:r>
              <a:rPr lang="zh-CN" altLang="en-US"/>
              <a:t>力量</a:t>
            </a:r>
            <a:r>
              <a:rPr lang="en-US" altLang="zh-CN"/>
              <a:t>”</a:t>
            </a:r>
            <a:r>
              <a:rPr lang="zh-CN" altLang="en-US"/>
              <a:t>理解成像图</a:t>
            </a:r>
            <a:r>
              <a:rPr lang="en-US" altLang="zh-CN"/>
              <a:t>6</a:t>
            </a:r>
            <a:r>
              <a:rPr lang="zh-CN" altLang="en-US"/>
              <a:t>左一样，是由内部的小颗粒小部分组成起来的，所以用</a:t>
            </a:r>
            <a:r>
              <a:rPr lang="en-US" altLang="zh-CN"/>
              <a:t>“</a:t>
            </a:r>
            <a:r>
              <a:rPr lang="ko-KR" altLang="en-US"/>
              <a:t>세다</a:t>
            </a:r>
            <a:r>
              <a:rPr lang="en-US" altLang="zh-CN"/>
              <a:t>”</a:t>
            </a:r>
            <a:r>
              <a:rPr lang="zh-CN" altLang="en-US"/>
              <a:t>这种代表</a:t>
            </a:r>
            <a:r>
              <a:rPr lang="en-US" altLang="zh-CN"/>
              <a:t>“</a:t>
            </a:r>
            <a:r>
              <a:rPr lang="ko-KR" altLang="en-US"/>
              <a:t>힘이</a:t>
            </a:r>
            <a:r>
              <a:rPr lang="en-US" altLang="ko-KR"/>
              <a:t> </a:t>
            </a:r>
            <a:r>
              <a:rPr lang="ko-KR" altLang="en-US"/>
              <a:t>많다</a:t>
            </a:r>
            <a:r>
              <a:rPr lang="zh-CN" altLang="ko-KR"/>
              <a:t>（多）</a:t>
            </a:r>
            <a:r>
              <a:rPr lang="en-US" altLang="zh-CN"/>
              <a:t>”</a:t>
            </a:r>
            <a:r>
              <a:rPr lang="zh-CN" altLang="en-US"/>
              <a:t>的形容词来形容。</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a:p>
            <a:endParaRPr lang="ko-KR" altLang="en-US"/>
          </a:p>
          <a:p>
            <a:endParaRPr lang="ko-KR" altLang="en-US"/>
          </a:p>
          <a:p>
            <a:r>
              <a:rPr lang="zh-CN" altLang="ko-KR"/>
              <a:t>大</a:t>
            </a:r>
            <a:r>
              <a:rPr lang="en-US" altLang="zh-CN"/>
              <a:t>=</a:t>
            </a:r>
            <a:r>
              <a:rPr lang="ko-KR" altLang="en-US"/>
              <a:t>크다</a:t>
            </a:r>
            <a:endParaRPr lang="ko-KR" altLang="en-US"/>
          </a:p>
          <a:p>
            <a:r>
              <a:rPr lang="zh-CN" altLang="en-US"/>
              <a:t>长</a:t>
            </a:r>
            <a:r>
              <a:rPr lang="en-US" altLang="ko-KR"/>
              <a:t>=</a:t>
            </a:r>
            <a:r>
              <a:rPr lang="ko-KR" altLang="en-US"/>
              <a:t>길다</a:t>
            </a:r>
            <a:r>
              <a:rPr lang="en-US" altLang="ko-KR"/>
              <a:t> </a:t>
            </a:r>
            <a:endParaRPr lang="en-US" altLang="ko-KR"/>
          </a:p>
          <a:p>
            <a:endParaRPr lang="en-US" altLang="ko-K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표준국어대사위에서‘굵다’의두번째의미는‘밤,대추,알따위가보통 의것보다부피가크다’이다.중국어‘粗(굵다)’가이에해당되는의미는‘颗 粒大(알갱이가크다)’이다.한국어로‘큰감자,큰대추,큰밤’외에‘굵은감 자,굵은대추,굵은밤’이라고할수있지만중국어로는‘粗土豆(굵은감자), 粗枣(굵은대추),粗板栗(굵은밤)’이라고하지않는다.이러한차이는한국 인과중국인의인식방식의차이로인한것이다.‘굵다(粗)’는알따위의부피 가큰것을나타내는데한사물을알따위로인식하면‘굵다(粗)’라고하고, 그뜇게인식하지않으면‘크다(大)’라고한다.한국인은‘감자,대추,밤’을알 갱이로인식하여‘굵은감자,굵은대추,굵은밤’이라고한다.그러나중국인 은아무리부피가작은‘감자,대추,밤’이일지언정알갱이로인식하지않으므 로‘굵은감자(粗土豆),굵은대추(粗枣),굵은밤(粗板栗)’이라하지않고 ‘큰감자(大土豆),큰대추(大枣),큰밤(大板栗)’이라고한다.중국어‘粗(굵 다)’는다음씈문과같이‘沙子(모래),粮食(양식)’따위에사용된다.</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a:p>
            <a:endParaRPr lang="ko-KR" altLang="en-US"/>
          </a:p>
          <a:p>
            <a:endParaRPr lang="ko-KR" altLang="en-US"/>
          </a:p>
          <a:p>
            <a:r>
              <a:rPr lang="zh-CN" altLang="ko-KR"/>
              <a:t>大</a:t>
            </a:r>
            <a:r>
              <a:rPr lang="en-US" altLang="zh-CN"/>
              <a:t>=</a:t>
            </a:r>
            <a:r>
              <a:rPr lang="ko-KR" altLang="en-US"/>
              <a:t>크다</a:t>
            </a:r>
            <a:endParaRPr lang="ko-KR" altLang="en-US"/>
          </a:p>
          <a:p>
            <a:r>
              <a:rPr lang="zh-CN" altLang="en-US"/>
              <a:t>长</a:t>
            </a:r>
            <a:r>
              <a:rPr lang="en-US" altLang="ko-KR"/>
              <a:t>=</a:t>
            </a:r>
            <a:r>
              <a:rPr lang="ko-KR" altLang="en-US"/>
              <a:t>길다</a:t>
            </a:r>
            <a:r>
              <a:rPr lang="en-US" altLang="ko-KR"/>
              <a:t> </a:t>
            </a:r>
            <a:endParaRPr lang="en-US" altLang="ko-KR"/>
          </a:p>
          <a:p>
            <a:endParaRPr lang="en-US" altLang="ko-K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‘크다’와‘大’는‘넓이’,‘부피’,‘강도’등을나타낼때공통성을지니고있다.</a:t>
            </a:r>
            <a:endParaRPr lang="zh-CN" altLang="en-US"/>
          </a:p>
          <a:p>
            <a:endParaRPr lang="zh-CN" altLang="en-US"/>
          </a:p>
          <a:p>
            <a:r>
              <a:rPr lang="en-US" altLang="zh-CN"/>
              <a:t>1. </a:t>
            </a:r>
            <a:r>
              <a:rPr lang="zh-CN" altLang="en-US"/>
              <a:t>韩语的</a:t>
            </a:r>
            <a:r>
              <a:rPr lang="en-US" altLang="zh-CN"/>
              <a:t>“”</a:t>
            </a:r>
            <a:endParaRPr lang="en-US" altLang="zh-CN"/>
          </a:p>
          <a:p>
            <a:endParaRPr lang="ko-KR" altLang="en-US"/>
          </a:p>
          <a:p>
            <a:endParaRPr lang="ko-KR" altLang="en-US"/>
          </a:p>
          <a:p>
            <a:r>
              <a:rPr lang="zh-CN" altLang="ko-KR"/>
              <a:t>大</a:t>
            </a:r>
            <a:r>
              <a:rPr lang="en-US" altLang="zh-CN"/>
              <a:t>=</a:t>
            </a:r>
            <a:r>
              <a:rPr lang="ko-KR" altLang="en-US"/>
              <a:t>크다</a:t>
            </a:r>
            <a:endParaRPr lang="ko-KR" altLang="en-US"/>
          </a:p>
          <a:p>
            <a:r>
              <a:rPr lang="zh-CN" altLang="en-US"/>
              <a:t>长</a:t>
            </a:r>
            <a:r>
              <a:rPr lang="en-US" altLang="ko-KR"/>
              <a:t>=</a:t>
            </a:r>
            <a:r>
              <a:rPr lang="ko-KR" altLang="en-US"/>
              <a:t>길다</a:t>
            </a:r>
            <a:r>
              <a:rPr lang="en-US" altLang="ko-KR"/>
              <a:t> </a:t>
            </a:r>
            <a:endParaRPr lang="en-US" altLang="ko-KR"/>
          </a:p>
          <a:p>
            <a:r>
              <a:rPr lang="en-US" altLang="ko-KR"/>
              <a:t>·---</a:t>
            </a:r>
            <a:endParaRPr lang="en-US" altLang="ko-K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제목 슬라이드">
    <p:spTree>
      <p:nvGrpSpPr>
        <p:cNvPr id="1" name=""/>
        <p:cNvGrpSpPr/>
        <p:nvPr/>
      </p:nvGrpSpPr>
      <p:grpSpPr>
        <a:xfrm>
          <a:off x="0" y="0"/>
          <a:ext cx="0" cy="0"/>
          <a:chOff x="0" y="0"/>
          <a:chExt cx="0" cy="0"/>
        </a:xfrm>
      </p:grpSpPr>
      <p:sp>
        <p:nvSpPr>
          <p:cNvPr id="2" name="제목 1"/>
          <p:cNvSpPr>
            <a:spLocks noGrp="1"/>
          </p:cNvSpPr>
          <p:nvPr>
            <p:ph type="ctrTitle" hasCustomPrompt="1"/>
          </p:nvPr>
        </p:nvSpPr>
        <p:spPr>
          <a:xfrm>
            <a:off x="1524000" y="1122363"/>
            <a:ext cx="9144000" cy="2387600"/>
          </a:xfrm>
        </p:spPr>
        <p:txBody>
          <a:bodyPr anchor="b"/>
          <a:lstStyle>
            <a:lvl1pPr algn="ctr">
              <a:defRPr sz="6000"/>
            </a:lvl1pPr>
          </a:lstStyle>
          <a:p>
            <a:r>
              <a:rPr lang="ko-KR" altLang="en-US"/>
              <a:t>마스터 제목 스타일 편집</a:t>
            </a:r>
            <a:endParaRPr lang="ko-KR" altLang="en-US"/>
          </a:p>
        </p:txBody>
      </p:sp>
      <p:sp>
        <p:nvSpPr>
          <p:cNvPr id="3" name="부제목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ko-KR" altLang="en-US"/>
          </a:p>
        </p:txBody>
      </p:sp>
      <p:sp>
        <p:nvSpPr>
          <p:cNvPr id="4" name="날짜 개체 틀 3"/>
          <p:cNvSpPr>
            <a:spLocks noGrp="1"/>
          </p:cNvSpPr>
          <p:nvPr>
            <p:ph type="dt" sz="half" idx="10"/>
          </p:nvPr>
        </p:nvSpPr>
        <p:spPr/>
        <p:txBody>
          <a:bodyPr/>
          <a:lstStyle/>
          <a:p>
            <a:fld id="{741663F0-11D3-4E72-BC16-D53AE8AD3A91}" type="datetimeFigureOut">
              <a:rPr lang="ko-KR" altLang="en-US" smtClean="0"/>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230E587-1872-4133-89BB-707F1DD36122}" type="slidenum">
              <a:rPr lang="ko-KR" altLang="en-US" smtClean="0"/>
            </a:fld>
            <a:endParaRPr lang="ko-KR"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제목 및 내용">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내용 개체 틀 2"/>
          <p:cNvSpPr>
            <a:spLocks noGrp="1"/>
          </p:cNvSpPr>
          <p:nvPr>
            <p:ph idx="1" hasCustomPrompt="1"/>
          </p:nvPr>
        </p:nvSpPr>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10"/>
          </p:nvPr>
        </p:nvSpPr>
        <p:spPr/>
        <p:txBody>
          <a:bodyPr/>
          <a:lstStyle/>
          <a:p>
            <a:fld id="{741663F0-11D3-4E72-BC16-D53AE8AD3A91}" type="datetimeFigureOut">
              <a:rPr lang="ko-KR" altLang="en-US" smtClean="0"/>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230E587-1872-4133-89BB-707F1DD36122}" type="slidenum">
              <a:rPr lang="ko-KR" altLang="en-US" smtClean="0"/>
            </a:fld>
            <a:endParaRPr lang="ko-KR"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구역 머리글">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1850" y="1709738"/>
            <a:ext cx="10515600" cy="2852737"/>
          </a:xfrm>
        </p:spPr>
        <p:txBody>
          <a:bodyPr anchor="b"/>
          <a:lstStyle>
            <a:lvl1pPr>
              <a:defRPr sz="6000"/>
            </a:lvl1pPr>
          </a:lstStyle>
          <a:p>
            <a:r>
              <a:rPr lang="ko-KR" altLang="en-US"/>
              <a:t>마스터 제목 스타일 편집</a:t>
            </a:r>
            <a:endParaRPr lang="ko-KR" altLang="en-US"/>
          </a:p>
        </p:txBody>
      </p:sp>
      <p:sp>
        <p:nvSpPr>
          <p:cNvPr id="3" name="텍스트 개체 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endParaRPr lang="ko-KR" altLang="en-US"/>
          </a:p>
        </p:txBody>
      </p:sp>
      <p:sp>
        <p:nvSpPr>
          <p:cNvPr id="4" name="날짜 개체 틀 3"/>
          <p:cNvSpPr>
            <a:spLocks noGrp="1"/>
          </p:cNvSpPr>
          <p:nvPr>
            <p:ph type="dt" sz="half" idx="10"/>
          </p:nvPr>
        </p:nvSpPr>
        <p:spPr/>
        <p:txBody>
          <a:bodyPr/>
          <a:lstStyle/>
          <a:p>
            <a:fld id="{741663F0-11D3-4E72-BC16-D53AE8AD3A91}" type="datetimeFigureOut">
              <a:rPr lang="ko-KR" altLang="en-US" smtClean="0"/>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230E587-1872-4133-89BB-707F1DD36122}" type="slidenum">
              <a:rPr lang="ko-KR" altLang="en-US" smtClean="0"/>
            </a:fld>
            <a:endParaRPr lang="ko-KR"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콘텐츠 2개">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내용 개체 틀 2"/>
          <p:cNvSpPr>
            <a:spLocks noGrp="1"/>
          </p:cNvSpPr>
          <p:nvPr>
            <p:ph sz="half" idx="1" hasCustomPrompt="1"/>
          </p:nvPr>
        </p:nvSpPr>
        <p:spPr>
          <a:xfrm>
            <a:off x="838200" y="1825625"/>
            <a:ext cx="5181600" cy="435133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내용 개체 틀 3"/>
          <p:cNvSpPr>
            <a:spLocks noGrp="1"/>
          </p:cNvSpPr>
          <p:nvPr>
            <p:ph sz="half" idx="2" hasCustomPrompt="1"/>
          </p:nvPr>
        </p:nvSpPr>
        <p:spPr>
          <a:xfrm>
            <a:off x="6172200" y="1825625"/>
            <a:ext cx="5181600" cy="435133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5" name="날짜 개체 틀 4"/>
          <p:cNvSpPr>
            <a:spLocks noGrp="1"/>
          </p:cNvSpPr>
          <p:nvPr>
            <p:ph type="dt" sz="half" idx="10"/>
          </p:nvPr>
        </p:nvSpPr>
        <p:spPr/>
        <p:txBody>
          <a:bodyPr/>
          <a:lstStyle/>
          <a:p>
            <a:fld id="{741663F0-11D3-4E72-BC16-D53AE8AD3A91}" type="datetimeFigureOut">
              <a:rPr lang="ko-KR" altLang="en-US" smtClean="0"/>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230E587-1872-4133-89BB-707F1DD36122}" type="slidenum">
              <a:rPr lang="ko-KR" altLang="en-US" smtClean="0"/>
            </a:fld>
            <a:endParaRPr lang="ko-KR"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비교">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365125"/>
            <a:ext cx="10515600" cy="1325563"/>
          </a:xfrm>
        </p:spPr>
        <p:txBody>
          <a:bodyPr/>
          <a:lstStyle/>
          <a:p>
            <a:r>
              <a:rPr lang="ko-KR" altLang="en-US"/>
              <a:t>마스터 제목 스타일 편집</a:t>
            </a:r>
            <a:endParaRPr lang="ko-KR" altLang="en-US"/>
          </a:p>
        </p:txBody>
      </p:sp>
      <p:sp>
        <p:nvSpPr>
          <p:cNvPr id="3" name="텍스트 개체 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endParaRPr lang="ko-KR" altLang="en-US"/>
          </a:p>
        </p:txBody>
      </p:sp>
      <p:sp>
        <p:nvSpPr>
          <p:cNvPr id="4" name="내용 개체 틀 3"/>
          <p:cNvSpPr>
            <a:spLocks noGrp="1"/>
          </p:cNvSpPr>
          <p:nvPr>
            <p:ph sz="half" idx="2" hasCustomPrompt="1"/>
          </p:nvPr>
        </p:nvSpPr>
        <p:spPr>
          <a:xfrm>
            <a:off x="839788" y="2505075"/>
            <a:ext cx="5157787" cy="368458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5" name="텍스트 개체 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endParaRPr lang="ko-KR" altLang="en-US"/>
          </a:p>
        </p:txBody>
      </p:sp>
      <p:sp>
        <p:nvSpPr>
          <p:cNvPr id="6" name="내용 개체 틀 5"/>
          <p:cNvSpPr>
            <a:spLocks noGrp="1"/>
          </p:cNvSpPr>
          <p:nvPr>
            <p:ph sz="quarter" idx="4" hasCustomPrompt="1"/>
          </p:nvPr>
        </p:nvSpPr>
        <p:spPr>
          <a:xfrm>
            <a:off x="6172200" y="2505075"/>
            <a:ext cx="5183188" cy="3684588"/>
          </a:xfrm>
        </p:spPr>
        <p:txBody>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7" name="날짜 개체 틀 6"/>
          <p:cNvSpPr>
            <a:spLocks noGrp="1"/>
          </p:cNvSpPr>
          <p:nvPr>
            <p:ph type="dt" sz="half" idx="10"/>
          </p:nvPr>
        </p:nvSpPr>
        <p:spPr/>
        <p:txBody>
          <a:bodyPr/>
          <a:lstStyle/>
          <a:p>
            <a:fld id="{741663F0-11D3-4E72-BC16-D53AE8AD3A91}" type="datetimeFigureOut">
              <a:rPr lang="ko-KR" altLang="en-US" smtClean="0"/>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230E587-1872-4133-89BB-707F1DD36122}" type="slidenum">
              <a:rPr lang="ko-KR" altLang="en-US" smtClean="0"/>
            </a:fld>
            <a:endParaRPr lang="ko-KR"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제목만">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날짜 개체 틀 2"/>
          <p:cNvSpPr>
            <a:spLocks noGrp="1"/>
          </p:cNvSpPr>
          <p:nvPr>
            <p:ph type="dt" sz="half" idx="10"/>
          </p:nvPr>
        </p:nvSpPr>
        <p:spPr/>
        <p:txBody>
          <a:bodyPr/>
          <a:lstStyle/>
          <a:p>
            <a:fld id="{741663F0-11D3-4E72-BC16-D53AE8AD3A91}" type="datetimeFigureOut">
              <a:rPr lang="ko-KR" altLang="en-US" smtClean="0"/>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230E587-1872-4133-89BB-707F1DD36122}" type="slidenum">
              <a:rPr lang="ko-KR" altLang="en-US" smtClean="0"/>
            </a:fld>
            <a:endParaRPr lang="ko-KR"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741663F0-11D3-4E72-BC16-D53AE8AD3A91}" type="datetimeFigureOut">
              <a:rPr lang="ko-KR" altLang="en-US" smtClean="0"/>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230E587-1872-4133-89BB-707F1DD36122}" type="slidenum">
              <a:rPr lang="ko-KR" altLang="en-US" smtClean="0"/>
            </a:fld>
            <a:endParaRPr lang="ko-KR"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캡션 있는 콘텐츠">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457200"/>
            <a:ext cx="3932237" cy="1600200"/>
          </a:xfrm>
        </p:spPr>
        <p:txBody>
          <a:bodyPr anchor="b"/>
          <a:lstStyle>
            <a:lvl1pPr>
              <a:defRPr sz="3200"/>
            </a:lvl1pPr>
          </a:lstStyle>
          <a:p>
            <a:r>
              <a:rPr lang="ko-KR" altLang="en-US"/>
              <a:t>마스터 제목 스타일 편집</a:t>
            </a:r>
            <a:endParaRPr lang="ko-KR" altLang="en-US"/>
          </a:p>
        </p:txBody>
      </p:sp>
      <p:sp>
        <p:nvSpPr>
          <p:cNvPr id="3" name="내용 개체 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텍스트 개체 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endParaRPr lang="ko-KR" altLang="en-US"/>
          </a:p>
        </p:txBody>
      </p:sp>
      <p:sp>
        <p:nvSpPr>
          <p:cNvPr id="5" name="날짜 개체 틀 4"/>
          <p:cNvSpPr>
            <a:spLocks noGrp="1"/>
          </p:cNvSpPr>
          <p:nvPr>
            <p:ph type="dt" sz="half" idx="10"/>
          </p:nvPr>
        </p:nvSpPr>
        <p:spPr/>
        <p:txBody>
          <a:bodyPr/>
          <a:lstStyle/>
          <a:p>
            <a:fld id="{741663F0-11D3-4E72-BC16-D53AE8AD3A91}" type="datetimeFigureOut">
              <a:rPr lang="ko-KR" altLang="en-US" smtClean="0"/>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230E587-1872-4133-89BB-707F1DD36122}" type="slidenum">
              <a:rPr lang="ko-KR" altLang="en-US" smtClean="0"/>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캡션 있는 그림">
    <p:spTree>
      <p:nvGrpSpPr>
        <p:cNvPr id="1" name=""/>
        <p:cNvGrpSpPr/>
        <p:nvPr/>
      </p:nvGrpSpPr>
      <p:grpSpPr>
        <a:xfrm>
          <a:off x="0" y="0"/>
          <a:ext cx="0" cy="0"/>
          <a:chOff x="0" y="0"/>
          <a:chExt cx="0" cy="0"/>
        </a:xfrm>
      </p:grpSpPr>
      <p:sp>
        <p:nvSpPr>
          <p:cNvPr id="2" name="제목 1"/>
          <p:cNvSpPr>
            <a:spLocks noGrp="1"/>
          </p:cNvSpPr>
          <p:nvPr>
            <p:ph type="title" hasCustomPrompt="1"/>
          </p:nvPr>
        </p:nvSpPr>
        <p:spPr>
          <a:xfrm>
            <a:off x="839788" y="457200"/>
            <a:ext cx="3932237" cy="1600200"/>
          </a:xfrm>
        </p:spPr>
        <p:txBody>
          <a:bodyPr anchor="b"/>
          <a:lstStyle>
            <a:lvl1pPr>
              <a:defRPr sz="3200"/>
            </a:lvl1pPr>
          </a:lstStyle>
          <a:p>
            <a:r>
              <a:rPr lang="ko-KR" altLang="en-US"/>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endParaRPr lang="ko-KR" altLang="en-US"/>
          </a:p>
        </p:txBody>
      </p:sp>
      <p:sp>
        <p:nvSpPr>
          <p:cNvPr id="5" name="날짜 개체 틀 4"/>
          <p:cNvSpPr>
            <a:spLocks noGrp="1"/>
          </p:cNvSpPr>
          <p:nvPr>
            <p:ph type="dt" sz="half" idx="10"/>
          </p:nvPr>
        </p:nvSpPr>
        <p:spPr/>
        <p:txBody>
          <a:bodyPr/>
          <a:lstStyle/>
          <a:p>
            <a:fld id="{741663F0-11D3-4E72-BC16-D53AE8AD3A91}" type="datetimeFigureOut">
              <a:rPr lang="ko-KR" altLang="en-US" smtClean="0"/>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230E587-1872-4133-89BB-707F1DD36122}" type="slidenum">
              <a:rPr lang="ko-KR" altLang="en-US" smtClean="0"/>
            </a:fld>
            <a:endParaRPr lang="ko-KR"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제목 및 세로 텍스트">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p>
            <a:r>
              <a:rPr lang="ko-KR" altLang="en-US"/>
              <a:t>마스터 제목 스타일 편집</a:t>
            </a:r>
            <a:endParaRPr lang="ko-KR" altLang="en-US"/>
          </a:p>
        </p:txBody>
      </p:sp>
      <p:sp>
        <p:nvSpPr>
          <p:cNvPr id="3" name="세로 텍스트 개체 틀 2"/>
          <p:cNvSpPr>
            <a:spLocks noGrp="1"/>
          </p:cNvSpPr>
          <p:nvPr>
            <p:ph type="body" orient="vert" idx="1" hasCustomPrompt="1"/>
          </p:nvPr>
        </p:nvSpPr>
        <p:spPr/>
        <p:txBody>
          <a:bodyPr vert="eaVert"/>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10"/>
          </p:nvPr>
        </p:nvSpPr>
        <p:spPr/>
        <p:txBody>
          <a:bodyPr/>
          <a:lstStyle/>
          <a:p>
            <a:fld id="{741663F0-11D3-4E72-BC16-D53AE8AD3A91}" type="datetimeFigureOut">
              <a:rPr lang="ko-KR" altLang="en-US" smtClean="0"/>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230E587-1872-4133-89BB-707F1DD36122}" type="slidenum">
              <a:rPr lang="ko-KR" altLang="en-US" smtClean="0"/>
            </a:fld>
            <a:endParaRPr lang="ko-KR"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hasCustomPrompt="1"/>
          </p:nvPr>
        </p:nvSpPr>
        <p:spPr>
          <a:xfrm>
            <a:off x="8724900" y="365125"/>
            <a:ext cx="2628900" cy="5811838"/>
          </a:xfrm>
        </p:spPr>
        <p:txBody>
          <a:bodyPr vert="eaVert"/>
          <a:lstStyle/>
          <a:p>
            <a:r>
              <a:rPr lang="ko-KR" altLang="en-US"/>
              <a:t>마스터 제목 스타일 편집</a:t>
            </a:r>
            <a:endParaRPr lang="ko-KR" altLang="en-US"/>
          </a:p>
        </p:txBody>
      </p:sp>
      <p:sp>
        <p:nvSpPr>
          <p:cNvPr id="3" name="세로 텍스트 개체 틀 2"/>
          <p:cNvSpPr>
            <a:spLocks noGrp="1"/>
          </p:cNvSpPr>
          <p:nvPr>
            <p:ph type="body" orient="vert" idx="1" hasCustomPrompt="1"/>
          </p:nvPr>
        </p:nvSpPr>
        <p:spPr>
          <a:xfrm>
            <a:off x="838200" y="365125"/>
            <a:ext cx="7734300" cy="5811838"/>
          </a:xfrm>
        </p:spPr>
        <p:txBody>
          <a:bodyPr vert="eaVert"/>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10"/>
          </p:nvPr>
        </p:nvSpPr>
        <p:spPr/>
        <p:txBody>
          <a:bodyPr/>
          <a:lstStyle/>
          <a:p>
            <a:fld id="{741663F0-11D3-4E72-BC16-D53AE8AD3A91}" type="datetimeFigureOut">
              <a:rPr lang="ko-KR" altLang="en-US" smtClean="0"/>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230E587-1872-4133-89BB-707F1DD36122}" type="slidenum">
              <a:rPr lang="ko-KR" altLang="en-US" smtClean="0"/>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F91B4">
            <a:alpha val="40000"/>
          </a:srgbClr>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endParaRPr lang="ko-KR" altLang="en-US"/>
          </a:p>
          <a:p>
            <a:pPr lvl="1"/>
            <a:r>
              <a:rPr lang="ko-KR" altLang="en-US"/>
              <a:t>두 번째 수준</a:t>
            </a:r>
            <a:endParaRPr lang="ko-KR" altLang="en-US"/>
          </a:p>
          <a:p>
            <a:pPr lvl="2"/>
            <a:r>
              <a:rPr lang="ko-KR" altLang="en-US"/>
              <a:t>세 번째 수준</a:t>
            </a:r>
            <a:endParaRPr lang="ko-KR" altLang="en-US"/>
          </a:p>
          <a:p>
            <a:pPr lvl="3"/>
            <a:r>
              <a:rPr lang="ko-KR" altLang="en-US"/>
              <a:t>네 번째 수준</a:t>
            </a:r>
            <a:endParaRPr lang="ko-KR" altLang="en-US"/>
          </a:p>
          <a:p>
            <a:pPr lvl="4"/>
            <a:r>
              <a:rPr lang="ko-KR" altLang="en-US"/>
              <a:t>다섯 번째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663F0-11D3-4E72-BC16-D53AE8AD3A91}" type="datetimeFigureOut">
              <a:rPr lang="ko-KR" altLang="en-US" smtClean="0"/>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E587-1872-4133-89BB-707F1DD36122}" type="slidenum">
              <a:rPr lang="ko-KR" altLang="en-US" smtClean="0"/>
            </a:fld>
            <a:endParaRPr lang="ko-KR"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3.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10.png"/><Relationship Id="rId2" Type="http://schemas.openxmlformats.org/officeDocument/2006/relationships/tags" Target="../tags/tag25.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33.xml"/><Relationship Id="rId7" Type="http://schemas.openxmlformats.org/officeDocument/2006/relationships/image" Target="../media/image12.png"/><Relationship Id="rId6" Type="http://schemas.openxmlformats.org/officeDocument/2006/relationships/tags" Target="../tags/tag32.xml"/><Relationship Id="rId5" Type="http://schemas.openxmlformats.org/officeDocument/2006/relationships/image" Target="../media/image11.png"/><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0" Type="http://schemas.openxmlformats.org/officeDocument/2006/relationships/notesSlide" Target="../notesSlides/notesSlide8.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2.xml"/><Relationship Id="rId6" Type="http://schemas.openxmlformats.org/officeDocument/2006/relationships/tags" Target="../tags/tag38.xml"/><Relationship Id="rId5" Type="http://schemas.openxmlformats.org/officeDocument/2006/relationships/image" Target="../media/image13.png"/><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43.xml"/><Relationship Id="rId5" Type="http://schemas.openxmlformats.org/officeDocument/2006/relationships/image" Target="../media/image14.png"/><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3.xml"/><Relationship Id="rId6" Type="http://schemas.openxmlformats.org/officeDocument/2006/relationships/tags" Target="../tags/tag48.xml"/><Relationship Id="rId5" Type="http://schemas.openxmlformats.org/officeDocument/2006/relationships/image" Target="../media/image15.pn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54.xml"/><Relationship Id="rId7" Type="http://schemas.openxmlformats.org/officeDocument/2006/relationships/image" Target="../media/image17.png"/><Relationship Id="rId6" Type="http://schemas.openxmlformats.org/officeDocument/2006/relationships/tags" Target="../tags/tag53.xml"/><Relationship Id="rId5" Type="http://schemas.openxmlformats.org/officeDocument/2006/relationships/image" Target="../media/image16.png"/><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0" Type="http://schemas.openxmlformats.org/officeDocument/2006/relationships/notesSlide" Target="../notesSlides/notesSlide11.xml"/><Relationship Id="rId1" Type="http://schemas.openxmlformats.org/officeDocument/2006/relationships/tags" Target="../tags/tag49.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image" Target="../media/image18.png"/><Relationship Id="rId2" Type="http://schemas.openxmlformats.org/officeDocument/2006/relationships/tags" Target="../tags/tag56.xml"/><Relationship Id="rId1" Type="http://schemas.openxmlformats.org/officeDocument/2006/relationships/tags" Target="../tags/tag55.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3.xml"/><Relationship Id="rId6" Type="http://schemas.openxmlformats.org/officeDocument/2006/relationships/tags" Target="../tags/tag63.xml"/><Relationship Id="rId5" Type="http://schemas.openxmlformats.org/officeDocument/2006/relationships/image" Target="../media/image19.png"/><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69.xml"/><Relationship Id="rId7" Type="http://schemas.openxmlformats.org/officeDocument/2006/relationships/image" Target="../media/image21.png"/><Relationship Id="rId6" Type="http://schemas.openxmlformats.org/officeDocument/2006/relationships/tags" Target="../tags/tag68.xml"/><Relationship Id="rId5" Type="http://schemas.openxmlformats.org/officeDocument/2006/relationships/image" Target="../media/image20.png"/><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0" Type="http://schemas.openxmlformats.org/officeDocument/2006/relationships/notesSlide" Target="../notesSlides/notesSlide13.xml"/><Relationship Id="rId1" Type="http://schemas.openxmlformats.org/officeDocument/2006/relationships/tags" Target="../tags/tag64.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3.xml"/><Relationship Id="rId6" Type="http://schemas.openxmlformats.org/officeDocument/2006/relationships/tags" Target="../tags/tag74.xml"/><Relationship Id="rId5" Type="http://schemas.openxmlformats.org/officeDocument/2006/relationships/image" Target="../media/image22.png"/><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2.xml"/><Relationship Id="rId6" Type="http://schemas.openxmlformats.org/officeDocument/2006/relationships/tags" Target="../tags/tag79.xml"/><Relationship Id="rId5" Type="http://schemas.openxmlformats.org/officeDocument/2006/relationships/image" Target="../media/image23.png"/><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3.xml"/><Relationship Id="rId6" Type="http://schemas.openxmlformats.org/officeDocument/2006/relationships/tags" Target="../tags/tag84.xml"/><Relationship Id="rId5" Type="http://schemas.openxmlformats.org/officeDocument/2006/relationships/image" Target="../media/image24.png"/><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90.xml"/><Relationship Id="rId7" Type="http://schemas.openxmlformats.org/officeDocument/2006/relationships/image" Target="../media/image26.png"/><Relationship Id="rId6" Type="http://schemas.openxmlformats.org/officeDocument/2006/relationships/tags" Target="../tags/tag89.xml"/><Relationship Id="rId5" Type="http://schemas.openxmlformats.org/officeDocument/2006/relationships/image" Target="../media/image25.png"/><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0" Type="http://schemas.openxmlformats.org/officeDocument/2006/relationships/notesSlide" Target="../notesSlides/notesSlide17.xml"/><Relationship Id="rId1" Type="http://schemas.openxmlformats.org/officeDocument/2006/relationships/tags" Target="../tags/tag85.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3.xml"/><Relationship Id="rId6" Type="http://schemas.openxmlformats.org/officeDocument/2006/relationships/tags" Target="../tags/tag95.xml"/><Relationship Id="rId5" Type="http://schemas.openxmlformats.org/officeDocument/2006/relationships/image" Target="../media/image27.png"/><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2.xml"/><Relationship Id="rId6" Type="http://schemas.openxmlformats.org/officeDocument/2006/relationships/tags" Target="../tags/tag100.xml"/><Relationship Id="rId5" Type="http://schemas.openxmlformats.org/officeDocument/2006/relationships/image" Target="../media/image28.png"/><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9.xml"/><Relationship Id="rId5" Type="http://schemas.openxmlformats.org/officeDocument/2006/relationships/image" Target="../media/image2.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2.xml"/><Relationship Id="rId2" Type="http://schemas.openxmlformats.org/officeDocument/2006/relationships/image" Target="../media/image30.png"/><Relationship Id="rId1" Type="http://schemas.openxmlformats.org/officeDocument/2006/relationships/tags" Target="../tags/tag106.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2.xml"/><Relationship Id="rId7" Type="http://schemas.openxmlformats.org/officeDocument/2006/relationships/slideLayout" Target="../slideLayouts/slideLayout13.xml"/><Relationship Id="rId6" Type="http://schemas.openxmlformats.org/officeDocument/2006/relationships/tags" Target="../tags/tag111.xml"/><Relationship Id="rId5" Type="http://schemas.openxmlformats.org/officeDocument/2006/relationships/image" Target="../media/image31.png"/><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12.xml"/><Relationship Id="rId3" Type="http://schemas.openxmlformats.org/officeDocument/2006/relationships/tags" Target="../tags/tag113.xml"/><Relationship Id="rId2" Type="http://schemas.openxmlformats.org/officeDocument/2006/relationships/image" Target="../media/image32.png"/><Relationship Id="rId1" Type="http://schemas.openxmlformats.org/officeDocument/2006/relationships/tags" Target="../tags/tag112.xml"/></Relationships>
</file>

<file path=ppt/slides/_rels/slide33.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3.xml"/><Relationship Id="rId6" Type="http://schemas.openxmlformats.org/officeDocument/2006/relationships/tags" Target="../tags/tag118.xml"/><Relationship Id="rId5" Type="http://schemas.openxmlformats.org/officeDocument/2006/relationships/image" Target="../media/image33.png"/><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25.xml"/><Relationship Id="rId7" Type="http://schemas.openxmlformats.org/officeDocument/2006/relationships/slideLayout" Target="../slideLayouts/slideLayout13.xml"/><Relationship Id="rId6" Type="http://schemas.openxmlformats.org/officeDocument/2006/relationships/tags" Target="../tags/tag123.xml"/><Relationship Id="rId5" Type="http://schemas.openxmlformats.org/officeDocument/2006/relationships/image" Target="../media/image34.png"/><Relationship Id="rId4" Type="http://schemas.openxmlformats.org/officeDocument/2006/relationships/tags" Target="../tags/tag122.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35.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tags" Target="../tags/tag129.xml"/><Relationship Id="rId7" Type="http://schemas.openxmlformats.org/officeDocument/2006/relationships/image" Target="../media/image36.png"/><Relationship Id="rId6" Type="http://schemas.openxmlformats.org/officeDocument/2006/relationships/tags" Target="../tags/tag128.xml"/><Relationship Id="rId5" Type="http://schemas.openxmlformats.org/officeDocument/2006/relationships/image" Target="../media/image35.png"/><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2" Type="http://schemas.openxmlformats.org/officeDocument/2006/relationships/notesSlide" Target="../notesSlides/notesSlide26.xml"/><Relationship Id="rId11" Type="http://schemas.openxmlformats.org/officeDocument/2006/relationships/slideLayout" Target="../slideLayouts/slideLayout13.xml"/><Relationship Id="rId10" Type="http://schemas.openxmlformats.org/officeDocument/2006/relationships/tags" Target="../tags/tag130.xml"/><Relationship Id="rId1" Type="http://schemas.openxmlformats.org/officeDocument/2006/relationships/tags" Target="../tags/tag124.xm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36.xml"/><Relationship Id="rId7" Type="http://schemas.openxmlformats.org/officeDocument/2006/relationships/image" Target="../media/image39.png"/><Relationship Id="rId6" Type="http://schemas.openxmlformats.org/officeDocument/2006/relationships/tags" Target="../tags/tag135.xml"/><Relationship Id="rId5" Type="http://schemas.openxmlformats.org/officeDocument/2006/relationships/image" Target="../media/image38.png"/><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0" Type="http://schemas.openxmlformats.org/officeDocument/2006/relationships/notesSlide" Target="../notesSlides/notesSlide27.xml"/><Relationship Id="rId1" Type="http://schemas.openxmlformats.org/officeDocument/2006/relationships/tags" Target="../tags/tag131.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40.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image" Target="../media/image44.png"/><Relationship Id="rId7" Type="http://schemas.openxmlformats.org/officeDocument/2006/relationships/tags" Target="../tags/tag157.xml"/><Relationship Id="rId6" Type="http://schemas.openxmlformats.org/officeDocument/2006/relationships/image" Target="../media/image43.png"/><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4" Type="http://schemas.openxmlformats.org/officeDocument/2006/relationships/notesSlide" Target="../notesSlides/notesSlide31.xml"/><Relationship Id="rId13" Type="http://schemas.openxmlformats.org/officeDocument/2006/relationships/slideLayout" Target="../slideLayouts/slideLayout13.xml"/><Relationship Id="rId12" Type="http://schemas.openxmlformats.org/officeDocument/2006/relationships/image" Target="../media/image46.png"/><Relationship Id="rId11" Type="http://schemas.openxmlformats.org/officeDocument/2006/relationships/tags" Target="../tags/tag159.xml"/><Relationship Id="rId10" Type="http://schemas.openxmlformats.org/officeDocument/2006/relationships/image" Target="../media/image45.png"/><Relationship Id="rId1" Type="http://schemas.openxmlformats.org/officeDocument/2006/relationships/tags" Target="../tags/tag152.xml"/></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13.xml"/><Relationship Id="rId7" Type="http://schemas.openxmlformats.org/officeDocument/2006/relationships/image" Target="../media/image48.png"/><Relationship Id="rId6" Type="http://schemas.openxmlformats.org/officeDocument/2006/relationships/tags" Target="../tags/tag164.xml"/><Relationship Id="rId5" Type="http://schemas.openxmlformats.org/officeDocument/2006/relationships/image" Target="../media/image47.png"/><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70.xml"/><Relationship Id="rId7" Type="http://schemas.openxmlformats.org/officeDocument/2006/relationships/image" Target="../media/image50.png"/><Relationship Id="rId6" Type="http://schemas.openxmlformats.org/officeDocument/2006/relationships/tags" Target="../tags/tag169.xml"/><Relationship Id="rId5" Type="http://schemas.openxmlformats.org/officeDocument/2006/relationships/image" Target="../media/image49.png"/><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0" Type="http://schemas.openxmlformats.org/officeDocument/2006/relationships/notesSlide" Target="../notesSlides/notesSlide33.xml"/><Relationship Id="rId1" Type="http://schemas.openxmlformats.org/officeDocument/2006/relationships/tags" Target="../tags/tag165.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image" Target="../media/image52.png"/><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181.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2.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tags" Target="../tags/tag18.xml"/><Relationship Id="rId4" Type="http://schemas.openxmlformats.org/officeDocument/2006/relationships/image" Target="../media/image4.png"/><Relationship Id="rId3" Type="http://schemas.openxmlformats.org/officeDocument/2006/relationships/tags" Target="../tags/tag17.xml"/><Relationship Id="rId2" Type="http://schemas.openxmlformats.org/officeDocument/2006/relationships/image" Target="../media/image3.png"/><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image" Target="../media/image6.png"/><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그룹 17"/>
          <p:cNvGrpSpPr/>
          <p:nvPr/>
        </p:nvGrpSpPr>
        <p:grpSpPr>
          <a:xfrm>
            <a:off x="3928110" y="3014345"/>
            <a:ext cx="4177665" cy="690880"/>
            <a:chOff x="245983" y="3014279"/>
            <a:chExt cx="12043126" cy="690753"/>
          </a:xfrm>
        </p:grpSpPr>
        <p:sp>
          <p:nvSpPr>
            <p:cNvPr id="9" name="사각형: 둥근 모서리 8"/>
            <p:cNvSpPr/>
            <p:nvPr/>
          </p:nvSpPr>
          <p:spPr>
            <a:xfrm>
              <a:off x="245983" y="3014279"/>
              <a:ext cx="12043126" cy="690753"/>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555637" y="3141891"/>
              <a:ext cx="10960070" cy="475528"/>
            </a:xfrm>
            <a:prstGeom prst="rect">
              <a:avLst/>
            </a:prstGeom>
            <a:noFill/>
          </p:spPr>
          <p:txBody>
            <a:bodyPr wrap="square" rtlCol="0">
              <a:spAutoFit/>
            </a:bodyPr>
            <a:lstStyle/>
            <a:p>
              <a:pPr algn="ctr"/>
              <a:r>
                <a:rPr lang="en-US" altLang="zh-CN" sz="2500" dirty="0">
                  <a:solidFill>
                    <a:schemeClr val="bg1"/>
                  </a:solidFill>
                  <a:latin typeface="에스코어 드림 6 Bold" panose="020B0703030302020204" pitchFamily="34" charset="-127"/>
                  <a:ea typeface="宋体" panose="02010600030101010101" pitchFamily="2" charset="-122"/>
                </a:rPr>
                <a:t> </a:t>
              </a:r>
              <a:r>
                <a:rPr lang="zh-CN" altLang="ko-KR" sz="2500" dirty="0">
                  <a:solidFill>
                    <a:schemeClr val="bg1"/>
                  </a:solidFill>
                  <a:latin typeface="에스코어 드림 6 Bold" panose="020B0703030302020204" pitchFamily="34" charset="-127"/>
                  <a:ea typeface="宋体" panose="02010600030101010101" pitchFamily="2" charset="-122"/>
                </a:rPr>
                <a:t>中韩空间维度形容词对比</a:t>
              </a:r>
              <a:endParaRPr lang="zh-CN" altLang="ko-KR" sz="2500" dirty="0">
                <a:solidFill>
                  <a:schemeClr val="bg1"/>
                </a:solidFill>
                <a:latin typeface="에스코어 드림 6 Bold" panose="020B0703030302020204" pitchFamily="34" charset="-127"/>
                <a:ea typeface="宋体" panose="02010600030101010101" pitchFamily="2" charset="-122"/>
              </a:endParaRPr>
            </a:p>
          </p:txBody>
        </p:sp>
      </p:grpSp>
      <p:sp>
        <p:nvSpPr>
          <p:cNvPr id="5" name="직사각형 4"/>
          <p:cNvSpPr/>
          <p:nvPr/>
        </p:nvSpPr>
        <p:spPr>
          <a:xfrm>
            <a:off x="5202002" y="2353679"/>
            <a:ext cx="1794012" cy="368300"/>
          </a:xfrm>
          <a:prstGeom prst="rect">
            <a:avLst/>
          </a:prstGeom>
        </p:spPr>
        <p:txBody>
          <a:bodyPr wrap="square">
            <a:spAutoFit/>
          </a:bodyPr>
          <a:lstStyle/>
          <a:p>
            <a:pPr algn="dist"/>
            <a:r>
              <a:rPr lang="en-US" altLang="zh-CN" dirty="0" err="1">
                <a:latin typeface="新宋体" panose="02010609030101010101" charset="-122"/>
                <a:ea typeface="新宋体" panose="02010609030101010101" charset="-122"/>
              </a:rPr>
              <a:t>12/27</a:t>
            </a:r>
            <a:r>
              <a:rPr lang="en-US" altLang="zh-CN" dirty="0" err="1">
                <a:latin typeface="에스코어 드림 3 Light" panose="020B0303030302020204" pitchFamily="34" charset="-127"/>
                <a:ea typeface="宋体" panose="02010600030101010101" pitchFamily="2" charset="-122"/>
              </a:rPr>
              <a:t> </a:t>
            </a:r>
            <a:r>
              <a:rPr lang="zh-CN" dirty="0" err="1">
                <a:latin typeface="에스코어 드림 3 Light" panose="020B0303030302020204" pitchFamily="34" charset="-127"/>
                <a:ea typeface="宋体" panose="02010600030101010101" pitchFamily="2" charset="-122"/>
              </a:rPr>
              <a:t>组会汇报</a:t>
            </a:r>
            <a:endParaRPr lang="zh-CN" dirty="0">
              <a:latin typeface="에스코어 드림 3 Light" panose="020B0303030302020204" pitchFamily="34" charset="-127"/>
              <a:ea typeface="宋体" panose="02010600030101010101" pitchFamily="2" charset="-122"/>
            </a:endParaRPr>
          </a:p>
        </p:txBody>
      </p:sp>
      <p:cxnSp>
        <p:nvCxnSpPr>
          <p:cNvPr id="7" name="직선 연결선 6"/>
          <p:cNvCxnSpPr>
            <a:stCxn id="13" idx="0"/>
          </p:cNvCxnSpPr>
          <p:nvPr/>
        </p:nvCxnSpPr>
        <p:spPr>
          <a:xfrm flipH="1" flipV="1">
            <a:off x="6096000" y="1"/>
            <a:ext cx="7340" cy="2087248"/>
          </a:xfrm>
          <a:prstGeom prst="line">
            <a:avLst/>
          </a:prstGeom>
          <a:ln>
            <a:solidFill>
              <a:srgbClr val="272B48"/>
            </a:solidFill>
          </a:ln>
        </p:spPr>
        <p:style>
          <a:lnRef idx="1">
            <a:schemeClr val="accent1"/>
          </a:lnRef>
          <a:fillRef idx="0">
            <a:schemeClr val="accent1"/>
          </a:fillRef>
          <a:effectRef idx="0">
            <a:schemeClr val="accent1"/>
          </a:effectRef>
          <a:fontRef idx="minor">
            <a:schemeClr val="tx1"/>
          </a:fontRef>
        </p:style>
      </p:cxnSp>
      <p:sp>
        <p:nvSpPr>
          <p:cNvPr id="11" name="직사각형 10"/>
          <p:cNvSpPr/>
          <p:nvPr/>
        </p:nvSpPr>
        <p:spPr>
          <a:xfrm>
            <a:off x="4973924" y="3953586"/>
            <a:ext cx="2086159" cy="368300"/>
          </a:xfrm>
          <a:prstGeom prst="rect">
            <a:avLst/>
          </a:prstGeom>
        </p:spPr>
        <p:txBody>
          <a:bodyPr wrap="square">
            <a:spAutoFit/>
          </a:bodyPr>
          <a:lstStyle/>
          <a:p>
            <a:pPr algn="ctr"/>
            <a:r>
              <a:rPr lang="zh-CN" altLang="ko-KR" dirty="0">
                <a:solidFill>
                  <a:schemeClr val="tx1"/>
                </a:solidFill>
                <a:latin typeface="에스코어 드림 3 Light" panose="020B0303030302020204" pitchFamily="34" charset="-127"/>
                <a:ea typeface="宋体" panose="02010600030101010101" pitchFamily="2" charset="-122"/>
              </a:rPr>
              <a:t>崔香</a:t>
            </a:r>
            <a:endParaRPr lang="zh-CN" altLang="ko-KR" dirty="0">
              <a:solidFill>
                <a:schemeClr val="tx1"/>
              </a:solidFill>
              <a:latin typeface="에스코어 드림 3 Light" panose="020B0303030302020204" pitchFamily="34" charset="-127"/>
              <a:ea typeface="宋体" panose="02010600030101010101" pitchFamily="2" charset="-122"/>
            </a:endParaRPr>
          </a:p>
        </p:txBody>
      </p:sp>
      <p:sp>
        <p:nvSpPr>
          <p:cNvPr id="13" name="타원 12"/>
          <p:cNvSpPr/>
          <p:nvPr/>
        </p:nvSpPr>
        <p:spPr>
          <a:xfrm>
            <a:off x="6066311" y="2087249"/>
            <a:ext cx="74057" cy="74057"/>
          </a:xfrm>
          <a:prstGeom prst="ellipse">
            <a:avLst/>
          </a:prstGeom>
          <a:solidFill>
            <a:srgbClr val="272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연결선 16"/>
          <p:cNvCxnSpPr/>
          <p:nvPr/>
        </p:nvCxnSpPr>
        <p:spPr>
          <a:xfrm>
            <a:off x="4928260" y="2806137"/>
            <a:ext cx="23631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0" y="639093"/>
            <a:ext cx="12192000" cy="567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
          <p:cNvGrpSpPr/>
          <p:nvPr/>
        </p:nvGrpSpPr>
        <p:grpSpPr>
          <a:xfrm>
            <a:off x="383970" y="363788"/>
            <a:ext cx="5826824" cy="550610"/>
            <a:chOff x="4967844" y="411292"/>
            <a:chExt cx="2657031" cy="550610"/>
          </a:xfrm>
        </p:grpSpPr>
        <p:sp>
          <p:nvSpPr>
            <p:cNvPr id="5" name="사각형: 둥근 모서리 4"/>
            <p:cNvSpPr/>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5072475" y="479763"/>
              <a:ext cx="2500054" cy="398780"/>
            </a:xfrm>
            <a:prstGeom prst="rect">
              <a:avLst/>
            </a:prstGeom>
            <a:noFill/>
          </p:spPr>
          <p:txBody>
            <a:bodyPr wrap="square" rtlCol="0">
              <a:spAutoFit/>
            </a:bodyPr>
            <a:lstStyle/>
            <a:p>
              <a:r>
                <a:rPr lang="en-US" altLang="zh-CN" sz="2000" dirty="0">
                  <a:solidFill>
                    <a:schemeClr val="bg1"/>
                  </a:solidFill>
                  <a:latin typeface="에스코어 드림 3 Light" panose="020B0303030302020204" pitchFamily="34" charset="-127"/>
                  <a:ea typeface="宋体" panose="02010600030101010101" pitchFamily="2" charset="-122"/>
                </a:rPr>
                <a:t>1. </a:t>
              </a:r>
              <a:r>
                <a:rPr lang="zh-CN" altLang="ko-KR" sz="2000" dirty="0">
                  <a:solidFill>
                    <a:schemeClr val="bg1"/>
                  </a:solidFill>
                  <a:latin typeface="에스코어 드림 3 Light" panose="020B0303030302020204" pitchFamily="34" charset="-127"/>
                  <a:ea typeface="宋体" panose="02010600030101010101" pitchFamily="2" charset="-122"/>
                </a:rPr>
                <a:t>空间维度词介绍</a:t>
              </a:r>
              <a:r>
                <a:rPr lang="en-US" altLang="zh-CN" sz="2000" dirty="0">
                  <a:solidFill>
                    <a:schemeClr val="bg1"/>
                  </a:solidFill>
                  <a:latin typeface="에스코어 드림 3 Light" panose="020B0303030302020204" pitchFamily="34" charset="-127"/>
                  <a:ea typeface="宋体" panose="02010600030101010101" pitchFamily="2" charset="-122"/>
                </a:rPr>
                <a:t> </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8" name="文本框 7"/>
          <p:cNvSpPr txBox="1"/>
          <p:nvPr/>
        </p:nvSpPr>
        <p:spPr>
          <a:xfrm>
            <a:off x="613410" y="1099820"/>
            <a:ext cx="11091545" cy="4869815"/>
          </a:xfrm>
          <a:prstGeom prst="rect">
            <a:avLst/>
          </a:prstGeom>
          <a:noFill/>
        </p:spPr>
        <p:txBody>
          <a:bodyPr wrap="square" rtlCol="0" anchor="t">
            <a:spAutoFit/>
          </a:bodyPr>
          <a:p>
            <a:pPr algn="l">
              <a:lnSpc>
                <a:spcPct val="150000"/>
              </a:lnSpc>
              <a:spcBef>
                <a:spcPts val="0"/>
              </a:spcBef>
              <a:spcAft>
                <a:spcPts val="0"/>
              </a:spcAft>
            </a:pPr>
            <a:r>
              <a:rPr lang="en-US" altLang="zh-CN" sz="2300" b="1">
                <a:latin typeface="华文宋体" panose="02010600040101010101" charset="-122"/>
                <a:ea typeface="华文宋体" panose="02010600040101010101" charset="-122"/>
                <a:cs typeface="华文宋体" panose="02010600040101010101" charset="-122"/>
                <a:sym typeface="+mn-ea"/>
              </a:rPr>
              <a:t>Q</a:t>
            </a:r>
            <a:r>
              <a:rPr lang="zh-CN" altLang="en-US" sz="2300" b="1">
                <a:latin typeface="华文宋体" panose="02010600040101010101" charset="-122"/>
                <a:ea typeface="华文宋体" panose="02010600040101010101" charset="-122"/>
                <a:cs typeface="华文宋体" panose="02010600040101010101" charset="-122"/>
                <a:sym typeface="+mn-ea"/>
              </a:rPr>
              <a:t>：为什么会有空间维度形容词？</a:t>
            </a:r>
            <a:endParaRPr lang="zh-CN" altLang="en-US" sz="2300" b="1">
              <a:latin typeface="华文宋体" panose="02010600040101010101" charset="-122"/>
              <a:ea typeface="华文宋体" panose="02010600040101010101" charset="-122"/>
              <a:cs typeface="华文宋体" panose="02010600040101010101" charset="-122"/>
              <a:sym typeface="+mn-ea"/>
            </a:endParaRPr>
          </a:p>
          <a:p>
            <a:pPr algn="l">
              <a:lnSpc>
                <a:spcPct val="150000"/>
              </a:lnSpc>
              <a:spcBef>
                <a:spcPts val="0"/>
              </a:spcBef>
              <a:spcAft>
                <a:spcPts val="0"/>
              </a:spcAft>
            </a:pPr>
            <a:r>
              <a:rPr lang="en-US" altLang="zh-CN" sz="2300">
                <a:latin typeface="华文宋体" panose="02010600040101010101" charset="-122"/>
                <a:ea typeface="华文宋体" panose="02010600040101010101" charset="-122"/>
                <a:cs typeface="华文宋体" panose="02010600040101010101" charset="-122"/>
                <a:sym typeface="+mn-ea"/>
              </a:rPr>
              <a:t>A</a:t>
            </a:r>
            <a:r>
              <a:rPr lang="zh-CN" altLang="en-US" sz="2300">
                <a:latin typeface="华文宋体" panose="02010600040101010101" charset="-122"/>
                <a:ea typeface="华文宋体" panose="02010600040101010101" charset="-122"/>
                <a:cs typeface="华文宋体" panose="02010600040101010101" charset="-122"/>
                <a:sym typeface="+mn-ea"/>
              </a:rPr>
              <a:t>：（那么无维度限制的呢？）人们经常把看不见的东西描绘成球体形象……人类普遍的和本能地用圆形来再现某些</a:t>
            </a:r>
            <a:r>
              <a:rPr lang="zh-CN" altLang="en-US" sz="2300" b="1">
                <a:latin typeface="华文宋体" panose="02010600040101010101" charset="-122"/>
                <a:ea typeface="华文宋体" panose="02010600040101010101" charset="-122"/>
                <a:cs typeface="华文宋体" panose="02010600040101010101" charset="-122"/>
                <a:sym typeface="+mn-ea"/>
              </a:rPr>
              <a:t>无确定形状的事物或无形事物</a:t>
            </a:r>
            <a:r>
              <a:rPr lang="zh-CN" altLang="en-US" sz="2300">
                <a:latin typeface="华文宋体" panose="02010600040101010101" charset="-122"/>
                <a:ea typeface="华文宋体" panose="02010600040101010101" charset="-122"/>
                <a:cs typeface="华文宋体" panose="02010600040101010101" charset="-122"/>
                <a:sym typeface="+mn-ea"/>
              </a:rPr>
              <a:t>，有时又用它来代表一切形状”（鲁道夫·阿恩海姆，1986：转自任永军，2000：3）。因此，</a:t>
            </a:r>
            <a:r>
              <a:rPr lang="zh-CN" altLang="en-US" sz="2300" b="1">
                <a:latin typeface="华文宋体" panose="02010600040101010101" charset="-122"/>
                <a:ea typeface="华文宋体" panose="02010600040101010101" charset="-122"/>
                <a:cs typeface="华文宋体" panose="02010600040101010101" charset="-122"/>
                <a:sym typeface="+mn-ea"/>
              </a:rPr>
              <a:t>那些看不见的事物、无确定形状的事物或无形的事物</a:t>
            </a:r>
            <a:r>
              <a:rPr lang="zh-CN" altLang="en-US" sz="2300">
                <a:latin typeface="华文宋体" panose="02010600040101010101" charset="-122"/>
                <a:ea typeface="华文宋体" panose="02010600040101010101" charset="-122"/>
                <a:cs typeface="华文宋体" panose="02010600040101010101" charset="-122"/>
                <a:sym typeface="+mn-ea"/>
              </a:rPr>
              <a:t>都倾向于用“大、小”来描述，例如，看不见边界的“海、沙漠、草原、森林、荒野、沼泽、丛林”都用“大、小”来描述，人们倾向于把这些</a:t>
            </a:r>
            <a:r>
              <a:rPr lang="zh-CN" altLang="en-US" sz="2300" b="1">
                <a:latin typeface="华文宋体" panose="02010600040101010101" charset="-122"/>
                <a:ea typeface="华文宋体" panose="02010600040101010101" charset="-122"/>
                <a:cs typeface="华文宋体" panose="02010600040101010101" charset="-122"/>
                <a:sym typeface="+mn-ea"/>
              </a:rPr>
              <a:t>无边无界的事物</a:t>
            </a:r>
            <a:r>
              <a:rPr lang="zh-CN" altLang="en-US" sz="2300">
                <a:latin typeface="华文宋体" panose="02010600040101010101" charset="-122"/>
                <a:ea typeface="华文宋体" panose="02010600040101010101" charset="-122"/>
                <a:cs typeface="华文宋体" panose="02010600040101010101" charset="-122"/>
                <a:sym typeface="+mn-ea"/>
              </a:rPr>
              <a:t>看成是圆形或正方形，我们说“森林深处、沙漠深处、荒野深处”中的“深处”是指这些事物最中间的位置，也是因为把这些事物看成是圆形或正方形的缘故。</a:t>
            </a:r>
            <a:endParaRPr lang="zh-CN" altLang="en-US" sz="2300">
              <a:latin typeface="华文宋体" panose="02010600040101010101" charset="-122"/>
              <a:ea typeface="华文宋体" panose="02010600040101010101" charset="-122"/>
              <a:cs typeface="华文宋体" panose="02010600040101010101" charset="-122"/>
              <a:sym typeface="+mn-ea"/>
            </a:endParaRPr>
          </a:p>
        </p:txBody>
      </p:sp>
      <p:sp>
        <p:nvSpPr>
          <p:cNvPr id="9" name="文本框 8"/>
          <p:cNvSpPr txBox="1"/>
          <p:nvPr/>
        </p:nvSpPr>
        <p:spPr>
          <a:xfrm>
            <a:off x="384175" y="6416675"/>
            <a:ext cx="10663555" cy="321945"/>
          </a:xfrm>
          <a:prstGeom prst="rect">
            <a:avLst/>
          </a:prstGeom>
          <a:noFill/>
        </p:spPr>
        <p:txBody>
          <a:bodyPr wrap="square" rtlCol="0">
            <a:spAutoFit/>
          </a:bodyPr>
          <a:p>
            <a:r>
              <a:rPr lang="ko-KR" altLang="en-US" sz="1500" dirty="0">
                <a:latin typeface="新宋体" panose="02010609030101010101" charset="-122"/>
                <a:ea typeface="新宋体" panose="02010609030101010101" charset="-122"/>
                <a:cs typeface="新宋体" panose="02010609030101010101" charset="-122"/>
                <a:sym typeface="+mn-ea"/>
              </a:rPr>
              <a:t>伍莹（2013），汉语维度形容词“大、小”语义系统研究 [ D]，内江师范学院学报第 28 卷第 5 期</a:t>
            </a:r>
            <a:endParaRPr lang="zh-CN" altLang="en-US" sz="1500">
              <a:latin typeface="新宋体" panose="02010609030101010101" charset="-122"/>
              <a:ea typeface="新宋体" panose="02010609030101010101" charset="-122"/>
              <a:cs typeface="新宋体" panose="0201060903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0" y="639093"/>
            <a:ext cx="12192000" cy="567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
          <p:cNvGrpSpPr/>
          <p:nvPr/>
        </p:nvGrpSpPr>
        <p:grpSpPr>
          <a:xfrm>
            <a:off x="383970" y="363788"/>
            <a:ext cx="5826824" cy="550610"/>
            <a:chOff x="4967844" y="411292"/>
            <a:chExt cx="2657031" cy="550610"/>
          </a:xfrm>
        </p:grpSpPr>
        <p:sp>
          <p:nvSpPr>
            <p:cNvPr id="5" name="사각형: 둥근 모서리 4"/>
            <p:cNvSpPr/>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5072475" y="479763"/>
              <a:ext cx="2500054" cy="398780"/>
            </a:xfrm>
            <a:prstGeom prst="rect">
              <a:avLst/>
            </a:prstGeom>
            <a:noFill/>
          </p:spPr>
          <p:txBody>
            <a:bodyPr wrap="square" rtlCol="0">
              <a:spAutoFit/>
            </a:bodyPr>
            <a:lstStyle/>
            <a:p>
              <a:r>
                <a:rPr lang="en-US" altLang="zh-CN" sz="2000" dirty="0">
                  <a:solidFill>
                    <a:schemeClr val="bg1"/>
                  </a:solidFill>
                  <a:latin typeface="에스코어 드림 3 Light" panose="020B0303030302020204" pitchFamily="34" charset="-127"/>
                  <a:ea typeface="宋体" panose="02010600030101010101" pitchFamily="2" charset="-122"/>
                </a:rPr>
                <a:t>1. </a:t>
              </a:r>
              <a:r>
                <a:rPr lang="zh-CN" altLang="ko-KR" sz="2000" dirty="0">
                  <a:solidFill>
                    <a:schemeClr val="bg1"/>
                  </a:solidFill>
                  <a:latin typeface="에스코어 드림 3 Light" panose="020B0303030302020204" pitchFamily="34" charset="-127"/>
                  <a:ea typeface="宋体" panose="02010600030101010101" pitchFamily="2" charset="-122"/>
                </a:rPr>
                <a:t>空间维度词介绍</a:t>
              </a:r>
              <a:r>
                <a:rPr lang="en-US" altLang="zh-CN" sz="2000" dirty="0">
                  <a:solidFill>
                    <a:schemeClr val="bg1"/>
                  </a:solidFill>
                  <a:latin typeface="에스코어 드림 3 Light" panose="020B0303030302020204" pitchFamily="34" charset="-127"/>
                  <a:ea typeface="宋体" panose="02010600030101010101" pitchFamily="2" charset="-122"/>
                </a:rPr>
                <a:t> </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8" name="文本框 7"/>
          <p:cNvSpPr txBox="1"/>
          <p:nvPr/>
        </p:nvSpPr>
        <p:spPr>
          <a:xfrm>
            <a:off x="613410" y="1099820"/>
            <a:ext cx="11091545" cy="3807460"/>
          </a:xfrm>
          <a:prstGeom prst="rect">
            <a:avLst/>
          </a:prstGeom>
          <a:noFill/>
        </p:spPr>
        <p:txBody>
          <a:bodyPr wrap="square" rtlCol="0" anchor="t">
            <a:spAutoFit/>
          </a:bodyPr>
          <a:p>
            <a:pPr algn="l">
              <a:lnSpc>
                <a:spcPct val="150000"/>
              </a:lnSpc>
              <a:spcBef>
                <a:spcPts val="0"/>
              </a:spcBef>
              <a:spcAft>
                <a:spcPts val="0"/>
              </a:spcAft>
            </a:pPr>
            <a:r>
              <a:rPr lang="en-US" altLang="zh-CN" sz="2300" b="1">
                <a:latin typeface="华文宋体" panose="02010600040101010101" charset="-122"/>
                <a:ea typeface="华文宋体" panose="02010600040101010101" charset="-122"/>
                <a:cs typeface="华文宋体" panose="02010600040101010101" charset="-122"/>
                <a:sym typeface="+mn-ea"/>
              </a:rPr>
              <a:t>Q</a:t>
            </a:r>
            <a:r>
              <a:rPr lang="zh-CN" altLang="en-US" sz="2300" b="1">
                <a:latin typeface="华文宋体" panose="02010600040101010101" charset="-122"/>
                <a:ea typeface="华文宋体" panose="02010600040101010101" charset="-122"/>
                <a:cs typeface="华文宋体" panose="02010600040101010101" charset="-122"/>
                <a:sym typeface="+mn-ea"/>
              </a:rPr>
              <a:t>：为什么要研究空间维度形容词？有什么意义？</a:t>
            </a:r>
            <a:endParaRPr lang="zh-CN" altLang="en-US" sz="2300" b="1">
              <a:latin typeface="华文宋体" panose="02010600040101010101" charset="-122"/>
              <a:ea typeface="华文宋体" panose="02010600040101010101" charset="-122"/>
              <a:cs typeface="华文宋体" panose="02010600040101010101" charset="-122"/>
              <a:sym typeface="+mn-ea"/>
            </a:endParaRPr>
          </a:p>
          <a:p>
            <a:pPr algn="l">
              <a:lnSpc>
                <a:spcPct val="150000"/>
              </a:lnSpc>
              <a:spcBef>
                <a:spcPts val="0"/>
              </a:spcBef>
              <a:spcAft>
                <a:spcPts val="0"/>
              </a:spcAft>
            </a:pPr>
            <a:r>
              <a:rPr lang="en-US" altLang="zh-CN" sz="2300">
                <a:latin typeface="新宋体" panose="02010609030101010101" charset="-122"/>
                <a:ea typeface="新宋体" panose="02010609030101010101" charset="-122"/>
                <a:cs typeface="新宋体" panose="02010609030101010101" charset="-122"/>
                <a:sym typeface="+mn-ea"/>
              </a:rPr>
              <a:t>A</a:t>
            </a:r>
            <a:r>
              <a:rPr lang="zh-CN" altLang="en-US" sz="2300">
                <a:latin typeface="新宋体" panose="02010609030101010101" charset="-122"/>
                <a:ea typeface="新宋体" panose="02010609030101010101" charset="-122"/>
                <a:cs typeface="新宋体" panose="02010609030101010101" charset="-122"/>
                <a:sym typeface="+mn-ea"/>
              </a:rPr>
              <a:t>：</a:t>
            </a:r>
            <a:r>
              <a:rPr lang="zh-CN" altLang="en-US" sz="2300">
                <a:latin typeface="新宋体" panose="02010609030101010101" charset="-122"/>
                <a:ea typeface="新宋体" panose="02010609030101010101" charset="-122"/>
                <a:cs typeface="新宋体" panose="02010609030101010101" charset="-122"/>
                <a:sym typeface="+mn-ea"/>
              </a:rPr>
              <a:t>（因为对空间维度形容词的选择折射了我们对于空间的认知。）现实中的同一维度在语言中可以根据事物的不同形状、大小、维度的内外位置以及方位和方向等因素采用不同的维度形容词来表示。</a:t>
            </a:r>
            <a:r>
              <a:rPr lang="zh-CN" altLang="en-US" sz="2300" b="1">
                <a:latin typeface="新宋体" panose="02010609030101010101" charset="-122"/>
                <a:ea typeface="新宋体" panose="02010609030101010101" charset="-122"/>
                <a:cs typeface="新宋体" panose="02010609030101010101" charset="-122"/>
                <a:sym typeface="+mn-ea"/>
              </a:rPr>
              <a:t>语言不是外部客观世界的简单镜像反映，而是认知主体和外部客观世界互动的结果</a:t>
            </a:r>
            <a:r>
              <a:rPr lang="zh-CN" altLang="en-US" sz="2300">
                <a:latin typeface="新宋体" panose="02010609030101010101" charset="-122"/>
                <a:ea typeface="新宋体" panose="02010609030101010101" charset="-122"/>
                <a:cs typeface="新宋体" panose="02010609030101010101" charset="-122"/>
                <a:sym typeface="+mn-ea"/>
              </a:rPr>
              <a:t>，是基于人类身体经验对客观外部世界的概念化的符号表达系统。即自然语言是</a:t>
            </a:r>
            <a:r>
              <a:rPr lang="zh-CN" altLang="en-US" sz="2300" b="1">
                <a:latin typeface="新宋体" panose="02010609030101010101" charset="-122"/>
                <a:ea typeface="新宋体" panose="02010609030101010101" charset="-122"/>
                <a:cs typeface="新宋体" panose="02010609030101010101" charset="-122"/>
                <a:sym typeface="+mn-ea"/>
              </a:rPr>
              <a:t>客观外部世界经过认知处理后折射的结果</a:t>
            </a:r>
            <a:r>
              <a:rPr lang="zh-CN" altLang="en-US" sz="2300">
                <a:latin typeface="新宋体" panose="02010609030101010101" charset="-122"/>
                <a:ea typeface="新宋体" panose="02010609030101010101" charset="-122"/>
                <a:cs typeface="新宋体" panose="02010609030101010101" charset="-122"/>
                <a:sym typeface="+mn-ea"/>
              </a:rPr>
              <a:t>。</a:t>
            </a:r>
            <a:endParaRPr lang="zh-CN" altLang="en-US" sz="2300">
              <a:latin typeface="新宋体" panose="02010609030101010101" charset="-122"/>
              <a:ea typeface="新宋体" panose="02010609030101010101" charset="-122"/>
              <a:cs typeface="新宋体" panose="02010609030101010101" charset="-122"/>
            </a:endParaRPr>
          </a:p>
          <a:p>
            <a:pPr algn="l">
              <a:lnSpc>
                <a:spcPct val="150000"/>
              </a:lnSpc>
              <a:spcBef>
                <a:spcPts val="0"/>
              </a:spcBef>
              <a:spcAft>
                <a:spcPts val="0"/>
              </a:spcAft>
            </a:pPr>
            <a:endParaRPr lang="zh-CN" altLang="en-US" sz="2300">
              <a:latin typeface="新宋体" panose="02010609030101010101" charset="-122"/>
              <a:ea typeface="新宋体" panose="02010609030101010101" charset="-122"/>
              <a:cs typeface="新宋体" panose="02010609030101010101" charset="-122"/>
              <a:sym typeface="+mn-ea"/>
            </a:endParaRPr>
          </a:p>
        </p:txBody>
      </p:sp>
      <p:sp>
        <p:nvSpPr>
          <p:cNvPr id="9" name="文本框 8"/>
          <p:cNvSpPr txBox="1"/>
          <p:nvPr/>
        </p:nvSpPr>
        <p:spPr>
          <a:xfrm>
            <a:off x="384175" y="6416675"/>
            <a:ext cx="10663555" cy="553085"/>
          </a:xfrm>
          <a:prstGeom prst="rect">
            <a:avLst/>
          </a:prstGeom>
          <a:noFill/>
        </p:spPr>
        <p:txBody>
          <a:bodyPr wrap="square" rtlCol="0">
            <a:spAutoFit/>
          </a:bodyPr>
          <a:p>
            <a:r>
              <a:rPr lang="ko-KR" altLang="en-US" sz="1500" dirty="0">
                <a:latin typeface="华文中宋" panose="02010600040101010101" charset="-122"/>
                <a:ea typeface="华文中宋" panose="02010600040101010101" charset="-122"/>
                <a:cs typeface="华文中宋" panose="02010600040101010101" charset="-122"/>
                <a:sym typeface="+mn-ea"/>
              </a:rPr>
              <a:t>伍莹（2011），现代汉语空间维度形容词语义系统研究 [ D]，武汉大学博士学位论文</a:t>
            </a:r>
            <a:endParaRPr lang="ko-KR" altLang="en-US" sz="1500" dirty="0">
              <a:solidFill>
                <a:schemeClr val="tx1"/>
              </a:solidFill>
              <a:latin typeface="华文中宋" panose="02010600040101010101" charset="-122"/>
              <a:ea typeface="华文中宋" panose="02010600040101010101" charset="-122"/>
              <a:cs typeface="华文中宋" panose="02010600040101010101" charset="-122"/>
            </a:endParaRPr>
          </a:p>
          <a:p>
            <a:endParaRPr lang="zh-CN" altLang="en-US" sz="1500"/>
          </a:p>
        </p:txBody>
      </p:sp>
      <p:pic>
        <p:nvPicPr>
          <p:cNvPr id="10" name="图片 9"/>
          <p:cNvPicPr>
            <a:picLocks noChangeAspect="1"/>
          </p:cNvPicPr>
          <p:nvPr>
            <p:custDataLst>
              <p:tags r:id="rId1"/>
            </p:custDataLst>
          </p:nvPr>
        </p:nvPicPr>
        <p:blipFill>
          <a:blip r:embed="rId2"/>
          <a:srcRect t="8346" b="7760"/>
          <a:stretch>
            <a:fillRect/>
          </a:stretch>
        </p:blipFill>
        <p:spPr>
          <a:xfrm>
            <a:off x="1014730" y="4446270"/>
            <a:ext cx="9855200" cy="18053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0" y="639093"/>
            <a:ext cx="12192000" cy="567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
          <p:cNvGrpSpPr/>
          <p:nvPr/>
        </p:nvGrpSpPr>
        <p:grpSpPr>
          <a:xfrm>
            <a:off x="383970" y="363788"/>
            <a:ext cx="5826824" cy="550610"/>
            <a:chOff x="4967844" y="411292"/>
            <a:chExt cx="2657031" cy="550610"/>
          </a:xfrm>
        </p:grpSpPr>
        <p:sp>
          <p:nvSpPr>
            <p:cNvPr id="5" name="사각형: 둥근 모서리 4"/>
            <p:cNvSpPr/>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5072475" y="479763"/>
              <a:ext cx="2500054" cy="398780"/>
            </a:xfrm>
            <a:prstGeom prst="rect">
              <a:avLst/>
            </a:prstGeom>
            <a:noFill/>
          </p:spPr>
          <p:txBody>
            <a:bodyPr wrap="square" rtlCol="0">
              <a:spAutoFit/>
            </a:bodyPr>
            <a:lstStyle/>
            <a:p>
              <a:r>
                <a:rPr lang="en-US" altLang="zh-CN" sz="2000" dirty="0">
                  <a:solidFill>
                    <a:schemeClr val="bg1"/>
                  </a:solidFill>
                  <a:latin typeface="에스코어 드림 3 Light" panose="020B0303030302020204" pitchFamily="34" charset="-127"/>
                  <a:ea typeface="宋体" panose="02010600030101010101" pitchFamily="2" charset="-122"/>
                </a:rPr>
                <a:t>1. </a:t>
              </a:r>
              <a:r>
                <a:rPr lang="zh-CN" altLang="ko-KR" sz="2000" dirty="0">
                  <a:solidFill>
                    <a:schemeClr val="bg1"/>
                  </a:solidFill>
                  <a:latin typeface="에스코어 드림 3 Light" panose="020B0303030302020204" pitchFamily="34" charset="-127"/>
                  <a:ea typeface="宋体" panose="02010600030101010101" pitchFamily="2" charset="-122"/>
                </a:rPr>
                <a:t>空间维度词介绍</a:t>
              </a:r>
              <a:r>
                <a:rPr lang="en-US" altLang="zh-CN" sz="2000" dirty="0">
                  <a:solidFill>
                    <a:schemeClr val="bg1"/>
                  </a:solidFill>
                  <a:latin typeface="에스코어 드림 3 Light" panose="020B0303030302020204" pitchFamily="34" charset="-127"/>
                  <a:ea typeface="宋体" panose="02010600030101010101" pitchFamily="2" charset="-122"/>
                </a:rPr>
                <a:t> </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8" name="文本框 7"/>
          <p:cNvSpPr txBox="1"/>
          <p:nvPr/>
        </p:nvSpPr>
        <p:spPr>
          <a:xfrm>
            <a:off x="613410" y="1099820"/>
            <a:ext cx="11091545" cy="1153160"/>
          </a:xfrm>
          <a:prstGeom prst="rect">
            <a:avLst/>
          </a:prstGeom>
          <a:noFill/>
        </p:spPr>
        <p:txBody>
          <a:bodyPr wrap="square" rtlCol="0" anchor="t">
            <a:spAutoFit/>
          </a:bodyPr>
          <a:p>
            <a:pPr algn="l">
              <a:lnSpc>
                <a:spcPct val="150000"/>
              </a:lnSpc>
              <a:spcBef>
                <a:spcPts val="0"/>
              </a:spcBef>
              <a:spcAft>
                <a:spcPts val="0"/>
              </a:spcAft>
            </a:pPr>
            <a:r>
              <a:rPr lang="en-US" altLang="zh-CN" sz="2300" b="1">
                <a:latin typeface="华文宋体" panose="02010600040101010101" charset="-122"/>
                <a:ea typeface="华文宋体" panose="02010600040101010101" charset="-122"/>
                <a:cs typeface="华文宋体" panose="02010600040101010101" charset="-122"/>
                <a:sym typeface="+mn-ea"/>
              </a:rPr>
              <a:t>Q</a:t>
            </a:r>
            <a:r>
              <a:rPr lang="zh-CN" altLang="en-US" sz="2300" b="1">
                <a:latin typeface="华文宋体" panose="02010600040101010101" charset="-122"/>
                <a:ea typeface="华文宋体" panose="02010600040101010101" charset="-122"/>
                <a:cs typeface="华文宋体" panose="02010600040101010101" charset="-122"/>
                <a:sym typeface="+mn-ea"/>
              </a:rPr>
              <a:t>：为什么要研究空间维度词？有什么意义？</a:t>
            </a:r>
            <a:endParaRPr lang="zh-CN" altLang="en-US" sz="2300" b="1">
              <a:latin typeface="华文宋体" panose="02010600040101010101" charset="-122"/>
              <a:ea typeface="华文宋体" panose="02010600040101010101" charset="-122"/>
              <a:cs typeface="华文宋体" panose="02010600040101010101" charset="-122"/>
              <a:sym typeface="+mn-ea"/>
            </a:endParaRPr>
          </a:p>
          <a:p>
            <a:pPr algn="l">
              <a:lnSpc>
                <a:spcPct val="150000"/>
              </a:lnSpc>
              <a:spcBef>
                <a:spcPts val="0"/>
              </a:spcBef>
              <a:spcAft>
                <a:spcPts val="0"/>
              </a:spcAft>
            </a:pPr>
            <a:r>
              <a:rPr lang="en-US" altLang="zh-CN" sz="2300">
                <a:latin typeface="华文宋体" panose="02010600040101010101" charset="-122"/>
                <a:ea typeface="华文宋体" panose="02010600040101010101" charset="-122"/>
                <a:cs typeface="华文宋体" panose="02010600040101010101" charset="-122"/>
                <a:sym typeface="+mn-ea"/>
              </a:rPr>
              <a:t>A</a:t>
            </a:r>
            <a:r>
              <a:rPr lang="zh-CN" altLang="en-US" sz="2300">
                <a:latin typeface="华文宋体" panose="02010600040101010101" charset="-122"/>
                <a:ea typeface="华文宋体" panose="02010600040101010101" charset="-122"/>
                <a:cs typeface="华文宋体" panose="02010600040101010101" charset="-122"/>
                <a:sym typeface="+mn-ea"/>
              </a:rPr>
              <a:t>：</a:t>
            </a:r>
            <a:endParaRPr lang="zh-CN" altLang="en-US" sz="2300">
              <a:latin typeface="华文宋体" panose="02010600040101010101" charset="-122"/>
              <a:ea typeface="华文宋体" panose="02010600040101010101" charset="-122"/>
              <a:cs typeface="华文宋体" panose="02010600040101010101" charset="-122"/>
              <a:sym typeface="+mn-ea"/>
            </a:endParaRPr>
          </a:p>
        </p:txBody>
      </p:sp>
      <p:sp>
        <p:nvSpPr>
          <p:cNvPr id="9" name="文本框 8"/>
          <p:cNvSpPr txBox="1"/>
          <p:nvPr/>
        </p:nvSpPr>
        <p:spPr>
          <a:xfrm>
            <a:off x="384175" y="6416675"/>
            <a:ext cx="10663555" cy="553085"/>
          </a:xfrm>
          <a:prstGeom prst="rect">
            <a:avLst/>
          </a:prstGeom>
          <a:noFill/>
        </p:spPr>
        <p:txBody>
          <a:bodyPr wrap="square" rtlCol="0">
            <a:spAutoFit/>
          </a:bodyPr>
          <a:p>
            <a:r>
              <a:rPr lang="ko-KR" altLang="en-US" sz="1500" dirty="0">
                <a:latin typeface="华文中宋" panose="02010600040101010101" charset="-122"/>
                <a:ea typeface="华文中宋" panose="02010600040101010101" charset="-122"/>
                <a:cs typeface="华文中宋" panose="02010600040101010101" charset="-122"/>
                <a:sym typeface="+mn-ea"/>
              </a:rPr>
              <a:t>伍莹（2011），现代汉语空间维度形容词语义系统研究 [ D]，武汉大学博士学位论文</a:t>
            </a:r>
            <a:endParaRPr lang="ko-KR" altLang="en-US" sz="1500" dirty="0">
              <a:solidFill>
                <a:schemeClr val="tx1"/>
              </a:solidFill>
              <a:latin typeface="华文中宋" panose="02010600040101010101" charset="-122"/>
              <a:ea typeface="华文中宋" panose="02010600040101010101" charset="-122"/>
              <a:cs typeface="华文中宋" panose="02010600040101010101" charset="-122"/>
            </a:endParaRPr>
          </a:p>
          <a:p>
            <a:endParaRPr lang="zh-CN" altLang="en-US" sz="1500"/>
          </a:p>
        </p:txBody>
      </p:sp>
      <p:pic>
        <p:nvPicPr>
          <p:cNvPr id="2" name="图片 1"/>
          <p:cNvPicPr>
            <a:picLocks noChangeAspect="1"/>
          </p:cNvPicPr>
          <p:nvPr>
            <p:custDataLst>
              <p:tags r:id="rId1"/>
            </p:custDataLst>
          </p:nvPr>
        </p:nvPicPr>
        <p:blipFill>
          <a:blip r:embed="rId2"/>
          <a:stretch>
            <a:fillRect/>
          </a:stretch>
        </p:blipFill>
        <p:spPr>
          <a:xfrm>
            <a:off x="2258060" y="1922780"/>
            <a:ext cx="7312025" cy="39579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748030" y="2502535"/>
            <a:ext cx="10609580" cy="1960880"/>
            <a:chOff x="1602805" y="3109279"/>
            <a:chExt cx="8891660" cy="1355725"/>
          </a:xfrm>
        </p:grpSpPr>
        <p:grpSp>
          <p:nvGrpSpPr>
            <p:cNvPr id="3" name="그룹 2"/>
            <p:cNvGrpSpPr/>
            <p:nvPr/>
          </p:nvGrpSpPr>
          <p:grpSpPr>
            <a:xfrm>
              <a:off x="1602805" y="3109279"/>
              <a:ext cx="8891660" cy="1355725"/>
              <a:chOff x="1602805" y="3109279"/>
              <a:chExt cx="8891660" cy="1355725"/>
            </a:xfrm>
          </p:grpSpPr>
          <p:sp>
            <p:nvSpPr>
              <p:cNvPr id="5" name="사각형: 둥근 모서리 4"/>
              <p:cNvSpPr/>
              <p:nvPr/>
            </p:nvSpPr>
            <p:spPr>
              <a:xfrm>
                <a:off x="4062534" y="3109279"/>
                <a:ext cx="4044950" cy="1355725"/>
              </a:xfrm>
              <a:prstGeom prst="rect">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602805" y="3190196"/>
                <a:ext cx="8891660" cy="1148064"/>
              </a:xfrm>
              <a:prstGeom prst="rect">
                <a:avLst/>
              </a:prstGeom>
              <a:noFill/>
            </p:spPr>
            <p:txBody>
              <a:bodyPr wrap="square" rtlCol="0">
                <a:spAutoFit/>
              </a:bodyPr>
              <a:lstStyle/>
              <a:p>
                <a:pPr algn="ctr">
                  <a:lnSpc>
                    <a:spcPct val="170000"/>
                  </a:lnSpc>
                  <a:spcBef>
                    <a:spcPts val="0"/>
                  </a:spcBef>
                  <a:spcAft>
                    <a:spcPts val="0"/>
                  </a:spcAft>
                </a:pPr>
                <a:r>
                  <a:rPr lang="en-US" sz="3000" b="1" dirty="0">
                    <a:solidFill>
                      <a:schemeClr val="bg1"/>
                    </a:solidFill>
                    <a:latin typeface="华文中宋" panose="02010600040101010101" charset="-122"/>
                    <a:ea typeface="华文中宋" panose="02010600040101010101" charset="-122"/>
                    <a:cs typeface="华文中宋" panose="02010600040101010101" charset="-122"/>
                  </a:rPr>
                  <a:t>2</a:t>
                </a:r>
                <a:r>
                  <a:rPr lang="en-US" altLang="zh-CN" sz="3000" b="1" dirty="0">
                    <a:solidFill>
                      <a:schemeClr val="bg1"/>
                    </a:solidFill>
                    <a:latin typeface="华文中宋" panose="02010600040101010101" charset="-122"/>
                    <a:ea typeface="华文中宋" panose="02010600040101010101" charset="-122"/>
                    <a:cs typeface="华文中宋" panose="02010600040101010101" charset="-122"/>
                  </a:rPr>
                  <a:t> </a:t>
                </a:r>
                <a:endParaRPr lang="zh-CN" altLang="en-US" sz="3000" b="1" dirty="0">
                  <a:solidFill>
                    <a:schemeClr val="bg1"/>
                  </a:solidFill>
                  <a:latin typeface="华文中宋" panose="02010600040101010101" charset="-122"/>
                  <a:ea typeface="华文中宋" panose="02010600040101010101" charset="-122"/>
                  <a:cs typeface="华文中宋" panose="02010600040101010101" charset="-122"/>
                </a:endParaRPr>
              </a:p>
              <a:p>
                <a:pPr algn="ctr">
                  <a:lnSpc>
                    <a:spcPct val="170000"/>
                  </a:lnSpc>
                  <a:spcBef>
                    <a:spcPts val="0"/>
                  </a:spcBef>
                  <a:spcAft>
                    <a:spcPts val="0"/>
                  </a:spcAft>
                </a:pPr>
                <a:r>
                  <a:rPr lang="zh-CN" altLang="en-US" sz="3000" dirty="0">
                    <a:solidFill>
                      <a:schemeClr val="bg1"/>
                    </a:solidFill>
                    <a:latin typeface="에스코어 드림 4 Regular" panose="020B0503030302020204" pitchFamily="34" charset="-127"/>
                    <a:ea typeface="宋体" panose="02010600030101010101" pitchFamily="2" charset="-122"/>
                    <a:sym typeface="+mn-ea"/>
                  </a:rPr>
                  <a:t>中韩空间维度词对比</a:t>
                </a:r>
                <a:r>
                  <a:rPr lang="en-US" altLang="zh-CN" sz="3000" dirty="0">
                    <a:solidFill>
                      <a:schemeClr val="bg1"/>
                    </a:solidFill>
                    <a:latin typeface="华文中宋" panose="02010600040101010101" charset="-122"/>
                    <a:ea typeface="华文中宋" panose="02010600040101010101" charset="-122"/>
                    <a:cs typeface="华文中宋" panose="02010600040101010101" charset="-122"/>
                  </a:rPr>
                  <a:t> </a:t>
                </a:r>
                <a:endParaRPr lang="en-US" altLang="zh-CN" sz="3000" dirty="0">
                  <a:solidFill>
                    <a:schemeClr val="bg1"/>
                  </a:solidFill>
                  <a:latin typeface="华文中宋" panose="02010600040101010101" charset="-122"/>
                  <a:ea typeface="华文中宋" panose="02010600040101010101" charset="-122"/>
                  <a:cs typeface="华文中宋" panose="02010600040101010101" charset="-122"/>
                </a:endParaRPr>
              </a:p>
            </p:txBody>
          </p:sp>
        </p:grpSp>
        <p:cxnSp>
          <p:nvCxnSpPr>
            <p:cNvPr id="7" name="직선 연결선 6"/>
            <p:cNvCxnSpPr/>
            <p:nvPr/>
          </p:nvCxnSpPr>
          <p:spPr>
            <a:xfrm flipV="1">
              <a:off x="4211761" y="3785773"/>
              <a:ext cx="3674701" cy="114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AAAD">
            <a:alpha val="40000"/>
          </a:srgbClr>
        </a:solidFill>
        <a:effectLst/>
      </p:bgPr>
    </p:bg>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solidFill>
                <a:schemeClr val="tx1"/>
              </a:solidFill>
            </a:endParaRPr>
          </a:p>
        </p:txBody>
      </p:sp>
      <p:pic>
        <p:nvPicPr>
          <p:cNvPr id="4" name="内容占位符 3"/>
          <p:cNvPicPr>
            <a:picLocks noChangeAspect="1"/>
          </p:cNvPicPr>
          <p:nvPr>
            <p:ph idx="1"/>
            <p:custDataLst>
              <p:tags r:id="rId2"/>
            </p:custDataLst>
          </p:nvPr>
        </p:nvPicPr>
        <p:blipFill>
          <a:blip r:embed="rId3"/>
          <a:stretch>
            <a:fillRect/>
          </a:stretch>
        </p:blipFill>
        <p:spPr>
          <a:xfrm>
            <a:off x="6196330" y="638810"/>
            <a:ext cx="3733800" cy="5538470"/>
          </a:xfrm>
          <a:prstGeom prst="rect">
            <a:avLst/>
          </a:prstGeom>
        </p:spPr>
      </p:pic>
      <p:grpSp>
        <p:nvGrpSpPr>
          <p:cNvPr id="6" name="그룹 2"/>
          <p:cNvGrpSpPr/>
          <p:nvPr/>
        </p:nvGrpSpPr>
        <p:grpSpPr>
          <a:xfrm>
            <a:off x="383970" y="363788"/>
            <a:ext cx="5826824" cy="550610"/>
            <a:chOff x="4967844" y="411292"/>
            <a:chExt cx="2657031" cy="550610"/>
          </a:xfrm>
        </p:grpSpPr>
        <p:sp>
          <p:nvSpPr>
            <p:cNvPr id="8" name="사각형: 둥근 모서리 4"/>
            <p:cNvSpPr/>
            <p:nvPr>
              <p:custDataLst>
                <p:tags r:id="rId4"/>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9" name="TextBox 5"/>
            <p:cNvSpPr txBox="1"/>
            <p:nvPr>
              <p:custDataLst>
                <p:tags r:id="rId5"/>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论文</a:t>
              </a:r>
              <a:r>
                <a:rPr lang="en-US" altLang="zh-CN" sz="2000" dirty="0">
                  <a:solidFill>
                    <a:schemeClr val="bg1"/>
                  </a:solidFill>
                  <a:latin typeface="에스코어 드림 3 Light" panose="020B0303030302020204" pitchFamily="34" charset="-127"/>
                  <a:ea typeface="宋体" panose="02010600030101010101" pitchFamily="2" charset="-122"/>
                </a:rPr>
                <a:t>1</a:t>
              </a:r>
              <a:r>
                <a:rPr lang="zh-CN" altLang="en-US" sz="2000" dirty="0">
                  <a:solidFill>
                    <a:schemeClr val="bg1"/>
                  </a:solidFill>
                  <a:latin typeface="에스코어 드림 3 Light" panose="020B0303030302020204" pitchFamily="34" charset="-127"/>
                  <a:ea typeface="宋体" panose="02010600030101010101" pitchFamily="2" charset="-122"/>
                </a:rPr>
                <a:t>：</a:t>
              </a:r>
              <a:r>
                <a:rPr lang="zh-CN" altLang="en-US" sz="2000">
                  <a:solidFill>
                    <a:schemeClr val="bg1"/>
                  </a:solidFill>
                  <a:latin typeface="华文宋体" panose="02010600040101010101" charset="-122"/>
                  <a:ea typeface="华文宋体" panose="02010600040101010101" charset="-122"/>
                  <a:cs typeface="华文宋体" panose="02010600040101010101" charset="-122"/>
                  <a:sym typeface="+mn-ea"/>
                </a:rPr>
                <a:t>김진수· 오금희(2014)</a:t>
              </a:r>
              <a:endParaRPr lang="zh-CN" altLang="en-US" sz="2000" dirty="0">
                <a:solidFill>
                  <a:schemeClr val="bg1"/>
                </a:solidFill>
                <a:latin typeface="华文宋体" panose="02010600040101010101" charset="-122"/>
                <a:ea typeface="华文宋体" panose="02010600040101010101" charset="-122"/>
                <a:cs typeface="华文宋体" panose="02010600040101010101" charset="-122"/>
                <a:sym typeface="+mn-ea"/>
              </a:endParaRPr>
            </a:p>
          </p:txBody>
        </p:sp>
      </p:grpSp>
      <p:sp>
        <p:nvSpPr>
          <p:cNvPr id="5" name="文本框 4"/>
          <p:cNvSpPr txBox="1"/>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ko-KR"/>
          </a:p>
        </p:txBody>
      </p:sp>
      <p:grpSp>
        <p:nvGrpSpPr>
          <p:cNvPr id="4" name="그룹 2"/>
          <p:cNvGrpSpPr/>
          <p:nvPr/>
        </p:nvGrpSpPr>
        <p:grpSpPr>
          <a:xfrm>
            <a:off x="383970" y="363788"/>
            <a:ext cx="5826824" cy="550610"/>
            <a:chOff x="4967844" y="411292"/>
            <a:chExt cx="2657031" cy="550610"/>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有什么语言现象？</a:t>
              </a:r>
              <a:r>
                <a:rPr lang="en-US" altLang="zh-CN" sz="2000" dirty="0">
                  <a:solidFill>
                    <a:schemeClr val="bg1"/>
                  </a:solidFill>
                  <a:latin typeface="에스코어 드림 3 Light" panose="020B0303030302020204" pitchFamily="34" charset="-127"/>
                  <a:ea typeface="宋体" panose="02010600030101010101" pitchFamily="2" charset="-122"/>
                </a:rPr>
                <a:t> - 1. </a:t>
              </a:r>
              <a:r>
                <a:rPr lang="zh-CN" altLang="en-US" sz="2000" dirty="0">
                  <a:solidFill>
                    <a:schemeClr val="bg1"/>
                  </a:solidFill>
                  <a:latin typeface="에스코어 드림 3 Light" panose="020B0303030302020204" pitchFamily="34" charset="-127"/>
                  <a:ea typeface="宋体" panose="02010600030101010101" pitchFamily="2" charset="-122"/>
                </a:rPr>
                <a:t>크다也可以描述长</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3" name="文本框 2"/>
          <p:cNvSpPr txBox="1"/>
          <p:nvPr/>
        </p:nvSpPr>
        <p:spPr>
          <a:xfrm>
            <a:off x="2024380" y="1396365"/>
            <a:ext cx="9307830" cy="1630045"/>
          </a:xfrm>
          <a:prstGeom prst="rect">
            <a:avLst/>
          </a:prstGeom>
          <a:noFill/>
        </p:spPr>
        <p:txBody>
          <a:bodyPr wrap="square" rtlCol="0">
            <a:spAutoFit/>
          </a:bodyPr>
          <a:p>
            <a:pPr>
              <a:lnSpc>
                <a:spcPct val="200000"/>
              </a:lnSpc>
            </a:pPr>
            <a:r>
              <a:rPr lang="zh-CN" altLang="en-US" sz="2500">
                <a:latin typeface="华文中宋" panose="02010600040101010101" charset="-122"/>
                <a:ea typeface="华文中宋" panose="02010600040101010101" charset="-122"/>
              </a:rPr>
              <a:t>汉语：地球周长很</a:t>
            </a:r>
            <a:r>
              <a:rPr lang="zh-CN" altLang="en-US" sz="2500">
                <a:highlight>
                  <a:srgbClr val="00FF00"/>
                </a:highlight>
                <a:latin typeface="华文中宋" panose="02010600040101010101" charset="-122"/>
                <a:ea typeface="华文中宋" panose="02010600040101010101" charset="-122"/>
              </a:rPr>
              <a:t>长</a:t>
            </a:r>
            <a:r>
              <a:rPr lang="zh-CN" altLang="en-US" sz="2500">
                <a:latin typeface="华文中宋" panose="02010600040101010101" charset="-122"/>
                <a:ea typeface="华文中宋" panose="02010600040101010101" charset="-122"/>
              </a:rPr>
              <a:t>。</a:t>
            </a:r>
            <a:r>
              <a:rPr lang="en-US" altLang="zh-CN" sz="2500">
                <a:latin typeface="华文中宋" panose="02010600040101010101" charset="-122"/>
                <a:ea typeface="华文中宋" panose="02010600040101010101" charset="-122"/>
                <a:sym typeface="+mn-ea"/>
              </a:rPr>
              <a:t>                         </a:t>
            </a:r>
            <a:r>
              <a:rPr lang="zh-CN" altLang="en-US" sz="2500">
                <a:highlight>
                  <a:srgbClr val="00FF00"/>
                </a:highlight>
                <a:latin typeface="华文中宋" panose="02010600040101010101" charset="-122"/>
                <a:ea typeface="华文中宋" panose="02010600040101010101" charset="-122"/>
                <a:sym typeface="+mn-ea"/>
              </a:rPr>
              <a:t>长</a:t>
            </a:r>
            <a:r>
              <a:rPr lang="en-US" altLang="zh-CN" sz="2500">
                <a:highlight>
                  <a:srgbClr val="00FF00"/>
                </a:highlight>
                <a:latin typeface="华文中宋" panose="02010600040101010101" charset="-122"/>
                <a:ea typeface="华文中宋" panose="02010600040101010101" charset="-122"/>
                <a:sym typeface="+mn-ea"/>
              </a:rPr>
              <a:t>=</a:t>
            </a:r>
            <a:r>
              <a:rPr lang="ko-KR" altLang="en-US" sz="2500">
                <a:highlight>
                  <a:srgbClr val="00FF00"/>
                </a:highlight>
                <a:latin typeface="华文中宋" panose="02010600040101010101" charset="-122"/>
                <a:ea typeface="华文中宋" panose="02010600040101010101" charset="-122"/>
                <a:sym typeface="+mn-ea"/>
              </a:rPr>
              <a:t>길다</a:t>
            </a:r>
            <a:r>
              <a:rPr lang="en-US" altLang="zh-CN" sz="2500">
                <a:latin typeface="华文中宋" panose="02010600040101010101" charset="-122"/>
                <a:ea typeface="华文中宋" panose="02010600040101010101" charset="-122"/>
                <a:sym typeface="+mn-ea"/>
              </a:rPr>
              <a:t> </a:t>
            </a:r>
            <a:endParaRPr lang="zh-CN" altLang="en-US" sz="2500">
              <a:latin typeface="华文中宋" panose="02010600040101010101" charset="-122"/>
              <a:ea typeface="华文中宋" panose="02010600040101010101" charset="-122"/>
            </a:endParaRPr>
          </a:p>
          <a:p>
            <a:pPr>
              <a:lnSpc>
                <a:spcPct val="200000"/>
              </a:lnSpc>
            </a:pPr>
            <a:r>
              <a:rPr lang="zh-CN" altLang="en-US" sz="2500">
                <a:latin typeface="华文中宋" panose="02010600040101010101" charset="-122"/>
                <a:ea typeface="华文中宋" panose="02010600040101010101" charset="-122"/>
              </a:rPr>
              <a:t>韩语：</a:t>
            </a:r>
            <a:r>
              <a:rPr lang="ko-KR" altLang="zh-CN" sz="2500" b="1">
                <a:latin typeface="华文中宋" panose="02010600040101010101" charset="-122"/>
                <a:ea typeface="华文中宋" panose="02010600040101010101" charset="-122"/>
                <a:sym typeface="+mn-ea"/>
              </a:rPr>
              <a:t>지구</a:t>
            </a:r>
            <a:r>
              <a:rPr lang="en-US" altLang="ko-KR" sz="2500" b="1">
                <a:latin typeface="华文中宋" panose="02010600040101010101" charset="-122"/>
                <a:ea typeface="华文中宋" panose="02010600040101010101" charset="-122"/>
                <a:sym typeface="+mn-ea"/>
              </a:rPr>
              <a:t> </a:t>
            </a:r>
            <a:r>
              <a:rPr lang="ko-KR" altLang="en-US" sz="2500" b="1">
                <a:latin typeface="华文中宋" panose="02010600040101010101" charset="-122"/>
                <a:ea typeface="华文中宋" panose="02010600040101010101" charset="-122"/>
                <a:sym typeface="+mn-ea"/>
              </a:rPr>
              <a:t>둘레가</a:t>
            </a:r>
            <a:r>
              <a:rPr lang="en-US" altLang="ko-KR" sz="2500" b="1">
                <a:latin typeface="华文中宋" panose="02010600040101010101" charset="-122"/>
                <a:ea typeface="华文中宋" panose="02010600040101010101" charset="-122"/>
                <a:sym typeface="+mn-ea"/>
              </a:rPr>
              <a:t> </a:t>
            </a:r>
            <a:r>
              <a:rPr lang="ko-KR" altLang="en-US" sz="2500" b="1">
                <a:highlight>
                  <a:srgbClr val="FFFF00"/>
                </a:highlight>
                <a:latin typeface="华文中宋" panose="02010600040101010101" charset="-122"/>
                <a:ea typeface="华文中宋" panose="02010600040101010101" charset="-122"/>
                <a:sym typeface="+mn-ea"/>
              </a:rPr>
              <a:t>크</a:t>
            </a:r>
            <a:r>
              <a:rPr lang="ko-KR" altLang="en-US" sz="2500" b="1">
                <a:latin typeface="华文中宋" panose="02010600040101010101" charset="-122"/>
                <a:ea typeface="华文中宋" panose="02010600040101010101" charset="-122"/>
                <a:sym typeface="+mn-ea"/>
              </a:rPr>
              <a:t>다</a:t>
            </a:r>
            <a:r>
              <a:rPr lang="en-US" altLang="ko-KR" sz="2500">
                <a:latin typeface="华文中宋" panose="02010600040101010101" charset="-122"/>
                <a:ea typeface="华文中宋" panose="02010600040101010101" charset="-122"/>
                <a:sym typeface="+mn-ea"/>
              </a:rPr>
              <a:t>.</a:t>
            </a:r>
            <a:r>
              <a:rPr lang="en-US" altLang="zh-CN" sz="2500">
                <a:latin typeface="华文中宋" panose="02010600040101010101" charset="-122"/>
                <a:ea typeface="华文中宋" panose="02010600040101010101" charset="-122"/>
              </a:rPr>
              <a:t>  (</a:t>
            </a:r>
            <a:r>
              <a:rPr lang="zh-CN" altLang="en-US" sz="2500">
                <a:latin typeface="华文中宋" panose="02010600040101010101" charset="-122"/>
                <a:ea typeface="华文中宋" panose="02010600040101010101" charset="-122"/>
                <a:sym typeface="+mn-ea"/>
              </a:rPr>
              <a:t>地球周长很</a:t>
            </a:r>
            <a:r>
              <a:rPr lang="zh-CN" altLang="en-US" sz="2500">
                <a:highlight>
                  <a:srgbClr val="FFFF00"/>
                </a:highlight>
                <a:latin typeface="华文中宋" panose="02010600040101010101" charset="-122"/>
                <a:ea typeface="华文中宋" panose="02010600040101010101" charset="-122"/>
                <a:sym typeface="+mn-ea"/>
              </a:rPr>
              <a:t>大</a:t>
            </a:r>
            <a:r>
              <a:rPr lang="en-US" altLang="zh-CN" sz="2500">
                <a:latin typeface="华文中宋" panose="02010600040101010101" charset="-122"/>
                <a:ea typeface="华文中宋" panose="02010600040101010101" charset="-122"/>
              </a:rPr>
              <a:t>)      </a:t>
            </a:r>
            <a:r>
              <a:rPr lang="zh-CN" altLang="en-US" sz="2500">
                <a:highlight>
                  <a:srgbClr val="FFFF00"/>
                </a:highlight>
                <a:latin typeface="华文中宋" panose="02010600040101010101" charset="-122"/>
                <a:ea typeface="华文中宋" panose="02010600040101010101" charset="-122"/>
                <a:sym typeface="+mn-ea"/>
              </a:rPr>
              <a:t>大</a:t>
            </a:r>
            <a:r>
              <a:rPr lang="en-US" altLang="zh-CN" sz="2500">
                <a:highlight>
                  <a:srgbClr val="FFFF00"/>
                </a:highlight>
                <a:latin typeface="华文中宋" panose="02010600040101010101" charset="-122"/>
                <a:ea typeface="华文中宋" panose="02010600040101010101" charset="-122"/>
                <a:sym typeface="+mn-ea"/>
              </a:rPr>
              <a:t>=</a:t>
            </a:r>
            <a:r>
              <a:rPr lang="ko-KR" altLang="en-US" sz="2500">
                <a:highlight>
                  <a:srgbClr val="FFFF00"/>
                </a:highlight>
                <a:latin typeface="华文中宋" panose="02010600040101010101" charset="-122"/>
                <a:ea typeface="华文中宋" panose="02010600040101010101" charset="-122"/>
                <a:sym typeface="+mn-ea"/>
              </a:rPr>
              <a:t>크다</a:t>
            </a:r>
            <a:endParaRPr lang="en-US" altLang="zh-CN" sz="2500">
              <a:highlight>
                <a:srgbClr val="FFFF00"/>
              </a:highlight>
              <a:latin typeface="华文中宋" panose="02010600040101010101" charset="-122"/>
              <a:ea typeface="华文中宋" panose="02010600040101010101" charset="-122"/>
              <a:sym typeface="+mn-ea"/>
            </a:endParaRPr>
          </a:p>
        </p:txBody>
      </p:sp>
      <p:sp>
        <p:nvSpPr>
          <p:cNvPr id="8" name="文本框 7"/>
          <p:cNvSpPr txBox="1"/>
          <p:nvPr/>
        </p:nvSpPr>
        <p:spPr>
          <a:xfrm>
            <a:off x="613410" y="1597025"/>
            <a:ext cx="1310640" cy="2256155"/>
          </a:xfrm>
          <a:prstGeom prst="rect">
            <a:avLst/>
          </a:prstGeom>
          <a:noFill/>
        </p:spPr>
        <p:txBody>
          <a:bodyPr wrap="none" rtlCol="0" anchor="t">
            <a:noAutofit/>
          </a:bodyPr>
          <a:p>
            <a:r>
              <a:rPr lang="zh-CN" altLang="en-US" sz="9600">
                <a:latin typeface="华文中宋" panose="02010600040101010101" charset="-122"/>
                <a:ea typeface="华文中宋" panose="02010600040101010101" charset="-122"/>
              </a:rPr>
              <a:t>｛</a:t>
            </a:r>
            <a:endParaRPr lang="en-US" altLang="zh-CN" sz="9600">
              <a:latin typeface="华文中宋" panose="02010600040101010101" charset="-122"/>
              <a:ea typeface="华文中宋" panose="02010600040101010101" charset="-122"/>
            </a:endParaRPr>
          </a:p>
        </p:txBody>
      </p:sp>
      <p:pic>
        <p:nvPicPr>
          <p:cNvPr id="9" name="图片 8"/>
          <p:cNvPicPr>
            <a:picLocks noChangeAspect="1"/>
          </p:cNvPicPr>
          <p:nvPr>
            <p:custDataLst>
              <p:tags r:id="rId4"/>
            </p:custDataLst>
          </p:nvPr>
        </p:nvPicPr>
        <p:blipFill>
          <a:blip r:embed="rId5"/>
          <a:srcRect b="22731"/>
          <a:stretch>
            <a:fillRect/>
          </a:stretch>
        </p:blipFill>
        <p:spPr>
          <a:xfrm>
            <a:off x="1344930" y="3514725"/>
            <a:ext cx="9088755" cy="1185545"/>
          </a:xfrm>
          <a:prstGeom prst="rect">
            <a:avLst/>
          </a:prstGeom>
        </p:spPr>
      </p:pic>
      <p:sp>
        <p:nvSpPr>
          <p:cNvPr id="11" name="文本框 10"/>
          <p:cNvSpPr txBox="1"/>
          <p:nvPr/>
        </p:nvSpPr>
        <p:spPr>
          <a:xfrm>
            <a:off x="8734425" y="638810"/>
            <a:ext cx="6096000" cy="506730"/>
          </a:xfrm>
          <a:prstGeom prst="rect">
            <a:avLst/>
          </a:prstGeom>
          <a:noFill/>
        </p:spPr>
        <p:txBody>
          <a:bodyPr wrap="square" rtlCol="0" anchor="t">
            <a:spAutoFit/>
          </a:bodyPr>
          <a:p>
            <a:pPr>
              <a:lnSpc>
                <a:spcPct val="150000"/>
              </a:lnSpc>
            </a:pPr>
            <a:r>
              <a:rPr lang="en-US" altLang="ko-KR">
                <a:highlight>
                  <a:srgbClr val="00FF00"/>
                </a:highlight>
                <a:sym typeface="+mn-ea"/>
              </a:rPr>
              <a:t>  </a:t>
            </a:r>
            <a:endParaRPr lang="en-US" altLang="ko-KR">
              <a:highlight>
                <a:srgbClr val="00FF00"/>
              </a:highlight>
              <a:sym typeface="+mn-ea"/>
            </a:endParaRPr>
          </a:p>
        </p:txBody>
      </p:sp>
      <p:pic>
        <p:nvPicPr>
          <p:cNvPr id="14" name="图片 13"/>
          <p:cNvPicPr>
            <a:picLocks noChangeAspect="1"/>
          </p:cNvPicPr>
          <p:nvPr>
            <p:custDataLst>
              <p:tags r:id="rId6"/>
            </p:custDataLst>
          </p:nvPr>
        </p:nvPicPr>
        <p:blipFill>
          <a:blip r:embed="rId7"/>
          <a:stretch>
            <a:fillRect/>
          </a:stretch>
        </p:blipFill>
        <p:spPr>
          <a:xfrm>
            <a:off x="1344930" y="4669790"/>
            <a:ext cx="8185785" cy="1162685"/>
          </a:xfrm>
          <a:prstGeom prst="rect">
            <a:avLst/>
          </a:prstGeom>
        </p:spPr>
      </p:pic>
      <p:sp>
        <p:nvSpPr>
          <p:cNvPr id="2" name="文本框 1"/>
          <p:cNvSpPr txBox="1"/>
          <p:nvPr>
            <p:custDataLst>
              <p:tags r:id="rId8"/>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1"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22" name="그룹 2"/>
          <p:cNvGrpSpPr/>
          <p:nvPr/>
        </p:nvGrpSpPr>
        <p:grpSpPr>
          <a:xfrm>
            <a:off x="383970" y="363788"/>
            <a:ext cx="5826824" cy="550610"/>
            <a:chOff x="4967844" y="411292"/>
            <a:chExt cx="2657031" cy="550610"/>
          </a:xfrm>
        </p:grpSpPr>
        <p:sp>
          <p:nvSpPr>
            <p:cNvPr id="23"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24"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为什么会有这种语言现象？</a:t>
              </a:r>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3" name="内容占位符 2"/>
          <p:cNvPicPr>
            <a:picLocks noChangeAspect="1"/>
          </p:cNvPicPr>
          <p:nvPr>
            <p:ph idx="1"/>
            <p:custDataLst>
              <p:tags r:id="rId4"/>
            </p:custDataLst>
          </p:nvPr>
        </p:nvPicPr>
        <p:blipFill>
          <a:blip r:embed="rId5"/>
          <a:stretch>
            <a:fillRect/>
          </a:stretch>
        </p:blipFill>
        <p:spPr>
          <a:xfrm>
            <a:off x="897890" y="1076960"/>
            <a:ext cx="10396220" cy="5099685"/>
          </a:xfrm>
          <a:prstGeom prst="rect">
            <a:avLst/>
          </a:prstGeom>
        </p:spPr>
      </p:pic>
      <p:sp>
        <p:nvSpPr>
          <p:cNvPr id="5" name="文本框 4"/>
          <p:cNvSpPr txBox="1"/>
          <p:nvPr>
            <p:custDataLst>
              <p:tags r:id="rId6"/>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40000"/>
          </a:schemeClr>
        </a:solidFill>
        <a:effectLst/>
      </p:bgPr>
    </p:bg>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5" name="그룹 2"/>
          <p:cNvGrpSpPr/>
          <p:nvPr/>
        </p:nvGrpSpPr>
        <p:grpSpPr>
          <a:xfrm>
            <a:off x="383970" y="363788"/>
            <a:ext cx="5826824" cy="550610"/>
            <a:chOff x="4967844" y="411292"/>
            <a:chExt cx="2657031" cy="550610"/>
          </a:xfrm>
        </p:grpSpPr>
        <p:sp>
          <p:nvSpPr>
            <p:cNvPr id="6"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8"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这种解释合理吗？</a:t>
              </a:r>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9" name="图片 8"/>
          <p:cNvPicPr>
            <a:picLocks noChangeAspect="1"/>
          </p:cNvPicPr>
          <p:nvPr>
            <p:custDataLst>
              <p:tags r:id="rId4"/>
            </p:custDataLst>
          </p:nvPr>
        </p:nvPicPr>
        <p:blipFill>
          <a:blip r:embed="rId5"/>
          <a:srcRect t="3199"/>
          <a:stretch>
            <a:fillRect/>
          </a:stretch>
        </p:blipFill>
        <p:spPr>
          <a:xfrm>
            <a:off x="1451610" y="1405255"/>
            <a:ext cx="9288145" cy="3596640"/>
          </a:xfrm>
          <a:prstGeom prst="rect">
            <a:avLst/>
          </a:prstGeom>
        </p:spPr>
      </p:pic>
      <p:sp>
        <p:nvSpPr>
          <p:cNvPr id="2" name="文本框 1"/>
          <p:cNvSpPr txBox="1"/>
          <p:nvPr>
            <p:custDataLst>
              <p:tags r:id="rId6"/>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ko-KR"/>
          </a:p>
        </p:txBody>
      </p:sp>
      <p:grpSp>
        <p:nvGrpSpPr>
          <p:cNvPr id="4" name="그룹 2"/>
          <p:cNvGrpSpPr/>
          <p:nvPr/>
        </p:nvGrpSpPr>
        <p:grpSpPr>
          <a:xfrm>
            <a:off x="383970" y="363788"/>
            <a:ext cx="5826824" cy="775226"/>
            <a:chOff x="4967844" y="411292"/>
            <a:chExt cx="2657031" cy="775226"/>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706755"/>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有什么语言现象？</a:t>
              </a:r>
              <a:r>
                <a:rPr lang="en-US" altLang="zh-CN" sz="2000" dirty="0">
                  <a:solidFill>
                    <a:schemeClr val="bg1"/>
                  </a:solidFill>
                  <a:latin typeface="에스코어 드림 3 Light" panose="020B0303030302020204" pitchFamily="34" charset="-127"/>
                  <a:ea typeface="宋体" panose="02010600030101010101" pitchFamily="2" charset="-122"/>
                </a:rPr>
                <a:t> - 2.</a:t>
              </a:r>
              <a:r>
                <a:rPr lang="en-US" altLang="zh-CN" sz="2000" dirty="0">
                  <a:solidFill>
                    <a:schemeClr val="bg1"/>
                  </a:solidFill>
                  <a:latin typeface="에스코어 드림 3 Light" panose="020B0303030302020204" pitchFamily="34" charset="-127"/>
                  <a:ea typeface="宋体" panose="02010600030101010101" pitchFamily="2" charset="-122"/>
                  <a:sym typeface="+mn-ea"/>
                </a:rPr>
                <a:t> </a:t>
              </a:r>
              <a:r>
                <a:rPr lang="zh-CN" altLang="en-US" sz="2000" dirty="0">
                  <a:solidFill>
                    <a:schemeClr val="bg1"/>
                  </a:solidFill>
                  <a:latin typeface="에스코어 드림 3 Light" panose="020B0303030302020204" pitchFamily="34" charset="-127"/>
                  <a:ea typeface="宋体" panose="02010600030101010101" pitchFamily="2" charset="-122"/>
                  <a:sym typeface="+mn-ea"/>
                </a:rPr>
                <a:t>크다也可以描述高</a:t>
              </a:r>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3" name="文本框 2"/>
          <p:cNvSpPr txBox="1"/>
          <p:nvPr/>
        </p:nvSpPr>
        <p:spPr>
          <a:xfrm>
            <a:off x="2024380" y="1633855"/>
            <a:ext cx="9307830" cy="1630045"/>
          </a:xfrm>
          <a:prstGeom prst="rect">
            <a:avLst/>
          </a:prstGeom>
          <a:noFill/>
        </p:spPr>
        <p:txBody>
          <a:bodyPr wrap="square" rtlCol="0">
            <a:spAutoFit/>
          </a:bodyPr>
          <a:p>
            <a:pPr>
              <a:lnSpc>
                <a:spcPct val="200000"/>
              </a:lnSpc>
            </a:pPr>
            <a:r>
              <a:rPr lang="zh-CN" altLang="en-US" sz="2500">
                <a:latin typeface="华文中宋" panose="02010600040101010101" charset="-122"/>
                <a:ea typeface="华文中宋" panose="02010600040101010101" charset="-122"/>
              </a:rPr>
              <a:t>汉语：个子</a:t>
            </a:r>
            <a:r>
              <a:rPr lang="zh-CN" altLang="en-US" sz="2500">
                <a:highlight>
                  <a:srgbClr val="00FF00"/>
                </a:highlight>
                <a:latin typeface="华文中宋" panose="02010600040101010101" charset="-122"/>
                <a:ea typeface="华文中宋" panose="02010600040101010101" charset="-122"/>
                <a:sym typeface="+mn-ea"/>
              </a:rPr>
              <a:t>高</a:t>
            </a:r>
            <a:r>
              <a:rPr lang="zh-CN" altLang="en-US" sz="2500">
                <a:latin typeface="华文中宋" panose="02010600040101010101" charset="-122"/>
                <a:ea typeface="华文中宋" panose="02010600040101010101" charset="-122"/>
              </a:rPr>
              <a:t>。</a:t>
            </a:r>
            <a:r>
              <a:rPr lang="en-US" altLang="zh-CN" sz="2500">
                <a:latin typeface="华文中宋" panose="02010600040101010101" charset="-122"/>
                <a:ea typeface="华文中宋" panose="02010600040101010101" charset="-122"/>
                <a:sym typeface="+mn-ea"/>
              </a:rPr>
              <a:t>                            </a:t>
            </a:r>
            <a:r>
              <a:rPr lang="zh-CN" altLang="en-US" sz="2500">
                <a:highlight>
                  <a:srgbClr val="00FF00"/>
                </a:highlight>
                <a:latin typeface="华文中宋" panose="02010600040101010101" charset="-122"/>
                <a:ea typeface="华文中宋" panose="02010600040101010101" charset="-122"/>
                <a:sym typeface="+mn-ea"/>
              </a:rPr>
              <a:t>高</a:t>
            </a:r>
            <a:r>
              <a:rPr lang="en-US" altLang="zh-CN" sz="2500">
                <a:highlight>
                  <a:srgbClr val="00FF00"/>
                </a:highlight>
                <a:latin typeface="华文中宋" panose="02010600040101010101" charset="-122"/>
                <a:ea typeface="华文中宋" panose="02010600040101010101" charset="-122"/>
                <a:sym typeface="+mn-ea"/>
              </a:rPr>
              <a:t>=</a:t>
            </a:r>
            <a:r>
              <a:rPr lang="ko-KR" altLang="en-US" sz="2500">
                <a:highlight>
                  <a:srgbClr val="00FF00"/>
                </a:highlight>
                <a:latin typeface="华文中宋" panose="02010600040101010101" charset="-122"/>
                <a:ea typeface="华文中宋" panose="02010600040101010101" charset="-122"/>
                <a:sym typeface="+mn-ea"/>
              </a:rPr>
              <a:t>높다</a:t>
            </a:r>
            <a:r>
              <a:rPr lang="en-US" altLang="zh-CN" sz="2500">
                <a:latin typeface="华文中宋" panose="02010600040101010101" charset="-122"/>
                <a:ea typeface="华文中宋" panose="02010600040101010101" charset="-122"/>
                <a:sym typeface="+mn-ea"/>
              </a:rPr>
              <a:t> </a:t>
            </a:r>
            <a:endParaRPr lang="zh-CN" altLang="en-US" sz="2500">
              <a:latin typeface="华文中宋" panose="02010600040101010101" charset="-122"/>
              <a:ea typeface="华文中宋" panose="02010600040101010101" charset="-122"/>
            </a:endParaRPr>
          </a:p>
          <a:p>
            <a:pPr>
              <a:lnSpc>
                <a:spcPct val="200000"/>
              </a:lnSpc>
            </a:pPr>
            <a:r>
              <a:rPr lang="zh-CN" altLang="en-US" sz="2500">
                <a:latin typeface="华文中宋" panose="02010600040101010101" charset="-122"/>
                <a:ea typeface="华文中宋" panose="02010600040101010101" charset="-122"/>
              </a:rPr>
              <a:t>韩语：</a:t>
            </a:r>
            <a:r>
              <a:rPr lang="ko-KR" altLang="zh-CN" sz="2500" b="1">
                <a:latin typeface="华文中宋" panose="02010600040101010101" charset="-122"/>
                <a:ea typeface="华文中宋" panose="02010600040101010101" charset="-122"/>
              </a:rPr>
              <a:t>키가</a:t>
            </a:r>
            <a:r>
              <a:rPr lang="en-US" altLang="ko-KR" sz="2500" b="1">
                <a:latin typeface="华文中宋" panose="02010600040101010101" charset="-122"/>
                <a:ea typeface="华文中宋" panose="02010600040101010101" charset="-122"/>
              </a:rPr>
              <a:t> </a:t>
            </a:r>
            <a:r>
              <a:rPr lang="ko-KR" altLang="en-US" sz="2500" b="1">
                <a:highlight>
                  <a:srgbClr val="FFFF00"/>
                </a:highlight>
                <a:latin typeface="华文中宋" panose="02010600040101010101" charset="-122"/>
                <a:ea typeface="华文中宋" panose="02010600040101010101" charset="-122"/>
                <a:sym typeface="+mn-ea"/>
              </a:rPr>
              <a:t>크</a:t>
            </a:r>
            <a:r>
              <a:rPr lang="ko-KR" altLang="en-US" sz="2500" b="1">
                <a:latin typeface="华文中宋" panose="02010600040101010101" charset="-122"/>
                <a:ea typeface="华文中宋" panose="02010600040101010101" charset="-122"/>
                <a:sym typeface="+mn-ea"/>
              </a:rPr>
              <a:t>다</a:t>
            </a:r>
            <a:r>
              <a:rPr lang="en-US" altLang="ko-KR" sz="2500" b="1">
                <a:latin typeface="华文中宋" panose="02010600040101010101" charset="-122"/>
                <a:ea typeface="华文中宋" panose="02010600040101010101" charset="-122"/>
                <a:sym typeface="+mn-ea"/>
              </a:rPr>
              <a:t>.</a:t>
            </a:r>
            <a:r>
              <a:rPr lang="en-US" altLang="zh-CN" sz="2500">
                <a:latin typeface="华文中宋" panose="02010600040101010101" charset="-122"/>
                <a:ea typeface="华文中宋" panose="02010600040101010101" charset="-122"/>
              </a:rPr>
              <a:t>  (</a:t>
            </a:r>
            <a:r>
              <a:rPr lang="zh-CN" altLang="en-US" sz="2500">
                <a:latin typeface="华文中宋" panose="02010600040101010101" charset="-122"/>
                <a:ea typeface="华文中宋" panose="02010600040101010101" charset="-122"/>
              </a:rPr>
              <a:t>个子</a:t>
            </a:r>
            <a:r>
              <a:rPr lang="zh-CN" altLang="en-US" sz="2500">
                <a:highlight>
                  <a:srgbClr val="FFFF00"/>
                </a:highlight>
                <a:latin typeface="华文中宋" panose="02010600040101010101" charset="-122"/>
                <a:ea typeface="华文中宋" panose="02010600040101010101" charset="-122"/>
                <a:sym typeface="+mn-ea"/>
              </a:rPr>
              <a:t>大</a:t>
            </a:r>
            <a:r>
              <a:rPr lang="en-US" altLang="zh-CN" sz="2500">
                <a:latin typeface="华文中宋" panose="02010600040101010101" charset="-122"/>
                <a:ea typeface="华文中宋" panose="02010600040101010101" charset="-122"/>
              </a:rPr>
              <a:t>)                </a:t>
            </a:r>
            <a:r>
              <a:rPr lang="zh-CN" altLang="en-US" sz="2500">
                <a:highlight>
                  <a:srgbClr val="FFFF00"/>
                </a:highlight>
                <a:latin typeface="华文中宋" panose="02010600040101010101" charset="-122"/>
                <a:ea typeface="华文中宋" panose="02010600040101010101" charset="-122"/>
                <a:sym typeface="+mn-ea"/>
              </a:rPr>
              <a:t>大</a:t>
            </a:r>
            <a:r>
              <a:rPr lang="en-US" altLang="zh-CN" sz="2500">
                <a:highlight>
                  <a:srgbClr val="FFFF00"/>
                </a:highlight>
                <a:latin typeface="华文中宋" panose="02010600040101010101" charset="-122"/>
                <a:ea typeface="华文中宋" panose="02010600040101010101" charset="-122"/>
                <a:sym typeface="+mn-ea"/>
              </a:rPr>
              <a:t>=</a:t>
            </a:r>
            <a:r>
              <a:rPr lang="ko-KR" altLang="en-US" sz="2500">
                <a:highlight>
                  <a:srgbClr val="FFFF00"/>
                </a:highlight>
                <a:latin typeface="华文中宋" panose="02010600040101010101" charset="-122"/>
                <a:ea typeface="华文中宋" panose="02010600040101010101" charset="-122"/>
                <a:sym typeface="+mn-ea"/>
              </a:rPr>
              <a:t>크다</a:t>
            </a:r>
            <a:endParaRPr lang="en-US" altLang="zh-CN" sz="2500">
              <a:highlight>
                <a:srgbClr val="FFFF00"/>
              </a:highlight>
              <a:latin typeface="华文中宋" panose="02010600040101010101" charset="-122"/>
              <a:ea typeface="华文中宋" panose="02010600040101010101" charset="-122"/>
              <a:sym typeface="+mn-ea"/>
            </a:endParaRPr>
          </a:p>
        </p:txBody>
      </p:sp>
      <p:sp>
        <p:nvSpPr>
          <p:cNvPr id="8" name="文本框 7"/>
          <p:cNvSpPr txBox="1"/>
          <p:nvPr/>
        </p:nvSpPr>
        <p:spPr>
          <a:xfrm>
            <a:off x="613410" y="1834515"/>
            <a:ext cx="1310640" cy="2256155"/>
          </a:xfrm>
          <a:prstGeom prst="rect">
            <a:avLst/>
          </a:prstGeom>
          <a:noFill/>
        </p:spPr>
        <p:txBody>
          <a:bodyPr wrap="none" rtlCol="0" anchor="t">
            <a:noAutofit/>
          </a:bodyPr>
          <a:p>
            <a:r>
              <a:rPr lang="zh-CN" altLang="en-US" sz="9600">
                <a:latin typeface="华文中宋" panose="02010600040101010101" charset="-122"/>
                <a:ea typeface="华文中宋" panose="02010600040101010101" charset="-122"/>
              </a:rPr>
              <a:t>｛</a:t>
            </a:r>
            <a:endParaRPr lang="en-US" altLang="zh-CN" sz="9600">
              <a:latin typeface="华文中宋" panose="02010600040101010101" charset="-122"/>
              <a:ea typeface="华文中宋" panose="02010600040101010101" charset="-122"/>
            </a:endParaRPr>
          </a:p>
        </p:txBody>
      </p:sp>
      <p:sp>
        <p:nvSpPr>
          <p:cNvPr id="11" name="文本框 10"/>
          <p:cNvSpPr txBox="1"/>
          <p:nvPr/>
        </p:nvSpPr>
        <p:spPr>
          <a:xfrm>
            <a:off x="8734425" y="638810"/>
            <a:ext cx="6096000" cy="506730"/>
          </a:xfrm>
          <a:prstGeom prst="rect">
            <a:avLst/>
          </a:prstGeom>
          <a:noFill/>
        </p:spPr>
        <p:txBody>
          <a:bodyPr wrap="square" rtlCol="0" anchor="t">
            <a:spAutoFit/>
          </a:bodyPr>
          <a:p>
            <a:pPr>
              <a:lnSpc>
                <a:spcPct val="150000"/>
              </a:lnSpc>
            </a:pPr>
            <a:r>
              <a:rPr lang="en-US" altLang="ko-KR">
                <a:highlight>
                  <a:srgbClr val="00FF00"/>
                </a:highlight>
                <a:sym typeface="+mn-ea"/>
              </a:rPr>
              <a:t>  </a:t>
            </a:r>
            <a:endParaRPr lang="en-US" altLang="ko-KR">
              <a:highlight>
                <a:srgbClr val="00FF00"/>
              </a:highlight>
              <a:sym typeface="+mn-ea"/>
            </a:endParaRPr>
          </a:p>
        </p:txBody>
      </p:sp>
      <p:pic>
        <p:nvPicPr>
          <p:cNvPr id="2" name="图片 1"/>
          <p:cNvPicPr>
            <a:picLocks noChangeAspect="1"/>
          </p:cNvPicPr>
          <p:nvPr>
            <p:custDataLst>
              <p:tags r:id="rId4"/>
            </p:custDataLst>
          </p:nvPr>
        </p:nvPicPr>
        <p:blipFill>
          <a:blip r:embed="rId5"/>
          <a:stretch>
            <a:fillRect/>
          </a:stretch>
        </p:blipFill>
        <p:spPr>
          <a:xfrm>
            <a:off x="1674495" y="3616325"/>
            <a:ext cx="7772400" cy="1228725"/>
          </a:xfrm>
          <a:prstGeom prst="rect">
            <a:avLst/>
          </a:prstGeom>
        </p:spPr>
      </p:pic>
      <p:sp>
        <p:nvSpPr>
          <p:cNvPr id="9" name="文本框 8"/>
          <p:cNvSpPr txBox="1"/>
          <p:nvPr>
            <p:custDataLst>
              <p:tags r:id="rId6"/>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1"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22" name="그룹 2"/>
          <p:cNvGrpSpPr/>
          <p:nvPr/>
        </p:nvGrpSpPr>
        <p:grpSpPr>
          <a:xfrm>
            <a:off x="383970" y="363788"/>
            <a:ext cx="5826824" cy="550610"/>
            <a:chOff x="4967844" y="411292"/>
            <a:chExt cx="2657031" cy="550610"/>
          </a:xfrm>
        </p:grpSpPr>
        <p:sp>
          <p:nvSpPr>
            <p:cNvPr id="23"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24"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为什么会有这种语言现象？</a:t>
              </a:r>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4" name="内容占位符 3"/>
          <p:cNvPicPr>
            <a:picLocks noChangeAspect="1"/>
          </p:cNvPicPr>
          <p:nvPr>
            <p:ph idx="1"/>
            <p:custDataLst>
              <p:tags r:id="rId4"/>
            </p:custDataLst>
          </p:nvPr>
        </p:nvPicPr>
        <p:blipFill>
          <a:blip r:embed="rId5"/>
          <a:stretch>
            <a:fillRect/>
          </a:stretch>
        </p:blipFill>
        <p:spPr>
          <a:xfrm>
            <a:off x="792480" y="2454275"/>
            <a:ext cx="10883265" cy="3729990"/>
          </a:xfrm>
          <a:prstGeom prst="rect">
            <a:avLst/>
          </a:prstGeom>
        </p:spPr>
      </p:pic>
      <p:pic>
        <p:nvPicPr>
          <p:cNvPr id="5" name="图片 4"/>
          <p:cNvPicPr>
            <a:picLocks noChangeAspect="1"/>
          </p:cNvPicPr>
          <p:nvPr>
            <p:custDataLst>
              <p:tags r:id="rId6"/>
            </p:custDataLst>
          </p:nvPr>
        </p:nvPicPr>
        <p:blipFill>
          <a:blip r:embed="rId7"/>
          <a:stretch>
            <a:fillRect/>
          </a:stretch>
        </p:blipFill>
        <p:spPr>
          <a:xfrm>
            <a:off x="613410" y="1283970"/>
            <a:ext cx="11102340" cy="1349375"/>
          </a:xfrm>
          <a:prstGeom prst="rect">
            <a:avLst/>
          </a:prstGeom>
        </p:spPr>
      </p:pic>
      <p:sp>
        <p:nvSpPr>
          <p:cNvPr id="2" name="文本框 1"/>
          <p:cNvSpPr txBox="1"/>
          <p:nvPr>
            <p:custDataLst>
              <p:tags r:id="rId8"/>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4" name="그룹 2"/>
          <p:cNvGrpSpPr/>
          <p:nvPr/>
        </p:nvGrpSpPr>
        <p:grpSpPr>
          <a:xfrm>
            <a:off x="383970" y="363788"/>
            <a:ext cx="5826824" cy="550610"/>
            <a:chOff x="4967844" y="411292"/>
            <a:chExt cx="2657031" cy="550610"/>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zh-CN" sz="2000" dirty="0">
                  <a:solidFill>
                    <a:schemeClr val="bg1"/>
                  </a:solidFill>
                  <a:latin typeface="에스코어 드림 3 Light" panose="020B0303030302020204" pitchFamily="34" charset="-127"/>
                  <a:ea typeface="宋体" panose="02010600030101010101" pitchFamily="2" charset="-122"/>
                </a:rPr>
                <a:t>异形同义现象</a:t>
              </a:r>
              <a:r>
                <a:rPr lang="en-US" altLang="zh-CN" sz="2000" dirty="0">
                  <a:solidFill>
                    <a:schemeClr val="bg1"/>
                  </a:solidFill>
                  <a:latin typeface="에스코어 드림 3 Light" panose="020B0303030302020204" pitchFamily="34" charset="-127"/>
                  <a:ea typeface="宋体" panose="02010600030101010101" pitchFamily="2" charset="-122"/>
                </a:rPr>
                <a:t>-</a:t>
              </a:r>
              <a:r>
                <a:rPr lang="zh-CN" altLang="en-US" sz="2000" dirty="0">
                  <a:solidFill>
                    <a:schemeClr val="bg1"/>
                  </a:solidFill>
                  <a:latin typeface="에스코어 드림 3 Light" panose="020B0303030302020204" pitchFamily="34" charset="-127"/>
                  <a:ea typeface="宋体" panose="02010600030101010101" pitchFamily="2" charset="-122"/>
                </a:rPr>
                <a:t>中韩对比（</a:t>
              </a:r>
              <a:r>
                <a:rPr lang="en-US" altLang="zh-CN" sz="2000" dirty="0">
                  <a:solidFill>
                    <a:schemeClr val="bg1"/>
                  </a:solidFill>
                  <a:latin typeface="에스코어 드림 3 Light" panose="020B0303030302020204" pitchFamily="34" charset="-127"/>
                  <a:ea typeface="宋体" panose="02010600030101010101" pitchFamily="2" charset="-122"/>
                </a:rPr>
                <a:t>1</a:t>
              </a:r>
              <a:r>
                <a:rPr lang="zh-CN" altLang="en-US" sz="2000" dirty="0">
                  <a:solidFill>
                    <a:schemeClr val="bg1"/>
                  </a:solidFill>
                  <a:latin typeface="에스코어 드림 3 Light" panose="020B0303030302020204" pitchFamily="34" charset="-127"/>
                  <a:ea typeface="宋体" panose="02010600030101010101" pitchFamily="2" charset="-122"/>
                </a:rPr>
                <a:t>）</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2" name="文本框 1"/>
          <p:cNvSpPr txBox="1"/>
          <p:nvPr/>
        </p:nvSpPr>
        <p:spPr>
          <a:xfrm>
            <a:off x="720090" y="1027430"/>
            <a:ext cx="11471910" cy="4211955"/>
          </a:xfrm>
          <a:prstGeom prst="rect">
            <a:avLst/>
          </a:prstGeom>
          <a:noFill/>
        </p:spPr>
        <p:txBody>
          <a:bodyPr wrap="square" rtlCol="0">
            <a:noAutofit/>
          </a:bodyPr>
          <a:p>
            <a:r>
              <a:rPr lang="zh-CN" altLang="en-US" sz="2000">
                <a:latin typeface="新宋体" panose="02010609030101010101" charset="-122"/>
                <a:ea typeface="新宋体" panose="02010609030101010101" charset="-122"/>
                <a:cs typeface="新宋体" panose="02010609030101010101" charset="-122"/>
              </a:rPr>
              <a:t>1a）她缓缓地回过头，朝着 </a:t>
            </a:r>
            <a:r>
              <a:rPr lang="zh-CN" altLang="en-US" sz="2000">
                <a:highlight>
                  <a:srgbClr val="FFFF00"/>
                </a:highlight>
                <a:latin typeface="新宋体" panose="02010609030101010101" charset="-122"/>
                <a:ea typeface="新宋体" panose="02010609030101010101" charset="-122"/>
                <a:cs typeface="新宋体" panose="02010609030101010101" charset="-122"/>
              </a:rPr>
              <a:t>身后</a:t>
            </a:r>
            <a:r>
              <a:rPr lang="zh-CN" altLang="en-US" sz="2000">
                <a:latin typeface="新宋体" panose="02010609030101010101" charset="-122"/>
                <a:ea typeface="新宋体" panose="02010609030101010101" charset="-122"/>
                <a:cs typeface="新宋体" panose="02010609030101010101" charset="-122"/>
              </a:rPr>
              <a:t> 带着潮气的泥土，深深地吸了一口气，慢慢闭上了眼睛。</a:t>
            </a:r>
            <a:endParaRPr lang="zh-CN" altLang="en-US" sz="2000">
              <a:latin typeface="新宋体" panose="02010609030101010101" charset="-122"/>
              <a:ea typeface="新宋体" panose="02010609030101010101" charset="-122"/>
              <a:cs typeface="新宋体" panose="02010609030101010101" charset="-122"/>
            </a:endParaRPr>
          </a:p>
          <a:p>
            <a:r>
              <a:rPr lang="zh-CN" altLang="en-US" sz="2000">
                <a:latin typeface="新宋体" panose="02010609030101010101" charset="-122"/>
                <a:ea typeface="新宋体" panose="02010609030101010101" charset="-122"/>
                <a:cs typeface="新宋体" panose="02010609030101010101" charset="-122"/>
              </a:rPr>
              <a:t>1b）她缓缓地回过头，朝着 </a:t>
            </a:r>
            <a:r>
              <a:rPr lang="zh-CN" altLang="en-US" sz="2000">
                <a:highlight>
                  <a:srgbClr val="FFFF00"/>
                </a:highlight>
                <a:latin typeface="新宋体" panose="02010609030101010101" charset="-122"/>
                <a:ea typeface="新宋体" panose="02010609030101010101" charset="-122"/>
                <a:cs typeface="新宋体" panose="02010609030101010101" charset="-122"/>
              </a:rPr>
              <a:t>面前</a:t>
            </a:r>
            <a:r>
              <a:rPr lang="zh-CN" altLang="en-US" sz="2000">
                <a:latin typeface="新宋体" panose="02010609030101010101" charset="-122"/>
                <a:ea typeface="新宋体" panose="02010609030101010101" charset="-122"/>
                <a:cs typeface="新宋体" panose="02010609030101010101" charset="-122"/>
              </a:rPr>
              <a:t> 带着潮气的泥土，深深地吸了一口气，慢慢闭上了眼睛。</a:t>
            </a:r>
            <a:endParaRPr lang="zh-CN" altLang="en-US" sz="2000">
              <a:latin typeface="新宋体" panose="02010609030101010101" charset="-122"/>
              <a:ea typeface="新宋体" panose="02010609030101010101" charset="-122"/>
              <a:cs typeface="新宋体" panose="02010609030101010101" charset="-122"/>
            </a:endParaRPr>
          </a:p>
          <a:p>
            <a:endParaRPr lang="zh-CN" altLang="en-US" sz="2000">
              <a:latin typeface="新宋体" panose="02010609030101010101" charset="-122"/>
              <a:ea typeface="新宋体" panose="02010609030101010101" charset="-122"/>
              <a:cs typeface="新宋体" panose="02010609030101010101" charset="-122"/>
            </a:endParaRPr>
          </a:p>
          <a:p>
            <a:r>
              <a:rPr lang="en-US" altLang="zh-CN" sz="2000">
                <a:latin typeface="新宋体" panose="02010609030101010101" charset="-122"/>
                <a:ea typeface="新宋体" panose="02010609030101010101" charset="-122"/>
                <a:cs typeface="新宋体" panose="02010609030101010101" charset="-122"/>
              </a:rPr>
              <a:t>chatgpt:</a:t>
            </a:r>
            <a:endParaRPr lang="zh-CN" altLang="en-US" sz="2000">
              <a:latin typeface="新宋体" panose="02010609030101010101" charset="-122"/>
              <a:ea typeface="新宋体" panose="02010609030101010101" charset="-122"/>
              <a:cs typeface="新宋体" panose="02010609030101010101" charset="-122"/>
            </a:endParaRPr>
          </a:p>
          <a:p>
            <a:pPr>
              <a:lnSpc>
                <a:spcPct val="100000"/>
              </a:lnSpc>
            </a:pPr>
            <a:r>
              <a:rPr lang="zh-CN" altLang="en-US" sz="2000">
                <a:latin typeface="新宋体" panose="02010609030101010101" charset="-122"/>
                <a:ea typeface="新宋体" panose="02010609030101010101" charset="-122"/>
                <a:cs typeface="新宋体" panose="02010609030101010101" charset="-122"/>
              </a:rPr>
              <a:t>1a) 그녀는 천천히 돌아서, </a:t>
            </a:r>
            <a:r>
              <a:rPr lang="zh-CN" altLang="en-US" sz="2000">
                <a:highlight>
                  <a:srgbClr val="FFFF00"/>
                </a:highlight>
                <a:latin typeface="新宋体" panose="02010609030101010101" charset="-122"/>
                <a:ea typeface="新宋体" panose="02010609030101010101" charset="-122"/>
                <a:cs typeface="新宋体" panose="02010609030101010101" charset="-122"/>
              </a:rPr>
              <a:t>뒤</a:t>
            </a:r>
            <a:r>
              <a:rPr lang="zh-CN" altLang="en-US" sz="2000">
                <a:latin typeface="新宋体" panose="02010609030101010101" charset="-122"/>
                <a:ea typeface="新宋体" panose="02010609030101010101" charset="-122"/>
                <a:cs typeface="新宋体" panose="02010609030101010101" charset="-122"/>
              </a:rPr>
              <a:t>에는 촉촉한 흙의 냄새가 풍기는 곳으로 향해 </a:t>
            </a:r>
            <a:endParaRPr lang="zh-CN" altLang="en-US" sz="2000">
              <a:latin typeface="新宋体" panose="02010609030101010101" charset="-122"/>
              <a:ea typeface="新宋体" panose="02010609030101010101" charset="-122"/>
              <a:cs typeface="新宋体" panose="02010609030101010101" charset="-122"/>
            </a:endParaRPr>
          </a:p>
          <a:p>
            <a:pPr>
              <a:lnSpc>
                <a:spcPct val="100000"/>
              </a:lnSpc>
            </a:pPr>
            <a:r>
              <a:rPr lang="zh-CN" altLang="en-US" sz="2000">
                <a:latin typeface="新宋体" panose="02010609030101010101" charset="-122"/>
                <a:ea typeface="新宋体" panose="02010609030101010101" charset="-122"/>
                <a:cs typeface="新宋体" panose="02010609030101010101" charset="-122"/>
              </a:rPr>
              <a:t>깊게 숨을 들이마시고, 천천히 눈을 감았다.</a:t>
            </a:r>
            <a:endParaRPr lang="zh-CN" altLang="en-US" sz="2000">
              <a:latin typeface="新宋体" panose="02010609030101010101" charset="-122"/>
              <a:ea typeface="新宋体" panose="02010609030101010101" charset="-122"/>
              <a:cs typeface="新宋体" panose="02010609030101010101" charset="-122"/>
            </a:endParaRPr>
          </a:p>
          <a:p>
            <a:pPr>
              <a:lnSpc>
                <a:spcPct val="100000"/>
              </a:lnSpc>
            </a:pPr>
            <a:r>
              <a:rPr lang="zh-CN" altLang="en-US" sz="2000">
                <a:latin typeface="新宋体" panose="02010609030101010101" charset="-122"/>
                <a:ea typeface="新宋体" panose="02010609030101010101" charset="-122"/>
                <a:cs typeface="新宋体" panose="02010609030101010101" charset="-122"/>
              </a:rPr>
              <a:t>1b) 그녀는 천천히 돌아서, </a:t>
            </a:r>
            <a:r>
              <a:rPr lang="zh-CN" altLang="en-US" sz="2000">
                <a:highlight>
                  <a:srgbClr val="FFFF00"/>
                </a:highlight>
                <a:latin typeface="新宋体" panose="02010609030101010101" charset="-122"/>
                <a:ea typeface="新宋体" panose="02010609030101010101" charset="-122"/>
                <a:cs typeface="新宋体" panose="02010609030101010101" charset="-122"/>
              </a:rPr>
              <a:t>앞</a:t>
            </a:r>
            <a:r>
              <a:rPr lang="zh-CN" altLang="en-US" sz="2000">
                <a:latin typeface="新宋体" panose="02010609030101010101" charset="-122"/>
                <a:ea typeface="新宋体" panose="02010609030101010101" charset="-122"/>
                <a:cs typeface="新宋体" panose="02010609030101010101" charset="-122"/>
              </a:rPr>
              <a:t>에는 촉촉한 흙의 냄새가 풍기는 곳으로 향해 </a:t>
            </a:r>
            <a:endParaRPr lang="zh-CN" altLang="en-US" sz="2000">
              <a:latin typeface="新宋体" panose="02010609030101010101" charset="-122"/>
              <a:ea typeface="新宋体" panose="02010609030101010101" charset="-122"/>
              <a:cs typeface="新宋体" panose="02010609030101010101" charset="-122"/>
            </a:endParaRPr>
          </a:p>
          <a:p>
            <a:pPr>
              <a:lnSpc>
                <a:spcPct val="100000"/>
              </a:lnSpc>
            </a:pPr>
            <a:r>
              <a:rPr lang="zh-CN" altLang="en-US" sz="2000">
                <a:latin typeface="新宋体" panose="02010609030101010101" charset="-122"/>
                <a:ea typeface="新宋体" panose="02010609030101010101" charset="-122"/>
                <a:cs typeface="新宋体" panose="02010609030101010101" charset="-122"/>
              </a:rPr>
              <a:t>깊게 숨을 들이마시고, 천천히 눈을 감았다.</a:t>
            </a:r>
            <a:endParaRPr lang="zh-CN" altLang="en-US" sz="2000">
              <a:latin typeface="新宋体" panose="02010609030101010101" charset="-122"/>
              <a:ea typeface="新宋体" panose="02010609030101010101" charset="-122"/>
              <a:cs typeface="新宋体" panose="02010609030101010101" charset="-122"/>
            </a:endParaRPr>
          </a:p>
          <a:p>
            <a:endParaRPr lang="zh-CN" altLang="en-US" sz="2000">
              <a:latin typeface="新宋体" panose="02010609030101010101" charset="-122"/>
              <a:ea typeface="新宋体" panose="02010609030101010101" charset="-122"/>
              <a:cs typeface="新宋体" panose="02010609030101010101" charset="-122"/>
            </a:endParaRPr>
          </a:p>
          <a:p>
            <a:r>
              <a:rPr lang="en-US" altLang="zh-CN" sz="2000">
                <a:latin typeface="新宋体" panose="02010609030101010101" charset="-122"/>
                <a:ea typeface="新宋体" panose="02010609030101010101" charset="-122"/>
                <a:cs typeface="新宋体" panose="02010609030101010101" charset="-122"/>
              </a:rPr>
              <a:t>papago</a:t>
            </a:r>
            <a:r>
              <a:rPr lang="zh-CN" altLang="en-US" sz="2000">
                <a:latin typeface="新宋体" panose="02010609030101010101" charset="-122"/>
                <a:ea typeface="新宋体" panose="02010609030101010101" charset="-122"/>
                <a:cs typeface="新宋体" panose="02010609030101010101" charset="-122"/>
              </a:rPr>
              <a:t>：</a:t>
            </a:r>
            <a:endParaRPr lang="zh-CN" altLang="en-US" sz="2000">
              <a:latin typeface="新宋体" panose="02010609030101010101" charset="-122"/>
              <a:ea typeface="新宋体" panose="02010609030101010101" charset="-122"/>
              <a:cs typeface="新宋体" panose="02010609030101010101" charset="-122"/>
            </a:endParaRPr>
          </a:p>
          <a:p>
            <a:endParaRPr lang="zh-CN" altLang="en-US" sz="1900">
              <a:latin typeface="新宋体" panose="02010609030101010101" charset="-122"/>
              <a:ea typeface="新宋体" panose="02010609030101010101" charset="-122"/>
              <a:cs typeface="新宋体" panose="02010609030101010101" charset="-122"/>
            </a:endParaRPr>
          </a:p>
          <a:p>
            <a:endParaRPr lang="zh-CN" altLang="en-US" sz="1900">
              <a:latin typeface="新宋体" panose="02010609030101010101" charset="-122"/>
              <a:ea typeface="新宋体" panose="02010609030101010101" charset="-122"/>
              <a:cs typeface="新宋体" panose="02010609030101010101" charset="-122"/>
            </a:endParaRPr>
          </a:p>
          <a:p>
            <a:endParaRPr lang="zh-CN" altLang="en-US" sz="1900">
              <a:latin typeface="新宋体" panose="02010609030101010101" charset="-122"/>
              <a:ea typeface="新宋体" panose="02010609030101010101" charset="-122"/>
              <a:cs typeface="新宋体" panose="02010609030101010101" charset="-122"/>
            </a:endParaRPr>
          </a:p>
          <a:p>
            <a:endParaRPr lang="zh-CN" altLang="en-US" sz="1900">
              <a:latin typeface="新宋体" panose="02010609030101010101" charset="-122"/>
              <a:ea typeface="新宋体" panose="02010609030101010101" charset="-122"/>
              <a:cs typeface="新宋体" panose="02010609030101010101" charset="-122"/>
            </a:endParaRPr>
          </a:p>
        </p:txBody>
      </p:sp>
      <p:pic>
        <p:nvPicPr>
          <p:cNvPr id="8" name="图片 7"/>
          <p:cNvPicPr>
            <a:picLocks noChangeAspect="1"/>
          </p:cNvPicPr>
          <p:nvPr>
            <p:custDataLst>
              <p:tags r:id="rId4"/>
            </p:custDataLst>
          </p:nvPr>
        </p:nvPicPr>
        <p:blipFill>
          <a:blip r:embed="rId5"/>
          <a:stretch>
            <a:fillRect/>
          </a:stretch>
        </p:blipFill>
        <p:spPr>
          <a:xfrm>
            <a:off x="0" y="4102735"/>
            <a:ext cx="12192000" cy="20618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40000"/>
          </a:schemeClr>
        </a:solidFill>
        <a:effectLst/>
      </p:bgPr>
    </p:bg>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pic>
        <p:nvPicPr>
          <p:cNvPr id="4" name="内容占位符 3"/>
          <p:cNvPicPr>
            <a:picLocks noChangeAspect="1"/>
          </p:cNvPicPr>
          <p:nvPr>
            <p:ph idx="1"/>
            <p:custDataLst>
              <p:tags r:id="rId2"/>
            </p:custDataLst>
          </p:nvPr>
        </p:nvPicPr>
        <p:blipFill>
          <a:blip r:embed="rId3"/>
          <a:stretch>
            <a:fillRect/>
          </a:stretch>
        </p:blipFill>
        <p:spPr>
          <a:xfrm>
            <a:off x="3330575" y="915035"/>
            <a:ext cx="4714240" cy="5262245"/>
          </a:xfrm>
          <a:prstGeom prst="rect">
            <a:avLst/>
          </a:prstGeom>
        </p:spPr>
      </p:pic>
      <p:grpSp>
        <p:nvGrpSpPr>
          <p:cNvPr id="5" name="그룹 2"/>
          <p:cNvGrpSpPr/>
          <p:nvPr/>
        </p:nvGrpSpPr>
        <p:grpSpPr>
          <a:xfrm>
            <a:off x="383970" y="363788"/>
            <a:ext cx="5826824" cy="550610"/>
            <a:chOff x="4967844" y="411292"/>
            <a:chExt cx="2657031" cy="550610"/>
          </a:xfrm>
        </p:grpSpPr>
        <p:sp>
          <p:nvSpPr>
            <p:cNvPr id="6" name="사각형: 둥근 모서리 4"/>
            <p:cNvSpPr/>
            <p:nvPr>
              <p:custDataLst>
                <p:tags r:id="rId4"/>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8" name="TextBox 5"/>
            <p:cNvSpPr txBox="1"/>
            <p:nvPr>
              <p:custDataLst>
                <p:tags r:id="rId5"/>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这种解释合理吗？</a:t>
              </a:r>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sp>
        <p:nvSpPr>
          <p:cNvPr id="2" name="文本框 1"/>
          <p:cNvSpPr txBox="1"/>
          <p:nvPr/>
        </p:nvSpPr>
        <p:spPr>
          <a:xfrm>
            <a:off x="499745" y="6354445"/>
            <a:ext cx="9358630" cy="337185"/>
          </a:xfrm>
          <a:prstGeom prst="rect">
            <a:avLst/>
          </a:prstGeom>
          <a:noFill/>
        </p:spPr>
        <p:txBody>
          <a:bodyPr wrap="square" rtlCol="0">
            <a:spAutoFit/>
          </a:bodyPr>
          <a:p>
            <a:r>
              <a:rPr lang="zh-CN" altLang="en-US" sz="1600">
                <a:latin typeface="新宋体" panose="02010609030101010101" charset="-122"/>
                <a:ea typeface="新宋体" panose="02010609030101010101" charset="-122"/>
                <a:cs typeface="新宋体" panose="02010609030101010101" charset="-122"/>
              </a:rPr>
              <a:t>李哈娜.汉韩形容词“大/keuda”语义网络比较研究[J].现代语文,2022,(05):82-90.</a:t>
            </a:r>
            <a:endParaRPr lang="zh-CN" altLang="en-US" sz="1600">
              <a:latin typeface="新宋体" panose="02010609030101010101" charset="-122"/>
              <a:ea typeface="新宋体" panose="02010609030101010101" charset="-122"/>
              <a:cs typeface="新宋体" panose="0201060903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ko-KR"/>
          </a:p>
        </p:txBody>
      </p:sp>
      <p:grpSp>
        <p:nvGrpSpPr>
          <p:cNvPr id="4" name="그룹 2"/>
          <p:cNvGrpSpPr/>
          <p:nvPr/>
        </p:nvGrpSpPr>
        <p:grpSpPr>
          <a:xfrm>
            <a:off x="384175" y="363855"/>
            <a:ext cx="6096000" cy="550545"/>
            <a:chOff x="4967844" y="411292"/>
            <a:chExt cx="2726207" cy="550610"/>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375" y="479872"/>
              <a:ext cx="2621676" cy="398827"/>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有什么语言现象？</a:t>
              </a:r>
              <a:r>
                <a:rPr lang="en-US" altLang="zh-CN" sz="2000" dirty="0">
                  <a:solidFill>
                    <a:schemeClr val="bg1"/>
                  </a:solidFill>
                  <a:latin typeface="에스코어 드림 3 Light" panose="020B0303030302020204" pitchFamily="34" charset="-127"/>
                  <a:ea typeface="宋体" panose="02010600030101010101" pitchFamily="2" charset="-122"/>
                </a:rPr>
                <a:t> - 3. </a:t>
              </a:r>
              <a:r>
                <a:rPr lang="zh-CN" altLang="zh-CN" sz="2000" dirty="0">
                  <a:solidFill>
                    <a:schemeClr val="bg1"/>
                  </a:solidFill>
                  <a:latin typeface="에스코어 드림 3 Light" panose="020B0303030302020204" pitchFamily="34" charset="-127"/>
                  <a:ea typeface="宋体" panose="02010600030101010101" pitchFamily="2" charset="-122"/>
                </a:rPr>
                <a:t>大</a:t>
              </a:r>
              <a:r>
                <a:rPr lang="zh-CN" altLang="en-US" sz="2000" dirty="0">
                  <a:solidFill>
                    <a:schemeClr val="bg1"/>
                  </a:solidFill>
                  <a:latin typeface="에스코어 드림 3 Light" panose="020B0303030302020204" pitchFamily="34" charset="-127"/>
                  <a:ea typeface="宋体" panose="02010600030101010101" pitchFamily="2" charset="-122"/>
                </a:rPr>
                <a:t>也可以对应</a:t>
              </a:r>
              <a:r>
                <a:rPr lang="en-US" altLang="zh-CN" sz="2000" dirty="0">
                  <a:solidFill>
                    <a:schemeClr val="bg1"/>
                  </a:solidFill>
                  <a:latin typeface="에스코어 드림 3 Light" panose="020B0303030302020204" pitchFamily="34" charset="-127"/>
                  <a:ea typeface="宋体" panose="02010600030101010101" pitchFamily="2" charset="-122"/>
                </a:rPr>
                <a:t>“</a:t>
              </a:r>
              <a:r>
                <a:rPr lang="ko-KR" altLang="en-US" sz="2000" dirty="0">
                  <a:solidFill>
                    <a:schemeClr val="bg1"/>
                  </a:solidFill>
                  <a:latin typeface="에스코어 드림 3 Light" panose="020B0303030302020204" pitchFamily="34" charset="-127"/>
                  <a:ea typeface="宋体" panose="02010600030101010101" pitchFamily="2" charset="-122"/>
                </a:rPr>
                <a:t>많다</a:t>
              </a:r>
              <a:r>
                <a:rPr lang="en-US" altLang="zh-CN" sz="2000" dirty="0">
                  <a:solidFill>
                    <a:schemeClr val="bg1"/>
                  </a:solidFill>
                  <a:latin typeface="에스코어 드림 3 Light" panose="020B0303030302020204" pitchFamily="34" charset="-127"/>
                  <a:ea typeface="宋体" panose="02010600030101010101" pitchFamily="2" charset="-122"/>
                </a:rPr>
                <a:t>”</a:t>
              </a:r>
              <a:r>
                <a:rPr lang="zh-CN" altLang="en-US" sz="2000" dirty="0">
                  <a:solidFill>
                    <a:schemeClr val="bg1"/>
                  </a:solidFill>
                  <a:latin typeface="에스코어 드림 3 Light" panose="020B0303030302020204" pitchFamily="34" charset="-127"/>
                  <a:ea typeface="宋体" panose="02010600030101010101" pitchFamily="2" charset="-122"/>
                </a:rPr>
                <a:t>（多）</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3" name="文本框 2"/>
          <p:cNvSpPr txBox="1"/>
          <p:nvPr/>
        </p:nvSpPr>
        <p:spPr>
          <a:xfrm>
            <a:off x="2024380" y="1633855"/>
            <a:ext cx="9695180" cy="1630045"/>
          </a:xfrm>
          <a:prstGeom prst="rect">
            <a:avLst/>
          </a:prstGeom>
          <a:noFill/>
        </p:spPr>
        <p:txBody>
          <a:bodyPr wrap="square" rtlCol="0">
            <a:spAutoFit/>
          </a:bodyPr>
          <a:p>
            <a:pPr>
              <a:lnSpc>
                <a:spcPct val="200000"/>
              </a:lnSpc>
            </a:pPr>
            <a:r>
              <a:rPr lang="zh-CN" altLang="en-US" sz="2500">
                <a:latin typeface="华文中宋" panose="02010600040101010101" charset="-122"/>
                <a:ea typeface="华文中宋" panose="02010600040101010101" charset="-122"/>
              </a:rPr>
              <a:t>汉语：数量</a:t>
            </a:r>
            <a:r>
              <a:rPr lang="zh-CN" altLang="en-US" sz="2500">
                <a:highlight>
                  <a:srgbClr val="FFFF00"/>
                </a:highlight>
                <a:latin typeface="华文中宋" panose="02010600040101010101" charset="-122"/>
                <a:ea typeface="华文中宋" panose="02010600040101010101" charset="-122"/>
              </a:rPr>
              <a:t>大</a:t>
            </a:r>
            <a:r>
              <a:rPr lang="zh-CN" altLang="en-US" sz="2500">
                <a:latin typeface="华文中宋" panose="02010600040101010101" charset="-122"/>
                <a:ea typeface="华文中宋" panose="02010600040101010101" charset="-122"/>
              </a:rPr>
              <a:t>得难以想象</a:t>
            </a:r>
            <a:r>
              <a:rPr lang="en-US" altLang="zh-CN" sz="2500">
                <a:latin typeface="华文中宋" panose="02010600040101010101" charset="-122"/>
                <a:ea typeface="华文中宋" panose="02010600040101010101" charset="-122"/>
                <a:sym typeface="+mn-ea"/>
              </a:rPr>
              <a:t>                           </a:t>
            </a:r>
            <a:r>
              <a:rPr lang="zh-CN" altLang="en-US" sz="2500">
                <a:highlight>
                  <a:srgbClr val="FFFF00"/>
                </a:highlight>
                <a:latin typeface="华文中宋" panose="02010600040101010101" charset="-122"/>
                <a:ea typeface="华文中宋" panose="02010600040101010101" charset="-122"/>
                <a:sym typeface="+mn-ea"/>
              </a:rPr>
              <a:t>大</a:t>
            </a:r>
            <a:r>
              <a:rPr lang="en-US" altLang="zh-CN" sz="2500">
                <a:highlight>
                  <a:srgbClr val="FFFF00"/>
                </a:highlight>
                <a:latin typeface="华文中宋" panose="02010600040101010101" charset="-122"/>
                <a:ea typeface="华文中宋" panose="02010600040101010101" charset="-122"/>
                <a:sym typeface="+mn-ea"/>
              </a:rPr>
              <a:t>=</a:t>
            </a:r>
            <a:r>
              <a:rPr lang="ko-KR" altLang="en-US" sz="2500">
                <a:highlight>
                  <a:srgbClr val="FFFF00"/>
                </a:highlight>
                <a:latin typeface="华文中宋" panose="02010600040101010101" charset="-122"/>
                <a:ea typeface="华文中宋" panose="02010600040101010101" charset="-122"/>
                <a:sym typeface="+mn-ea"/>
              </a:rPr>
              <a:t>크다</a:t>
            </a:r>
            <a:endParaRPr lang="zh-CN" altLang="en-US" sz="2500">
              <a:latin typeface="华文中宋" panose="02010600040101010101" charset="-122"/>
              <a:ea typeface="华文中宋" panose="02010600040101010101" charset="-122"/>
            </a:endParaRPr>
          </a:p>
          <a:p>
            <a:pPr>
              <a:lnSpc>
                <a:spcPct val="200000"/>
              </a:lnSpc>
            </a:pPr>
            <a:r>
              <a:rPr lang="zh-CN" altLang="en-US" sz="2500">
                <a:latin typeface="华文中宋" panose="02010600040101010101" charset="-122"/>
                <a:ea typeface="华文中宋" panose="02010600040101010101" charset="-122"/>
              </a:rPr>
              <a:t>韩语：</a:t>
            </a:r>
            <a:r>
              <a:rPr sz="2500">
                <a:latin typeface="华文中宋" panose="02010600040101010101" charset="-122"/>
                <a:ea typeface="华文中宋" panose="02010600040101010101" charset="-122"/>
              </a:rPr>
              <a:t>수량이</a:t>
            </a:r>
            <a:r>
              <a:rPr lang="en-US" sz="2500">
                <a:latin typeface="华文中宋" panose="02010600040101010101" charset="-122"/>
                <a:ea typeface="华文中宋" panose="02010600040101010101" charset="-122"/>
              </a:rPr>
              <a:t> </a:t>
            </a:r>
            <a:r>
              <a:rPr sz="2500">
                <a:highlight>
                  <a:srgbClr val="00FF00"/>
                </a:highlight>
                <a:latin typeface="华文中宋" panose="02010600040101010101" charset="-122"/>
                <a:ea typeface="华文中宋" panose="02010600040101010101" charset="-122"/>
              </a:rPr>
              <a:t>많</a:t>
            </a:r>
            <a:r>
              <a:rPr sz="2500">
                <a:latin typeface="华文中宋" panose="02010600040101010101" charset="-122"/>
                <a:ea typeface="华文中宋" panose="02010600040101010101" charset="-122"/>
              </a:rPr>
              <a:t>아서</a:t>
            </a:r>
            <a:r>
              <a:rPr lang="en-US" sz="2500">
                <a:latin typeface="华文中宋" panose="02010600040101010101" charset="-122"/>
                <a:ea typeface="华文中宋" panose="02010600040101010101" charset="-122"/>
              </a:rPr>
              <a:t> </a:t>
            </a:r>
            <a:r>
              <a:rPr sz="2500">
                <a:latin typeface="华文中宋" panose="02010600040101010101" charset="-122"/>
                <a:ea typeface="华文中宋" panose="02010600040101010101" charset="-122"/>
              </a:rPr>
              <a:t>상상하기</a:t>
            </a:r>
            <a:r>
              <a:rPr lang="en-US" sz="2500">
                <a:latin typeface="华文中宋" panose="02010600040101010101" charset="-122"/>
                <a:ea typeface="华文中宋" panose="02010600040101010101" charset="-122"/>
              </a:rPr>
              <a:t> </a:t>
            </a:r>
            <a:r>
              <a:rPr sz="2500">
                <a:latin typeface="华文中宋" panose="02010600040101010101" charset="-122"/>
                <a:ea typeface="华文中宋" panose="02010600040101010101" charset="-122"/>
              </a:rPr>
              <a:t>어</a:t>
            </a:r>
            <a:r>
              <a:rPr lang="ko-KR" sz="2500">
                <a:latin typeface="华文中宋" panose="02010600040101010101" charset="-122"/>
                <a:ea typeface="华文中宋" panose="02010600040101010101" charset="-122"/>
              </a:rPr>
              <a:t>려울</a:t>
            </a:r>
            <a:r>
              <a:rPr lang="en-US" altLang="ko-KR" sz="2500">
                <a:latin typeface="华文中宋" panose="02010600040101010101" charset="-122"/>
                <a:ea typeface="华文中宋" panose="02010600040101010101" charset="-122"/>
              </a:rPr>
              <a:t> </a:t>
            </a:r>
            <a:r>
              <a:rPr lang="ko-KR" altLang="en-US" sz="2500">
                <a:latin typeface="华文中宋" panose="02010600040101010101" charset="-122"/>
                <a:ea typeface="华文中宋" panose="02010600040101010101" charset="-122"/>
              </a:rPr>
              <a:t>정도이다</a:t>
            </a:r>
            <a:r>
              <a:rPr lang="en-US" altLang="zh-CN" sz="2500">
                <a:latin typeface="华文中宋" panose="02010600040101010101" charset="-122"/>
                <a:ea typeface="华文中宋" panose="02010600040101010101" charset="-122"/>
              </a:rPr>
              <a:t>     </a:t>
            </a:r>
            <a:r>
              <a:rPr lang="ko-KR" altLang="zh-CN" sz="2500">
                <a:highlight>
                  <a:srgbClr val="00FF00"/>
                </a:highlight>
                <a:latin typeface="华文中宋" panose="02010600040101010101" charset="-122"/>
                <a:ea typeface="华文中宋" panose="02010600040101010101" charset="-122"/>
                <a:sym typeface="+mn-ea"/>
              </a:rPr>
              <a:t>많다</a:t>
            </a:r>
            <a:r>
              <a:rPr lang="en-US" altLang="zh-CN" sz="2500">
                <a:highlight>
                  <a:srgbClr val="00FF00"/>
                </a:highlight>
                <a:latin typeface="华文中宋" panose="02010600040101010101" charset="-122"/>
                <a:ea typeface="华文中宋" panose="02010600040101010101" charset="-122"/>
                <a:sym typeface="+mn-ea"/>
              </a:rPr>
              <a:t>=</a:t>
            </a:r>
            <a:r>
              <a:rPr lang="zh-CN" altLang="en-US" sz="2500">
                <a:highlight>
                  <a:srgbClr val="00FF00"/>
                </a:highlight>
                <a:latin typeface="华文中宋" panose="02010600040101010101" charset="-122"/>
                <a:ea typeface="华文中宋" panose="02010600040101010101" charset="-122"/>
                <a:sym typeface="+mn-ea"/>
              </a:rPr>
              <a:t>多</a:t>
            </a:r>
            <a:endParaRPr lang="zh-CN" altLang="en-US" sz="2500">
              <a:highlight>
                <a:srgbClr val="00FF00"/>
              </a:highlight>
              <a:latin typeface="华文中宋" panose="02010600040101010101" charset="-122"/>
              <a:ea typeface="华文中宋" panose="02010600040101010101" charset="-122"/>
              <a:sym typeface="+mn-ea"/>
            </a:endParaRPr>
          </a:p>
        </p:txBody>
      </p:sp>
      <p:sp>
        <p:nvSpPr>
          <p:cNvPr id="8" name="文本框 7"/>
          <p:cNvSpPr txBox="1"/>
          <p:nvPr/>
        </p:nvSpPr>
        <p:spPr>
          <a:xfrm>
            <a:off x="613410" y="1834515"/>
            <a:ext cx="1310640" cy="2256155"/>
          </a:xfrm>
          <a:prstGeom prst="rect">
            <a:avLst/>
          </a:prstGeom>
          <a:noFill/>
        </p:spPr>
        <p:txBody>
          <a:bodyPr wrap="none" rtlCol="0" anchor="t">
            <a:noAutofit/>
          </a:bodyPr>
          <a:p>
            <a:r>
              <a:rPr lang="zh-CN" altLang="en-US" sz="9600">
                <a:latin typeface="华文中宋" panose="02010600040101010101" charset="-122"/>
                <a:ea typeface="华文中宋" panose="02010600040101010101" charset="-122"/>
              </a:rPr>
              <a:t>｛</a:t>
            </a:r>
            <a:endParaRPr lang="en-US" altLang="zh-CN" sz="9600">
              <a:latin typeface="华文中宋" panose="02010600040101010101" charset="-122"/>
              <a:ea typeface="华文中宋" panose="02010600040101010101" charset="-122"/>
            </a:endParaRPr>
          </a:p>
        </p:txBody>
      </p:sp>
      <p:sp>
        <p:nvSpPr>
          <p:cNvPr id="11" name="文本框 10"/>
          <p:cNvSpPr txBox="1"/>
          <p:nvPr/>
        </p:nvSpPr>
        <p:spPr>
          <a:xfrm>
            <a:off x="8734425" y="638810"/>
            <a:ext cx="6096000" cy="506730"/>
          </a:xfrm>
          <a:prstGeom prst="rect">
            <a:avLst/>
          </a:prstGeom>
          <a:noFill/>
        </p:spPr>
        <p:txBody>
          <a:bodyPr wrap="square" rtlCol="0" anchor="t">
            <a:spAutoFit/>
          </a:bodyPr>
          <a:p>
            <a:pPr>
              <a:lnSpc>
                <a:spcPct val="150000"/>
              </a:lnSpc>
            </a:pPr>
            <a:r>
              <a:rPr lang="en-US" altLang="ko-KR">
                <a:highlight>
                  <a:srgbClr val="00FF00"/>
                </a:highlight>
                <a:sym typeface="+mn-ea"/>
              </a:rPr>
              <a:t>  </a:t>
            </a:r>
            <a:endParaRPr lang="en-US" altLang="ko-KR">
              <a:highlight>
                <a:srgbClr val="00FF00"/>
              </a:highlight>
              <a:sym typeface="+mn-ea"/>
            </a:endParaRPr>
          </a:p>
        </p:txBody>
      </p:sp>
      <p:pic>
        <p:nvPicPr>
          <p:cNvPr id="2" name="图片 1"/>
          <p:cNvPicPr>
            <a:picLocks noChangeAspect="1"/>
          </p:cNvPicPr>
          <p:nvPr>
            <p:custDataLst>
              <p:tags r:id="rId4"/>
            </p:custDataLst>
          </p:nvPr>
        </p:nvPicPr>
        <p:blipFill>
          <a:blip r:embed="rId5"/>
          <a:stretch>
            <a:fillRect/>
          </a:stretch>
        </p:blipFill>
        <p:spPr>
          <a:xfrm>
            <a:off x="892810" y="3752215"/>
            <a:ext cx="10572750" cy="1428750"/>
          </a:xfrm>
          <a:prstGeom prst="rect">
            <a:avLst/>
          </a:prstGeom>
        </p:spPr>
      </p:pic>
      <p:sp>
        <p:nvSpPr>
          <p:cNvPr id="9" name="文本框 8"/>
          <p:cNvSpPr txBox="1"/>
          <p:nvPr>
            <p:custDataLst>
              <p:tags r:id="rId6"/>
            </p:custDataLst>
          </p:nvPr>
        </p:nvSpPr>
        <p:spPr>
          <a:xfrm>
            <a:off x="384810" y="637476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1"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22" name="그룹 2"/>
          <p:cNvGrpSpPr/>
          <p:nvPr/>
        </p:nvGrpSpPr>
        <p:grpSpPr>
          <a:xfrm>
            <a:off x="383970" y="363788"/>
            <a:ext cx="5826824" cy="550610"/>
            <a:chOff x="4967844" y="411292"/>
            <a:chExt cx="2657031" cy="550610"/>
          </a:xfrm>
        </p:grpSpPr>
        <p:sp>
          <p:nvSpPr>
            <p:cNvPr id="23"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24"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为什么会有这种语言现象？</a:t>
              </a:r>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8" name="内容占位符 7"/>
          <p:cNvPicPr>
            <a:picLocks noChangeAspect="1"/>
          </p:cNvPicPr>
          <p:nvPr>
            <p:ph idx="1"/>
            <p:custDataLst>
              <p:tags r:id="rId4"/>
            </p:custDataLst>
          </p:nvPr>
        </p:nvPicPr>
        <p:blipFill>
          <a:blip r:embed="rId5"/>
          <a:stretch>
            <a:fillRect/>
          </a:stretch>
        </p:blipFill>
        <p:spPr>
          <a:xfrm>
            <a:off x="779780" y="1131570"/>
            <a:ext cx="9980930" cy="1741170"/>
          </a:xfrm>
          <a:prstGeom prst="rect">
            <a:avLst/>
          </a:prstGeom>
        </p:spPr>
      </p:pic>
      <p:pic>
        <p:nvPicPr>
          <p:cNvPr id="9" name="图片 8"/>
          <p:cNvPicPr>
            <a:picLocks noChangeAspect="1"/>
          </p:cNvPicPr>
          <p:nvPr>
            <p:custDataLst>
              <p:tags r:id="rId6"/>
            </p:custDataLst>
          </p:nvPr>
        </p:nvPicPr>
        <p:blipFill>
          <a:blip r:embed="rId7"/>
          <a:stretch>
            <a:fillRect/>
          </a:stretch>
        </p:blipFill>
        <p:spPr>
          <a:xfrm>
            <a:off x="3811270" y="2872740"/>
            <a:ext cx="4233545" cy="3270250"/>
          </a:xfrm>
          <a:prstGeom prst="rect">
            <a:avLst/>
          </a:prstGeom>
        </p:spPr>
      </p:pic>
      <p:sp>
        <p:nvSpPr>
          <p:cNvPr id="5" name="文本框 4"/>
          <p:cNvSpPr txBox="1"/>
          <p:nvPr>
            <p:custDataLst>
              <p:tags r:id="rId8"/>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ko-KR"/>
          </a:p>
        </p:txBody>
      </p:sp>
      <p:grpSp>
        <p:nvGrpSpPr>
          <p:cNvPr id="4" name="그룹 2"/>
          <p:cNvGrpSpPr/>
          <p:nvPr/>
        </p:nvGrpSpPr>
        <p:grpSpPr>
          <a:xfrm>
            <a:off x="384175" y="363855"/>
            <a:ext cx="6096000" cy="550545"/>
            <a:chOff x="4967844" y="411292"/>
            <a:chExt cx="2726207" cy="550610"/>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375" y="479872"/>
              <a:ext cx="2621676" cy="398827"/>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有什么语言现象？</a:t>
              </a:r>
              <a:r>
                <a:rPr lang="en-US" altLang="zh-CN" sz="2000" dirty="0">
                  <a:solidFill>
                    <a:schemeClr val="bg1"/>
                  </a:solidFill>
                  <a:latin typeface="에스코어 드림 3 Light" panose="020B0303030302020204" pitchFamily="34" charset="-127"/>
                  <a:ea typeface="宋体" panose="02010600030101010101" pitchFamily="2" charset="-122"/>
                </a:rPr>
                <a:t> - 5. </a:t>
              </a:r>
              <a:r>
                <a:rPr lang="zh-CN" altLang="zh-CN" sz="2000" dirty="0">
                  <a:solidFill>
                    <a:schemeClr val="bg1"/>
                  </a:solidFill>
                  <a:latin typeface="에스코어 드림 3 Light" panose="020B0303030302020204" pitchFamily="34" charset="-127"/>
                  <a:ea typeface="宋体" panose="02010600030101010101" pitchFamily="2" charset="-122"/>
                </a:rPr>
                <a:t>大</a:t>
              </a:r>
              <a:r>
                <a:rPr lang="zh-CN" altLang="en-US" sz="2000" dirty="0">
                  <a:solidFill>
                    <a:schemeClr val="bg1"/>
                  </a:solidFill>
                  <a:latin typeface="에스코어 드림 3 Light" panose="020B0303030302020204" pitchFamily="34" charset="-127"/>
                  <a:ea typeface="宋体" panose="02010600030101010101" pitchFamily="2" charset="-122"/>
                </a:rPr>
                <a:t>也可以对应</a:t>
              </a:r>
              <a:r>
                <a:rPr lang="en-US" altLang="zh-CN" sz="2000" dirty="0">
                  <a:solidFill>
                    <a:schemeClr val="bg1"/>
                  </a:solidFill>
                  <a:latin typeface="에스코어 드림 3 Light" panose="020B0303030302020204" pitchFamily="34" charset="-127"/>
                  <a:ea typeface="宋体" panose="02010600030101010101" pitchFamily="2" charset="-122"/>
                </a:rPr>
                <a:t>“</a:t>
              </a:r>
              <a:r>
                <a:rPr lang="ko-KR" altLang="en-US" sz="2000" dirty="0">
                  <a:solidFill>
                    <a:schemeClr val="bg1"/>
                  </a:solidFill>
                  <a:latin typeface="에스코어 드림 3 Light" panose="020B0303030302020204" pitchFamily="34" charset="-127"/>
                  <a:ea typeface="宋体" panose="02010600030101010101" pitchFamily="2" charset="-122"/>
                </a:rPr>
                <a:t>많다</a:t>
              </a:r>
              <a:r>
                <a:rPr lang="en-US" altLang="zh-CN" sz="2000" dirty="0">
                  <a:solidFill>
                    <a:schemeClr val="bg1"/>
                  </a:solidFill>
                  <a:latin typeface="에스코어 드림 3 Light" panose="020B0303030302020204" pitchFamily="34" charset="-127"/>
                  <a:ea typeface="宋体" panose="02010600030101010101" pitchFamily="2" charset="-122"/>
                </a:rPr>
                <a:t>”</a:t>
              </a:r>
              <a:r>
                <a:rPr lang="zh-CN" altLang="en-US" sz="2000" dirty="0">
                  <a:solidFill>
                    <a:schemeClr val="bg1"/>
                  </a:solidFill>
                  <a:latin typeface="에스코어 드림 3 Light" panose="020B0303030302020204" pitchFamily="34" charset="-127"/>
                  <a:ea typeface="宋体" panose="02010600030101010101" pitchFamily="2" charset="-122"/>
                </a:rPr>
                <a:t>（多）</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3" name="文本框 2"/>
          <p:cNvSpPr txBox="1"/>
          <p:nvPr/>
        </p:nvSpPr>
        <p:spPr>
          <a:xfrm>
            <a:off x="2024380" y="1633855"/>
            <a:ext cx="9307830" cy="1630045"/>
          </a:xfrm>
          <a:prstGeom prst="rect">
            <a:avLst/>
          </a:prstGeom>
          <a:noFill/>
        </p:spPr>
        <p:txBody>
          <a:bodyPr wrap="square" rtlCol="0">
            <a:spAutoFit/>
          </a:bodyPr>
          <a:p>
            <a:pPr>
              <a:lnSpc>
                <a:spcPct val="200000"/>
              </a:lnSpc>
            </a:pPr>
            <a:r>
              <a:rPr lang="zh-CN" altLang="en-US" sz="2500">
                <a:latin typeface="华文中宋" panose="02010600040101010101" charset="-122"/>
                <a:ea typeface="华文中宋" panose="02010600040101010101" charset="-122"/>
              </a:rPr>
              <a:t>汉语：年纪</a:t>
            </a:r>
            <a:r>
              <a:rPr lang="zh-CN" sz="2500">
                <a:highlight>
                  <a:srgbClr val="FFFF00"/>
                </a:highlight>
                <a:latin typeface="华文中宋" panose="02010600040101010101" charset="-122"/>
                <a:ea typeface="华文中宋" panose="02010600040101010101" charset="-122"/>
              </a:rPr>
              <a:t>大</a:t>
            </a:r>
            <a:r>
              <a:rPr lang="en-US" altLang="zh-CN" sz="2500">
                <a:latin typeface="华文中宋" panose="02010600040101010101" charset="-122"/>
                <a:ea typeface="华文中宋" panose="02010600040101010101" charset="-122"/>
                <a:sym typeface="+mn-ea"/>
              </a:rPr>
              <a:t>                                   </a:t>
            </a:r>
            <a:r>
              <a:rPr lang="zh-CN" altLang="en-US" sz="2500">
                <a:highlight>
                  <a:srgbClr val="FFFF00"/>
                </a:highlight>
                <a:latin typeface="华文中宋" panose="02010600040101010101" charset="-122"/>
                <a:ea typeface="华文中宋" panose="02010600040101010101" charset="-122"/>
                <a:sym typeface="+mn-ea"/>
              </a:rPr>
              <a:t>大</a:t>
            </a:r>
            <a:r>
              <a:rPr lang="en-US" altLang="zh-CN" sz="2500">
                <a:highlight>
                  <a:srgbClr val="FFFF00"/>
                </a:highlight>
                <a:latin typeface="华文中宋" panose="02010600040101010101" charset="-122"/>
                <a:ea typeface="华文中宋" panose="02010600040101010101" charset="-122"/>
                <a:sym typeface="+mn-ea"/>
              </a:rPr>
              <a:t>=</a:t>
            </a:r>
            <a:r>
              <a:rPr lang="ko-KR" altLang="en-US" sz="2500">
                <a:highlight>
                  <a:srgbClr val="FFFF00"/>
                </a:highlight>
                <a:latin typeface="华文中宋" panose="02010600040101010101" charset="-122"/>
                <a:ea typeface="华文中宋" panose="02010600040101010101" charset="-122"/>
                <a:sym typeface="+mn-ea"/>
              </a:rPr>
              <a:t>크다</a:t>
            </a:r>
            <a:endParaRPr lang="zh-CN" altLang="en-US" sz="2500">
              <a:latin typeface="华文中宋" panose="02010600040101010101" charset="-122"/>
              <a:ea typeface="华文中宋" panose="02010600040101010101" charset="-122"/>
            </a:endParaRPr>
          </a:p>
          <a:p>
            <a:pPr>
              <a:lnSpc>
                <a:spcPct val="200000"/>
              </a:lnSpc>
            </a:pPr>
            <a:r>
              <a:rPr lang="zh-CN" altLang="en-US" sz="2500">
                <a:latin typeface="华文中宋" panose="02010600040101010101" charset="-122"/>
                <a:ea typeface="华文中宋" panose="02010600040101010101" charset="-122"/>
              </a:rPr>
              <a:t>韩语：</a:t>
            </a:r>
            <a:r>
              <a:rPr lang="ko-KR" altLang="zh-CN" sz="2500">
                <a:latin typeface="华文中宋" panose="02010600040101010101" charset="-122"/>
                <a:ea typeface="华文中宋" panose="02010600040101010101" charset="-122"/>
              </a:rPr>
              <a:t>나이가</a:t>
            </a:r>
            <a:r>
              <a:rPr lang="en-US" altLang="ko-KR" sz="2500">
                <a:latin typeface="华文中宋" panose="02010600040101010101" charset="-122"/>
                <a:ea typeface="华文中宋" panose="02010600040101010101" charset="-122"/>
              </a:rPr>
              <a:t> </a:t>
            </a:r>
            <a:r>
              <a:rPr lang="ko-KR" altLang="zh-CN" sz="2500">
                <a:highlight>
                  <a:srgbClr val="00FF00"/>
                </a:highlight>
                <a:latin typeface="华文中宋" panose="02010600040101010101" charset="-122"/>
                <a:ea typeface="华文中宋" panose="02010600040101010101" charset="-122"/>
              </a:rPr>
              <a:t>많</a:t>
            </a:r>
            <a:r>
              <a:rPr lang="ko-KR" altLang="zh-CN" sz="2500">
                <a:latin typeface="华文中宋" panose="02010600040101010101" charset="-122"/>
                <a:ea typeface="华文中宋" panose="02010600040101010101" charset="-122"/>
              </a:rPr>
              <a:t>다</a:t>
            </a:r>
            <a:r>
              <a:rPr lang="en-US" altLang="ko-KR" sz="2500">
                <a:latin typeface="华文中宋" panose="02010600040101010101" charset="-122"/>
                <a:ea typeface="华文中宋" panose="02010600040101010101" charset="-122"/>
              </a:rPr>
              <a:t>.</a:t>
            </a:r>
            <a:r>
              <a:rPr lang="en-US" altLang="zh-CN" sz="2500">
                <a:latin typeface="华文中宋" panose="02010600040101010101" charset="-122"/>
                <a:ea typeface="华文中宋" panose="02010600040101010101" charset="-122"/>
              </a:rPr>
              <a:t>                             </a:t>
            </a:r>
            <a:r>
              <a:rPr lang="ko-KR" altLang="zh-CN" sz="2500">
                <a:highlight>
                  <a:srgbClr val="00FF00"/>
                </a:highlight>
                <a:latin typeface="华文中宋" panose="02010600040101010101" charset="-122"/>
                <a:ea typeface="华文中宋" panose="02010600040101010101" charset="-122"/>
                <a:sym typeface="+mn-ea"/>
              </a:rPr>
              <a:t>많다</a:t>
            </a:r>
            <a:r>
              <a:rPr lang="en-US" altLang="zh-CN" sz="2500">
                <a:highlight>
                  <a:srgbClr val="00FF00"/>
                </a:highlight>
                <a:latin typeface="华文中宋" panose="02010600040101010101" charset="-122"/>
                <a:ea typeface="华文中宋" panose="02010600040101010101" charset="-122"/>
                <a:sym typeface="+mn-ea"/>
              </a:rPr>
              <a:t>=</a:t>
            </a:r>
            <a:r>
              <a:rPr lang="zh-CN" altLang="en-US" sz="2500">
                <a:highlight>
                  <a:srgbClr val="00FF00"/>
                </a:highlight>
                <a:latin typeface="华文中宋" panose="02010600040101010101" charset="-122"/>
                <a:ea typeface="华文中宋" panose="02010600040101010101" charset="-122"/>
                <a:sym typeface="+mn-ea"/>
              </a:rPr>
              <a:t>多</a:t>
            </a:r>
            <a:endParaRPr lang="zh-CN" altLang="zh-CN" sz="2500">
              <a:highlight>
                <a:srgbClr val="00FF00"/>
              </a:highlight>
              <a:latin typeface="华文中宋" panose="02010600040101010101" charset="-122"/>
              <a:ea typeface="华文中宋" panose="02010600040101010101" charset="-122"/>
              <a:sym typeface="+mn-ea"/>
            </a:endParaRPr>
          </a:p>
        </p:txBody>
      </p:sp>
      <p:sp>
        <p:nvSpPr>
          <p:cNvPr id="8" name="文本框 7"/>
          <p:cNvSpPr txBox="1"/>
          <p:nvPr/>
        </p:nvSpPr>
        <p:spPr>
          <a:xfrm>
            <a:off x="613410" y="1834515"/>
            <a:ext cx="1310640" cy="2256155"/>
          </a:xfrm>
          <a:prstGeom prst="rect">
            <a:avLst/>
          </a:prstGeom>
          <a:noFill/>
        </p:spPr>
        <p:txBody>
          <a:bodyPr wrap="none" rtlCol="0" anchor="t">
            <a:noAutofit/>
          </a:bodyPr>
          <a:p>
            <a:r>
              <a:rPr lang="zh-CN" altLang="en-US" sz="9600">
                <a:latin typeface="华文中宋" panose="02010600040101010101" charset="-122"/>
                <a:ea typeface="华文中宋" panose="02010600040101010101" charset="-122"/>
              </a:rPr>
              <a:t>｛</a:t>
            </a:r>
            <a:endParaRPr lang="en-US" altLang="zh-CN" sz="9600">
              <a:latin typeface="华文中宋" panose="02010600040101010101" charset="-122"/>
              <a:ea typeface="华文中宋" panose="02010600040101010101" charset="-122"/>
            </a:endParaRPr>
          </a:p>
        </p:txBody>
      </p:sp>
      <p:sp>
        <p:nvSpPr>
          <p:cNvPr id="11" name="文本框 10"/>
          <p:cNvSpPr txBox="1"/>
          <p:nvPr/>
        </p:nvSpPr>
        <p:spPr>
          <a:xfrm>
            <a:off x="8734425" y="638810"/>
            <a:ext cx="6096000" cy="506730"/>
          </a:xfrm>
          <a:prstGeom prst="rect">
            <a:avLst/>
          </a:prstGeom>
          <a:noFill/>
        </p:spPr>
        <p:txBody>
          <a:bodyPr wrap="square" rtlCol="0" anchor="t">
            <a:spAutoFit/>
          </a:bodyPr>
          <a:p>
            <a:pPr>
              <a:lnSpc>
                <a:spcPct val="150000"/>
              </a:lnSpc>
            </a:pPr>
            <a:r>
              <a:rPr lang="en-US" altLang="ko-KR">
                <a:highlight>
                  <a:srgbClr val="00FF00"/>
                </a:highlight>
                <a:sym typeface="+mn-ea"/>
              </a:rPr>
              <a:t>  </a:t>
            </a:r>
            <a:endParaRPr lang="en-US" altLang="ko-KR">
              <a:highlight>
                <a:srgbClr val="00FF00"/>
              </a:highlight>
              <a:sym typeface="+mn-ea"/>
            </a:endParaRPr>
          </a:p>
        </p:txBody>
      </p:sp>
      <p:pic>
        <p:nvPicPr>
          <p:cNvPr id="2" name="图片 1"/>
          <p:cNvPicPr>
            <a:picLocks noChangeAspect="1"/>
          </p:cNvPicPr>
          <p:nvPr>
            <p:custDataLst>
              <p:tags r:id="rId4"/>
            </p:custDataLst>
          </p:nvPr>
        </p:nvPicPr>
        <p:blipFill>
          <a:blip r:embed="rId5"/>
          <a:stretch>
            <a:fillRect/>
          </a:stretch>
        </p:blipFill>
        <p:spPr>
          <a:xfrm>
            <a:off x="1452245" y="4267200"/>
            <a:ext cx="8173085" cy="1386205"/>
          </a:xfrm>
          <a:prstGeom prst="rect">
            <a:avLst/>
          </a:prstGeom>
        </p:spPr>
      </p:pic>
      <p:sp>
        <p:nvSpPr>
          <p:cNvPr id="9" name="文本框 8"/>
          <p:cNvSpPr txBox="1"/>
          <p:nvPr>
            <p:custDataLst>
              <p:tags r:id="rId6"/>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1"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22" name="그룹 2"/>
          <p:cNvGrpSpPr/>
          <p:nvPr/>
        </p:nvGrpSpPr>
        <p:grpSpPr>
          <a:xfrm>
            <a:off x="383970" y="363788"/>
            <a:ext cx="5826824" cy="550610"/>
            <a:chOff x="4967844" y="411292"/>
            <a:chExt cx="2657031" cy="550610"/>
          </a:xfrm>
        </p:grpSpPr>
        <p:sp>
          <p:nvSpPr>
            <p:cNvPr id="23"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24"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为什么会有这种语言现象？</a:t>
              </a:r>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6" name="内容占位符 5"/>
          <p:cNvPicPr>
            <a:picLocks noChangeAspect="1"/>
          </p:cNvPicPr>
          <p:nvPr>
            <p:ph idx="1"/>
            <p:custDataLst>
              <p:tags r:id="rId4"/>
            </p:custDataLst>
          </p:nvPr>
        </p:nvPicPr>
        <p:blipFill>
          <a:blip r:embed="rId5"/>
          <a:stretch>
            <a:fillRect/>
          </a:stretch>
        </p:blipFill>
        <p:spPr>
          <a:xfrm>
            <a:off x="1229360" y="979170"/>
            <a:ext cx="10000615" cy="5196840"/>
          </a:xfrm>
          <a:prstGeom prst="rect">
            <a:avLst/>
          </a:prstGeom>
        </p:spPr>
      </p:pic>
      <p:sp>
        <p:nvSpPr>
          <p:cNvPr id="5" name="文本框 4"/>
          <p:cNvSpPr txBox="1"/>
          <p:nvPr>
            <p:custDataLst>
              <p:tags r:id="rId6"/>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ko-KR"/>
          </a:p>
        </p:txBody>
      </p:sp>
      <p:grpSp>
        <p:nvGrpSpPr>
          <p:cNvPr id="4" name="그룹 2"/>
          <p:cNvGrpSpPr/>
          <p:nvPr/>
        </p:nvGrpSpPr>
        <p:grpSpPr>
          <a:xfrm>
            <a:off x="384175" y="363855"/>
            <a:ext cx="6096000" cy="550545"/>
            <a:chOff x="4967844" y="411292"/>
            <a:chExt cx="2726207" cy="550610"/>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375" y="479872"/>
              <a:ext cx="2621676" cy="398827"/>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有什么语言现象？</a:t>
              </a:r>
              <a:r>
                <a:rPr lang="en-US" altLang="zh-CN" sz="2000" dirty="0">
                  <a:solidFill>
                    <a:schemeClr val="bg1"/>
                  </a:solidFill>
                  <a:latin typeface="에스코어 드림 3 Light" panose="020B0303030302020204" pitchFamily="34" charset="-127"/>
                  <a:ea typeface="宋体" panose="02010600030101010101" pitchFamily="2" charset="-122"/>
                </a:rPr>
                <a:t> - 4. </a:t>
              </a:r>
              <a:r>
                <a:rPr lang="zh-CN" altLang="zh-CN" sz="2000" dirty="0">
                  <a:solidFill>
                    <a:schemeClr val="bg1"/>
                  </a:solidFill>
                  <a:latin typeface="에스코어 드림 3 Light" panose="020B0303030302020204" pitchFamily="34" charset="-127"/>
                  <a:ea typeface="宋体" panose="02010600030101010101" pitchFamily="2" charset="-122"/>
                </a:rPr>
                <a:t>大</a:t>
              </a:r>
              <a:r>
                <a:rPr lang="zh-CN" altLang="en-US" sz="2000" dirty="0">
                  <a:solidFill>
                    <a:schemeClr val="bg1"/>
                  </a:solidFill>
                  <a:latin typeface="에스코어 드림 3 Light" panose="020B0303030302020204" pitchFamily="34" charset="-127"/>
                  <a:ea typeface="宋体" panose="02010600030101010101" pitchFamily="2" charset="-122"/>
                </a:rPr>
                <a:t>也可以对应</a:t>
              </a:r>
              <a:r>
                <a:rPr lang="en-US" altLang="zh-CN" sz="2000" dirty="0">
                  <a:solidFill>
                    <a:schemeClr val="bg1"/>
                  </a:solidFill>
                  <a:latin typeface="에스코어 드림 3 Light" panose="020B0303030302020204" pitchFamily="34" charset="-127"/>
                  <a:ea typeface="宋体" panose="02010600030101010101" pitchFamily="2" charset="-122"/>
                </a:rPr>
                <a:t>“</a:t>
              </a:r>
              <a:r>
                <a:rPr lang="ko-KR" altLang="en-US" sz="2000" dirty="0">
                  <a:solidFill>
                    <a:schemeClr val="bg1"/>
                  </a:solidFill>
                  <a:latin typeface="에스코어 드림 3 Light" panose="020B0303030302020204" pitchFamily="34" charset="-127"/>
                  <a:ea typeface="宋体" panose="02010600030101010101" pitchFamily="2" charset="-122"/>
                </a:rPr>
                <a:t>세다</a:t>
              </a:r>
              <a:r>
                <a:rPr lang="en-US" altLang="zh-CN" sz="2000" dirty="0">
                  <a:solidFill>
                    <a:schemeClr val="bg1"/>
                  </a:solidFill>
                  <a:latin typeface="에스코어 드림 3 Light" panose="020B0303030302020204" pitchFamily="34" charset="-127"/>
                  <a:ea typeface="宋体" panose="02010600030101010101" pitchFamily="2" charset="-122"/>
                </a:rPr>
                <a:t>”</a:t>
              </a:r>
              <a:r>
                <a:rPr lang="zh-CN" altLang="en-US" sz="2000" dirty="0">
                  <a:solidFill>
                    <a:schemeClr val="bg1"/>
                  </a:solidFill>
                  <a:latin typeface="에스코어 드림 3 Light" panose="020B0303030302020204" pitchFamily="34" charset="-127"/>
                  <a:ea typeface="宋体" panose="02010600030101010101" pitchFamily="2" charset="-122"/>
                </a:rPr>
                <a:t>（强）</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3" name="文本框 2"/>
          <p:cNvSpPr txBox="1"/>
          <p:nvPr/>
        </p:nvSpPr>
        <p:spPr>
          <a:xfrm>
            <a:off x="2024380" y="1633855"/>
            <a:ext cx="9660890" cy="1630045"/>
          </a:xfrm>
          <a:prstGeom prst="rect">
            <a:avLst/>
          </a:prstGeom>
          <a:noFill/>
        </p:spPr>
        <p:txBody>
          <a:bodyPr wrap="square" rtlCol="0">
            <a:spAutoFit/>
          </a:bodyPr>
          <a:p>
            <a:pPr>
              <a:lnSpc>
                <a:spcPct val="200000"/>
              </a:lnSpc>
            </a:pPr>
            <a:r>
              <a:rPr lang="zh-CN" altLang="en-US" sz="2500">
                <a:latin typeface="华文中宋" panose="02010600040101010101" charset="-122"/>
                <a:ea typeface="华文中宋" panose="02010600040101010101" charset="-122"/>
              </a:rPr>
              <a:t>汉语：</a:t>
            </a:r>
            <a:r>
              <a:rPr lang="zh-CN" sz="2500">
                <a:latin typeface="华文中宋" panose="02010600040101010101" charset="-122"/>
                <a:ea typeface="华文中宋" panose="02010600040101010101" charset="-122"/>
              </a:rPr>
              <a:t>由于碰撞的力量很</a:t>
            </a:r>
            <a:r>
              <a:rPr lang="zh-CN" sz="2500">
                <a:highlight>
                  <a:srgbClr val="FFFF00"/>
                </a:highlight>
                <a:latin typeface="华文中宋" panose="02010600040101010101" charset="-122"/>
                <a:ea typeface="华文中宋" panose="02010600040101010101" charset="-122"/>
              </a:rPr>
              <a:t>大</a:t>
            </a:r>
            <a:r>
              <a:rPr lang="en-US" altLang="zh-CN" sz="2500">
                <a:latin typeface="华文中宋" panose="02010600040101010101" charset="-122"/>
                <a:ea typeface="华文中宋" panose="02010600040101010101" charset="-122"/>
                <a:sym typeface="+mn-ea"/>
              </a:rPr>
              <a:t>                    </a:t>
            </a:r>
            <a:r>
              <a:rPr lang="zh-CN" altLang="en-US" sz="2500">
                <a:highlight>
                  <a:srgbClr val="FFFF00"/>
                </a:highlight>
                <a:latin typeface="华文中宋" panose="02010600040101010101" charset="-122"/>
                <a:ea typeface="华文中宋" panose="02010600040101010101" charset="-122"/>
                <a:sym typeface="+mn-ea"/>
              </a:rPr>
              <a:t>大</a:t>
            </a:r>
            <a:r>
              <a:rPr lang="en-US" altLang="zh-CN" sz="2500">
                <a:highlight>
                  <a:srgbClr val="FFFF00"/>
                </a:highlight>
                <a:latin typeface="华文中宋" panose="02010600040101010101" charset="-122"/>
                <a:ea typeface="华文中宋" panose="02010600040101010101" charset="-122"/>
                <a:sym typeface="+mn-ea"/>
              </a:rPr>
              <a:t>=</a:t>
            </a:r>
            <a:r>
              <a:rPr lang="ko-KR" altLang="en-US" sz="2500">
                <a:highlight>
                  <a:srgbClr val="FFFF00"/>
                </a:highlight>
                <a:latin typeface="华文中宋" panose="02010600040101010101" charset="-122"/>
                <a:ea typeface="华文中宋" panose="02010600040101010101" charset="-122"/>
                <a:sym typeface="+mn-ea"/>
              </a:rPr>
              <a:t>크다</a:t>
            </a:r>
            <a:endParaRPr lang="zh-CN" altLang="en-US" sz="2500">
              <a:latin typeface="华文中宋" panose="02010600040101010101" charset="-122"/>
              <a:ea typeface="华文中宋" panose="02010600040101010101" charset="-122"/>
            </a:endParaRPr>
          </a:p>
          <a:p>
            <a:pPr>
              <a:lnSpc>
                <a:spcPct val="200000"/>
              </a:lnSpc>
            </a:pPr>
            <a:r>
              <a:rPr lang="zh-CN" altLang="en-US" sz="2500">
                <a:latin typeface="华文中宋" panose="02010600040101010101" charset="-122"/>
                <a:ea typeface="华文中宋" panose="02010600040101010101" charset="-122"/>
              </a:rPr>
              <a:t>韩语：</a:t>
            </a:r>
            <a:r>
              <a:rPr lang="ko-KR" altLang="zh-CN" sz="2500">
                <a:latin typeface="华文中宋" panose="02010600040101010101" charset="-122"/>
                <a:ea typeface="华文中宋" panose="02010600040101010101" charset="-122"/>
              </a:rPr>
              <a:t>부딪치는</a:t>
            </a:r>
            <a:r>
              <a:rPr lang="en-US" altLang="ko-KR" sz="2500">
                <a:latin typeface="华文中宋" panose="02010600040101010101" charset="-122"/>
                <a:ea typeface="华文中宋" panose="02010600040101010101" charset="-122"/>
              </a:rPr>
              <a:t> </a:t>
            </a:r>
            <a:r>
              <a:rPr lang="ko-KR" altLang="en-US" sz="2500">
                <a:latin typeface="华文中宋" panose="02010600040101010101" charset="-122"/>
                <a:ea typeface="华文中宋" panose="02010600040101010101" charset="-122"/>
              </a:rPr>
              <a:t>힘이</a:t>
            </a:r>
            <a:r>
              <a:rPr lang="en-US" altLang="ko-KR" sz="2500">
                <a:latin typeface="华文中宋" panose="02010600040101010101" charset="-122"/>
                <a:ea typeface="华文中宋" panose="02010600040101010101" charset="-122"/>
              </a:rPr>
              <a:t> </a:t>
            </a:r>
            <a:r>
              <a:rPr lang="ko-KR" altLang="en-US" sz="2500">
                <a:latin typeface="华文中宋" panose="02010600040101010101" charset="-122"/>
                <a:ea typeface="华文中宋" panose="02010600040101010101" charset="-122"/>
              </a:rPr>
              <a:t>아주</a:t>
            </a:r>
            <a:r>
              <a:rPr lang="en-US" altLang="ko-KR" sz="2500">
                <a:latin typeface="华文中宋" panose="02010600040101010101" charset="-122"/>
                <a:ea typeface="华文中宋" panose="02010600040101010101" charset="-122"/>
              </a:rPr>
              <a:t> </a:t>
            </a:r>
            <a:r>
              <a:rPr lang="ko-KR" altLang="en-US" sz="2500">
                <a:highlight>
                  <a:srgbClr val="00FF00"/>
                </a:highlight>
                <a:latin typeface="华文中宋" panose="02010600040101010101" charset="-122"/>
                <a:ea typeface="华文中宋" panose="02010600040101010101" charset="-122"/>
              </a:rPr>
              <a:t>세</a:t>
            </a:r>
            <a:r>
              <a:rPr lang="ko-KR" altLang="en-US" sz="2500">
                <a:latin typeface="华文中宋" panose="02010600040101010101" charset="-122"/>
                <a:ea typeface="华文中宋" panose="02010600040101010101" charset="-122"/>
              </a:rPr>
              <a:t>기</a:t>
            </a:r>
            <a:r>
              <a:rPr lang="en-US" altLang="ko-KR" sz="2500">
                <a:latin typeface="华文中宋" panose="02010600040101010101" charset="-122"/>
                <a:ea typeface="华文中宋" panose="02010600040101010101" charset="-122"/>
              </a:rPr>
              <a:t> </a:t>
            </a:r>
            <a:r>
              <a:rPr lang="ko-KR" altLang="en-US" sz="2500">
                <a:latin typeface="华文中宋" panose="02010600040101010101" charset="-122"/>
                <a:ea typeface="华文中宋" panose="02010600040101010101" charset="-122"/>
              </a:rPr>
              <a:t>때문에</a:t>
            </a:r>
            <a:r>
              <a:rPr lang="en-US" altLang="zh-CN" sz="2500">
                <a:latin typeface="华文中宋" panose="02010600040101010101" charset="-122"/>
                <a:ea typeface="华文中宋" panose="02010600040101010101" charset="-122"/>
              </a:rPr>
              <a:t>        </a:t>
            </a:r>
            <a:r>
              <a:rPr lang="ko-KR" altLang="en-US" sz="2500">
                <a:highlight>
                  <a:srgbClr val="00FF00"/>
                </a:highlight>
                <a:latin typeface="华文中宋" panose="02010600040101010101" charset="-122"/>
                <a:ea typeface="华文中宋" panose="02010600040101010101" charset="-122"/>
              </a:rPr>
              <a:t>세</a:t>
            </a:r>
            <a:r>
              <a:rPr lang="ko-KR" altLang="zh-CN" sz="2500">
                <a:highlight>
                  <a:srgbClr val="00FF00"/>
                </a:highlight>
                <a:latin typeface="华文中宋" panose="02010600040101010101" charset="-122"/>
                <a:ea typeface="华文中宋" panose="02010600040101010101" charset="-122"/>
                <a:sym typeface="+mn-ea"/>
              </a:rPr>
              <a:t>다</a:t>
            </a:r>
            <a:r>
              <a:rPr lang="en-US" altLang="zh-CN" sz="2500">
                <a:highlight>
                  <a:srgbClr val="00FF00"/>
                </a:highlight>
                <a:latin typeface="华文中宋" panose="02010600040101010101" charset="-122"/>
                <a:ea typeface="华文中宋" panose="02010600040101010101" charset="-122"/>
                <a:sym typeface="+mn-ea"/>
              </a:rPr>
              <a:t>=</a:t>
            </a:r>
            <a:r>
              <a:rPr lang="zh-CN" altLang="zh-CN" sz="2500">
                <a:highlight>
                  <a:srgbClr val="00FF00"/>
                </a:highlight>
                <a:latin typeface="华文中宋" panose="02010600040101010101" charset="-122"/>
                <a:ea typeface="华文中宋" panose="02010600040101010101" charset="-122"/>
                <a:sym typeface="+mn-ea"/>
              </a:rPr>
              <a:t>强</a:t>
            </a:r>
            <a:endParaRPr lang="zh-CN" altLang="zh-CN" sz="2500">
              <a:highlight>
                <a:srgbClr val="00FF00"/>
              </a:highlight>
              <a:latin typeface="华文中宋" panose="02010600040101010101" charset="-122"/>
              <a:ea typeface="华文中宋" panose="02010600040101010101" charset="-122"/>
              <a:sym typeface="+mn-ea"/>
            </a:endParaRPr>
          </a:p>
        </p:txBody>
      </p:sp>
      <p:sp>
        <p:nvSpPr>
          <p:cNvPr id="8" name="文本框 7"/>
          <p:cNvSpPr txBox="1"/>
          <p:nvPr/>
        </p:nvSpPr>
        <p:spPr>
          <a:xfrm>
            <a:off x="613410" y="1834515"/>
            <a:ext cx="1310640" cy="2256155"/>
          </a:xfrm>
          <a:prstGeom prst="rect">
            <a:avLst/>
          </a:prstGeom>
          <a:noFill/>
        </p:spPr>
        <p:txBody>
          <a:bodyPr wrap="none" rtlCol="0" anchor="t">
            <a:noAutofit/>
          </a:bodyPr>
          <a:p>
            <a:r>
              <a:rPr lang="zh-CN" altLang="en-US" sz="9600">
                <a:latin typeface="华文中宋" panose="02010600040101010101" charset="-122"/>
                <a:ea typeface="华文中宋" panose="02010600040101010101" charset="-122"/>
              </a:rPr>
              <a:t>｛</a:t>
            </a:r>
            <a:endParaRPr lang="en-US" altLang="zh-CN" sz="9600">
              <a:latin typeface="华文中宋" panose="02010600040101010101" charset="-122"/>
              <a:ea typeface="华文中宋" panose="02010600040101010101" charset="-122"/>
            </a:endParaRPr>
          </a:p>
        </p:txBody>
      </p:sp>
      <p:sp>
        <p:nvSpPr>
          <p:cNvPr id="11" name="文本框 10"/>
          <p:cNvSpPr txBox="1"/>
          <p:nvPr/>
        </p:nvSpPr>
        <p:spPr>
          <a:xfrm>
            <a:off x="8734425" y="638810"/>
            <a:ext cx="6096000" cy="506730"/>
          </a:xfrm>
          <a:prstGeom prst="rect">
            <a:avLst/>
          </a:prstGeom>
          <a:noFill/>
        </p:spPr>
        <p:txBody>
          <a:bodyPr wrap="square" rtlCol="0" anchor="t">
            <a:spAutoFit/>
          </a:bodyPr>
          <a:p>
            <a:pPr>
              <a:lnSpc>
                <a:spcPct val="150000"/>
              </a:lnSpc>
            </a:pPr>
            <a:r>
              <a:rPr lang="en-US" altLang="ko-KR">
                <a:highlight>
                  <a:srgbClr val="00FF00"/>
                </a:highlight>
                <a:sym typeface="+mn-ea"/>
              </a:rPr>
              <a:t>  </a:t>
            </a:r>
            <a:endParaRPr lang="en-US" altLang="ko-KR">
              <a:highlight>
                <a:srgbClr val="00FF00"/>
              </a:highlight>
              <a:sym typeface="+mn-ea"/>
            </a:endParaRPr>
          </a:p>
        </p:txBody>
      </p:sp>
      <p:pic>
        <p:nvPicPr>
          <p:cNvPr id="9" name="图片 8"/>
          <p:cNvPicPr>
            <a:picLocks noChangeAspect="1"/>
          </p:cNvPicPr>
          <p:nvPr>
            <p:custDataLst>
              <p:tags r:id="rId4"/>
            </p:custDataLst>
          </p:nvPr>
        </p:nvPicPr>
        <p:blipFill>
          <a:blip r:embed="rId5"/>
          <a:stretch>
            <a:fillRect/>
          </a:stretch>
        </p:blipFill>
        <p:spPr>
          <a:xfrm>
            <a:off x="1528445" y="3983355"/>
            <a:ext cx="9134475" cy="1647825"/>
          </a:xfrm>
          <a:prstGeom prst="rect">
            <a:avLst/>
          </a:prstGeom>
        </p:spPr>
      </p:pic>
      <p:sp>
        <p:nvSpPr>
          <p:cNvPr id="2" name="文本框 1"/>
          <p:cNvSpPr txBox="1"/>
          <p:nvPr>
            <p:custDataLst>
              <p:tags r:id="rId6"/>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1"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ym typeface="+mn-ea"/>
              </a:rPr>
              <a:t>汉语母语使用者偏向于把</a:t>
            </a:r>
            <a:r>
              <a:rPr lang="en-US" altLang="zh-CN">
                <a:sym typeface="+mn-ea"/>
              </a:rPr>
              <a:t>“</a:t>
            </a:r>
            <a:r>
              <a:rPr lang="zh-CN" altLang="en-US">
                <a:sym typeface="+mn-ea"/>
              </a:rPr>
              <a:t>力量</a:t>
            </a:r>
            <a:r>
              <a:rPr lang="en-US" altLang="zh-CN">
                <a:sym typeface="+mn-ea"/>
              </a:rPr>
              <a:t>”</a:t>
            </a:r>
            <a:r>
              <a:rPr lang="zh-CN" altLang="en-US">
                <a:sym typeface="+mn-ea"/>
              </a:rPr>
              <a:t>和</a:t>
            </a:r>
            <a:r>
              <a:rPr lang="en-US" altLang="zh-CN">
                <a:sym typeface="+mn-ea"/>
              </a:rPr>
              <a:t>“</a:t>
            </a:r>
            <a:r>
              <a:rPr lang="zh-CN" altLang="en-US">
                <a:sym typeface="+mn-ea"/>
              </a:rPr>
              <a:t>数量</a:t>
            </a:r>
            <a:r>
              <a:rPr lang="en-US" altLang="zh-CN">
                <a:sym typeface="+mn-ea"/>
              </a:rPr>
              <a:t>”</a:t>
            </a:r>
            <a:r>
              <a:rPr lang="zh-CN" altLang="en-US">
                <a:sym typeface="+mn-ea"/>
              </a:rPr>
              <a:t>理解为关于</a:t>
            </a:r>
            <a:r>
              <a:rPr lang="en-US" altLang="zh-CN">
                <a:sym typeface="+mn-ea"/>
              </a:rPr>
              <a:t>“</a:t>
            </a:r>
            <a:r>
              <a:rPr lang="zh-CN" altLang="en-US">
                <a:sym typeface="+mn-ea"/>
              </a:rPr>
              <a:t>量</a:t>
            </a:r>
            <a:r>
              <a:rPr lang="en-US" altLang="zh-CN">
                <a:sym typeface="+mn-ea"/>
              </a:rPr>
              <a:t>”</a:t>
            </a:r>
            <a:r>
              <a:rPr lang="zh-CN" altLang="en-US">
                <a:sym typeface="+mn-ea"/>
              </a:rPr>
              <a:t>的概念，像图</a:t>
            </a:r>
            <a:r>
              <a:rPr lang="en-US" altLang="zh-CN">
                <a:sym typeface="+mn-ea"/>
              </a:rPr>
              <a:t>6</a:t>
            </a:r>
            <a:r>
              <a:rPr lang="zh-CN" altLang="en-US">
                <a:sym typeface="+mn-ea"/>
              </a:rPr>
              <a:t>右一样将其看作一个整体（一个大的、总的整体），用</a:t>
            </a:r>
            <a:r>
              <a:rPr lang="en-US" altLang="zh-CN">
                <a:sym typeface="+mn-ea"/>
              </a:rPr>
              <a:t>“</a:t>
            </a:r>
            <a:r>
              <a:rPr lang="zh-CN" altLang="en-US">
                <a:sym typeface="+mn-ea"/>
              </a:rPr>
              <a:t>大</a:t>
            </a:r>
            <a:r>
              <a:rPr lang="en-US" altLang="zh-CN">
                <a:sym typeface="+mn-ea"/>
              </a:rPr>
              <a:t>”</a:t>
            </a:r>
            <a:r>
              <a:rPr lang="zh-CN" altLang="en-US">
                <a:sym typeface="+mn-ea"/>
              </a:rPr>
              <a:t>来形容；韩语母语使用者偏向于把</a:t>
            </a:r>
            <a:r>
              <a:rPr lang="en-US" altLang="zh-CN">
                <a:sym typeface="+mn-ea"/>
              </a:rPr>
              <a:t>“</a:t>
            </a:r>
            <a:r>
              <a:rPr lang="zh-CN" altLang="en-US">
                <a:sym typeface="+mn-ea"/>
              </a:rPr>
              <a:t>力量</a:t>
            </a:r>
            <a:r>
              <a:rPr lang="en-US" altLang="zh-CN">
                <a:sym typeface="+mn-ea"/>
              </a:rPr>
              <a:t>”</a:t>
            </a:r>
            <a:r>
              <a:rPr lang="zh-CN" altLang="en-US">
                <a:sym typeface="+mn-ea"/>
              </a:rPr>
              <a:t>理解成像图</a:t>
            </a:r>
            <a:r>
              <a:rPr lang="en-US" altLang="zh-CN">
                <a:sym typeface="+mn-ea"/>
              </a:rPr>
              <a:t>6</a:t>
            </a:r>
            <a:r>
              <a:rPr lang="zh-CN" altLang="en-US">
                <a:sym typeface="+mn-ea"/>
              </a:rPr>
              <a:t>左一样，是由内部的小颗粒小部分组成起来的，所以用</a:t>
            </a:r>
            <a:r>
              <a:rPr lang="en-US" altLang="zh-CN">
                <a:sym typeface="+mn-ea"/>
              </a:rPr>
              <a:t>“</a:t>
            </a:r>
            <a:r>
              <a:rPr lang="ko-KR" altLang="en-US">
                <a:sym typeface="+mn-ea"/>
              </a:rPr>
              <a:t>세다</a:t>
            </a:r>
            <a:r>
              <a:rPr lang="en-US" altLang="zh-CN">
                <a:sym typeface="+mn-ea"/>
              </a:rPr>
              <a:t>”</a:t>
            </a:r>
            <a:r>
              <a:rPr lang="zh-CN" altLang="en-US">
                <a:sym typeface="+mn-ea"/>
              </a:rPr>
              <a:t>这种代表</a:t>
            </a:r>
            <a:r>
              <a:rPr lang="en-US" altLang="zh-CN">
                <a:sym typeface="+mn-ea"/>
              </a:rPr>
              <a:t>“</a:t>
            </a:r>
            <a:r>
              <a:rPr lang="ko-KR" altLang="en-US">
                <a:sym typeface="+mn-ea"/>
              </a:rPr>
              <a:t>힘이</a:t>
            </a:r>
            <a:r>
              <a:rPr lang="en-US" altLang="ko-KR">
                <a:sym typeface="+mn-ea"/>
              </a:rPr>
              <a:t> </a:t>
            </a:r>
            <a:r>
              <a:rPr lang="ko-KR" altLang="en-US">
                <a:sym typeface="+mn-ea"/>
              </a:rPr>
              <a:t>많다</a:t>
            </a:r>
            <a:r>
              <a:rPr lang="zh-CN" altLang="ko-KR">
                <a:sym typeface="+mn-ea"/>
              </a:rPr>
              <a:t>（多）</a:t>
            </a:r>
            <a:r>
              <a:rPr lang="en-US" altLang="zh-CN">
                <a:sym typeface="+mn-ea"/>
              </a:rPr>
              <a:t>”</a:t>
            </a:r>
            <a:r>
              <a:rPr lang="zh-CN" altLang="en-US">
                <a:sym typeface="+mn-ea"/>
              </a:rPr>
              <a:t>的形容词来形容。汉语母语使用者偏向于把</a:t>
            </a:r>
            <a:r>
              <a:rPr lang="en-US" altLang="zh-CN">
                <a:sym typeface="+mn-ea"/>
              </a:rPr>
              <a:t>“</a:t>
            </a:r>
            <a:r>
              <a:rPr lang="zh-CN" altLang="en-US">
                <a:sym typeface="+mn-ea"/>
              </a:rPr>
              <a:t>力量</a:t>
            </a:r>
            <a:r>
              <a:rPr lang="en-US" altLang="zh-CN">
                <a:sym typeface="+mn-ea"/>
              </a:rPr>
              <a:t>”</a:t>
            </a:r>
            <a:r>
              <a:rPr lang="zh-CN" altLang="en-US">
                <a:sym typeface="+mn-ea"/>
              </a:rPr>
              <a:t>和</a:t>
            </a:r>
            <a:r>
              <a:rPr lang="en-US" altLang="zh-CN">
                <a:sym typeface="+mn-ea"/>
              </a:rPr>
              <a:t>“</a:t>
            </a:r>
            <a:r>
              <a:rPr lang="zh-CN" altLang="en-US">
                <a:sym typeface="+mn-ea"/>
              </a:rPr>
              <a:t>数量</a:t>
            </a:r>
            <a:r>
              <a:rPr lang="en-US" altLang="zh-CN">
                <a:sym typeface="+mn-ea"/>
              </a:rPr>
              <a:t>”</a:t>
            </a:r>
            <a:r>
              <a:rPr lang="zh-CN" altLang="en-US">
                <a:sym typeface="+mn-ea"/>
              </a:rPr>
              <a:t>理解为关于</a:t>
            </a:r>
            <a:r>
              <a:rPr lang="en-US" altLang="zh-CN">
                <a:sym typeface="+mn-ea"/>
              </a:rPr>
              <a:t>“</a:t>
            </a:r>
            <a:r>
              <a:rPr lang="zh-CN" altLang="en-US">
                <a:sym typeface="+mn-ea"/>
              </a:rPr>
              <a:t>量</a:t>
            </a:r>
            <a:r>
              <a:rPr lang="en-US" altLang="zh-CN">
                <a:sym typeface="+mn-ea"/>
              </a:rPr>
              <a:t>”</a:t>
            </a:r>
            <a:r>
              <a:rPr lang="zh-CN" altLang="en-US">
                <a:sym typeface="+mn-ea"/>
              </a:rPr>
              <a:t>的概念，像图</a:t>
            </a:r>
            <a:r>
              <a:rPr lang="en-US" altLang="zh-CN">
                <a:sym typeface="+mn-ea"/>
              </a:rPr>
              <a:t>6</a:t>
            </a:r>
            <a:r>
              <a:rPr lang="zh-CN" altLang="en-US">
                <a:sym typeface="+mn-ea"/>
              </a:rPr>
              <a:t>右一样将其看作一个整体（一个大的、总的整体），用</a:t>
            </a:r>
            <a:r>
              <a:rPr lang="en-US" altLang="zh-CN">
                <a:sym typeface="+mn-ea"/>
              </a:rPr>
              <a:t>“</a:t>
            </a:r>
            <a:r>
              <a:rPr lang="zh-CN" altLang="en-US">
                <a:sym typeface="+mn-ea"/>
              </a:rPr>
              <a:t>大</a:t>
            </a:r>
            <a:r>
              <a:rPr lang="en-US" altLang="zh-CN">
                <a:sym typeface="+mn-ea"/>
              </a:rPr>
              <a:t>”</a:t>
            </a:r>
            <a:r>
              <a:rPr lang="zh-CN" altLang="en-US">
                <a:sym typeface="+mn-ea"/>
              </a:rPr>
              <a:t>来形容；韩语母语使用者偏向于把</a:t>
            </a:r>
            <a:r>
              <a:rPr lang="en-US" altLang="zh-CN">
                <a:sym typeface="+mn-ea"/>
              </a:rPr>
              <a:t>“</a:t>
            </a:r>
            <a:r>
              <a:rPr lang="zh-CN" altLang="en-US">
                <a:sym typeface="+mn-ea"/>
              </a:rPr>
              <a:t>力量</a:t>
            </a:r>
            <a:r>
              <a:rPr lang="en-US" altLang="zh-CN">
                <a:sym typeface="+mn-ea"/>
              </a:rPr>
              <a:t>”</a:t>
            </a:r>
            <a:r>
              <a:rPr lang="zh-CN" altLang="en-US">
                <a:sym typeface="+mn-ea"/>
              </a:rPr>
              <a:t>理解成像图</a:t>
            </a:r>
            <a:r>
              <a:rPr lang="en-US" altLang="zh-CN">
                <a:sym typeface="+mn-ea"/>
              </a:rPr>
              <a:t>6</a:t>
            </a:r>
            <a:r>
              <a:rPr lang="zh-CN" altLang="en-US">
                <a:sym typeface="+mn-ea"/>
              </a:rPr>
              <a:t>左一样，是由内部的小颗粒小部分组成起来的，所以用</a:t>
            </a:r>
            <a:r>
              <a:rPr lang="en-US" altLang="zh-CN">
                <a:sym typeface="+mn-ea"/>
              </a:rPr>
              <a:t>“</a:t>
            </a:r>
            <a:r>
              <a:rPr lang="ko-KR" altLang="en-US">
                <a:sym typeface="+mn-ea"/>
              </a:rPr>
              <a:t>세다</a:t>
            </a:r>
            <a:r>
              <a:rPr lang="en-US" altLang="zh-CN">
                <a:sym typeface="+mn-ea"/>
              </a:rPr>
              <a:t>”</a:t>
            </a:r>
            <a:r>
              <a:rPr lang="zh-CN" altLang="en-US">
                <a:sym typeface="+mn-ea"/>
              </a:rPr>
              <a:t>这种代表</a:t>
            </a:r>
            <a:r>
              <a:rPr lang="en-US" altLang="zh-CN">
                <a:sym typeface="+mn-ea"/>
              </a:rPr>
              <a:t>“</a:t>
            </a:r>
            <a:r>
              <a:rPr lang="ko-KR" altLang="en-US">
                <a:sym typeface="+mn-ea"/>
              </a:rPr>
              <a:t>힘이</a:t>
            </a:r>
            <a:r>
              <a:rPr lang="en-US" altLang="ko-KR">
                <a:sym typeface="+mn-ea"/>
              </a:rPr>
              <a:t> </a:t>
            </a:r>
            <a:r>
              <a:rPr lang="ko-KR" altLang="en-US">
                <a:sym typeface="+mn-ea"/>
              </a:rPr>
              <a:t>많다</a:t>
            </a:r>
            <a:r>
              <a:rPr lang="zh-CN" altLang="ko-KR">
                <a:sym typeface="+mn-ea"/>
              </a:rPr>
              <a:t>（多）</a:t>
            </a:r>
            <a:r>
              <a:rPr lang="en-US" altLang="zh-CN">
                <a:sym typeface="+mn-ea"/>
              </a:rPr>
              <a:t>”</a:t>
            </a:r>
            <a:r>
              <a:rPr lang="zh-CN" altLang="en-US">
                <a:sym typeface="+mn-ea"/>
              </a:rPr>
              <a:t>的形容词来形容。</a:t>
            </a:r>
            <a:endParaRPr lang="zh-CN" altLang="en-US"/>
          </a:p>
          <a:p>
            <a:pPr algn="ctr"/>
            <a:endParaRPr lang="ko-KR" altLang="en-US"/>
          </a:p>
        </p:txBody>
      </p:sp>
      <p:grpSp>
        <p:nvGrpSpPr>
          <p:cNvPr id="22" name="그룹 2"/>
          <p:cNvGrpSpPr/>
          <p:nvPr/>
        </p:nvGrpSpPr>
        <p:grpSpPr>
          <a:xfrm>
            <a:off x="383970" y="363788"/>
            <a:ext cx="5826824" cy="550610"/>
            <a:chOff x="4967844" y="411292"/>
            <a:chExt cx="2657031" cy="550610"/>
          </a:xfrm>
        </p:grpSpPr>
        <p:sp>
          <p:nvSpPr>
            <p:cNvPr id="23"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24"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为什么会有这种语言现象？</a:t>
              </a:r>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2" name="图片 1"/>
          <p:cNvPicPr>
            <a:picLocks noChangeAspect="1"/>
          </p:cNvPicPr>
          <p:nvPr>
            <p:custDataLst>
              <p:tags r:id="rId4"/>
            </p:custDataLst>
          </p:nvPr>
        </p:nvPicPr>
        <p:blipFill>
          <a:blip r:embed="rId5"/>
          <a:stretch>
            <a:fillRect/>
          </a:stretch>
        </p:blipFill>
        <p:spPr>
          <a:xfrm>
            <a:off x="918845" y="1412875"/>
            <a:ext cx="7397115" cy="2150745"/>
          </a:xfrm>
          <a:prstGeom prst="rect">
            <a:avLst/>
          </a:prstGeom>
        </p:spPr>
      </p:pic>
      <p:sp>
        <p:nvSpPr>
          <p:cNvPr id="4" name="文本框 3"/>
          <p:cNvSpPr txBox="1"/>
          <p:nvPr/>
        </p:nvSpPr>
        <p:spPr>
          <a:xfrm>
            <a:off x="918845" y="3870325"/>
            <a:ext cx="10334625" cy="2306320"/>
          </a:xfrm>
          <a:prstGeom prst="rect">
            <a:avLst/>
          </a:prstGeom>
          <a:noFill/>
        </p:spPr>
        <p:txBody>
          <a:bodyPr wrap="square" rtlCol="0">
            <a:spAutoFit/>
          </a:bodyPr>
          <a:p>
            <a:pPr>
              <a:lnSpc>
                <a:spcPct val="120000"/>
              </a:lnSpc>
              <a:spcBef>
                <a:spcPts val="0"/>
              </a:spcBef>
              <a:spcAft>
                <a:spcPts val="0"/>
              </a:spcAft>
            </a:pPr>
            <a:r>
              <a:rPr lang="zh-CN" altLang="en-US" sz="2400">
                <a:latin typeface="华文中宋" panose="02010600040101010101" charset="-122"/>
                <a:ea typeface="华文中宋" panose="02010600040101010101" charset="-122"/>
                <a:cs typeface="华文中宋" panose="02010600040101010101" charset="-122"/>
                <a:sym typeface="+mn-ea"/>
              </a:rPr>
              <a:t>翻译：汉语母语使用者偏向于把</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力量</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和</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数量</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理解为关于</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量</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的概念，像图</a:t>
            </a:r>
            <a:r>
              <a:rPr lang="en-US" altLang="zh-CN" sz="2400">
                <a:latin typeface="华文中宋" panose="02010600040101010101" charset="-122"/>
                <a:ea typeface="华文中宋" panose="02010600040101010101" charset="-122"/>
                <a:cs typeface="华文中宋" panose="02010600040101010101" charset="-122"/>
                <a:sym typeface="+mn-ea"/>
              </a:rPr>
              <a:t>6</a:t>
            </a:r>
            <a:r>
              <a:rPr lang="zh-CN" altLang="en-US" sz="2400">
                <a:latin typeface="华文中宋" panose="02010600040101010101" charset="-122"/>
                <a:ea typeface="华文中宋" panose="02010600040101010101" charset="-122"/>
                <a:cs typeface="华文中宋" panose="02010600040101010101" charset="-122"/>
                <a:sym typeface="+mn-ea"/>
              </a:rPr>
              <a:t>右一样将其看作一个整体（一个大的、总的整体），用</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大</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来形容；韩语母语使用者偏向于把</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力量</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理解成像图</a:t>
            </a:r>
            <a:r>
              <a:rPr lang="en-US" altLang="zh-CN" sz="2400">
                <a:latin typeface="华文中宋" panose="02010600040101010101" charset="-122"/>
                <a:ea typeface="华文中宋" panose="02010600040101010101" charset="-122"/>
                <a:cs typeface="华文中宋" panose="02010600040101010101" charset="-122"/>
                <a:sym typeface="+mn-ea"/>
              </a:rPr>
              <a:t>6</a:t>
            </a:r>
            <a:r>
              <a:rPr lang="zh-CN" altLang="en-US" sz="2400">
                <a:latin typeface="华文中宋" panose="02010600040101010101" charset="-122"/>
                <a:ea typeface="华文中宋" panose="02010600040101010101" charset="-122"/>
                <a:cs typeface="华文中宋" panose="02010600040101010101" charset="-122"/>
                <a:sym typeface="+mn-ea"/>
              </a:rPr>
              <a:t>左一样，内部有一个个小部分，所以用</a:t>
            </a:r>
            <a:r>
              <a:rPr lang="en-US" altLang="zh-CN" sz="2400">
                <a:latin typeface="华文中宋" panose="02010600040101010101" charset="-122"/>
                <a:ea typeface="华文中宋" panose="02010600040101010101" charset="-122"/>
                <a:cs typeface="华文中宋" panose="02010600040101010101" charset="-122"/>
                <a:sym typeface="+mn-ea"/>
              </a:rPr>
              <a:t>“</a:t>
            </a:r>
            <a:r>
              <a:rPr lang="ko-KR" altLang="en-US" sz="2400">
                <a:latin typeface="华文中宋" panose="02010600040101010101" charset="-122"/>
                <a:ea typeface="华文中宋" panose="02010600040101010101" charset="-122"/>
                <a:cs typeface="华文中宋" panose="02010600040101010101" charset="-122"/>
                <a:sym typeface="+mn-ea"/>
              </a:rPr>
              <a:t>세다</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这种代表</a:t>
            </a:r>
            <a:r>
              <a:rPr lang="en-US" altLang="zh-CN" sz="2400">
                <a:latin typeface="华文中宋" panose="02010600040101010101" charset="-122"/>
                <a:ea typeface="华文中宋" panose="02010600040101010101" charset="-122"/>
                <a:cs typeface="华文中宋" panose="02010600040101010101" charset="-122"/>
                <a:sym typeface="+mn-ea"/>
              </a:rPr>
              <a:t>“</a:t>
            </a:r>
            <a:r>
              <a:rPr lang="ko-KR" altLang="en-US" sz="2400">
                <a:latin typeface="华文中宋" panose="02010600040101010101" charset="-122"/>
                <a:ea typeface="华文中宋" panose="02010600040101010101" charset="-122"/>
                <a:cs typeface="华文中宋" panose="02010600040101010101" charset="-122"/>
                <a:sym typeface="+mn-ea"/>
              </a:rPr>
              <a:t>힘이</a:t>
            </a:r>
            <a:r>
              <a:rPr lang="en-US" altLang="ko-KR" sz="2400">
                <a:latin typeface="华文中宋" panose="02010600040101010101" charset="-122"/>
                <a:ea typeface="华文中宋" panose="02010600040101010101" charset="-122"/>
                <a:cs typeface="华文中宋" panose="02010600040101010101" charset="-122"/>
                <a:sym typeface="+mn-ea"/>
              </a:rPr>
              <a:t> </a:t>
            </a:r>
            <a:r>
              <a:rPr lang="ko-KR" altLang="en-US" sz="2400">
                <a:latin typeface="华文中宋" panose="02010600040101010101" charset="-122"/>
                <a:ea typeface="华文中宋" panose="02010600040101010101" charset="-122"/>
                <a:cs typeface="华文中宋" panose="02010600040101010101" charset="-122"/>
                <a:sym typeface="+mn-ea"/>
              </a:rPr>
              <a:t>많다</a:t>
            </a:r>
            <a:r>
              <a:rPr lang="zh-CN" altLang="ko-KR" sz="2400">
                <a:latin typeface="华文中宋" panose="02010600040101010101" charset="-122"/>
                <a:ea typeface="华文中宋" panose="02010600040101010101" charset="-122"/>
                <a:cs typeface="华文中宋" panose="02010600040101010101" charset="-122"/>
                <a:sym typeface="+mn-ea"/>
              </a:rPr>
              <a:t>（多）</a:t>
            </a:r>
            <a:r>
              <a:rPr lang="en-US" altLang="zh-CN" sz="2400">
                <a:latin typeface="华文中宋" panose="02010600040101010101" charset="-122"/>
                <a:ea typeface="华文中宋" panose="02010600040101010101" charset="-122"/>
                <a:cs typeface="华文中宋" panose="02010600040101010101" charset="-122"/>
                <a:sym typeface="+mn-ea"/>
              </a:rPr>
              <a:t>”</a:t>
            </a:r>
            <a:r>
              <a:rPr lang="zh-CN" altLang="en-US" sz="2400">
                <a:latin typeface="华文中宋" panose="02010600040101010101" charset="-122"/>
                <a:ea typeface="华文中宋" panose="02010600040101010101" charset="-122"/>
                <a:cs typeface="华文中宋" panose="02010600040101010101" charset="-122"/>
                <a:sym typeface="+mn-ea"/>
              </a:rPr>
              <a:t>的形容词来形容。</a:t>
            </a:r>
            <a:endParaRPr lang="zh-CN" altLang="en-US" sz="2400">
              <a:latin typeface="华文中宋" panose="02010600040101010101" charset="-122"/>
              <a:ea typeface="华文中宋" panose="02010600040101010101" charset="-122"/>
              <a:cs typeface="华文中宋" panose="02010600040101010101" charset="-122"/>
            </a:endParaRPr>
          </a:p>
          <a:p>
            <a:pPr>
              <a:lnSpc>
                <a:spcPct val="120000"/>
              </a:lnSpc>
              <a:spcBef>
                <a:spcPts val="0"/>
              </a:spcBef>
              <a:spcAft>
                <a:spcPts val="0"/>
              </a:spcAft>
            </a:pPr>
            <a:endParaRPr lang="zh-CN" altLang="en-US" sz="2400">
              <a:latin typeface="华文中宋" panose="02010600040101010101" charset="-122"/>
              <a:ea typeface="华文中宋" panose="02010600040101010101" charset="-122"/>
              <a:cs typeface="华文中宋" panose="02010600040101010101" charset="-122"/>
            </a:endParaRPr>
          </a:p>
        </p:txBody>
      </p:sp>
      <p:pic>
        <p:nvPicPr>
          <p:cNvPr id="5" name="图片 4"/>
          <p:cNvPicPr>
            <a:picLocks noChangeAspect="1"/>
          </p:cNvPicPr>
          <p:nvPr>
            <p:custDataLst>
              <p:tags r:id="rId6"/>
            </p:custDataLst>
          </p:nvPr>
        </p:nvPicPr>
        <p:blipFill>
          <a:blip r:embed="rId7"/>
          <a:stretch>
            <a:fillRect/>
          </a:stretch>
        </p:blipFill>
        <p:spPr>
          <a:xfrm>
            <a:off x="8315960" y="1412875"/>
            <a:ext cx="2974340" cy="2278380"/>
          </a:xfrm>
          <a:prstGeom prst="rect">
            <a:avLst/>
          </a:prstGeom>
        </p:spPr>
      </p:pic>
      <p:sp>
        <p:nvSpPr>
          <p:cNvPr id="3" name="文本框 2"/>
          <p:cNvSpPr txBox="1"/>
          <p:nvPr>
            <p:custDataLst>
              <p:tags r:id="rId8"/>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ko-KR"/>
          </a:p>
        </p:txBody>
      </p:sp>
      <p:grpSp>
        <p:nvGrpSpPr>
          <p:cNvPr id="4" name="그룹 2"/>
          <p:cNvGrpSpPr/>
          <p:nvPr/>
        </p:nvGrpSpPr>
        <p:grpSpPr>
          <a:xfrm>
            <a:off x="384175" y="363855"/>
            <a:ext cx="6096000" cy="550545"/>
            <a:chOff x="4967844" y="411292"/>
            <a:chExt cx="2726207" cy="550610"/>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375" y="479872"/>
              <a:ext cx="2621676" cy="398827"/>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有什么语言现象？</a:t>
              </a:r>
              <a:r>
                <a:rPr lang="en-US" altLang="zh-CN" sz="2000" dirty="0">
                  <a:solidFill>
                    <a:schemeClr val="bg1"/>
                  </a:solidFill>
                  <a:latin typeface="에스코어 드림 3 Light" panose="020B0303030302020204" pitchFamily="34" charset="-127"/>
                  <a:ea typeface="宋体" panose="02010600030101010101" pitchFamily="2" charset="-122"/>
                </a:rPr>
                <a:t> - 6. </a:t>
              </a:r>
              <a:r>
                <a:rPr lang="zh-CN" altLang="zh-CN" sz="2000" dirty="0">
                  <a:solidFill>
                    <a:schemeClr val="bg1"/>
                  </a:solidFill>
                  <a:latin typeface="에스코어 드림 3 Light" panose="020B0303030302020204" pitchFamily="34" charset="-127"/>
                  <a:ea typeface="宋体" panose="02010600030101010101" pitchFamily="2" charset="-122"/>
                </a:rPr>
                <a:t>大</a:t>
              </a:r>
              <a:r>
                <a:rPr lang="zh-CN" altLang="en-US" sz="2000" dirty="0">
                  <a:solidFill>
                    <a:schemeClr val="bg1"/>
                  </a:solidFill>
                  <a:latin typeface="에스코어 드림 3 Light" panose="020B0303030302020204" pitchFamily="34" charset="-127"/>
                  <a:ea typeface="宋体" panose="02010600030101010101" pitchFamily="2" charset="-122"/>
                </a:rPr>
                <a:t>也可以对应</a:t>
              </a:r>
              <a:r>
                <a:rPr lang="en-US" altLang="zh-CN" sz="2000" dirty="0">
                  <a:solidFill>
                    <a:schemeClr val="bg1"/>
                  </a:solidFill>
                  <a:latin typeface="에스코어 드림 3 Light" panose="020B0303030302020204" pitchFamily="34" charset="-127"/>
                  <a:ea typeface="宋体" panose="02010600030101010101" pitchFamily="2" charset="-122"/>
                </a:rPr>
                <a:t>“</a:t>
              </a:r>
              <a:r>
                <a:rPr lang="ko-KR" altLang="en-US" sz="2000" dirty="0">
                  <a:solidFill>
                    <a:schemeClr val="bg1"/>
                  </a:solidFill>
                  <a:latin typeface="에스코어 드림 3 Light" panose="020B0303030302020204" pitchFamily="34" charset="-127"/>
                  <a:ea typeface="宋体" panose="02010600030101010101" pitchFamily="2" charset="-122"/>
                </a:rPr>
                <a:t>굵다</a:t>
              </a:r>
              <a:r>
                <a:rPr lang="en-US" altLang="zh-CN" sz="2000" dirty="0">
                  <a:solidFill>
                    <a:schemeClr val="bg1"/>
                  </a:solidFill>
                  <a:latin typeface="에스코어 드림 3 Light" panose="020B0303030302020204" pitchFamily="34" charset="-127"/>
                  <a:ea typeface="宋体" panose="02010600030101010101" pitchFamily="2" charset="-122"/>
                </a:rPr>
                <a:t>”</a:t>
              </a:r>
              <a:r>
                <a:rPr lang="zh-CN" altLang="en-US" sz="2000" dirty="0">
                  <a:solidFill>
                    <a:schemeClr val="bg1"/>
                  </a:solidFill>
                  <a:latin typeface="에스코어 드림 3 Light" panose="020B0303030302020204" pitchFamily="34" charset="-127"/>
                  <a:ea typeface="宋体" panose="02010600030101010101" pitchFamily="2" charset="-122"/>
                </a:rPr>
                <a:t>（粗）</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8" name="文本框 7"/>
          <p:cNvSpPr txBox="1"/>
          <p:nvPr/>
        </p:nvSpPr>
        <p:spPr>
          <a:xfrm>
            <a:off x="613410" y="1834515"/>
            <a:ext cx="1310640" cy="2256155"/>
          </a:xfrm>
          <a:prstGeom prst="rect">
            <a:avLst/>
          </a:prstGeom>
          <a:noFill/>
        </p:spPr>
        <p:txBody>
          <a:bodyPr wrap="none" rtlCol="0" anchor="t">
            <a:noAutofit/>
          </a:bodyPr>
          <a:p>
            <a:endParaRPr lang="en-US" altLang="zh-CN" sz="9600">
              <a:latin typeface="华文中宋" panose="02010600040101010101" charset="-122"/>
              <a:ea typeface="华文中宋" panose="02010600040101010101" charset="-122"/>
            </a:endParaRPr>
          </a:p>
        </p:txBody>
      </p:sp>
      <p:sp>
        <p:nvSpPr>
          <p:cNvPr id="11" name="文本框 10"/>
          <p:cNvSpPr txBox="1"/>
          <p:nvPr/>
        </p:nvSpPr>
        <p:spPr>
          <a:xfrm>
            <a:off x="8734425" y="638810"/>
            <a:ext cx="6096000" cy="506730"/>
          </a:xfrm>
          <a:prstGeom prst="rect">
            <a:avLst/>
          </a:prstGeom>
          <a:noFill/>
        </p:spPr>
        <p:txBody>
          <a:bodyPr wrap="square" rtlCol="0" anchor="t">
            <a:spAutoFit/>
          </a:bodyPr>
          <a:p>
            <a:pPr>
              <a:lnSpc>
                <a:spcPct val="150000"/>
              </a:lnSpc>
            </a:pPr>
            <a:r>
              <a:rPr lang="en-US" altLang="ko-KR">
                <a:highlight>
                  <a:srgbClr val="00FF00"/>
                </a:highlight>
                <a:sym typeface="+mn-ea"/>
              </a:rPr>
              <a:t>  </a:t>
            </a:r>
            <a:endParaRPr lang="en-US" altLang="ko-KR">
              <a:highlight>
                <a:srgbClr val="00FF00"/>
              </a:highlight>
              <a:sym typeface="+mn-ea"/>
            </a:endParaRPr>
          </a:p>
        </p:txBody>
      </p:sp>
      <p:pic>
        <p:nvPicPr>
          <p:cNvPr id="2" name="图片 1"/>
          <p:cNvPicPr>
            <a:picLocks noChangeAspect="1"/>
          </p:cNvPicPr>
          <p:nvPr>
            <p:custDataLst>
              <p:tags r:id="rId4"/>
            </p:custDataLst>
          </p:nvPr>
        </p:nvPicPr>
        <p:blipFill>
          <a:blip r:embed="rId5"/>
          <a:stretch>
            <a:fillRect/>
          </a:stretch>
        </p:blipFill>
        <p:spPr>
          <a:xfrm>
            <a:off x="941705" y="1407160"/>
            <a:ext cx="10308590" cy="4044315"/>
          </a:xfrm>
          <a:prstGeom prst="rect">
            <a:avLst/>
          </a:prstGeom>
        </p:spPr>
      </p:pic>
      <p:sp>
        <p:nvSpPr>
          <p:cNvPr id="3" name="文本框 2"/>
          <p:cNvSpPr txBox="1"/>
          <p:nvPr>
            <p:custDataLst>
              <p:tags r:id="rId6"/>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0000"/>
          </a:schemeClr>
        </a:solidFill>
        <a:effectLst/>
      </p:bgPr>
    </p:bg>
    <p:spTree>
      <p:nvGrpSpPr>
        <p:cNvPr id="1" name=""/>
        <p:cNvGrpSpPr/>
        <p:nvPr/>
      </p:nvGrpSpPr>
      <p:grpSpPr>
        <a:xfrm>
          <a:off x="0" y="0"/>
          <a:ext cx="0" cy="0"/>
          <a:chOff x="0" y="0"/>
          <a:chExt cx="0" cy="0"/>
        </a:xfrm>
      </p:grpSpPr>
      <p:sp>
        <p:nvSpPr>
          <p:cNvPr id="21"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ym typeface="+mn-ea"/>
              </a:rPr>
              <a:t>汉语母语使用者偏向于把</a:t>
            </a:r>
            <a:r>
              <a:rPr lang="en-US" altLang="zh-CN">
                <a:sym typeface="+mn-ea"/>
              </a:rPr>
              <a:t>“</a:t>
            </a:r>
            <a:r>
              <a:rPr lang="zh-CN" altLang="en-US">
                <a:sym typeface="+mn-ea"/>
              </a:rPr>
              <a:t>力量</a:t>
            </a:r>
            <a:r>
              <a:rPr lang="en-US" altLang="zh-CN">
                <a:sym typeface="+mn-ea"/>
              </a:rPr>
              <a:t>”</a:t>
            </a:r>
            <a:r>
              <a:rPr lang="zh-CN" altLang="en-US">
                <a:sym typeface="+mn-ea"/>
              </a:rPr>
              <a:t>和</a:t>
            </a:r>
            <a:r>
              <a:rPr lang="en-US" altLang="zh-CN">
                <a:sym typeface="+mn-ea"/>
              </a:rPr>
              <a:t>“</a:t>
            </a:r>
            <a:r>
              <a:rPr lang="zh-CN" altLang="en-US">
                <a:sym typeface="+mn-ea"/>
              </a:rPr>
              <a:t>数量</a:t>
            </a:r>
            <a:r>
              <a:rPr lang="en-US" altLang="zh-CN">
                <a:sym typeface="+mn-ea"/>
              </a:rPr>
              <a:t>”</a:t>
            </a:r>
            <a:r>
              <a:rPr lang="zh-CN" altLang="en-US">
                <a:sym typeface="+mn-ea"/>
              </a:rPr>
              <a:t>理解为关于</a:t>
            </a:r>
            <a:r>
              <a:rPr lang="en-US" altLang="zh-CN">
                <a:sym typeface="+mn-ea"/>
              </a:rPr>
              <a:t>“</a:t>
            </a:r>
            <a:r>
              <a:rPr lang="zh-CN" altLang="en-US">
                <a:sym typeface="+mn-ea"/>
              </a:rPr>
              <a:t>量</a:t>
            </a:r>
            <a:r>
              <a:rPr lang="en-US" altLang="zh-CN">
                <a:sym typeface="+mn-ea"/>
              </a:rPr>
              <a:t>”</a:t>
            </a:r>
            <a:r>
              <a:rPr lang="zh-CN" altLang="en-US">
                <a:sym typeface="+mn-ea"/>
              </a:rPr>
              <a:t>的概念，像图</a:t>
            </a:r>
            <a:r>
              <a:rPr lang="en-US" altLang="zh-CN">
                <a:sym typeface="+mn-ea"/>
              </a:rPr>
              <a:t>6</a:t>
            </a:r>
            <a:r>
              <a:rPr lang="zh-CN" altLang="en-US">
                <a:sym typeface="+mn-ea"/>
              </a:rPr>
              <a:t>右一样将其看作一个整体（一个大的、总的整体），用</a:t>
            </a:r>
            <a:r>
              <a:rPr lang="en-US" altLang="zh-CN">
                <a:sym typeface="+mn-ea"/>
              </a:rPr>
              <a:t>“</a:t>
            </a:r>
            <a:r>
              <a:rPr lang="zh-CN" altLang="en-US">
                <a:sym typeface="+mn-ea"/>
              </a:rPr>
              <a:t>大</a:t>
            </a:r>
            <a:r>
              <a:rPr lang="en-US" altLang="zh-CN">
                <a:sym typeface="+mn-ea"/>
              </a:rPr>
              <a:t>”</a:t>
            </a:r>
            <a:r>
              <a:rPr lang="zh-CN" altLang="en-US">
                <a:sym typeface="+mn-ea"/>
              </a:rPr>
              <a:t>来形容；韩语母语使用者偏向于把</a:t>
            </a:r>
            <a:r>
              <a:rPr lang="en-US" altLang="zh-CN">
                <a:sym typeface="+mn-ea"/>
              </a:rPr>
              <a:t>“</a:t>
            </a:r>
            <a:r>
              <a:rPr lang="zh-CN" altLang="en-US">
                <a:sym typeface="+mn-ea"/>
              </a:rPr>
              <a:t>力量</a:t>
            </a:r>
            <a:r>
              <a:rPr lang="en-US" altLang="zh-CN">
                <a:sym typeface="+mn-ea"/>
              </a:rPr>
              <a:t>”</a:t>
            </a:r>
            <a:r>
              <a:rPr lang="zh-CN" altLang="en-US">
                <a:sym typeface="+mn-ea"/>
              </a:rPr>
              <a:t>理解成像图</a:t>
            </a:r>
            <a:r>
              <a:rPr lang="en-US" altLang="zh-CN">
                <a:sym typeface="+mn-ea"/>
              </a:rPr>
              <a:t>6</a:t>
            </a:r>
            <a:r>
              <a:rPr lang="zh-CN" altLang="en-US">
                <a:sym typeface="+mn-ea"/>
              </a:rPr>
              <a:t>左一样，是由内部的小颗粒小部分组成起来的，所以用</a:t>
            </a:r>
            <a:r>
              <a:rPr lang="en-US" altLang="zh-CN">
                <a:sym typeface="+mn-ea"/>
              </a:rPr>
              <a:t>“</a:t>
            </a:r>
            <a:r>
              <a:rPr lang="ko-KR" altLang="en-US">
                <a:sym typeface="+mn-ea"/>
              </a:rPr>
              <a:t>세다</a:t>
            </a:r>
            <a:r>
              <a:rPr lang="en-US" altLang="zh-CN">
                <a:sym typeface="+mn-ea"/>
              </a:rPr>
              <a:t>”</a:t>
            </a:r>
            <a:r>
              <a:rPr lang="zh-CN" altLang="en-US">
                <a:sym typeface="+mn-ea"/>
              </a:rPr>
              <a:t>这种代表</a:t>
            </a:r>
            <a:r>
              <a:rPr lang="en-US" altLang="zh-CN">
                <a:sym typeface="+mn-ea"/>
              </a:rPr>
              <a:t>“</a:t>
            </a:r>
            <a:r>
              <a:rPr lang="ko-KR" altLang="en-US">
                <a:sym typeface="+mn-ea"/>
              </a:rPr>
              <a:t>힘이</a:t>
            </a:r>
            <a:r>
              <a:rPr lang="en-US" altLang="ko-KR">
                <a:sym typeface="+mn-ea"/>
              </a:rPr>
              <a:t> </a:t>
            </a:r>
            <a:r>
              <a:rPr lang="ko-KR" altLang="en-US">
                <a:sym typeface="+mn-ea"/>
              </a:rPr>
              <a:t>많다</a:t>
            </a:r>
            <a:r>
              <a:rPr lang="zh-CN" altLang="ko-KR">
                <a:sym typeface="+mn-ea"/>
              </a:rPr>
              <a:t>（多）</a:t>
            </a:r>
            <a:r>
              <a:rPr lang="en-US" altLang="zh-CN">
                <a:sym typeface="+mn-ea"/>
              </a:rPr>
              <a:t>”</a:t>
            </a:r>
            <a:r>
              <a:rPr lang="zh-CN" altLang="en-US">
                <a:sym typeface="+mn-ea"/>
              </a:rPr>
              <a:t>的形容词来形容。汉语母语使用者偏向于把</a:t>
            </a:r>
            <a:r>
              <a:rPr lang="en-US" altLang="zh-CN">
                <a:sym typeface="+mn-ea"/>
              </a:rPr>
              <a:t>“</a:t>
            </a:r>
            <a:r>
              <a:rPr lang="zh-CN" altLang="en-US">
                <a:sym typeface="+mn-ea"/>
              </a:rPr>
              <a:t>力量</a:t>
            </a:r>
            <a:r>
              <a:rPr lang="en-US" altLang="zh-CN">
                <a:sym typeface="+mn-ea"/>
              </a:rPr>
              <a:t>”</a:t>
            </a:r>
            <a:r>
              <a:rPr lang="zh-CN" altLang="en-US">
                <a:sym typeface="+mn-ea"/>
              </a:rPr>
              <a:t>和</a:t>
            </a:r>
            <a:r>
              <a:rPr lang="en-US" altLang="zh-CN">
                <a:sym typeface="+mn-ea"/>
              </a:rPr>
              <a:t>“</a:t>
            </a:r>
            <a:r>
              <a:rPr lang="zh-CN" altLang="en-US">
                <a:sym typeface="+mn-ea"/>
              </a:rPr>
              <a:t>数量</a:t>
            </a:r>
            <a:r>
              <a:rPr lang="en-US" altLang="zh-CN">
                <a:sym typeface="+mn-ea"/>
              </a:rPr>
              <a:t>”</a:t>
            </a:r>
            <a:r>
              <a:rPr lang="zh-CN" altLang="en-US">
                <a:sym typeface="+mn-ea"/>
              </a:rPr>
              <a:t>理解为关于</a:t>
            </a:r>
            <a:r>
              <a:rPr lang="en-US" altLang="zh-CN">
                <a:sym typeface="+mn-ea"/>
              </a:rPr>
              <a:t>“</a:t>
            </a:r>
            <a:r>
              <a:rPr lang="zh-CN" altLang="en-US">
                <a:sym typeface="+mn-ea"/>
              </a:rPr>
              <a:t>量</a:t>
            </a:r>
            <a:r>
              <a:rPr lang="en-US" altLang="zh-CN">
                <a:sym typeface="+mn-ea"/>
              </a:rPr>
              <a:t>”</a:t>
            </a:r>
            <a:r>
              <a:rPr lang="zh-CN" altLang="en-US">
                <a:sym typeface="+mn-ea"/>
              </a:rPr>
              <a:t>的概念，像图</a:t>
            </a:r>
            <a:r>
              <a:rPr lang="en-US" altLang="zh-CN">
                <a:sym typeface="+mn-ea"/>
              </a:rPr>
              <a:t>6</a:t>
            </a:r>
            <a:r>
              <a:rPr lang="zh-CN" altLang="en-US">
                <a:sym typeface="+mn-ea"/>
              </a:rPr>
              <a:t>右一样将其看作一个整体（一个大的、总的整体），用</a:t>
            </a:r>
            <a:r>
              <a:rPr lang="en-US" altLang="zh-CN">
                <a:sym typeface="+mn-ea"/>
              </a:rPr>
              <a:t>“</a:t>
            </a:r>
            <a:r>
              <a:rPr lang="zh-CN" altLang="en-US">
                <a:sym typeface="+mn-ea"/>
              </a:rPr>
              <a:t>大</a:t>
            </a:r>
            <a:r>
              <a:rPr lang="en-US" altLang="zh-CN">
                <a:sym typeface="+mn-ea"/>
              </a:rPr>
              <a:t>”</a:t>
            </a:r>
            <a:r>
              <a:rPr lang="zh-CN" altLang="en-US">
                <a:sym typeface="+mn-ea"/>
              </a:rPr>
              <a:t>来形容；韩语母语使用者偏向于把</a:t>
            </a:r>
            <a:r>
              <a:rPr lang="en-US" altLang="zh-CN">
                <a:sym typeface="+mn-ea"/>
              </a:rPr>
              <a:t>“</a:t>
            </a:r>
            <a:r>
              <a:rPr lang="zh-CN" altLang="en-US">
                <a:sym typeface="+mn-ea"/>
              </a:rPr>
              <a:t>力量</a:t>
            </a:r>
            <a:r>
              <a:rPr lang="en-US" altLang="zh-CN">
                <a:sym typeface="+mn-ea"/>
              </a:rPr>
              <a:t>”</a:t>
            </a:r>
            <a:r>
              <a:rPr lang="zh-CN" altLang="en-US">
                <a:sym typeface="+mn-ea"/>
              </a:rPr>
              <a:t>理解成像图</a:t>
            </a:r>
            <a:r>
              <a:rPr lang="en-US" altLang="zh-CN">
                <a:sym typeface="+mn-ea"/>
              </a:rPr>
              <a:t>6</a:t>
            </a:r>
            <a:r>
              <a:rPr lang="zh-CN" altLang="en-US">
                <a:sym typeface="+mn-ea"/>
              </a:rPr>
              <a:t>左一样，是由内部的小颗粒小部分组成起来，所以用</a:t>
            </a:r>
            <a:r>
              <a:rPr lang="en-US" altLang="zh-CN">
                <a:sym typeface="+mn-ea"/>
              </a:rPr>
              <a:t>“</a:t>
            </a:r>
            <a:r>
              <a:rPr lang="ko-KR" altLang="en-US">
                <a:sym typeface="+mn-ea"/>
              </a:rPr>
              <a:t>세다</a:t>
            </a:r>
            <a:r>
              <a:rPr lang="en-US" altLang="zh-CN">
                <a:sym typeface="+mn-ea"/>
              </a:rPr>
              <a:t>”</a:t>
            </a:r>
            <a:r>
              <a:rPr lang="zh-CN" altLang="en-US">
                <a:sym typeface="+mn-ea"/>
              </a:rPr>
              <a:t>这种代表</a:t>
            </a:r>
            <a:r>
              <a:rPr lang="en-US" altLang="zh-CN">
                <a:sym typeface="+mn-ea"/>
              </a:rPr>
              <a:t>“</a:t>
            </a:r>
            <a:r>
              <a:rPr lang="ko-KR" altLang="en-US">
                <a:sym typeface="+mn-ea"/>
              </a:rPr>
              <a:t>힘이</a:t>
            </a:r>
            <a:r>
              <a:rPr lang="en-US" altLang="ko-KR">
                <a:sym typeface="+mn-ea"/>
              </a:rPr>
              <a:t> </a:t>
            </a:r>
            <a:r>
              <a:rPr lang="ko-KR" altLang="en-US">
                <a:sym typeface="+mn-ea"/>
              </a:rPr>
              <a:t>많다</a:t>
            </a:r>
            <a:r>
              <a:rPr lang="zh-CN" altLang="ko-KR">
                <a:sym typeface="+mn-ea"/>
              </a:rPr>
              <a:t>（多）</a:t>
            </a:r>
            <a:r>
              <a:rPr lang="en-US" altLang="zh-CN">
                <a:sym typeface="+mn-ea"/>
              </a:rPr>
              <a:t>”</a:t>
            </a:r>
            <a:r>
              <a:rPr lang="zh-CN" altLang="en-US">
                <a:sym typeface="+mn-ea"/>
              </a:rPr>
              <a:t>的形容词来形容。</a:t>
            </a:r>
            <a:endParaRPr lang="zh-CN" altLang="en-US"/>
          </a:p>
          <a:p>
            <a:pPr algn="ctr"/>
            <a:endParaRPr lang="ko-KR" altLang="en-US"/>
          </a:p>
        </p:txBody>
      </p:sp>
      <p:grpSp>
        <p:nvGrpSpPr>
          <p:cNvPr id="22" name="그룹 2"/>
          <p:cNvGrpSpPr/>
          <p:nvPr/>
        </p:nvGrpSpPr>
        <p:grpSpPr>
          <a:xfrm>
            <a:off x="383970" y="363788"/>
            <a:ext cx="5826824" cy="550610"/>
            <a:chOff x="4967844" y="411292"/>
            <a:chExt cx="2657031" cy="550610"/>
          </a:xfrm>
        </p:grpSpPr>
        <p:sp>
          <p:nvSpPr>
            <p:cNvPr id="23"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24"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为什么会有这种语言现象？</a:t>
              </a:r>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7" name="图片 6"/>
          <p:cNvPicPr>
            <a:picLocks noChangeAspect="1"/>
          </p:cNvPicPr>
          <p:nvPr>
            <p:custDataLst>
              <p:tags r:id="rId4"/>
            </p:custDataLst>
          </p:nvPr>
        </p:nvPicPr>
        <p:blipFill>
          <a:blip r:embed="rId5"/>
          <a:stretch>
            <a:fillRect/>
          </a:stretch>
        </p:blipFill>
        <p:spPr>
          <a:xfrm>
            <a:off x="2371725" y="914400"/>
            <a:ext cx="7355840" cy="5262245"/>
          </a:xfrm>
          <a:prstGeom prst="rect">
            <a:avLst/>
          </a:prstGeom>
        </p:spPr>
      </p:pic>
      <p:sp>
        <p:nvSpPr>
          <p:cNvPr id="5" name="文本框 4"/>
          <p:cNvSpPr txBox="1"/>
          <p:nvPr>
            <p:custDataLst>
              <p:tags r:id="rId6"/>
            </p:custDataLst>
          </p:nvPr>
        </p:nvSpPr>
        <p:spPr>
          <a:xfrm>
            <a:off x="384810" y="6381115"/>
            <a:ext cx="10968990" cy="368300"/>
          </a:xfrm>
          <a:prstGeom prst="rect">
            <a:avLst/>
          </a:prstGeom>
          <a:noFill/>
        </p:spPr>
        <p:txBody>
          <a:bodyPr wrap="square" rtlCol="0">
            <a:spAutoFit/>
          </a:bodyPr>
          <a:p>
            <a:r>
              <a:rPr lang="zh-CN" altLang="en-US">
                <a:latin typeface="华文宋体" panose="02010600040101010101" charset="-122"/>
                <a:ea typeface="华文宋体" panose="02010600040101010101" charset="-122"/>
                <a:cs typeface="华文宋体" panose="02010600040101010101" charset="-122"/>
              </a:rPr>
              <a:t>김진수· 오금희(2014)，韩汉空间形容词“크다（Keuda）” 和“大”的语义对比研究[J]，어문연구</a:t>
            </a:r>
            <a:endParaRPr lang="zh-CN" altLang="en-US">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9AAAD">
            <a:alpha val="40000"/>
          </a:srgbClr>
        </a:solidFill>
        <a:effectLst/>
      </p:bgPr>
    </p:bg>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solidFill>
                <a:schemeClr val="tx1"/>
              </a:solidFill>
            </a:endParaRPr>
          </a:p>
        </p:txBody>
      </p:sp>
      <p:grpSp>
        <p:nvGrpSpPr>
          <p:cNvPr id="6" name="그룹 2"/>
          <p:cNvGrpSpPr/>
          <p:nvPr/>
        </p:nvGrpSpPr>
        <p:grpSpPr>
          <a:xfrm>
            <a:off x="383970" y="363788"/>
            <a:ext cx="5826824" cy="550610"/>
            <a:chOff x="4967844" y="411292"/>
            <a:chExt cx="2657031" cy="550610"/>
          </a:xfrm>
        </p:grpSpPr>
        <p:sp>
          <p:nvSpPr>
            <p:cNvPr id="8"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9"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论文</a:t>
              </a:r>
              <a:r>
                <a:rPr lang="en-US" altLang="zh-CN" sz="2000" dirty="0">
                  <a:solidFill>
                    <a:schemeClr val="bg1"/>
                  </a:solidFill>
                  <a:latin typeface="에스코어 드림 3 Light" panose="020B0303030302020204" pitchFamily="34" charset="-127"/>
                  <a:ea typeface="宋体" panose="02010600030101010101" pitchFamily="2" charset="-122"/>
                </a:rPr>
                <a:t>2</a:t>
              </a:r>
              <a:r>
                <a:rPr lang="zh-CN" altLang="en-US" sz="2000" dirty="0">
                  <a:solidFill>
                    <a:schemeClr val="bg1"/>
                  </a:solidFill>
                  <a:latin typeface="에스코어 드림 3 Light" panose="020B0303030302020204" pitchFamily="34" charset="-127"/>
                  <a:ea typeface="宋体" panose="02010600030101010101" pitchFamily="2" charset="-122"/>
                </a:rPr>
                <a:t>：</a:t>
              </a:r>
              <a:r>
                <a:rPr lang="zh-CN" altLang="en-US" sz="2000">
                  <a:solidFill>
                    <a:schemeClr val="bg1"/>
                  </a:solidFill>
                  <a:latin typeface="宋体" panose="02010600030101010101" pitchFamily="2" charset="-122"/>
                  <a:ea typeface="宋体" panose="02010600030101010101" pitchFamily="2" charset="-122"/>
                  <a:cs typeface="宋体" panose="02010600030101010101" pitchFamily="2" charset="-122"/>
                  <a:sym typeface="+mn-ea"/>
                </a:rPr>
                <a:t>이민우(2000)</a:t>
              </a:r>
              <a:endPar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3" name="文本框 2"/>
          <p:cNvSpPr txBox="1"/>
          <p:nvPr>
            <p:custDataLst>
              <p:tags r:id="rId4"/>
            </p:custDataLst>
          </p:nvPr>
        </p:nvSpPr>
        <p:spPr>
          <a:xfrm>
            <a:off x="516255" y="6421755"/>
            <a:ext cx="10743565" cy="321945"/>
          </a:xfrm>
          <a:prstGeom prst="rect">
            <a:avLst/>
          </a:prstGeom>
          <a:noFill/>
        </p:spPr>
        <p:txBody>
          <a:bodyPr wrap="square" rtlCol="0">
            <a:spAutoFit/>
          </a:bodyPr>
          <a:p>
            <a:r>
              <a:rPr lang="zh-CN" altLang="en-US" sz="1500">
                <a:latin typeface="宋体" panose="02010600030101010101" pitchFamily="2" charset="-122"/>
                <a:ea typeface="宋体" panose="02010600030101010101" pitchFamily="2" charset="-122"/>
                <a:cs typeface="宋体" panose="02010600030101010101" pitchFamily="2" charset="-122"/>
              </a:rPr>
              <a:t>이민우(2000)，차원형용사 '大'의 의미와 기능에 대한 인지의미론적 고찰[J]，中国言语研究 第12辑.pdf</a:t>
            </a:r>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a:picLocks noChangeAspect="1"/>
          </p:cNvPicPr>
          <p:nvPr>
            <p:custDataLst>
              <p:tags r:id="rId5"/>
            </p:custDataLst>
          </p:nvPr>
        </p:nvPicPr>
        <p:blipFill>
          <a:blip r:embed="rId6"/>
          <a:stretch>
            <a:fillRect/>
          </a:stretch>
        </p:blipFill>
        <p:spPr>
          <a:xfrm>
            <a:off x="2576195" y="1014095"/>
            <a:ext cx="6729730" cy="51466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4" name="그룹 2"/>
          <p:cNvGrpSpPr/>
          <p:nvPr/>
        </p:nvGrpSpPr>
        <p:grpSpPr>
          <a:xfrm>
            <a:off x="383970" y="363788"/>
            <a:ext cx="5826824" cy="550610"/>
            <a:chOff x="4967844" y="411292"/>
            <a:chExt cx="2657031" cy="550610"/>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zh-CN" sz="2000" dirty="0">
                  <a:solidFill>
                    <a:schemeClr val="bg1"/>
                  </a:solidFill>
                  <a:latin typeface="에스코어 드림 3 Light" panose="020B0303030302020204" pitchFamily="34" charset="-127"/>
                  <a:ea typeface="宋体" panose="02010600030101010101" pitchFamily="2" charset="-122"/>
                  <a:sym typeface="+mn-ea"/>
                </a:rPr>
                <a:t>异形同义现象</a:t>
              </a:r>
              <a:r>
                <a:rPr lang="en-US" altLang="zh-CN" sz="2000" dirty="0">
                  <a:solidFill>
                    <a:schemeClr val="bg1"/>
                  </a:solidFill>
                  <a:latin typeface="에스코어 드림 3 Light" panose="020B0303030302020204" pitchFamily="34" charset="-127"/>
                  <a:ea typeface="宋体" panose="02010600030101010101" pitchFamily="2" charset="-122"/>
                  <a:sym typeface="+mn-ea"/>
                </a:rPr>
                <a:t>-</a:t>
              </a:r>
              <a:r>
                <a:rPr lang="zh-CN" altLang="en-US" sz="2000" dirty="0">
                  <a:solidFill>
                    <a:schemeClr val="bg1"/>
                  </a:solidFill>
                  <a:latin typeface="에스코어 드림 3 Light" panose="020B0303030302020204" pitchFamily="34" charset="-127"/>
                  <a:ea typeface="宋体" panose="02010600030101010101" pitchFamily="2" charset="-122"/>
                  <a:sym typeface="+mn-ea"/>
                </a:rPr>
                <a:t>中韩对比（</a:t>
              </a:r>
              <a:r>
                <a:rPr lang="en-US" altLang="zh-CN" sz="2000" dirty="0">
                  <a:solidFill>
                    <a:schemeClr val="bg1"/>
                  </a:solidFill>
                  <a:latin typeface="에스코어 드림 3 Light" panose="020B0303030302020204" pitchFamily="34" charset="-127"/>
                  <a:ea typeface="宋体" panose="02010600030101010101" pitchFamily="2" charset="-122"/>
                  <a:sym typeface="+mn-ea"/>
                </a:rPr>
                <a:t>2</a:t>
              </a:r>
              <a:r>
                <a:rPr lang="zh-CN" altLang="en-US" sz="2000" dirty="0">
                  <a:solidFill>
                    <a:schemeClr val="bg1"/>
                  </a:solidFill>
                  <a:latin typeface="에스코어 드림 3 Light" panose="020B0303030302020204" pitchFamily="34" charset="-127"/>
                  <a:ea typeface="宋体" panose="02010600030101010101" pitchFamily="2" charset="-122"/>
                  <a:sym typeface="+mn-ea"/>
                </a:rPr>
                <a:t>）</a:t>
              </a:r>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sp>
        <p:nvSpPr>
          <p:cNvPr id="2" name="文本框 1"/>
          <p:cNvSpPr txBox="1"/>
          <p:nvPr/>
        </p:nvSpPr>
        <p:spPr>
          <a:xfrm>
            <a:off x="767080" y="1043940"/>
            <a:ext cx="11256645" cy="3169285"/>
          </a:xfrm>
          <a:prstGeom prst="rect">
            <a:avLst/>
          </a:prstGeom>
          <a:noFill/>
        </p:spPr>
        <p:txBody>
          <a:bodyPr wrap="square" rtlCol="0" anchor="t">
            <a:spAutoFit/>
          </a:bodyPr>
          <a:p>
            <a:r>
              <a:rPr lang="zh-CN" altLang="en-US" sz="2000">
                <a:latin typeface="新宋体" panose="02010609030101010101" charset="-122"/>
                <a:ea typeface="新宋体" panose="02010609030101010101" charset="-122"/>
                <a:cs typeface="新宋体" panose="02010609030101010101" charset="-122"/>
                <a:sym typeface="+mn-ea"/>
              </a:rPr>
              <a:t>2a) 土著居民在见面时，握过手后还要转身</a:t>
            </a:r>
            <a:r>
              <a:rPr lang="zh-CN" altLang="en-US" sz="2000">
                <a:highlight>
                  <a:srgbClr val="FFFF00"/>
                </a:highlight>
                <a:latin typeface="新宋体" panose="02010609030101010101" charset="-122"/>
                <a:ea typeface="新宋体" panose="02010609030101010101" charset="-122"/>
                <a:cs typeface="新宋体" panose="02010609030101010101" charset="-122"/>
                <a:sym typeface="+mn-ea"/>
              </a:rPr>
              <a:t>向后</a:t>
            </a:r>
            <a:r>
              <a:rPr lang="zh-CN" altLang="en-US" sz="2000">
                <a:latin typeface="新宋体" panose="02010609030101010101" charset="-122"/>
                <a:ea typeface="新宋体" panose="02010609030101010101" charset="-122"/>
                <a:cs typeface="新宋体" panose="02010609030101010101" charset="-122"/>
                <a:sym typeface="+mn-ea"/>
              </a:rPr>
              <a:t>走几步，意思是向对方表明背后没有藏刀。</a:t>
            </a:r>
            <a:endParaRPr lang="zh-CN" altLang="en-US" sz="2000">
              <a:latin typeface="新宋体" panose="02010609030101010101" charset="-122"/>
              <a:ea typeface="新宋体" panose="02010609030101010101" charset="-122"/>
              <a:cs typeface="新宋体" panose="02010609030101010101" charset="-122"/>
            </a:endParaRPr>
          </a:p>
          <a:p>
            <a:r>
              <a:rPr lang="zh-CN" altLang="en-US" sz="2000">
                <a:latin typeface="新宋体" panose="02010609030101010101" charset="-122"/>
                <a:ea typeface="新宋体" panose="02010609030101010101" charset="-122"/>
                <a:cs typeface="新宋体" panose="02010609030101010101" charset="-122"/>
                <a:sym typeface="+mn-ea"/>
              </a:rPr>
              <a:t>2b) 土著居民在见面时，握过手后还要转身</a:t>
            </a:r>
            <a:r>
              <a:rPr lang="zh-CN" altLang="en-US" sz="2000">
                <a:highlight>
                  <a:srgbClr val="FFFF00"/>
                </a:highlight>
                <a:latin typeface="新宋体" panose="02010609030101010101" charset="-122"/>
                <a:ea typeface="新宋体" panose="02010609030101010101" charset="-122"/>
                <a:cs typeface="新宋体" panose="02010609030101010101" charset="-122"/>
                <a:sym typeface="+mn-ea"/>
              </a:rPr>
              <a:t>向前</a:t>
            </a:r>
            <a:r>
              <a:rPr lang="zh-CN" altLang="en-US" sz="2000">
                <a:latin typeface="新宋体" panose="02010609030101010101" charset="-122"/>
                <a:ea typeface="新宋体" panose="02010609030101010101" charset="-122"/>
                <a:cs typeface="新宋体" panose="02010609030101010101" charset="-122"/>
                <a:sym typeface="+mn-ea"/>
              </a:rPr>
              <a:t>走几步，意思是向对方表明背后没有藏刀。</a:t>
            </a:r>
            <a:endParaRPr lang="zh-CN" altLang="en-US" sz="2000">
              <a:latin typeface="新宋体" panose="02010609030101010101" charset="-122"/>
              <a:ea typeface="新宋体" panose="02010609030101010101" charset="-122"/>
              <a:cs typeface="新宋体" panose="02010609030101010101" charset="-122"/>
            </a:endParaRPr>
          </a:p>
          <a:p>
            <a:endParaRPr lang="zh-CN" altLang="en-US" sz="2000">
              <a:latin typeface="新宋体" panose="02010609030101010101" charset="-122"/>
              <a:ea typeface="新宋体" panose="02010609030101010101" charset="-122"/>
              <a:cs typeface="新宋体" panose="02010609030101010101" charset="-122"/>
            </a:endParaRPr>
          </a:p>
          <a:p>
            <a:r>
              <a:rPr lang="zh-CN" altLang="en-US" sz="2000">
                <a:latin typeface="新宋体" panose="02010609030101010101" charset="-122"/>
                <a:ea typeface="新宋体" panose="02010609030101010101" charset="-122"/>
                <a:cs typeface="新宋体" panose="02010609030101010101" charset="-122"/>
                <a:sym typeface="+mn-ea"/>
              </a:rPr>
              <a:t>2a) 토착 주민들은 만날 때 손을 잡은 후 몇 보 걸어 </a:t>
            </a:r>
            <a:r>
              <a:rPr lang="zh-CN" altLang="en-US" sz="2000">
                <a:highlight>
                  <a:srgbClr val="FFFF00"/>
                </a:highlight>
                <a:latin typeface="新宋体" panose="02010609030101010101" charset="-122"/>
                <a:ea typeface="新宋体" panose="02010609030101010101" charset="-122"/>
                <a:cs typeface="新宋体" panose="02010609030101010101" charset="-122"/>
                <a:sym typeface="+mn-ea"/>
              </a:rPr>
              <a:t>뒤로</a:t>
            </a:r>
            <a:r>
              <a:rPr lang="zh-CN" altLang="en-US" sz="2000">
                <a:latin typeface="新宋体" panose="02010609030101010101" charset="-122"/>
                <a:ea typeface="新宋体" panose="02010609030101010101" charset="-122"/>
                <a:cs typeface="新宋体" panose="02010609030101010101" charset="-122"/>
                <a:sym typeface="+mn-ea"/>
              </a:rPr>
              <a:t> 돌아가야 하는데, </a:t>
            </a:r>
            <a:endParaRPr lang="zh-CN" altLang="en-US" sz="2000">
              <a:latin typeface="新宋体" panose="02010609030101010101" charset="-122"/>
              <a:ea typeface="新宋体" panose="02010609030101010101" charset="-122"/>
              <a:cs typeface="新宋体" panose="02010609030101010101" charset="-122"/>
              <a:sym typeface="+mn-ea"/>
            </a:endParaRPr>
          </a:p>
          <a:p>
            <a:r>
              <a:rPr lang="zh-CN" altLang="en-US" sz="2000">
                <a:latin typeface="新宋体" panose="02010609030101010101" charset="-122"/>
                <a:ea typeface="新宋体" panose="02010609030101010101" charset="-122"/>
                <a:cs typeface="新宋体" panose="02010609030101010101" charset="-122"/>
                <a:sym typeface="+mn-ea"/>
              </a:rPr>
              <a:t>이는 상대에게 등 뒤에는 숨은 칼이 없다는 것을 보여주는 의미입니다.</a:t>
            </a:r>
            <a:endParaRPr lang="zh-CN" altLang="en-US" sz="2000">
              <a:latin typeface="新宋体" panose="02010609030101010101" charset="-122"/>
              <a:ea typeface="新宋体" panose="02010609030101010101" charset="-122"/>
              <a:cs typeface="新宋体" panose="02010609030101010101" charset="-122"/>
            </a:endParaRPr>
          </a:p>
          <a:p>
            <a:r>
              <a:rPr lang="zh-CN" altLang="en-US" sz="2000">
                <a:latin typeface="新宋体" panose="02010609030101010101" charset="-122"/>
                <a:ea typeface="新宋体" panose="02010609030101010101" charset="-122"/>
                <a:cs typeface="新宋体" panose="02010609030101010101" charset="-122"/>
                <a:sym typeface="+mn-ea"/>
              </a:rPr>
              <a:t>2b) 토착 주민들은 만날 때 손을 잡은 후 몇 보 걸어 </a:t>
            </a:r>
            <a:r>
              <a:rPr lang="zh-CN" altLang="en-US" sz="2000">
                <a:highlight>
                  <a:srgbClr val="FFFF00"/>
                </a:highlight>
                <a:latin typeface="新宋体" panose="02010609030101010101" charset="-122"/>
                <a:ea typeface="新宋体" panose="02010609030101010101" charset="-122"/>
                <a:cs typeface="新宋体" panose="02010609030101010101" charset="-122"/>
                <a:sym typeface="+mn-ea"/>
              </a:rPr>
              <a:t>앞으로</a:t>
            </a:r>
            <a:r>
              <a:rPr lang="zh-CN" altLang="en-US" sz="2000">
                <a:latin typeface="新宋体" panose="02010609030101010101" charset="-122"/>
                <a:ea typeface="新宋体" panose="02010609030101010101" charset="-122"/>
                <a:cs typeface="新宋体" panose="02010609030101010101" charset="-122"/>
                <a:sym typeface="+mn-ea"/>
              </a:rPr>
              <a:t> 돌아가야 하는데, </a:t>
            </a:r>
            <a:endParaRPr lang="zh-CN" altLang="en-US" sz="2000">
              <a:latin typeface="新宋体" panose="02010609030101010101" charset="-122"/>
              <a:ea typeface="新宋体" panose="02010609030101010101" charset="-122"/>
              <a:cs typeface="新宋体" panose="02010609030101010101" charset="-122"/>
              <a:sym typeface="+mn-ea"/>
            </a:endParaRPr>
          </a:p>
          <a:p>
            <a:r>
              <a:rPr lang="zh-CN" altLang="en-US" sz="2000">
                <a:latin typeface="新宋体" panose="02010609030101010101" charset="-122"/>
                <a:ea typeface="新宋体" panose="02010609030101010101" charset="-122"/>
                <a:cs typeface="新宋体" panose="02010609030101010101" charset="-122"/>
                <a:sym typeface="+mn-ea"/>
              </a:rPr>
              <a:t>이는 상대에게 등 뒤에는 숨은 칼이 없다는 것을 보여주는 의미입니다.</a:t>
            </a:r>
            <a:endParaRPr lang="zh-CN" altLang="en-US" sz="2000">
              <a:latin typeface="新宋体" panose="02010609030101010101" charset="-122"/>
              <a:ea typeface="新宋体" panose="02010609030101010101" charset="-122"/>
              <a:cs typeface="新宋体" panose="02010609030101010101" charset="-122"/>
            </a:endParaRPr>
          </a:p>
          <a:p>
            <a:endParaRPr lang="zh-CN" altLang="en-US" sz="2000">
              <a:latin typeface="新宋体" panose="02010609030101010101" charset="-122"/>
              <a:ea typeface="新宋体" panose="02010609030101010101" charset="-122"/>
              <a:cs typeface="新宋体" panose="02010609030101010101" charset="-122"/>
            </a:endParaRPr>
          </a:p>
          <a:p>
            <a:r>
              <a:rPr lang="en-US" altLang="zh-CN" sz="2000">
                <a:latin typeface="新宋体" panose="02010609030101010101" charset="-122"/>
                <a:ea typeface="新宋体" panose="02010609030101010101" charset="-122"/>
                <a:cs typeface="新宋体" panose="02010609030101010101" charset="-122"/>
              </a:rPr>
              <a:t>papago</a:t>
            </a:r>
            <a:r>
              <a:rPr lang="zh-CN" altLang="en-US" sz="2000">
                <a:latin typeface="新宋体" panose="02010609030101010101" charset="-122"/>
                <a:ea typeface="新宋体" panose="02010609030101010101" charset="-122"/>
                <a:cs typeface="新宋体" panose="02010609030101010101" charset="-122"/>
              </a:rPr>
              <a:t>：</a:t>
            </a:r>
            <a:endParaRPr lang="zh-CN" altLang="en-US" sz="2000">
              <a:latin typeface="新宋体" panose="02010609030101010101" charset="-122"/>
              <a:ea typeface="新宋体" panose="02010609030101010101" charset="-122"/>
              <a:cs typeface="新宋体" panose="02010609030101010101" charset="-122"/>
            </a:endParaRPr>
          </a:p>
          <a:p>
            <a:endParaRPr lang="zh-CN" altLang="en-US" sz="2000">
              <a:latin typeface="新宋体" panose="02010609030101010101" charset="-122"/>
              <a:ea typeface="新宋体" panose="02010609030101010101" charset="-122"/>
              <a:cs typeface="新宋体" panose="02010609030101010101" charset="-122"/>
            </a:endParaRPr>
          </a:p>
        </p:txBody>
      </p:sp>
      <p:pic>
        <p:nvPicPr>
          <p:cNvPr id="3" name="图片 2"/>
          <p:cNvPicPr>
            <a:picLocks noChangeAspect="1"/>
          </p:cNvPicPr>
          <p:nvPr>
            <p:custDataLst>
              <p:tags r:id="rId4"/>
            </p:custDataLst>
          </p:nvPr>
        </p:nvPicPr>
        <p:blipFill>
          <a:blip r:embed="rId5"/>
          <a:stretch>
            <a:fillRect/>
          </a:stretch>
        </p:blipFill>
        <p:spPr>
          <a:xfrm>
            <a:off x="178435" y="3822065"/>
            <a:ext cx="11845290" cy="2354580"/>
          </a:xfrm>
          <a:prstGeom prst="rect">
            <a:avLst/>
          </a:prstGeom>
        </p:spPr>
      </p:pic>
      <p:sp>
        <p:nvSpPr>
          <p:cNvPr id="8" name="矩形 7"/>
          <p:cNvSpPr/>
          <p:nvPr/>
        </p:nvSpPr>
        <p:spPr>
          <a:xfrm>
            <a:off x="10104755" y="4559300"/>
            <a:ext cx="427355" cy="321945"/>
          </a:xfrm>
          <a:prstGeom prst="rect">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矩形 8"/>
          <p:cNvSpPr/>
          <p:nvPr>
            <p:custDataLst>
              <p:tags r:id="rId6"/>
            </p:custDataLst>
          </p:nvPr>
        </p:nvSpPr>
        <p:spPr>
          <a:xfrm>
            <a:off x="10975340" y="5316220"/>
            <a:ext cx="537210" cy="321945"/>
          </a:xfrm>
          <a:prstGeom prst="rect">
            <a:avLst/>
          </a:prstGeom>
          <a:ln>
            <a:solidFill>
              <a:srgbClr val="FF0000"/>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0" y="639093"/>
            <a:ext cx="12192000" cy="567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a:p>
        </p:txBody>
      </p:sp>
      <p:grpSp>
        <p:nvGrpSpPr>
          <p:cNvPr id="3" name="그룹 2"/>
          <p:cNvGrpSpPr/>
          <p:nvPr/>
        </p:nvGrpSpPr>
        <p:grpSpPr>
          <a:xfrm>
            <a:off x="383970" y="363788"/>
            <a:ext cx="5826824" cy="1083201"/>
            <a:chOff x="4967844" y="411292"/>
            <a:chExt cx="2657031" cy="1083201"/>
          </a:xfrm>
        </p:grpSpPr>
        <p:sp>
          <p:nvSpPr>
            <p:cNvPr id="5" name="사각형: 둥근 모서리 4"/>
            <p:cNvSpPr/>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5072475" y="479763"/>
              <a:ext cx="2500054" cy="1014730"/>
            </a:xfrm>
            <a:prstGeom prst="rect">
              <a:avLst/>
            </a:prstGeom>
            <a:noFill/>
          </p:spPr>
          <p:txBody>
            <a:bodyPr wrap="square" rtlCol="0">
              <a:spAutoFit/>
            </a:bodyPr>
            <a:lstStyle/>
            <a:p>
              <a:r>
                <a:rPr lang="zh-CN" altLang="en-US" sz="2000" dirty="0">
                  <a:solidFill>
                    <a:schemeClr val="bg1"/>
                  </a:solidFill>
                  <a:latin typeface="에스코어 드림 3 Light" panose="020B0303030302020204" pitchFamily="34" charset="-127"/>
                  <a:ea typeface="宋体" panose="02010600030101010101" pitchFamily="2" charset="-122"/>
                  <a:sym typeface="+mn-ea"/>
                </a:rPr>
                <a:t>反思：这篇论文的逻辑推导合理吗？</a:t>
              </a:r>
              <a:r>
                <a:rPr lang="en-US" altLang="zh-CN" sz="2000" dirty="0">
                  <a:solidFill>
                    <a:schemeClr val="bg1"/>
                  </a:solidFill>
                  <a:latin typeface="에스코어 드림 3 Light" panose="020B0303030302020204" pitchFamily="34" charset="-127"/>
                  <a:ea typeface="宋体" panose="02010600030101010101" pitchFamily="2" charset="-122"/>
                  <a:sym typeface="+mn-ea"/>
                </a:rPr>
                <a:t>  </a:t>
              </a:r>
              <a:endParaRPr lang="zh-CN" altLang="ko-KR"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4" name="文本框 3"/>
          <p:cNvSpPr txBox="1"/>
          <p:nvPr/>
        </p:nvSpPr>
        <p:spPr>
          <a:xfrm>
            <a:off x="384175" y="6412865"/>
            <a:ext cx="11451590" cy="553085"/>
          </a:xfrm>
          <a:prstGeom prst="rect">
            <a:avLst/>
          </a:prstGeom>
          <a:noFill/>
        </p:spPr>
        <p:txBody>
          <a:bodyPr wrap="square" rtlCol="0">
            <a:spAutoFit/>
          </a:bodyPr>
          <a:p>
            <a:r>
              <a:rPr lang="zh-CN" altLang="en-US" sz="1500">
                <a:latin typeface="宋体" panose="02010600030101010101" pitchFamily="2" charset="-122"/>
                <a:ea typeface="宋体" panose="02010600030101010101" pitchFamily="2" charset="-122"/>
                <a:cs typeface="宋体" panose="02010600030101010101" pitchFamily="2" charset="-122"/>
                <a:sym typeface="+mn-ea"/>
              </a:rPr>
              <a:t>이민우(2000)，차원형용사 '大'의 의미와 기능에 대한 인지의미론적 고찰[J]，中国言语研究 第12辑.pdf</a:t>
            </a:r>
            <a:endParaRPr lang="zh-CN" altLang="en-US" sz="1500">
              <a:latin typeface="宋体" panose="02010600030101010101" pitchFamily="2" charset="-122"/>
              <a:ea typeface="宋体" panose="02010600030101010101" pitchFamily="2" charset="-122"/>
              <a:cs typeface="宋体" panose="02010600030101010101" pitchFamily="2"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pic>
        <p:nvPicPr>
          <p:cNvPr id="8" name="图片 7"/>
          <p:cNvPicPr>
            <a:picLocks noChangeAspect="1"/>
          </p:cNvPicPr>
          <p:nvPr>
            <p:custDataLst>
              <p:tags r:id="rId1"/>
            </p:custDataLst>
          </p:nvPr>
        </p:nvPicPr>
        <p:blipFill>
          <a:blip r:embed="rId2"/>
          <a:stretch>
            <a:fillRect/>
          </a:stretch>
        </p:blipFill>
        <p:spPr>
          <a:xfrm>
            <a:off x="6661785" y="702945"/>
            <a:ext cx="4577715" cy="556514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4" name="그룹 2"/>
          <p:cNvGrpSpPr/>
          <p:nvPr/>
        </p:nvGrpSpPr>
        <p:grpSpPr>
          <a:xfrm>
            <a:off x="383970" y="363788"/>
            <a:ext cx="5826824" cy="1083201"/>
            <a:chOff x="4967844" y="411292"/>
            <a:chExt cx="2657031" cy="1083201"/>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1014730"/>
            </a:xfrm>
            <a:prstGeom prst="rect">
              <a:avLst/>
            </a:prstGeom>
            <a:noFill/>
          </p:spPr>
          <p:txBody>
            <a:bodyPr wrap="square" rtlCol="0">
              <a:spAutoFit/>
            </a:bodyPr>
            <a:p>
              <a:r>
                <a:rPr lang="zh-CN" altLang="en-US" sz="2000" dirty="0">
                  <a:solidFill>
                    <a:schemeClr val="bg1"/>
                  </a:solidFill>
                  <a:latin typeface="에스코어 드림 3 Light" panose="020B0303030302020204" pitchFamily="34" charset="-127"/>
                  <a:ea typeface="宋体" panose="02010600030101010101" pitchFamily="2" charset="-122"/>
                  <a:sym typeface="+mn-ea"/>
                </a:rPr>
                <a:t>反思：这篇论文的逻辑推导合理吗？</a:t>
              </a:r>
              <a:r>
                <a:rPr lang="en-US" altLang="zh-CN" sz="2000" dirty="0">
                  <a:solidFill>
                    <a:schemeClr val="bg1"/>
                  </a:solidFill>
                  <a:latin typeface="에스코어 드림 3 Light" panose="020B0303030302020204" pitchFamily="34" charset="-127"/>
                  <a:ea typeface="宋体" panose="02010600030101010101" pitchFamily="2" charset="-122"/>
                  <a:sym typeface="+mn-ea"/>
                </a:rPr>
                <a:t>  </a:t>
              </a:r>
              <a:endParaRPr lang="zh-CN" altLang="ko-KR"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10" name="图片 9"/>
          <p:cNvPicPr>
            <a:picLocks noChangeAspect="1"/>
          </p:cNvPicPr>
          <p:nvPr>
            <p:custDataLst>
              <p:tags r:id="rId4"/>
            </p:custDataLst>
          </p:nvPr>
        </p:nvPicPr>
        <p:blipFill>
          <a:blip r:embed="rId5"/>
          <a:stretch>
            <a:fillRect/>
          </a:stretch>
        </p:blipFill>
        <p:spPr>
          <a:xfrm>
            <a:off x="1052830" y="1631950"/>
            <a:ext cx="10095865" cy="2943225"/>
          </a:xfrm>
          <a:prstGeom prst="rect">
            <a:avLst/>
          </a:prstGeom>
        </p:spPr>
      </p:pic>
      <p:sp>
        <p:nvSpPr>
          <p:cNvPr id="2" name="文本框 1"/>
          <p:cNvSpPr txBox="1"/>
          <p:nvPr>
            <p:custDataLst>
              <p:tags r:id="rId6"/>
            </p:custDataLst>
          </p:nvPr>
        </p:nvSpPr>
        <p:spPr>
          <a:xfrm>
            <a:off x="384175" y="6379845"/>
            <a:ext cx="11451590" cy="553085"/>
          </a:xfrm>
          <a:prstGeom prst="rect">
            <a:avLst/>
          </a:prstGeom>
          <a:noFill/>
        </p:spPr>
        <p:txBody>
          <a:bodyPr wrap="square" rtlCol="0">
            <a:spAutoFit/>
          </a:bodyPr>
          <a:p>
            <a:r>
              <a:rPr lang="zh-CN" altLang="en-US" sz="1500">
                <a:latin typeface="宋体" panose="02010600030101010101" pitchFamily="2" charset="-122"/>
                <a:ea typeface="宋体" panose="02010600030101010101" pitchFamily="2" charset="-122"/>
                <a:cs typeface="宋体" panose="02010600030101010101" pitchFamily="2" charset="-122"/>
                <a:sym typeface="+mn-ea"/>
              </a:rPr>
              <a:t>이민우(2000)，차원형용사 '大'의 의미와 기능에 대한 인지의미론적 고찰[J]，中国言语研究 第12辑.pdf</a:t>
            </a:r>
            <a:endParaRPr lang="zh-CN" altLang="en-US" sz="1500">
              <a:latin typeface="宋体" panose="02010600030101010101" pitchFamily="2" charset="-122"/>
              <a:ea typeface="宋体" panose="02010600030101010101" pitchFamily="2" charset="-122"/>
              <a:cs typeface="宋体" panose="02010600030101010101" pitchFamily="2"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0" y="639093"/>
            <a:ext cx="12192000" cy="567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ko-KR"/>
          </a:p>
        </p:txBody>
      </p:sp>
      <p:grpSp>
        <p:nvGrpSpPr>
          <p:cNvPr id="3" name="그룹 2"/>
          <p:cNvGrpSpPr/>
          <p:nvPr/>
        </p:nvGrpSpPr>
        <p:grpSpPr>
          <a:xfrm>
            <a:off x="383970" y="363788"/>
            <a:ext cx="5826824" cy="775226"/>
            <a:chOff x="4967844" y="411292"/>
            <a:chExt cx="2657031" cy="775226"/>
          </a:xfrm>
        </p:grpSpPr>
        <p:sp>
          <p:nvSpPr>
            <p:cNvPr id="5" name="사각형: 둥근 모서리 4"/>
            <p:cNvSpPr/>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5072475" y="479763"/>
              <a:ext cx="2500054" cy="706755"/>
            </a:xfrm>
            <a:prstGeom prst="rect">
              <a:avLst/>
            </a:prstGeom>
            <a:noFill/>
          </p:spPr>
          <p:txBody>
            <a:bodyPr wrap="square" rtlCol="0">
              <a:spAutoFit/>
            </a:bodyPr>
            <a:lstStyle/>
            <a:p>
              <a:r>
                <a:rPr lang="zh-CN" altLang="en-US" sz="2000" dirty="0">
                  <a:solidFill>
                    <a:schemeClr val="bg1"/>
                  </a:solidFill>
                  <a:latin typeface="에스코어 드림 3 Light" panose="020B0303030302020204" pitchFamily="34" charset="-127"/>
                  <a:ea typeface="宋体" panose="02010600030101010101" pitchFamily="2" charset="-122"/>
                  <a:sym typeface="+mn-ea"/>
                </a:rPr>
                <a:t>反思：这篇论文的逻辑推导合理吗？</a:t>
              </a:r>
              <a:r>
                <a:rPr lang="en-US" altLang="zh-CN" sz="2000" dirty="0">
                  <a:solidFill>
                    <a:schemeClr val="bg1"/>
                  </a:solidFill>
                  <a:latin typeface="에스코어 드림 3 Light" panose="020B0303030302020204" pitchFamily="34" charset="-127"/>
                  <a:ea typeface="宋体" panose="02010600030101010101" pitchFamily="2" charset="-122"/>
                  <a:sym typeface="+mn-ea"/>
                </a:rPr>
                <a:t>  </a:t>
              </a:r>
              <a:endParaRPr lang="zh-CN" altLang="ko-KR"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pic>
        <p:nvPicPr>
          <p:cNvPr id="12" name="图片 11"/>
          <p:cNvPicPr>
            <a:picLocks noChangeAspect="1"/>
          </p:cNvPicPr>
          <p:nvPr>
            <p:custDataLst>
              <p:tags r:id="rId1"/>
            </p:custDataLst>
          </p:nvPr>
        </p:nvPicPr>
        <p:blipFill>
          <a:blip r:embed="rId2"/>
          <a:stretch>
            <a:fillRect/>
          </a:stretch>
        </p:blipFill>
        <p:spPr>
          <a:xfrm>
            <a:off x="1296035" y="1177925"/>
            <a:ext cx="9169400" cy="4897755"/>
          </a:xfrm>
          <a:prstGeom prst="rect">
            <a:avLst/>
          </a:prstGeom>
        </p:spPr>
      </p:pic>
      <p:sp>
        <p:nvSpPr>
          <p:cNvPr id="14" name="文本框 13"/>
          <p:cNvSpPr txBox="1"/>
          <p:nvPr>
            <p:custDataLst>
              <p:tags r:id="rId3"/>
            </p:custDataLst>
          </p:nvPr>
        </p:nvSpPr>
        <p:spPr>
          <a:xfrm>
            <a:off x="384175" y="6412865"/>
            <a:ext cx="11451590" cy="553085"/>
          </a:xfrm>
          <a:prstGeom prst="rect">
            <a:avLst/>
          </a:prstGeom>
          <a:noFill/>
        </p:spPr>
        <p:txBody>
          <a:bodyPr wrap="square" rtlCol="0">
            <a:spAutoFit/>
          </a:bodyPr>
          <a:p>
            <a:r>
              <a:rPr lang="zh-CN" altLang="en-US" sz="1500">
                <a:latin typeface="宋体" panose="02010600030101010101" pitchFamily="2" charset="-122"/>
                <a:ea typeface="宋体" panose="02010600030101010101" pitchFamily="2" charset="-122"/>
                <a:cs typeface="宋体" panose="02010600030101010101" pitchFamily="2" charset="-122"/>
                <a:sym typeface="+mn-ea"/>
              </a:rPr>
              <a:t>이민우(2000)，차원형용사 '大'의 의미와 기능에 대한 인지의미론적 고찰[J]，中国言语研究 第12辑.pdf</a:t>
            </a:r>
            <a:endParaRPr lang="zh-CN" altLang="en-US" sz="1500">
              <a:latin typeface="宋体" panose="02010600030101010101" pitchFamily="2" charset="-122"/>
              <a:ea typeface="宋体" panose="02010600030101010101" pitchFamily="2" charset="-122"/>
              <a:cs typeface="宋体" panose="02010600030101010101" pitchFamily="2"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4" name="그룹 2"/>
          <p:cNvGrpSpPr/>
          <p:nvPr/>
        </p:nvGrpSpPr>
        <p:grpSpPr>
          <a:xfrm>
            <a:off x="383970" y="363788"/>
            <a:ext cx="5826824" cy="1390541"/>
            <a:chOff x="4967844" y="411292"/>
            <a:chExt cx="2657031" cy="1390541"/>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1322070"/>
            </a:xfrm>
            <a:prstGeom prst="rect">
              <a:avLst/>
            </a:prstGeom>
            <a:noFill/>
          </p:spPr>
          <p:txBody>
            <a:bodyPr wrap="square" rtlCol="0">
              <a:spAutoFit/>
            </a:bodyPr>
            <a:p>
              <a:r>
                <a:rPr lang="zh-CN" altLang="en-US" sz="2000" dirty="0">
                  <a:solidFill>
                    <a:schemeClr val="bg1"/>
                  </a:solidFill>
                  <a:latin typeface="에스코어 드림 3 Light" panose="020B0303030302020204" pitchFamily="34" charset="-127"/>
                  <a:ea typeface="宋体" panose="02010600030101010101" pitchFamily="2" charset="-122"/>
                  <a:sym typeface="+mn-ea"/>
                </a:rPr>
                <a:t>反思：这篇论文的逻辑推导合理吗？</a:t>
              </a:r>
              <a:r>
                <a:rPr lang="en-US" altLang="zh-CN" sz="2000" dirty="0">
                  <a:solidFill>
                    <a:schemeClr val="bg1"/>
                  </a:solidFill>
                  <a:latin typeface="에스코어 드림 3 Light" panose="020B0303030302020204" pitchFamily="34" charset="-127"/>
                  <a:ea typeface="宋体" panose="02010600030101010101" pitchFamily="2" charset="-122"/>
                  <a:sym typeface="+mn-ea"/>
                </a:rPr>
                <a:t>  </a:t>
              </a:r>
              <a:endParaRPr lang="zh-CN" altLang="ko-KR"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9" name="图片 8"/>
          <p:cNvPicPr>
            <a:picLocks noChangeAspect="1"/>
          </p:cNvPicPr>
          <p:nvPr>
            <p:custDataLst>
              <p:tags r:id="rId4"/>
            </p:custDataLst>
          </p:nvPr>
        </p:nvPicPr>
        <p:blipFill>
          <a:blip r:embed="rId5"/>
          <a:stretch>
            <a:fillRect/>
          </a:stretch>
        </p:blipFill>
        <p:spPr>
          <a:xfrm>
            <a:off x="1345565" y="1194435"/>
            <a:ext cx="9467850" cy="4561205"/>
          </a:xfrm>
          <a:prstGeom prst="rect">
            <a:avLst/>
          </a:prstGeom>
        </p:spPr>
      </p:pic>
      <p:sp>
        <p:nvSpPr>
          <p:cNvPr id="2" name="文本框 1"/>
          <p:cNvSpPr txBox="1"/>
          <p:nvPr>
            <p:custDataLst>
              <p:tags r:id="rId6"/>
            </p:custDataLst>
          </p:nvPr>
        </p:nvSpPr>
        <p:spPr>
          <a:xfrm>
            <a:off x="384175" y="6412865"/>
            <a:ext cx="11451590" cy="553085"/>
          </a:xfrm>
          <a:prstGeom prst="rect">
            <a:avLst/>
          </a:prstGeom>
          <a:noFill/>
        </p:spPr>
        <p:txBody>
          <a:bodyPr wrap="square" rtlCol="0">
            <a:spAutoFit/>
          </a:bodyPr>
          <a:p>
            <a:r>
              <a:rPr lang="zh-CN" altLang="en-US" sz="1500">
                <a:latin typeface="宋体" panose="02010600030101010101" pitchFamily="2" charset="-122"/>
                <a:ea typeface="宋体" panose="02010600030101010101" pitchFamily="2" charset="-122"/>
                <a:cs typeface="宋体" panose="02010600030101010101" pitchFamily="2" charset="-122"/>
                <a:sym typeface="+mn-ea"/>
              </a:rPr>
              <a:t>이민우(2000)，차원형용사 '大'의 의미와 기능에 대한 인지의미론적 고찰[J]，中国言语研究 第12辑.pdf</a:t>
            </a:r>
            <a:endParaRPr lang="zh-CN" altLang="en-US" sz="1500">
              <a:latin typeface="宋体" panose="02010600030101010101" pitchFamily="2" charset="-122"/>
              <a:ea typeface="宋体" panose="02010600030101010101" pitchFamily="2" charset="-122"/>
              <a:cs typeface="宋体" panose="02010600030101010101" pitchFamily="2"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4" name="그룹 2"/>
          <p:cNvGrpSpPr/>
          <p:nvPr/>
        </p:nvGrpSpPr>
        <p:grpSpPr>
          <a:xfrm>
            <a:off x="383970" y="363788"/>
            <a:ext cx="5826824" cy="1390541"/>
            <a:chOff x="4967844" y="411292"/>
            <a:chExt cx="2657031" cy="1390541"/>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1322070"/>
            </a:xfrm>
            <a:prstGeom prst="rect">
              <a:avLst/>
            </a:prstGeom>
            <a:noFill/>
          </p:spPr>
          <p:txBody>
            <a:bodyPr wrap="square" rtlCol="0">
              <a:spAutoFit/>
            </a:bodyPr>
            <a:p>
              <a:r>
                <a:rPr lang="zh-CN" altLang="en-US" sz="2000" dirty="0">
                  <a:solidFill>
                    <a:schemeClr val="bg1"/>
                  </a:solidFill>
                  <a:latin typeface="에스코어 드림 3 Light" panose="020B0303030302020204" pitchFamily="34" charset="-127"/>
                  <a:ea typeface="宋体" panose="02010600030101010101" pitchFamily="2" charset="-122"/>
                  <a:sym typeface="+mn-ea"/>
                </a:rPr>
                <a:t>反思：这篇论文的逻辑推导合理吗？</a:t>
              </a:r>
              <a:r>
                <a:rPr lang="en-US" altLang="zh-CN" sz="2000" dirty="0">
                  <a:solidFill>
                    <a:schemeClr val="bg1"/>
                  </a:solidFill>
                  <a:latin typeface="에스코어 드림 3 Light" panose="020B0303030302020204" pitchFamily="34" charset="-127"/>
                  <a:ea typeface="宋体" panose="02010600030101010101" pitchFamily="2" charset="-122"/>
                  <a:sym typeface="+mn-ea"/>
                </a:rPr>
                <a:t>  </a:t>
              </a:r>
              <a:endParaRPr lang="zh-CN" altLang="ko-KR"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2" name="图片 1"/>
          <p:cNvPicPr>
            <a:picLocks noChangeAspect="1"/>
          </p:cNvPicPr>
          <p:nvPr>
            <p:custDataLst>
              <p:tags r:id="rId4"/>
            </p:custDataLst>
          </p:nvPr>
        </p:nvPicPr>
        <p:blipFill>
          <a:blip r:embed="rId5"/>
          <a:stretch>
            <a:fillRect/>
          </a:stretch>
        </p:blipFill>
        <p:spPr>
          <a:xfrm>
            <a:off x="728980" y="1254125"/>
            <a:ext cx="10734040" cy="4499610"/>
          </a:xfrm>
          <a:prstGeom prst="rect">
            <a:avLst/>
          </a:prstGeom>
        </p:spPr>
      </p:pic>
      <p:sp>
        <p:nvSpPr>
          <p:cNvPr id="3" name="文本框 2"/>
          <p:cNvSpPr txBox="1"/>
          <p:nvPr>
            <p:custDataLst>
              <p:tags r:id="rId6"/>
            </p:custDataLst>
          </p:nvPr>
        </p:nvSpPr>
        <p:spPr>
          <a:xfrm>
            <a:off x="384175" y="6412865"/>
            <a:ext cx="11451590" cy="553085"/>
          </a:xfrm>
          <a:prstGeom prst="rect">
            <a:avLst/>
          </a:prstGeom>
          <a:noFill/>
        </p:spPr>
        <p:txBody>
          <a:bodyPr wrap="square" rtlCol="0">
            <a:spAutoFit/>
          </a:bodyPr>
          <a:p>
            <a:r>
              <a:rPr lang="zh-CN" altLang="en-US" sz="1500">
                <a:latin typeface="宋体" panose="02010600030101010101" pitchFamily="2" charset="-122"/>
                <a:ea typeface="宋体" panose="02010600030101010101" pitchFamily="2" charset="-122"/>
                <a:cs typeface="宋体" panose="02010600030101010101" pitchFamily="2" charset="-122"/>
                <a:sym typeface="+mn-ea"/>
              </a:rPr>
              <a:t>이민우(2000)，차원형용사 '大'의 의미와 기능에 대한 인지의미론적 고찰[J]，中国言语研究 第12辑.pdf</a:t>
            </a:r>
            <a:endParaRPr lang="zh-CN" altLang="en-US" sz="1500">
              <a:latin typeface="宋体" panose="02010600030101010101" pitchFamily="2" charset="-122"/>
              <a:ea typeface="宋体" panose="02010600030101010101" pitchFamily="2" charset="-122"/>
              <a:cs typeface="宋体" panose="02010600030101010101" pitchFamily="2"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solidFill>
                <a:schemeClr val="tx1"/>
              </a:solidFill>
            </a:endParaRPr>
          </a:p>
        </p:txBody>
      </p:sp>
      <p:grpSp>
        <p:nvGrpSpPr>
          <p:cNvPr id="6" name="그룹 2"/>
          <p:cNvGrpSpPr/>
          <p:nvPr/>
        </p:nvGrpSpPr>
        <p:grpSpPr>
          <a:xfrm>
            <a:off x="383970" y="363788"/>
            <a:ext cx="5826824" cy="1390541"/>
            <a:chOff x="4967844" y="411292"/>
            <a:chExt cx="2657031" cy="1390541"/>
          </a:xfrm>
        </p:grpSpPr>
        <p:sp>
          <p:nvSpPr>
            <p:cNvPr id="8"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9" name="TextBox 5"/>
            <p:cNvSpPr txBox="1"/>
            <p:nvPr>
              <p:custDataLst>
                <p:tags r:id="rId3"/>
              </p:custDataLst>
            </p:nvPr>
          </p:nvSpPr>
          <p:spPr>
            <a:xfrm>
              <a:off x="5072475" y="479763"/>
              <a:ext cx="2500054" cy="1322070"/>
            </a:xfrm>
            <a:prstGeom prst="rect">
              <a:avLst/>
            </a:prstGeom>
            <a:noFill/>
          </p:spPr>
          <p:txBody>
            <a:bodyPr wrap="square" rtlCol="0">
              <a:spAutoFit/>
            </a:bodyPr>
            <a:p>
              <a:r>
                <a:rPr lang="zh-CN" altLang="en-US" sz="2000" dirty="0">
                  <a:solidFill>
                    <a:schemeClr val="bg1"/>
                  </a:solidFill>
                  <a:latin typeface="에스코어 드림 3 Light" panose="020B0303030302020204" pitchFamily="34" charset="-127"/>
                  <a:ea typeface="宋体" panose="02010600030101010101" pitchFamily="2" charset="-122"/>
                  <a:sym typeface="+mn-ea"/>
                </a:rPr>
                <a:t>反思：这篇论文的逻辑推导合理吗？</a:t>
              </a:r>
              <a:r>
                <a:rPr lang="en-US" altLang="zh-CN" sz="2000" dirty="0">
                  <a:solidFill>
                    <a:schemeClr val="bg1"/>
                  </a:solidFill>
                  <a:latin typeface="에스코어 드림 3 Light" panose="020B0303030302020204" pitchFamily="34" charset="-127"/>
                  <a:ea typeface="宋体" panose="02010600030101010101" pitchFamily="2" charset="-122"/>
                  <a:sym typeface="+mn-ea"/>
                </a:rPr>
                <a:t>  </a:t>
              </a:r>
              <a:endParaRPr lang="zh-CN" altLang="ko-KR"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宋体" panose="02010600030101010101" pitchFamily="2" charset="-122"/>
                <a:ea typeface="宋体" panose="02010600030101010101" pitchFamily="2" charset="-122"/>
                <a:cs typeface="宋体" panose="02010600030101010101" pitchFamily="2" charset="-122"/>
                <a:sym typeface="+mn-ea"/>
              </a:endParaRPr>
            </a:p>
          </p:txBody>
        </p:sp>
      </p:grpSp>
      <p:pic>
        <p:nvPicPr>
          <p:cNvPr id="2" name="图片 1"/>
          <p:cNvPicPr>
            <a:picLocks noChangeAspect="1"/>
          </p:cNvPicPr>
          <p:nvPr>
            <p:custDataLst>
              <p:tags r:id="rId4"/>
            </p:custDataLst>
          </p:nvPr>
        </p:nvPicPr>
        <p:blipFill>
          <a:blip r:embed="rId5"/>
          <a:stretch>
            <a:fillRect/>
          </a:stretch>
        </p:blipFill>
        <p:spPr>
          <a:xfrm>
            <a:off x="1041400" y="1099820"/>
            <a:ext cx="7936230" cy="1776730"/>
          </a:xfrm>
          <a:prstGeom prst="rect">
            <a:avLst/>
          </a:prstGeom>
        </p:spPr>
      </p:pic>
      <p:pic>
        <p:nvPicPr>
          <p:cNvPr id="5" name="图片 4"/>
          <p:cNvPicPr>
            <a:picLocks noChangeAspect="1"/>
          </p:cNvPicPr>
          <p:nvPr>
            <p:custDataLst>
              <p:tags r:id="rId6"/>
            </p:custDataLst>
          </p:nvPr>
        </p:nvPicPr>
        <p:blipFill>
          <a:blip r:embed="rId7"/>
          <a:stretch>
            <a:fillRect/>
          </a:stretch>
        </p:blipFill>
        <p:spPr>
          <a:xfrm>
            <a:off x="1073785" y="2908935"/>
            <a:ext cx="8783320" cy="2246630"/>
          </a:xfrm>
          <a:prstGeom prst="rect">
            <a:avLst/>
          </a:prstGeom>
        </p:spPr>
      </p:pic>
      <p:pic>
        <p:nvPicPr>
          <p:cNvPr id="10" name="图片 9"/>
          <p:cNvPicPr>
            <a:picLocks noChangeAspect="1"/>
          </p:cNvPicPr>
          <p:nvPr>
            <p:custDataLst>
              <p:tags r:id="rId8"/>
            </p:custDataLst>
          </p:nvPr>
        </p:nvPicPr>
        <p:blipFill>
          <a:blip r:embed="rId9"/>
          <a:srcRect t="70868" r="64740" b="-548"/>
          <a:stretch>
            <a:fillRect/>
          </a:stretch>
        </p:blipFill>
        <p:spPr>
          <a:xfrm>
            <a:off x="1073785" y="5236210"/>
            <a:ext cx="2496185" cy="537210"/>
          </a:xfrm>
          <a:prstGeom prst="rect">
            <a:avLst/>
          </a:prstGeom>
        </p:spPr>
      </p:pic>
      <p:sp>
        <p:nvSpPr>
          <p:cNvPr id="16" name="文本框 15"/>
          <p:cNvSpPr txBox="1"/>
          <p:nvPr>
            <p:custDataLst>
              <p:tags r:id="rId10"/>
            </p:custDataLst>
          </p:nvPr>
        </p:nvSpPr>
        <p:spPr>
          <a:xfrm>
            <a:off x="384175" y="6412865"/>
            <a:ext cx="11451590" cy="553085"/>
          </a:xfrm>
          <a:prstGeom prst="rect">
            <a:avLst/>
          </a:prstGeom>
          <a:noFill/>
        </p:spPr>
        <p:txBody>
          <a:bodyPr wrap="square" rtlCol="0">
            <a:spAutoFit/>
          </a:bodyPr>
          <a:p>
            <a:r>
              <a:rPr lang="zh-CN" altLang="en-US" sz="1500">
                <a:latin typeface="宋体" panose="02010600030101010101" pitchFamily="2" charset="-122"/>
                <a:ea typeface="宋体" panose="02010600030101010101" pitchFamily="2" charset="-122"/>
                <a:cs typeface="宋体" panose="02010600030101010101" pitchFamily="2" charset="-122"/>
                <a:sym typeface="+mn-ea"/>
              </a:rPr>
              <a:t>이민우(2000)，차원형용사 '大'의 의미와 기능에 대한 인지의미론적 고찰[J]，中国言语研究 第12辑.pdf</a:t>
            </a:r>
            <a:endParaRPr lang="zh-CN" altLang="en-US" sz="1500">
              <a:latin typeface="宋体" panose="02010600030101010101" pitchFamily="2" charset="-122"/>
              <a:ea typeface="宋体" panose="02010600030101010101" pitchFamily="2" charset="-122"/>
              <a:cs typeface="宋体" panose="02010600030101010101" pitchFamily="2"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4" name="그룹 2"/>
          <p:cNvGrpSpPr/>
          <p:nvPr/>
        </p:nvGrpSpPr>
        <p:grpSpPr>
          <a:xfrm>
            <a:off x="383970" y="363788"/>
            <a:ext cx="5826824" cy="1390541"/>
            <a:chOff x="4967844" y="411292"/>
            <a:chExt cx="2657031" cy="1390541"/>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1322070"/>
            </a:xfrm>
            <a:prstGeom prst="rect">
              <a:avLst/>
            </a:prstGeom>
            <a:noFill/>
          </p:spPr>
          <p:txBody>
            <a:bodyPr wrap="square" rtlCol="0">
              <a:spAutoFit/>
            </a:bodyPr>
            <a:p>
              <a:r>
                <a:rPr lang="zh-CN" altLang="en-US" sz="2000" dirty="0">
                  <a:solidFill>
                    <a:schemeClr val="bg1"/>
                  </a:solidFill>
                  <a:latin typeface="에스코어 드림 3 Light" panose="020B0303030302020204" pitchFamily="34" charset="-127"/>
                  <a:ea typeface="宋体" panose="02010600030101010101" pitchFamily="2" charset="-122"/>
                  <a:sym typeface="+mn-ea"/>
                </a:rPr>
                <a:t>反思：这篇论文的逻辑推导合理吗？</a:t>
              </a:r>
              <a:r>
                <a:rPr lang="en-US" altLang="zh-CN" sz="2000" dirty="0">
                  <a:solidFill>
                    <a:schemeClr val="bg1"/>
                  </a:solidFill>
                  <a:latin typeface="에스코어 드림 3 Light" panose="020B0303030302020204" pitchFamily="34" charset="-127"/>
                  <a:ea typeface="宋体" panose="02010600030101010101" pitchFamily="2" charset="-122"/>
                  <a:sym typeface="+mn-ea"/>
                </a:rPr>
                <a:t>  </a:t>
              </a:r>
              <a:endParaRPr lang="zh-CN" altLang="ko-KR"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11" name="图片 10"/>
          <p:cNvPicPr>
            <a:picLocks noChangeAspect="1"/>
          </p:cNvPicPr>
          <p:nvPr>
            <p:custDataLst>
              <p:tags r:id="rId4"/>
            </p:custDataLst>
          </p:nvPr>
        </p:nvPicPr>
        <p:blipFill>
          <a:blip r:embed="rId5"/>
          <a:stretch>
            <a:fillRect/>
          </a:stretch>
        </p:blipFill>
        <p:spPr>
          <a:xfrm>
            <a:off x="1193800" y="1421765"/>
            <a:ext cx="9634220" cy="718185"/>
          </a:xfrm>
          <a:prstGeom prst="rect">
            <a:avLst/>
          </a:prstGeom>
        </p:spPr>
      </p:pic>
      <p:pic>
        <p:nvPicPr>
          <p:cNvPr id="12" name="图片 11"/>
          <p:cNvPicPr>
            <a:picLocks noChangeAspect="1"/>
          </p:cNvPicPr>
          <p:nvPr>
            <p:custDataLst>
              <p:tags r:id="rId6"/>
            </p:custDataLst>
          </p:nvPr>
        </p:nvPicPr>
        <p:blipFill>
          <a:blip r:embed="rId7"/>
          <a:stretch>
            <a:fillRect/>
          </a:stretch>
        </p:blipFill>
        <p:spPr>
          <a:xfrm>
            <a:off x="1193800" y="1076960"/>
            <a:ext cx="9640570" cy="5034280"/>
          </a:xfrm>
          <a:prstGeom prst="rect">
            <a:avLst/>
          </a:prstGeom>
        </p:spPr>
      </p:pic>
      <p:sp>
        <p:nvSpPr>
          <p:cNvPr id="2" name="文本框 1"/>
          <p:cNvSpPr txBox="1"/>
          <p:nvPr>
            <p:custDataLst>
              <p:tags r:id="rId8"/>
            </p:custDataLst>
          </p:nvPr>
        </p:nvSpPr>
        <p:spPr>
          <a:xfrm>
            <a:off x="384175" y="6412865"/>
            <a:ext cx="11451590" cy="553085"/>
          </a:xfrm>
          <a:prstGeom prst="rect">
            <a:avLst/>
          </a:prstGeom>
          <a:noFill/>
        </p:spPr>
        <p:txBody>
          <a:bodyPr wrap="square" rtlCol="0">
            <a:spAutoFit/>
          </a:bodyPr>
          <a:p>
            <a:r>
              <a:rPr lang="zh-CN" altLang="en-US" sz="1500">
                <a:latin typeface="宋体" panose="02010600030101010101" pitchFamily="2" charset="-122"/>
                <a:ea typeface="宋体" panose="02010600030101010101" pitchFamily="2" charset="-122"/>
                <a:cs typeface="宋体" panose="02010600030101010101" pitchFamily="2" charset="-122"/>
                <a:sym typeface="+mn-ea"/>
              </a:rPr>
              <a:t>이민우(2000)，차원형용사 '大'의 의미와 기능에 대한 인지의미론적 고찰[J]，中国言语研究 第12辑.pdf</a:t>
            </a:r>
            <a:endParaRPr lang="zh-CN" altLang="en-US" sz="1500">
              <a:latin typeface="宋体" panose="02010600030101010101" pitchFamily="2" charset="-122"/>
              <a:ea typeface="宋体" panose="02010600030101010101" pitchFamily="2" charset="-122"/>
              <a:cs typeface="宋体" panose="02010600030101010101" pitchFamily="2"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9AAAD">
            <a:alpha val="40000"/>
          </a:srgbClr>
        </a:solidFill>
        <a:effectLst/>
      </p:bgPr>
    </p:bg>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solidFill>
                <a:schemeClr val="tx1"/>
              </a:solidFill>
            </a:endParaRPr>
          </a:p>
        </p:txBody>
      </p:sp>
      <p:grpSp>
        <p:nvGrpSpPr>
          <p:cNvPr id="6" name="그룹 2"/>
          <p:cNvGrpSpPr/>
          <p:nvPr/>
        </p:nvGrpSpPr>
        <p:grpSpPr>
          <a:xfrm>
            <a:off x="383970" y="363788"/>
            <a:ext cx="5826824" cy="550610"/>
            <a:chOff x="4967844" y="411292"/>
            <a:chExt cx="2657031" cy="550610"/>
          </a:xfrm>
        </p:grpSpPr>
        <p:sp>
          <p:nvSpPr>
            <p:cNvPr id="8"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9"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论文</a:t>
              </a:r>
              <a:r>
                <a:rPr lang="en-US" altLang="zh-CN" sz="2000" dirty="0">
                  <a:solidFill>
                    <a:schemeClr val="bg1"/>
                  </a:solidFill>
                  <a:latin typeface="에스코어 드림 3 Light" panose="020B0303030302020204" pitchFamily="34" charset="-127"/>
                  <a:ea typeface="宋体" panose="02010600030101010101" pitchFamily="2" charset="-122"/>
                </a:rPr>
                <a:t>3</a:t>
              </a:r>
              <a:r>
                <a:rPr lang="zh-CN" altLang="en-US" sz="2000" dirty="0">
                  <a:solidFill>
                    <a:schemeClr val="bg1"/>
                  </a:solidFill>
                  <a:latin typeface="에스코어 드림 3 Light" panose="020B0303030302020204" pitchFamily="34" charset="-127"/>
                  <a:ea typeface="宋体" panose="02010600030101010101" pitchFamily="2" charset="-122"/>
                </a:rPr>
                <a:t>：</a:t>
              </a:r>
              <a:r>
                <a:rPr lang="ko-KR" altLang="en-US" sz="2000" dirty="0">
                  <a:solidFill>
                    <a:schemeClr val="bg1"/>
                  </a:solidFill>
                  <a:latin typeface="新宋体" panose="02010609030101010101" charset="-122"/>
                  <a:ea typeface="新宋体" panose="02010609030101010101" charset="-122"/>
                  <a:cs typeface="新宋体" panose="02010609030101010101" charset="-122"/>
                  <a:sym typeface="+mn-ea"/>
                </a:rPr>
                <a:t>장가영（2014）</a:t>
              </a:r>
              <a:endParaRPr lang="ko-KR" altLang="en-US" sz="2000" dirty="0">
                <a:solidFill>
                  <a:schemeClr val="bg1"/>
                </a:solidFill>
                <a:latin typeface="新宋体" panose="02010609030101010101" charset="-122"/>
                <a:ea typeface="新宋体" panose="02010609030101010101" charset="-122"/>
                <a:cs typeface="新宋体" panose="02010609030101010101" charset="-122"/>
                <a:sym typeface="+mn-ea"/>
              </a:endParaRPr>
            </a:p>
          </p:txBody>
        </p:sp>
      </p:grpSp>
      <p:sp>
        <p:nvSpPr>
          <p:cNvPr id="4" name="文本框 3"/>
          <p:cNvSpPr txBox="1"/>
          <p:nvPr>
            <p:custDataLst>
              <p:tags r:id="rId4"/>
            </p:custDataLst>
          </p:nvPr>
        </p:nvSpPr>
        <p:spPr>
          <a:xfrm>
            <a:off x="384175" y="6396355"/>
            <a:ext cx="11451590" cy="553085"/>
          </a:xfrm>
          <a:prstGeom prst="rect">
            <a:avLst/>
          </a:prstGeom>
          <a:noFill/>
        </p:spPr>
        <p:txBody>
          <a:bodyPr wrap="square" rtlCol="0">
            <a:spAutoFit/>
          </a:bodyPr>
          <a:p>
            <a:r>
              <a:rPr lang="ko-KR" altLang="en-US" sz="1500" dirty="0">
                <a:latin typeface="新宋体" panose="02010609030101010101" charset="-122"/>
                <a:ea typeface="新宋体" panose="02010609030101010101" charset="-122"/>
                <a:cs typeface="新宋体" panose="02010609030101010101" charset="-122"/>
                <a:sym typeface="+mn-ea"/>
              </a:rPr>
              <a:t>장가영（2014），现代汉语空间度量词的语义和概念化研究[ D]，首尔：首尔大学博士学位论文</a:t>
            </a:r>
            <a:endParaRPr lang="zh-CN" altLang="en-US" sz="1500">
              <a:latin typeface="新宋体" panose="02010609030101010101" charset="-122"/>
              <a:ea typeface="新宋体" panose="02010609030101010101" charset="-122"/>
              <a:cs typeface="新宋体" panose="02010609030101010101"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pic>
        <p:nvPicPr>
          <p:cNvPr id="11" name="图片 10"/>
          <p:cNvPicPr>
            <a:picLocks noChangeAspect="1"/>
          </p:cNvPicPr>
          <p:nvPr>
            <p:custDataLst>
              <p:tags r:id="rId5"/>
            </p:custDataLst>
          </p:nvPr>
        </p:nvPicPr>
        <p:blipFill>
          <a:blip r:embed="rId6"/>
          <a:stretch>
            <a:fillRect/>
          </a:stretch>
        </p:blipFill>
        <p:spPr>
          <a:xfrm>
            <a:off x="2860675" y="940435"/>
            <a:ext cx="6499225" cy="520573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4" name="그룹 2"/>
          <p:cNvGrpSpPr/>
          <p:nvPr/>
        </p:nvGrpSpPr>
        <p:grpSpPr>
          <a:xfrm>
            <a:off x="383970" y="363788"/>
            <a:ext cx="5826824" cy="775226"/>
            <a:chOff x="4967844" y="411292"/>
            <a:chExt cx="2657031" cy="775226"/>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706755"/>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sym typeface="+mn-ea"/>
                </a:rPr>
                <a:t>论文</a:t>
              </a:r>
              <a:r>
                <a:rPr lang="en-US" altLang="zh-CN" sz="2000" dirty="0">
                  <a:solidFill>
                    <a:schemeClr val="bg1"/>
                  </a:solidFill>
                  <a:latin typeface="에스코어 드림 3 Light" panose="020B0303030302020204" pitchFamily="34" charset="-127"/>
                  <a:ea typeface="宋体" panose="02010600030101010101" pitchFamily="2" charset="-122"/>
                  <a:sym typeface="+mn-ea"/>
                </a:rPr>
                <a:t>3</a:t>
              </a:r>
              <a:r>
                <a:rPr lang="zh-CN" altLang="en-US" sz="2000" dirty="0">
                  <a:solidFill>
                    <a:schemeClr val="bg1"/>
                  </a:solidFill>
                  <a:latin typeface="에스코어 드림 3 Light" panose="020B0303030302020204" pitchFamily="34" charset="-127"/>
                  <a:ea typeface="宋体" panose="02010600030101010101" pitchFamily="2" charset="-122"/>
                  <a:sym typeface="+mn-ea"/>
                </a:rPr>
                <a:t>：韩汉空间形容词对比研究</a:t>
              </a:r>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sp>
        <p:nvSpPr>
          <p:cNvPr id="2" name="文本框 1"/>
          <p:cNvSpPr txBox="1"/>
          <p:nvPr>
            <p:custDataLst>
              <p:tags r:id="rId4"/>
            </p:custDataLst>
          </p:nvPr>
        </p:nvSpPr>
        <p:spPr>
          <a:xfrm>
            <a:off x="384175" y="6396355"/>
            <a:ext cx="11451590" cy="553085"/>
          </a:xfrm>
          <a:prstGeom prst="rect">
            <a:avLst/>
          </a:prstGeom>
          <a:noFill/>
        </p:spPr>
        <p:txBody>
          <a:bodyPr wrap="square" rtlCol="0">
            <a:spAutoFit/>
          </a:bodyPr>
          <a:p>
            <a:r>
              <a:rPr lang="ko-KR" altLang="en-US" sz="1500" dirty="0">
                <a:latin typeface="新宋体" panose="02010609030101010101" charset="-122"/>
                <a:ea typeface="新宋体" panose="02010609030101010101" charset="-122"/>
                <a:cs typeface="新宋体" panose="02010609030101010101" charset="-122"/>
                <a:sym typeface="+mn-ea"/>
              </a:rPr>
              <a:t>장가영（2014），现代汉语空间度量词的语义和概念化研究[ D]，首尔：首尔大学博士学位论文</a:t>
            </a:r>
            <a:endParaRPr lang="zh-CN" altLang="en-US" sz="1500">
              <a:latin typeface="新宋体" panose="02010609030101010101" charset="-122"/>
              <a:ea typeface="新宋体" panose="02010609030101010101" charset="-122"/>
              <a:cs typeface="新宋体" panose="02010609030101010101"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pic>
        <p:nvPicPr>
          <p:cNvPr id="13" name="图片 12"/>
          <p:cNvPicPr>
            <a:picLocks noChangeAspect="1"/>
          </p:cNvPicPr>
          <p:nvPr>
            <p:custDataLst>
              <p:tags r:id="rId5"/>
            </p:custDataLst>
          </p:nvPr>
        </p:nvPicPr>
        <p:blipFill>
          <a:blip r:embed="rId6"/>
          <a:stretch>
            <a:fillRect/>
          </a:stretch>
        </p:blipFill>
        <p:spPr>
          <a:xfrm>
            <a:off x="2223770" y="949960"/>
            <a:ext cx="7742555" cy="522668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4" name="그룹 2"/>
          <p:cNvGrpSpPr/>
          <p:nvPr/>
        </p:nvGrpSpPr>
        <p:grpSpPr>
          <a:xfrm>
            <a:off x="383970" y="363788"/>
            <a:ext cx="5826824" cy="1083201"/>
            <a:chOff x="4967844" y="411292"/>
            <a:chExt cx="2657031" cy="1083201"/>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101473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sym typeface="+mn-ea"/>
                </a:rPr>
                <a:t>论文</a:t>
              </a:r>
              <a:r>
                <a:rPr lang="en-US" altLang="zh-CN" sz="2000" dirty="0">
                  <a:solidFill>
                    <a:schemeClr val="bg1"/>
                  </a:solidFill>
                  <a:latin typeface="에스코어 드림 3 Light" panose="020B0303030302020204" pitchFamily="34" charset="-127"/>
                  <a:ea typeface="宋体" panose="02010600030101010101" pitchFamily="2" charset="-122"/>
                  <a:sym typeface="+mn-ea"/>
                </a:rPr>
                <a:t>3</a:t>
              </a:r>
              <a:r>
                <a:rPr lang="zh-CN" altLang="en-US" sz="2000" dirty="0">
                  <a:solidFill>
                    <a:schemeClr val="bg1"/>
                  </a:solidFill>
                  <a:latin typeface="에스코어 드림 3 Light" panose="020B0303030302020204" pitchFamily="34" charset="-127"/>
                  <a:ea typeface="宋体" panose="02010600030101010101" pitchFamily="2" charset="-122"/>
                  <a:sym typeface="+mn-ea"/>
                </a:rPr>
                <a:t>：韩汉空间形容词对比研究</a:t>
              </a:r>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ko-KR" sz="2000" dirty="0">
                <a:solidFill>
                  <a:schemeClr val="bg1"/>
                </a:solidFill>
                <a:latin typeface="에스코어 드림 3 Light" panose="020B0303030302020204" pitchFamily="34" charset="-127"/>
                <a:ea typeface="宋体" panose="02010600030101010101" pitchFamily="2" charset="-122"/>
              </a:endParaRPr>
            </a:p>
            <a:p>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sp>
        <p:nvSpPr>
          <p:cNvPr id="2" name="文本框 1"/>
          <p:cNvSpPr txBox="1"/>
          <p:nvPr>
            <p:custDataLst>
              <p:tags r:id="rId4"/>
            </p:custDataLst>
          </p:nvPr>
        </p:nvSpPr>
        <p:spPr>
          <a:xfrm>
            <a:off x="384175" y="6379845"/>
            <a:ext cx="11451590" cy="553085"/>
          </a:xfrm>
          <a:prstGeom prst="rect">
            <a:avLst/>
          </a:prstGeom>
          <a:noFill/>
        </p:spPr>
        <p:txBody>
          <a:bodyPr wrap="square" rtlCol="0">
            <a:spAutoFit/>
          </a:bodyPr>
          <a:p>
            <a:r>
              <a:rPr lang="ko-KR" altLang="en-US" sz="1500" dirty="0">
                <a:latin typeface="新宋体" panose="02010609030101010101" charset="-122"/>
                <a:ea typeface="新宋体" panose="02010609030101010101" charset="-122"/>
                <a:cs typeface="新宋体" panose="02010609030101010101" charset="-122"/>
                <a:sym typeface="+mn-ea"/>
              </a:rPr>
              <a:t>장가영（2014），现代汉语空间度量词的语义和概念化研究[ D]，首尔：首尔大学博士学位论文</a:t>
            </a:r>
            <a:endParaRPr lang="zh-CN" altLang="en-US" sz="1500">
              <a:latin typeface="新宋体" panose="02010609030101010101" charset="-122"/>
              <a:ea typeface="新宋体" panose="02010609030101010101" charset="-122"/>
              <a:cs typeface="新宋体" panose="02010609030101010101"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custDataLst>
              <p:tags r:id="rId5"/>
            </p:custDataLst>
          </p:nvPr>
        </p:nvPicPr>
        <p:blipFill>
          <a:blip r:embed="rId6"/>
          <a:stretch>
            <a:fillRect/>
          </a:stretch>
        </p:blipFill>
        <p:spPr>
          <a:xfrm>
            <a:off x="662940" y="1078230"/>
            <a:ext cx="10952480" cy="50876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4" name="그룹 2"/>
          <p:cNvGrpSpPr/>
          <p:nvPr/>
        </p:nvGrpSpPr>
        <p:grpSpPr>
          <a:xfrm>
            <a:off x="383970" y="363788"/>
            <a:ext cx="5826824" cy="775226"/>
            <a:chOff x="4967844" y="411292"/>
            <a:chExt cx="2657031" cy="775226"/>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706755"/>
            </a:xfrm>
            <a:prstGeom prst="rect">
              <a:avLst/>
            </a:prstGeom>
            <a:noFill/>
          </p:spPr>
          <p:txBody>
            <a:bodyPr wrap="square" rtlCol="0">
              <a:spAutoFit/>
            </a:bodyPr>
            <a:p>
              <a:r>
                <a:rPr lang="zh-CN" altLang="zh-CN" sz="2000" dirty="0">
                  <a:solidFill>
                    <a:schemeClr val="bg1"/>
                  </a:solidFill>
                  <a:latin typeface="에스코어 드림 3 Light" panose="020B0303030302020204" pitchFamily="34" charset="-127"/>
                  <a:ea typeface="宋体" panose="02010600030101010101" pitchFamily="2" charset="-122"/>
                  <a:sym typeface="+mn-ea"/>
                </a:rPr>
                <a:t>异形同义现象</a:t>
              </a:r>
              <a:r>
                <a:rPr lang="en-US" altLang="zh-CN" sz="2000" dirty="0">
                  <a:solidFill>
                    <a:schemeClr val="bg1"/>
                  </a:solidFill>
                  <a:latin typeface="에스코어 드림 3 Light" panose="020B0303030302020204" pitchFamily="34" charset="-127"/>
                  <a:ea typeface="宋体" panose="02010600030101010101" pitchFamily="2" charset="-122"/>
                  <a:sym typeface="+mn-ea"/>
                </a:rPr>
                <a:t>-</a:t>
              </a:r>
              <a:r>
                <a:rPr lang="zh-CN" altLang="en-US" sz="2000" dirty="0">
                  <a:solidFill>
                    <a:schemeClr val="bg1"/>
                  </a:solidFill>
                  <a:latin typeface="에스코어 드림 3 Light" panose="020B0303030302020204" pitchFamily="34" charset="-127"/>
                  <a:ea typeface="宋体" panose="02010600030101010101" pitchFamily="2" charset="-122"/>
                  <a:sym typeface="+mn-ea"/>
                </a:rPr>
                <a:t>中韩对比（</a:t>
              </a:r>
              <a:r>
                <a:rPr lang="en-US" altLang="zh-CN" sz="2000" dirty="0">
                  <a:solidFill>
                    <a:schemeClr val="bg1"/>
                  </a:solidFill>
                  <a:latin typeface="에스코어 드림 3 Light" panose="020B0303030302020204" pitchFamily="34" charset="-127"/>
                  <a:ea typeface="宋体" panose="02010600030101010101" pitchFamily="2" charset="-122"/>
                  <a:sym typeface="+mn-ea"/>
                </a:rPr>
                <a:t>2</a:t>
              </a:r>
              <a:r>
                <a:rPr lang="zh-CN" altLang="en-US" sz="2000" dirty="0">
                  <a:solidFill>
                    <a:schemeClr val="bg1"/>
                  </a:solidFill>
                  <a:latin typeface="에스코어 드림 3 Light" panose="020B0303030302020204" pitchFamily="34" charset="-127"/>
                  <a:ea typeface="宋体" panose="02010600030101010101" pitchFamily="2" charset="-122"/>
                  <a:sym typeface="+mn-ea"/>
                </a:rPr>
                <a:t>）</a:t>
              </a:r>
              <a:endParaRPr lang="zh-CN" altLang="ko-KR" sz="2000" dirty="0">
                <a:solidFill>
                  <a:schemeClr val="bg1"/>
                </a:solidFill>
                <a:latin typeface="에스코어 드림 3 Light" panose="020B0303030302020204" pitchFamily="34" charset="-127"/>
                <a:ea typeface="宋体" panose="02010600030101010101" pitchFamily="2" charset="-122"/>
              </a:endParaRPr>
            </a:p>
            <a:p>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sp>
        <p:nvSpPr>
          <p:cNvPr id="2" name="文本框 1"/>
          <p:cNvSpPr txBox="1"/>
          <p:nvPr/>
        </p:nvSpPr>
        <p:spPr>
          <a:xfrm>
            <a:off x="613410" y="1216025"/>
            <a:ext cx="10984865" cy="4586605"/>
          </a:xfrm>
          <a:prstGeom prst="rect">
            <a:avLst/>
          </a:prstGeom>
          <a:noFill/>
        </p:spPr>
        <p:txBody>
          <a:bodyPr wrap="square" rtlCol="0">
            <a:noAutofit/>
          </a:bodyPr>
          <a:p>
            <a:pPr>
              <a:lnSpc>
                <a:spcPct val="110000"/>
              </a:lnSpc>
            </a:pPr>
            <a:r>
              <a:rPr lang="zh-CN" altLang="en-US" sz="2300">
                <a:latin typeface="新宋体" panose="02010609030101010101" charset="-122"/>
                <a:ea typeface="新宋体" panose="02010609030101010101" charset="-122"/>
                <a:cs typeface="新宋体" panose="02010609030101010101" charset="-122"/>
              </a:rPr>
              <a:t>2a) 土著居民在见面时，握过手后还要转身</a:t>
            </a:r>
            <a:r>
              <a:rPr lang="zh-CN" altLang="en-US" sz="2300">
                <a:highlight>
                  <a:srgbClr val="FFFF00"/>
                </a:highlight>
                <a:latin typeface="新宋体" panose="02010609030101010101" charset="-122"/>
                <a:ea typeface="新宋体" panose="02010609030101010101" charset="-122"/>
                <a:cs typeface="新宋体" panose="02010609030101010101" charset="-122"/>
              </a:rPr>
              <a:t>向后</a:t>
            </a:r>
            <a:r>
              <a:rPr lang="zh-CN" altLang="en-US" sz="2300">
                <a:latin typeface="新宋体" panose="02010609030101010101" charset="-122"/>
                <a:ea typeface="新宋体" panose="02010609030101010101" charset="-122"/>
                <a:cs typeface="新宋体" panose="02010609030101010101" charset="-122"/>
              </a:rPr>
              <a:t>走几步，意思是向对方表明背后没有藏刀。</a:t>
            </a:r>
            <a:endParaRPr lang="zh-CN" altLang="en-US" sz="2300">
              <a:latin typeface="新宋体" panose="02010609030101010101" charset="-122"/>
              <a:ea typeface="新宋体" panose="02010609030101010101" charset="-122"/>
              <a:cs typeface="新宋体" panose="02010609030101010101" charset="-122"/>
            </a:endParaRPr>
          </a:p>
          <a:p>
            <a:pPr>
              <a:lnSpc>
                <a:spcPct val="110000"/>
              </a:lnSpc>
            </a:pPr>
            <a:r>
              <a:rPr lang="zh-CN" altLang="en-US" sz="2300">
                <a:latin typeface="新宋体" panose="02010609030101010101" charset="-122"/>
                <a:ea typeface="新宋体" panose="02010609030101010101" charset="-122"/>
                <a:cs typeface="新宋体" panose="02010609030101010101" charset="-122"/>
              </a:rPr>
              <a:t>2b) 土著居民在见面时，握过手后还要转身</a:t>
            </a:r>
            <a:r>
              <a:rPr lang="zh-CN" altLang="en-US" sz="2300">
                <a:highlight>
                  <a:srgbClr val="FFFF00"/>
                </a:highlight>
                <a:latin typeface="新宋体" panose="02010609030101010101" charset="-122"/>
                <a:ea typeface="新宋体" panose="02010609030101010101" charset="-122"/>
                <a:cs typeface="新宋体" panose="02010609030101010101" charset="-122"/>
              </a:rPr>
              <a:t>向前</a:t>
            </a:r>
            <a:r>
              <a:rPr lang="zh-CN" altLang="en-US" sz="2300">
                <a:latin typeface="新宋体" panose="02010609030101010101" charset="-122"/>
                <a:ea typeface="新宋体" panose="02010609030101010101" charset="-122"/>
                <a:cs typeface="新宋体" panose="02010609030101010101" charset="-122"/>
              </a:rPr>
              <a:t>走几步，意思是向对方表明背后没有藏刀。</a:t>
            </a:r>
            <a:endParaRPr lang="zh-CN" altLang="en-US" sz="2300">
              <a:latin typeface="新宋体" panose="02010609030101010101" charset="-122"/>
              <a:ea typeface="新宋体" panose="02010609030101010101" charset="-122"/>
              <a:cs typeface="新宋体" panose="02010609030101010101" charset="-122"/>
            </a:endParaRPr>
          </a:p>
          <a:p>
            <a:endParaRPr lang="zh-CN" altLang="en-US" sz="2200">
              <a:latin typeface="新宋体" panose="02010609030101010101" charset="-122"/>
              <a:ea typeface="新宋体" panose="02010609030101010101" charset="-122"/>
              <a:cs typeface="新宋体" panose="02010609030101010101" charset="-122"/>
            </a:endParaRPr>
          </a:p>
          <a:p>
            <a:pPr>
              <a:lnSpc>
                <a:spcPct val="140000"/>
              </a:lnSpc>
            </a:pPr>
            <a:r>
              <a:rPr lang="zh-CN" altLang="en-US" sz="2200">
                <a:latin typeface="新宋体" panose="02010609030101010101" charset="-122"/>
                <a:ea typeface="新宋体" panose="02010609030101010101" charset="-122"/>
                <a:cs typeface="新宋体" panose="02010609030101010101" charset="-122"/>
              </a:rPr>
              <a:t>2a) 원주민들은 만났을 때 악수를 한 뒤 돌아서서 </a:t>
            </a:r>
            <a:r>
              <a:rPr lang="zh-CN" altLang="en-US" sz="2200">
                <a:highlight>
                  <a:srgbClr val="FFFF00"/>
                </a:highlight>
                <a:latin typeface="新宋体" panose="02010609030101010101" charset="-122"/>
                <a:ea typeface="新宋体" panose="02010609030101010101" charset="-122"/>
                <a:cs typeface="新宋体" panose="02010609030101010101" charset="-122"/>
              </a:rPr>
              <a:t>뒤로</a:t>
            </a:r>
            <a:r>
              <a:rPr lang="zh-CN" altLang="en-US" sz="2200">
                <a:latin typeface="新宋体" panose="02010609030101010101" charset="-122"/>
                <a:ea typeface="新宋体" panose="02010609030101010101" charset="-122"/>
                <a:cs typeface="新宋体" panose="02010609030101010101" charset="-122"/>
              </a:rPr>
              <a:t> </a:t>
            </a:r>
            <a:r>
              <a:rPr lang="zh-CN" altLang="en-US" sz="2200">
                <a:highlight>
                  <a:srgbClr val="00FFFF"/>
                </a:highlight>
                <a:latin typeface="新宋体" panose="02010609030101010101" charset="-122"/>
                <a:ea typeface="新宋体" panose="02010609030101010101" charset="-122"/>
                <a:cs typeface="新宋体" panose="02010609030101010101" charset="-122"/>
              </a:rPr>
              <a:t>몇 걸음 더 가야</a:t>
            </a:r>
            <a:r>
              <a:rPr lang="zh-CN" altLang="en-US" sz="2200">
                <a:latin typeface="新宋体" panose="02010609030101010101" charset="-122"/>
                <a:ea typeface="新宋体" panose="02010609030101010101" charset="-122"/>
                <a:cs typeface="新宋体" panose="02010609030101010101" charset="-122"/>
              </a:rPr>
              <a:t> 하는데, 뒤에 칼을 숨기지 않았다는 것을 상대방에게 보여주겠다는 뜻입니다.</a:t>
            </a:r>
            <a:endParaRPr lang="zh-CN" altLang="en-US" sz="2200">
              <a:latin typeface="新宋体" panose="02010609030101010101" charset="-122"/>
              <a:ea typeface="新宋体" panose="02010609030101010101" charset="-122"/>
              <a:cs typeface="新宋体" panose="02010609030101010101" charset="-122"/>
            </a:endParaRPr>
          </a:p>
          <a:p>
            <a:pPr>
              <a:lnSpc>
                <a:spcPct val="140000"/>
              </a:lnSpc>
            </a:pPr>
            <a:endParaRPr lang="zh-CN" altLang="en-US" sz="2200">
              <a:latin typeface="新宋体" panose="02010609030101010101" charset="-122"/>
              <a:ea typeface="新宋体" panose="02010609030101010101" charset="-122"/>
              <a:cs typeface="新宋体" panose="02010609030101010101" charset="-122"/>
            </a:endParaRPr>
          </a:p>
          <a:p>
            <a:pPr>
              <a:lnSpc>
                <a:spcPct val="140000"/>
              </a:lnSpc>
            </a:pPr>
            <a:r>
              <a:rPr lang="zh-CN" altLang="en-US" sz="2200">
                <a:latin typeface="新宋体" panose="02010609030101010101" charset="-122"/>
                <a:ea typeface="新宋体" panose="02010609030101010101" charset="-122"/>
                <a:cs typeface="新宋体" panose="02010609030101010101" charset="-122"/>
              </a:rPr>
              <a:t>2b) 원주민들은 만났을 때 악수를 한 뒤 돌아서서 </a:t>
            </a:r>
            <a:r>
              <a:rPr lang="zh-CN" altLang="en-US" sz="2200">
                <a:highlight>
                  <a:srgbClr val="00FFFF"/>
                </a:highlight>
                <a:latin typeface="新宋体" panose="02010609030101010101" charset="-122"/>
                <a:ea typeface="新宋体" panose="02010609030101010101" charset="-122"/>
                <a:cs typeface="新宋体" panose="02010609030101010101" charset="-122"/>
              </a:rPr>
              <a:t>몇 걸음 더</a:t>
            </a:r>
            <a:r>
              <a:rPr lang="zh-CN" altLang="en-US" sz="2200">
                <a:latin typeface="新宋体" panose="02010609030101010101" charset="-122"/>
                <a:ea typeface="新宋体" panose="02010609030101010101" charset="-122"/>
                <a:cs typeface="新宋体" panose="02010609030101010101" charset="-122"/>
              </a:rPr>
              <a:t> </a:t>
            </a:r>
            <a:r>
              <a:rPr lang="zh-CN" altLang="en-US" sz="2200">
                <a:highlight>
                  <a:srgbClr val="FFFF00"/>
                </a:highlight>
                <a:latin typeface="新宋体" panose="02010609030101010101" charset="-122"/>
                <a:ea typeface="新宋体" panose="02010609030101010101" charset="-122"/>
                <a:cs typeface="新宋体" panose="02010609030101010101" charset="-122"/>
              </a:rPr>
              <a:t>앞으로</a:t>
            </a:r>
            <a:r>
              <a:rPr lang="zh-CN" altLang="en-US" sz="2200">
                <a:latin typeface="新宋体" panose="02010609030101010101" charset="-122"/>
                <a:ea typeface="新宋体" panose="02010609030101010101" charset="-122"/>
                <a:cs typeface="新宋体" panose="02010609030101010101" charset="-122"/>
              </a:rPr>
              <a:t> 나아가야 하는데, 뒤에 칼을 숨기지 않았다는 것을 상대방에게 보여주겠다는 뜻입니다.</a:t>
            </a:r>
            <a:endParaRPr lang="zh-CN" altLang="en-US" sz="2200">
              <a:latin typeface="新宋体" panose="02010609030101010101" charset="-122"/>
              <a:ea typeface="新宋体" panose="02010609030101010101" charset="-122"/>
              <a:cs typeface="新宋体" panose="02010609030101010101" charset="-122"/>
            </a:endParaRPr>
          </a:p>
          <a:p>
            <a:endParaRPr lang="zh-CN" altLang="en-US" sz="2200">
              <a:latin typeface="新宋体" panose="02010609030101010101" charset="-122"/>
              <a:ea typeface="新宋体" panose="02010609030101010101" charset="-122"/>
              <a:cs typeface="新宋体" panose="0201060903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4" name="그룹 2"/>
          <p:cNvGrpSpPr/>
          <p:nvPr/>
        </p:nvGrpSpPr>
        <p:grpSpPr>
          <a:xfrm>
            <a:off x="383970" y="363788"/>
            <a:ext cx="5826824" cy="1083201"/>
            <a:chOff x="4967844" y="411292"/>
            <a:chExt cx="2657031" cy="1083201"/>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475" y="479763"/>
              <a:ext cx="2500054" cy="101473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sym typeface="+mn-ea"/>
                </a:rPr>
                <a:t>论文</a:t>
              </a:r>
              <a:r>
                <a:rPr lang="en-US" altLang="zh-CN" sz="2000" dirty="0">
                  <a:solidFill>
                    <a:schemeClr val="bg1"/>
                  </a:solidFill>
                  <a:latin typeface="에스코어 드림 3 Light" panose="020B0303030302020204" pitchFamily="34" charset="-127"/>
                  <a:ea typeface="宋体" panose="02010600030101010101" pitchFamily="2" charset="-122"/>
                  <a:sym typeface="+mn-ea"/>
                </a:rPr>
                <a:t>3</a:t>
              </a:r>
              <a:r>
                <a:rPr lang="zh-CN" altLang="en-US" sz="2000" dirty="0">
                  <a:solidFill>
                    <a:schemeClr val="bg1"/>
                  </a:solidFill>
                  <a:latin typeface="에스코어 드림 3 Light" panose="020B0303030302020204" pitchFamily="34" charset="-127"/>
                  <a:ea typeface="宋体" panose="02010600030101010101" pitchFamily="2" charset="-122"/>
                  <a:sym typeface="+mn-ea"/>
                </a:rPr>
                <a:t>：韩汉空间形容词对比研究</a:t>
              </a:r>
              <a:endParaRPr lang="zh-CN" altLang="en-US" sz="2000" dirty="0">
                <a:solidFill>
                  <a:schemeClr val="bg1"/>
                </a:solidFill>
                <a:latin typeface="에스코어 드림 3 Light" panose="020B0303030302020204" pitchFamily="34" charset="-127"/>
                <a:ea typeface="宋体" panose="02010600030101010101" pitchFamily="2" charset="-122"/>
              </a:endParaRPr>
            </a:p>
            <a:p>
              <a:endParaRPr lang="zh-CN" altLang="ko-KR" sz="2000" dirty="0">
                <a:solidFill>
                  <a:schemeClr val="bg1"/>
                </a:solidFill>
                <a:latin typeface="에스코어 드림 3 Light" panose="020B0303030302020204" pitchFamily="34" charset="-127"/>
                <a:ea typeface="宋体" panose="02010600030101010101" pitchFamily="2" charset="-122"/>
              </a:endParaRPr>
            </a:p>
            <a:p>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sp>
        <p:nvSpPr>
          <p:cNvPr id="2" name="文本框 1"/>
          <p:cNvSpPr txBox="1"/>
          <p:nvPr>
            <p:custDataLst>
              <p:tags r:id="rId4"/>
            </p:custDataLst>
          </p:nvPr>
        </p:nvSpPr>
        <p:spPr>
          <a:xfrm>
            <a:off x="384175" y="6412865"/>
            <a:ext cx="11451590" cy="783590"/>
          </a:xfrm>
          <a:prstGeom prst="rect">
            <a:avLst/>
          </a:prstGeom>
          <a:noFill/>
        </p:spPr>
        <p:txBody>
          <a:bodyPr wrap="square" rtlCol="0">
            <a:spAutoFit/>
          </a:bodyPr>
          <a:p>
            <a:r>
              <a:rPr lang="ko-KR" altLang="en-US" sz="1500" dirty="0">
                <a:latin typeface="新宋体" panose="02010609030101010101" charset="-122"/>
                <a:ea typeface="新宋体" panose="02010609030101010101" charset="-122"/>
                <a:cs typeface="新宋体" panose="02010609030101010101" charset="-122"/>
                <a:sym typeface="+mn-ea"/>
              </a:rPr>
              <a:t>장가영（2014），现代汉语空间度量词的语义和概念化研究[ D]，首尔：首尔大学博士学位论文</a:t>
            </a:r>
            <a:endParaRPr lang="zh-CN" altLang="en-US" sz="1500">
              <a:latin typeface="新宋体" panose="02010609030101010101" charset="-122"/>
              <a:ea typeface="新宋体" panose="02010609030101010101" charset="-122"/>
              <a:cs typeface="新宋体" panose="02010609030101010101"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a:p>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custDataLst>
              <p:tags r:id="rId5"/>
            </p:custDataLst>
          </p:nvPr>
        </p:nvPicPr>
        <p:blipFill>
          <a:blip r:embed="rId6"/>
          <a:stretch>
            <a:fillRect/>
          </a:stretch>
        </p:blipFill>
        <p:spPr>
          <a:xfrm>
            <a:off x="1440815" y="1323975"/>
            <a:ext cx="9732010" cy="1426845"/>
          </a:xfrm>
          <a:prstGeom prst="rect">
            <a:avLst/>
          </a:prstGeom>
        </p:spPr>
      </p:pic>
      <p:pic>
        <p:nvPicPr>
          <p:cNvPr id="8" name="图片 7"/>
          <p:cNvPicPr>
            <a:picLocks noChangeAspect="1"/>
          </p:cNvPicPr>
          <p:nvPr>
            <p:custDataLst>
              <p:tags r:id="rId7"/>
            </p:custDataLst>
          </p:nvPr>
        </p:nvPicPr>
        <p:blipFill>
          <a:blip r:embed="rId8"/>
          <a:stretch>
            <a:fillRect/>
          </a:stretch>
        </p:blipFill>
        <p:spPr>
          <a:xfrm>
            <a:off x="1480820" y="2943225"/>
            <a:ext cx="2158365" cy="1720215"/>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7595235" y="2867660"/>
            <a:ext cx="2646045" cy="3291840"/>
          </a:xfrm>
          <a:prstGeom prst="rect">
            <a:avLst/>
          </a:prstGeom>
        </p:spPr>
      </p:pic>
      <p:pic>
        <p:nvPicPr>
          <p:cNvPr id="10" name="图片 9"/>
          <p:cNvPicPr>
            <a:picLocks noChangeAspect="1"/>
          </p:cNvPicPr>
          <p:nvPr>
            <p:custDataLst>
              <p:tags r:id="rId11"/>
            </p:custDataLst>
          </p:nvPr>
        </p:nvPicPr>
        <p:blipFill>
          <a:blip r:embed="rId12"/>
          <a:stretch>
            <a:fillRect/>
          </a:stretch>
        </p:blipFill>
        <p:spPr>
          <a:xfrm>
            <a:off x="3974465" y="2910205"/>
            <a:ext cx="2880995" cy="26098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9AAAD">
            <a:alpha val="40000"/>
          </a:srgbClr>
        </a:solidFill>
        <a:effectLst/>
      </p:bgPr>
    </p:bg>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solidFill>
                <a:schemeClr val="tx1"/>
              </a:solidFill>
            </a:endParaRPr>
          </a:p>
        </p:txBody>
      </p:sp>
      <p:grpSp>
        <p:nvGrpSpPr>
          <p:cNvPr id="6" name="그룹 2"/>
          <p:cNvGrpSpPr/>
          <p:nvPr/>
        </p:nvGrpSpPr>
        <p:grpSpPr>
          <a:xfrm>
            <a:off x="383970" y="363788"/>
            <a:ext cx="5826824" cy="550610"/>
            <a:chOff x="4967844" y="411292"/>
            <a:chExt cx="2657031" cy="550610"/>
          </a:xfrm>
        </p:grpSpPr>
        <p:sp>
          <p:nvSpPr>
            <p:cNvPr id="8"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9"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论文</a:t>
              </a:r>
              <a:r>
                <a:rPr lang="en-US" altLang="zh-CN" sz="2000" dirty="0">
                  <a:solidFill>
                    <a:schemeClr val="bg1"/>
                  </a:solidFill>
                  <a:latin typeface="에스코어 드림 3 Light" panose="020B0303030302020204" pitchFamily="34" charset="-127"/>
                  <a:ea typeface="宋体" panose="02010600030101010101" pitchFamily="2" charset="-122"/>
                </a:rPr>
                <a:t>4</a:t>
              </a:r>
              <a:r>
                <a:rPr lang="zh-CN" altLang="en-US" sz="2000" dirty="0">
                  <a:solidFill>
                    <a:schemeClr val="bg1"/>
                  </a:solidFill>
                  <a:latin typeface="에스코어 드림 3 Light" panose="020B0303030302020204" pitchFamily="34" charset="-127"/>
                  <a:ea typeface="宋体" panose="02010600030101010101" pitchFamily="2" charset="-122"/>
                </a:rPr>
                <a:t>：</a:t>
              </a:r>
              <a:r>
                <a:rPr lang="zh-CN" altLang="en-US" sz="2000">
                  <a:solidFill>
                    <a:schemeClr val="bg1"/>
                  </a:solidFill>
                  <a:latin typeface="新宋体" panose="02010609030101010101" charset="-122"/>
                  <a:ea typeface="新宋体" panose="02010609030101010101" charset="-122"/>
                  <a:cs typeface="新宋体" panose="02010609030101010101" charset="-122"/>
                  <a:sym typeface="+mn-ea"/>
                </a:rPr>
                <a:t>李哈娜（</a:t>
              </a:r>
              <a:r>
                <a:rPr lang="en-US" altLang="zh-CN" sz="2000">
                  <a:solidFill>
                    <a:schemeClr val="bg1"/>
                  </a:solidFill>
                  <a:latin typeface="新宋体" panose="02010609030101010101" charset="-122"/>
                  <a:ea typeface="新宋体" panose="02010609030101010101" charset="-122"/>
                  <a:cs typeface="新宋体" panose="02010609030101010101" charset="-122"/>
                  <a:sym typeface="+mn-ea"/>
                </a:rPr>
                <a:t>2022</a:t>
              </a:r>
              <a:r>
                <a:rPr lang="zh-CN" altLang="en-US" sz="2000">
                  <a:solidFill>
                    <a:schemeClr val="bg1"/>
                  </a:solidFill>
                  <a:latin typeface="新宋体" panose="02010609030101010101" charset="-122"/>
                  <a:ea typeface="新宋体" panose="02010609030101010101" charset="-122"/>
                  <a:cs typeface="新宋体" panose="02010609030101010101" charset="-122"/>
                  <a:sym typeface="+mn-ea"/>
                </a:rPr>
                <a:t>）</a:t>
              </a:r>
              <a:endParaRPr lang="zh-CN" altLang="en-US" sz="2000" dirty="0">
                <a:solidFill>
                  <a:schemeClr val="bg1"/>
                </a:solidFill>
                <a:latin typeface="新宋体" panose="02010609030101010101" charset="-122"/>
                <a:ea typeface="新宋体" panose="02010609030101010101" charset="-122"/>
                <a:cs typeface="新宋体" panose="02010609030101010101" charset="-122"/>
                <a:sym typeface="+mn-ea"/>
              </a:endParaRPr>
            </a:p>
          </p:txBody>
        </p:sp>
      </p:grpSp>
      <p:pic>
        <p:nvPicPr>
          <p:cNvPr id="5" name="图片 4"/>
          <p:cNvPicPr>
            <a:picLocks noChangeAspect="1"/>
          </p:cNvPicPr>
          <p:nvPr>
            <p:custDataLst>
              <p:tags r:id="rId4"/>
            </p:custDataLst>
          </p:nvPr>
        </p:nvPicPr>
        <p:blipFill>
          <a:blip r:embed="rId5"/>
          <a:stretch>
            <a:fillRect/>
          </a:stretch>
        </p:blipFill>
        <p:spPr>
          <a:xfrm>
            <a:off x="613410" y="1281430"/>
            <a:ext cx="4826635" cy="3812540"/>
          </a:xfrm>
          <a:prstGeom prst="rect">
            <a:avLst/>
          </a:prstGeom>
        </p:spPr>
      </p:pic>
      <p:pic>
        <p:nvPicPr>
          <p:cNvPr id="2" name="内容占位符 1"/>
          <p:cNvPicPr>
            <a:picLocks noChangeAspect="1"/>
          </p:cNvPicPr>
          <p:nvPr>
            <p:ph idx="1"/>
            <p:custDataLst>
              <p:tags r:id="rId6"/>
            </p:custDataLst>
          </p:nvPr>
        </p:nvPicPr>
        <p:blipFill>
          <a:blip r:embed="rId7"/>
          <a:stretch>
            <a:fillRect/>
          </a:stretch>
        </p:blipFill>
        <p:spPr>
          <a:xfrm>
            <a:off x="6210935" y="831215"/>
            <a:ext cx="5106670" cy="5275580"/>
          </a:xfrm>
          <a:prstGeom prst="rect">
            <a:avLst/>
          </a:prstGeom>
        </p:spPr>
      </p:pic>
      <p:sp>
        <p:nvSpPr>
          <p:cNvPr id="3" name="文本框 2"/>
          <p:cNvSpPr txBox="1"/>
          <p:nvPr/>
        </p:nvSpPr>
        <p:spPr>
          <a:xfrm>
            <a:off x="384175" y="6176645"/>
            <a:ext cx="10193655" cy="509270"/>
          </a:xfrm>
          <a:prstGeom prst="rect">
            <a:avLst/>
          </a:prstGeom>
          <a:noFill/>
        </p:spPr>
        <p:txBody>
          <a:bodyPr wrap="square" rtlCol="0" anchor="t">
            <a:spAutoFit/>
          </a:bodyPr>
          <a:p>
            <a:pPr indent="0">
              <a:lnSpc>
                <a:spcPct val="170000"/>
              </a:lnSpc>
              <a:buNone/>
            </a:pPr>
            <a:r>
              <a:rPr lang="zh-CN" altLang="en-US" sz="1600">
                <a:latin typeface="新宋体" panose="02010609030101010101" charset="-122"/>
                <a:ea typeface="新宋体" panose="02010609030101010101" charset="-122"/>
                <a:cs typeface="新宋体" panose="02010609030101010101" charset="-122"/>
                <a:sym typeface="+mn-ea"/>
              </a:rPr>
              <a:t>李哈娜.汉韩形容词“大/keuda”语义网络比较研究[J].现代语文,2022,(05):82-90.</a:t>
            </a:r>
            <a:endParaRPr lang="zh-CN" altLang="en-US" sz="1600">
              <a:latin typeface="新宋体" panose="02010609030101010101" charset="-122"/>
              <a:ea typeface="新宋体" panose="02010609030101010101" charset="-122"/>
              <a:cs typeface="新宋体" panose="02010609030101010101" charset="-122"/>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ko-KR"/>
          </a:p>
        </p:txBody>
      </p:sp>
      <p:grpSp>
        <p:nvGrpSpPr>
          <p:cNvPr id="4" name="그룹 2"/>
          <p:cNvGrpSpPr/>
          <p:nvPr/>
        </p:nvGrpSpPr>
        <p:grpSpPr>
          <a:xfrm>
            <a:off x="384175" y="363855"/>
            <a:ext cx="6096000" cy="550545"/>
            <a:chOff x="4967844" y="411292"/>
            <a:chExt cx="2726207" cy="550610"/>
          </a:xfrm>
        </p:grpSpPr>
        <p:sp>
          <p:nvSpPr>
            <p:cNvPr id="5"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6" name="TextBox 5"/>
            <p:cNvSpPr txBox="1"/>
            <p:nvPr>
              <p:custDataLst>
                <p:tags r:id="rId3"/>
              </p:custDataLst>
            </p:nvPr>
          </p:nvSpPr>
          <p:spPr>
            <a:xfrm>
              <a:off x="5072375" y="479872"/>
              <a:ext cx="2621676" cy="398827"/>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有什么语言现象？</a:t>
              </a:r>
              <a:r>
                <a:rPr lang="en-US" altLang="zh-CN" sz="2000" dirty="0">
                  <a:solidFill>
                    <a:schemeClr val="bg1"/>
                  </a:solidFill>
                  <a:latin typeface="에스코어 드림 3 Light" panose="020B0303030302020204" pitchFamily="34" charset="-127"/>
                  <a:ea typeface="宋体" panose="02010600030101010101" pitchFamily="2" charset="-122"/>
                </a:rPr>
                <a:t> - 7. </a:t>
              </a:r>
              <a:r>
                <a:rPr lang="zh-CN" altLang="en-US" sz="2000" dirty="0">
                  <a:solidFill>
                    <a:schemeClr val="bg1"/>
                  </a:solidFill>
                  <a:latin typeface="에스코어 드림 3 Light" panose="020B0303030302020204" pitchFamily="34" charset="-127"/>
                  <a:ea typeface="宋体" panose="02010600030101010101" pitchFamily="2" charset="-122"/>
                </a:rPr>
                <a:t>大雨大雪</a:t>
              </a:r>
              <a:r>
                <a:rPr lang="en-US" altLang="zh-CN" sz="2000" dirty="0">
                  <a:solidFill>
                    <a:schemeClr val="bg1"/>
                  </a:solidFill>
                  <a:latin typeface="에스코어 드림 3 Light" panose="020B0303030302020204" pitchFamily="34" charset="-127"/>
                  <a:ea typeface="宋体" panose="02010600030101010101" pitchFamily="2" charset="-122"/>
                </a:rPr>
                <a:t>“</a:t>
              </a:r>
              <a:r>
                <a:rPr lang="zh-CN" altLang="en-US" sz="2000" dirty="0">
                  <a:solidFill>
                    <a:schemeClr val="bg1"/>
                  </a:solidFill>
                  <a:latin typeface="에스코어 드림 3 Light" panose="020B0303030302020204" pitchFamily="34" charset="-127"/>
                  <a:ea typeface="宋体" panose="02010600030101010101" pitchFamily="2" charset="-122"/>
                </a:rPr>
                <a:t>大</a:t>
              </a:r>
              <a:r>
                <a:rPr lang="en-US" altLang="zh-CN" sz="2000" dirty="0">
                  <a:solidFill>
                    <a:schemeClr val="bg1"/>
                  </a:solidFill>
                  <a:latin typeface="에스코어 드림 3 Light" panose="020B0303030302020204" pitchFamily="34" charset="-127"/>
                  <a:ea typeface="宋体" panose="02010600030101010101" pitchFamily="2" charset="-122"/>
                </a:rPr>
                <a:t>”</a:t>
              </a:r>
              <a:r>
                <a:rPr lang="zh-CN" altLang="en-US" sz="2000" dirty="0">
                  <a:solidFill>
                    <a:schemeClr val="bg1"/>
                  </a:solidFill>
                  <a:latin typeface="에스코어 드림 3 Light" panose="020B0303030302020204" pitchFamily="34" charset="-127"/>
                  <a:ea typeface="宋体" panose="02010600030101010101" pitchFamily="2" charset="-122"/>
                </a:rPr>
                <a:t>对应</a:t>
              </a:r>
              <a:r>
                <a:rPr lang="en-US" altLang="ko-KR" sz="2000" dirty="0">
                  <a:solidFill>
                    <a:schemeClr val="bg1"/>
                  </a:solidFill>
                  <a:latin typeface="에스코어 드림 3 Light" panose="020B0303030302020204" pitchFamily="34" charset="-127"/>
                  <a:ea typeface="宋体" panose="02010600030101010101" pitchFamily="2" charset="-122"/>
                </a:rPr>
                <a:t>”</a:t>
              </a:r>
              <a:r>
                <a:rPr lang="ko-KR" altLang="en-US" sz="2000" dirty="0">
                  <a:solidFill>
                    <a:schemeClr val="bg1"/>
                  </a:solidFill>
                  <a:latin typeface="에스코어 드림 3 Light" panose="020B0303030302020204" pitchFamily="34" charset="-127"/>
                  <a:ea typeface="宋体" panose="02010600030101010101" pitchFamily="2" charset="-122"/>
                </a:rPr>
                <a:t>많다</a:t>
              </a:r>
              <a:r>
                <a:rPr lang="en-US" altLang="ko-KR" sz="2000" dirty="0">
                  <a:solidFill>
                    <a:schemeClr val="bg1"/>
                  </a:solidFill>
                  <a:latin typeface="에스코어 드림 3 Light" panose="020B0303030302020204" pitchFamily="34" charset="-127"/>
                  <a:ea typeface="宋体" panose="02010600030101010101" pitchFamily="2" charset="-122"/>
                </a:rPr>
                <a:t>”</a:t>
              </a:r>
              <a:endParaRPr lang="en-US" altLang="ko-KR" sz="2000" dirty="0">
                <a:solidFill>
                  <a:schemeClr val="bg1"/>
                </a:solidFill>
                <a:latin typeface="에스코어 드림 3 Light" panose="020B0303030302020204" pitchFamily="34" charset="-127"/>
                <a:ea typeface="宋体" panose="02010600030101010101" pitchFamily="2" charset="-122"/>
              </a:endParaRPr>
            </a:p>
          </p:txBody>
        </p:sp>
      </p:grpSp>
      <p:sp>
        <p:nvSpPr>
          <p:cNvPr id="11" name="文本框 10"/>
          <p:cNvSpPr txBox="1"/>
          <p:nvPr/>
        </p:nvSpPr>
        <p:spPr>
          <a:xfrm>
            <a:off x="8734425" y="638810"/>
            <a:ext cx="6096000" cy="506730"/>
          </a:xfrm>
          <a:prstGeom prst="rect">
            <a:avLst/>
          </a:prstGeom>
          <a:noFill/>
        </p:spPr>
        <p:txBody>
          <a:bodyPr wrap="square" rtlCol="0" anchor="t">
            <a:spAutoFit/>
          </a:bodyPr>
          <a:p>
            <a:pPr>
              <a:lnSpc>
                <a:spcPct val="150000"/>
              </a:lnSpc>
            </a:pPr>
            <a:r>
              <a:rPr lang="en-US" altLang="ko-KR">
                <a:highlight>
                  <a:srgbClr val="00FF00"/>
                </a:highlight>
                <a:sym typeface="+mn-ea"/>
              </a:rPr>
              <a:t>  </a:t>
            </a:r>
            <a:endParaRPr lang="en-US" altLang="ko-KR">
              <a:highlight>
                <a:srgbClr val="00FF00"/>
              </a:highlight>
              <a:sym typeface="+mn-ea"/>
            </a:endParaRPr>
          </a:p>
        </p:txBody>
      </p:sp>
      <p:pic>
        <p:nvPicPr>
          <p:cNvPr id="2" name="图片 1"/>
          <p:cNvPicPr>
            <a:picLocks noChangeAspect="1"/>
          </p:cNvPicPr>
          <p:nvPr>
            <p:custDataLst>
              <p:tags r:id="rId4"/>
            </p:custDataLst>
          </p:nvPr>
        </p:nvPicPr>
        <p:blipFill>
          <a:blip r:embed="rId5"/>
          <a:stretch>
            <a:fillRect/>
          </a:stretch>
        </p:blipFill>
        <p:spPr>
          <a:xfrm>
            <a:off x="528955" y="1362075"/>
            <a:ext cx="5330825" cy="2007870"/>
          </a:xfrm>
          <a:prstGeom prst="rect">
            <a:avLst/>
          </a:prstGeom>
        </p:spPr>
      </p:pic>
      <p:pic>
        <p:nvPicPr>
          <p:cNvPr id="10" name="图片 9"/>
          <p:cNvPicPr>
            <a:picLocks noChangeAspect="1"/>
          </p:cNvPicPr>
          <p:nvPr>
            <p:custDataLst>
              <p:tags r:id="rId6"/>
            </p:custDataLst>
          </p:nvPr>
        </p:nvPicPr>
        <p:blipFill>
          <a:blip r:embed="rId7"/>
          <a:stretch>
            <a:fillRect/>
          </a:stretch>
        </p:blipFill>
        <p:spPr>
          <a:xfrm>
            <a:off x="5988685" y="1563370"/>
            <a:ext cx="5708650" cy="4265930"/>
          </a:xfrm>
          <a:prstGeom prst="rect">
            <a:avLst/>
          </a:prstGeom>
        </p:spPr>
      </p:pic>
      <p:sp>
        <p:nvSpPr>
          <p:cNvPr id="3" name="文本框 2"/>
          <p:cNvSpPr txBox="1"/>
          <p:nvPr>
            <p:custDataLst>
              <p:tags r:id="rId8"/>
            </p:custDataLst>
          </p:nvPr>
        </p:nvSpPr>
        <p:spPr>
          <a:xfrm>
            <a:off x="384175" y="6176645"/>
            <a:ext cx="10193655" cy="509270"/>
          </a:xfrm>
          <a:prstGeom prst="rect">
            <a:avLst/>
          </a:prstGeom>
          <a:noFill/>
        </p:spPr>
        <p:txBody>
          <a:bodyPr wrap="square" rtlCol="0" anchor="t">
            <a:spAutoFit/>
          </a:bodyPr>
          <a:p>
            <a:pPr indent="0">
              <a:lnSpc>
                <a:spcPct val="170000"/>
              </a:lnSpc>
              <a:buNone/>
            </a:pPr>
            <a:r>
              <a:rPr lang="zh-CN" altLang="en-US" sz="1600">
                <a:latin typeface="新宋体" panose="02010609030101010101" charset="-122"/>
                <a:ea typeface="新宋体" panose="02010609030101010101" charset="-122"/>
                <a:cs typeface="新宋体" panose="02010609030101010101" charset="-122"/>
                <a:sym typeface="+mn-ea"/>
              </a:rPr>
              <a:t>李哈娜.汉韩形容词“大/keuda”语义网络比较研究[J].现代语文,2022,(05):82-90.</a:t>
            </a:r>
            <a:endParaRPr lang="zh-CN" altLang="en-US" sz="1600">
              <a:latin typeface="新宋体" panose="02010609030101010101" charset="-122"/>
              <a:ea typeface="新宋体" panose="02010609030101010101" charset="-122"/>
              <a:cs typeface="新宋体" panose="02010609030101010101" charset="-122"/>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40000"/>
          </a:schemeClr>
        </a:solidFill>
        <a:effectLst/>
      </p:bgPr>
    </p:bg>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5" name="그룹 2"/>
          <p:cNvGrpSpPr/>
          <p:nvPr/>
        </p:nvGrpSpPr>
        <p:grpSpPr>
          <a:xfrm>
            <a:off x="383970" y="363788"/>
            <a:ext cx="5826824" cy="550610"/>
            <a:chOff x="4967844" y="411292"/>
            <a:chExt cx="2657031" cy="550610"/>
          </a:xfrm>
        </p:grpSpPr>
        <p:sp>
          <p:nvSpPr>
            <p:cNvPr id="6"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8"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这种解释合理吗？</a:t>
              </a:r>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pic>
        <p:nvPicPr>
          <p:cNvPr id="9" name="图片 8"/>
          <p:cNvPicPr>
            <a:picLocks noChangeAspect="1"/>
          </p:cNvPicPr>
          <p:nvPr>
            <p:custDataLst>
              <p:tags r:id="rId4"/>
            </p:custDataLst>
          </p:nvPr>
        </p:nvPicPr>
        <p:blipFill>
          <a:blip r:embed="rId5"/>
          <a:stretch>
            <a:fillRect/>
          </a:stretch>
        </p:blipFill>
        <p:spPr>
          <a:xfrm>
            <a:off x="2193925" y="914400"/>
            <a:ext cx="7838440" cy="5262245"/>
          </a:xfrm>
          <a:prstGeom prst="rect">
            <a:avLst/>
          </a:prstGeom>
        </p:spPr>
      </p:pic>
      <p:sp>
        <p:nvSpPr>
          <p:cNvPr id="10" name="文本框 9"/>
          <p:cNvSpPr txBox="1"/>
          <p:nvPr/>
        </p:nvSpPr>
        <p:spPr>
          <a:xfrm>
            <a:off x="594995" y="6333490"/>
            <a:ext cx="10923905" cy="337185"/>
          </a:xfrm>
          <a:prstGeom prst="rect">
            <a:avLst/>
          </a:prstGeom>
          <a:noFill/>
        </p:spPr>
        <p:txBody>
          <a:bodyPr wrap="square" rtlCol="0" anchor="t">
            <a:spAutoFit/>
          </a:bodyPr>
          <a:p>
            <a:r>
              <a:rPr lang="zh-CN" altLang="en-US" sz="1600">
                <a:latin typeface="新宋体" panose="02010609030101010101" charset="-122"/>
                <a:ea typeface="新宋体" panose="02010609030101010101" charset="-122"/>
                <a:cs typeface="新宋体" panose="02010609030101010101" charset="-122"/>
              </a:rPr>
              <a:t>李军,任永军.空间维度词“大、小”的隐喻义认知分析[J].青岛海洋大学学报(社会科学版),2002,(04):63-67.</a:t>
            </a:r>
            <a:endParaRPr lang="zh-CN" altLang="en-US" sz="1600">
              <a:latin typeface="新宋体" panose="02010609030101010101" charset="-122"/>
              <a:ea typeface="新宋体" panose="02010609030101010101" charset="-122"/>
              <a:cs typeface="新宋体" panose="0201060903010101010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alpha val="40000"/>
          </a:schemeClr>
        </a:solidFill>
        <a:effectLst/>
      </p:bgPr>
    </p:bg>
    <p:spTree>
      <p:nvGrpSpPr>
        <p:cNvPr id="1" name=""/>
        <p:cNvGrpSpPr/>
        <p:nvPr/>
      </p:nvGrpSpPr>
      <p:grpSpPr/>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5" name="그룹 2"/>
          <p:cNvGrpSpPr/>
          <p:nvPr/>
        </p:nvGrpSpPr>
        <p:grpSpPr>
          <a:xfrm>
            <a:off x="383970" y="363788"/>
            <a:ext cx="5826824" cy="550610"/>
            <a:chOff x="4967844" y="411292"/>
            <a:chExt cx="2657031" cy="550610"/>
          </a:xfrm>
        </p:grpSpPr>
        <p:sp>
          <p:nvSpPr>
            <p:cNvPr id="6"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8"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ko-KR" sz="2000" dirty="0">
                  <a:solidFill>
                    <a:schemeClr val="bg1"/>
                  </a:solidFill>
                  <a:latin typeface="에스코어 드림 3 Light" panose="020B0303030302020204" pitchFamily="34" charset="-127"/>
                  <a:ea typeface="宋体" panose="02010600030101010101" pitchFamily="2" charset="-122"/>
                </a:rPr>
                <a:t>这种解释合理吗？</a:t>
              </a:r>
              <a:endParaRPr lang="zh-CN" altLang="ko-KR" sz="2000" dirty="0">
                <a:solidFill>
                  <a:schemeClr val="bg1"/>
                </a:solidFill>
                <a:latin typeface="에스코어 드림 3 Light" panose="020B0303030302020204" pitchFamily="34" charset="-127"/>
                <a:ea typeface="宋体" panose="02010600030101010101" pitchFamily="2" charset="-122"/>
              </a:endParaRPr>
            </a:p>
          </p:txBody>
        </p:sp>
      </p:grpSp>
      <p:grpSp>
        <p:nvGrpSpPr>
          <p:cNvPr id="2" name="组合 1"/>
          <p:cNvGrpSpPr/>
          <p:nvPr/>
        </p:nvGrpSpPr>
        <p:grpSpPr>
          <a:xfrm>
            <a:off x="2291715" y="974725"/>
            <a:ext cx="6706870" cy="5213985"/>
            <a:chOff x="3609" y="1535"/>
            <a:chExt cx="10562" cy="8211"/>
          </a:xfrm>
        </p:grpSpPr>
        <p:pic>
          <p:nvPicPr>
            <p:cNvPr id="3" name="图片 2"/>
            <p:cNvPicPr>
              <a:picLocks noChangeAspect="1"/>
            </p:cNvPicPr>
            <p:nvPr>
              <p:custDataLst>
                <p:tags r:id="rId4"/>
              </p:custDataLst>
            </p:nvPr>
          </p:nvPicPr>
          <p:blipFill>
            <a:blip r:embed="rId5"/>
            <a:srcRect r="-370" b="96126"/>
            <a:stretch>
              <a:fillRect/>
            </a:stretch>
          </p:blipFill>
          <p:spPr>
            <a:xfrm>
              <a:off x="3609" y="1535"/>
              <a:ext cx="10554" cy="521"/>
            </a:xfrm>
            <a:prstGeom prst="rect">
              <a:avLst/>
            </a:prstGeom>
          </p:spPr>
        </p:pic>
        <p:pic>
          <p:nvPicPr>
            <p:cNvPr id="4" name="图片 3"/>
            <p:cNvPicPr>
              <a:picLocks noChangeAspect="1"/>
            </p:cNvPicPr>
            <p:nvPr>
              <p:custDataLst>
                <p:tags r:id="rId6"/>
              </p:custDataLst>
            </p:nvPr>
          </p:nvPicPr>
          <p:blipFill>
            <a:blip r:embed="rId5"/>
            <a:srcRect l="-539" t="41912"/>
            <a:stretch>
              <a:fillRect/>
            </a:stretch>
          </p:blipFill>
          <p:spPr>
            <a:xfrm>
              <a:off x="3629" y="1958"/>
              <a:ext cx="10542" cy="7789"/>
            </a:xfrm>
            <a:prstGeom prst="rect">
              <a:avLst/>
            </a:prstGeom>
          </p:spPr>
        </p:pic>
      </p:grpSp>
      <p:sp>
        <p:nvSpPr>
          <p:cNvPr id="10" name="文本框 9"/>
          <p:cNvSpPr txBox="1"/>
          <p:nvPr>
            <p:custDataLst>
              <p:tags r:id="rId7"/>
            </p:custDataLst>
          </p:nvPr>
        </p:nvSpPr>
        <p:spPr>
          <a:xfrm>
            <a:off x="594995" y="6333490"/>
            <a:ext cx="10923905" cy="337185"/>
          </a:xfrm>
          <a:prstGeom prst="rect">
            <a:avLst/>
          </a:prstGeom>
          <a:noFill/>
        </p:spPr>
        <p:txBody>
          <a:bodyPr wrap="square" rtlCol="0" anchor="t">
            <a:spAutoFit/>
          </a:bodyPr>
          <a:p>
            <a:r>
              <a:rPr lang="zh-CN" altLang="en-US" sz="1600">
                <a:latin typeface="新宋体" panose="02010609030101010101" charset="-122"/>
                <a:ea typeface="新宋体" panose="02010609030101010101" charset="-122"/>
                <a:cs typeface="新宋体" panose="02010609030101010101" charset="-122"/>
              </a:rPr>
              <a:t>李军,任永军.空间维度词“大、小”的隐喻义认知分析[J].青岛海洋大学学报(社会科学版),2002,(04):63-67.</a:t>
            </a:r>
            <a:endParaRPr lang="zh-CN" altLang="en-US" sz="1600">
              <a:latin typeface="新宋体" panose="02010609030101010101" charset="-122"/>
              <a:ea typeface="新宋体" panose="02010609030101010101" charset="-122"/>
              <a:cs typeface="新宋体" panose="02010609030101010101"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0" y="639093"/>
            <a:ext cx="12192000" cy="567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a:latin typeface="新宋体" panose="02010609030101010101" charset="-122"/>
              <a:ea typeface="新宋体" panose="02010609030101010101" charset="-122"/>
            </a:endParaRPr>
          </a:p>
        </p:txBody>
      </p:sp>
      <p:grpSp>
        <p:nvGrpSpPr>
          <p:cNvPr id="3" name="그룹 2"/>
          <p:cNvGrpSpPr/>
          <p:nvPr/>
        </p:nvGrpSpPr>
        <p:grpSpPr>
          <a:xfrm>
            <a:off x="383970" y="363788"/>
            <a:ext cx="5826824" cy="550610"/>
            <a:chOff x="4967844" y="411292"/>
            <a:chExt cx="2657031" cy="550610"/>
          </a:xfrm>
        </p:grpSpPr>
        <p:sp>
          <p:nvSpPr>
            <p:cNvPr id="5" name="사각형: 둥근 모서리 4"/>
            <p:cNvSpPr/>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latin typeface="新宋体" panose="02010609030101010101" charset="-122"/>
                <a:ea typeface="新宋体" panose="02010609030101010101" charset="-122"/>
              </a:endParaRPr>
            </a:p>
          </p:txBody>
        </p:sp>
        <p:sp>
          <p:nvSpPr>
            <p:cNvPr id="6" name="TextBox 5"/>
            <p:cNvSpPr txBox="1"/>
            <p:nvPr/>
          </p:nvSpPr>
          <p:spPr>
            <a:xfrm>
              <a:off x="5072475" y="479763"/>
              <a:ext cx="2500054" cy="414020"/>
            </a:xfrm>
            <a:prstGeom prst="rect">
              <a:avLst/>
            </a:prstGeom>
            <a:noFill/>
          </p:spPr>
          <p:txBody>
            <a:bodyPr wrap="square" rtlCol="0">
              <a:spAutoFit/>
            </a:bodyPr>
            <a:lstStyle/>
            <a:p>
              <a:r>
                <a:rPr lang="en-US" altLang="zh-CN" sz="2100" dirty="0">
                  <a:solidFill>
                    <a:schemeClr val="bg1"/>
                  </a:solidFill>
                  <a:latin typeface="新宋体" panose="02010609030101010101" charset="-122"/>
                  <a:ea typeface="新宋体" panose="02010609030101010101" charset="-122"/>
                  <a:cs typeface="新宋体" panose="02010609030101010101" charset="-122"/>
                </a:rPr>
                <a:t>2. </a:t>
              </a:r>
              <a:r>
                <a:rPr lang="zh-CN" altLang="en-US" sz="2100" dirty="0">
                  <a:solidFill>
                    <a:schemeClr val="bg1"/>
                  </a:solidFill>
                  <a:latin typeface="新宋体" panose="02010609030101010101" charset="-122"/>
                  <a:ea typeface="新宋体" panose="02010609030101010101" charset="-122"/>
                  <a:cs typeface="新宋体" panose="02010609030101010101" charset="-122"/>
                </a:rPr>
                <a:t>总结</a:t>
              </a:r>
              <a:endParaRPr lang="zh-CN" altLang="en-US" sz="2100" dirty="0">
                <a:solidFill>
                  <a:schemeClr val="bg1"/>
                </a:solidFill>
                <a:latin typeface="新宋体" panose="02010609030101010101" charset="-122"/>
                <a:ea typeface="新宋体" panose="02010609030101010101" charset="-122"/>
                <a:cs typeface="新宋体" panose="02010609030101010101" charset="-122"/>
              </a:endParaRPr>
            </a:p>
          </p:txBody>
        </p:sp>
      </p:grpSp>
      <p:graphicFrame>
        <p:nvGraphicFramePr>
          <p:cNvPr id="4" name="表格 3"/>
          <p:cNvGraphicFramePr/>
          <p:nvPr>
            <p:custDataLst>
              <p:tags r:id="rId1"/>
            </p:custDataLst>
          </p:nvPr>
        </p:nvGraphicFramePr>
        <p:xfrm>
          <a:off x="786130" y="1105535"/>
          <a:ext cx="10582910" cy="5159375"/>
        </p:xfrm>
        <a:graphic>
          <a:graphicData uri="http://schemas.openxmlformats.org/drawingml/2006/table">
            <a:tbl>
              <a:tblPr firstRow="1" bandRow="1">
                <a:tableStyleId>{7DF18680-E054-41AD-8BC1-D1AEF772440D}</a:tableStyleId>
              </a:tblPr>
              <a:tblGrid>
                <a:gridCol w="817880"/>
                <a:gridCol w="4473575"/>
                <a:gridCol w="2646045"/>
                <a:gridCol w="2645410"/>
              </a:tblGrid>
              <a:tr h="758825">
                <a:tc>
                  <a:txBody>
                    <a:bodyPr/>
                    <a:p>
                      <a:pPr algn="ctr">
                        <a:buNone/>
                      </a:pPr>
                      <a:r>
                        <a:rPr lang="zh-CN" altLang="en-US" sz="2100">
                          <a:latin typeface="新宋体" panose="02010609030101010101" charset="-122"/>
                          <a:ea typeface="新宋体" panose="02010609030101010101" charset="-122"/>
                        </a:rPr>
                        <a:t>编号</a:t>
                      </a:r>
                      <a:endParaRPr lang="zh-CN" altLang="en-US" sz="2100">
                        <a:latin typeface="新宋体" panose="02010609030101010101" charset="-122"/>
                        <a:ea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rPr>
                        <a:t>例子</a:t>
                      </a:r>
                      <a:endParaRPr lang="zh-CN" altLang="en-US" sz="2100">
                        <a:latin typeface="新宋体" panose="02010609030101010101" charset="-122"/>
                        <a:ea typeface="新宋体" panose="02010609030101010101" charset="-122"/>
                      </a:endParaRPr>
                    </a:p>
                  </a:txBody>
                  <a:tcPr marL="90170" marR="90170" marT="46990" marB="46990"/>
                </a:tc>
                <a:tc>
                  <a:txBody>
                    <a:bodyPr/>
                    <a:p>
                      <a:pPr algn="ctr">
                        <a:buNone/>
                      </a:pPr>
                      <a:r>
                        <a:rPr lang="zh-CN" altLang="ko-KR" sz="2100">
                          <a:latin typeface="新宋体" panose="02010609030101010101" charset="-122"/>
                          <a:ea typeface="新宋体" panose="02010609030101010101" charset="-122"/>
                          <a:cs typeface="新宋体" panose="02010609030101010101" charset="-122"/>
                        </a:rPr>
                        <a:t>从</a:t>
                      </a:r>
                      <a:r>
                        <a:rPr lang="en-US" altLang="zh-CN" sz="2100">
                          <a:latin typeface="新宋体" panose="02010609030101010101" charset="-122"/>
                          <a:ea typeface="新宋体" panose="02010609030101010101" charset="-122"/>
                          <a:cs typeface="新宋体" panose="02010609030101010101" charset="-122"/>
                        </a:rPr>
                        <a:t>“</a:t>
                      </a:r>
                      <a:r>
                        <a:rPr lang="zh-CN" altLang="en-US" sz="2100">
                          <a:latin typeface="新宋体" panose="02010609030101010101" charset="-122"/>
                          <a:ea typeface="新宋体" panose="02010609030101010101" charset="-122"/>
                          <a:cs typeface="新宋体" panose="02010609030101010101" charset="-122"/>
                        </a:rPr>
                        <a:t>认知</a:t>
                      </a:r>
                      <a:r>
                        <a:rPr lang="en-US" altLang="zh-CN" sz="2100">
                          <a:latin typeface="新宋体" panose="02010609030101010101" charset="-122"/>
                          <a:ea typeface="新宋体" panose="02010609030101010101" charset="-122"/>
                          <a:cs typeface="新宋体" panose="02010609030101010101" charset="-122"/>
                        </a:rPr>
                        <a:t>”</a:t>
                      </a:r>
                      <a:r>
                        <a:rPr lang="zh-CN" altLang="en-US" sz="2100">
                          <a:latin typeface="新宋体" panose="02010609030101010101" charset="-122"/>
                          <a:ea typeface="新宋体" panose="02010609030101010101" charset="-122"/>
                          <a:cs typeface="新宋体" panose="02010609030101010101" charset="-122"/>
                        </a:rPr>
                        <a:t>层面</a:t>
                      </a:r>
                      <a:endParaRPr lang="zh-CN" altLang="en-US" sz="2100">
                        <a:latin typeface="新宋体" panose="02010609030101010101" charset="-122"/>
                        <a:ea typeface="新宋体" panose="02010609030101010101" charset="-122"/>
                        <a:cs typeface="新宋体" panose="02010609030101010101" charset="-122"/>
                      </a:endParaRPr>
                    </a:p>
                    <a:p>
                      <a:pPr algn="ctr">
                        <a:buNone/>
                      </a:pPr>
                      <a:r>
                        <a:rPr lang="zh-CN" altLang="en-US" sz="2100">
                          <a:latin typeface="新宋体" panose="02010609030101010101" charset="-122"/>
                          <a:ea typeface="新宋体" panose="02010609030101010101" charset="-122"/>
                          <a:cs typeface="新宋体" panose="02010609030101010101" charset="-122"/>
                        </a:rPr>
                        <a:t>解释合理吗？</a:t>
                      </a:r>
                      <a:endParaRPr lang="zh-CN" altLang="en-US" sz="2100">
                        <a:latin typeface="新宋体" panose="02010609030101010101" charset="-122"/>
                        <a:ea typeface="新宋体" panose="02010609030101010101" charset="-122"/>
                        <a:cs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rPr>
                        <a:t>是什么原因？</a:t>
                      </a:r>
                      <a:endParaRPr lang="zh-CN" altLang="en-US" sz="2100">
                        <a:latin typeface="新宋体" panose="02010609030101010101" charset="-122"/>
                        <a:ea typeface="新宋体" panose="02010609030101010101" charset="-122"/>
                      </a:endParaRPr>
                    </a:p>
                    <a:p>
                      <a:pPr algn="ctr">
                        <a:buNone/>
                      </a:pPr>
                      <a:r>
                        <a:rPr lang="zh-CN" altLang="en-US" sz="2100">
                          <a:latin typeface="新宋体" panose="02010609030101010101" charset="-122"/>
                          <a:ea typeface="新宋体" panose="02010609030101010101" charset="-122"/>
                        </a:rPr>
                        <a:t>如何解释？</a:t>
                      </a:r>
                      <a:endParaRPr lang="zh-CN" altLang="en-US" sz="2100">
                        <a:latin typeface="新宋体" panose="02010609030101010101" charset="-122"/>
                        <a:ea typeface="新宋体" panose="02010609030101010101" charset="-122"/>
                      </a:endParaRPr>
                    </a:p>
                  </a:txBody>
                  <a:tcPr marL="90170" marR="90170" marT="71755" marB="46990"/>
                </a:tc>
              </a:tr>
              <a:tr h="734060">
                <a:tc>
                  <a:txBody>
                    <a:bodyPr/>
                    <a:p>
                      <a:pPr algn="ctr">
                        <a:buNone/>
                      </a:pPr>
                      <a:r>
                        <a:rPr lang="en-US" altLang="zh-CN" sz="2100">
                          <a:latin typeface="新宋体" panose="02010609030101010101" charset="-122"/>
                          <a:ea typeface="新宋体" panose="02010609030101010101" charset="-122"/>
                        </a:rPr>
                        <a:t>1</a:t>
                      </a:r>
                      <a:endParaRPr lang="en-US" altLang="zh-CN" sz="2100">
                        <a:latin typeface="新宋体" panose="02010609030101010101" charset="-122"/>
                        <a:ea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cs typeface="新宋体" panose="02010609030101010101" charset="-122"/>
                        </a:rPr>
                        <a:t>地球周长很长</a:t>
                      </a:r>
                      <a:r>
                        <a:rPr lang="en-US" altLang="zh-CN" sz="2100">
                          <a:latin typeface="新宋体" panose="02010609030101010101" charset="-122"/>
                          <a:ea typeface="新宋体" panose="02010609030101010101" charset="-122"/>
                          <a:cs typeface="新宋体" panose="02010609030101010101" charset="-122"/>
                        </a:rPr>
                        <a:t> / </a:t>
                      </a:r>
                      <a:r>
                        <a:rPr lang="ko-KR" altLang="en-US" sz="2100">
                          <a:latin typeface="新宋体" panose="02010609030101010101" charset="-122"/>
                          <a:ea typeface="新宋体" panose="02010609030101010101" charset="-122"/>
                          <a:cs typeface="新宋体" panose="02010609030101010101" charset="-122"/>
                        </a:rPr>
                        <a:t>크다</a:t>
                      </a:r>
                      <a:r>
                        <a:rPr lang="zh-CN" altLang="en-US" sz="2100">
                          <a:latin typeface="新宋体" panose="02010609030101010101" charset="-122"/>
                          <a:ea typeface="新宋体" panose="02010609030101010101" charset="-122"/>
                          <a:cs typeface="新宋体" panose="02010609030101010101" charset="-122"/>
                        </a:rPr>
                        <a:t>（大）</a:t>
                      </a:r>
                      <a:r>
                        <a:rPr lang="en-US" altLang="zh-CN" sz="2100">
                          <a:latin typeface="新宋体" panose="02010609030101010101" charset="-122"/>
                          <a:ea typeface="新宋体" panose="02010609030101010101" charset="-122"/>
                          <a:cs typeface="新宋体" panose="02010609030101010101" charset="-122"/>
                        </a:rPr>
                        <a:t> </a:t>
                      </a:r>
                      <a:endParaRPr lang="en-US" altLang="zh-CN" sz="2100">
                        <a:latin typeface="新宋体" panose="02010609030101010101" charset="-122"/>
                        <a:ea typeface="新宋体" panose="02010609030101010101" charset="-122"/>
                        <a:cs typeface="新宋体" panose="02010609030101010101" charset="-122"/>
                      </a:endParaRPr>
                    </a:p>
                  </a:txBody>
                  <a:tcPr marL="90170" marR="90170" marT="46990" marB="46990"/>
                </a:tc>
                <a:tc>
                  <a:txBody>
                    <a:bodyPr/>
                    <a:p>
                      <a:pPr algn="ctr">
                        <a:buNone/>
                      </a:pPr>
                      <a:r>
                        <a:rPr lang="en-US" altLang="zh-CN" sz="2100">
                          <a:latin typeface="新宋体" panose="02010609030101010101" charset="-122"/>
                          <a:ea typeface="新宋体" panose="02010609030101010101" charset="-122"/>
                          <a:cs typeface="新宋体" panose="02010609030101010101" charset="-122"/>
                        </a:rPr>
                        <a:t>X</a:t>
                      </a:r>
                      <a:r>
                        <a:rPr lang="zh-CN" altLang="en-US" sz="2100">
                          <a:latin typeface="新宋体" panose="02010609030101010101" charset="-122"/>
                          <a:ea typeface="新宋体" panose="02010609030101010101" charset="-122"/>
                          <a:cs typeface="新宋体" panose="02010609030101010101" charset="-122"/>
                        </a:rPr>
                        <a:t>，新闻语料库里就这一个例子</a:t>
                      </a:r>
                      <a:endParaRPr lang="zh-CN" altLang="en-US" sz="2100">
                        <a:latin typeface="新宋体" panose="02010609030101010101" charset="-122"/>
                        <a:ea typeface="新宋体" panose="02010609030101010101" charset="-122"/>
                        <a:cs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cs typeface="新宋体" panose="02010609030101010101" charset="-122"/>
                        </a:rPr>
                        <a:t>特殊个例，头围都是说</a:t>
                      </a:r>
                      <a:r>
                        <a:rPr lang="en-US" altLang="zh-CN" sz="2100">
                          <a:latin typeface="新宋体" panose="02010609030101010101" charset="-122"/>
                          <a:ea typeface="新宋体" panose="02010609030101010101" charset="-122"/>
                          <a:cs typeface="新宋体" panose="02010609030101010101" charset="-122"/>
                        </a:rPr>
                        <a:t>“</a:t>
                      </a:r>
                      <a:r>
                        <a:rPr lang="zh-CN" altLang="en-US" sz="2100">
                          <a:latin typeface="新宋体" panose="02010609030101010101" charset="-122"/>
                          <a:ea typeface="新宋体" panose="02010609030101010101" charset="-122"/>
                          <a:cs typeface="新宋体" panose="02010609030101010101" charset="-122"/>
                        </a:rPr>
                        <a:t>大</a:t>
                      </a:r>
                      <a:r>
                        <a:rPr lang="en-US" altLang="zh-CN" sz="2100">
                          <a:latin typeface="新宋体" panose="02010609030101010101" charset="-122"/>
                          <a:ea typeface="新宋体" panose="02010609030101010101" charset="-122"/>
                          <a:cs typeface="新宋体" panose="02010609030101010101" charset="-122"/>
                        </a:rPr>
                        <a:t>”</a:t>
                      </a:r>
                      <a:endParaRPr lang="en-US" altLang="zh-CN" sz="2100">
                        <a:latin typeface="新宋体" panose="02010609030101010101" charset="-122"/>
                        <a:ea typeface="新宋体" panose="02010609030101010101" charset="-122"/>
                        <a:cs typeface="新宋体" panose="02010609030101010101" charset="-122"/>
                      </a:endParaRPr>
                    </a:p>
                  </a:txBody>
                  <a:tcPr marL="90170" marR="90170" marT="46990" marB="46990"/>
                </a:tc>
              </a:tr>
              <a:tr h="414020">
                <a:tc>
                  <a:txBody>
                    <a:bodyPr/>
                    <a:p>
                      <a:pPr algn="ctr">
                        <a:buNone/>
                      </a:pPr>
                      <a:r>
                        <a:rPr lang="en-US" altLang="zh-CN" sz="2100">
                          <a:latin typeface="新宋体" panose="02010609030101010101" charset="-122"/>
                          <a:ea typeface="新宋体" panose="02010609030101010101" charset="-122"/>
                        </a:rPr>
                        <a:t>2</a:t>
                      </a:r>
                      <a:endParaRPr lang="en-US" altLang="zh-CN" sz="2100">
                        <a:latin typeface="新宋体" panose="02010609030101010101" charset="-122"/>
                        <a:ea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cs typeface="新宋体" panose="02010609030101010101" charset="-122"/>
                        </a:rPr>
                        <a:t>个子高</a:t>
                      </a:r>
                      <a:r>
                        <a:rPr lang="en-US" altLang="zh-CN" sz="2100">
                          <a:latin typeface="新宋体" panose="02010609030101010101" charset="-122"/>
                          <a:ea typeface="新宋体" panose="02010609030101010101" charset="-122"/>
                          <a:cs typeface="新宋体" panose="02010609030101010101" charset="-122"/>
                        </a:rPr>
                        <a:t> / </a:t>
                      </a:r>
                      <a:r>
                        <a:rPr lang="ko-KR" altLang="zh-CN" sz="2100">
                          <a:latin typeface="新宋体" panose="02010609030101010101" charset="-122"/>
                          <a:ea typeface="新宋体" panose="02010609030101010101" charset="-122"/>
                          <a:cs typeface="新宋体" panose="02010609030101010101" charset="-122"/>
                        </a:rPr>
                        <a:t>많다</a:t>
                      </a:r>
                      <a:r>
                        <a:rPr lang="zh-CN" altLang="en-US" sz="2100">
                          <a:latin typeface="新宋体" panose="02010609030101010101" charset="-122"/>
                          <a:ea typeface="新宋体" panose="02010609030101010101" charset="-122"/>
                          <a:cs typeface="新宋体" panose="02010609030101010101" charset="-122"/>
                        </a:rPr>
                        <a:t>（多）</a:t>
                      </a:r>
                      <a:endParaRPr lang="zh-CN" altLang="en-US" sz="2100">
                        <a:latin typeface="新宋体" panose="02010609030101010101" charset="-122"/>
                        <a:ea typeface="新宋体" panose="02010609030101010101" charset="-122"/>
                        <a:cs typeface="新宋体" panose="02010609030101010101" charset="-122"/>
                      </a:endParaRPr>
                    </a:p>
                  </a:txBody>
                  <a:tcPr marL="90170" marR="90170" marT="46990" marB="46990"/>
                </a:tc>
                <a:tc>
                  <a:txBody>
                    <a:bodyPr/>
                    <a:p>
                      <a:pPr algn="ctr">
                        <a:buNone/>
                      </a:pPr>
                      <a:r>
                        <a:rPr lang="en-US" altLang="zh-CN" sz="2100">
                          <a:latin typeface="新宋体" panose="02010609030101010101" charset="-122"/>
                          <a:ea typeface="新宋体" panose="02010609030101010101" charset="-122"/>
                          <a:cs typeface="新宋体" panose="02010609030101010101" charset="-122"/>
                        </a:rPr>
                        <a:t>X</a:t>
                      </a:r>
                      <a:r>
                        <a:rPr lang="zh-CN" altLang="en-US" sz="2100">
                          <a:latin typeface="新宋体" panose="02010609030101010101" charset="-122"/>
                          <a:ea typeface="新宋体" panose="02010609030101010101" charset="-122"/>
                          <a:cs typeface="新宋体" panose="02010609030101010101" charset="-122"/>
                        </a:rPr>
                        <a:t>，不是认知问题</a:t>
                      </a:r>
                      <a:endParaRPr lang="zh-CN" altLang="en-US" sz="2100">
                        <a:latin typeface="新宋体" panose="02010609030101010101" charset="-122"/>
                        <a:ea typeface="新宋体" panose="02010609030101010101" charset="-122"/>
                        <a:cs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rPr>
                        <a:t>词源的影响</a:t>
                      </a:r>
                      <a:endParaRPr lang="zh-CN" altLang="en-US" sz="2100">
                        <a:latin typeface="新宋体" panose="02010609030101010101" charset="-122"/>
                        <a:ea typeface="新宋体" panose="02010609030101010101" charset="-122"/>
                      </a:endParaRPr>
                    </a:p>
                  </a:txBody>
                  <a:tcPr marL="90170" marR="90170" marT="46990" marB="46990"/>
                </a:tc>
              </a:tr>
              <a:tr h="734060">
                <a:tc>
                  <a:txBody>
                    <a:bodyPr/>
                    <a:p>
                      <a:pPr algn="ctr">
                        <a:buNone/>
                      </a:pPr>
                      <a:r>
                        <a:rPr lang="en-US" altLang="zh-CN" sz="2100">
                          <a:latin typeface="新宋体" panose="02010609030101010101" charset="-122"/>
                          <a:ea typeface="新宋体" panose="02010609030101010101" charset="-122"/>
                        </a:rPr>
                        <a:t>3</a:t>
                      </a:r>
                      <a:endParaRPr lang="en-US" altLang="zh-CN" sz="2100">
                        <a:latin typeface="新宋体" panose="02010609030101010101" charset="-122"/>
                        <a:ea typeface="新宋体" panose="02010609030101010101" charset="-122"/>
                      </a:endParaRPr>
                    </a:p>
                  </a:txBody>
                  <a:tcPr marL="90170" marR="90170" marT="46990" marB="46990"/>
                </a:tc>
                <a:tc>
                  <a:txBody>
                    <a:bodyPr/>
                    <a:p>
                      <a:pPr algn="ctr">
                        <a:buNone/>
                      </a:pPr>
                      <a:r>
                        <a:rPr lang="zh-CN" altLang="en-US" sz="2100" strike="sngStrike">
                          <a:latin typeface="新宋体" panose="02010609030101010101" charset="-122"/>
                          <a:ea typeface="新宋体" panose="02010609030101010101" charset="-122"/>
                          <a:cs typeface="新宋体" panose="02010609030101010101" charset="-122"/>
                        </a:rPr>
                        <a:t>数量大</a:t>
                      </a:r>
                      <a:r>
                        <a:rPr lang="en-US" altLang="zh-CN" sz="2100" strike="sngStrike">
                          <a:latin typeface="新宋体" panose="02010609030101010101" charset="-122"/>
                          <a:ea typeface="新宋体" panose="02010609030101010101" charset="-122"/>
                          <a:cs typeface="新宋体" panose="02010609030101010101" charset="-122"/>
                        </a:rPr>
                        <a:t> / </a:t>
                      </a:r>
                      <a:r>
                        <a:rPr lang="ko-KR" altLang="en-US" sz="2100" strike="sngStrike">
                          <a:latin typeface="新宋体" panose="02010609030101010101" charset="-122"/>
                          <a:ea typeface="新宋体" panose="02010609030101010101" charset="-122"/>
                          <a:cs typeface="新宋体" panose="02010609030101010101" charset="-122"/>
                        </a:rPr>
                        <a:t>많다</a:t>
                      </a:r>
                      <a:r>
                        <a:rPr lang="en-US" altLang="ko-KR" sz="2100" strike="sngStrike">
                          <a:latin typeface="新宋体" panose="02010609030101010101" charset="-122"/>
                          <a:ea typeface="新宋体" panose="02010609030101010101" charset="-122"/>
                          <a:cs typeface="新宋体" panose="02010609030101010101" charset="-122"/>
                        </a:rPr>
                        <a:t> </a:t>
                      </a:r>
                      <a:r>
                        <a:rPr lang="zh-CN" altLang="en-US" sz="2100" strike="sngStrike">
                          <a:latin typeface="新宋体" panose="02010609030101010101" charset="-122"/>
                          <a:ea typeface="新宋体" panose="02010609030101010101" charset="-122"/>
                          <a:cs typeface="新宋体" panose="02010609030101010101" charset="-122"/>
                        </a:rPr>
                        <a:t>（多）</a:t>
                      </a:r>
                      <a:endParaRPr lang="zh-CN" altLang="en-US" sz="2100" strike="sngStrike">
                        <a:latin typeface="新宋体" panose="02010609030101010101" charset="-122"/>
                        <a:ea typeface="新宋体" panose="02010609030101010101" charset="-122"/>
                        <a:cs typeface="新宋体" panose="02010609030101010101" charset="-122"/>
                      </a:endParaRPr>
                    </a:p>
                    <a:p>
                      <a:pPr algn="ctr">
                        <a:buNone/>
                      </a:pPr>
                      <a:endParaRPr lang="zh-CN" altLang="en-US" sz="2100" strike="sngStrike">
                        <a:latin typeface="新宋体" panose="02010609030101010101" charset="-122"/>
                        <a:ea typeface="新宋体" panose="02010609030101010101" charset="-122"/>
                        <a:cs typeface="新宋体" panose="02010609030101010101" charset="-122"/>
                      </a:endParaRPr>
                    </a:p>
                  </a:txBody>
                  <a:tcPr marL="90170" marR="90170" marT="46990" marB="46990"/>
                </a:tc>
                <a:tc rowSpan="3">
                  <a:txBody>
                    <a:bodyPr/>
                    <a:p>
                      <a:pPr algn="ctr">
                        <a:buNone/>
                      </a:pPr>
                      <a:r>
                        <a:rPr lang="zh-CN" altLang="en-US" sz="2100" strike="sngStrike">
                          <a:latin typeface="新宋体" panose="02010609030101010101" charset="-122"/>
                          <a:ea typeface="新宋体" panose="02010609030101010101" charset="-122"/>
                        </a:rPr>
                        <a:t>∆</a:t>
                      </a:r>
                      <a:r>
                        <a:rPr lang="en-US" altLang="zh-CN" sz="2100" strike="sngStrike">
                          <a:latin typeface="新宋体" panose="02010609030101010101" charset="-122"/>
                          <a:ea typeface="新宋体" panose="02010609030101010101" charset="-122"/>
                        </a:rPr>
                        <a:t> </a:t>
                      </a:r>
                      <a:endParaRPr lang="en-US" altLang="zh-CN" sz="2100" strike="sngStrike">
                        <a:latin typeface="新宋体" panose="02010609030101010101" charset="-122"/>
                        <a:ea typeface="新宋体" panose="02010609030101010101" charset="-122"/>
                      </a:endParaRPr>
                    </a:p>
                  </a:txBody>
                  <a:tcPr marL="90170" marR="90170" marT="46990" marB="46990"/>
                </a:tc>
                <a:tc>
                  <a:txBody>
                    <a:bodyPr/>
                    <a:p>
                      <a:pPr algn="ctr">
                        <a:buNone/>
                      </a:pPr>
                      <a:r>
                        <a:rPr lang="zh-CN" altLang="en-US" sz="2100" strike="sngStrike">
                          <a:latin typeface="新宋体" panose="02010609030101010101" charset="-122"/>
                          <a:ea typeface="新宋体" panose="02010609030101010101" charset="-122"/>
                        </a:rPr>
                        <a:t>？</a:t>
                      </a:r>
                      <a:endParaRPr lang="zh-CN" altLang="en-US" sz="2100" strike="sngStrike">
                        <a:latin typeface="新宋体" panose="02010609030101010101" charset="-122"/>
                        <a:ea typeface="新宋体" panose="02010609030101010101" charset="-122"/>
                      </a:endParaRPr>
                    </a:p>
                  </a:txBody>
                  <a:tcPr marL="90170" marR="90170" marT="46990" marB="46990"/>
                </a:tc>
              </a:tr>
              <a:tr h="414020">
                <a:tc>
                  <a:txBody>
                    <a:bodyPr/>
                    <a:p>
                      <a:pPr algn="ctr">
                        <a:buNone/>
                      </a:pPr>
                      <a:r>
                        <a:rPr lang="en-US" altLang="zh-CN" sz="2100">
                          <a:latin typeface="新宋体" panose="02010609030101010101" charset="-122"/>
                          <a:ea typeface="新宋体" panose="02010609030101010101" charset="-122"/>
                        </a:rPr>
                        <a:t>4</a:t>
                      </a:r>
                      <a:endParaRPr lang="en-US" altLang="zh-CN" sz="2100">
                        <a:latin typeface="新宋体" panose="02010609030101010101" charset="-122"/>
                        <a:ea typeface="新宋体" panose="02010609030101010101" charset="-122"/>
                      </a:endParaRPr>
                    </a:p>
                  </a:txBody>
                  <a:tcPr marL="90170" marR="90170" marT="46990" marB="46990"/>
                </a:tc>
                <a:tc>
                  <a:txBody>
                    <a:bodyPr/>
                    <a:p>
                      <a:pPr algn="ctr">
                        <a:buNone/>
                      </a:pPr>
                      <a:r>
                        <a:rPr lang="zh-CN" altLang="en-US" sz="2100" strike="sngStrike">
                          <a:latin typeface="新宋体" panose="02010609030101010101" charset="-122"/>
                          <a:ea typeface="新宋体" panose="02010609030101010101" charset="-122"/>
                          <a:cs typeface="新宋体" panose="02010609030101010101" charset="-122"/>
                        </a:rPr>
                        <a:t>年纪大</a:t>
                      </a:r>
                      <a:r>
                        <a:rPr lang="en-US" altLang="zh-CN" sz="2100" strike="sngStrike">
                          <a:latin typeface="新宋体" panose="02010609030101010101" charset="-122"/>
                          <a:ea typeface="新宋体" panose="02010609030101010101" charset="-122"/>
                          <a:cs typeface="新宋体" panose="02010609030101010101" charset="-122"/>
                        </a:rPr>
                        <a:t> / </a:t>
                      </a:r>
                      <a:r>
                        <a:rPr lang="ko-KR" altLang="en-US" sz="2100" strike="sngStrike">
                          <a:latin typeface="新宋体" panose="02010609030101010101" charset="-122"/>
                          <a:ea typeface="新宋体" panose="02010609030101010101" charset="-122"/>
                          <a:cs typeface="新宋体" panose="02010609030101010101" charset="-122"/>
                        </a:rPr>
                        <a:t>많다</a:t>
                      </a:r>
                      <a:r>
                        <a:rPr lang="en-US" altLang="ko-KR" sz="2100" strike="sngStrike">
                          <a:latin typeface="新宋体" panose="02010609030101010101" charset="-122"/>
                          <a:ea typeface="新宋体" panose="02010609030101010101" charset="-122"/>
                          <a:cs typeface="新宋体" panose="02010609030101010101" charset="-122"/>
                        </a:rPr>
                        <a:t> </a:t>
                      </a:r>
                      <a:r>
                        <a:rPr lang="zh-CN" altLang="en-US" sz="2100" strike="sngStrike">
                          <a:latin typeface="新宋体" panose="02010609030101010101" charset="-122"/>
                          <a:ea typeface="新宋体" panose="02010609030101010101" charset="-122"/>
                          <a:cs typeface="新宋体" panose="02010609030101010101" charset="-122"/>
                        </a:rPr>
                        <a:t>（多）</a:t>
                      </a:r>
                      <a:endParaRPr lang="zh-CN" altLang="en-US" sz="2100" strike="sngStrike">
                        <a:latin typeface="新宋体" panose="02010609030101010101" charset="-122"/>
                        <a:ea typeface="新宋体" panose="02010609030101010101" charset="-122"/>
                        <a:cs typeface="新宋体" panose="02010609030101010101" charset="-122"/>
                      </a:endParaRPr>
                    </a:p>
                  </a:txBody>
                  <a:tcPr marL="90170" marR="90170" marT="46990" marB="46990"/>
                </a:tc>
                <a:tc vMerge="1">
                  <a:tcPr/>
                </a:tc>
                <a:tc>
                  <a:txBody>
                    <a:bodyPr/>
                    <a:p>
                      <a:pPr algn="ctr">
                        <a:buNone/>
                      </a:pPr>
                      <a:r>
                        <a:rPr lang="zh-CN" altLang="en-US" sz="2100" strike="sngStrike">
                          <a:latin typeface="新宋体" panose="02010609030101010101" charset="-122"/>
                          <a:ea typeface="新宋体" panose="02010609030101010101" charset="-122"/>
                        </a:rPr>
                        <a:t>？</a:t>
                      </a:r>
                      <a:endParaRPr lang="zh-CN" altLang="en-US" sz="2100" strike="sngStrike">
                        <a:latin typeface="新宋体" panose="02010609030101010101" charset="-122"/>
                        <a:ea typeface="新宋体" panose="02010609030101010101" charset="-122"/>
                      </a:endParaRPr>
                    </a:p>
                  </a:txBody>
                  <a:tcPr marL="90170" marR="90170" marT="46990" marB="46990"/>
                </a:tc>
              </a:tr>
              <a:tr h="414020">
                <a:tc>
                  <a:txBody>
                    <a:bodyPr/>
                    <a:p>
                      <a:pPr algn="ctr">
                        <a:buNone/>
                      </a:pPr>
                      <a:r>
                        <a:rPr lang="en-US" altLang="zh-CN" sz="2100">
                          <a:latin typeface="新宋体" panose="02010609030101010101" charset="-122"/>
                          <a:ea typeface="新宋体" panose="02010609030101010101" charset="-122"/>
                        </a:rPr>
                        <a:t>5</a:t>
                      </a:r>
                      <a:endParaRPr lang="en-US" altLang="zh-CN" sz="2100">
                        <a:latin typeface="新宋体" panose="02010609030101010101" charset="-122"/>
                        <a:ea typeface="新宋体" panose="02010609030101010101" charset="-122"/>
                      </a:endParaRPr>
                    </a:p>
                  </a:txBody>
                  <a:tcPr marL="90170" marR="90170" marT="46990" marB="46990"/>
                </a:tc>
                <a:tc>
                  <a:txBody>
                    <a:bodyPr/>
                    <a:p>
                      <a:pPr algn="ctr">
                        <a:buNone/>
                      </a:pPr>
                      <a:r>
                        <a:rPr lang="zh-CN" altLang="en-US" sz="2100" strike="sngStrike">
                          <a:latin typeface="新宋体" panose="02010609030101010101" charset="-122"/>
                          <a:ea typeface="新宋体" panose="02010609030101010101" charset="-122"/>
                          <a:cs typeface="新宋体" panose="02010609030101010101" charset="-122"/>
                        </a:rPr>
                        <a:t>力量大</a:t>
                      </a:r>
                      <a:r>
                        <a:rPr lang="en-US" altLang="zh-CN" sz="2100" strike="sngStrike">
                          <a:latin typeface="新宋体" panose="02010609030101010101" charset="-122"/>
                          <a:ea typeface="新宋体" panose="02010609030101010101" charset="-122"/>
                          <a:cs typeface="新宋体" panose="02010609030101010101" charset="-122"/>
                        </a:rPr>
                        <a:t> / </a:t>
                      </a:r>
                      <a:r>
                        <a:rPr lang="ko-KR" altLang="en-US" sz="2100" strike="sngStrike">
                          <a:latin typeface="新宋体" panose="02010609030101010101" charset="-122"/>
                          <a:ea typeface="新宋体" panose="02010609030101010101" charset="-122"/>
                          <a:cs typeface="新宋体" panose="02010609030101010101" charset="-122"/>
                        </a:rPr>
                        <a:t>세다</a:t>
                      </a:r>
                      <a:r>
                        <a:rPr lang="en-US" altLang="ko-KR" sz="2100" strike="sngStrike">
                          <a:latin typeface="新宋体" panose="02010609030101010101" charset="-122"/>
                          <a:ea typeface="新宋体" panose="02010609030101010101" charset="-122"/>
                          <a:cs typeface="新宋体" panose="02010609030101010101" charset="-122"/>
                        </a:rPr>
                        <a:t> </a:t>
                      </a:r>
                      <a:endParaRPr lang="en-US" altLang="ko-KR" sz="2100" strike="sngStrike">
                        <a:latin typeface="新宋体" panose="02010609030101010101" charset="-122"/>
                        <a:ea typeface="新宋体" panose="02010609030101010101" charset="-122"/>
                        <a:cs typeface="新宋体" panose="02010609030101010101" charset="-122"/>
                      </a:endParaRPr>
                    </a:p>
                  </a:txBody>
                  <a:tcPr marL="90170" marR="90170" marT="46990" marB="46990"/>
                </a:tc>
                <a:tc vMerge="1">
                  <a:tcPr/>
                </a:tc>
                <a:tc>
                  <a:txBody>
                    <a:bodyPr/>
                    <a:p>
                      <a:pPr algn="ctr">
                        <a:buNone/>
                      </a:pPr>
                      <a:r>
                        <a:rPr lang="zh-CN" altLang="en-US" sz="2100" strike="sngStrike">
                          <a:latin typeface="新宋体" panose="02010609030101010101" charset="-122"/>
                          <a:ea typeface="新宋体" panose="02010609030101010101" charset="-122"/>
                        </a:rPr>
                        <a:t>？</a:t>
                      </a:r>
                      <a:endParaRPr lang="zh-CN" altLang="en-US" sz="2100" strike="sngStrike">
                        <a:latin typeface="新宋体" panose="02010609030101010101" charset="-122"/>
                        <a:ea typeface="新宋体" panose="02010609030101010101" charset="-122"/>
                      </a:endParaRPr>
                    </a:p>
                  </a:txBody>
                  <a:tcPr marL="90170" marR="90170" marT="46990" marB="46990"/>
                </a:tc>
              </a:tr>
              <a:tr h="466725">
                <a:tc>
                  <a:txBody>
                    <a:bodyPr/>
                    <a:p>
                      <a:pPr algn="ctr">
                        <a:buNone/>
                      </a:pPr>
                      <a:r>
                        <a:rPr lang="en-US" altLang="zh-CN" sz="2100">
                          <a:latin typeface="新宋体" panose="02010609030101010101" charset="-122"/>
                          <a:ea typeface="新宋体" panose="02010609030101010101" charset="-122"/>
                        </a:rPr>
                        <a:t>6</a:t>
                      </a:r>
                      <a:endParaRPr lang="en-US" altLang="zh-CN" sz="2100">
                        <a:latin typeface="新宋体" panose="02010609030101010101" charset="-122"/>
                        <a:ea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cs typeface="新宋体" panose="02010609030101010101" charset="-122"/>
                        </a:rPr>
                        <a:t>大土豆大枣</a:t>
                      </a:r>
                      <a:r>
                        <a:rPr lang="en-US" altLang="zh-CN" sz="2100">
                          <a:latin typeface="新宋体" panose="02010609030101010101" charset="-122"/>
                          <a:ea typeface="新宋体" panose="02010609030101010101" charset="-122"/>
                          <a:cs typeface="新宋体" panose="02010609030101010101" charset="-122"/>
                        </a:rPr>
                        <a:t> / </a:t>
                      </a:r>
                      <a:r>
                        <a:rPr lang="ko-KR" altLang="en-US" sz="2100">
                          <a:latin typeface="新宋体" panose="02010609030101010101" charset="-122"/>
                          <a:ea typeface="新宋体" panose="02010609030101010101" charset="-122"/>
                          <a:cs typeface="新宋体" panose="02010609030101010101" charset="-122"/>
                        </a:rPr>
                        <a:t>굵다</a:t>
                      </a:r>
                      <a:r>
                        <a:rPr lang="zh-CN" altLang="en-US" sz="2100">
                          <a:latin typeface="新宋体" panose="02010609030101010101" charset="-122"/>
                          <a:ea typeface="新宋体" panose="02010609030101010101" charset="-122"/>
                          <a:cs typeface="新宋体" panose="02010609030101010101" charset="-122"/>
                        </a:rPr>
                        <a:t>（粗）</a:t>
                      </a:r>
                      <a:endParaRPr lang="zh-CN" altLang="en-US" sz="2100">
                        <a:latin typeface="新宋体" panose="02010609030101010101" charset="-122"/>
                        <a:ea typeface="新宋体" panose="02010609030101010101" charset="-122"/>
                        <a:cs typeface="新宋体" panose="02010609030101010101" charset="-122"/>
                      </a:endParaRPr>
                    </a:p>
                  </a:txBody>
                  <a:tcPr marL="90170" marR="90170" marT="46990" marB="46990"/>
                </a:tc>
                <a:tc>
                  <a:txBody>
                    <a:bodyPr/>
                    <a:p>
                      <a:pPr algn="ctr">
                        <a:buNone/>
                      </a:pPr>
                      <a:r>
                        <a:rPr lang="en-US" altLang="zh-CN" sz="2100">
                          <a:latin typeface="新宋体" panose="02010609030101010101" charset="-122"/>
                          <a:ea typeface="新宋体" panose="02010609030101010101" charset="-122"/>
                          <a:cs typeface="新宋体" panose="02010609030101010101" charset="-122"/>
                        </a:rPr>
                        <a:t>X</a:t>
                      </a:r>
                      <a:r>
                        <a:rPr lang="zh-CN" altLang="en-US" sz="2100">
                          <a:latin typeface="新宋体" panose="02010609030101010101" charset="-122"/>
                          <a:ea typeface="新宋体" panose="02010609030101010101" charset="-122"/>
                          <a:cs typeface="新宋体" panose="02010609030101010101" charset="-122"/>
                        </a:rPr>
                        <a:t>，韩语也说大土豆</a:t>
                      </a:r>
                      <a:endParaRPr lang="zh-CN" altLang="en-US" sz="2100">
                        <a:latin typeface="新宋体" panose="02010609030101010101" charset="-122"/>
                        <a:ea typeface="新宋体" panose="02010609030101010101" charset="-122"/>
                        <a:cs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rPr>
                        <a:t>应该被排除</a:t>
                      </a:r>
                      <a:endParaRPr lang="zh-CN" altLang="en-US" sz="2100">
                        <a:latin typeface="新宋体" panose="02010609030101010101" charset="-122"/>
                        <a:ea typeface="新宋体" panose="02010609030101010101" charset="-122"/>
                      </a:endParaRPr>
                    </a:p>
                  </a:txBody>
                  <a:tcPr marL="90170" marR="90170" marT="46990" marB="46990"/>
                </a:tc>
              </a:tr>
              <a:tr h="734060">
                <a:tc>
                  <a:txBody>
                    <a:bodyPr/>
                    <a:p>
                      <a:pPr algn="ctr">
                        <a:buNone/>
                      </a:pPr>
                      <a:r>
                        <a:rPr lang="en-US" altLang="zh-CN" sz="2100">
                          <a:latin typeface="新宋体" panose="02010609030101010101" charset="-122"/>
                          <a:ea typeface="新宋体" panose="02010609030101010101" charset="-122"/>
                        </a:rPr>
                        <a:t>7</a:t>
                      </a:r>
                      <a:endParaRPr lang="en-US" altLang="zh-CN" sz="2100">
                        <a:latin typeface="新宋体" panose="02010609030101010101" charset="-122"/>
                        <a:ea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cs typeface="新宋体" panose="02010609030101010101" charset="-122"/>
                        </a:rPr>
                        <a:t>大雪、雨大</a:t>
                      </a:r>
                      <a:r>
                        <a:rPr lang="en-US" altLang="zh-CN" sz="2100">
                          <a:latin typeface="新宋体" panose="02010609030101010101" charset="-122"/>
                          <a:ea typeface="新宋体" panose="02010609030101010101" charset="-122"/>
                          <a:cs typeface="新宋体" panose="02010609030101010101" charset="-122"/>
                        </a:rPr>
                        <a:t> / </a:t>
                      </a:r>
                      <a:r>
                        <a:rPr lang="ko-KR" altLang="en-US" sz="2100">
                          <a:latin typeface="新宋体" panose="02010609030101010101" charset="-122"/>
                          <a:ea typeface="新宋体" panose="02010609030101010101" charset="-122"/>
                          <a:cs typeface="新宋体" panose="02010609030101010101" charset="-122"/>
                        </a:rPr>
                        <a:t>많다</a:t>
                      </a:r>
                      <a:r>
                        <a:rPr lang="zh-CN" altLang="en-US" sz="2100">
                          <a:latin typeface="新宋体" panose="02010609030101010101" charset="-122"/>
                          <a:ea typeface="新宋体" panose="02010609030101010101" charset="-122"/>
                          <a:cs typeface="新宋体" panose="02010609030101010101" charset="-122"/>
                        </a:rPr>
                        <a:t>（多）</a:t>
                      </a:r>
                      <a:endParaRPr lang="zh-CN" altLang="en-US" sz="2100">
                        <a:latin typeface="新宋体" panose="02010609030101010101" charset="-122"/>
                        <a:ea typeface="新宋体" panose="02010609030101010101" charset="-122"/>
                        <a:cs typeface="新宋体" panose="02010609030101010101" charset="-122"/>
                      </a:endParaRPr>
                    </a:p>
                    <a:p>
                      <a:pPr algn="ctr">
                        <a:buNone/>
                      </a:pPr>
                      <a:endParaRPr lang="zh-CN" altLang="en-US" sz="2100">
                        <a:latin typeface="新宋体" panose="02010609030101010101" charset="-122"/>
                        <a:ea typeface="新宋体" panose="02010609030101010101" charset="-122"/>
                        <a:cs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rPr>
                        <a:t>∆</a:t>
                      </a:r>
                      <a:r>
                        <a:rPr lang="en-US" altLang="zh-CN" sz="2100">
                          <a:latin typeface="新宋体" panose="02010609030101010101" charset="-122"/>
                          <a:ea typeface="新宋体" panose="02010609030101010101" charset="-122"/>
                        </a:rPr>
                        <a:t> </a:t>
                      </a:r>
                      <a:endParaRPr lang="en-US" altLang="zh-CN" sz="2100">
                        <a:latin typeface="新宋体" panose="02010609030101010101" charset="-122"/>
                        <a:ea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rPr>
                        <a:t>？</a:t>
                      </a:r>
                      <a:endParaRPr lang="zh-CN" altLang="en-US" sz="2100">
                        <a:latin typeface="新宋体" panose="02010609030101010101" charset="-122"/>
                        <a:ea typeface="新宋体" panose="02010609030101010101" charset="-122"/>
                      </a:endParaRPr>
                    </a:p>
                  </a:txBody>
                  <a:tcPr marL="90170" marR="90170" marT="46990" marB="46990"/>
                </a:tc>
              </a:tr>
              <a:tr h="489585">
                <a:tc>
                  <a:txBody>
                    <a:bodyPr/>
                    <a:p>
                      <a:pPr algn="ctr">
                        <a:buNone/>
                      </a:pPr>
                      <a:r>
                        <a:rPr lang="en-US" altLang="zh-CN" sz="2100">
                          <a:latin typeface="新宋体" panose="02010609030101010101" charset="-122"/>
                          <a:ea typeface="新宋体" panose="02010609030101010101" charset="-122"/>
                        </a:rPr>
                        <a:t>8</a:t>
                      </a:r>
                      <a:endParaRPr lang="en-US" altLang="zh-CN" sz="2100">
                        <a:latin typeface="新宋体" panose="02010609030101010101" charset="-122"/>
                        <a:ea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cs typeface="新宋体" panose="02010609030101010101" charset="-122"/>
                        </a:rPr>
                        <a:t>灰尘很大</a:t>
                      </a:r>
                      <a:r>
                        <a:rPr lang="en-US" altLang="zh-CN" sz="2100">
                          <a:latin typeface="新宋体" panose="02010609030101010101" charset="-122"/>
                          <a:ea typeface="新宋体" panose="02010609030101010101" charset="-122"/>
                          <a:cs typeface="新宋体" panose="02010609030101010101" charset="-122"/>
                        </a:rPr>
                        <a:t> / </a:t>
                      </a:r>
                      <a:r>
                        <a:rPr lang="ko-KR" altLang="en-US" sz="2100">
                          <a:latin typeface="新宋体" panose="02010609030101010101" charset="-122"/>
                          <a:ea typeface="新宋体" panose="02010609030101010101" charset="-122"/>
                          <a:cs typeface="新宋体" panose="02010609030101010101" charset="-122"/>
                        </a:rPr>
                        <a:t>많다</a:t>
                      </a:r>
                      <a:r>
                        <a:rPr lang="zh-CN" altLang="en-US" sz="2100">
                          <a:latin typeface="新宋体" panose="02010609030101010101" charset="-122"/>
                          <a:ea typeface="新宋体" panose="02010609030101010101" charset="-122"/>
                          <a:cs typeface="新宋体" panose="02010609030101010101" charset="-122"/>
                          <a:sym typeface="+mn-ea"/>
                        </a:rPr>
                        <a:t>（多）</a:t>
                      </a:r>
                      <a:endParaRPr lang="en-US" altLang="ko-KR" sz="2100">
                        <a:latin typeface="新宋体" panose="02010609030101010101" charset="-122"/>
                        <a:ea typeface="新宋体" panose="02010609030101010101" charset="-122"/>
                        <a:cs typeface="新宋体" panose="02010609030101010101" charset="-122"/>
                      </a:endParaRPr>
                    </a:p>
                  </a:txBody>
                  <a:tcPr marL="90170" marR="90170" marT="46990" marB="46990"/>
                </a:tc>
                <a:tc>
                  <a:txBody>
                    <a:bodyPr/>
                    <a:p>
                      <a:pPr algn="ctr">
                        <a:buNone/>
                      </a:pPr>
                      <a:r>
                        <a:rPr lang="zh-CN" altLang="en-US" sz="2100">
                          <a:latin typeface="新宋体" panose="02010609030101010101" charset="-122"/>
                          <a:ea typeface="新宋体" panose="02010609030101010101" charset="-122"/>
                          <a:sym typeface="+mn-ea"/>
                        </a:rPr>
                        <a:t>∆</a:t>
                      </a:r>
                      <a:r>
                        <a:rPr lang="en-US" altLang="zh-CN" sz="2100">
                          <a:latin typeface="新宋体" panose="02010609030101010101" charset="-122"/>
                          <a:ea typeface="新宋体" panose="02010609030101010101" charset="-122"/>
                          <a:sym typeface="+mn-ea"/>
                        </a:rPr>
                        <a:t> </a:t>
                      </a:r>
                      <a:endParaRPr lang="en-US" altLang="zh-CN" sz="2100">
                        <a:latin typeface="新宋体" panose="02010609030101010101" charset="-122"/>
                        <a:ea typeface="新宋体" panose="02010609030101010101" charset="-122"/>
                      </a:endParaRPr>
                    </a:p>
                  </a:txBody>
                  <a:tcPr marL="90170" marR="90170" marT="46990" marB="46990"/>
                </a:tc>
                <a:tc>
                  <a:txBody>
                    <a:bodyPr/>
                    <a:p>
                      <a:pPr algn="ctr">
                        <a:buNone/>
                      </a:pPr>
                      <a:r>
                        <a:rPr lang="en-US" altLang="zh-CN" sz="2100">
                          <a:latin typeface="新宋体" panose="02010609030101010101" charset="-122"/>
                          <a:ea typeface="新宋体" panose="02010609030101010101" charset="-122"/>
                        </a:rPr>
                        <a:t>?</a:t>
                      </a:r>
                      <a:endParaRPr lang="en-US" altLang="zh-CN" sz="2100">
                        <a:latin typeface="新宋体" panose="02010609030101010101" charset="-122"/>
                        <a:ea typeface="新宋体" panose="02010609030101010101" charset="-122"/>
                      </a:endParaRPr>
                    </a:p>
                  </a:txBody>
                  <a:tcPr marL="90170" marR="90170" marT="46990" marB="46990"/>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6"/>
          <p:cNvSpPr/>
          <p:nvPr>
            <p:custDataLst>
              <p:tags r:id="rId1"/>
            </p:custDataLst>
          </p:nvPr>
        </p:nvSpPr>
        <p:spPr>
          <a:xfrm>
            <a:off x="0" y="527050"/>
            <a:ext cx="12192000" cy="5817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grpSp>
        <p:nvGrpSpPr>
          <p:cNvPr id="9" name="그룹 2"/>
          <p:cNvGrpSpPr/>
          <p:nvPr/>
        </p:nvGrpSpPr>
        <p:grpSpPr>
          <a:xfrm>
            <a:off x="384175" y="363855"/>
            <a:ext cx="2783840" cy="550545"/>
            <a:chOff x="4967844" y="411292"/>
            <a:chExt cx="2657031" cy="550610"/>
          </a:xfrm>
        </p:grpSpPr>
        <p:sp>
          <p:nvSpPr>
            <p:cNvPr id="11"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12" name="TextBox 5"/>
            <p:cNvSpPr txBox="1"/>
            <p:nvPr>
              <p:custDataLst>
                <p:tags r:id="rId3"/>
              </p:custDataLst>
            </p:nvPr>
          </p:nvSpPr>
          <p:spPr>
            <a:xfrm>
              <a:off x="5072475" y="479763"/>
              <a:ext cx="2500054" cy="460429"/>
            </a:xfrm>
            <a:prstGeom prst="rect">
              <a:avLst/>
            </a:prstGeom>
            <a:noFill/>
          </p:spPr>
          <p:txBody>
            <a:bodyPr wrap="square" rtlCol="0">
              <a:spAutoFit/>
            </a:bodyPr>
            <a:p>
              <a:pPr algn="ctr"/>
              <a:r>
                <a:rPr lang="zh-CN" altLang="en-US" sz="2400" dirty="0">
                  <a:solidFill>
                    <a:schemeClr val="bg1"/>
                  </a:solidFill>
                  <a:latin typeface="에스코어 드림 3 Light" panose="020B0303030302020204" pitchFamily="34" charset="-127"/>
                  <a:ea typeface="宋体" panose="02010600030101010101" pitchFamily="2" charset="-122"/>
                </a:rPr>
                <a:t>参考文献</a:t>
              </a:r>
              <a:r>
                <a:rPr lang="en-US" altLang="zh-CN" sz="2000" dirty="0">
                  <a:solidFill>
                    <a:schemeClr val="bg1"/>
                  </a:solidFill>
                  <a:latin typeface="에스코어 드림 3 Light" panose="020B0303030302020204" pitchFamily="34" charset="-127"/>
                  <a:ea typeface="宋体" panose="02010600030101010101" pitchFamily="2" charset="-122"/>
                </a:rPr>
                <a:t> </a:t>
              </a:r>
              <a:endParaRPr lang="en-US" altLang="zh-CN" sz="2000" dirty="0">
                <a:solidFill>
                  <a:schemeClr val="bg1"/>
                </a:solidFill>
                <a:latin typeface="에스코어 드림 3 Light" panose="020B0303030302020204" pitchFamily="34" charset="-127"/>
                <a:ea typeface="宋体" panose="02010600030101010101" pitchFamily="2" charset="-122"/>
              </a:endParaRPr>
            </a:p>
          </p:txBody>
        </p:sp>
      </p:grpSp>
      <p:sp>
        <p:nvSpPr>
          <p:cNvPr id="100" name="文本框 99"/>
          <p:cNvSpPr txBox="1"/>
          <p:nvPr/>
        </p:nvSpPr>
        <p:spPr>
          <a:xfrm>
            <a:off x="632460" y="1258570"/>
            <a:ext cx="11076305" cy="7200900"/>
          </a:xfrm>
          <a:prstGeom prst="rect">
            <a:avLst/>
          </a:prstGeom>
          <a:noFill/>
          <a:ln w="9525">
            <a:noFill/>
          </a:ln>
        </p:spPr>
        <p:txBody>
          <a:bodyPr wrap="square">
            <a:spAutoFit/>
          </a:bodyPr>
          <a:p>
            <a:pPr marL="342900" indent="-342900">
              <a:lnSpc>
                <a:spcPct val="170000"/>
              </a:lnSpc>
              <a:buAutoNum type="arabicPeriod"/>
            </a:pPr>
            <a:r>
              <a:rPr lang="zh-CN" altLang="en-US" sz="1700">
                <a:latin typeface="新宋体" panose="02010609030101010101" charset="-122"/>
                <a:ea typeface="新宋体" panose="02010609030101010101" charset="-122"/>
                <a:cs typeface="新宋体" panose="02010609030101010101" charset="-122"/>
                <a:sym typeface="+mn-ea"/>
              </a:rPr>
              <a:t>徐今（2015），汉语空间形容词的空间量 [J]，汉语学报</a:t>
            </a:r>
            <a:endParaRPr lang="zh-CN" altLang="en-US" sz="1700">
              <a:latin typeface="新宋体" panose="02010609030101010101" charset="-122"/>
              <a:ea typeface="新宋体" panose="02010609030101010101" charset="-122"/>
              <a:cs typeface="新宋体" panose="02010609030101010101" charset="-122"/>
            </a:endParaRPr>
          </a:p>
          <a:p>
            <a:pPr marL="342900" indent="-342900">
              <a:lnSpc>
                <a:spcPct val="170000"/>
              </a:lnSpc>
              <a:buAutoNum type="arabicPeriod"/>
            </a:pPr>
            <a:r>
              <a:rPr lang="zh-CN" altLang="en-US" sz="1700">
                <a:latin typeface="新宋体" panose="02010609030101010101" charset="-122"/>
                <a:ea typeface="新宋体" panose="02010609030101010101" charset="-122"/>
                <a:cs typeface="新宋体" panose="02010609030101010101" charset="-122"/>
                <a:sym typeface="+mn-ea"/>
              </a:rPr>
              <a:t>闵子.韩汉空间维度词对比研究[D].延边大学,2012</a:t>
            </a:r>
            <a:endParaRPr lang="zh-CN" altLang="en-US" sz="1700">
              <a:latin typeface="新宋体" panose="02010609030101010101" charset="-122"/>
              <a:ea typeface="新宋体" panose="02010609030101010101" charset="-122"/>
              <a:cs typeface="新宋体" panose="02010609030101010101" charset="-122"/>
              <a:sym typeface="+mn-ea"/>
            </a:endParaRPr>
          </a:p>
          <a:p>
            <a:pPr marL="342900" indent="-342900">
              <a:lnSpc>
                <a:spcPct val="170000"/>
              </a:lnSpc>
              <a:buAutoNum type="arabicPeriod"/>
            </a:pPr>
            <a:r>
              <a:rPr lang="zh-CN" altLang="en-US" sz="1700">
                <a:latin typeface="新宋体" panose="02010609030101010101" charset="-122"/>
                <a:ea typeface="新宋体" panose="02010609030101010101" charset="-122"/>
                <a:cs typeface="新宋体" panose="02010609030101010101" charset="-122"/>
                <a:sym typeface="+mn-ea"/>
              </a:rPr>
              <a:t>장가영(2013)，汉语空间维度形容词的语义考察[ J]，중국문학，(74）</a:t>
            </a:r>
            <a:endParaRPr lang="zh-CN" altLang="en-US" sz="1700">
              <a:latin typeface="新宋体" panose="02010609030101010101" charset="-122"/>
              <a:ea typeface="新宋体" panose="02010609030101010101" charset="-122"/>
              <a:cs typeface="新宋体" panose="02010609030101010101" charset="-122"/>
              <a:sym typeface="+mn-ea"/>
            </a:endParaRPr>
          </a:p>
          <a:p>
            <a:pPr marL="342900" indent="-342900">
              <a:lnSpc>
                <a:spcPct val="170000"/>
              </a:lnSpc>
              <a:buAutoNum type="arabicPeriod"/>
            </a:pPr>
            <a:r>
              <a:rPr lang="ko-KR" altLang="en-US" sz="1700" dirty="0">
                <a:latin typeface="新宋体" panose="02010609030101010101" charset="-122"/>
                <a:ea typeface="新宋体" panose="02010609030101010101" charset="-122"/>
                <a:cs typeface="新宋体" panose="02010609030101010101" charset="-122"/>
                <a:sym typeface="+mn-ea"/>
              </a:rPr>
              <a:t>장가영（2014），现代汉语空间度量词的语义和概念化研究[ D]，首尔：首尔大学博士学位论文</a:t>
            </a:r>
            <a:endParaRPr lang="zh-CN" altLang="en-US" sz="1700">
              <a:latin typeface="新宋体" panose="02010609030101010101" charset="-122"/>
              <a:ea typeface="新宋体" panose="02010609030101010101" charset="-122"/>
              <a:cs typeface="新宋体" panose="02010609030101010101" charset="-122"/>
            </a:endParaRPr>
          </a:p>
          <a:p>
            <a:pPr marL="342900" indent="-342900">
              <a:lnSpc>
                <a:spcPct val="170000"/>
              </a:lnSpc>
              <a:buAutoNum type="arabicPeriod"/>
            </a:pPr>
            <a:r>
              <a:rPr lang="ko-KR" altLang="en-US" sz="1700" dirty="0">
                <a:latin typeface="新宋体" panose="02010609030101010101" charset="-122"/>
                <a:ea typeface="新宋体" panose="02010609030101010101" charset="-122"/>
                <a:cs typeface="新宋体" panose="02010609030101010101" charset="-122"/>
                <a:sym typeface="+mn-ea"/>
              </a:rPr>
              <a:t>伍莹（2013），汉语维度形容词“大、小”语义系统研究 [ D]，内江师范学院学报第 28 卷第 5 期</a:t>
            </a:r>
            <a:endParaRPr lang="ko-KR" altLang="en-US" sz="1700" dirty="0">
              <a:latin typeface="新宋体" panose="02010609030101010101" charset="-122"/>
              <a:ea typeface="新宋体" panose="02010609030101010101" charset="-122"/>
              <a:cs typeface="新宋体" panose="02010609030101010101" charset="-122"/>
              <a:sym typeface="+mn-ea"/>
            </a:endParaRPr>
          </a:p>
          <a:p>
            <a:pPr marL="342900" indent="-342900">
              <a:lnSpc>
                <a:spcPct val="170000"/>
              </a:lnSpc>
              <a:buAutoNum type="arabicPeriod"/>
            </a:pPr>
            <a:r>
              <a:rPr lang="ko-KR" altLang="en-US" sz="1700" dirty="0">
                <a:latin typeface="新宋体" panose="02010609030101010101" charset="-122"/>
                <a:ea typeface="新宋体" panose="02010609030101010101" charset="-122"/>
                <a:cs typeface="新宋体" panose="02010609030101010101" charset="-122"/>
                <a:sym typeface="+mn-ea"/>
              </a:rPr>
              <a:t>伍莹（2011），现代汉语空间维度形容词语义系统研究 [ D]，武汉大学博士学位论文</a:t>
            </a:r>
            <a:endParaRPr lang="ko-KR" altLang="en-US" sz="1700" dirty="0">
              <a:latin typeface="新宋体" panose="02010609030101010101" charset="-122"/>
              <a:ea typeface="新宋体" panose="02010609030101010101" charset="-122"/>
              <a:cs typeface="新宋体" panose="02010609030101010101" charset="-122"/>
              <a:sym typeface="+mn-ea"/>
            </a:endParaRPr>
          </a:p>
          <a:p>
            <a:pPr marL="342900" indent="-342900">
              <a:lnSpc>
                <a:spcPct val="170000"/>
              </a:lnSpc>
              <a:buAutoNum type="arabicPeriod"/>
            </a:pPr>
            <a:r>
              <a:rPr lang="zh-CN" altLang="en-US" sz="1700">
                <a:latin typeface="新宋体" panose="02010609030101010101" charset="-122"/>
                <a:ea typeface="新宋体" panose="02010609030101010101" charset="-122"/>
                <a:cs typeface="新宋体" panose="02010609030101010101" charset="-122"/>
                <a:sym typeface="+mn-ea"/>
              </a:rPr>
              <a:t>李哈娜.汉韩形容词“大/keuda”语义网络比较研究[J].现代语文,2022,(05):82-90.</a:t>
            </a:r>
            <a:endParaRPr lang="zh-CN" altLang="en-US" sz="1700">
              <a:latin typeface="新宋体" panose="02010609030101010101" charset="-122"/>
              <a:ea typeface="新宋体" panose="02010609030101010101" charset="-122"/>
              <a:cs typeface="新宋体" panose="02010609030101010101" charset="-122"/>
              <a:sym typeface="+mn-ea"/>
            </a:endParaRPr>
          </a:p>
          <a:p>
            <a:pPr marL="342900" indent="-342900">
              <a:lnSpc>
                <a:spcPct val="170000"/>
              </a:lnSpc>
              <a:buAutoNum type="arabicPeriod"/>
            </a:pPr>
            <a:r>
              <a:rPr lang="zh-CN" altLang="en-US" sz="1700">
                <a:latin typeface="新宋体" panose="02010609030101010101" charset="-122"/>
                <a:ea typeface="新宋体" panose="02010609030101010101" charset="-122"/>
                <a:cs typeface="新宋体" panose="02010609030101010101" charset="-122"/>
                <a:sym typeface="+mn-ea"/>
              </a:rPr>
              <a:t>김진수· 오금희(2014)，韩汉空间形容词“크다（Keuda）” 和“大”的语义对比研究[J]，어문연구</a:t>
            </a:r>
            <a:endParaRPr lang="zh-CN" altLang="en-US" sz="1700">
              <a:latin typeface="新宋体" panose="02010609030101010101" charset="-122"/>
              <a:ea typeface="新宋体" panose="02010609030101010101" charset="-122"/>
              <a:cs typeface="新宋体" panose="02010609030101010101" charset="-122"/>
              <a:sym typeface="+mn-ea"/>
            </a:endParaRPr>
          </a:p>
          <a:p>
            <a:pPr marL="342900" indent="-342900">
              <a:lnSpc>
                <a:spcPct val="170000"/>
              </a:lnSpc>
              <a:buAutoNum type="arabicPeriod"/>
            </a:pPr>
            <a:r>
              <a:rPr lang="zh-CN" altLang="en-US" sz="1700">
                <a:latin typeface="新宋体" panose="02010609030101010101" charset="-122"/>
                <a:ea typeface="新宋体" panose="02010609030101010101" charset="-122"/>
                <a:cs typeface="新宋体" panose="02010609030101010101" charset="-122"/>
                <a:sym typeface="+mn-ea"/>
              </a:rPr>
              <a:t>이민우(2000)，차원형용사 '大'의 의미와 기능에 대한 인지의미론적 고찰[J]，中国言语研究 第12辑.pdf</a:t>
            </a:r>
            <a:endParaRPr lang="zh-CN" altLang="en-US" sz="1700">
              <a:latin typeface="新宋体" panose="02010609030101010101" charset="-122"/>
              <a:ea typeface="新宋体" panose="02010609030101010101" charset="-122"/>
              <a:cs typeface="新宋体" panose="02010609030101010101" charset="-122"/>
            </a:endParaRPr>
          </a:p>
          <a:p>
            <a:pPr marL="342900" indent="-342900">
              <a:lnSpc>
                <a:spcPct val="170000"/>
              </a:lnSpc>
              <a:buAutoNum type="arabicPeriod"/>
            </a:pPr>
            <a:r>
              <a:rPr lang="zh-CN" altLang="en-US" sz="1700">
                <a:latin typeface="新宋体" panose="02010609030101010101" charset="-122"/>
                <a:ea typeface="新宋体" panose="02010609030101010101" charset="-122"/>
                <a:cs typeface="新宋体" panose="02010609030101010101" charset="-122"/>
                <a:sym typeface="+mn-ea"/>
              </a:rPr>
              <a:t>李军,任永军.空间维度词“大、小”的隐喻义认知分析[J].青岛海洋大学学报(社会科学版),2002,(04):63-67.</a:t>
            </a:r>
            <a:endParaRPr lang="zh-CN" altLang="en-US" sz="1700">
              <a:latin typeface="新宋体" panose="02010609030101010101" charset="-122"/>
              <a:ea typeface="新宋体" panose="02010609030101010101" charset="-122"/>
              <a:cs typeface="新宋体" panose="02010609030101010101" charset="-122"/>
            </a:endParaRPr>
          </a:p>
          <a:p>
            <a:pPr marL="342900" indent="-342900">
              <a:lnSpc>
                <a:spcPct val="170000"/>
              </a:lnSpc>
              <a:buAutoNum type="arabicPeriod"/>
            </a:pPr>
            <a:endParaRPr lang="zh-CN" altLang="en-US" sz="1700">
              <a:latin typeface="新宋体" panose="02010609030101010101" charset="-122"/>
              <a:ea typeface="新宋体" panose="02010609030101010101" charset="-122"/>
              <a:cs typeface="新宋体" panose="02010609030101010101" charset="-122"/>
            </a:endParaRPr>
          </a:p>
          <a:p>
            <a:pPr marL="342900" indent="-342900">
              <a:lnSpc>
                <a:spcPct val="170000"/>
              </a:lnSpc>
              <a:buAutoNum type="arabicPeriod"/>
            </a:pPr>
            <a:endParaRPr lang="zh-CN" altLang="en-US" sz="1700">
              <a:latin typeface="华文宋体" panose="02010600040101010101" charset="-122"/>
              <a:ea typeface="华文宋体" panose="02010600040101010101" charset="-122"/>
              <a:cs typeface="华文宋体" panose="02010600040101010101" charset="-122"/>
            </a:endParaRPr>
          </a:p>
          <a:p>
            <a:pPr marL="342900" indent="-342900">
              <a:lnSpc>
                <a:spcPct val="170000"/>
              </a:lnSpc>
              <a:buAutoNum type="arabicPeriod"/>
            </a:pPr>
            <a:endParaRPr lang="ko-KR" altLang="en-US" sz="1700" dirty="0">
              <a:solidFill>
                <a:schemeClr val="tx1"/>
              </a:solidFill>
              <a:latin typeface="华文中宋" panose="02010600040101010101" charset="-122"/>
              <a:ea typeface="华文中宋" panose="02010600040101010101" charset="-122"/>
              <a:cs typeface="华文中宋" panose="02010600040101010101" charset="-122"/>
            </a:endParaRPr>
          </a:p>
          <a:p>
            <a:pPr marL="342900" indent="-342900">
              <a:lnSpc>
                <a:spcPct val="170000"/>
              </a:lnSpc>
              <a:buAutoNum type="arabicPeriod"/>
            </a:pPr>
            <a:endParaRPr lang="zh-CN" altLang="en-US" sz="1700"/>
          </a:p>
          <a:p>
            <a:pPr marL="342900" indent="-342900">
              <a:lnSpc>
                <a:spcPct val="170000"/>
              </a:lnSpc>
              <a:buAutoNum type="arabicPeriod"/>
            </a:pPr>
            <a:endParaRPr lang="zh-CN" altLang="en-US" sz="1700"/>
          </a:p>
          <a:p>
            <a:pPr marL="342900" indent="-342900">
              <a:lnSpc>
                <a:spcPct val="170000"/>
              </a:lnSpc>
              <a:buAutoNum type="arabicPeriod"/>
            </a:pPr>
            <a:endParaRPr lang="zh-CN" altLang="en-US" sz="1700" b="0">
              <a:latin typeface="华文宋体" panose="02010600040101010101" charset="-122"/>
              <a:ea typeface="华文宋体" panose="02010600040101010101" charset="-122"/>
              <a:cs typeface="华文宋体" panose="0201060004010101010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748030" y="2502535"/>
            <a:ext cx="10609580" cy="1960880"/>
            <a:chOff x="1602805" y="3109279"/>
            <a:chExt cx="8891660" cy="1355725"/>
          </a:xfrm>
        </p:grpSpPr>
        <p:grpSp>
          <p:nvGrpSpPr>
            <p:cNvPr id="3" name="그룹 2"/>
            <p:cNvGrpSpPr/>
            <p:nvPr/>
          </p:nvGrpSpPr>
          <p:grpSpPr>
            <a:xfrm>
              <a:off x="1602805" y="3109279"/>
              <a:ext cx="8891660" cy="1355725"/>
              <a:chOff x="1602805" y="3109279"/>
              <a:chExt cx="8891660" cy="1355725"/>
            </a:xfrm>
          </p:grpSpPr>
          <p:sp>
            <p:nvSpPr>
              <p:cNvPr id="5" name="사각형: 둥근 모서리 4"/>
              <p:cNvSpPr/>
              <p:nvPr/>
            </p:nvSpPr>
            <p:spPr>
              <a:xfrm>
                <a:off x="4062534" y="3109279"/>
                <a:ext cx="4044950" cy="1355725"/>
              </a:xfrm>
              <a:prstGeom prst="rect">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602805" y="3190196"/>
                <a:ext cx="8891660" cy="1148064"/>
              </a:xfrm>
              <a:prstGeom prst="rect">
                <a:avLst/>
              </a:prstGeom>
              <a:noFill/>
            </p:spPr>
            <p:txBody>
              <a:bodyPr wrap="square" rtlCol="0">
                <a:spAutoFit/>
              </a:bodyPr>
              <a:lstStyle/>
              <a:p>
                <a:pPr algn="ctr">
                  <a:lnSpc>
                    <a:spcPct val="170000"/>
                  </a:lnSpc>
                  <a:spcBef>
                    <a:spcPts val="0"/>
                  </a:spcBef>
                  <a:spcAft>
                    <a:spcPts val="0"/>
                  </a:spcAft>
                </a:pPr>
                <a:r>
                  <a:rPr lang="en-US" altLang="zh-CN" sz="3000" b="1" dirty="0">
                    <a:solidFill>
                      <a:schemeClr val="bg1"/>
                    </a:solidFill>
                    <a:latin typeface="华文中宋" panose="02010600040101010101" charset="-122"/>
                    <a:ea typeface="华文中宋" panose="02010600040101010101" charset="-122"/>
                    <a:cs typeface="华文中宋" panose="02010600040101010101" charset="-122"/>
                  </a:rPr>
                  <a:t>3 </a:t>
                </a:r>
                <a:endParaRPr lang="zh-CN" altLang="en-US" sz="3000" b="1" dirty="0">
                  <a:solidFill>
                    <a:schemeClr val="bg1"/>
                  </a:solidFill>
                  <a:latin typeface="华文中宋" panose="02010600040101010101" charset="-122"/>
                  <a:ea typeface="华文中宋" panose="02010600040101010101" charset="-122"/>
                  <a:cs typeface="华文中宋" panose="02010600040101010101" charset="-122"/>
                </a:endParaRPr>
              </a:p>
              <a:p>
                <a:pPr algn="ctr">
                  <a:lnSpc>
                    <a:spcPct val="170000"/>
                  </a:lnSpc>
                  <a:spcBef>
                    <a:spcPts val="0"/>
                  </a:spcBef>
                  <a:spcAft>
                    <a:spcPts val="0"/>
                  </a:spcAft>
                </a:pPr>
                <a:r>
                  <a:rPr lang="zh-CN" altLang="en-US" sz="3000" dirty="0">
                    <a:solidFill>
                      <a:schemeClr val="bg1"/>
                    </a:solidFill>
                    <a:latin typeface="에스코어 드림 4 Regular" panose="020B0503030302020204" pitchFamily="34" charset="-127"/>
                    <a:ea typeface="宋体" panose="02010600030101010101" pitchFamily="2" charset="-122"/>
                    <a:sym typeface="+mn-ea"/>
                  </a:rPr>
                  <a:t>我的想法</a:t>
                </a:r>
                <a:r>
                  <a:rPr lang="en-US" altLang="zh-CN" sz="3000" dirty="0">
                    <a:solidFill>
                      <a:schemeClr val="bg1"/>
                    </a:solidFill>
                    <a:latin typeface="华文中宋" panose="02010600040101010101" charset="-122"/>
                    <a:ea typeface="华文中宋" panose="02010600040101010101" charset="-122"/>
                    <a:cs typeface="华文中宋" panose="02010600040101010101" charset="-122"/>
                  </a:rPr>
                  <a:t> </a:t>
                </a:r>
                <a:endParaRPr lang="en-US" altLang="zh-CN" sz="3000" dirty="0">
                  <a:solidFill>
                    <a:schemeClr val="bg1"/>
                  </a:solidFill>
                  <a:latin typeface="华文中宋" panose="02010600040101010101" charset="-122"/>
                  <a:ea typeface="华文中宋" panose="02010600040101010101" charset="-122"/>
                  <a:cs typeface="华文中宋" panose="02010600040101010101" charset="-122"/>
                </a:endParaRPr>
              </a:p>
            </p:txBody>
          </p:sp>
        </p:grpSp>
        <p:cxnSp>
          <p:nvCxnSpPr>
            <p:cNvPr id="7" name="직선 연결선 6"/>
            <p:cNvCxnSpPr/>
            <p:nvPr/>
          </p:nvCxnSpPr>
          <p:spPr>
            <a:xfrm flipV="1">
              <a:off x="4211761" y="3785773"/>
              <a:ext cx="3674701" cy="114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603250" y="0"/>
            <a:ext cx="10973435" cy="685863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748030" y="2502535"/>
            <a:ext cx="10609580" cy="1960880"/>
            <a:chOff x="1602805" y="3109279"/>
            <a:chExt cx="8891660" cy="1355725"/>
          </a:xfrm>
        </p:grpSpPr>
        <p:grpSp>
          <p:nvGrpSpPr>
            <p:cNvPr id="3" name="그룹 2"/>
            <p:cNvGrpSpPr/>
            <p:nvPr/>
          </p:nvGrpSpPr>
          <p:grpSpPr>
            <a:xfrm>
              <a:off x="1602805" y="3109279"/>
              <a:ext cx="8891660" cy="1355725"/>
              <a:chOff x="1602805" y="3109279"/>
              <a:chExt cx="8891660" cy="1355725"/>
            </a:xfrm>
          </p:grpSpPr>
          <p:sp>
            <p:nvSpPr>
              <p:cNvPr id="5" name="사각형: 둥근 모서리 4"/>
              <p:cNvSpPr/>
              <p:nvPr/>
            </p:nvSpPr>
            <p:spPr>
              <a:xfrm>
                <a:off x="4062534" y="3109279"/>
                <a:ext cx="4044950" cy="1355725"/>
              </a:xfrm>
              <a:prstGeom prst="rect">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602805" y="3190196"/>
                <a:ext cx="8891660" cy="1148064"/>
              </a:xfrm>
              <a:prstGeom prst="rect">
                <a:avLst/>
              </a:prstGeom>
              <a:noFill/>
            </p:spPr>
            <p:txBody>
              <a:bodyPr wrap="square" rtlCol="0">
                <a:spAutoFit/>
              </a:bodyPr>
              <a:lstStyle/>
              <a:p>
                <a:pPr algn="ctr">
                  <a:lnSpc>
                    <a:spcPct val="170000"/>
                  </a:lnSpc>
                  <a:spcBef>
                    <a:spcPts val="0"/>
                  </a:spcBef>
                  <a:spcAft>
                    <a:spcPts val="0"/>
                  </a:spcAft>
                </a:pPr>
                <a:r>
                  <a:rPr lang="en-US" altLang="zh-CN" sz="3000" b="1" dirty="0">
                    <a:solidFill>
                      <a:schemeClr val="bg1"/>
                    </a:solidFill>
                    <a:latin typeface="华文中宋" panose="02010600040101010101" charset="-122"/>
                    <a:ea typeface="华文中宋" panose="02010600040101010101" charset="-122"/>
                    <a:cs typeface="华文中宋" panose="02010600040101010101" charset="-122"/>
                  </a:rPr>
                  <a:t>4</a:t>
                </a:r>
                <a:endParaRPr lang="zh-CN" altLang="en-US" sz="3000" b="1" dirty="0">
                  <a:solidFill>
                    <a:schemeClr val="bg1"/>
                  </a:solidFill>
                  <a:latin typeface="华文中宋" panose="02010600040101010101" charset="-122"/>
                  <a:ea typeface="华文中宋" panose="02010600040101010101" charset="-122"/>
                  <a:cs typeface="华文中宋" panose="02010600040101010101" charset="-122"/>
                </a:endParaRPr>
              </a:p>
              <a:p>
                <a:pPr algn="ctr">
                  <a:lnSpc>
                    <a:spcPct val="170000"/>
                  </a:lnSpc>
                  <a:spcBef>
                    <a:spcPts val="0"/>
                  </a:spcBef>
                  <a:spcAft>
                    <a:spcPts val="0"/>
                  </a:spcAft>
                </a:pPr>
                <a:r>
                  <a:rPr lang="zh-CN" altLang="en-US" sz="3000" dirty="0">
                    <a:solidFill>
                      <a:schemeClr val="bg1"/>
                    </a:solidFill>
                    <a:latin typeface="华文中宋" panose="02010600040101010101" charset="-122"/>
                    <a:ea typeface="华文中宋" panose="02010600040101010101" charset="-122"/>
                    <a:cs typeface="华文中宋" panose="02010600040101010101" charset="-122"/>
                  </a:rPr>
                  <a:t>想和大家讨论的问题</a:t>
                </a:r>
                <a:r>
                  <a:rPr lang="en-US" altLang="zh-CN" sz="3000" dirty="0">
                    <a:solidFill>
                      <a:schemeClr val="bg1"/>
                    </a:solidFill>
                    <a:latin typeface="华文中宋" panose="02010600040101010101" charset="-122"/>
                    <a:ea typeface="华文中宋" panose="02010600040101010101" charset="-122"/>
                    <a:cs typeface="华文中宋" panose="02010600040101010101" charset="-122"/>
                  </a:rPr>
                  <a:t> </a:t>
                </a:r>
                <a:endParaRPr lang="en-US" altLang="zh-CN" sz="3000" dirty="0">
                  <a:solidFill>
                    <a:schemeClr val="bg1"/>
                  </a:solidFill>
                  <a:latin typeface="华文中宋" panose="02010600040101010101" charset="-122"/>
                  <a:ea typeface="华文中宋" panose="02010600040101010101" charset="-122"/>
                  <a:cs typeface="华文中宋" panose="02010600040101010101" charset="-122"/>
                </a:endParaRPr>
              </a:p>
            </p:txBody>
          </p:sp>
        </p:grpSp>
        <p:cxnSp>
          <p:nvCxnSpPr>
            <p:cNvPr id="7" name="직선 연결선 6"/>
            <p:cNvCxnSpPr/>
            <p:nvPr/>
          </p:nvCxnSpPr>
          <p:spPr>
            <a:xfrm flipV="1">
              <a:off x="4211761" y="3785773"/>
              <a:ext cx="3674701" cy="114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1187531"/>
            <a:ext cx="12192000" cy="4717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 name="그룹 1"/>
          <p:cNvGrpSpPr/>
          <p:nvPr/>
        </p:nvGrpSpPr>
        <p:grpSpPr>
          <a:xfrm>
            <a:off x="4967844" y="908067"/>
            <a:ext cx="2256311" cy="550610"/>
            <a:chOff x="4967844" y="411292"/>
            <a:chExt cx="2256311" cy="550610"/>
          </a:xfrm>
        </p:grpSpPr>
        <p:sp>
          <p:nvSpPr>
            <p:cNvPr id="3" name="사각형: 둥근 모서리 2"/>
            <p:cNvSpPr/>
            <p:nvPr/>
          </p:nvSpPr>
          <p:spPr>
            <a:xfrm>
              <a:off x="4967844" y="411292"/>
              <a:ext cx="225631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5343397" y="456013"/>
              <a:ext cx="1520542" cy="477054"/>
            </a:xfrm>
            <a:prstGeom prst="rect">
              <a:avLst/>
            </a:prstGeom>
            <a:noFill/>
          </p:spPr>
          <p:txBody>
            <a:bodyPr wrap="square" rtlCol="0">
              <a:spAutoFit/>
            </a:bodyPr>
            <a:lstStyle/>
            <a:p>
              <a:pPr algn="dist"/>
              <a:r>
                <a:rPr lang="en-US" altLang="ko-KR" sz="2500" dirty="0">
                  <a:solidFill>
                    <a:schemeClr val="bg1"/>
                  </a:solidFill>
                  <a:latin typeface="에스코어 드림 6 Bold" panose="020B0703030302020204" pitchFamily="34" charset="-127"/>
                  <a:ea typeface="에스코어 드림 6 Bold" panose="020B0703030302020204" pitchFamily="34" charset="-127"/>
                </a:rPr>
                <a:t>INDEX</a:t>
              </a:r>
              <a:endParaRPr lang="ko-KR" altLang="en-US" sz="2500" dirty="0">
                <a:solidFill>
                  <a:schemeClr val="bg1"/>
                </a:solidFill>
                <a:latin typeface="에스코어 드림 6 Bold" panose="020B0703030302020204" pitchFamily="34" charset="-127"/>
                <a:ea typeface="에스코어 드림 6 Bold" panose="020B0703030302020204" pitchFamily="34" charset="-127"/>
              </a:endParaRPr>
            </a:p>
          </p:txBody>
        </p:sp>
      </p:grpSp>
      <p:grpSp>
        <p:nvGrpSpPr>
          <p:cNvPr id="23" name="그룹 22"/>
          <p:cNvGrpSpPr/>
          <p:nvPr/>
        </p:nvGrpSpPr>
        <p:grpSpPr>
          <a:xfrm>
            <a:off x="3915514" y="1956287"/>
            <a:ext cx="4376307" cy="3500165"/>
            <a:chOff x="3915514" y="1776129"/>
            <a:chExt cx="4376307" cy="3500165"/>
          </a:xfrm>
        </p:grpSpPr>
        <p:sp>
          <p:nvSpPr>
            <p:cNvPr id="12" name="TextBox 11"/>
            <p:cNvSpPr txBox="1"/>
            <p:nvPr/>
          </p:nvSpPr>
          <p:spPr>
            <a:xfrm>
              <a:off x="3915514" y="1776129"/>
              <a:ext cx="4376307" cy="598805"/>
            </a:xfrm>
            <a:prstGeom prst="rect">
              <a:avLst/>
            </a:prstGeom>
            <a:noFill/>
          </p:spPr>
          <p:txBody>
            <a:bodyPr wrap="square" rtlCol="0">
              <a:spAutoFit/>
            </a:bodyPr>
            <a:lstStyle/>
            <a:p>
              <a:pPr algn="ctr">
                <a:lnSpc>
                  <a:spcPct val="150000"/>
                </a:lnSpc>
              </a:pPr>
              <a:r>
                <a:rPr lang="en-US" sz="2200" b="1" dirty="0">
                  <a:latin typeface="新宋体" panose="02010609030101010101" charset="-122"/>
                  <a:ea typeface="新宋体" panose="02010609030101010101" charset="-122"/>
                  <a:cs typeface="新宋体" panose="02010609030101010101" charset="-122"/>
                </a:rPr>
                <a:t>1. </a:t>
              </a:r>
              <a:r>
                <a:rPr lang="zh-CN" altLang="en-US" sz="2200" b="1" dirty="0">
                  <a:latin typeface="新宋体" panose="02010609030101010101" charset="-122"/>
                  <a:ea typeface="新宋体" panose="02010609030101010101" charset="-122"/>
                  <a:cs typeface="新宋体" panose="02010609030101010101" charset="-122"/>
                </a:rPr>
                <a:t>空间维度形容词介绍</a:t>
              </a:r>
              <a:endParaRPr lang="zh-CN" altLang="en-US" sz="2200" b="1" dirty="0">
                <a:latin typeface="新宋体" panose="02010609030101010101" charset="-122"/>
                <a:ea typeface="新宋体" panose="02010609030101010101" charset="-122"/>
                <a:cs typeface="新宋体" panose="02010609030101010101" charset="-122"/>
              </a:endParaRPr>
            </a:p>
          </p:txBody>
        </p:sp>
        <p:sp>
          <p:nvSpPr>
            <p:cNvPr id="20" name="TextBox 19"/>
            <p:cNvSpPr txBox="1"/>
            <p:nvPr/>
          </p:nvSpPr>
          <p:spPr>
            <a:xfrm>
              <a:off x="3915514" y="2646124"/>
              <a:ext cx="4376307" cy="2630170"/>
            </a:xfrm>
            <a:prstGeom prst="rect">
              <a:avLst/>
            </a:prstGeom>
            <a:noFill/>
          </p:spPr>
          <p:txBody>
            <a:bodyPr wrap="square" rtlCol="0">
              <a:spAutoFit/>
            </a:bodyPr>
            <a:lstStyle/>
            <a:p>
              <a:pPr algn="ctr">
                <a:lnSpc>
                  <a:spcPct val="150000"/>
                </a:lnSpc>
              </a:pPr>
              <a:r>
                <a:rPr lang="en-US" altLang="zh-CN" sz="2200" b="1" dirty="0">
                  <a:latin typeface="新宋体" panose="02010609030101010101" charset="-122"/>
                  <a:ea typeface="新宋体" panose="02010609030101010101" charset="-122"/>
                  <a:cs typeface="新宋体" panose="02010609030101010101" charset="-122"/>
                </a:rPr>
                <a:t>2. </a:t>
              </a:r>
              <a:r>
                <a:rPr lang="zh-CN" altLang="en-US" sz="2200" b="1" dirty="0">
                  <a:latin typeface="新宋体" panose="02010609030101010101" charset="-122"/>
                  <a:ea typeface="新宋体" panose="02010609030101010101" charset="-122"/>
                  <a:cs typeface="新宋体" panose="02010609030101010101" charset="-122"/>
                  <a:sym typeface="+mn-ea"/>
                </a:rPr>
                <a:t>中韩空间维度形容词对比</a:t>
              </a:r>
              <a:endParaRPr lang="zh-CN" altLang="en-US" sz="2200" b="1" dirty="0">
                <a:latin typeface="新宋体" panose="02010609030101010101" charset="-122"/>
                <a:ea typeface="新宋体" panose="02010609030101010101" charset="-122"/>
                <a:cs typeface="新宋体" panose="02010609030101010101" charset="-122"/>
                <a:sym typeface="+mn-ea"/>
              </a:endParaRPr>
            </a:p>
            <a:p>
              <a:pPr algn="ctr">
                <a:lnSpc>
                  <a:spcPct val="150000"/>
                </a:lnSpc>
              </a:pPr>
              <a:r>
                <a:rPr lang="zh-CN" altLang="en-US" sz="2200" b="1" dirty="0">
                  <a:latin typeface="新宋体" panose="02010609030101010101" charset="-122"/>
                  <a:ea typeface="新宋体" panose="02010609030101010101" charset="-122"/>
                  <a:cs typeface="新宋体" panose="02010609030101010101" charset="-122"/>
                  <a:sym typeface="+mn-ea"/>
                </a:rPr>
                <a:t>（</a:t>
              </a:r>
              <a:r>
                <a:rPr lang="en-US" altLang="zh-CN" sz="2200" b="1" dirty="0">
                  <a:latin typeface="新宋体" panose="02010609030101010101" charset="-122"/>
                  <a:ea typeface="新宋体" panose="02010609030101010101" charset="-122"/>
                  <a:cs typeface="新宋体" panose="02010609030101010101" charset="-122"/>
                  <a:sym typeface="+mn-ea"/>
                </a:rPr>
                <a:t>8</a:t>
              </a:r>
              <a:r>
                <a:rPr lang="zh-CN" altLang="en-US" sz="2200" b="1" dirty="0">
                  <a:latin typeface="新宋体" panose="02010609030101010101" charset="-122"/>
                  <a:ea typeface="新宋体" panose="02010609030101010101" charset="-122"/>
                  <a:cs typeface="新宋体" panose="02010609030101010101" charset="-122"/>
                  <a:sym typeface="+mn-ea"/>
                </a:rPr>
                <a:t>个例子）</a:t>
              </a:r>
              <a:endParaRPr lang="zh-CN" altLang="en-US" sz="2200" b="1" dirty="0">
                <a:latin typeface="新宋体" panose="02010609030101010101" charset="-122"/>
                <a:ea typeface="新宋体" panose="02010609030101010101" charset="-122"/>
                <a:cs typeface="新宋体" panose="02010609030101010101" charset="-122"/>
                <a:sym typeface="+mn-ea"/>
              </a:endParaRPr>
            </a:p>
            <a:p>
              <a:pPr algn="ctr">
                <a:lnSpc>
                  <a:spcPct val="150000"/>
                </a:lnSpc>
              </a:pPr>
              <a:endParaRPr lang="zh-CN" altLang="en-US" sz="2200" b="1" dirty="0">
                <a:latin typeface="新宋体" panose="02010609030101010101" charset="-122"/>
                <a:ea typeface="新宋体" panose="02010609030101010101" charset="-122"/>
                <a:cs typeface="新宋体" panose="02010609030101010101" charset="-122"/>
                <a:sym typeface="+mn-ea"/>
              </a:endParaRPr>
            </a:p>
            <a:p>
              <a:pPr algn="ctr">
                <a:lnSpc>
                  <a:spcPct val="150000"/>
                </a:lnSpc>
              </a:pPr>
              <a:endParaRPr lang="zh-CN" altLang="en-US" sz="2200" b="1" dirty="0">
                <a:latin typeface="新宋体" panose="02010609030101010101" charset="-122"/>
                <a:ea typeface="新宋体" panose="02010609030101010101" charset="-122"/>
                <a:cs typeface="新宋体" panose="02010609030101010101" charset="-122"/>
              </a:endParaRPr>
            </a:p>
            <a:p>
              <a:pPr algn="ctr">
                <a:lnSpc>
                  <a:spcPct val="150000"/>
                </a:lnSpc>
              </a:pPr>
              <a:endParaRPr lang="en-US" altLang="zh-CN" sz="2200" b="1" dirty="0">
                <a:latin typeface="新宋体" panose="02010609030101010101" charset="-122"/>
                <a:ea typeface="新宋体" panose="02010609030101010101" charset="-122"/>
                <a:cs typeface="新宋体" panose="02010609030101010101" charset="-122"/>
              </a:endParaRPr>
            </a:p>
          </p:txBody>
        </p:sp>
        <p:sp>
          <p:nvSpPr>
            <p:cNvPr id="21" name="TextBox 20"/>
            <p:cNvSpPr txBox="1"/>
            <p:nvPr/>
          </p:nvSpPr>
          <p:spPr>
            <a:xfrm>
              <a:off x="3915514" y="3483099"/>
              <a:ext cx="4376307" cy="598805"/>
            </a:xfrm>
            <a:prstGeom prst="rect">
              <a:avLst/>
            </a:prstGeom>
            <a:noFill/>
          </p:spPr>
          <p:txBody>
            <a:bodyPr wrap="square" rtlCol="0">
              <a:spAutoFit/>
            </a:bodyPr>
            <a:lstStyle/>
            <a:p>
              <a:pPr algn="ctr">
                <a:lnSpc>
                  <a:spcPct val="150000"/>
                </a:lnSpc>
              </a:pPr>
              <a:endParaRPr lang="zh-CN" altLang="en-US" sz="2200" dirty="0">
                <a:latin typeface="新宋体" panose="02010609030101010101" charset="-122"/>
                <a:ea typeface="新宋体" panose="02010609030101010101" charset="-122"/>
              </a:endParaRPr>
            </a:p>
          </p:txBody>
        </p:sp>
      </p:grpSp>
      <p:cxnSp>
        <p:nvCxnSpPr>
          <p:cNvPr id="7" name="직선 연결선 6"/>
          <p:cNvCxnSpPr/>
          <p:nvPr/>
        </p:nvCxnSpPr>
        <p:spPr>
          <a:xfrm>
            <a:off x="3915514" y="1942382"/>
            <a:ext cx="0" cy="3821430"/>
          </a:xfrm>
          <a:prstGeom prst="line">
            <a:avLst/>
          </a:prstGeom>
          <a:ln w="12700">
            <a:solidFill>
              <a:srgbClr val="272B48"/>
            </a:solidFill>
            <a:prstDash val="dash"/>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8256196" y="1954257"/>
            <a:ext cx="0" cy="3809365"/>
          </a:xfrm>
          <a:prstGeom prst="line">
            <a:avLst/>
          </a:prstGeom>
          <a:ln w="12700">
            <a:solidFill>
              <a:srgbClr val="272B48"/>
            </a:solidFill>
            <a:prstDash val="dash"/>
          </a:ln>
        </p:spPr>
        <p:style>
          <a:lnRef idx="1">
            <a:schemeClr val="accent1"/>
          </a:lnRef>
          <a:fillRef idx="0">
            <a:schemeClr val="accent1"/>
          </a:fillRef>
          <a:effectRef idx="0">
            <a:schemeClr val="accent1"/>
          </a:effectRef>
          <a:fontRef idx="minor">
            <a:schemeClr val="tx1"/>
          </a:fontRef>
        </p:style>
      </p:cxnSp>
      <p:sp>
        <p:nvSpPr>
          <p:cNvPr id="18" name="TextBox 11"/>
          <p:cNvSpPr txBox="1"/>
          <p:nvPr>
            <p:custDataLst>
              <p:tags r:id="rId1"/>
            </p:custDataLst>
          </p:nvPr>
        </p:nvSpPr>
        <p:spPr>
          <a:xfrm>
            <a:off x="3915514" y="4133702"/>
            <a:ext cx="4376307" cy="598805"/>
          </a:xfrm>
          <a:prstGeom prst="rect">
            <a:avLst/>
          </a:prstGeom>
          <a:noFill/>
        </p:spPr>
        <p:txBody>
          <a:bodyPr wrap="square" rtlCol="0">
            <a:spAutoFit/>
          </a:bodyPr>
          <a:p>
            <a:pPr algn="ctr">
              <a:lnSpc>
                <a:spcPct val="150000"/>
              </a:lnSpc>
            </a:pPr>
            <a:r>
              <a:rPr lang="en-US" altLang="zh-CN" sz="2200" b="1" dirty="0">
                <a:latin typeface="新宋体" panose="02010609030101010101" charset="-122"/>
                <a:ea typeface="新宋体" panose="02010609030101010101" charset="-122"/>
                <a:cs typeface="新宋体" panose="02010609030101010101" charset="-122"/>
              </a:rPr>
              <a:t>3. </a:t>
            </a:r>
            <a:r>
              <a:rPr lang="zh-CN" altLang="en-US" sz="2200" b="1" dirty="0">
                <a:latin typeface="新宋体" panose="02010609030101010101" charset="-122"/>
                <a:ea typeface="新宋体" panose="02010609030101010101" charset="-122"/>
                <a:cs typeface="新宋体" panose="02010609030101010101" charset="-122"/>
              </a:rPr>
              <a:t>我的想法</a:t>
            </a:r>
            <a:endParaRPr lang="zh-CN" altLang="en-US" sz="2200" b="1" dirty="0">
              <a:latin typeface="新宋体" panose="02010609030101010101" charset="-122"/>
              <a:ea typeface="新宋体" panose="02010609030101010101" charset="-122"/>
              <a:cs typeface="新宋体" panose="02010609030101010101" charset="-122"/>
            </a:endParaRPr>
          </a:p>
        </p:txBody>
      </p:sp>
      <p:sp>
        <p:nvSpPr>
          <p:cNvPr id="19" name="TextBox 11"/>
          <p:cNvSpPr txBox="1"/>
          <p:nvPr>
            <p:custDataLst>
              <p:tags r:id="rId2"/>
            </p:custDataLst>
          </p:nvPr>
        </p:nvSpPr>
        <p:spPr>
          <a:xfrm>
            <a:off x="3879954" y="4923642"/>
            <a:ext cx="4376307" cy="598805"/>
          </a:xfrm>
          <a:prstGeom prst="rect">
            <a:avLst/>
          </a:prstGeom>
          <a:noFill/>
        </p:spPr>
        <p:txBody>
          <a:bodyPr wrap="square" rtlCol="0">
            <a:spAutoFit/>
          </a:bodyPr>
          <a:p>
            <a:pPr algn="ctr">
              <a:lnSpc>
                <a:spcPct val="150000"/>
              </a:lnSpc>
            </a:pPr>
            <a:r>
              <a:rPr lang="en-US" altLang="zh-CN" sz="2200" b="1" dirty="0">
                <a:latin typeface="新宋体" panose="02010609030101010101" charset="-122"/>
                <a:ea typeface="新宋体" panose="02010609030101010101" charset="-122"/>
                <a:cs typeface="新宋体" panose="02010609030101010101" charset="-122"/>
              </a:rPr>
              <a:t>4. </a:t>
            </a:r>
            <a:r>
              <a:rPr lang="zh-CN" altLang="en-US" sz="2200" b="1" dirty="0">
                <a:latin typeface="新宋体" panose="02010609030101010101" charset="-122"/>
                <a:ea typeface="新宋体" panose="02010609030101010101" charset="-122"/>
                <a:cs typeface="新宋体" panose="02010609030101010101" charset="-122"/>
              </a:rPr>
              <a:t>想讨论的问题</a:t>
            </a:r>
            <a:endParaRPr lang="zh-CN" altLang="en-US" sz="2200" b="1" dirty="0">
              <a:latin typeface="新宋体" panose="02010609030101010101" charset="-122"/>
              <a:ea typeface="新宋体" panose="02010609030101010101" charset="-122"/>
              <a:cs typeface="新宋体" panose="0201060903010101010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40000"/>
          </a:schemeClr>
        </a:solidFill>
        <a:effectLst/>
      </p:bgPr>
    </p:bg>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7" name="직사각형 6"/>
          <p:cNvSpPr/>
          <p:nvPr>
            <p:custDataLst>
              <p:tags r:id="rId1"/>
            </p:custDataLst>
          </p:nvPr>
        </p:nvSpPr>
        <p:spPr>
          <a:xfrm>
            <a:off x="0" y="638810"/>
            <a:ext cx="12192000" cy="5537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그룹 2"/>
          <p:cNvGrpSpPr/>
          <p:nvPr/>
        </p:nvGrpSpPr>
        <p:grpSpPr>
          <a:xfrm>
            <a:off x="383970" y="363788"/>
            <a:ext cx="5826824" cy="550610"/>
            <a:chOff x="4967844" y="411292"/>
            <a:chExt cx="2657031" cy="550610"/>
          </a:xfrm>
        </p:grpSpPr>
        <p:sp>
          <p:nvSpPr>
            <p:cNvPr id="6" name="사각형: 둥근 모서리 4"/>
            <p:cNvSpPr/>
            <p:nvPr>
              <p:custDataLst>
                <p:tags r:id="rId2"/>
              </p:custDataLst>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ko-KR" altLang="en-US"/>
            </a:p>
          </p:txBody>
        </p:sp>
        <p:sp>
          <p:nvSpPr>
            <p:cNvPr id="8" name="TextBox 5"/>
            <p:cNvSpPr txBox="1"/>
            <p:nvPr>
              <p:custDataLst>
                <p:tags r:id="rId3"/>
              </p:custDataLst>
            </p:nvPr>
          </p:nvSpPr>
          <p:spPr>
            <a:xfrm>
              <a:off x="5072475" y="479763"/>
              <a:ext cx="2500054" cy="398780"/>
            </a:xfrm>
            <a:prstGeom prst="rect">
              <a:avLst/>
            </a:prstGeom>
            <a:noFill/>
          </p:spPr>
          <p:txBody>
            <a:bodyPr wrap="square" rtlCol="0">
              <a:spAutoFit/>
            </a:bodyPr>
            <a:p>
              <a:r>
                <a:rPr lang="zh-CN" altLang="en-US" sz="2000" dirty="0">
                  <a:solidFill>
                    <a:schemeClr val="bg1"/>
                  </a:solidFill>
                  <a:latin typeface="에스코어 드림 3 Light" panose="020B0303030302020204" pitchFamily="34" charset="-127"/>
                  <a:ea typeface="宋体" panose="02010600030101010101" pitchFamily="2" charset="-122"/>
                </a:rPr>
                <a:t>讨论问题：</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4" name="文本框 3"/>
          <p:cNvSpPr txBox="1"/>
          <p:nvPr/>
        </p:nvSpPr>
        <p:spPr>
          <a:xfrm>
            <a:off x="1677035" y="1694815"/>
            <a:ext cx="9884410" cy="3091815"/>
          </a:xfrm>
          <a:prstGeom prst="rect">
            <a:avLst/>
          </a:prstGeom>
          <a:noFill/>
        </p:spPr>
        <p:txBody>
          <a:bodyPr wrap="square" rtlCol="0">
            <a:spAutoFit/>
          </a:bodyPr>
          <a:p>
            <a:pPr>
              <a:lnSpc>
                <a:spcPct val="150000"/>
              </a:lnSpc>
            </a:pPr>
            <a:r>
              <a:rPr lang="en-US" altLang="zh-CN" sz="2600">
                <a:latin typeface="新宋体" panose="02010609030101010101" charset="-122"/>
                <a:ea typeface="新宋体" panose="02010609030101010101" charset="-122"/>
                <a:cs typeface="新宋体" panose="02010609030101010101" charset="-122"/>
              </a:rPr>
              <a:t>1. </a:t>
            </a:r>
            <a:r>
              <a:rPr lang="zh-CN" altLang="en-US" sz="2600">
                <a:latin typeface="新宋体" panose="02010609030101010101" charset="-122"/>
                <a:ea typeface="新宋体" panose="02010609030101010101" charset="-122"/>
                <a:cs typeface="新宋体" panose="02010609030101010101" charset="-122"/>
              </a:rPr>
              <a:t>空间维度形容词的研究、空间维度形容词的中韩对比研究，</a:t>
            </a:r>
            <a:endParaRPr lang="zh-CN" altLang="en-US" sz="2600">
              <a:latin typeface="新宋体" panose="02010609030101010101" charset="-122"/>
              <a:ea typeface="新宋体" panose="02010609030101010101" charset="-122"/>
              <a:cs typeface="新宋体" panose="02010609030101010101" charset="-122"/>
            </a:endParaRPr>
          </a:p>
          <a:p>
            <a:pPr>
              <a:lnSpc>
                <a:spcPct val="150000"/>
              </a:lnSpc>
            </a:pPr>
            <a:r>
              <a:rPr lang="zh-CN" altLang="en-US" sz="2600">
                <a:latin typeface="新宋体" panose="02010609030101010101" charset="-122"/>
                <a:ea typeface="新宋体" panose="02010609030101010101" charset="-122"/>
                <a:cs typeface="新宋体" panose="02010609030101010101" charset="-122"/>
              </a:rPr>
              <a:t> </a:t>
            </a:r>
            <a:r>
              <a:rPr lang="en-US" altLang="zh-CN" sz="2600">
                <a:latin typeface="新宋体" panose="02010609030101010101" charset="-122"/>
                <a:ea typeface="新宋体" panose="02010609030101010101" charset="-122"/>
                <a:cs typeface="新宋体" panose="02010609030101010101" charset="-122"/>
              </a:rPr>
              <a:t>  </a:t>
            </a:r>
            <a:r>
              <a:rPr lang="zh-CN" altLang="en-US" sz="2600">
                <a:latin typeface="新宋体" panose="02010609030101010101" charset="-122"/>
                <a:ea typeface="新宋体" panose="02010609030101010101" charset="-122"/>
                <a:cs typeface="新宋体" panose="02010609030101010101" charset="-122"/>
              </a:rPr>
              <a:t>对</a:t>
            </a:r>
            <a:r>
              <a:rPr lang="zh-CN" altLang="en-US" sz="2600" b="1">
                <a:latin typeface="新宋体" panose="02010609030101010101" charset="-122"/>
                <a:ea typeface="新宋体" panose="02010609030101010101" charset="-122"/>
                <a:cs typeface="新宋体" panose="02010609030101010101" charset="-122"/>
              </a:rPr>
              <a:t>空间测评</a:t>
            </a:r>
            <a:r>
              <a:rPr lang="zh-CN" altLang="en-US" sz="2600">
                <a:latin typeface="新宋体" panose="02010609030101010101" charset="-122"/>
                <a:ea typeface="新宋体" panose="02010609030101010101" charset="-122"/>
                <a:cs typeface="新宋体" panose="02010609030101010101" charset="-122"/>
              </a:rPr>
              <a:t>有什么参考价值？</a:t>
            </a:r>
            <a:endParaRPr lang="zh-CN" altLang="en-US" sz="2600">
              <a:latin typeface="新宋体" panose="02010609030101010101" charset="-122"/>
              <a:ea typeface="新宋体" panose="02010609030101010101" charset="-122"/>
              <a:cs typeface="新宋体" panose="02010609030101010101" charset="-122"/>
            </a:endParaRPr>
          </a:p>
          <a:p>
            <a:pPr>
              <a:lnSpc>
                <a:spcPct val="150000"/>
              </a:lnSpc>
            </a:pPr>
            <a:endParaRPr lang="zh-CN" altLang="en-US" sz="2600">
              <a:latin typeface="新宋体" panose="02010609030101010101" charset="-122"/>
              <a:ea typeface="新宋体" panose="02010609030101010101" charset="-122"/>
              <a:cs typeface="新宋体" panose="02010609030101010101" charset="-122"/>
            </a:endParaRPr>
          </a:p>
          <a:p>
            <a:pPr>
              <a:lnSpc>
                <a:spcPct val="150000"/>
              </a:lnSpc>
            </a:pPr>
            <a:r>
              <a:rPr lang="en-US" altLang="zh-CN" sz="2600">
                <a:latin typeface="新宋体" panose="02010609030101010101" charset="-122"/>
                <a:ea typeface="新宋体" panose="02010609030101010101" charset="-122"/>
                <a:cs typeface="新宋体" panose="02010609030101010101" charset="-122"/>
              </a:rPr>
              <a:t>2. </a:t>
            </a:r>
            <a:r>
              <a:rPr lang="zh-CN" altLang="en-US" sz="2600">
                <a:latin typeface="新宋体" panose="02010609030101010101" charset="-122"/>
                <a:ea typeface="新宋体" panose="02010609030101010101" charset="-122"/>
                <a:cs typeface="新宋体" panose="02010609030101010101" charset="-122"/>
              </a:rPr>
              <a:t>对于同样的物理事物，中韩选择用不同的空间维度形容词，</a:t>
            </a:r>
            <a:endParaRPr lang="zh-CN" altLang="en-US" sz="2600">
              <a:latin typeface="新宋体" panose="02010609030101010101" charset="-122"/>
              <a:ea typeface="新宋体" panose="02010609030101010101" charset="-122"/>
              <a:cs typeface="新宋体" panose="02010609030101010101" charset="-122"/>
            </a:endParaRPr>
          </a:p>
          <a:p>
            <a:pPr>
              <a:lnSpc>
                <a:spcPct val="150000"/>
              </a:lnSpc>
            </a:pPr>
            <a:r>
              <a:rPr lang="zh-CN" altLang="en-US" sz="2600">
                <a:latin typeface="新宋体" panose="02010609030101010101" charset="-122"/>
                <a:ea typeface="新宋体" panose="02010609030101010101" charset="-122"/>
                <a:cs typeface="新宋体" panose="02010609030101010101" charset="-122"/>
              </a:rPr>
              <a:t> </a:t>
            </a:r>
            <a:r>
              <a:rPr lang="en-US" altLang="zh-CN" sz="2600">
                <a:latin typeface="新宋体" panose="02010609030101010101" charset="-122"/>
                <a:ea typeface="新宋体" panose="02010609030101010101" charset="-122"/>
                <a:cs typeface="新宋体" panose="02010609030101010101" charset="-122"/>
              </a:rPr>
              <a:t>  </a:t>
            </a:r>
            <a:r>
              <a:rPr lang="zh-CN" altLang="en-US" sz="2600">
                <a:latin typeface="新宋体" panose="02010609030101010101" charset="-122"/>
                <a:ea typeface="新宋体" panose="02010609030101010101" charset="-122"/>
                <a:cs typeface="新宋体" panose="02010609030101010101" charset="-122"/>
              </a:rPr>
              <a:t>可以归因于</a:t>
            </a:r>
            <a:r>
              <a:rPr lang="zh-CN" altLang="en-US" sz="2600" b="1">
                <a:latin typeface="新宋体" panose="02010609030101010101" charset="-122"/>
                <a:ea typeface="新宋体" panose="02010609030101010101" charset="-122"/>
                <a:cs typeface="新宋体" panose="02010609030101010101" charset="-122"/>
              </a:rPr>
              <a:t>认知层面的不同</a:t>
            </a:r>
            <a:r>
              <a:rPr lang="zh-CN" altLang="en-US" sz="2600">
                <a:latin typeface="新宋体" panose="02010609030101010101" charset="-122"/>
                <a:ea typeface="新宋体" panose="02010609030101010101" charset="-122"/>
                <a:cs typeface="新宋体" panose="02010609030101010101" charset="-122"/>
              </a:rPr>
              <a:t>吗？</a:t>
            </a:r>
            <a:endParaRPr lang="zh-CN" altLang="en-US" sz="2600">
              <a:latin typeface="新宋体" panose="02010609030101010101" charset="-122"/>
              <a:ea typeface="新宋体" panose="02010609030101010101" charset="-122"/>
              <a:cs typeface="新宋体" panose="02010609030101010101"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3682993" y="2502535"/>
            <a:ext cx="4826458" cy="1960880"/>
            <a:chOff x="4062534" y="3109279"/>
            <a:chExt cx="4044950" cy="1355725"/>
          </a:xfrm>
        </p:grpSpPr>
        <p:sp>
          <p:nvSpPr>
            <p:cNvPr id="5" name="사각형: 둥근 모서리 4"/>
            <p:cNvSpPr/>
            <p:nvPr/>
          </p:nvSpPr>
          <p:spPr>
            <a:xfrm>
              <a:off x="4062534" y="3109279"/>
              <a:ext cx="4044950" cy="1355725"/>
            </a:xfrm>
            <a:prstGeom prst="rect">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7" name="직선 연결선 6"/>
            <p:cNvCxnSpPr/>
            <p:nvPr/>
          </p:nvCxnSpPr>
          <p:spPr>
            <a:xfrm flipV="1">
              <a:off x="4707221" y="4121169"/>
              <a:ext cx="2541159" cy="79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4813300" y="3129915"/>
            <a:ext cx="4064000" cy="706755"/>
          </a:xfrm>
          <a:prstGeom prst="rect">
            <a:avLst/>
          </a:prstGeom>
          <a:noFill/>
        </p:spPr>
        <p:txBody>
          <a:bodyPr wrap="square" rtlCol="0">
            <a:spAutoFit/>
          </a:bodyPr>
          <a:p>
            <a:r>
              <a:rPr lang="zh-CN" altLang="en-US" sz="4000">
                <a:solidFill>
                  <a:schemeClr val="bg1"/>
                </a:solidFill>
                <a:latin typeface="新宋体" panose="02010609030101010101" charset="-122"/>
                <a:ea typeface="新宋体" panose="02010609030101010101" charset="-122"/>
              </a:rPr>
              <a:t>谢谢大家！</a:t>
            </a:r>
            <a:endParaRPr lang="zh-CN" altLang="en-US" sz="4000">
              <a:solidFill>
                <a:schemeClr val="bg1"/>
              </a:solidFill>
              <a:latin typeface="新宋体" panose="02010609030101010101" charset="-122"/>
              <a:ea typeface="新宋体" panose="0201060903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748030" y="2502535"/>
            <a:ext cx="10609580" cy="1960880"/>
            <a:chOff x="1602805" y="3109279"/>
            <a:chExt cx="8891660" cy="1355725"/>
          </a:xfrm>
        </p:grpSpPr>
        <p:grpSp>
          <p:nvGrpSpPr>
            <p:cNvPr id="3" name="그룹 2"/>
            <p:cNvGrpSpPr/>
            <p:nvPr/>
          </p:nvGrpSpPr>
          <p:grpSpPr>
            <a:xfrm>
              <a:off x="1602805" y="3109279"/>
              <a:ext cx="8891660" cy="1355725"/>
              <a:chOff x="1602805" y="3109279"/>
              <a:chExt cx="8891660" cy="1355725"/>
            </a:xfrm>
          </p:grpSpPr>
          <p:sp>
            <p:nvSpPr>
              <p:cNvPr id="5" name="사각형: 둥근 모서리 4"/>
              <p:cNvSpPr/>
              <p:nvPr/>
            </p:nvSpPr>
            <p:spPr>
              <a:xfrm>
                <a:off x="4062534" y="3109279"/>
                <a:ext cx="4044950" cy="1355725"/>
              </a:xfrm>
              <a:prstGeom prst="rect">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1602805" y="3190196"/>
                <a:ext cx="8891660" cy="1148064"/>
              </a:xfrm>
              <a:prstGeom prst="rect">
                <a:avLst/>
              </a:prstGeom>
              <a:noFill/>
            </p:spPr>
            <p:txBody>
              <a:bodyPr wrap="square" rtlCol="0">
                <a:spAutoFit/>
              </a:bodyPr>
              <a:lstStyle/>
              <a:p>
                <a:pPr algn="ctr">
                  <a:lnSpc>
                    <a:spcPct val="170000"/>
                  </a:lnSpc>
                  <a:spcBef>
                    <a:spcPts val="0"/>
                  </a:spcBef>
                  <a:spcAft>
                    <a:spcPts val="0"/>
                  </a:spcAft>
                </a:pPr>
                <a:r>
                  <a:rPr lang="en-US" altLang="zh-CN" sz="3000" b="1" dirty="0">
                    <a:solidFill>
                      <a:schemeClr val="bg1"/>
                    </a:solidFill>
                    <a:latin typeface="华文中宋" panose="02010600040101010101" charset="-122"/>
                    <a:ea typeface="华文中宋" panose="02010600040101010101" charset="-122"/>
                    <a:cs typeface="华文中宋" panose="02010600040101010101" charset="-122"/>
                  </a:rPr>
                  <a:t>1 </a:t>
                </a:r>
                <a:endParaRPr lang="zh-CN" altLang="en-US" sz="3000" b="1" dirty="0">
                  <a:solidFill>
                    <a:schemeClr val="bg1"/>
                  </a:solidFill>
                  <a:latin typeface="华文中宋" panose="02010600040101010101" charset="-122"/>
                  <a:ea typeface="华文中宋" panose="02010600040101010101" charset="-122"/>
                  <a:cs typeface="华文中宋" panose="02010600040101010101" charset="-122"/>
                </a:endParaRPr>
              </a:p>
              <a:p>
                <a:pPr algn="ctr">
                  <a:lnSpc>
                    <a:spcPct val="170000"/>
                  </a:lnSpc>
                  <a:spcBef>
                    <a:spcPts val="0"/>
                  </a:spcBef>
                  <a:spcAft>
                    <a:spcPts val="0"/>
                  </a:spcAft>
                </a:pPr>
                <a:r>
                  <a:rPr lang="zh-CN" altLang="en-US" sz="3000" dirty="0">
                    <a:solidFill>
                      <a:schemeClr val="bg1"/>
                    </a:solidFill>
                    <a:latin typeface="에스코어 드림 4 Regular" panose="020B0503030302020204" pitchFamily="34" charset="-127"/>
                    <a:ea typeface="宋体" panose="02010600030101010101" pitchFamily="2" charset="-122"/>
                    <a:sym typeface="+mn-ea"/>
                  </a:rPr>
                  <a:t>空间维度词介绍</a:t>
                </a:r>
                <a:r>
                  <a:rPr lang="en-US" altLang="zh-CN" sz="3000" dirty="0">
                    <a:solidFill>
                      <a:schemeClr val="bg1"/>
                    </a:solidFill>
                    <a:latin typeface="华文中宋" panose="02010600040101010101" charset="-122"/>
                    <a:ea typeface="华文中宋" panose="02010600040101010101" charset="-122"/>
                    <a:cs typeface="华文中宋" panose="02010600040101010101" charset="-122"/>
                  </a:rPr>
                  <a:t> </a:t>
                </a:r>
                <a:endParaRPr lang="en-US" altLang="zh-CN" sz="3000" dirty="0">
                  <a:solidFill>
                    <a:schemeClr val="bg1"/>
                  </a:solidFill>
                  <a:latin typeface="华文中宋" panose="02010600040101010101" charset="-122"/>
                  <a:ea typeface="华文中宋" panose="02010600040101010101" charset="-122"/>
                  <a:cs typeface="华文中宋" panose="02010600040101010101" charset="-122"/>
                </a:endParaRPr>
              </a:p>
            </p:txBody>
          </p:sp>
        </p:grpSp>
        <p:cxnSp>
          <p:nvCxnSpPr>
            <p:cNvPr id="7" name="직선 연결선 6"/>
            <p:cNvCxnSpPr/>
            <p:nvPr/>
          </p:nvCxnSpPr>
          <p:spPr>
            <a:xfrm flipV="1">
              <a:off x="4211761" y="3785773"/>
              <a:ext cx="3674701" cy="114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0" y="639093"/>
            <a:ext cx="12192000" cy="567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
          <p:cNvGrpSpPr/>
          <p:nvPr/>
        </p:nvGrpSpPr>
        <p:grpSpPr>
          <a:xfrm>
            <a:off x="383970" y="363788"/>
            <a:ext cx="5826824" cy="550610"/>
            <a:chOff x="4967844" y="411292"/>
            <a:chExt cx="2657031" cy="550610"/>
          </a:xfrm>
        </p:grpSpPr>
        <p:sp>
          <p:nvSpPr>
            <p:cNvPr id="5" name="사각형: 둥근 모서리 4"/>
            <p:cNvSpPr/>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5072475" y="479763"/>
              <a:ext cx="2500054" cy="398780"/>
            </a:xfrm>
            <a:prstGeom prst="rect">
              <a:avLst/>
            </a:prstGeom>
            <a:noFill/>
          </p:spPr>
          <p:txBody>
            <a:bodyPr wrap="square" rtlCol="0">
              <a:spAutoFit/>
            </a:bodyPr>
            <a:lstStyle/>
            <a:p>
              <a:r>
                <a:rPr lang="en-US" altLang="zh-CN" sz="2000" dirty="0">
                  <a:solidFill>
                    <a:schemeClr val="bg1"/>
                  </a:solidFill>
                  <a:latin typeface="에스코어 드림 3 Light" panose="020B0303030302020204" pitchFamily="34" charset="-127"/>
                  <a:ea typeface="宋体" panose="02010600030101010101" pitchFamily="2" charset="-122"/>
                </a:rPr>
                <a:t>1. </a:t>
              </a:r>
              <a:r>
                <a:rPr lang="zh-CN" altLang="ko-KR" sz="2000" dirty="0">
                  <a:solidFill>
                    <a:schemeClr val="bg1"/>
                  </a:solidFill>
                  <a:latin typeface="에스코어 드림 3 Light" panose="020B0303030302020204" pitchFamily="34" charset="-127"/>
                  <a:ea typeface="宋体" panose="02010600030101010101" pitchFamily="2" charset="-122"/>
                </a:rPr>
                <a:t>空间维度词介绍</a:t>
              </a:r>
              <a:r>
                <a:rPr lang="en-US" altLang="zh-CN" sz="2000" dirty="0">
                  <a:solidFill>
                    <a:schemeClr val="bg1"/>
                  </a:solidFill>
                  <a:latin typeface="에스코어 드림 3 Light" panose="020B0303030302020204" pitchFamily="34" charset="-127"/>
                  <a:ea typeface="宋体" panose="02010600030101010101" pitchFamily="2" charset="-122"/>
                </a:rPr>
                <a:t> </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4" name="文本框 3"/>
          <p:cNvSpPr txBox="1"/>
          <p:nvPr/>
        </p:nvSpPr>
        <p:spPr>
          <a:xfrm>
            <a:off x="384175" y="6412865"/>
            <a:ext cx="8045450" cy="321945"/>
          </a:xfrm>
          <a:prstGeom prst="rect">
            <a:avLst/>
          </a:prstGeom>
          <a:noFill/>
        </p:spPr>
        <p:txBody>
          <a:bodyPr wrap="square" rtlCol="0">
            <a:spAutoFit/>
          </a:bodyPr>
          <a:p>
            <a:r>
              <a:rPr lang="zh-CN" altLang="en-US" sz="1500">
                <a:latin typeface="宋体" panose="02010600030101010101" pitchFamily="2" charset="-122"/>
                <a:ea typeface="宋体" panose="02010600030101010101" pitchFamily="2" charset="-122"/>
                <a:cs typeface="宋体" panose="02010600030101010101" pitchFamily="2" charset="-122"/>
              </a:rPr>
              <a:t>徐今（2015），汉语空间形容词的空间量 [J]，汉语学报</a:t>
            </a:r>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custDataLst>
              <p:tags r:id="rId1"/>
            </p:custDataLst>
          </p:nvPr>
        </p:nvSpPr>
        <p:spPr>
          <a:xfrm>
            <a:off x="525145" y="947420"/>
            <a:ext cx="11068685" cy="5433060"/>
          </a:xfrm>
          <a:prstGeom prst="rect">
            <a:avLst/>
          </a:prstGeom>
          <a:noFill/>
        </p:spPr>
        <p:txBody>
          <a:bodyPr wrap="square" rtlCol="0">
            <a:noAutofit/>
          </a:bodyPr>
          <a:p>
            <a:pPr>
              <a:lnSpc>
                <a:spcPct val="150000"/>
              </a:lnSpc>
            </a:pPr>
            <a:r>
              <a:rPr lang="en-US" altLang="zh-CN" sz="2300" b="1">
                <a:latin typeface="华文宋体" panose="02010600040101010101" charset="-122"/>
                <a:ea typeface="华文宋体" panose="02010600040101010101" charset="-122"/>
                <a:cs typeface="华文宋体" panose="02010600040101010101" charset="-122"/>
              </a:rPr>
              <a:t>Q</a:t>
            </a:r>
            <a:r>
              <a:rPr lang="zh-CN" altLang="en-US" sz="2300" b="1">
                <a:latin typeface="华文宋体" panose="02010600040101010101" charset="-122"/>
                <a:ea typeface="华文宋体" panose="02010600040101010101" charset="-122"/>
                <a:cs typeface="华文宋体" panose="02010600040101010101" charset="-122"/>
              </a:rPr>
              <a:t>：空间维度形容词是什么？</a:t>
            </a:r>
            <a:endParaRPr lang="zh-CN" altLang="en-US" sz="2300" b="1">
              <a:latin typeface="华文宋体" panose="02010600040101010101" charset="-122"/>
              <a:ea typeface="华文宋体" panose="02010600040101010101" charset="-122"/>
              <a:cs typeface="华文宋体" panose="02010600040101010101" charset="-122"/>
            </a:endParaRPr>
          </a:p>
          <a:p>
            <a:pPr algn="dist">
              <a:lnSpc>
                <a:spcPct val="130000"/>
              </a:lnSpc>
              <a:spcBef>
                <a:spcPts val="0"/>
              </a:spcBef>
              <a:spcAft>
                <a:spcPts val="0"/>
              </a:spcAft>
            </a:pPr>
            <a:r>
              <a:rPr lang="en-US" altLang="zh-CN" sz="2300">
                <a:latin typeface="华文宋体" panose="02010600040101010101" charset="-122"/>
                <a:ea typeface="华文宋体" panose="02010600040101010101" charset="-122"/>
                <a:cs typeface="华文宋体" panose="02010600040101010101" charset="-122"/>
              </a:rPr>
              <a:t>A</a:t>
            </a:r>
            <a:r>
              <a:rPr lang="zh-CN" altLang="en-US" sz="2300">
                <a:latin typeface="华文宋体" panose="02010600040101010101" charset="-122"/>
                <a:ea typeface="华文宋体" panose="02010600040101010101" charset="-122"/>
                <a:cs typeface="华文宋体" panose="02010600040101010101" charset="-122"/>
              </a:rPr>
              <a:t>：</a:t>
            </a:r>
            <a:r>
              <a:rPr lang="ko-KR" altLang="en-US" sz="2300">
                <a:latin typeface="华文宋体" panose="02010600040101010101" charset="-122"/>
                <a:ea typeface="华文宋体" panose="02010600040101010101" charset="-122"/>
                <a:cs typeface="华文宋体" panose="02010600040101010101" charset="-122"/>
                <a:sym typeface="+mn-ea"/>
              </a:rPr>
              <a:t>大/小</a:t>
            </a:r>
            <a:r>
              <a:rPr lang="zh-CN" altLang="en-US" sz="2300">
                <a:latin typeface="华文宋体" panose="02010600040101010101" charset="-122"/>
                <a:ea typeface="华文宋体" panose="02010600040101010101" charset="-122"/>
                <a:cs typeface="华文宋体" panose="02010600040101010101" charset="-122"/>
                <a:sym typeface="+mn-ea"/>
              </a:rPr>
              <a:t>、</a:t>
            </a:r>
            <a:r>
              <a:rPr lang="en-US" altLang="zh-CN" sz="2300">
                <a:latin typeface="华文宋体" panose="02010600040101010101" charset="-122"/>
                <a:ea typeface="华文宋体" panose="02010600040101010101" charset="-122"/>
                <a:cs typeface="华文宋体" panose="02010600040101010101" charset="-122"/>
                <a:sym typeface="+mn-ea"/>
              </a:rPr>
              <a:t> </a:t>
            </a:r>
            <a:r>
              <a:rPr lang="ko-KR" altLang="en-US" sz="2300">
                <a:latin typeface="华文宋体" panose="02010600040101010101" charset="-122"/>
                <a:ea typeface="华文宋体" panose="02010600040101010101" charset="-122"/>
                <a:cs typeface="华文宋体" panose="02010600040101010101" charset="-122"/>
                <a:sym typeface="+mn-ea"/>
              </a:rPr>
              <a:t>长/短</a:t>
            </a:r>
            <a:r>
              <a:rPr lang="zh-CN" altLang="en-US" sz="2300">
                <a:latin typeface="华文宋体" panose="02010600040101010101" charset="-122"/>
                <a:ea typeface="华文宋体" panose="02010600040101010101" charset="-122"/>
                <a:cs typeface="华文宋体" panose="02010600040101010101" charset="-122"/>
                <a:sym typeface="+mn-ea"/>
              </a:rPr>
              <a:t>、</a:t>
            </a:r>
            <a:r>
              <a:rPr lang="en-US" altLang="zh-CN" sz="2300">
                <a:latin typeface="华文宋体" panose="02010600040101010101" charset="-122"/>
                <a:ea typeface="华文宋体" panose="02010600040101010101" charset="-122"/>
                <a:cs typeface="华文宋体" panose="02010600040101010101" charset="-122"/>
                <a:sym typeface="+mn-ea"/>
              </a:rPr>
              <a:t> </a:t>
            </a:r>
            <a:r>
              <a:rPr lang="ko-KR" altLang="en-US" sz="2300">
                <a:latin typeface="华文宋体" panose="02010600040101010101" charset="-122"/>
                <a:ea typeface="华文宋体" panose="02010600040101010101" charset="-122"/>
                <a:cs typeface="华文宋体" panose="02010600040101010101" charset="-122"/>
                <a:sym typeface="+mn-ea"/>
              </a:rPr>
              <a:t> 宽/窄</a:t>
            </a:r>
            <a:r>
              <a:rPr lang="zh-CN" altLang="en-US" sz="2300">
                <a:latin typeface="华文宋体" panose="02010600040101010101" charset="-122"/>
                <a:ea typeface="华文宋体" panose="02010600040101010101" charset="-122"/>
                <a:cs typeface="华文宋体" panose="02010600040101010101" charset="-122"/>
                <a:sym typeface="+mn-ea"/>
              </a:rPr>
              <a:t>、</a:t>
            </a:r>
            <a:r>
              <a:rPr lang="en-US" altLang="zh-CN" sz="2300">
                <a:latin typeface="华文宋体" panose="02010600040101010101" charset="-122"/>
                <a:ea typeface="华文宋体" panose="02010600040101010101" charset="-122"/>
                <a:cs typeface="华文宋体" panose="02010600040101010101" charset="-122"/>
                <a:sym typeface="+mn-ea"/>
              </a:rPr>
              <a:t> </a:t>
            </a:r>
            <a:r>
              <a:rPr lang="ko-KR" altLang="en-US" sz="2300">
                <a:latin typeface="华文宋体" panose="02010600040101010101" charset="-122"/>
                <a:ea typeface="华文宋体" panose="02010600040101010101" charset="-122"/>
                <a:cs typeface="华文宋体" panose="02010600040101010101" charset="-122"/>
                <a:sym typeface="+mn-ea"/>
              </a:rPr>
              <a:t> 高/低</a:t>
            </a:r>
            <a:r>
              <a:rPr lang="zh-CN" altLang="en-US" sz="2300">
                <a:latin typeface="华文宋体" panose="02010600040101010101" charset="-122"/>
                <a:ea typeface="华文宋体" panose="02010600040101010101" charset="-122"/>
                <a:cs typeface="华文宋体" panose="02010600040101010101" charset="-122"/>
                <a:sym typeface="+mn-ea"/>
              </a:rPr>
              <a:t>、</a:t>
            </a:r>
            <a:r>
              <a:rPr lang="en-US" altLang="zh-CN" sz="2300">
                <a:latin typeface="华文宋体" panose="02010600040101010101" charset="-122"/>
                <a:ea typeface="华文宋体" panose="02010600040101010101" charset="-122"/>
                <a:cs typeface="华文宋体" panose="02010600040101010101" charset="-122"/>
                <a:sym typeface="+mn-ea"/>
              </a:rPr>
              <a:t> </a:t>
            </a:r>
            <a:r>
              <a:rPr lang="ko-KR" altLang="en-US" sz="2300">
                <a:latin typeface="华文宋体" panose="02010600040101010101" charset="-122"/>
                <a:ea typeface="华文宋体" panose="02010600040101010101" charset="-122"/>
                <a:cs typeface="华文宋体" panose="02010600040101010101" charset="-122"/>
                <a:sym typeface="+mn-ea"/>
              </a:rPr>
              <a:t> 厚</a:t>
            </a:r>
            <a:r>
              <a:rPr lang="en-US" altLang="ko-KR" sz="2300">
                <a:latin typeface="华文宋体" panose="02010600040101010101" charset="-122"/>
                <a:ea typeface="华文宋体" panose="02010600040101010101" charset="-122"/>
                <a:cs typeface="华文宋体" panose="02010600040101010101" charset="-122"/>
                <a:sym typeface="+mn-ea"/>
              </a:rPr>
              <a:t>/</a:t>
            </a:r>
            <a:r>
              <a:rPr lang="ko-KR" altLang="en-US" sz="2300">
                <a:latin typeface="华文宋体" panose="02010600040101010101" charset="-122"/>
                <a:ea typeface="华文宋体" panose="02010600040101010101" charset="-122"/>
                <a:cs typeface="华文宋体" panose="02010600040101010101" charset="-122"/>
                <a:sym typeface="+mn-ea"/>
              </a:rPr>
              <a:t>薄</a:t>
            </a:r>
            <a:r>
              <a:rPr lang="zh-CN" altLang="en-US" sz="2300">
                <a:latin typeface="华文宋体" panose="02010600040101010101" charset="-122"/>
                <a:ea typeface="华文宋体" panose="02010600040101010101" charset="-122"/>
                <a:cs typeface="华文宋体" panose="02010600040101010101" charset="-122"/>
                <a:sym typeface="+mn-ea"/>
              </a:rPr>
              <a:t>、</a:t>
            </a:r>
            <a:r>
              <a:rPr lang="en-US" altLang="zh-CN" sz="2300">
                <a:latin typeface="华文宋体" panose="02010600040101010101" charset="-122"/>
                <a:ea typeface="华文宋体" panose="02010600040101010101" charset="-122"/>
                <a:cs typeface="华文宋体" panose="02010600040101010101" charset="-122"/>
                <a:sym typeface="+mn-ea"/>
              </a:rPr>
              <a:t> </a:t>
            </a:r>
            <a:r>
              <a:rPr lang="ko-KR" altLang="en-US" sz="2300">
                <a:latin typeface="华文宋体" panose="02010600040101010101" charset="-122"/>
                <a:ea typeface="华文宋体" panose="02010600040101010101" charset="-122"/>
                <a:cs typeface="华文宋体" panose="02010600040101010101" charset="-122"/>
                <a:sym typeface="+mn-ea"/>
              </a:rPr>
              <a:t> 深/浅</a:t>
            </a:r>
            <a:r>
              <a:rPr lang="zh-CN" altLang="en-US" sz="2300">
                <a:latin typeface="华文宋体" panose="02010600040101010101" charset="-122"/>
                <a:ea typeface="华文宋体" panose="02010600040101010101" charset="-122"/>
                <a:cs typeface="华文宋体" panose="02010600040101010101" charset="-122"/>
                <a:sym typeface="+mn-ea"/>
              </a:rPr>
              <a:t>、</a:t>
            </a:r>
            <a:r>
              <a:rPr lang="en-US" altLang="zh-CN" sz="2300">
                <a:latin typeface="华文宋体" panose="02010600040101010101" charset="-122"/>
                <a:ea typeface="华文宋体" panose="02010600040101010101" charset="-122"/>
                <a:cs typeface="华文宋体" panose="02010600040101010101" charset="-122"/>
                <a:sym typeface="+mn-ea"/>
              </a:rPr>
              <a:t> </a:t>
            </a:r>
            <a:r>
              <a:rPr lang="ko-KR" altLang="en-US" sz="2300">
                <a:latin typeface="华文宋体" panose="02010600040101010101" charset="-122"/>
                <a:ea typeface="华文宋体" panose="02010600040101010101" charset="-122"/>
                <a:cs typeface="华文宋体" panose="02010600040101010101" charset="-122"/>
                <a:sym typeface="+mn-ea"/>
              </a:rPr>
              <a:t> 粗/细</a:t>
            </a:r>
            <a:r>
              <a:rPr lang="zh-CN" altLang="en-US" sz="2300">
                <a:latin typeface="华文宋体" panose="02010600040101010101" charset="-122"/>
                <a:ea typeface="华文宋体" panose="02010600040101010101" charset="-122"/>
                <a:cs typeface="华文宋体" panose="02010600040101010101" charset="-122"/>
                <a:sym typeface="+mn-ea"/>
              </a:rPr>
              <a:t>、</a:t>
            </a:r>
            <a:r>
              <a:rPr lang="en-US" altLang="zh-CN" sz="2300">
                <a:latin typeface="华文宋体" panose="02010600040101010101" charset="-122"/>
                <a:ea typeface="华文宋体" panose="02010600040101010101" charset="-122"/>
                <a:cs typeface="华文宋体" panose="02010600040101010101" charset="-122"/>
                <a:sym typeface="+mn-ea"/>
              </a:rPr>
              <a:t> </a:t>
            </a:r>
            <a:r>
              <a:rPr lang="ko-KR" altLang="en-US" sz="2300">
                <a:latin typeface="华文宋体" panose="02010600040101010101" charset="-122"/>
                <a:ea typeface="华文宋体" panose="02010600040101010101" charset="-122"/>
                <a:cs typeface="华文宋体" panose="02010600040101010101" charset="-122"/>
                <a:sym typeface="+mn-ea"/>
              </a:rPr>
              <a:t> 远/近</a:t>
            </a:r>
            <a:r>
              <a:rPr lang="zh-CN" altLang="ko-KR" sz="2300">
                <a:latin typeface="华文宋体" panose="02010600040101010101" charset="-122"/>
                <a:ea typeface="华文宋体" panose="02010600040101010101" charset="-122"/>
                <a:cs typeface="华文宋体" panose="02010600040101010101" charset="-122"/>
                <a:sym typeface="+mn-ea"/>
              </a:rPr>
              <a:t>。</a:t>
            </a:r>
            <a:endParaRPr lang="ko-KR" altLang="en-US" sz="2300">
              <a:latin typeface="华文宋体" panose="02010600040101010101" charset="-122"/>
              <a:ea typeface="华文宋体" panose="02010600040101010101" charset="-122"/>
              <a:cs typeface="华文宋体" panose="02010600040101010101" charset="-122"/>
              <a:sym typeface="+mn-ea"/>
            </a:endParaRPr>
          </a:p>
          <a:p>
            <a:pPr algn="l">
              <a:lnSpc>
                <a:spcPct val="130000"/>
              </a:lnSpc>
              <a:spcBef>
                <a:spcPts val="0"/>
              </a:spcBef>
              <a:spcAft>
                <a:spcPts val="0"/>
              </a:spcAft>
            </a:pPr>
            <a:r>
              <a:rPr lang="en-US" altLang="ko-KR" sz="2300">
                <a:latin typeface="华文宋体" panose="02010600040101010101" charset="-122"/>
                <a:ea typeface="华文宋体" panose="02010600040101010101" charset="-122"/>
                <a:cs typeface="华文宋体" panose="02010600040101010101" charset="-122"/>
                <a:sym typeface="+mn-ea"/>
              </a:rPr>
              <a:t>   </a:t>
            </a:r>
            <a:r>
              <a:rPr lang="ko-KR" altLang="en-US" sz="2300">
                <a:latin typeface="华文宋体" panose="02010600040101010101" charset="-122"/>
                <a:ea typeface="华文宋体" panose="02010600040101010101" charset="-122"/>
                <a:cs typeface="华文宋体" panose="02010600040101010101" charset="-122"/>
                <a:sym typeface="+mn-ea"/>
              </a:rPr>
              <a:t>크다/작다</a:t>
            </a:r>
            <a:r>
              <a:rPr lang="zh-CN" altLang="ko-KR" sz="2300">
                <a:latin typeface="华文宋体" panose="02010600040101010101" charset="-122"/>
                <a:ea typeface="华文宋体" panose="02010600040101010101" charset="-122"/>
                <a:cs typeface="华文宋体" panose="02010600040101010101" charset="-122"/>
                <a:sym typeface="+mn-ea"/>
              </a:rPr>
              <a:t>、</a:t>
            </a:r>
            <a:r>
              <a:rPr lang="ko-KR" altLang="en-US" sz="2300">
                <a:latin typeface="华文宋体" panose="02010600040101010101" charset="-122"/>
                <a:ea typeface="华文宋体" panose="02010600040101010101" charset="-122"/>
                <a:cs typeface="华文宋体" panose="02010600040101010101" charset="-122"/>
                <a:sym typeface="+mn-ea"/>
              </a:rPr>
              <a:t>길다</a:t>
            </a:r>
            <a:r>
              <a:rPr lang="en-US" altLang="ko-KR" sz="2300">
                <a:latin typeface="华文宋体" panose="02010600040101010101" charset="-122"/>
                <a:ea typeface="华文宋体" panose="02010600040101010101" charset="-122"/>
                <a:cs typeface="华文宋体" panose="02010600040101010101" charset="-122"/>
                <a:sym typeface="+mn-ea"/>
              </a:rPr>
              <a:t>/</a:t>
            </a:r>
            <a:r>
              <a:rPr lang="ko-KR" altLang="en-US" sz="2300">
                <a:latin typeface="华文宋体" panose="02010600040101010101" charset="-122"/>
                <a:ea typeface="华文宋体" panose="02010600040101010101" charset="-122"/>
                <a:cs typeface="华文宋体" panose="02010600040101010101" charset="-122"/>
                <a:sym typeface="+mn-ea"/>
              </a:rPr>
              <a:t>짧다</a:t>
            </a:r>
            <a:r>
              <a:rPr lang="zh-CN" altLang="ko-KR" sz="2300">
                <a:latin typeface="华文宋体" panose="02010600040101010101" charset="-122"/>
                <a:ea typeface="华文宋体" panose="02010600040101010101" charset="-122"/>
                <a:cs typeface="华文宋体" panose="02010600040101010101" charset="-122"/>
                <a:sym typeface="+mn-ea"/>
              </a:rPr>
              <a:t>、</a:t>
            </a:r>
            <a:r>
              <a:rPr lang="ko-KR" altLang="en-US" sz="2300">
                <a:latin typeface="华文宋体" panose="02010600040101010101" charset="-122"/>
                <a:ea typeface="华文宋体" panose="02010600040101010101" charset="-122"/>
                <a:cs typeface="华文宋体" panose="02010600040101010101" charset="-122"/>
                <a:sym typeface="+mn-ea"/>
              </a:rPr>
              <a:t>넓다/좁다</a:t>
            </a:r>
            <a:r>
              <a:rPr lang="zh-CN" altLang="ko-KR" sz="2300">
                <a:latin typeface="华文宋体" panose="02010600040101010101" charset="-122"/>
                <a:ea typeface="华文宋体" panose="02010600040101010101" charset="-122"/>
                <a:cs typeface="华文宋体" panose="02010600040101010101" charset="-122"/>
                <a:sym typeface="+mn-ea"/>
              </a:rPr>
              <a:t>、</a:t>
            </a:r>
            <a:r>
              <a:rPr lang="ko-KR" altLang="en-US" sz="2300">
                <a:latin typeface="华文宋体" panose="02010600040101010101" charset="-122"/>
                <a:ea typeface="华文宋体" panose="02010600040101010101" charset="-122"/>
                <a:cs typeface="华文宋体" panose="02010600040101010101" charset="-122"/>
                <a:sym typeface="+mn-ea"/>
              </a:rPr>
              <a:t>높다/낮다</a:t>
            </a:r>
            <a:r>
              <a:rPr lang="zh-CN" altLang="ko-KR" sz="2300">
                <a:latin typeface="华文宋体" panose="02010600040101010101" charset="-122"/>
                <a:ea typeface="华文宋体" panose="02010600040101010101" charset="-122"/>
                <a:cs typeface="华文宋体" panose="02010600040101010101" charset="-122"/>
                <a:sym typeface="+mn-ea"/>
              </a:rPr>
              <a:t>、</a:t>
            </a:r>
            <a:r>
              <a:rPr lang="ko-KR" altLang="en-US" sz="2300">
                <a:latin typeface="华文宋体" panose="02010600040101010101" charset="-122"/>
                <a:ea typeface="华文宋体" panose="02010600040101010101" charset="-122"/>
                <a:cs typeface="华文宋体" panose="02010600040101010101" charset="-122"/>
                <a:sym typeface="+mn-ea"/>
              </a:rPr>
              <a:t>두껍다/얇다</a:t>
            </a:r>
            <a:r>
              <a:rPr lang="zh-CN" altLang="ko-KR" sz="2300">
                <a:latin typeface="华文宋体" panose="02010600040101010101" charset="-122"/>
                <a:ea typeface="华文宋体" panose="02010600040101010101" charset="-122"/>
                <a:cs typeface="华文宋体" panose="02010600040101010101" charset="-122"/>
                <a:sym typeface="+mn-ea"/>
              </a:rPr>
              <a:t>、</a:t>
            </a:r>
            <a:r>
              <a:rPr lang="ko-KR" altLang="en-US" sz="2300">
                <a:latin typeface="华文宋体" panose="02010600040101010101" charset="-122"/>
                <a:ea typeface="华文宋体" panose="02010600040101010101" charset="-122"/>
                <a:cs typeface="华文宋体" panose="02010600040101010101" charset="-122"/>
                <a:sym typeface="+mn-ea"/>
              </a:rPr>
              <a:t>깊다/얕다</a:t>
            </a:r>
            <a:r>
              <a:rPr lang="zh-CN" altLang="ko-KR" sz="2300">
                <a:latin typeface="华文宋体" panose="02010600040101010101" charset="-122"/>
                <a:ea typeface="华文宋体" panose="02010600040101010101" charset="-122"/>
                <a:cs typeface="华文宋体" panose="02010600040101010101" charset="-122"/>
                <a:sym typeface="+mn-ea"/>
              </a:rPr>
              <a:t>、</a:t>
            </a:r>
            <a:r>
              <a:rPr lang="ko-KR" altLang="en-US" sz="2300">
                <a:latin typeface="华文宋体" panose="02010600040101010101" charset="-122"/>
                <a:ea typeface="华文宋体" panose="02010600040101010101" charset="-122"/>
                <a:cs typeface="华文宋体" panose="02010600040101010101" charset="-122"/>
                <a:sym typeface="+mn-ea"/>
              </a:rPr>
              <a:t>굵다/가늘다(잘다)</a:t>
            </a:r>
            <a:r>
              <a:rPr lang="zh-CN" altLang="ko-KR" sz="2300">
                <a:latin typeface="华文宋体" panose="02010600040101010101" charset="-122"/>
                <a:ea typeface="华文宋体" panose="02010600040101010101" charset="-122"/>
                <a:cs typeface="华文宋体" panose="02010600040101010101" charset="-122"/>
                <a:sym typeface="+mn-ea"/>
              </a:rPr>
              <a:t>、</a:t>
            </a:r>
            <a:r>
              <a:rPr lang="ko-KR" altLang="ko-KR" sz="2300">
                <a:latin typeface="华文宋体" panose="02010600040101010101" charset="-122"/>
                <a:ea typeface="华文宋体" panose="02010600040101010101" charset="-122"/>
                <a:cs typeface="华文宋体" panose="02010600040101010101" charset="-122"/>
                <a:sym typeface="+mn-ea"/>
              </a:rPr>
              <a:t>멀다</a:t>
            </a:r>
            <a:r>
              <a:rPr lang="en-US" altLang="ko-KR" sz="2300">
                <a:latin typeface="华文宋体" panose="02010600040101010101" charset="-122"/>
                <a:ea typeface="华文宋体" panose="02010600040101010101" charset="-122"/>
                <a:cs typeface="华文宋体" panose="02010600040101010101" charset="-122"/>
                <a:sym typeface="+mn-ea"/>
              </a:rPr>
              <a:t>/</a:t>
            </a:r>
            <a:r>
              <a:rPr lang="ko-KR" altLang="en-US" sz="2300">
                <a:latin typeface="华文宋体" panose="02010600040101010101" charset="-122"/>
                <a:ea typeface="华文宋体" panose="02010600040101010101" charset="-122"/>
                <a:cs typeface="华文宋体" panose="02010600040101010101" charset="-122"/>
                <a:sym typeface="+mn-ea"/>
              </a:rPr>
              <a:t>가깝다</a:t>
            </a:r>
            <a:r>
              <a:rPr lang="en-US" altLang="ko-KR" sz="2300">
                <a:latin typeface="华文宋体" panose="02010600040101010101" charset="-122"/>
                <a:ea typeface="华文宋体" panose="02010600040101010101" charset="-122"/>
                <a:cs typeface="华文宋体" panose="02010600040101010101" charset="-122"/>
                <a:sym typeface="+mn-ea"/>
              </a:rPr>
              <a:t>.</a:t>
            </a:r>
            <a:endParaRPr lang="en-US" altLang="ko-KR" sz="2300">
              <a:latin typeface="华文宋体" panose="02010600040101010101" charset="-122"/>
              <a:ea typeface="华文宋体" panose="02010600040101010101" charset="-122"/>
              <a:cs typeface="华文宋体" panose="02010600040101010101" charset="-122"/>
              <a:sym typeface="+mn-ea"/>
            </a:endParaRPr>
          </a:p>
          <a:p>
            <a:pPr algn="l">
              <a:lnSpc>
                <a:spcPct val="130000"/>
              </a:lnSpc>
              <a:spcBef>
                <a:spcPts val="0"/>
              </a:spcBef>
              <a:spcAft>
                <a:spcPts val="0"/>
              </a:spcAft>
            </a:pPr>
            <a:endParaRPr lang="en-US" altLang="ko-KR" sz="2300">
              <a:solidFill>
                <a:schemeClr val="tx1"/>
              </a:solidFill>
              <a:latin typeface="华文宋体" panose="02010600040101010101" charset="-122"/>
              <a:ea typeface="华文宋体" panose="02010600040101010101" charset="-122"/>
              <a:cs typeface="华文宋体" panose="02010600040101010101" charset="-122"/>
              <a:sym typeface="+mn-ea"/>
            </a:endParaRPr>
          </a:p>
          <a:p>
            <a:pPr algn="l">
              <a:lnSpc>
                <a:spcPct val="150000"/>
              </a:lnSpc>
              <a:spcBef>
                <a:spcPts val="0"/>
              </a:spcBef>
              <a:spcAft>
                <a:spcPts val="0"/>
              </a:spcAft>
            </a:pPr>
            <a:r>
              <a:rPr lang="en-US" altLang="zh-CN" sz="2300" b="1">
                <a:latin typeface="华文宋体" panose="02010600040101010101" charset="-122"/>
                <a:ea typeface="华文宋体" panose="02010600040101010101" charset="-122"/>
                <a:cs typeface="华文宋体" panose="02010600040101010101" charset="-122"/>
                <a:sym typeface="+mn-ea"/>
              </a:rPr>
              <a:t>Q</a:t>
            </a:r>
            <a:r>
              <a:rPr lang="zh-CN" altLang="en-US" sz="2300" b="1">
                <a:latin typeface="华文宋体" panose="02010600040101010101" charset="-122"/>
                <a:ea typeface="华文宋体" panose="02010600040101010101" charset="-122"/>
                <a:cs typeface="华文宋体" panose="02010600040101010101" charset="-122"/>
                <a:sym typeface="+mn-ea"/>
              </a:rPr>
              <a:t>：为什么会有空间维度形容词？</a:t>
            </a:r>
            <a:endParaRPr lang="zh-CN" altLang="en-US" sz="2300">
              <a:latin typeface="华文宋体" panose="02010600040101010101" charset="-122"/>
              <a:ea typeface="华文宋体" panose="02010600040101010101" charset="-122"/>
              <a:cs typeface="华文宋体" panose="02010600040101010101" charset="-122"/>
              <a:sym typeface="+mn-ea"/>
            </a:endParaRPr>
          </a:p>
          <a:p>
            <a:pPr algn="l">
              <a:lnSpc>
                <a:spcPct val="130000"/>
              </a:lnSpc>
              <a:spcBef>
                <a:spcPts val="0"/>
              </a:spcBef>
              <a:spcAft>
                <a:spcPts val="0"/>
              </a:spcAft>
            </a:pPr>
            <a:r>
              <a:rPr lang="en-US" altLang="zh-CN" sz="2300">
                <a:latin typeface="华文宋体" panose="02010600040101010101" charset="-122"/>
                <a:ea typeface="华文宋体" panose="02010600040101010101" charset="-122"/>
                <a:cs typeface="华文宋体" panose="02010600040101010101" charset="-122"/>
                <a:sym typeface="+mn-ea"/>
              </a:rPr>
              <a:t>A</a:t>
            </a:r>
            <a:r>
              <a:rPr lang="zh-CN" altLang="en-US" sz="2300">
                <a:latin typeface="华文宋体" panose="02010600040101010101" charset="-122"/>
                <a:ea typeface="华文宋体" panose="02010600040101010101" charset="-122"/>
                <a:cs typeface="华文宋体" panose="02010600040101010101" charset="-122"/>
                <a:sym typeface="+mn-ea"/>
              </a:rPr>
              <a:t>：</a:t>
            </a:r>
            <a:r>
              <a:rPr lang="ko-KR" altLang="en-US" sz="2300">
                <a:solidFill>
                  <a:schemeClr val="tx1"/>
                </a:solidFill>
                <a:latin typeface="华文宋体" panose="02010600040101010101" charset="-122"/>
                <a:ea typeface="华文宋体" panose="02010600040101010101" charset="-122"/>
                <a:cs typeface="华文宋体" panose="02010600040101010101" charset="-122"/>
              </a:rPr>
              <a:t>现实中所有物体都是三维的（即使很长的绳子也有宽度很薄的布也有厚度</a:t>
            </a:r>
            <a:r>
              <a:rPr lang="zh-CN" altLang="ko-KR" sz="2300">
                <a:solidFill>
                  <a:schemeClr val="tx1"/>
                </a:solidFill>
                <a:latin typeface="华文宋体" panose="02010600040101010101" charset="-122"/>
                <a:ea typeface="华文宋体" panose="02010600040101010101" charset="-122"/>
                <a:cs typeface="华文宋体" panose="02010600040101010101" charset="-122"/>
              </a:rPr>
              <a:t>）</a:t>
            </a:r>
            <a:r>
              <a:rPr lang="ko-KR" altLang="en-US" sz="2300">
                <a:solidFill>
                  <a:schemeClr val="tx1"/>
                </a:solidFill>
                <a:latin typeface="华文宋体" panose="02010600040101010101" charset="-122"/>
                <a:ea typeface="华文宋体" panose="02010600040101010101" charset="-122"/>
                <a:cs typeface="华文宋体" panose="02010600040101010101" charset="-122"/>
              </a:rPr>
              <a:t>，之所以物体能按维度进行划分</a:t>
            </a:r>
            <a:r>
              <a:rPr lang="zh-CN" altLang="ko-KR" sz="2300">
                <a:solidFill>
                  <a:schemeClr val="tx1"/>
                </a:solidFill>
                <a:latin typeface="华文宋体" panose="02010600040101010101" charset="-122"/>
                <a:ea typeface="华文宋体" panose="02010600040101010101" charset="-122"/>
                <a:cs typeface="华文宋体" panose="02010600040101010101" charset="-122"/>
              </a:rPr>
              <a:t>，</a:t>
            </a:r>
            <a:r>
              <a:rPr lang="ko-KR" altLang="en-US" sz="2300">
                <a:solidFill>
                  <a:schemeClr val="tx1"/>
                </a:solidFill>
                <a:latin typeface="华文宋体" panose="02010600040101010101" charset="-122"/>
                <a:ea typeface="华文宋体" panose="02010600040101010101" charset="-122"/>
                <a:cs typeface="华文宋体" panose="02010600040101010101" charset="-122"/>
              </a:rPr>
              <a:t>是因为人有自己特有的看待空间的方式，语言再现的空间并不是真实世界的翻版，而是</a:t>
            </a:r>
            <a:r>
              <a:rPr lang="ko-KR" altLang="en-US" sz="2300" b="1">
                <a:solidFill>
                  <a:schemeClr val="tx1"/>
                </a:solidFill>
                <a:latin typeface="华文宋体" panose="02010600040101010101" charset="-122"/>
                <a:ea typeface="华文宋体" panose="02010600040101010101" charset="-122"/>
                <a:cs typeface="华文宋体" panose="02010600040101010101" charset="-122"/>
              </a:rPr>
              <a:t>经过认知过程的加工</a:t>
            </a:r>
            <a:r>
              <a:rPr lang="ko-KR" altLang="en-US" sz="2300">
                <a:solidFill>
                  <a:schemeClr val="tx1"/>
                </a:solidFill>
                <a:latin typeface="华文宋体" panose="02010600040101010101" charset="-122"/>
                <a:ea typeface="华文宋体" panose="02010600040101010101" charset="-122"/>
                <a:cs typeface="华文宋体" panose="02010600040101010101" charset="-122"/>
              </a:rPr>
              <a:t>。</a:t>
            </a:r>
            <a:r>
              <a:rPr lang="zh-CN" altLang="ko-KR" sz="2300">
                <a:solidFill>
                  <a:schemeClr val="tx1"/>
                </a:solidFill>
                <a:latin typeface="华文宋体" panose="02010600040101010101" charset="-122"/>
                <a:ea typeface="华文宋体" panose="02010600040101010101" charset="-122"/>
                <a:cs typeface="华文宋体" panose="02010600040101010101" charset="-122"/>
              </a:rPr>
              <a:t>比如，</a:t>
            </a:r>
            <a:r>
              <a:rPr lang="ko-KR" altLang="en-US" sz="2300">
                <a:solidFill>
                  <a:schemeClr val="tx1"/>
                </a:solidFill>
                <a:latin typeface="华文宋体" panose="02010600040101010101" charset="-122"/>
                <a:ea typeface="华文宋体" panose="02010600040101010101" charset="-122"/>
                <a:cs typeface="华文宋体" panose="02010600040101010101" charset="-122"/>
              </a:rPr>
              <a:t>一维突显的物体有“棍子、针、绳子、河”等，二维突显的物体有“纸、叶子、布”等，三维突显的物体有箱子、瓶子、洞”等。”人们</a:t>
            </a:r>
            <a:r>
              <a:rPr lang="ko-KR" altLang="en-US" sz="2300" b="1">
                <a:solidFill>
                  <a:schemeClr val="tx1"/>
                </a:solidFill>
                <a:latin typeface="华文宋体" panose="02010600040101010101" charset="-122"/>
                <a:ea typeface="华文宋体" panose="02010600040101010101" charset="-122"/>
                <a:cs typeface="华文宋体" panose="02010600040101010101" charset="-122"/>
              </a:rPr>
              <a:t>选用不同的空间形容词来描述物体的不同维度</a:t>
            </a:r>
            <a:r>
              <a:rPr lang="ko-KR" altLang="en-US" sz="2300">
                <a:solidFill>
                  <a:schemeClr val="tx1"/>
                </a:solidFill>
                <a:latin typeface="华文宋体" panose="02010600040101010101" charset="-122"/>
                <a:ea typeface="华文宋体" panose="02010600040101010101" charset="-122"/>
                <a:cs typeface="华文宋体" panose="02010600040101010101" charset="-122"/>
              </a:rPr>
              <a:t>。</a:t>
            </a:r>
            <a:endParaRPr lang="ko-KR" altLang="en-US" sz="2300">
              <a:solidFill>
                <a:schemeClr val="tx1"/>
              </a:solidFill>
              <a:latin typeface="华文宋体" panose="02010600040101010101" charset="-122"/>
              <a:ea typeface="华文宋体" panose="02010600040101010101" charset="-122"/>
              <a:cs typeface="华文宋体" panose="02010600040101010101" charset="-122"/>
            </a:endParaRPr>
          </a:p>
          <a:p>
            <a:pPr algn="l">
              <a:lnSpc>
                <a:spcPct val="130000"/>
              </a:lnSpc>
              <a:spcBef>
                <a:spcPts val="0"/>
              </a:spcBef>
              <a:spcAft>
                <a:spcPts val="0"/>
              </a:spcAft>
            </a:pPr>
            <a:endParaRPr lang="ko-KR" altLang="en-US" sz="2300">
              <a:solidFill>
                <a:schemeClr val="tx1"/>
              </a:solidFill>
              <a:latin typeface="华文宋体" panose="02010600040101010101" charset="-122"/>
              <a:ea typeface="华文宋体" panose="02010600040101010101" charset="-122"/>
              <a:cs typeface="华文宋体" panose="02010600040101010101" charset="-122"/>
            </a:endParaRPr>
          </a:p>
          <a:p>
            <a:pPr algn="l">
              <a:lnSpc>
                <a:spcPct val="130000"/>
              </a:lnSpc>
              <a:spcBef>
                <a:spcPts val="0"/>
              </a:spcBef>
              <a:spcAft>
                <a:spcPts val="0"/>
              </a:spcAft>
            </a:pPr>
            <a:endParaRPr lang="ko-KR" altLang="en-US" sz="2300">
              <a:solidFill>
                <a:schemeClr val="tx1"/>
              </a:solidFill>
              <a:latin typeface="华文宋体" panose="02010600040101010101" charset="-122"/>
              <a:ea typeface="华文宋体" panose="02010600040101010101" charset="-122"/>
              <a:cs typeface="华文宋体" panose="02010600040101010101" charset="-122"/>
            </a:endParaRPr>
          </a:p>
          <a:p>
            <a:pPr algn="ctr"/>
            <a:r>
              <a:rPr lang="en-US" altLang="ko-KR" sz="2300">
                <a:latin typeface="华文宋体" panose="02010600040101010101" charset="-122"/>
                <a:ea typeface="华文宋体" panose="02010600040101010101" charset="-122"/>
                <a:cs typeface="华文宋体" panose="02010600040101010101" charset="-122"/>
                <a:sym typeface="+mn-ea"/>
              </a:rPr>
              <a:t>  </a:t>
            </a:r>
            <a:endParaRPr lang="en-US" altLang="ko-KR" sz="2300">
              <a:latin typeface="华文宋体" panose="02010600040101010101" charset="-122"/>
              <a:ea typeface="华文宋体" panose="02010600040101010101" charset="-122"/>
              <a:cs typeface="华文宋体" panose="02010600040101010101" charset="-122"/>
              <a:sym typeface="+mn-ea"/>
            </a:endParaRPr>
          </a:p>
          <a:p>
            <a:pPr algn="ctr"/>
            <a:endParaRPr lang="en-US" altLang="ko-KR" sz="2300">
              <a:latin typeface="华文宋体" panose="02010600040101010101" charset="-122"/>
              <a:ea typeface="华文宋体" panose="02010600040101010101" charset="-122"/>
              <a:cs typeface="华文宋体" panose="02010600040101010101" charset="-122"/>
              <a:sym typeface="+mn-ea"/>
            </a:endParaRPr>
          </a:p>
          <a:p>
            <a:pPr algn="ctr"/>
            <a:endParaRPr lang="en-US" altLang="ko-KR" sz="2300">
              <a:latin typeface="华文宋体" panose="02010600040101010101" charset="-122"/>
              <a:ea typeface="华文宋体" panose="02010600040101010101" charset="-122"/>
              <a:cs typeface="华文宋体" panose="02010600040101010101" charset="-122"/>
              <a:sym typeface="+mn-ea"/>
            </a:endParaRPr>
          </a:p>
          <a:p>
            <a:pPr algn="ctr"/>
            <a:endParaRPr lang="en-US" altLang="ko-KR" sz="2300">
              <a:latin typeface="华文宋体" panose="02010600040101010101" charset="-122"/>
              <a:ea typeface="华文宋体" panose="02010600040101010101" charset="-122"/>
              <a:cs typeface="华文宋体" panose="02010600040101010101" charset="-122"/>
              <a:sym typeface="+mn-ea"/>
            </a:endParaRPr>
          </a:p>
          <a:p>
            <a:pPr algn="ctr"/>
            <a:r>
              <a:rPr lang="en-US" altLang="ko-KR" sz="2300">
                <a:latin typeface="华文宋体" panose="02010600040101010101" charset="-122"/>
                <a:ea typeface="华文宋体" panose="02010600040101010101" charset="-122"/>
                <a:cs typeface="华文宋体" panose="02010600040101010101" charset="-122"/>
                <a:sym typeface="+mn-ea"/>
              </a:rPr>
              <a:t>     </a:t>
            </a:r>
            <a:endParaRPr lang="ko-KR" altLang="en-US">
              <a:solidFill>
                <a:schemeClr val="tx1"/>
              </a:solidFill>
              <a:sym typeface="+mn-ea"/>
            </a:endParaRPr>
          </a:p>
          <a:p>
            <a:pPr algn="ctr"/>
            <a:endParaRPr lang="ko-KR" altLang="en-US">
              <a:solidFill>
                <a:schemeClr val="tx1"/>
              </a:solidFill>
            </a:endParaRPr>
          </a:p>
          <a:p>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0" y="639093"/>
            <a:ext cx="12192000" cy="567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
          <p:cNvGrpSpPr/>
          <p:nvPr/>
        </p:nvGrpSpPr>
        <p:grpSpPr>
          <a:xfrm>
            <a:off x="383970" y="363788"/>
            <a:ext cx="5826824" cy="550610"/>
            <a:chOff x="4967844" y="411292"/>
            <a:chExt cx="2657031" cy="550610"/>
          </a:xfrm>
        </p:grpSpPr>
        <p:sp>
          <p:nvSpPr>
            <p:cNvPr id="5" name="사각형: 둥근 모서리 4"/>
            <p:cNvSpPr/>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5072475" y="479763"/>
              <a:ext cx="2500054" cy="398780"/>
            </a:xfrm>
            <a:prstGeom prst="rect">
              <a:avLst/>
            </a:prstGeom>
            <a:noFill/>
          </p:spPr>
          <p:txBody>
            <a:bodyPr wrap="square" rtlCol="0">
              <a:spAutoFit/>
            </a:bodyPr>
            <a:lstStyle/>
            <a:p>
              <a:r>
                <a:rPr lang="en-US" altLang="zh-CN" sz="2000" dirty="0">
                  <a:solidFill>
                    <a:schemeClr val="bg1"/>
                  </a:solidFill>
                  <a:latin typeface="에스코어 드림 3 Light" panose="020B0303030302020204" pitchFamily="34" charset="-127"/>
                  <a:ea typeface="宋体" panose="02010600030101010101" pitchFamily="2" charset="-122"/>
                </a:rPr>
                <a:t>1. </a:t>
              </a:r>
              <a:r>
                <a:rPr lang="zh-CN" altLang="ko-KR" sz="2000" dirty="0">
                  <a:solidFill>
                    <a:schemeClr val="bg1"/>
                  </a:solidFill>
                  <a:latin typeface="에스코어 드림 3 Light" panose="020B0303030302020204" pitchFamily="34" charset="-127"/>
                  <a:ea typeface="宋体" panose="02010600030101010101" pitchFamily="2" charset="-122"/>
                </a:rPr>
                <a:t>空间维度词介绍</a:t>
              </a:r>
              <a:r>
                <a:rPr lang="en-US" altLang="zh-CN" sz="2000" dirty="0">
                  <a:solidFill>
                    <a:schemeClr val="bg1"/>
                  </a:solidFill>
                  <a:latin typeface="에스코어 드림 3 Light" panose="020B0303030302020204" pitchFamily="34" charset="-127"/>
                  <a:ea typeface="宋体" panose="02010600030101010101" pitchFamily="2" charset="-122"/>
                </a:rPr>
                <a:t> </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sp>
        <p:nvSpPr>
          <p:cNvPr id="4" name="文本框 3"/>
          <p:cNvSpPr txBox="1"/>
          <p:nvPr/>
        </p:nvSpPr>
        <p:spPr>
          <a:xfrm>
            <a:off x="531495" y="6357620"/>
            <a:ext cx="8045450" cy="521970"/>
          </a:xfrm>
          <a:prstGeom prst="rect">
            <a:avLst/>
          </a:prstGeom>
          <a:noFill/>
        </p:spPr>
        <p:txBody>
          <a:bodyPr wrap="square" rtlCol="0">
            <a:spAutoFit/>
          </a:bodyPr>
          <a:p>
            <a:r>
              <a:rPr lang="zh-CN" altLang="en-US" sz="1400">
                <a:latin typeface="新宋体" panose="02010609030101010101" charset="-122"/>
                <a:ea typeface="新宋体" panose="02010609030101010101" charset="-122"/>
                <a:cs typeface="新宋体" panose="02010609030101010101" charset="-122"/>
              </a:rPr>
              <a:t>徐今（2015），汉语空间形容词的空间量 [J]，汉语学报</a:t>
            </a:r>
            <a:endParaRPr lang="zh-CN" altLang="en-US" sz="1400">
              <a:latin typeface="新宋体" panose="02010609030101010101" charset="-122"/>
              <a:ea typeface="新宋体" panose="02010609030101010101" charset="-122"/>
              <a:cs typeface="新宋体" panose="02010609030101010101" charset="-122"/>
            </a:endParaRPr>
          </a:p>
          <a:p>
            <a:r>
              <a:rPr lang="zh-CN" altLang="en-US" sz="1400">
                <a:latin typeface="新宋体" panose="02010609030101010101" charset="-122"/>
                <a:ea typeface="新宋体" panose="02010609030101010101" charset="-122"/>
                <a:cs typeface="新宋体" panose="02010609030101010101" charset="-122"/>
                <a:sym typeface="+mn-ea"/>
              </a:rPr>
              <a:t>闵子.韩汉空间维度词对比研究[D].延边大学,2012.</a:t>
            </a:r>
            <a:endParaRPr lang="zh-CN" altLang="en-US" sz="1400">
              <a:latin typeface="新宋体" panose="02010609030101010101" charset="-122"/>
              <a:ea typeface="新宋体" panose="02010609030101010101" charset="-122"/>
              <a:cs typeface="新宋体" panose="02010609030101010101" charset="-122"/>
            </a:endParaRPr>
          </a:p>
        </p:txBody>
      </p:sp>
      <p:pic>
        <p:nvPicPr>
          <p:cNvPr id="8" name="图片 7"/>
          <p:cNvPicPr>
            <a:picLocks noChangeAspect="1"/>
          </p:cNvPicPr>
          <p:nvPr>
            <p:custDataLst>
              <p:tags r:id="rId1"/>
            </p:custDataLst>
          </p:nvPr>
        </p:nvPicPr>
        <p:blipFill>
          <a:blip r:embed="rId2"/>
          <a:srcRect t="3333"/>
          <a:stretch>
            <a:fillRect/>
          </a:stretch>
        </p:blipFill>
        <p:spPr>
          <a:xfrm>
            <a:off x="1006475" y="1785620"/>
            <a:ext cx="5485765" cy="164338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6492240" y="1802130"/>
            <a:ext cx="5037455" cy="1320800"/>
          </a:xfrm>
          <a:prstGeom prst="rect">
            <a:avLst/>
          </a:prstGeom>
        </p:spPr>
      </p:pic>
      <p:sp>
        <p:nvSpPr>
          <p:cNvPr id="11" name="文本框 10"/>
          <p:cNvSpPr txBox="1"/>
          <p:nvPr/>
        </p:nvSpPr>
        <p:spPr>
          <a:xfrm>
            <a:off x="580390" y="1077595"/>
            <a:ext cx="11206480" cy="1082040"/>
          </a:xfrm>
          <a:prstGeom prst="rect">
            <a:avLst/>
          </a:prstGeom>
          <a:noFill/>
        </p:spPr>
        <p:txBody>
          <a:bodyPr wrap="square" rtlCol="0" anchor="t">
            <a:spAutoFit/>
          </a:bodyPr>
          <a:p>
            <a:pPr algn="l">
              <a:lnSpc>
                <a:spcPct val="150000"/>
              </a:lnSpc>
              <a:spcBef>
                <a:spcPts val="0"/>
              </a:spcBef>
              <a:spcAft>
                <a:spcPts val="0"/>
              </a:spcAft>
            </a:pPr>
            <a:r>
              <a:rPr lang="en-US" altLang="zh-CN" sz="2300" b="1">
                <a:latin typeface="华文宋体" panose="02010600040101010101" charset="-122"/>
                <a:ea typeface="华文宋体" panose="02010600040101010101" charset="-122"/>
                <a:cs typeface="华文宋体" panose="02010600040101010101" charset="-122"/>
                <a:sym typeface="+mn-ea"/>
              </a:rPr>
              <a:t>Q</a:t>
            </a:r>
            <a:r>
              <a:rPr lang="zh-CN" altLang="en-US" sz="2300" b="1">
                <a:latin typeface="华文宋体" panose="02010600040101010101" charset="-122"/>
                <a:ea typeface="华文宋体" panose="02010600040101010101" charset="-122"/>
                <a:cs typeface="华文宋体" panose="02010600040101010101" charset="-122"/>
                <a:sym typeface="+mn-ea"/>
              </a:rPr>
              <a:t>：</a:t>
            </a:r>
            <a:r>
              <a:rPr lang="en-US" altLang="zh-CN" sz="2300" b="1">
                <a:latin typeface="华文宋体" panose="02010600040101010101" charset="-122"/>
                <a:ea typeface="华文宋体" panose="02010600040101010101" charset="-122"/>
                <a:cs typeface="华文宋体" panose="02010600040101010101" charset="-122"/>
                <a:sym typeface="+mn-ea"/>
              </a:rPr>
              <a:t>“</a:t>
            </a:r>
            <a:r>
              <a:rPr lang="zh-CN" altLang="en-US" sz="2300" b="1">
                <a:latin typeface="华文宋体" panose="02010600040101010101" charset="-122"/>
                <a:ea typeface="华文宋体" panose="02010600040101010101" charset="-122"/>
                <a:cs typeface="华文宋体" panose="02010600040101010101" charset="-122"/>
                <a:sym typeface="+mn-ea"/>
              </a:rPr>
              <a:t>不</a:t>
            </a:r>
            <a:r>
              <a:rPr lang="ko-KR" altLang="en-US" sz="2300" b="1">
                <a:latin typeface="华文宋体" panose="02010600040101010101" charset="-122"/>
                <a:ea typeface="华文宋体" panose="02010600040101010101" charset="-122"/>
                <a:cs typeface="华文宋体" panose="02010600040101010101" charset="-122"/>
                <a:sym typeface="+mn-ea"/>
              </a:rPr>
              <a:t>同的空间形容词描述物体的不同维度</a:t>
            </a:r>
            <a:r>
              <a:rPr lang="en-US" altLang="zh-CN" sz="2300" b="1">
                <a:latin typeface="华文宋体" panose="02010600040101010101" charset="-122"/>
                <a:ea typeface="华文宋体" panose="02010600040101010101" charset="-122"/>
                <a:cs typeface="华文宋体" panose="02010600040101010101" charset="-122"/>
                <a:sym typeface="+mn-ea"/>
              </a:rPr>
              <a:t>”</a:t>
            </a:r>
            <a:r>
              <a:rPr lang="zh-CN" altLang="en-US" sz="2300" b="1">
                <a:latin typeface="华文宋体" panose="02010600040101010101" charset="-122"/>
                <a:ea typeface="华文宋体" panose="02010600040101010101" charset="-122"/>
                <a:cs typeface="华文宋体" panose="02010600040101010101" charset="-122"/>
                <a:sym typeface="+mn-ea"/>
              </a:rPr>
              <a:t>，具体哪个空间形容词描述哪个维度？</a:t>
            </a:r>
            <a:endParaRPr lang="zh-CN" altLang="en-US" sz="2300">
              <a:latin typeface="华文宋体" panose="02010600040101010101" charset="-122"/>
              <a:ea typeface="华文宋体" panose="02010600040101010101" charset="-122"/>
              <a:cs typeface="华文宋体" panose="02010600040101010101" charset="-122"/>
              <a:sym typeface="+mn-ea"/>
            </a:endParaRPr>
          </a:p>
          <a:p>
            <a:pPr algn="l">
              <a:lnSpc>
                <a:spcPct val="130000"/>
              </a:lnSpc>
              <a:spcBef>
                <a:spcPts val="0"/>
              </a:spcBef>
              <a:spcAft>
                <a:spcPts val="0"/>
              </a:spcAft>
            </a:pPr>
            <a:r>
              <a:rPr lang="en-US" altLang="zh-CN" sz="2300">
                <a:latin typeface="华文宋体" panose="02010600040101010101" charset="-122"/>
                <a:ea typeface="华文宋体" panose="02010600040101010101" charset="-122"/>
                <a:cs typeface="华文宋体" panose="02010600040101010101" charset="-122"/>
                <a:sym typeface="+mn-ea"/>
              </a:rPr>
              <a:t>A</a:t>
            </a:r>
            <a:r>
              <a:rPr lang="zh-CN" altLang="en-US" sz="2300">
                <a:latin typeface="华文宋体" panose="02010600040101010101" charset="-122"/>
                <a:ea typeface="华文宋体" panose="02010600040101010101" charset="-122"/>
                <a:cs typeface="华文宋体" panose="02010600040101010101" charset="-122"/>
                <a:sym typeface="+mn-ea"/>
              </a:rPr>
              <a:t>：</a:t>
            </a:r>
            <a:endParaRPr lang="zh-CN" altLang="en-US" sz="2300">
              <a:latin typeface="华文宋体" panose="02010600040101010101" charset="-122"/>
              <a:ea typeface="华文宋体" panose="02010600040101010101" charset="-122"/>
              <a:cs typeface="华文宋体" panose="02010600040101010101" charset="-122"/>
              <a:sym typeface="+mn-ea"/>
            </a:endParaRPr>
          </a:p>
        </p:txBody>
      </p:sp>
      <p:sp>
        <p:nvSpPr>
          <p:cNvPr id="15" name="文本框 14"/>
          <p:cNvSpPr txBox="1"/>
          <p:nvPr/>
        </p:nvSpPr>
        <p:spPr>
          <a:xfrm>
            <a:off x="613410" y="3740150"/>
            <a:ext cx="11174095" cy="2214880"/>
          </a:xfrm>
          <a:prstGeom prst="rect">
            <a:avLst/>
          </a:prstGeom>
          <a:noFill/>
        </p:spPr>
        <p:txBody>
          <a:bodyPr wrap="square" rtlCol="0" anchor="t">
            <a:spAutoFit/>
          </a:bodyPr>
          <a:p>
            <a:pPr algn="l">
              <a:lnSpc>
                <a:spcPct val="150000"/>
              </a:lnSpc>
              <a:spcBef>
                <a:spcPts val="0"/>
              </a:spcBef>
              <a:spcAft>
                <a:spcPts val="0"/>
              </a:spcAft>
            </a:pPr>
            <a:r>
              <a:rPr lang="en-US" altLang="zh-CN" sz="2300" b="1">
                <a:latin typeface="华文宋体" panose="02010600040101010101" charset="-122"/>
                <a:ea typeface="华文宋体" panose="02010600040101010101" charset="-122"/>
                <a:cs typeface="华文宋体" panose="02010600040101010101" charset="-122"/>
                <a:sym typeface="+mn-ea"/>
              </a:rPr>
              <a:t>Q</a:t>
            </a:r>
            <a:r>
              <a:rPr lang="zh-CN" altLang="en-US" sz="2300" b="1">
                <a:latin typeface="华文宋体" panose="02010600040101010101" charset="-122"/>
                <a:ea typeface="华文宋体" panose="02010600040101010101" charset="-122"/>
                <a:cs typeface="华文宋体" panose="02010600040101010101" charset="-122"/>
                <a:sym typeface="+mn-ea"/>
              </a:rPr>
              <a:t>：除了</a:t>
            </a:r>
            <a:r>
              <a:rPr lang="en-US" altLang="zh-CN" sz="2300" b="1">
                <a:latin typeface="华文宋体" panose="02010600040101010101" charset="-122"/>
                <a:ea typeface="华文宋体" panose="02010600040101010101" charset="-122"/>
                <a:cs typeface="华文宋体" panose="02010600040101010101" charset="-122"/>
                <a:sym typeface="+mn-ea"/>
              </a:rPr>
              <a:t>“</a:t>
            </a:r>
            <a:r>
              <a:rPr lang="zh-CN" altLang="en-US" sz="2300" b="1">
                <a:latin typeface="华文宋体" panose="02010600040101010101" charset="-122"/>
                <a:ea typeface="华文宋体" panose="02010600040101010101" charset="-122"/>
                <a:cs typeface="华文宋体" panose="02010600040101010101" charset="-122"/>
                <a:sym typeface="+mn-ea"/>
              </a:rPr>
              <a:t>维度</a:t>
            </a:r>
            <a:r>
              <a:rPr lang="en-US" altLang="zh-CN" sz="2300" b="1">
                <a:latin typeface="华文宋体" panose="02010600040101010101" charset="-122"/>
                <a:ea typeface="华文宋体" panose="02010600040101010101" charset="-122"/>
                <a:cs typeface="华文宋体" panose="02010600040101010101" charset="-122"/>
                <a:sym typeface="+mn-ea"/>
              </a:rPr>
              <a:t>”</a:t>
            </a:r>
            <a:r>
              <a:rPr lang="zh-CN" altLang="en-US" sz="2300" b="1">
                <a:latin typeface="华文宋体" panose="02010600040101010101" charset="-122"/>
                <a:ea typeface="华文宋体" panose="02010600040101010101" charset="-122"/>
                <a:cs typeface="华文宋体" panose="02010600040101010101" charset="-122"/>
                <a:sym typeface="+mn-ea"/>
              </a:rPr>
              <a:t>以外，还有哪些区分</a:t>
            </a:r>
            <a:r>
              <a:rPr lang="en-US" altLang="zh-CN" sz="2300" b="1">
                <a:latin typeface="华文宋体" panose="02010600040101010101" charset="-122"/>
                <a:ea typeface="华文宋体" panose="02010600040101010101" charset="-122"/>
                <a:cs typeface="华文宋体" panose="02010600040101010101" charset="-122"/>
                <a:sym typeface="+mn-ea"/>
              </a:rPr>
              <a:t>/</a:t>
            </a:r>
            <a:r>
              <a:rPr lang="zh-CN" altLang="en-US" sz="2300" b="1">
                <a:latin typeface="华文宋体" panose="02010600040101010101" charset="-122"/>
                <a:ea typeface="华文宋体" panose="02010600040101010101" charset="-122"/>
                <a:cs typeface="华文宋体" panose="02010600040101010101" charset="-122"/>
                <a:sym typeface="+mn-ea"/>
              </a:rPr>
              <a:t>划分</a:t>
            </a:r>
            <a:r>
              <a:rPr lang="en-US" altLang="zh-CN" sz="2300" b="1">
                <a:latin typeface="华文宋体" panose="02010600040101010101" charset="-122"/>
                <a:ea typeface="华文宋体" panose="02010600040101010101" charset="-122"/>
                <a:cs typeface="华文宋体" panose="02010600040101010101" charset="-122"/>
                <a:sym typeface="+mn-ea"/>
              </a:rPr>
              <a:t>/</a:t>
            </a:r>
            <a:r>
              <a:rPr lang="zh-CN" altLang="en-US" sz="2300" b="1">
                <a:latin typeface="华文宋体" panose="02010600040101010101" charset="-122"/>
                <a:ea typeface="华文宋体" panose="02010600040101010101" charset="-122"/>
                <a:cs typeface="华文宋体" panose="02010600040101010101" charset="-122"/>
                <a:sym typeface="+mn-ea"/>
              </a:rPr>
              <a:t>细分空间维度词的标准？</a:t>
            </a:r>
            <a:endParaRPr lang="zh-CN" altLang="en-US" sz="2300" b="1">
              <a:latin typeface="华文宋体" panose="02010600040101010101" charset="-122"/>
              <a:ea typeface="华文宋体" panose="02010600040101010101" charset="-122"/>
              <a:cs typeface="华文宋体" panose="02010600040101010101" charset="-122"/>
              <a:sym typeface="+mn-ea"/>
            </a:endParaRPr>
          </a:p>
          <a:p>
            <a:pPr algn="l">
              <a:lnSpc>
                <a:spcPct val="150000"/>
              </a:lnSpc>
              <a:spcBef>
                <a:spcPts val="0"/>
              </a:spcBef>
              <a:spcAft>
                <a:spcPts val="0"/>
              </a:spcAft>
            </a:pPr>
            <a:r>
              <a:rPr lang="en-US" altLang="zh-CN" sz="2300">
                <a:latin typeface="华文宋体" panose="02010600040101010101" charset="-122"/>
                <a:ea typeface="华文宋体" panose="02010600040101010101" charset="-122"/>
                <a:cs typeface="华文宋体" panose="02010600040101010101" charset="-122"/>
                <a:sym typeface="+mn-ea"/>
              </a:rPr>
              <a:t>A: </a:t>
            </a:r>
            <a:r>
              <a:rPr lang="zh-CN" altLang="en-US" sz="2300">
                <a:latin typeface="华文宋体" panose="02010600040101010101" charset="-122"/>
                <a:ea typeface="华文宋体" panose="02010600040101010101" charset="-122"/>
                <a:cs typeface="华文宋体" panose="02010600040101010101" charset="-122"/>
                <a:sym typeface="+mn-ea"/>
              </a:rPr>
              <a:t>方向（</a:t>
            </a:r>
            <a:r>
              <a:rPr lang="en-US" altLang="zh-CN" sz="2300">
                <a:latin typeface="华文宋体" panose="02010600040101010101" charset="-122"/>
                <a:ea typeface="华文宋体" panose="02010600040101010101" charset="-122"/>
                <a:cs typeface="华文宋体" panose="02010600040101010101" charset="-122"/>
                <a:sym typeface="+mn-ea"/>
              </a:rPr>
              <a:t>[+</a:t>
            </a:r>
            <a:r>
              <a:rPr lang="zh-CN" altLang="en-US" sz="2300">
                <a:latin typeface="华文宋体" panose="02010600040101010101" charset="-122"/>
                <a:ea typeface="华文宋体" panose="02010600040101010101" charset="-122"/>
                <a:cs typeface="华文宋体" panose="02010600040101010101" charset="-122"/>
                <a:sym typeface="+mn-ea"/>
              </a:rPr>
              <a:t>方向：高低</a:t>
            </a:r>
            <a:r>
              <a:rPr lang="en-US" altLang="zh-CN" sz="2300">
                <a:latin typeface="华文宋体" panose="02010600040101010101" charset="-122"/>
                <a:ea typeface="华文宋体" panose="02010600040101010101" charset="-122"/>
                <a:cs typeface="华文宋体" panose="02010600040101010101" charset="-122"/>
                <a:sym typeface="+mn-ea"/>
              </a:rPr>
              <a:t>/</a:t>
            </a:r>
            <a:r>
              <a:rPr lang="zh-CN" altLang="en-US" sz="2300">
                <a:latin typeface="华文宋体" panose="02010600040101010101" charset="-122"/>
                <a:ea typeface="华文宋体" panose="02010600040101010101" charset="-122"/>
                <a:cs typeface="华文宋体" panose="02010600040101010101" charset="-122"/>
                <a:sym typeface="+mn-ea"/>
              </a:rPr>
              <a:t>深浅</a:t>
            </a:r>
            <a:r>
              <a:rPr lang="en-US" altLang="zh-CN" sz="2300">
                <a:latin typeface="华文宋体" panose="02010600040101010101" charset="-122"/>
                <a:ea typeface="华文宋体" panose="02010600040101010101" charset="-122"/>
                <a:cs typeface="华文宋体" panose="02010600040101010101" charset="-122"/>
                <a:sym typeface="+mn-ea"/>
              </a:rPr>
              <a:t>] [-</a:t>
            </a:r>
            <a:r>
              <a:rPr lang="zh-CN" altLang="en-US" sz="2300">
                <a:latin typeface="华文宋体" panose="02010600040101010101" charset="-122"/>
                <a:ea typeface="华文宋体" panose="02010600040101010101" charset="-122"/>
                <a:cs typeface="华文宋体" panose="02010600040101010101" charset="-122"/>
                <a:sym typeface="+mn-ea"/>
              </a:rPr>
              <a:t>方向：大小</a:t>
            </a:r>
            <a:r>
              <a:rPr lang="en-US" altLang="zh-CN" sz="2300">
                <a:latin typeface="华文宋体" panose="02010600040101010101" charset="-122"/>
                <a:ea typeface="华文宋体" panose="02010600040101010101" charset="-122"/>
                <a:cs typeface="华文宋体" panose="02010600040101010101" charset="-122"/>
                <a:sym typeface="+mn-ea"/>
              </a:rPr>
              <a:t>/</a:t>
            </a:r>
            <a:r>
              <a:rPr lang="zh-CN" altLang="en-US" sz="2300">
                <a:latin typeface="华文宋体" panose="02010600040101010101" charset="-122"/>
                <a:ea typeface="华文宋体" panose="02010600040101010101" charset="-122"/>
                <a:cs typeface="华文宋体" panose="02010600040101010101" charset="-122"/>
                <a:sym typeface="+mn-ea"/>
              </a:rPr>
              <a:t>长短</a:t>
            </a:r>
            <a:r>
              <a:rPr lang="en-US" altLang="zh-CN" sz="2300">
                <a:latin typeface="华文宋体" panose="02010600040101010101" charset="-122"/>
                <a:ea typeface="华文宋体" panose="02010600040101010101" charset="-122"/>
                <a:cs typeface="华文宋体" panose="02010600040101010101" charset="-122"/>
                <a:sym typeface="+mn-ea"/>
              </a:rPr>
              <a:t>/</a:t>
            </a:r>
            <a:r>
              <a:rPr lang="zh-CN" altLang="en-US" sz="2300">
                <a:latin typeface="华文宋体" panose="02010600040101010101" charset="-122"/>
                <a:ea typeface="华文宋体" panose="02010600040101010101" charset="-122"/>
                <a:cs typeface="华文宋体" panose="02010600040101010101" charset="-122"/>
                <a:sym typeface="+mn-ea"/>
              </a:rPr>
              <a:t>宽窄等</a:t>
            </a:r>
            <a:r>
              <a:rPr lang="en-US" altLang="zh-CN" sz="2300">
                <a:latin typeface="华文宋体" panose="02010600040101010101" charset="-122"/>
                <a:ea typeface="华文宋体" panose="02010600040101010101" charset="-122"/>
                <a:cs typeface="华文宋体" panose="02010600040101010101" charset="-122"/>
                <a:sym typeface="+mn-ea"/>
              </a:rPr>
              <a:t>]</a:t>
            </a:r>
            <a:r>
              <a:rPr lang="zh-CN" altLang="en-US" sz="2300">
                <a:latin typeface="华文宋体" panose="02010600040101010101" charset="-122"/>
                <a:ea typeface="华文宋体" panose="02010600040101010101" charset="-122"/>
                <a:cs typeface="华文宋体" panose="02010600040101010101" charset="-122"/>
                <a:sym typeface="+mn-ea"/>
              </a:rPr>
              <a:t>）、距离、内在属性等等。</a:t>
            </a:r>
            <a:endParaRPr lang="zh-CN" altLang="en-US" sz="2300">
              <a:latin typeface="华文宋体" panose="02010600040101010101" charset="-122"/>
              <a:ea typeface="华文宋体" panose="02010600040101010101" charset="-122"/>
              <a:cs typeface="华文宋体" panose="02010600040101010101" charset="-122"/>
              <a:sym typeface="+mn-ea"/>
            </a:endParaRPr>
          </a:p>
          <a:p>
            <a:pPr algn="l">
              <a:lnSpc>
                <a:spcPct val="150000"/>
              </a:lnSpc>
              <a:spcBef>
                <a:spcPts val="0"/>
              </a:spcBef>
              <a:spcAft>
                <a:spcPts val="0"/>
              </a:spcAft>
            </a:pPr>
            <a:endParaRPr lang="zh-CN" altLang="en-US" sz="2300">
              <a:latin typeface="华文宋体" panose="02010600040101010101" charset="-122"/>
              <a:ea typeface="华文宋体" panose="02010600040101010101" charset="-122"/>
              <a:cs typeface="华文宋体" panose="02010600040101010101" charset="-122"/>
              <a:sym typeface="+mn-ea"/>
            </a:endParaRPr>
          </a:p>
          <a:p>
            <a:pPr algn="l">
              <a:lnSpc>
                <a:spcPct val="150000"/>
              </a:lnSpc>
              <a:spcBef>
                <a:spcPts val="0"/>
              </a:spcBef>
              <a:spcAft>
                <a:spcPts val="0"/>
              </a:spcAft>
            </a:pPr>
            <a:endParaRPr lang="en-US" altLang="zh-CN" sz="2300">
              <a:latin typeface="华文宋体" panose="02010600040101010101" charset="-122"/>
              <a:ea typeface="华文宋体" panose="02010600040101010101" charset="-122"/>
              <a:cs typeface="华文宋体" panose="02010600040101010101" charset="-122"/>
              <a:sym typeface="+mn-ea"/>
            </a:endParaRPr>
          </a:p>
        </p:txBody>
      </p:sp>
      <p:pic>
        <p:nvPicPr>
          <p:cNvPr id="17" name="图片 16"/>
          <p:cNvPicPr>
            <a:picLocks noChangeAspect="1"/>
          </p:cNvPicPr>
          <p:nvPr>
            <p:custDataLst>
              <p:tags r:id="rId5"/>
            </p:custDataLst>
          </p:nvPr>
        </p:nvPicPr>
        <p:blipFill>
          <a:blip r:embed="rId6"/>
          <a:stretch>
            <a:fillRect/>
          </a:stretch>
        </p:blipFill>
        <p:spPr>
          <a:xfrm>
            <a:off x="654050" y="4833620"/>
            <a:ext cx="11000740" cy="13068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0" y="639093"/>
            <a:ext cx="12192000" cy="56785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
          <p:cNvGrpSpPr/>
          <p:nvPr/>
        </p:nvGrpSpPr>
        <p:grpSpPr>
          <a:xfrm>
            <a:off x="383970" y="363788"/>
            <a:ext cx="5826824" cy="550610"/>
            <a:chOff x="4967844" y="411292"/>
            <a:chExt cx="2657031" cy="550610"/>
          </a:xfrm>
        </p:grpSpPr>
        <p:sp>
          <p:nvSpPr>
            <p:cNvPr id="5" name="사각형: 둥근 모서리 4"/>
            <p:cNvSpPr/>
            <p:nvPr/>
          </p:nvSpPr>
          <p:spPr>
            <a:xfrm>
              <a:off x="4967844" y="411292"/>
              <a:ext cx="2657031" cy="550610"/>
            </a:xfrm>
            <a:prstGeom prst="roundRect">
              <a:avLst>
                <a:gd name="adj" fmla="val 50000"/>
              </a:avLst>
            </a:prstGeom>
            <a:solidFill>
              <a:srgbClr val="272B4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Box 5"/>
            <p:cNvSpPr txBox="1"/>
            <p:nvPr/>
          </p:nvSpPr>
          <p:spPr>
            <a:xfrm>
              <a:off x="5072475" y="479763"/>
              <a:ext cx="2500054" cy="398780"/>
            </a:xfrm>
            <a:prstGeom prst="rect">
              <a:avLst/>
            </a:prstGeom>
            <a:noFill/>
          </p:spPr>
          <p:txBody>
            <a:bodyPr wrap="square" rtlCol="0">
              <a:spAutoFit/>
            </a:bodyPr>
            <a:lstStyle/>
            <a:p>
              <a:r>
                <a:rPr lang="en-US" altLang="zh-CN" sz="2000" dirty="0">
                  <a:solidFill>
                    <a:schemeClr val="bg1"/>
                  </a:solidFill>
                  <a:latin typeface="에스코어 드림 3 Light" panose="020B0303030302020204" pitchFamily="34" charset="-127"/>
                  <a:ea typeface="宋体" panose="02010600030101010101" pitchFamily="2" charset="-122"/>
                </a:rPr>
                <a:t>1. </a:t>
              </a:r>
              <a:r>
                <a:rPr lang="zh-CN" altLang="ko-KR" sz="2000" dirty="0">
                  <a:solidFill>
                    <a:schemeClr val="bg1"/>
                  </a:solidFill>
                  <a:latin typeface="에스코어 드림 3 Light" panose="020B0303030302020204" pitchFamily="34" charset="-127"/>
                  <a:ea typeface="宋体" panose="02010600030101010101" pitchFamily="2" charset="-122"/>
                </a:rPr>
                <a:t>空间维度词介绍</a:t>
              </a:r>
              <a:r>
                <a:rPr lang="en-US" altLang="zh-CN" sz="2000" dirty="0">
                  <a:solidFill>
                    <a:schemeClr val="bg1"/>
                  </a:solidFill>
                  <a:latin typeface="에스코어 드림 3 Light" panose="020B0303030302020204" pitchFamily="34" charset="-127"/>
                  <a:ea typeface="宋体" panose="02010600030101010101" pitchFamily="2" charset="-122"/>
                </a:rPr>
                <a:t> </a:t>
              </a:r>
              <a:endParaRPr lang="zh-CN" altLang="en-US" sz="2000" dirty="0">
                <a:solidFill>
                  <a:schemeClr val="bg1"/>
                </a:solidFill>
                <a:latin typeface="에스코어 드림 3 Light" panose="020B0303030302020204" pitchFamily="34" charset="-127"/>
                <a:ea typeface="宋体" panose="02010600030101010101" pitchFamily="2" charset="-122"/>
              </a:endParaRPr>
            </a:p>
          </p:txBody>
        </p:sp>
      </p:grpSp>
      <p:pic>
        <p:nvPicPr>
          <p:cNvPr id="8" name="图片 7"/>
          <p:cNvPicPr>
            <a:picLocks noChangeAspect="1"/>
          </p:cNvPicPr>
          <p:nvPr>
            <p:custDataLst>
              <p:tags r:id="rId1"/>
            </p:custDataLst>
          </p:nvPr>
        </p:nvPicPr>
        <p:blipFill>
          <a:blip r:embed="rId2"/>
          <a:stretch>
            <a:fillRect/>
          </a:stretch>
        </p:blipFill>
        <p:spPr>
          <a:xfrm>
            <a:off x="4545965" y="953770"/>
            <a:ext cx="7222490" cy="5362575"/>
          </a:xfrm>
          <a:prstGeom prst="rect">
            <a:avLst/>
          </a:prstGeom>
        </p:spPr>
      </p:pic>
      <p:sp>
        <p:nvSpPr>
          <p:cNvPr id="10" name="文本框 9"/>
          <p:cNvSpPr txBox="1"/>
          <p:nvPr>
            <p:custDataLst>
              <p:tags r:id="rId3"/>
            </p:custDataLst>
          </p:nvPr>
        </p:nvSpPr>
        <p:spPr>
          <a:xfrm>
            <a:off x="384175" y="6421755"/>
            <a:ext cx="10743565" cy="321945"/>
          </a:xfrm>
          <a:prstGeom prst="rect">
            <a:avLst/>
          </a:prstGeom>
          <a:noFill/>
        </p:spPr>
        <p:txBody>
          <a:bodyPr wrap="square" rtlCol="0">
            <a:spAutoFit/>
          </a:bodyPr>
          <a:p>
            <a:r>
              <a:rPr lang="zh-CN" altLang="en-US" sz="1500">
                <a:latin typeface="宋体" panose="02010600030101010101" pitchFamily="2" charset="-122"/>
                <a:ea typeface="宋体" panose="02010600030101010101" pitchFamily="2" charset="-122"/>
                <a:cs typeface="宋体" panose="02010600030101010101" pitchFamily="2" charset="-122"/>
              </a:rPr>
              <a:t>장가영(2013)，汉语空间维度形容词的语义考察[ J]，중국문학，(74）</a:t>
            </a:r>
            <a:endParaRPr lang="zh-CN" altLang="en-US" sz="1500">
              <a:latin typeface="宋体" panose="02010600030101010101" pitchFamily="2" charset="-122"/>
              <a:ea typeface="宋体" panose="02010600030101010101" pitchFamily="2" charset="-122"/>
              <a:cs typeface="宋体" panose="02010600030101010101" pitchFamily="2" charset="-122"/>
            </a:endParaRPr>
          </a:p>
        </p:txBody>
      </p:sp>
      <p:pic>
        <p:nvPicPr>
          <p:cNvPr id="16" name="图片 15"/>
          <p:cNvPicPr>
            <a:picLocks noChangeAspect="1"/>
          </p:cNvPicPr>
          <p:nvPr>
            <p:custDataLst>
              <p:tags r:id="rId4"/>
            </p:custDataLst>
          </p:nvPr>
        </p:nvPicPr>
        <p:blipFill>
          <a:blip r:embed="rId5"/>
          <a:stretch>
            <a:fillRect/>
          </a:stretch>
        </p:blipFill>
        <p:spPr>
          <a:xfrm>
            <a:off x="384175" y="1068070"/>
            <a:ext cx="4672965" cy="158115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TABLE_ENDDRAG_ORIGIN_RECT" val="833*399"/>
  <p:tag name="TABLE_ENDDRAG_RECT" val="61*87*833*399"/>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commondata" val="eyJoZGlkIjoiY2ZhNWY5NTQyZTU1YWI4ZWE1ZTkwYzM0OTBhMmEyMDcifQ=="/>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6221</Words>
  <Application>WPS 演示</Application>
  <PresentationFormat>宽屏</PresentationFormat>
  <Paragraphs>448</Paragraphs>
  <Slides>51</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51</vt:i4>
      </vt:variant>
    </vt:vector>
  </HeadingPairs>
  <TitlesOfParts>
    <vt:vector size="71" baseType="lpstr">
      <vt:lpstr>Arial</vt:lpstr>
      <vt:lpstr>宋体</vt:lpstr>
      <vt:lpstr>Wingdings</vt:lpstr>
      <vt:lpstr>에스코어 드림 6 Bold</vt:lpstr>
      <vt:lpstr>Malgun Gothic</vt:lpstr>
      <vt:lpstr>新宋体</vt:lpstr>
      <vt:lpstr>에스코어 드림 3 Light</vt:lpstr>
      <vt:lpstr>에스코어 드림 4 Regular</vt:lpstr>
      <vt:lpstr>华文中宋</vt:lpstr>
      <vt:lpstr>华文宋体</vt:lpstr>
      <vt:lpstr>微软雅黑</vt:lpstr>
      <vt:lpstr>Arial Unicode MS</vt:lpstr>
      <vt:lpstr>等线</vt:lpstr>
      <vt:lpstr>Calibri</vt:lpstr>
      <vt:lpstr>BatangChe</vt:lpstr>
      <vt:lpstr>等线 Light</vt:lpstr>
      <vt:lpstr>Times New Roman</vt:lpstr>
      <vt:lpstr>黑体</vt:lpstr>
      <vt:lpstr>WPS</vt:lpstr>
      <vt:lpstr>Office 테마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9</cp:revision>
  <dcterms:created xsi:type="dcterms:W3CDTF">2023-08-09T12:44:00Z</dcterms:created>
  <dcterms:modified xsi:type="dcterms:W3CDTF">2023-12-27T02:57:14Z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2052-12.1.0.16120</vt:lpwstr>
  </property>
</Properties>
</file>