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4"/>
  </p:notesMasterIdLst>
  <p:sldIdLst>
    <p:sldId id="256" r:id="rId2"/>
    <p:sldId id="260" r:id="rId3"/>
    <p:sldId id="261" r:id="rId4"/>
    <p:sldId id="262" r:id="rId5"/>
    <p:sldId id="270" r:id="rId6"/>
    <p:sldId id="264" r:id="rId7"/>
    <p:sldId id="271" r:id="rId8"/>
    <p:sldId id="281" r:id="rId9"/>
    <p:sldId id="283" r:id="rId10"/>
    <p:sldId id="279" r:id="rId11"/>
    <p:sldId id="282" r:id="rId12"/>
    <p:sldId id="272" r:id="rId13"/>
    <p:sldId id="266" r:id="rId14"/>
    <p:sldId id="278" r:id="rId15"/>
    <p:sldId id="273" r:id="rId16"/>
    <p:sldId id="267" r:id="rId17"/>
    <p:sldId id="276" r:id="rId18"/>
    <p:sldId id="277" r:id="rId19"/>
    <p:sldId id="274" r:id="rId20"/>
    <p:sldId id="268" r:id="rId21"/>
    <p:sldId id="275" r:id="rId22"/>
    <p:sldId id="257" r:id="rId23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中度样式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761"/>
    <p:restoredTop sz="94694"/>
  </p:normalViewPr>
  <p:slideViewPr>
    <p:cSldViewPr snapToGrid="0">
      <p:cViewPr varScale="1">
        <p:scale>
          <a:sx n="121" d="100"/>
          <a:sy n="121" d="100"/>
        </p:scale>
        <p:origin x="648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73FEC46-4387-7144-A528-882183ED5DEF}" type="datetimeFigureOut">
              <a:rPr kumimoji="1" lang="zh-CN" altLang="en-US" smtClean="0"/>
              <a:t>2025/5/8</a:t>
            </a:fld>
            <a:endParaRPr kumimoji="1"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C225F2B-AED0-AD45-96B1-B991FB9BD577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4243030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25F2B-AED0-AD45-96B1-B991FB9BD577}" type="slidenum">
              <a:rPr kumimoji="1" lang="zh-CN" altLang="en-US" smtClean="0"/>
              <a:t>2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339118947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25F2B-AED0-AD45-96B1-B991FB9BD577}" type="slidenum">
              <a:rPr kumimoji="1" lang="zh-CN" altLang="en-US" smtClean="0"/>
              <a:t>6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234749236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25F2B-AED0-AD45-96B1-B991FB9BD577}" type="slidenum">
              <a:rPr kumimoji="1" lang="zh-CN" altLang="en-US" smtClean="0"/>
              <a:t>10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374284429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25F2B-AED0-AD45-96B1-B991FB9BD577}" type="slidenum">
              <a:rPr kumimoji="1" lang="zh-CN" altLang="en-US" smtClean="0"/>
              <a:t>13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59028355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25F2B-AED0-AD45-96B1-B991FB9BD577}" type="slidenum">
              <a:rPr kumimoji="1" lang="zh-CN" altLang="en-US" smtClean="0"/>
              <a:t>14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22971331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20890B35-C7C0-419B-06BF-8BB1190992F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A5A19AAD-9511-1F5B-34E0-E711385533D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zh-CN" altLang="en-US"/>
              <a:t>单击此处编辑母版副标题样式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A45E0EF6-7DC5-7B3B-9D4F-4D561FDC3C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47008-7950-A04F-A6B3-2972610BC944}" type="datetimeFigureOut">
              <a:rPr kumimoji="1" lang="zh-CN" altLang="en-US" smtClean="0"/>
              <a:t>2025/5/8</a:t>
            </a:fld>
            <a:endParaRPr kumimoji="1"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8185FAF6-DDB7-D8E3-B248-0C211C75E9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87820A7E-535C-ACCC-D602-89956624A9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C85532-490E-3C4A-86FF-00279CB19D25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2734873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FB2CA2A9-B271-06D8-7917-CB18D82045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7B7C7FF8-869B-0E3C-E5CC-D40F632B7C4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274D3F5A-45C6-601E-006F-00652FA86A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47008-7950-A04F-A6B3-2972610BC944}" type="datetimeFigureOut">
              <a:rPr kumimoji="1" lang="zh-CN" altLang="en-US" smtClean="0"/>
              <a:t>2025/5/8</a:t>
            </a:fld>
            <a:endParaRPr kumimoji="1"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C1B0025C-4213-9CF5-37B9-5A19CB0255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07C3252F-1348-7097-F6E5-3107824A18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C85532-490E-3C4A-86FF-00279CB19D25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37599726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44FA8F34-1FED-B3F8-8782-12FE3B6D628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F8CF326B-C716-9335-AB81-0FB2C2019A8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F7BD96FF-E52A-9EE1-301F-8B81423527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47008-7950-A04F-A6B3-2972610BC944}" type="datetimeFigureOut">
              <a:rPr kumimoji="1" lang="zh-CN" altLang="en-US" smtClean="0"/>
              <a:t>2025/5/8</a:t>
            </a:fld>
            <a:endParaRPr kumimoji="1"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37668889-BD0C-D6A6-D95A-71761064BF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763E9B01-DA67-4071-87A3-2E4BEBFAE6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C85532-490E-3C4A-86FF-00279CB19D25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12323292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48C4A282-EBED-825B-F959-DDB51F74EF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ACFC6EDA-6823-493E-39DD-F9619FE8E9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06811529-8DFD-1A1E-A08E-E19D7D3A31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47008-7950-A04F-A6B3-2972610BC944}" type="datetimeFigureOut">
              <a:rPr kumimoji="1" lang="zh-CN" altLang="en-US" smtClean="0"/>
              <a:t>2025/5/8</a:t>
            </a:fld>
            <a:endParaRPr kumimoji="1"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76B57207-4810-411C-0FFF-CE26068EAA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84A440D4-0F5C-D79A-01F5-30133F8CEE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C85532-490E-3C4A-86FF-00279CB19D25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39208585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809CBAC-B011-F728-DA01-2044B6EDB1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F85EE55B-FBB2-F92F-4570-2B24E36924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zh-CN" altLang="en-US"/>
              <a:t>单击此处编辑母版文本样式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D4C97832-EEC2-29BB-730B-83D62904B9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47008-7950-A04F-A6B3-2972610BC944}" type="datetimeFigureOut">
              <a:rPr kumimoji="1" lang="zh-CN" altLang="en-US" smtClean="0"/>
              <a:t>2025/5/8</a:t>
            </a:fld>
            <a:endParaRPr kumimoji="1"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CD299BB0-247E-74F8-A028-AAA1750ED2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9EA99C3D-AB74-E7D6-7C61-BA3BC53307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C85532-490E-3C4A-86FF-00279CB19D25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4043699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9501A5D-A765-754B-9BFE-1C6622AF25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082F09F0-F316-188A-66DB-E94B6BBBB00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13BFAC6D-545D-36D8-7B20-6D7FF380B5B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60F8919F-8B3A-DBDB-B5DD-11F50253D8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47008-7950-A04F-A6B3-2972610BC944}" type="datetimeFigureOut">
              <a:rPr kumimoji="1" lang="zh-CN" altLang="en-US" smtClean="0"/>
              <a:t>2025/5/8</a:t>
            </a:fld>
            <a:endParaRPr kumimoji="1"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7239EE19-6B8C-B9FC-831A-3AD2B551E8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3895BB04-899C-8039-CCEA-C703DEB73C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C85532-490E-3C4A-86FF-00279CB19D25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40685442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CE3C2F00-2C81-699A-6FE3-9B1C383473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88C7B915-A566-9142-36D2-64767F0672C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zh-CN" altLang="en-US"/>
              <a:t>单击此处编辑母版文本样式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C5117ECC-9BCA-DFA5-08AA-BE63FC1AA05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0A506CF6-9F20-D137-A570-52818342836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zh-CN" altLang="en-US"/>
              <a:t>单击此处编辑母版文本样式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7AF146C2-DDD6-E84B-020E-04470404422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7" name="日期占位符 6">
            <a:extLst>
              <a:ext uri="{FF2B5EF4-FFF2-40B4-BE49-F238E27FC236}">
                <a16:creationId xmlns:a16="http://schemas.microsoft.com/office/drawing/2014/main" id="{DE253E12-F8A8-F6F9-C990-CE4DC1338A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47008-7950-A04F-A6B3-2972610BC944}" type="datetimeFigureOut">
              <a:rPr kumimoji="1" lang="zh-CN" altLang="en-US" smtClean="0"/>
              <a:t>2025/5/8</a:t>
            </a:fld>
            <a:endParaRPr kumimoji="1" lang="zh-CN" altLang="en-US"/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id="{A25BB375-637D-2839-470D-5CE468515E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id="{875D2337-A1B1-BA61-7E08-F93EE4913B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C85532-490E-3C4A-86FF-00279CB19D25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30040967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F4F09DB6-79DB-EC46-DD5A-F6A8577862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C33F60A6-6FDE-CD4F-E6CC-38AF0F928D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47008-7950-A04F-A6B3-2972610BC944}" type="datetimeFigureOut">
              <a:rPr kumimoji="1" lang="zh-CN" altLang="en-US" smtClean="0"/>
              <a:t>2025/5/8</a:t>
            </a:fld>
            <a:endParaRPr kumimoji="1" lang="zh-CN" alt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B5A93A26-A4C6-5A96-F4AB-53E8B83A3E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132C9DB0-40E5-BB3F-3A8D-0B6113761A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C85532-490E-3C4A-86FF-00279CB19D25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37006802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id="{6CFE71C0-54CB-86FD-742B-1020C640F4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47008-7950-A04F-A6B3-2972610BC944}" type="datetimeFigureOut">
              <a:rPr kumimoji="1" lang="zh-CN" altLang="en-US" smtClean="0"/>
              <a:t>2025/5/8</a:t>
            </a:fld>
            <a:endParaRPr kumimoji="1" lang="zh-CN" altLang="en-US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E8A5B9E4-EA35-281A-A38E-AE74350BA7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6F0E93FE-B56B-0304-DEAD-67AD3C3BB8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C85532-490E-3C4A-86FF-00279CB19D25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10619352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24F117EE-337E-524A-76C8-7294E5B254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C409A416-1A9A-3901-698F-43E15EE35E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B9DCCE34-3241-8F2B-33B3-7350609701B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81536E44-99E2-A692-72A5-E2762F1A95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47008-7950-A04F-A6B3-2972610BC944}" type="datetimeFigureOut">
              <a:rPr kumimoji="1" lang="zh-CN" altLang="en-US" smtClean="0"/>
              <a:t>2025/5/8</a:t>
            </a:fld>
            <a:endParaRPr kumimoji="1"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22DD85A2-1055-2FA6-4C32-39E4C0F302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F954E057-406F-2E59-3515-14B5C85101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C85532-490E-3C4A-86FF-00279CB19D25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8660218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F672E0F9-3587-9821-7DD3-D975C65934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CC772355-A74C-7E88-736D-1E027D1816C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zh-CN" altLang="en-US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9A167EA1-CFF8-6B51-B405-75D5C88DBAA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E4AC3FE2-C51E-0598-F457-4F72B1D790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47008-7950-A04F-A6B3-2972610BC944}" type="datetimeFigureOut">
              <a:rPr kumimoji="1" lang="zh-CN" altLang="en-US" smtClean="0"/>
              <a:t>2025/5/8</a:t>
            </a:fld>
            <a:endParaRPr kumimoji="1"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3D428C74-06B9-25FF-BEE5-EC3FC202A0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14DD0121-CD8E-1583-FF09-B0444545B8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C85532-490E-3C4A-86FF-00279CB19D25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37701986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>
            <a:extLst>
              <a:ext uri="{FF2B5EF4-FFF2-40B4-BE49-F238E27FC236}">
                <a16:creationId xmlns:a16="http://schemas.microsoft.com/office/drawing/2014/main" id="{32D7ABC7-69E7-9F8E-048C-43CE9F988A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2F006726-05B5-62BB-8F14-E58AB1B982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9A893D30-259E-BD2C-3905-12BD2BA141A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A047008-7950-A04F-A6B3-2972610BC944}" type="datetimeFigureOut">
              <a:rPr kumimoji="1" lang="zh-CN" altLang="en-US" smtClean="0"/>
              <a:t>2025/5/8</a:t>
            </a:fld>
            <a:endParaRPr kumimoji="1"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1880563A-9109-9CD0-BB12-4BF2400818E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18A8EEF2-A765-76BE-4FBF-61701781599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CC85532-490E-3C4A-86FF-00279CB19D25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12620147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00E73AC7-C53C-C339-BF87-0FE3DC928E9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1782763"/>
            <a:ext cx="12191999" cy="2387600"/>
          </a:xfrm>
        </p:spPr>
        <p:txBody>
          <a:bodyPr>
            <a:normAutofit/>
          </a:bodyPr>
          <a:lstStyle/>
          <a:p>
            <a:pPr>
              <a:lnSpc>
                <a:spcPct val="130000"/>
              </a:lnSpc>
            </a:pPr>
            <a:r>
              <a:rPr lang="en" altLang="zh-CN" sz="4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Decoder-Only Models Are Not Designed to Score:</a:t>
            </a:r>
            <a:br>
              <a:rPr lang="en" altLang="zh-CN" sz="41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" altLang="zh-CN" sz="4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Generation-Based Framework for MT Evaluation</a:t>
            </a:r>
            <a:endParaRPr kumimoji="1" lang="zh-CN" altLang="en-US" sz="4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506A5818-196C-220C-E2E1-9051899F89B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80067" y="4501355"/>
            <a:ext cx="9144000" cy="1655762"/>
          </a:xfrm>
        </p:spPr>
        <p:txBody>
          <a:bodyPr/>
          <a:lstStyle/>
          <a:p>
            <a:endParaRPr kumimoji="1" lang="en-US" altLang="zh-CN" dirty="0">
              <a:latin typeface="Songti SC" panose="02010600040101010101" pitchFamily="2" charset="-122"/>
              <a:ea typeface="Songti SC" panose="02010600040101010101" pitchFamily="2" charset="-122"/>
            </a:endParaRPr>
          </a:p>
          <a:p>
            <a:r>
              <a:rPr kumimoji="1" lang="en-US" altLang="zh-CN" dirty="0">
                <a:latin typeface="NSimSun" panose="02010609030101010101" pitchFamily="49" charset="-122"/>
                <a:ea typeface="NSimSun" panose="02010609030101010101" pitchFamily="49" charset="-122"/>
              </a:rPr>
              <a:t>5.8</a:t>
            </a:r>
            <a:r>
              <a:rPr kumimoji="1" lang="zh-CN" altLang="en-US" dirty="0">
                <a:latin typeface="NSimSun" panose="02010609030101010101" pitchFamily="49" charset="-122"/>
                <a:ea typeface="NSimSun" panose="02010609030101010101" pitchFamily="49" charset="-122"/>
              </a:rPr>
              <a:t> </a:t>
            </a:r>
            <a:r>
              <a:rPr kumimoji="1" lang="en-US" altLang="zh-CN" dirty="0">
                <a:latin typeface="NSimSun" panose="02010609030101010101" pitchFamily="49" charset="-122"/>
                <a:ea typeface="NSimSun" panose="02010609030101010101" pitchFamily="49" charset="-122"/>
              </a:rPr>
              <a:t> </a:t>
            </a:r>
            <a:r>
              <a:rPr kumimoji="1" lang="zh-CN" altLang="en-US" dirty="0">
                <a:latin typeface="NSimSun" panose="02010609030101010101" pitchFamily="49" charset="-122"/>
                <a:ea typeface="NSimSun" panose="02010609030101010101" pitchFamily="49" charset="-122"/>
              </a:rPr>
              <a:t> 崔香</a:t>
            </a:r>
          </a:p>
        </p:txBody>
      </p:sp>
    </p:spTree>
    <p:extLst>
      <p:ext uri="{BB962C8B-B14F-4D97-AF65-F5344CB8AC3E}">
        <p14:creationId xmlns:p14="http://schemas.microsoft.com/office/powerpoint/2010/main" val="10749449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4BDB8E7-4390-C787-4BAA-2556E5680F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" altLang="zh-CN" i="0" dirty="0">
                <a:solidFill>
                  <a:srgbClr val="40404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2. Related Work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BC536A32-5529-2F52-1FB3-2803553523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zh-CN" altLang="en-US" sz="2000" dirty="0">
                <a:latin typeface="Songti SC" panose="02010600040101010101" pitchFamily="2" charset="-122"/>
                <a:ea typeface="Songti SC" panose="02010600040101010101" pitchFamily="2" charset="-122"/>
              </a:rPr>
              <a:t>我们认为问题的根本不在</a:t>
            </a:r>
            <a:r>
              <a:rPr lang="en" altLang="zh-CN" sz="2000" dirty="0">
                <a:latin typeface="Songti SC" panose="02010600040101010101" pitchFamily="2" charset="-122"/>
                <a:ea typeface="Songti SC" panose="02010600040101010101" pitchFamily="2" charset="-122"/>
              </a:rPr>
              <a:t>prompt</a:t>
            </a:r>
            <a:r>
              <a:rPr lang="zh-CN" altLang="en-US" sz="2000" dirty="0">
                <a:latin typeface="Songti SC" panose="02010600040101010101" pitchFamily="2" charset="-122"/>
                <a:ea typeface="Songti SC" panose="02010600040101010101" pitchFamily="2" charset="-122"/>
              </a:rPr>
              <a:t>设计，而在于</a:t>
            </a:r>
            <a:r>
              <a:rPr lang="en" altLang="zh-CN" sz="2000" dirty="0">
                <a:latin typeface="Songti SC" panose="02010600040101010101" pitchFamily="2" charset="-122"/>
                <a:ea typeface="Songti SC" panose="02010600040101010101" pitchFamily="2" charset="-122"/>
              </a:rPr>
              <a:t>LLM</a:t>
            </a:r>
            <a:r>
              <a:rPr lang="zh-CN" altLang="en-US" sz="2000" dirty="0">
                <a:latin typeface="Songti SC" panose="02010600040101010101" pitchFamily="2" charset="-122"/>
                <a:ea typeface="Songti SC" panose="02010600040101010101" pitchFamily="2" charset="-122"/>
              </a:rPr>
              <a:t>架构本身。当前主流的大语言模型均采用</a:t>
            </a:r>
            <a:r>
              <a:rPr lang="en" altLang="zh-CN" sz="2000" b="1" dirty="0">
                <a:latin typeface="Songti SC" panose="02010600040101010101" pitchFamily="2" charset="-122"/>
                <a:ea typeface="Songti SC" panose="02010600040101010101" pitchFamily="2" charset="-122"/>
              </a:rPr>
              <a:t>decoder-only</a:t>
            </a:r>
            <a:r>
              <a:rPr lang="zh-CN" altLang="en-US" sz="2000" dirty="0">
                <a:latin typeface="Songti SC" panose="02010600040101010101" pitchFamily="2" charset="-122"/>
                <a:ea typeface="Songti SC" panose="02010600040101010101" pitchFamily="2" charset="-122"/>
              </a:rPr>
              <a:t>架构，其训练目标是预测下一个最可能的词（</a:t>
            </a:r>
            <a:r>
              <a:rPr lang="en" altLang="zh-CN" sz="2000" dirty="0">
                <a:latin typeface="Songti SC" panose="02010600040101010101" pitchFamily="2" charset="-122"/>
                <a:ea typeface="Songti SC" panose="02010600040101010101" pitchFamily="2" charset="-122"/>
              </a:rPr>
              <a:t>token</a:t>
            </a:r>
            <a:r>
              <a:rPr lang="zh-CN" altLang="en" sz="2000" dirty="0">
                <a:latin typeface="Songti SC" panose="02010600040101010101" pitchFamily="2" charset="-122"/>
                <a:ea typeface="Songti SC" panose="02010600040101010101" pitchFamily="2" charset="-122"/>
              </a:rPr>
              <a:t>），</a:t>
            </a:r>
            <a:r>
              <a:rPr lang="zh-CN" altLang="en-US" sz="2000" dirty="0">
                <a:latin typeface="Songti SC" panose="02010600040101010101" pitchFamily="2" charset="-122"/>
                <a:ea typeface="Songti SC" panose="02010600040101010101" pitchFamily="2" charset="-122"/>
              </a:rPr>
              <a:t>即典型的自回归生成任务。直接打分并非其训练分布中的任务，容易导致“输出不确定”、“打分区间受限”、“分数跳跃性强”等问题。</a:t>
            </a:r>
          </a:p>
          <a:p>
            <a:pPr>
              <a:lnSpc>
                <a:spcPct val="150000"/>
              </a:lnSpc>
            </a:pPr>
            <a:r>
              <a:rPr lang="zh-CN" altLang="en-US" sz="2000" dirty="0">
                <a:latin typeface="Songti SC" panose="02010600040101010101" pitchFamily="2" charset="-122"/>
                <a:ea typeface="Songti SC" panose="02010600040101010101" pitchFamily="2" charset="-122"/>
              </a:rPr>
              <a:t>已有研究支持这一判断：</a:t>
            </a:r>
          </a:p>
          <a:p>
            <a:pPr lvl="1">
              <a:lnSpc>
                <a:spcPct val="150000"/>
              </a:lnSpc>
            </a:pPr>
            <a:r>
              <a:rPr lang="en" altLang="zh-CN" sz="1600" dirty="0">
                <a:latin typeface="Songti SC" panose="02010600040101010101" pitchFamily="2" charset="-122"/>
                <a:ea typeface="Songti SC" panose="02010600040101010101" pitchFamily="2" charset="-122"/>
              </a:rPr>
              <a:t>Wolfe (2023) </a:t>
            </a:r>
            <a:r>
              <a:rPr lang="zh-CN" altLang="en-US" sz="1600" dirty="0">
                <a:latin typeface="Songti SC" panose="02010600040101010101" pitchFamily="2" charset="-122"/>
                <a:ea typeface="Songti SC" panose="02010600040101010101" pitchFamily="2" charset="-122"/>
              </a:rPr>
              <a:t>指出，</a:t>
            </a:r>
            <a:r>
              <a:rPr lang="en-US" altLang="zh-CN" sz="1600" dirty="0">
                <a:latin typeface="Songti SC" panose="02010600040101010101" pitchFamily="2" charset="-122"/>
                <a:ea typeface="Songti SC" panose="02010600040101010101" pitchFamily="2" charset="-122"/>
              </a:rPr>
              <a:t>decoder-only</a:t>
            </a:r>
            <a:r>
              <a:rPr lang="zh-CN" altLang="en-US" sz="1600" dirty="0">
                <a:latin typeface="Songti SC" panose="02010600040101010101" pitchFamily="2" charset="-122"/>
                <a:ea typeface="Songti SC" panose="02010600040101010101" pitchFamily="2" charset="-122"/>
              </a:rPr>
              <a:t>的</a:t>
            </a:r>
            <a:r>
              <a:rPr lang="en" altLang="zh-CN" sz="1600" dirty="0">
                <a:latin typeface="Songti SC" panose="02010600040101010101" pitchFamily="2" charset="-122"/>
                <a:ea typeface="Songti SC" panose="02010600040101010101" pitchFamily="2" charset="-122"/>
              </a:rPr>
              <a:t>LLM</a:t>
            </a:r>
            <a:r>
              <a:rPr lang="zh-CN" altLang="en-US" sz="1600" dirty="0">
                <a:latin typeface="Songti SC" panose="02010600040101010101" pitchFamily="2" charset="-122"/>
                <a:ea typeface="Songti SC" panose="02010600040101010101" pitchFamily="2" charset="-122"/>
              </a:rPr>
              <a:t>架构设计与训练目标不适配回归任务。</a:t>
            </a:r>
          </a:p>
          <a:p>
            <a:pPr lvl="1">
              <a:lnSpc>
                <a:spcPct val="150000"/>
              </a:lnSpc>
            </a:pPr>
            <a:r>
              <a:rPr lang="en" altLang="zh-CN" sz="1600" dirty="0">
                <a:latin typeface="Songti SC" panose="02010600040101010101" pitchFamily="2" charset="-122"/>
                <a:ea typeface="Songti SC" panose="02010600040101010101" pitchFamily="2" charset="-122"/>
              </a:rPr>
              <a:t>Chiang &amp; Lee (2023) </a:t>
            </a:r>
            <a:r>
              <a:rPr lang="zh-CN" altLang="en-US" sz="1600" dirty="0">
                <a:latin typeface="Songti SC" panose="02010600040101010101" pitchFamily="2" charset="-122"/>
                <a:ea typeface="Songti SC" panose="02010600040101010101" pitchFamily="2" charset="-122"/>
              </a:rPr>
              <a:t>揭示 </a:t>
            </a:r>
            <a:r>
              <a:rPr lang="en" altLang="zh-CN" sz="1600" dirty="0">
                <a:latin typeface="Songti SC" panose="02010600040101010101" pitchFamily="2" charset="-122"/>
                <a:ea typeface="Songti SC" panose="02010600040101010101" pitchFamily="2" charset="-122"/>
              </a:rPr>
              <a:t>LLM </a:t>
            </a:r>
            <a:r>
              <a:rPr lang="zh-CN" altLang="en-US" sz="1600" dirty="0">
                <a:latin typeface="Songti SC" panose="02010600040101010101" pitchFamily="2" charset="-122"/>
                <a:ea typeface="Songti SC" panose="02010600040101010101" pitchFamily="2" charset="-122"/>
              </a:rPr>
              <a:t>在进行分类和排序任务时常出现“对称性偏差”与“</a:t>
            </a:r>
            <a:r>
              <a:rPr lang="en" altLang="zh-CN" sz="1600" dirty="0">
                <a:latin typeface="Songti SC" panose="02010600040101010101" pitchFamily="2" charset="-122"/>
                <a:ea typeface="Songti SC" panose="02010600040101010101" pitchFamily="2" charset="-122"/>
              </a:rPr>
              <a:t>prompt</a:t>
            </a:r>
            <a:r>
              <a:rPr lang="zh-CN" altLang="en-US" sz="1600" dirty="0">
                <a:latin typeface="Songti SC" panose="02010600040101010101" pitchFamily="2" charset="-122"/>
                <a:ea typeface="Songti SC" panose="02010600040101010101" pitchFamily="2" charset="-122"/>
              </a:rPr>
              <a:t>依赖性”，当“</a:t>
            </a:r>
            <a:r>
              <a:rPr lang="en-US" altLang="zh-CN" sz="1600" dirty="0">
                <a:latin typeface="Songti SC" panose="02010600040101010101" pitchFamily="2" charset="-122"/>
                <a:ea typeface="Songti SC" panose="02010600040101010101" pitchFamily="2" charset="-122"/>
              </a:rPr>
              <a:t>5</a:t>
            </a:r>
            <a:r>
              <a:rPr lang="zh-CN" altLang="en-US" sz="1600" dirty="0">
                <a:latin typeface="Songti SC" panose="02010600040101010101" pitchFamily="2" charset="-122"/>
                <a:ea typeface="Songti SC" panose="02010600040101010101" pitchFamily="2" charset="-122"/>
              </a:rPr>
              <a:t>分”选项置于首位时，</a:t>
            </a:r>
            <a:r>
              <a:rPr lang="en" altLang="zh-CN" sz="1600" dirty="0">
                <a:latin typeface="Songti SC" panose="02010600040101010101" pitchFamily="2" charset="-122"/>
                <a:ea typeface="Songti SC" panose="02010600040101010101" pitchFamily="2" charset="-122"/>
              </a:rPr>
              <a:t>LLM</a:t>
            </a:r>
            <a:r>
              <a:rPr lang="zh-CN" altLang="en" sz="1600" dirty="0">
                <a:latin typeface="Songti SC" panose="02010600040101010101" pitchFamily="2" charset="-122"/>
                <a:ea typeface="Songti SC" panose="02010600040101010101" pitchFamily="2" charset="-122"/>
              </a:rPr>
              <a:t>（</a:t>
            </a:r>
            <a:r>
              <a:rPr lang="zh-CN" altLang="en-US" sz="1600" dirty="0">
                <a:latin typeface="Songti SC" panose="02010600040101010101" pitchFamily="2" charset="-122"/>
                <a:ea typeface="Songti SC" panose="02010600040101010101" pitchFamily="2" charset="-122"/>
              </a:rPr>
              <a:t>如</a:t>
            </a:r>
            <a:r>
              <a:rPr lang="en" altLang="zh-CN" sz="1600" dirty="0">
                <a:latin typeface="Songti SC" panose="02010600040101010101" pitchFamily="2" charset="-122"/>
                <a:ea typeface="Songti SC" panose="02010600040101010101" pitchFamily="2" charset="-122"/>
              </a:rPr>
              <a:t>GPT-4</a:t>
            </a:r>
            <a:r>
              <a:rPr lang="zh-CN" altLang="en" sz="1600" dirty="0">
                <a:latin typeface="Songti SC" panose="02010600040101010101" pitchFamily="2" charset="-122"/>
                <a:ea typeface="Songti SC" panose="02010600040101010101" pitchFamily="2" charset="-122"/>
              </a:rPr>
              <a:t>）</a:t>
            </a:r>
            <a:r>
              <a:rPr lang="zh-CN" altLang="en-US" sz="1600" dirty="0">
                <a:latin typeface="Songti SC" panose="02010600040101010101" pitchFamily="2" charset="-122"/>
                <a:ea typeface="Songti SC" panose="02010600040101010101" pitchFamily="2" charset="-122"/>
              </a:rPr>
              <a:t>给出高分的概率增加</a:t>
            </a:r>
            <a:r>
              <a:rPr lang="en-US" altLang="zh-CN" sz="1600" dirty="0">
                <a:latin typeface="Songti SC" panose="02010600040101010101" pitchFamily="2" charset="-122"/>
                <a:ea typeface="Songti SC" panose="02010600040101010101" pitchFamily="2" charset="-122"/>
              </a:rPr>
              <a:t>23%</a:t>
            </a:r>
            <a:r>
              <a:rPr lang="zh-CN" altLang="en-US" sz="1600" dirty="0">
                <a:latin typeface="Songti SC" panose="02010600040101010101" pitchFamily="2" charset="-122"/>
                <a:ea typeface="Songti SC" panose="02010600040101010101" pitchFamily="2" charset="-122"/>
              </a:rPr>
              <a:t>；列；另外允许小数输出时，评分分布更接近人工。</a:t>
            </a:r>
          </a:p>
          <a:p>
            <a:pPr lvl="1">
              <a:lnSpc>
                <a:spcPct val="150000"/>
              </a:lnSpc>
            </a:pPr>
            <a:r>
              <a:rPr lang="en" altLang="zh-CN" sz="1600" dirty="0" err="1">
                <a:latin typeface="Songti SC" panose="02010600040101010101" pitchFamily="2" charset="-122"/>
                <a:ea typeface="Songti SC" panose="02010600040101010101" pitchFamily="2" charset="-122"/>
              </a:rPr>
              <a:t>Jeong</a:t>
            </a:r>
            <a:r>
              <a:rPr lang="en" altLang="zh-CN" sz="1600" dirty="0">
                <a:latin typeface="Songti SC" panose="02010600040101010101" pitchFamily="2" charset="-122"/>
                <a:ea typeface="Songti SC" panose="02010600040101010101" pitchFamily="2" charset="-122"/>
              </a:rPr>
              <a:t> et al. (2024) </a:t>
            </a:r>
            <a:r>
              <a:rPr lang="zh-CN" altLang="en-US" sz="1600" dirty="0">
                <a:latin typeface="Songti SC" panose="02010600040101010101" pitchFamily="2" charset="-122"/>
                <a:ea typeface="Songti SC" panose="02010600040101010101" pitchFamily="2" charset="-122"/>
              </a:rPr>
              <a:t>揭示</a:t>
            </a:r>
            <a:r>
              <a:rPr lang="en" altLang="zh-CN" sz="1600" dirty="0">
                <a:latin typeface="Songti SC" panose="02010600040101010101" pitchFamily="2" charset="-122"/>
                <a:ea typeface="Songti SC" panose="02010600040101010101" pitchFamily="2" charset="-122"/>
              </a:rPr>
              <a:t>LLM</a:t>
            </a:r>
            <a:r>
              <a:rPr lang="zh-CN" altLang="en-US" sz="1600" dirty="0">
                <a:latin typeface="Songti SC" panose="02010600040101010101" pitchFamily="2" charset="-122"/>
                <a:ea typeface="Songti SC" panose="02010600040101010101" pitchFamily="2" charset="-122"/>
              </a:rPr>
              <a:t>在数值回归任务中的分布截断现象及其成因。</a:t>
            </a:r>
            <a:r>
              <a:rPr lang="en" altLang="zh-CN" sz="1600" dirty="0">
                <a:latin typeface="Songti SC" panose="02010600040101010101" pitchFamily="2" charset="-122"/>
                <a:ea typeface="Songti SC" panose="02010600040101010101" pitchFamily="2" charset="-122"/>
              </a:rPr>
              <a:t>LLM</a:t>
            </a:r>
            <a:r>
              <a:rPr lang="zh-CN" altLang="en-US" sz="1600" dirty="0">
                <a:latin typeface="Songti SC" panose="02010600040101010101" pitchFamily="2" charset="-122"/>
                <a:ea typeface="Songti SC" panose="02010600040101010101" pitchFamily="2" charset="-122"/>
              </a:rPr>
              <a:t>评分在极端区间（如</a:t>
            </a:r>
            <a:r>
              <a:rPr lang="en-US" altLang="zh-CN" sz="1600" dirty="0">
                <a:latin typeface="Songti SC" panose="02010600040101010101" pitchFamily="2" charset="-122"/>
                <a:ea typeface="Songti SC" panose="02010600040101010101" pitchFamily="2" charset="-122"/>
              </a:rPr>
              <a:t>&lt;0.2</a:t>
            </a:r>
            <a:r>
              <a:rPr lang="zh-CN" altLang="en-US" sz="1600" dirty="0">
                <a:latin typeface="Songti SC" panose="02010600040101010101" pitchFamily="2" charset="-122"/>
                <a:ea typeface="Songti SC" panose="02010600040101010101" pitchFamily="2" charset="-122"/>
              </a:rPr>
              <a:t>或</a:t>
            </a:r>
            <a:r>
              <a:rPr lang="en-US" altLang="zh-CN" sz="1600" dirty="0">
                <a:latin typeface="Songti SC" panose="02010600040101010101" pitchFamily="2" charset="-122"/>
                <a:ea typeface="Songti SC" panose="02010600040101010101" pitchFamily="2" charset="-122"/>
              </a:rPr>
              <a:t>&gt;0.8</a:t>
            </a:r>
            <a:r>
              <a:rPr lang="zh-CN" altLang="en-US" sz="1600" dirty="0">
                <a:latin typeface="Songti SC" panose="02010600040101010101" pitchFamily="2" charset="-122"/>
                <a:ea typeface="Songti SC" panose="02010600040101010101" pitchFamily="2" charset="-122"/>
              </a:rPr>
              <a:t>）的概率不足人工评分的</a:t>
            </a:r>
            <a:r>
              <a:rPr lang="en-US" altLang="zh-CN" sz="1600" dirty="0">
                <a:latin typeface="Songti SC" panose="02010600040101010101" pitchFamily="2" charset="-122"/>
                <a:ea typeface="Songti SC" panose="02010600040101010101" pitchFamily="2" charset="-122"/>
              </a:rPr>
              <a:t>1/5</a:t>
            </a:r>
            <a:r>
              <a:rPr lang="zh-CN" altLang="en-US" sz="1600" dirty="0">
                <a:latin typeface="Songti SC" panose="02010600040101010101" pitchFamily="2" charset="-122"/>
                <a:ea typeface="Songti SC" panose="02010600040101010101" pitchFamily="2" charset="-122"/>
              </a:rPr>
              <a:t>。主因：预训练数据中极少出现极端数值描述，导致模型保守化输出。</a:t>
            </a:r>
          </a:p>
          <a:p>
            <a:pPr lvl="1">
              <a:lnSpc>
                <a:spcPct val="150000"/>
              </a:lnSpc>
            </a:pPr>
            <a:endParaRPr lang="zh-CN" altLang="en-US" sz="1600" dirty="0">
              <a:latin typeface="Songti SC" panose="02010600040101010101" pitchFamily="2" charset="-122"/>
              <a:ea typeface="Songti SC" panose="0201060004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7131924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4BDB8E7-4390-C787-4BAA-2556E5680F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" altLang="zh-CN" i="0" dirty="0">
                <a:solidFill>
                  <a:srgbClr val="40404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2. Related Work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BC536A32-5529-2F52-1FB3-2803553523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zh-CN" altLang="en-US" sz="1800" dirty="0">
                <a:latin typeface="Songti SC" panose="02010600040101010101" pitchFamily="2" charset="-122"/>
                <a:ea typeface="Songti SC" panose="02010600040101010101" pitchFamily="2" charset="-122"/>
              </a:rPr>
              <a:t>当前主流的大语言模型多采用 </a:t>
            </a:r>
            <a:r>
              <a:rPr lang="en" altLang="zh-CN" sz="1800" dirty="0">
                <a:latin typeface="Songti SC" panose="02010600040101010101" pitchFamily="2" charset="-122"/>
                <a:ea typeface="Songti SC" panose="02010600040101010101" pitchFamily="2" charset="-122"/>
              </a:rPr>
              <a:t>decoder-only </a:t>
            </a:r>
            <a:r>
              <a:rPr lang="zh-CN" altLang="en-US" sz="1800" dirty="0">
                <a:latin typeface="Songti SC" panose="02010600040101010101" pitchFamily="2" charset="-122"/>
                <a:ea typeface="Songti SC" panose="02010600040101010101" pitchFamily="2" charset="-122"/>
              </a:rPr>
              <a:t>架构，其训练目标是预测下一个 </a:t>
            </a:r>
            <a:r>
              <a:rPr lang="en" altLang="zh-CN" sz="1800" dirty="0">
                <a:latin typeface="Songti SC" panose="02010600040101010101" pitchFamily="2" charset="-122"/>
                <a:ea typeface="Songti SC" panose="02010600040101010101" pitchFamily="2" charset="-122"/>
              </a:rPr>
              <a:t>token</a:t>
            </a:r>
            <a:r>
              <a:rPr lang="zh-CN" altLang="en" sz="1800" dirty="0">
                <a:latin typeface="Songti SC" panose="02010600040101010101" pitchFamily="2" charset="-122"/>
                <a:ea typeface="Songti SC" panose="02010600040101010101" pitchFamily="2" charset="-122"/>
              </a:rPr>
              <a:t>（</a:t>
            </a:r>
            <a:r>
              <a:rPr lang="en" altLang="zh-CN" sz="1800" dirty="0">
                <a:latin typeface="Songti SC" panose="02010600040101010101" pitchFamily="2" charset="-122"/>
                <a:ea typeface="Songti SC" panose="02010600040101010101" pitchFamily="2" charset="-122"/>
              </a:rPr>
              <a:t>next-token prediction</a:t>
            </a:r>
            <a:r>
              <a:rPr lang="zh-CN" altLang="en" sz="1800" dirty="0">
                <a:latin typeface="Songti SC" panose="02010600040101010101" pitchFamily="2" charset="-122"/>
                <a:ea typeface="Songti SC" panose="02010600040101010101" pitchFamily="2" charset="-122"/>
              </a:rPr>
              <a:t>），</a:t>
            </a:r>
            <a:r>
              <a:rPr lang="zh-CN" altLang="en-US" sz="1800" dirty="0">
                <a:latin typeface="Songti SC" panose="02010600040101010101" pitchFamily="2" charset="-122"/>
                <a:ea typeface="Songti SC" panose="02010600040101010101" pitchFamily="2" charset="-122"/>
              </a:rPr>
              <a:t>而非回归一个精确数值。这一结构设计天然更适合生成任务，而非直接打分或回归。</a:t>
            </a:r>
          </a:p>
          <a:p>
            <a:pPr>
              <a:lnSpc>
                <a:spcPct val="150000"/>
              </a:lnSpc>
            </a:pPr>
            <a:r>
              <a:rPr lang="zh-CN" altLang="en-US" sz="1800" b="1" dirty="0">
                <a:latin typeface="Songti SC" panose="02010600040101010101" pitchFamily="2" charset="-122"/>
                <a:ea typeface="Songti SC" panose="02010600040101010101" pitchFamily="2" charset="-122"/>
              </a:rPr>
              <a:t>训练目标错位</a:t>
            </a:r>
            <a:r>
              <a:rPr lang="zh-CN" altLang="en-US" sz="1800" dirty="0">
                <a:latin typeface="Songti SC" panose="02010600040101010101" pitchFamily="2" charset="-122"/>
                <a:ea typeface="Songti SC" panose="02010600040101010101" pitchFamily="2" charset="-122"/>
              </a:rPr>
              <a:t>：</a:t>
            </a:r>
            <a:r>
              <a:rPr lang="en" altLang="zh-CN" sz="1800" dirty="0">
                <a:latin typeface="Songti SC" panose="02010600040101010101" pitchFamily="2" charset="-122"/>
                <a:ea typeface="Songti SC" panose="02010600040101010101" pitchFamily="2" charset="-122"/>
              </a:rPr>
              <a:t>LLM </a:t>
            </a:r>
            <a:r>
              <a:rPr lang="zh-CN" altLang="en-US" sz="1800" dirty="0">
                <a:latin typeface="Songti SC" panose="02010600040101010101" pitchFamily="2" charset="-122"/>
                <a:ea typeface="Songti SC" panose="02010600040101010101" pitchFamily="2" charset="-122"/>
              </a:rPr>
              <a:t>在预训练阶段从未见过将输入句子映射为分数的监督任务，直接要求其给出准确分值，等同于要求其执行一个训练中未涵盖的“非语言任务”。</a:t>
            </a:r>
            <a:endParaRPr lang="en-US" altLang="zh-CN" sz="1800" dirty="0">
              <a:latin typeface="Songti SC" panose="02010600040101010101" pitchFamily="2" charset="-122"/>
              <a:ea typeface="Songti SC" panose="0201060004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1800" dirty="0">
                <a:latin typeface="Songti SC" panose="02010600040101010101" pitchFamily="2" charset="-122"/>
                <a:ea typeface="Songti SC" panose="02010600040101010101" pitchFamily="2" charset="-122"/>
              </a:rPr>
              <a:t>因此，继续强行让</a:t>
            </a:r>
            <a:r>
              <a:rPr lang="en" altLang="zh-CN" sz="1800" dirty="0">
                <a:latin typeface="Songti SC" panose="02010600040101010101" pitchFamily="2" charset="-122"/>
                <a:ea typeface="Songti SC" panose="02010600040101010101" pitchFamily="2" charset="-122"/>
              </a:rPr>
              <a:t>LLM“</a:t>
            </a:r>
            <a:r>
              <a:rPr lang="zh-CN" altLang="en-US" sz="1800" dirty="0">
                <a:latin typeface="Songti SC" panose="02010600040101010101" pitchFamily="2" charset="-122"/>
                <a:ea typeface="Songti SC" panose="02010600040101010101" pitchFamily="2" charset="-122"/>
              </a:rPr>
              <a:t>打分”并非明智选择，</a:t>
            </a:r>
            <a:r>
              <a:rPr lang="en" altLang="zh-CN" sz="1800" dirty="0">
                <a:latin typeface="Songti SC" panose="02010600040101010101" pitchFamily="2" charset="-122"/>
                <a:ea typeface="Songti SC" panose="02010600040101010101" pitchFamily="2" charset="-122"/>
              </a:rPr>
              <a:t>LLM</a:t>
            </a:r>
            <a:r>
              <a:rPr lang="zh-CN" altLang="en-US" sz="1800" dirty="0">
                <a:latin typeface="Songti SC" panose="02010600040101010101" pitchFamily="2" charset="-122"/>
                <a:ea typeface="Songti SC" panose="02010600040101010101" pitchFamily="2" charset="-122"/>
              </a:rPr>
              <a:t>更适合用来“生成”。直接让 </a:t>
            </a:r>
            <a:r>
              <a:rPr lang="en" altLang="zh-CN" sz="1800" dirty="0">
                <a:latin typeface="Songti SC" panose="02010600040101010101" pitchFamily="2" charset="-122"/>
                <a:ea typeface="Songti SC" panose="02010600040101010101" pitchFamily="2" charset="-122"/>
              </a:rPr>
              <a:t>LLM </a:t>
            </a:r>
            <a:r>
              <a:rPr lang="zh-CN" altLang="en-US" sz="1800" dirty="0">
                <a:latin typeface="Songti SC" panose="02010600040101010101" pitchFamily="2" charset="-122"/>
                <a:ea typeface="Songti SC" panose="02010600040101010101" pitchFamily="2" charset="-122"/>
              </a:rPr>
              <a:t>返回一个数字评分是一种效率低下、信息压缩严重的方法。因此，本文提出一种新的评估流程，充分利用 </a:t>
            </a:r>
            <a:r>
              <a:rPr lang="en" altLang="zh-CN" sz="1800" dirty="0">
                <a:latin typeface="Songti SC" panose="02010600040101010101" pitchFamily="2" charset="-122"/>
                <a:ea typeface="Songti SC" panose="02010600040101010101" pitchFamily="2" charset="-122"/>
              </a:rPr>
              <a:t>LLM </a:t>
            </a:r>
            <a:r>
              <a:rPr lang="zh-CN" altLang="en-US" sz="1800" dirty="0">
                <a:latin typeface="Songti SC" panose="02010600040101010101" pitchFamily="2" charset="-122"/>
                <a:ea typeface="Songti SC" panose="02010600040101010101" pitchFamily="2" charset="-122"/>
              </a:rPr>
              <a:t>的生成能力。</a:t>
            </a:r>
            <a:endParaRPr kumimoji="1" lang="zh-CN" altLang="en-US" sz="1800" dirty="0">
              <a:latin typeface="Songti SC" panose="02010600040101010101" pitchFamily="2" charset="-122"/>
              <a:ea typeface="Songti SC" panose="02010600040101010101" pitchFamily="2" charset="-122"/>
            </a:endParaRPr>
          </a:p>
          <a:p>
            <a:pPr marL="0" indent="0">
              <a:buNone/>
            </a:pPr>
            <a:endParaRPr kumimoji="1" lang="zh-CN" altLang="en-US" sz="1100" dirty="0"/>
          </a:p>
        </p:txBody>
      </p:sp>
      <p:sp>
        <p:nvSpPr>
          <p:cNvPr id="4" name="文本框 3">
            <a:extLst>
              <a:ext uri="{FF2B5EF4-FFF2-40B4-BE49-F238E27FC236}">
                <a16:creationId xmlns:a16="http://schemas.microsoft.com/office/drawing/2014/main" id="{4D5BFBE4-4108-8907-91C9-B50ED9AA88F3}"/>
              </a:ext>
            </a:extLst>
          </p:cNvPr>
          <p:cNvSpPr txBox="1"/>
          <p:nvPr/>
        </p:nvSpPr>
        <p:spPr>
          <a:xfrm>
            <a:off x="76200" y="4001294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kumimoji="1"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48767728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C678E73D-552E-95DF-39CD-A0A33596D3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" altLang="zh-CN" i="0" dirty="0">
                <a:solidFill>
                  <a:srgbClr val="40404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3. Methodology</a:t>
            </a:r>
            <a:endParaRPr kumimoji="1" lang="zh-CN" altLang="en-US" dirty="0"/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2AB3F57E-AAD9-94AF-F5B1-D416F1415ED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zh-CN" altLang="en-US" dirty="0"/>
              <a:t>介绍我的实验方法和优点</a:t>
            </a:r>
          </a:p>
        </p:txBody>
      </p:sp>
    </p:spTree>
    <p:extLst>
      <p:ext uri="{BB962C8B-B14F-4D97-AF65-F5344CB8AC3E}">
        <p14:creationId xmlns:p14="http://schemas.microsoft.com/office/powerpoint/2010/main" val="303908054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4BDB8E7-4390-C787-4BAA-2556E5680F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" altLang="zh-CN" i="0" dirty="0">
                <a:solidFill>
                  <a:srgbClr val="40404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3. Methodology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BC536A32-5529-2F52-1FB3-2803553523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lnSpc>
                <a:spcPct val="150000"/>
              </a:lnSpc>
            </a:pPr>
            <a:r>
              <a:rPr lang="zh-CN" altLang="en-US" sz="2200" dirty="0">
                <a:latin typeface="Songti SC" panose="02010600040101010101" pitchFamily="2" charset="-122"/>
                <a:ea typeface="Songti SC" panose="02010600040101010101" pitchFamily="2" charset="-122"/>
              </a:rPr>
              <a:t>我们提出一种基于生成的评估流程，包括以下三步：</a:t>
            </a:r>
          </a:p>
          <a:p>
            <a:pPr lvl="1">
              <a:lnSpc>
                <a:spcPct val="150000"/>
              </a:lnSpc>
              <a:buFont typeface="+mj-lt"/>
              <a:buAutoNum type="arabicPeriod"/>
            </a:pPr>
            <a:r>
              <a:rPr lang="zh-CN" altLang="en-US" sz="2000" dirty="0">
                <a:latin typeface="Songti SC" panose="02010600040101010101" pitchFamily="2" charset="-122"/>
                <a:ea typeface="Songti SC" panose="02010600040101010101" pitchFamily="2" charset="-122"/>
              </a:rPr>
              <a:t>生成参考译文：对于源句 </a:t>
            </a:r>
            <a:r>
              <a:rPr lang="en" altLang="zh-CN" sz="2000" dirty="0">
                <a:latin typeface="Songti SC" panose="02010600040101010101" pitchFamily="2" charset="-122"/>
                <a:ea typeface="Songti SC" panose="02010600040101010101" pitchFamily="2" charset="-122"/>
              </a:rPr>
              <a:t>S</a:t>
            </a:r>
            <a:r>
              <a:rPr lang="zh-CN" altLang="en" sz="2000" dirty="0">
                <a:latin typeface="Songti SC" panose="02010600040101010101" pitchFamily="2" charset="-122"/>
                <a:ea typeface="Songti SC" panose="02010600040101010101" pitchFamily="2" charset="-122"/>
              </a:rPr>
              <a:t>，</a:t>
            </a:r>
            <a:r>
              <a:rPr lang="zh-CN" altLang="en-US" sz="2000" dirty="0">
                <a:latin typeface="Songti SC" panose="02010600040101010101" pitchFamily="2" charset="-122"/>
                <a:ea typeface="Songti SC" panose="02010600040101010101" pitchFamily="2" charset="-122"/>
              </a:rPr>
              <a:t>使用</a:t>
            </a:r>
            <a:r>
              <a:rPr lang="en" altLang="zh-CN" sz="2000" dirty="0">
                <a:latin typeface="Songti SC" panose="02010600040101010101" pitchFamily="2" charset="-122"/>
                <a:ea typeface="Songti SC" panose="02010600040101010101" pitchFamily="2" charset="-122"/>
              </a:rPr>
              <a:t>LLM</a:t>
            </a:r>
            <a:r>
              <a:rPr lang="zh-CN" altLang="en-US" sz="2000" dirty="0">
                <a:latin typeface="Songti SC" panose="02010600040101010101" pitchFamily="2" charset="-122"/>
                <a:ea typeface="Songti SC" panose="02010600040101010101" pitchFamily="2" charset="-122"/>
              </a:rPr>
              <a:t>生成一条自身认为“最优”的译文 </a:t>
            </a:r>
            <a:r>
              <a:rPr lang="en" altLang="zh-CN" sz="2000" dirty="0">
                <a:latin typeface="Songti SC" panose="02010600040101010101" pitchFamily="2" charset="-122"/>
                <a:ea typeface="Songti SC" panose="02010600040101010101" pitchFamily="2" charset="-122"/>
              </a:rPr>
              <a:t>T</a:t>
            </a:r>
            <a:r>
              <a:rPr lang="en" altLang="zh-CN" sz="2000" baseline="-25000" dirty="0">
                <a:latin typeface="Songti SC" panose="02010600040101010101" pitchFamily="2" charset="-122"/>
                <a:ea typeface="Songti SC" panose="02010600040101010101" pitchFamily="2" charset="-122"/>
              </a:rPr>
              <a:t>LLM</a:t>
            </a:r>
            <a:r>
              <a:rPr lang="en" altLang="zh-CN" sz="2000" dirty="0">
                <a:latin typeface="Songti SC" panose="02010600040101010101" pitchFamily="2" charset="-122"/>
                <a:ea typeface="Songti SC" panose="02010600040101010101" pitchFamily="2" charset="-122"/>
              </a:rPr>
              <a:t>​</a:t>
            </a:r>
            <a:r>
              <a:rPr lang="zh-CN" altLang="en" sz="2000" dirty="0">
                <a:latin typeface="Songti SC" panose="02010600040101010101" pitchFamily="2" charset="-122"/>
                <a:ea typeface="Songti SC" panose="02010600040101010101" pitchFamily="2" charset="-122"/>
              </a:rPr>
              <a:t>。</a:t>
            </a:r>
          </a:p>
          <a:p>
            <a:pPr lvl="1">
              <a:lnSpc>
                <a:spcPct val="150000"/>
              </a:lnSpc>
              <a:buFont typeface="+mj-lt"/>
              <a:buAutoNum type="arabicPeriod"/>
            </a:pPr>
            <a:r>
              <a:rPr lang="zh-CN" altLang="en-US" sz="2000" dirty="0">
                <a:latin typeface="Songti SC" panose="02010600040101010101" pitchFamily="2" charset="-122"/>
                <a:ea typeface="Songti SC" panose="02010600040101010101" pitchFamily="2" charset="-122"/>
              </a:rPr>
              <a:t>语义相似度计算：使用语义嵌入模型（如 </a:t>
            </a:r>
            <a:r>
              <a:rPr lang="en" altLang="zh-CN" sz="2000" dirty="0">
                <a:latin typeface="Songti SC" panose="02010600040101010101" pitchFamily="2" charset="-122"/>
                <a:ea typeface="Songti SC" panose="02010600040101010101" pitchFamily="2" charset="-122"/>
              </a:rPr>
              <a:t>Sentence-BERT all-mpnet-base-v2</a:t>
            </a:r>
            <a:r>
              <a:rPr lang="zh-CN" altLang="en" sz="2000" dirty="0">
                <a:latin typeface="Songti SC" panose="02010600040101010101" pitchFamily="2" charset="-122"/>
                <a:ea typeface="Songti SC" panose="02010600040101010101" pitchFamily="2" charset="-122"/>
              </a:rPr>
              <a:t>）</a:t>
            </a:r>
            <a:r>
              <a:rPr lang="zh-CN" altLang="en-US" sz="2000" dirty="0">
                <a:latin typeface="Songti SC" panose="02010600040101010101" pitchFamily="2" charset="-122"/>
                <a:ea typeface="Songti SC" panose="02010600040101010101" pitchFamily="2" charset="-122"/>
              </a:rPr>
              <a:t>计算 </a:t>
            </a:r>
            <a:r>
              <a:rPr lang="en" altLang="zh-CN" sz="2000" dirty="0">
                <a:latin typeface="Songti SC" panose="02010600040101010101" pitchFamily="2" charset="-122"/>
                <a:ea typeface="Songti SC" panose="02010600040101010101" pitchFamily="2" charset="-122"/>
              </a:rPr>
              <a:t>T</a:t>
            </a:r>
            <a:r>
              <a:rPr lang="en" altLang="zh-CN" sz="2000" baseline="-25000" dirty="0">
                <a:latin typeface="Songti SC" panose="02010600040101010101" pitchFamily="2" charset="-122"/>
                <a:ea typeface="Songti SC" panose="02010600040101010101" pitchFamily="2" charset="-122"/>
              </a:rPr>
              <a:t>LLM</a:t>
            </a:r>
            <a:r>
              <a:rPr lang="en" altLang="zh-CN" sz="2000" dirty="0">
                <a:latin typeface="Songti SC" panose="02010600040101010101" pitchFamily="2" charset="-122"/>
                <a:ea typeface="Songti SC" panose="02010600040101010101" pitchFamily="2" charset="-122"/>
              </a:rPr>
              <a:t>​ </a:t>
            </a:r>
            <a:r>
              <a:rPr lang="zh-CN" altLang="en-US" sz="2000" dirty="0">
                <a:latin typeface="Songti SC" panose="02010600040101010101" pitchFamily="2" charset="-122"/>
                <a:ea typeface="Songti SC" panose="02010600040101010101" pitchFamily="2" charset="-122"/>
              </a:rPr>
              <a:t>与机器翻译输出 </a:t>
            </a:r>
            <a:r>
              <a:rPr lang="en" altLang="zh-CN" sz="2000" dirty="0">
                <a:latin typeface="Songti SC" panose="02010600040101010101" pitchFamily="2" charset="-122"/>
                <a:ea typeface="Songti SC" panose="02010600040101010101" pitchFamily="2" charset="-122"/>
              </a:rPr>
              <a:t>T</a:t>
            </a:r>
            <a:r>
              <a:rPr lang="en" altLang="zh-CN" sz="2000" baseline="-25000" dirty="0">
                <a:latin typeface="Songti SC" panose="02010600040101010101" pitchFamily="2" charset="-122"/>
                <a:ea typeface="Songti SC" panose="02010600040101010101" pitchFamily="2" charset="-122"/>
              </a:rPr>
              <a:t>MT</a:t>
            </a:r>
            <a:r>
              <a:rPr lang="en" altLang="zh-CN" sz="2000" dirty="0">
                <a:latin typeface="Songti SC" panose="02010600040101010101" pitchFamily="2" charset="-122"/>
                <a:ea typeface="Songti SC" panose="02010600040101010101" pitchFamily="2" charset="-122"/>
              </a:rPr>
              <a:t>​ </a:t>
            </a:r>
            <a:r>
              <a:rPr lang="zh-CN" altLang="en-US" sz="2000" dirty="0">
                <a:latin typeface="Songti SC" panose="02010600040101010101" pitchFamily="2" charset="-122"/>
                <a:ea typeface="Songti SC" panose="02010600040101010101" pitchFamily="2" charset="-122"/>
              </a:rPr>
              <a:t>的余弦相似度：</a:t>
            </a:r>
          </a:p>
          <a:p>
            <a:pPr lvl="1">
              <a:lnSpc>
                <a:spcPct val="150000"/>
              </a:lnSpc>
              <a:buFont typeface="+mj-lt"/>
              <a:buAutoNum type="arabicPeriod"/>
            </a:pPr>
            <a:r>
              <a:rPr lang="zh-CN" altLang="en-US" sz="2000" dirty="0">
                <a:latin typeface="Songti SC" panose="02010600040101010101" pitchFamily="2" charset="-122"/>
                <a:ea typeface="Songti SC" panose="02010600040101010101" pitchFamily="2" charset="-122"/>
              </a:rPr>
              <a:t>得分输出：将相似度作为最终译文质量得分。</a:t>
            </a:r>
            <a:endParaRPr lang="en-US" altLang="zh-CN" sz="2000" dirty="0">
              <a:latin typeface="Songti SC" panose="02010600040101010101" pitchFamily="2" charset="-122"/>
              <a:ea typeface="Songti SC" panose="02010600040101010101" pitchFamily="2" charset="-122"/>
            </a:endParaRPr>
          </a:p>
          <a:p>
            <a:pPr marL="457200" lvl="1" indent="0" algn="ctr">
              <a:lnSpc>
                <a:spcPct val="150000"/>
              </a:lnSpc>
              <a:buNone/>
            </a:pPr>
            <a:r>
              <a:rPr lang="en" altLang="zh-CN" b="1" dirty="0">
                <a:latin typeface="Songti SC" panose="02010600040101010101" pitchFamily="2" charset="-122"/>
                <a:ea typeface="Songti SC" panose="02010600040101010101" pitchFamily="2" charset="-122"/>
              </a:rPr>
              <a:t>Score</a:t>
            </a:r>
            <a:r>
              <a:rPr lang="zh-CN" altLang="en-US" b="1" dirty="0">
                <a:latin typeface="Songti SC" panose="02010600040101010101" pitchFamily="2" charset="-122"/>
                <a:ea typeface="Songti SC" panose="02010600040101010101" pitchFamily="2" charset="-122"/>
              </a:rPr>
              <a:t> </a:t>
            </a:r>
            <a:r>
              <a:rPr lang="en" altLang="zh-CN" b="1" dirty="0">
                <a:latin typeface="Songti SC" panose="02010600040101010101" pitchFamily="2" charset="-122"/>
                <a:ea typeface="Songti SC" panose="02010600040101010101" pitchFamily="2" charset="-122"/>
              </a:rPr>
              <a:t>=</a:t>
            </a:r>
            <a:r>
              <a:rPr lang="zh-CN" altLang="en-US" b="1" dirty="0">
                <a:latin typeface="Songti SC" panose="02010600040101010101" pitchFamily="2" charset="-122"/>
                <a:ea typeface="Songti SC" panose="02010600040101010101" pitchFamily="2" charset="-122"/>
              </a:rPr>
              <a:t> </a:t>
            </a:r>
            <a:r>
              <a:rPr lang="en" altLang="zh-CN" b="1" dirty="0">
                <a:latin typeface="Songti SC" panose="02010600040101010101" pitchFamily="2" charset="-122"/>
                <a:ea typeface="Songti SC" panose="02010600040101010101" pitchFamily="2" charset="-122"/>
              </a:rPr>
              <a:t>cos</a:t>
            </a:r>
            <a:r>
              <a:rPr lang="zh-CN" altLang="en-US" b="1" dirty="0">
                <a:latin typeface="Songti SC" panose="02010600040101010101" pitchFamily="2" charset="-122"/>
                <a:ea typeface="Songti SC" panose="02010600040101010101" pitchFamily="2" charset="-122"/>
              </a:rPr>
              <a:t> </a:t>
            </a:r>
            <a:r>
              <a:rPr lang="en-US" altLang="zh-CN" b="1" dirty="0">
                <a:latin typeface="Songti SC" panose="02010600040101010101" pitchFamily="2" charset="-122"/>
                <a:ea typeface="Songti SC" panose="02010600040101010101" pitchFamily="2" charset="-122"/>
              </a:rPr>
              <a:t>{ </a:t>
            </a:r>
            <a:r>
              <a:rPr lang="en" altLang="zh-CN" b="1" dirty="0">
                <a:latin typeface="Songti SC" panose="02010600040101010101" pitchFamily="2" charset="-122"/>
                <a:ea typeface="Songti SC" panose="02010600040101010101" pitchFamily="2" charset="-122"/>
              </a:rPr>
              <a:t>embed(T</a:t>
            </a:r>
            <a:r>
              <a:rPr lang="en" altLang="zh-CN" b="1" baseline="-25000" dirty="0">
                <a:latin typeface="Songti SC" panose="02010600040101010101" pitchFamily="2" charset="-122"/>
                <a:ea typeface="Songti SC" panose="02010600040101010101" pitchFamily="2" charset="-122"/>
              </a:rPr>
              <a:t>LLM</a:t>
            </a:r>
            <a:r>
              <a:rPr lang="en" altLang="zh-CN" b="1" dirty="0">
                <a:latin typeface="Songti SC" panose="02010600040101010101" pitchFamily="2" charset="-122"/>
                <a:ea typeface="Songti SC" panose="02010600040101010101" pitchFamily="2" charset="-122"/>
              </a:rPr>
              <a:t>),</a:t>
            </a:r>
            <a:r>
              <a:rPr lang="zh-CN" altLang="en-US" b="1" dirty="0">
                <a:latin typeface="Songti SC" panose="02010600040101010101" pitchFamily="2" charset="-122"/>
                <a:ea typeface="Songti SC" panose="02010600040101010101" pitchFamily="2" charset="-122"/>
              </a:rPr>
              <a:t> </a:t>
            </a:r>
            <a:r>
              <a:rPr lang="en-US" altLang="zh-CN" b="1" dirty="0">
                <a:latin typeface="Songti SC" panose="02010600040101010101" pitchFamily="2" charset="-122"/>
                <a:ea typeface="Songti SC" panose="02010600040101010101" pitchFamily="2" charset="-122"/>
              </a:rPr>
              <a:t> </a:t>
            </a:r>
            <a:r>
              <a:rPr lang="en" altLang="zh-CN" b="1" dirty="0">
                <a:latin typeface="Songti SC" panose="02010600040101010101" pitchFamily="2" charset="-122"/>
                <a:ea typeface="Songti SC" panose="02010600040101010101" pitchFamily="2" charset="-122"/>
              </a:rPr>
              <a:t>embed(T</a:t>
            </a:r>
            <a:r>
              <a:rPr lang="en" altLang="zh-CN" b="1" baseline="-25000" dirty="0">
                <a:latin typeface="Songti SC" panose="02010600040101010101" pitchFamily="2" charset="-122"/>
                <a:ea typeface="Songti SC" panose="02010600040101010101" pitchFamily="2" charset="-122"/>
              </a:rPr>
              <a:t>MT</a:t>
            </a:r>
            <a:r>
              <a:rPr lang="en" altLang="zh-CN" b="1" dirty="0">
                <a:latin typeface="Songti SC" panose="02010600040101010101" pitchFamily="2" charset="-122"/>
                <a:ea typeface="Songti SC" panose="02010600040101010101" pitchFamily="2" charset="-122"/>
              </a:rPr>
              <a:t>) }</a:t>
            </a:r>
            <a:endParaRPr lang="zh-CN" altLang="en-US" b="1" dirty="0">
              <a:latin typeface="Songti SC" panose="02010600040101010101" pitchFamily="2" charset="-122"/>
              <a:ea typeface="Songti SC" panose="0201060004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2200" dirty="0">
                <a:latin typeface="Songti SC" panose="02010600040101010101" pitchFamily="2" charset="-122"/>
                <a:ea typeface="Songti SC" panose="02010600040101010101" pitchFamily="2" charset="-122"/>
              </a:rPr>
              <a:t>该方法充分利用 </a:t>
            </a:r>
            <a:r>
              <a:rPr lang="en" altLang="zh-CN" sz="2200" dirty="0">
                <a:latin typeface="Songti SC" panose="02010600040101010101" pitchFamily="2" charset="-122"/>
                <a:ea typeface="Songti SC" panose="02010600040101010101" pitchFamily="2" charset="-122"/>
              </a:rPr>
              <a:t>LLM </a:t>
            </a:r>
            <a:r>
              <a:rPr lang="zh-CN" altLang="en-US" sz="2200" dirty="0">
                <a:latin typeface="Songti SC" panose="02010600040101010101" pitchFamily="2" charset="-122"/>
                <a:ea typeface="Songti SC" panose="02010600040101010101" pitchFamily="2" charset="-122"/>
              </a:rPr>
              <a:t>的生成优势，绕过直接打分机制，将评估任务转化为“生成</a:t>
            </a:r>
            <a:r>
              <a:rPr lang="en-US" altLang="zh-CN" sz="2200" dirty="0">
                <a:latin typeface="Songti SC" panose="02010600040101010101" pitchFamily="2" charset="-122"/>
                <a:ea typeface="Songti SC" panose="02010600040101010101" pitchFamily="2" charset="-122"/>
              </a:rPr>
              <a:t>-</a:t>
            </a:r>
            <a:r>
              <a:rPr lang="zh-CN" altLang="en-US" sz="2200" dirty="0">
                <a:latin typeface="Songti SC" panose="02010600040101010101" pitchFamily="2" charset="-122"/>
                <a:ea typeface="Songti SC" panose="02010600040101010101" pitchFamily="2" charset="-122"/>
              </a:rPr>
              <a:t>对比”范式。</a:t>
            </a:r>
          </a:p>
          <a:p>
            <a:pPr lvl="1">
              <a:lnSpc>
                <a:spcPct val="150000"/>
              </a:lnSpc>
            </a:pPr>
            <a:r>
              <a:rPr lang="zh-CN" altLang="en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相关论文</a:t>
            </a:r>
            <a:r>
              <a:rPr lang="en" altLang="zh-CN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《</a:t>
            </a:r>
            <a:r>
              <a:rPr lang="en" altLang="zh-CN" sz="1400" b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Findings of the Quality Estimation Shared Task at WMT 2024 Are LLMs Closing the Gap in QE? </a:t>
            </a:r>
            <a:r>
              <a:rPr lang="en" altLang="zh-CN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》</a:t>
            </a:r>
          </a:p>
          <a:p>
            <a:pPr lvl="1">
              <a:lnSpc>
                <a:spcPct val="150000"/>
              </a:lnSpc>
            </a:pPr>
            <a:endParaRPr lang="en" altLang="zh-CN" sz="1100" dirty="0"/>
          </a:p>
        </p:txBody>
      </p:sp>
    </p:spTree>
    <p:extLst>
      <p:ext uri="{BB962C8B-B14F-4D97-AF65-F5344CB8AC3E}">
        <p14:creationId xmlns:p14="http://schemas.microsoft.com/office/powerpoint/2010/main" val="161200443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4BDB8E7-4390-C787-4BAA-2556E5680F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" altLang="zh-CN" i="0" dirty="0">
                <a:solidFill>
                  <a:srgbClr val="40404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3. Methodology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BC536A32-5529-2F52-1FB3-2803553523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zh-CN" altLang="en-US" sz="2200" dirty="0">
                <a:latin typeface="Songti SC" panose="02010600040101010101" pitchFamily="2" charset="-122"/>
                <a:ea typeface="Songti SC" panose="02010600040101010101" pitchFamily="2" charset="-122"/>
              </a:rPr>
              <a:t>该方法的优势：</a:t>
            </a:r>
            <a:endParaRPr lang="en-US" altLang="zh-CN" sz="2200" dirty="0">
              <a:latin typeface="Songti SC" panose="02010600040101010101" pitchFamily="2" charset="-122"/>
              <a:ea typeface="Songti SC" panose="02010600040101010101" pitchFamily="2" charset="-122"/>
            </a:endParaRPr>
          </a:p>
          <a:p>
            <a:pPr marL="457200" lvl="1" indent="0">
              <a:lnSpc>
                <a:spcPct val="150000"/>
              </a:lnSpc>
              <a:buNone/>
            </a:pPr>
            <a:r>
              <a:rPr lang="en-US" altLang="zh-CN" sz="2000" dirty="0">
                <a:latin typeface="Songti SC" panose="02010600040101010101" pitchFamily="2" charset="-122"/>
                <a:ea typeface="Songti SC" panose="02010600040101010101" pitchFamily="2" charset="-122"/>
              </a:rPr>
              <a:t>1.</a:t>
            </a:r>
            <a:r>
              <a:rPr lang="zh-CN" altLang="en-US" sz="2000" dirty="0">
                <a:latin typeface="Songti SC" panose="02010600040101010101" pitchFamily="2" charset="-122"/>
                <a:ea typeface="Songti SC" panose="02010600040101010101" pitchFamily="2" charset="-122"/>
              </a:rPr>
              <a:t> 不存在模型打不出分、不给打分的问题。</a:t>
            </a:r>
            <a:endParaRPr lang="en-US" altLang="zh-CN" sz="2000" dirty="0">
              <a:latin typeface="Songti SC" panose="02010600040101010101" pitchFamily="2" charset="-122"/>
              <a:ea typeface="Songti SC" panose="02010600040101010101" pitchFamily="2" charset="-122"/>
            </a:endParaRPr>
          </a:p>
          <a:p>
            <a:pPr lvl="2">
              <a:lnSpc>
                <a:spcPct val="150000"/>
              </a:lnSpc>
            </a:pPr>
            <a:r>
              <a:rPr lang="zh-CN" altLang="en-US" sz="1600" dirty="0">
                <a:latin typeface="Songti SC" panose="02010600040101010101" pitchFamily="2" charset="-122"/>
                <a:ea typeface="Songti SC" panose="02010600040101010101" pitchFamily="2" charset="-122"/>
              </a:rPr>
              <a:t>因为</a:t>
            </a:r>
            <a:r>
              <a:rPr lang="en-US" altLang="zh-CN" sz="1600" dirty="0">
                <a:latin typeface="Songti SC" panose="02010600040101010101" pitchFamily="2" charset="-122"/>
                <a:ea typeface="Songti SC" panose="02010600040101010101" pitchFamily="2" charset="-122"/>
              </a:rPr>
              <a:t>baseline</a:t>
            </a:r>
            <a:r>
              <a:rPr lang="zh-CN" altLang="en-US" sz="1600" dirty="0">
                <a:latin typeface="Songti SC" panose="02010600040101010101" pitchFamily="2" charset="-122"/>
                <a:ea typeface="Songti SC" panose="02010600040101010101" pitchFamily="2" charset="-122"/>
              </a:rPr>
              <a:t>论文中统计过</a:t>
            </a:r>
            <a:r>
              <a:rPr lang="en" altLang="zh-CN" sz="1600" dirty="0">
                <a:latin typeface="Songti SC" panose="02010600040101010101" pitchFamily="2" charset="-122"/>
                <a:ea typeface="Songti SC" panose="02010600040101010101" pitchFamily="2" charset="-122"/>
              </a:rPr>
              <a:t>LLM generated output without a score</a:t>
            </a:r>
            <a:r>
              <a:rPr lang="zh-CN" altLang="en" sz="1600" dirty="0">
                <a:latin typeface="Songti SC" panose="02010600040101010101" pitchFamily="2" charset="-122"/>
                <a:ea typeface="Songti SC" panose="02010600040101010101" pitchFamily="2" charset="-122"/>
              </a:rPr>
              <a:t>的</a:t>
            </a:r>
            <a:r>
              <a:rPr lang="zh-CN" altLang="en-US" sz="1600" dirty="0">
                <a:latin typeface="Songti SC" panose="02010600040101010101" pitchFamily="2" charset="-122"/>
                <a:ea typeface="Songti SC" panose="02010600040101010101" pitchFamily="2" charset="-122"/>
              </a:rPr>
              <a:t>情况</a:t>
            </a:r>
            <a:endParaRPr lang="en-US" altLang="zh-CN" sz="1600" dirty="0">
              <a:latin typeface="Songti SC" panose="02010600040101010101" pitchFamily="2" charset="-122"/>
              <a:ea typeface="Songti SC" panose="02010600040101010101" pitchFamily="2" charset="-122"/>
            </a:endParaRPr>
          </a:p>
          <a:p>
            <a:pPr marL="457200" lvl="1" indent="0">
              <a:lnSpc>
                <a:spcPct val="150000"/>
              </a:lnSpc>
              <a:buNone/>
            </a:pPr>
            <a:r>
              <a:rPr lang="en-US" altLang="zh-CN" sz="2000" dirty="0">
                <a:latin typeface="Songti SC" panose="02010600040101010101" pitchFamily="2" charset="-122"/>
                <a:ea typeface="Songti SC" panose="02010600040101010101" pitchFamily="2" charset="-122"/>
              </a:rPr>
              <a:t>2.</a:t>
            </a:r>
            <a:r>
              <a:rPr lang="zh-CN" altLang="en-US" sz="2000" dirty="0">
                <a:latin typeface="Songti SC" panose="02010600040101010101" pitchFamily="2" charset="-122"/>
                <a:ea typeface="Songti SC" panose="02010600040101010101" pitchFamily="2" charset="-122"/>
              </a:rPr>
              <a:t> 相似度分数更加准确，小数点后精确度更高。</a:t>
            </a:r>
            <a:endParaRPr lang="en-US" altLang="zh-CN" sz="2000" dirty="0">
              <a:latin typeface="Songti SC" panose="02010600040101010101" pitchFamily="2" charset="-122"/>
              <a:ea typeface="Songti SC" panose="02010600040101010101" pitchFamily="2" charset="-122"/>
            </a:endParaRPr>
          </a:p>
          <a:p>
            <a:pPr lvl="2">
              <a:lnSpc>
                <a:spcPct val="150000"/>
              </a:lnSpc>
            </a:pPr>
            <a:r>
              <a:rPr lang="zh-CN" altLang="en-US" sz="1600" dirty="0">
                <a:latin typeface="Songti SC" panose="02010600040101010101" pitchFamily="2" charset="-122"/>
                <a:ea typeface="Songti SC" panose="02010600040101010101" pitchFamily="2" charset="-122"/>
              </a:rPr>
              <a:t>模型返回的分数都是整数，而且一般倾向于给出</a:t>
            </a:r>
            <a:r>
              <a:rPr lang="en-US" altLang="zh-CN" sz="1600" dirty="0">
                <a:latin typeface="Songti SC" panose="02010600040101010101" pitchFamily="2" charset="-122"/>
                <a:ea typeface="Songti SC" panose="02010600040101010101" pitchFamily="2" charset="-122"/>
              </a:rPr>
              <a:t>90</a:t>
            </a:r>
            <a:r>
              <a:rPr lang="zh-CN" altLang="en-US" sz="1600" dirty="0">
                <a:latin typeface="Songti SC" panose="02010600040101010101" pitchFamily="2" charset="-122"/>
                <a:ea typeface="Songti SC" panose="02010600040101010101" pitchFamily="2" charset="-122"/>
              </a:rPr>
              <a:t>、</a:t>
            </a:r>
            <a:r>
              <a:rPr lang="en-US" altLang="zh-CN" sz="1600" dirty="0">
                <a:latin typeface="Songti SC" panose="02010600040101010101" pitchFamily="2" charset="-122"/>
                <a:ea typeface="Songti SC" panose="02010600040101010101" pitchFamily="2" charset="-122"/>
              </a:rPr>
              <a:t>85</a:t>
            </a:r>
            <a:r>
              <a:rPr lang="zh-CN" altLang="en-US" sz="1600" dirty="0">
                <a:latin typeface="Songti SC" panose="02010600040101010101" pitchFamily="2" charset="-122"/>
                <a:ea typeface="Songti SC" panose="02010600040101010101" pitchFamily="2" charset="-122"/>
              </a:rPr>
              <a:t>这种的分数，常出现“模式记忆” 。</a:t>
            </a:r>
            <a:endParaRPr lang="en-US" altLang="zh-CN" sz="1600" dirty="0">
              <a:latin typeface="Songti SC" panose="02010600040101010101" pitchFamily="2" charset="-122"/>
              <a:ea typeface="Songti SC" panose="02010600040101010101" pitchFamily="2" charset="-122"/>
            </a:endParaRPr>
          </a:p>
          <a:p>
            <a:pPr lvl="2">
              <a:lnSpc>
                <a:spcPct val="150000"/>
              </a:lnSpc>
            </a:pPr>
            <a:r>
              <a:rPr lang="zh-CN" altLang="en-US" sz="1600" dirty="0">
                <a:latin typeface="Songti SC" panose="02010600040101010101" pitchFamily="2" charset="-122"/>
                <a:ea typeface="Songti SC" panose="02010600040101010101" pitchFamily="2" charset="-122"/>
              </a:rPr>
              <a:t>直接打分分布稀疏。而语义相似度是连续空间，能捕捉到更细微的质量差异；</a:t>
            </a:r>
            <a:endParaRPr lang="en-US" altLang="zh-CN" sz="1600" dirty="0">
              <a:latin typeface="Songti SC" panose="02010600040101010101" pitchFamily="2" charset="-122"/>
              <a:ea typeface="Songti SC" panose="02010600040101010101" pitchFamily="2" charset="-122"/>
            </a:endParaRPr>
          </a:p>
          <a:p>
            <a:pPr marL="457200" lvl="1" indent="0">
              <a:lnSpc>
                <a:spcPct val="150000"/>
              </a:lnSpc>
              <a:buNone/>
            </a:pPr>
            <a:r>
              <a:rPr lang="en-US" altLang="zh-CN" sz="2000" dirty="0">
                <a:latin typeface="Songti SC" panose="02010600040101010101" pitchFamily="2" charset="-122"/>
                <a:ea typeface="Songti SC" panose="02010600040101010101" pitchFamily="2" charset="-122"/>
              </a:rPr>
              <a:t>3.</a:t>
            </a:r>
            <a:r>
              <a:rPr lang="zh-CN" altLang="en-US" sz="2000" dirty="0">
                <a:latin typeface="Songti SC" panose="02010600040101010101" pitchFamily="2" charset="-122"/>
                <a:ea typeface="Songti SC" panose="02010600040101010101" pitchFamily="2" charset="-122"/>
              </a:rPr>
              <a:t> 适用于没有参考译文的情况。</a:t>
            </a:r>
            <a:endParaRPr lang="en-US" altLang="zh-CN" sz="2000" dirty="0">
              <a:latin typeface="Songti SC" panose="02010600040101010101" pitchFamily="2" charset="-122"/>
              <a:ea typeface="Songti SC" panose="02010600040101010101" pitchFamily="2" charset="-122"/>
            </a:endParaRPr>
          </a:p>
          <a:p>
            <a:pPr lvl="2">
              <a:lnSpc>
                <a:spcPct val="150000"/>
              </a:lnSpc>
            </a:pPr>
            <a:r>
              <a:rPr lang="en-US" altLang="zh-CN" sz="1600" dirty="0">
                <a:latin typeface="Songti SC" panose="02010600040101010101" pitchFamily="2" charset="-122"/>
                <a:ea typeface="Songti SC" panose="02010600040101010101" pitchFamily="2" charset="-122"/>
              </a:rPr>
              <a:t>WMT</a:t>
            </a:r>
            <a:r>
              <a:rPr lang="zh-CN" altLang="en-US" sz="1600" dirty="0">
                <a:latin typeface="Songti SC" panose="02010600040101010101" pitchFamily="2" charset="-122"/>
                <a:ea typeface="Songti SC" panose="02010600040101010101" pitchFamily="2" charset="-122"/>
              </a:rPr>
              <a:t>最近的趋势就是重视没有参考译文的情况。因为现实生活中不可能总有参考译文。</a:t>
            </a:r>
            <a:endParaRPr lang="en-US" altLang="zh-CN" sz="1600" dirty="0">
              <a:latin typeface="Songti SC" panose="02010600040101010101" pitchFamily="2" charset="-122"/>
              <a:ea typeface="Songti SC" panose="02010600040101010101" pitchFamily="2" charset="-122"/>
            </a:endParaRPr>
          </a:p>
          <a:p>
            <a:pPr marL="0" indent="0">
              <a:lnSpc>
                <a:spcPct val="150000"/>
              </a:lnSpc>
              <a:buNone/>
            </a:pPr>
            <a:endParaRPr lang="en-US" altLang="zh-CN" sz="1800" dirty="0">
              <a:latin typeface="Songti SC" panose="02010600040101010101" pitchFamily="2" charset="-122"/>
              <a:ea typeface="Songti SC" panose="0201060004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14170137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C678E73D-552E-95DF-39CD-A0A33596D3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" altLang="zh-CN" i="0" dirty="0">
                <a:solidFill>
                  <a:srgbClr val="40404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4. Experiments</a:t>
            </a:r>
            <a:endParaRPr kumimoji="1" lang="zh-CN" altLang="en-US" dirty="0"/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2AB3F57E-AAD9-94AF-F5B1-D416F1415ED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14537968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4BDB8E7-4390-C787-4BAA-2556E5680F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" altLang="zh-CN" i="0" dirty="0">
                <a:solidFill>
                  <a:srgbClr val="40404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4.</a:t>
            </a:r>
            <a:r>
              <a:rPr lang="en-US" altLang="zh-CN" i="0" dirty="0">
                <a:solidFill>
                  <a:srgbClr val="40404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" altLang="zh-CN" i="0" dirty="0">
                <a:solidFill>
                  <a:srgbClr val="40404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Experimental Setup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BC536A32-5529-2F52-1FB3-2803553523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667251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50000"/>
              </a:lnSpc>
            </a:pPr>
            <a:r>
              <a:rPr kumimoji="1" lang="zh-CN" altLang="en-US" sz="2900" dirty="0">
                <a:latin typeface="Songti SC" panose="02010600040101010101" pitchFamily="2" charset="-122"/>
                <a:ea typeface="Songti SC" panose="02010600040101010101" pitchFamily="2" charset="-122"/>
              </a:rPr>
              <a:t>语言对（</a:t>
            </a:r>
            <a:r>
              <a:rPr kumimoji="1" lang="en-US" altLang="zh-CN" sz="2900" dirty="0">
                <a:latin typeface="Songti SC" panose="02010600040101010101" pitchFamily="2" charset="-122"/>
                <a:ea typeface="Songti SC" panose="02010600040101010101" pitchFamily="2" charset="-122"/>
              </a:rPr>
              <a:t>10</a:t>
            </a:r>
            <a:r>
              <a:rPr kumimoji="1" lang="zh-CN" altLang="en-US" sz="2900" dirty="0">
                <a:latin typeface="Songti SC" panose="02010600040101010101" pitchFamily="2" charset="-122"/>
                <a:ea typeface="Songti SC" panose="02010600040101010101" pitchFamily="2" charset="-122"/>
              </a:rPr>
              <a:t>）：</a:t>
            </a:r>
            <a:r>
              <a:rPr lang="zh-CN" altLang="en-US" sz="2900" dirty="0">
                <a:latin typeface="Songti SC" panose="02010600040101010101" pitchFamily="2" charset="-122"/>
                <a:ea typeface="Songti SC" panose="02010600040101010101" pitchFamily="2" charset="-122"/>
              </a:rPr>
              <a:t>高：</a:t>
            </a:r>
            <a:r>
              <a:rPr lang="en" altLang="zh-CN" sz="2900" dirty="0">
                <a:latin typeface="Songti SC" panose="02010600040101010101" pitchFamily="2" charset="-122"/>
                <a:ea typeface="Songti SC" panose="02010600040101010101" pitchFamily="2" charset="-122"/>
              </a:rPr>
              <a:t>DE-EN, RU-EN, ZH-EN</a:t>
            </a:r>
            <a:r>
              <a:rPr lang="zh-CN" altLang="en" sz="2900" dirty="0">
                <a:latin typeface="Songti SC" panose="02010600040101010101" pitchFamily="2" charset="-122"/>
                <a:ea typeface="Songti SC" panose="02010600040101010101" pitchFamily="2" charset="-122"/>
              </a:rPr>
              <a:t>；</a:t>
            </a:r>
            <a:r>
              <a:rPr lang="zh-CN" altLang="en-US" sz="2900" dirty="0">
                <a:latin typeface="Songti SC" panose="02010600040101010101" pitchFamily="2" charset="-122"/>
                <a:ea typeface="Songti SC" panose="02010600040101010101" pitchFamily="2" charset="-122"/>
              </a:rPr>
              <a:t>中：</a:t>
            </a:r>
            <a:r>
              <a:rPr lang="en" altLang="zh-CN" sz="2900" dirty="0">
                <a:latin typeface="Songti SC" panose="02010600040101010101" pitchFamily="2" charset="-122"/>
                <a:ea typeface="Songti SC" panose="02010600040101010101" pitchFamily="2" charset="-122"/>
              </a:rPr>
              <a:t>CS-EN, UK-EN, RO-EN, SI-EN</a:t>
            </a:r>
            <a:r>
              <a:rPr lang="zh-CN" altLang="en" sz="2900" dirty="0">
                <a:latin typeface="Songti SC" panose="02010600040101010101" pitchFamily="2" charset="-122"/>
                <a:ea typeface="Songti SC" panose="02010600040101010101" pitchFamily="2" charset="-122"/>
              </a:rPr>
              <a:t>；</a:t>
            </a:r>
            <a:r>
              <a:rPr lang="zh-CN" altLang="en-US" sz="2900" dirty="0">
                <a:latin typeface="Songti SC" panose="02010600040101010101" pitchFamily="2" charset="-122"/>
                <a:ea typeface="Songti SC" panose="02010600040101010101" pitchFamily="2" charset="-122"/>
              </a:rPr>
              <a:t>低：</a:t>
            </a:r>
            <a:r>
              <a:rPr lang="en" altLang="zh-CN" sz="2900" dirty="0">
                <a:latin typeface="Songti SC" panose="02010600040101010101" pitchFamily="2" charset="-122"/>
                <a:ea typeface="Songti SC" panose="02010600040101010101" pitchFamily="2" charset="-122"/>
              </a:rPr>
              <a:t>LIV-EN, ET-EN, NE-EN</a:t>
            </a:r>
            <a:r>
              <a:rPr lang="zh-CN" altLang="en" sz="2900" dirty="0">
                <a:latin typeface="Songti SC" panose="02010600040101010101" pitchFamily="2" charset="-122"/>
                <a:ea typeface="Songti SC" panose="02010600040101010101" pitchFamily="2" charset="-122"/>
              </a:rPr>
              <a:t>。</a:t>
            </a:r>
            <a:endParaRPr kumimoji="1" lang="en-US" altLang="zh-CN" sz="2900" dirty="0">
              <a:latin typeface="Songti SC" panose="02010600040101010101" pitchFamily="2" charset="-122"/>
              <a:ea typeface="Songti SC" panose="02010600040101010101" pitchFamily="2" charset="-122"/>
            </a:endParaRPr>
          </a:p>
          <a:p>
            <a:pPr>
              <a:lnSpc>
                <a:spcPct val="150000"/>
              </a:lnSpc>
            </a:pPr>
            <a:r>
              <a:rPr kumimoji="1" lang="zh-CN" altLang="en-US" sz="2900" dirty="0">
                <a:latin typeface="Songti SC" panose="02010600040101010101" pitchFamily="2" charset="-122"/>
                <a:ea typeface="Songti SC" panose="02010600040101010101" pitchFamily="2" charset="-122"/>
              </a:rPr>
              <a:t>大模型（</a:t>
            </a:r>
            <a:r>
              <a:rPr kumimoji="1" lang="en-US" altLang="zh-CN" sz="2900" dirty="0">
                <a:latin typeface="Songti SC" panose="02010600040101010101" pitchFamily="2" charset="-122"/>
                <a:ea typeface="Songti SC" panose="02010600040101010101" pitchFamily="2" charset="-122"/>
              </a:rPr>
              <a:t>10</a:t>
            </a:r>
            <a:r>
              <a:rPr kumimoji="1" lang="zh-CN" altLang="en-US" sz="2900" dirty="0">
                <a:latin typeface="Songti SC" panose="02010600040101010101" pitchFamily="2" charset="-122"/>
                <a:ea typeface="Songti SC" panose="02010600040101010101" pitchFamily="2" charset="-122"/>
              </a:rPr>
              <a:t>）：</a:t>
            </a:r>
            <a:r>
              <a:rPr kumimoji="1" lang="en" altLang="zh-CN" sz="2900" dirty="0">
                <a:latin typeface="Songti SC" panose="02010600040101010101" pitchFamily="2" charset="-122"/>
                <a:ea typeface="Songti SC" panose="02010600040101010101" pitchFamily="2" charset="-122"/>
              </a:rPr>
              <a:t>OpenChat3.5</a:t>
            </a:r>
            <a:r>
              <a:rPr kumimoji="1" lang="zh-CN" altLang="en-US" sz="2900" dirty="0">
                <a:latin typeface="Songti SC" panose="02010600040101010101" pitchFamily="2" charset="-122"/>
                <a:ea typeface="Songti SC" panose="02010600040101010101" pitchFamily="2" charset="-122"/>
              </a:rPr>
              <a:t>、</a:t>
            </a:r>
            <a:r>
              <a:rPr kumimoji="1" lang="en" altLang="zh-CN" sz="2900" dirty="0">
                <a:latin typeface="Songti SC" panose="02010600040101010101" pitchFamily="2" charset="-122"/>
                <a:ea typeface="Songti SC" panose="02010600040101010101" pitchFamily="2" charset="-122"/>
              </a:rPr>
              <a:t>OpenChat3.5</a:t>
            </a:r>
            <a:r>
              <a:rPr kumimoji="1" lang="zh-CN" altLang="en-US" sz="2900" dirty="0">
                <a:latin typeface="Songti SC" panose="02010600040101010101" pitchFamily="2" charset="-122"/>
                <a:ea typeface="Songti SC" panose="02010600040101010101" pitchFamily="2" charset="-122"/>
              </a:rPr>
              <a:t>、</a:t>
            </a:r>
            <a:r>
              <a:rPr kumimoji="1" lang="en" altLang="zh-CN" sz="2900" dirty="0">
                <a:latin typeface="Songti SC" panose="02010600040101010101" pitchFamily="2" charset="-122"/>
                <a:ea typeface="Songti SC" panose="02010600040101010101" pitchFamily="2" charset="-122"/>
              </a:rPr>
              <a:t>Gemma-7B</a:t>
            </a:r>
            <a:r>
              <a:rPr kumimoji="1" lang="zh-CN" altLang="en-US" sz="2900" dirty="0">
                <a:latin typeface="Songti SC" panose="02010600040101010101" pitchFamily="2" charset="-122"/>
                <a:ea typeface="Songti SC" panose="02010600040101010101" pitchFamily="2" charset="-122"/>
              </a:rPr>
              <a:t>、</a:t>
            </a:r>
            <a:r>
              <a:rPr kumimoji="1" lang="en" altLang="zh-CN" sz="2900" dirty="0">
                <a:latin typeface="Songti SC" panose="02010600040101010101" pitchFamily="2" charset="-122"/>
                <a:ea typeface="Songti SC" panose="02010600040101010101" pitchFamily="2" charset="-122"/>
              </a:rPr>
              <a:t>Llama-2-13B</a:t>
            </a:r>
            <a:r>
              <a:rPr kumimoji="1" lang="zh-CN" altLang="en-US" sz="2900" dirty="0">
                <a:latin typeface="Songti SC" panose="02010600040101010101" pitchFamily="2" charset="-122"/>
                <a:ea typeface="Songti SC" panose="02010600040101010101" pitchFamily="2" charset="-122"/>
              </a:rPr>
              <a:t>、</a:t>
            </a:r>
            <a:r>
              <a:rPr kumimoji="1" lang="en" altLang="zh-CN" sz="2900" dirty="0">
                <a:latin typeface="Songti SC" panose="02010600040101010101" pitchFamily="2" charset="-122"/>
                <a:ea typeface="Songti SC" panose="02010600040101010101" pitchFamily="2" charset="-122"/>
              </a:rPr>
              <a:t>Qwen1.5-14B</a:t>
            </a:r>
            <a:r>
              <a:rPr kumimoji="1" lang="zh-CN" altLang="en" sz="2900" dirty="0">
                <a:latin typeface="Songti SC" panose="02010600040101010101" pitchFamily="2" charset="-122"/>
                <a:ea typeface="Songti SC" panose="02010600040101010101" pitchFamily="2" charset="-122"/>
              </a:rPr>
              <a:t>等</a:t>
            </a:r>
            <a:endParaRPr kumimoji="1" lang="en-US" altLang="zh-CN" sz="2900" dirty="0">
              <a:latin typeface="Songti SC" panose="02010600040101010101" pitchFamily="2" charset="-122"/>
              <a:ea typeface="Songti SC" panose="02010600040101010101" pitchFamily="2" charset="-122"/>
            </a:endParaRPr>
          </a:p>
          <a:p>
            <a:pPr marL="269989" rtl="0">
              <a:spcBef>
                <a:spcPts val="0"/>
              </a:spcBef>
              <a:spcAft>
                <a:spcPts val="0"/>
              </a:spcAft>
            </a:pPr>
            <a:endParaRPr kumimoji="1" lang="en-US" altLang="zh-CN" sz="2900" dirty="0">
              <a:latin typeface="Songti SC" panose="02010600040101010101" pitchFamily="2" charset="-122"/>
              <a:ea typeface="Songti SC" panose="02010600040101010101" pitchFamily="2" charset="-122"/>
            </a:endParaRPr>
          </a:p>
          <a:p>
            <a:pPr marL="269989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kumimoji="1" lang="en-US" altLang="zh-CN" sz="2900" dirty="0">
                <a:latin typeface="Songti SC" panose="02010600040101010101" pitchFamily="2" charset="-122"/>
                <a:ea typeface="Songti SC" panose="02010600040101010101" pitchFamily="2" charset="-122"/>
              </a:rPr>
              <a:t>Prompt</a:t>
            </a:r>
            <a:r>
              <a:rPr kumimoji="1" lang="zh-CN" altLang="en-US" sz="2900" dirty="0">
                <a:latin typeface="Songti SC" panose="02010600040101010101" pitchFamily="2" charset="-122"/>
                <a:ea typeface="Songti SC" panose="02010600040101010101" pitchFamily="2" charset="-122"/>
              </a:rPr>
              <a:t>：</a:t>
            </a:r>
            <a:r>
              <a:rPr lang="en" altLang="zh-CN" sz="2900" i="0" u="none" strike="noStrike" dirty="0">
                <a:solidFill>
                  <a:srgbClr val="000000"/>
                </a:solidFill>
                <a:effectLst/>
                <a:latin typeface="Songti SC" panose="02010600040101010101" pitchFamily="2" charset="-122"/>
                <a:ea typeface="Songti SC" panose="02010600040101010101" pitchFamily="2" charset="-122"/>
              </a:rPr>
              <a:t>“You are a certified WMT benchmark translator. Translate the following sentence from the WMT22 dataset into English.</a:t>
            </a:r>
            <a:r>
              <a:rPr lang="zh-CN" altLang="en-US" sz="2900" i="0" u="none" strike="noStrike" dirty="0">
                <a:solidFill>
                  <a:srgbClr val="000000"/>
                </a:solidFill>
                <a:latin typeface="Songti SC" panose="02010600040101010101" pitchFamily="2" charset="-122"/>
                <a:ea typeface="Songti SC" panose="02010600040101010101" pitchFamily="2" charset="-122"/>
              </a:rPr>
              <a:t> </a:t>
            </a:r>
            <a:r>
              <a:rPr lang="en" altLang="zh-CN" sz="2900" i="0" u="none" strike="noStrike" dirty="0">
                <a:solidFill>
                  <a:srgbClr val="000000"/>
                </a:solidFill>
                <a:effectLst/>
                <a:latin typeface="Songti SC" panose="02010600040101010101" pitchFamily="2" charset="-122"/>
                <a:ea typeface="Songti SC" panose="02010600040101010101" pitchFamily="2" charset="-122"/>
              </a:rPr>
              <a:t>Your translation will be directly compared to WMT system outputs using the 'all-mpnet-base-v2' semantic similarity model. To ensure accurate benchmarking, provide exactly one clean English sentence—no alternative translations, explanations, or additional text.</a:t>
            </a:r>
            <a:endParaRPr lang="en" altLang="zh-CN" sz="2900" dirty="0">
              <a:effectLst/>
              <a:latin typeface="Songti SC" panose="02010600040101010101" pitchFamily="2" charset="-122"/>
              <a:ea typeface="Songti SC" panose="02010600040101010101" pitchFamily="2" charset="-122"/>
            </a:endParaRPr>
          </a:p>
          <a:p>
            <a:pPr marL="41389" indent="0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br>
              <a:rPr lang="en" altLang="zh-CN" sz="2900" dirty="0">
                <a:effectLst/>
                <a:latin typeface="Songti SC" panose="02010600040101010101" pitchFamily="2" charset="-122"/>
                <a:ea typeface="Songti SC" panose="02010600040101010101" pitchFamily="2" charset="-122"/>
              </a:rPr>
            </a:br>
            <a:r>
              <a:rPr lang="zh-CN" altLang="en-US" sz="2900" dirty="0">
                <a:effectLst/>
                <a:latin typeface="Songti SC" panose="02010600040101010101" pitchFamily="2" charset="-122"/>
                <a:ea typeface="Songti SC" panose="02010600040101010101" pitchFamily="2" charset="-122"/>
              </a:rPr>
              <a:t>     </a:t>
            </a:r>
            <a:r>
              <a:rPr lang="en" altLang="zh-CN" sz="2900" i="0" u="none" strike="noStrike" dirty="0">
                <a:solidFill>
                  <a:srgbClr val="000000"/>
                </a:solidFill>
                <a:effectLst/>
                <a:latin typeface="Songti SC" panose="02010600040101010101" pitchFamily="2" charset="-122"/>
                <a:ea typeface="Songti SC" panose="02010600040101010101" pitchFamily="2" charset="-122"/>
              </a:rPr>
              <a:t>Sentence:</a:t>
            </a:r>
            <a:r>
              <a:rPr lang="zh-CN" altLang="en-US" sz="2900" i="0" u="none" strike="noStrike" dirty="0">
                <a:solidFill>
                  <a:srgbClr val="000000"/>
                </a:solidFill>
                <a:effectLst/>
                <a:latin typeface="Songti SC" panose="02010600040101010101" pitchFamily="2" charset="-122"/>
                <a:ea typeface="Songti SC" panose="02010600040101010101" pitchFamily="2" charset="-122"/>
              </a:rPr>
              <a:t> “文件输入”</a:t>
            </a:r>
            <a:br>
              <a:rPr lang="zh-CN" altLang="en-US" sz="2900" dirty="0">
                <a:effectLst/>
                <a:latin typeface="Songti SC" panose="02010600040101010101" pitchFamily="2" charset="-122"/>
                <a:ea typeface="Songti SC" panose="02010600040101010101" pitchFamily="2" charset="-122"/>
              </a:rPr>
            </a:br>
            <a:r>
              <a:rPr lang="zh-CN" altLang="en-US" sz="2900" dirty="0">
                <a:effectLst/>
                <a:latin typeface="Songti SC" panose="02010600040101010101" pitchFamily="2" charset="-122"/>
                <a:ea typeface="Songti SC" panose="02010600040101010101" pitchFamily="2" charset="-122"/>
              </a:rPr>
              <a:t>     </a:t>
            </a:r>
            <a:r>
              <a:rPr lang="en" altLang="zh-CN" sz="2900" i="0" u="none" strike="noStrike" dirty="0">
                <a:solidFill>
                  <a:srgbClr val="000000"/>
                </a:solidFill>
                <a:effectLst/>
                <a:latin typeface="Songti SC" panose="02010600040101010101" pitchFamily="2" charset="-122"/>
                <a:ea typeface="Songti SC" panose="02010600040101010101" pitchFamily="2" charset="-122"/>
              </a:rPr>
              <a:t>Translation:</a:t>
            </a:r>
            <a:r>
              <a:rPr lang="zh-CN" altLang="en-US" sz="2900" i="0" u="none" strike="noStrike" dirty="0">
                <a:solidFill>
                  <a:srgbClr val="000000"/>
                </a:solidFill>
                <a:effectLst/>
                <a:latin typeface="Songti SC" panose="02010600040101010101" pitchFamily="2" charset="-122"/>
                <a:ea typeface="Songti SC" panose="02010600040101010101" pitchFamily="2" charset="-122"/>
              </a:rPr>
              <a:t> </a:t>
            </a:r>
            <a:r>
              <a:rPr lang="en" altLang="zh-CN" sz="2900" i="0" u="none" strike="noStrike" dirty="0">
                <a:solidFill>
                  <a:srgbClr val="000000"/>
                </a:solidFill>
                <a:effectLst/>
                <a:latin typeface="Songti SC" panose="02010600040101010101" pitchFamily="2" charset="-122"/>
                <a:ea typeface="Songti SC" panose="02010600040101010101" pitchFamily="2" charset="-122"/>
              </a:rPr>
              <a:t>“</a:t>
            </a:r>
            <a:r>
              <a:rPr lang="zh-CN" altLang="en-US" sz="2900" i="0" u="none" strike="noStrike" dirty="0">
                <a:solidFill>
                  <a:srgbClr val="000000"/>
                </a:solidFill>
                <a:effectLst/>
                <a:latin typeface="Songti SC" panose="02010600040101010101" pitchFamily="2" charset="-122"/>
                <a:ea typeface="Songti SC" panose="02010600040101010101" pitchFamily="2" charset="-122"/>
              </a:rPr>
              <a:t>模型输出</a:t>
            </a:r>
            <a:r>
              <a:rPr lang="en-US" altLang="zh-CN" sz="2900" i="0" u="none" strike="noStrike" dirty="0">
                <a:solidFill>
                  <a:srgbClr val="000000"/>
                </a:solidFill>
                <a:effectLst/>
                <a:latin typeface="Songti SC" panose="02010600040101010101" pitchFamily="2" charset="-122"/>
                <a:ea typeface="Songti SC" panose="02010600040101010101" pitchFamily="2" charset="-122"/>
              </a:rPr>
              <a:t>”</a:t>
            </a:r>
          </a:p>
          <a:p>
            <a:pPr marL="41389" indent="0" rtl="0">
              <a:spcBef>
                <a:spcPts val="0"/>
              </a:spcBef>
              <a:spcAft>
                <a:spcPts val="0"/>
              </a:spcAft>
              <a:buNone/>
            </a:pPr>
            <a:endParaRPr lang="zh-CN" altLang="en-US" sz="2900" dirty="0">
              <a:effectLst/>
              <a:latin typeface="Songti SC" panose="02010600040101010101" pitchFamily="2" charset="-122"/>
              <a:ea typeface="Songti SC" panose="02010600040101010101" pitchFamily="2" charset="-122"/>
            </a:endParaRPr>
          </a:p>
          <a:p>
            <a:r>
              <a:rPr kumimoji="1" lang="zh-CN" altLang="en-US" sz="2900" dirty="0">
                <a:latin typeface="Songti SC" panose="02010600040101010101" pitchFamily="2" charset="-122"/>
                <a:ea typeface="Songti SC" panose="02010600040101010101" pitchFamily="2" charset="-122"/>
              </a:rPr>
              <a:t>基本设置：</a:t>
            </a:r>
            <a:r>
              <a:rPr kumimoji="1" lang="en-US" altLang="zh-CN" sz="2900" dirty="0">
                <a:latin typeface="Songti SC" panose="02010600040101010101" pitchFamily="2" charset="-122"/>
                <a:ea typeface="Songti SC" panose="02010600040101010101" pitchFamily="2" charset="-122"/>
              </a:rPr>
              <a:t>do</a:t>
            </a:r>
            <a:r>
              <a:rPr kumimoji="1" lang="zh-CN" altLang="en-US" sz="2900" dirty="0">
                <a:latin typeface="Songti SC" panose="02010600040101010101" pitchFamily="2" charset="-122"/>
                <a:ea typeface="Songti SC" panose="02010600040101010101" pitchFamily="2" charset="-122"/>
              </a:rPr>
              <a:t> </a:t>
            </a:r>
            <a:r>
              <a:rPr kumimoji="1" lang="en-US" altLang="zh-CN" sz="2900" dirty="0">
                <a:latin typeface="Songti SC" panose="02010600040101010101" pitchFamily="2" charset="-122"/>
                <a:ea typeface="Songti SC" panose="02010600040101010101" pitchFamily="2" charset="-122"/>
              </a:rPr>
              <a:t>sample</a:t>
            </a:r>
            <a:r>
              <a:rPr kumimoji="1" lang="zh-CN" altLang="en-US" sz="2900" dirty="0">
                <a:latin typeface="Songti SC" panose="02010600040101010101" pitchFamily="2" charset="-122"/>
                <a:ea typeface="Songti SC" panose="02010600040101010101" pitchFamily="2" charset="-122"/>
              </a:rPr>
              <a:t> </a:t>
            </a:r>
            <a:r>
              <a:rPr kumimoji="1" lang="en-US" altLang="zh-CN" sz="2900" dirty="0">
                <a:latin typeface="Songti SC" panose="02010600040101010101" pitchFamily="2" charset="-122"/>
                <a:ea typeface="Songti SC" panose="02010600040101010101" pitchFamily="2" charset="-122"/>
              </a:rPr>
              <a:t>=</a:t>
            </a:r>
            <a:r>
              <a:rPr kumimoji="1" lang="zh-CN" altLang="en-US" sz="2900" dirty="0">
                <a:latin typeface="Songti SC" panose="02010600040101010101" pitchFamily="2" charset="-122"/>
                <a:ea typeface="Songti SC" panose="02010600040101010101" pitchFamily="2" charset="-122"/>
              </a:rPr>
              <a:t> </a:t>
            </a:r>
            <a:r>
              <a:rPr kumimoji="1" lang="en-US" altLang="zh-CN" sz="2900" dirty="0">
                <a:latin typeface="Songti SC" panose="02010600040101010101" pitchFamily="2" charset="-122"/>
                <a:ea typeface="Songti SC" panose="02010600040101010101" pitchFamily="2" charset="-122"/>
              </a:rPr>
              <a:t>False</a:t>
            </a:r>
            <a:r>
              <a:rPr kumimoji="1" lang="zh-CN" altLang="en-US" sz="2900" dirty="0">
                <a:latin typeface="Songti SC" panose="02010600040101010101" pitchFamily="2" charset="-122"/>
                <a:ea typeface="Songti SC" panose="02010600040101010101" pitchFamily="2" charset="-122"/>
              </a:rPr>
              <a:t>，</a:t>
            </a:r>
            <a:r>
              <a:rPr kumimoji="1" lang="en" altLang="zh-CN" sz="2900" dirty="0" err="1">
                <a:latin typeface="Songti SC" panose="02010600040101010101" pitchFamily="2" charset="-122"/>
                <a:ea typeface="Songti SC" panose="02010600040101010101" pitchFamily="2" charset="-122"/>
              </a:rPr>
              <a:t>num_beams</a:t>
            </a:r>
            <a:r>
              <a:rPr kumimoji="1" lang="en-US" altLang="zh-CN" sz="2900" dirty="0">
                <a:latin typeface="Songti SC" panose="02010600040101010101" pitchFamily="2" charset="-122"/>
                <a:ea typeface="Songti SC" panose="02010600040101010101" pitchFamily="2" charset="-122"/>
              </a:rPr>
              <a:t>=1</a:t>
            </a:r>
            <a:r>
              <a:rPr kumimoji="1" lang="zh-CN" altLang="en-US" sz="2900" dirty="0">
                <a:latin typeface="Songti SC" panose="02010600040101010101" pitchFamily="2" charset="-122"/>
                <a:ea typeface="Songti SC" panose="02010600040101010101" pitchFamily="2" charset="-122"/>
              </a:rPr>
              <a:t>，</a:t>
            </a:r>
            <a:r>
              <a:rPr kumimoji="1" lang="en" altLang="zh-CN" sz="2900" dirty="0" err="1">
                <a:latin typeface="Songti SC" panose="02010600040101010101" pitchFamily="2" charset="-122"/>
                <a:ea typeface="Songti SC" panose="02010600040101010101" pitchFamily="2" charset="-122"/>
              </a:rPr>
              <a:t>max_new_tokens</a:t>
            </a:r>
            <a:r>
              <a:rPr kumimoji="1" lang="en" altLang="zh-CN" sz="2900" dirty="0">
                <a:latin typeface="Songti SC" panose="02010600040101010101" pitchFamily="2" charset="-122"/>
                <a:ea typeface="Songti SC" panose="02010600040101010101" pitchFamily="2" charset="-122"/>
              </a:rPr>
              <a:t>=128</a:t>
            </a:r>
            <a:br>
              <a:rPr lang="zh-CN" altLang="en-US" sz="2900" dirty="0">
                <a:latin typeface="Songti SC" panose="02010600040101010101" pitchFamily="2" charset="-122"/>
                <a:ea typeface="Songti SC" panose="02010600040101010101" pitchFamily="2" charset="-122"/>
              </a:rPr>
            </a:br>
            <a:endParaRPr kumimoji="1" lang="en-US" altLang="zh-CN" sz="2900" dirty="0">
              <a:latin typeface="Songti SC" panose="02010600040101010101" pitchFamily="2" charset="-122"/>
              <a:ea typeface="Songti SC" panose="02010600040101010101" pitchFamily="2" charset="-122"/>
            </a:endParaRPr>
          </a:p>
          <a:p>
            <a:r>
              <a:rPr lang="zh-CN" altLang="en-US" sz="2900" dirty="0">
                <a:latin typeface="Songti SC" panose="02010600040101010101" pitchFamily="2" charset="-122"/>
                <a:ea typeface="Songti SC" panose="02010600040101010101" pitchFamily="2" charset="-122"/>
              </a:rPr>
              <a:t>相似度计算模型：使用</a:t>
            </a:r>
            <a:r>
              <a:rPr lang="en" altLang="zh-CN" sz="2900" dirty="0">
                <a:latin typeface="Songti SC" panose="02010600040101010101" pitchFamily="2" charset="-122"/>
                <a:ea typeface="Songti SC" panose="02010600040101010101" pitchFamily="2" charset="-122"/>
              </a:rPr>
              <a:t>sentence-transformers/all-mpnet-base-v2 </a:t>
            </a:r>
            <a:r>
              <a:rPr lang="zh-CN" altLang="en-US" sz="2900" dirty="0">
                <a:latin typeface="Songti SC" panose="02010600040101010101" pitchFamily="2" charset="-122"/>
                <a:ea typeface="Songti SC" panose="02010600040101010101" pitchFamily="2" charset="-122"/>
              </a:rPr>
              <a:t>模型</a:t>
            </a:r>
          </a:p>
          <a:p>
            <a:pPr marL="0" indent="0">
              <a:lnSpc>
                <a:spcPct val="150000"/>
              </a:lnSpc>
              <a:buNone/>
            </a:pPr>
            <a:endParaRPr kumimoji="1" lang="zh-CN" altLang="en-US" dirty="0">
              <a:latin typeface="Songti SC" panose="02010600040101010101" pitchFamily="2" charset="-122"/>
              <a:ea typeface="Songti SC" panose="0201060004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23615010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4BDB8E7-4390-C787-4BAA-2556E5680F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" altLang="zh-CN" i="0" dirty="0">
                <a:solidFill>
                  <a:srgbClr val="40404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4.</a:t>
            </a:r>
            <a:r>
              <a:rPr lang="en-US" altLang="zh-CN" i="0" dirty="0">
                <a:solidFill>
                  <a:srgbClr val="40404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" altLang="zh-CN" i="0" dirty="0">
                <a:solidFill>
                  <a:srgbClr val="40404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Experiment</a:t>
            </a:r>
            <a:r>
              <a:rPr lang="zh-CN" altLang="en-US" i="0" dirty="0">
                <a:solidFill>
                  <a:srgbClr val="40404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i="0" dirty="0">
                <a:solidFill>
                  <a:srgbClr val="40404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en" altLang="zh-CN" i="0" dirty="0">
              <a:solidFill>
                <a:srgbClr val="40404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BC536A32-5529-2F52-1FB3-2803553523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CN" altLang="en-US" sz="2200" b="1" dirty="0">
                <a:latin typeface="Songti SC" panose="02010600040101010101" pitchFamily="2" charset="-122"/>
                <a:ea typeface="Songti SC" panose="02010600040101010101" pitchFamily="2" charset="-122"/>
              </a:rPr>
              <a:t>实验一：与 </a:t>
            </a:r>
            <a:r>
              <a:rPr lang="en" altLang="zh-CN" sz="2200" b="1" dirty="0">
                <a:latin typeface="Songti SC" panose="02010600040101010101" pitchFamily="2" charset="-122"/>
                <a:ea typeface="Songti SC" panose="02010600040101010101" pitchFamily="2" charset="-122"/>
              </a:rPr>
              <a:t>LLM-Score </a:t>
            </a:r>
            <a:r>
              <a:rPr lang="zh-CN" altLang="en-US" sz="2200" b="1" dirty="0">
                <a:latin typeface="Songti SC" panose="02010600040101010101" pitchFamily="2" charset="-122"/>
                <a:ea typeface="Songti SC" panose="02010600040101010101" pitchFamily="2" charset="-122"/>
              </a:rPr>
              <a:t>方法对比</a:t>
            </a:r>
          </a:p>
          <a:p>
            <a:r>
              <a:rPr lang="zh-CN" altLang="en-US" sz="2200" dirty="0">
                <a:latin typeface="Songti SC" panose="02010600040101010101" pitchFamily="2" charset="-122"/>
                <a:ea typeface="Songti SC" panose="02010600040101010101" pitchFamily="2" charset="-122"/>
              </a:rPr>
              <a:t>本实验复现 </a:t>
            </a:r>
            <a:r>
              <a:rPr lang="en" altLang="zh-CN" sz="2200" dirty="0">
                <a:latin typeface="Songti SC" panose="02010600040101010101" pitchFamily="2" charset="-122"/>
                <a:ea typeface="Songti SC" panose="02010600040101010101" pitchFamily="2" charset="-122"/>
              </a:rPr>
              <a:t>EMNLP 2024 </a:t>
            </a:r>
            <a:r>
              <a:rPr lang="zh-CN" altLang="en" sz="2200" dirty="0">
                <a:latin typeface="Songti SC" panose="02010600040101010101" pitchFamily="2" charset="-122"/>
                <a:ea typeface="Songti SC" panose="02010600040101010101" pitchFamily="2" charset="-122"/>
              </a:rPr>
              <a:t>（</a:t>
            </a:r>
            <a:r>
              <a:rPr lang="en" altLang="zh-CN" sz="2200" dirty="0">
                <a:latin typeface="Songti SC" panose="02010600040101010101" pitchFamily="2" charset="-122"/>
                <a:ea typeface="Songti SC" panose="02010600040101010101" pitchFamily="2" charset="-122"/>
              </a:rPr>
              <a:t>Qian et al.</a:t>
            </a:r>
            <a:r>
              <a:rPr lang="zh-CN" altLang="en" sz="2200" dirty="0">
                <a:latin typeface="Songti SC" panose="02010600040101010101" pitchFamily="2" charset="-122"/>
                <a:ea typeface="Songti SC" panose="02010600040101010101" pitchFamily="2" charset="-122"/>
              </a:rPr>
              <a:t>）</a:t>
            </a:r>
            <a:r>
              <a:rPr lang="en" altLang="zh-CN" sz="2200" dirty="0">
                <a:latin typeface="Songti SC" panose="02010600040101010101" pitchFamily="2" charset="-122"/>
                <a:ea typeface="Songti SC" panose="02010600040101010101" pitchFamily="2" charset="-122"/>
              </a:rPr>
              <a:t> </a:t>
            </a:r>
            <a:r>
              <a:rPr lang="zh-CN" altLang="en-US" sz="2200" dirty="0">
                <a:latin typeface="Songti SC" panose="02010600040101010101" pitchFamily="2" charset="-122"/>
                <a:ea typeface="Songti SC" panose="02010600040101010101" pitchFamily="2" charset="-122"/>
              </a:rPr>
              <a:t>中使用的 </a:t>
            </a:r>
            <a:r>
              <a:rPr lang="en" altLang="zh-CN" sz="2200" dirty="0">
                <a:latin typeface="Songti SC" panose="02010600040101010101" pitchFamily="2" charset="-122"/>
                <a:ea typeface="Songti SC" panose="02010600040101010101" pitchFamily="2" charset="-122"/>
              </a:rPr>
              <a:t>LLM </a:t>
            </a:r>
            <a:r>
              <a:rPr lang="zh-CN" altLang="en-US" sz="2200" dirty="0">
                <a:latin typeface="Songti SC" panose="02010600040101010101" pitchFamily="2" charset="-122"/>
                <a:ea typeface="Songti SC" panose="02010600040101010101" pitchFamily="2" charset="-122"/>
              </a:rPr>
              <a:t>直接评分方法，并与我们的方法进行比较。</a:t>
            </a:r>
            <a:endParaRPr lang="en-US" altLang="zh-CN" sz="2200" dirty="0">
              <a:latin typeface="Songti SC" panose="02010600040101010101" pitchFamily="2" charset="-122"/>
              <a:ea typeface="Songti SC" panose="02010600040101010101" pitchFamily="2" charset="-122"/>
            </a:endParaRPr>
          </a:p>
          <a:p>
            <a:endParaRPr lang="zh-CN" altLang="en-US" sz="2200" dirty="0">
              <a:latin typeface="Songti SC" panose="02010600040101010101" pitchFamily="2" charset="-122"/>
              <a:ea typeface="Songti SC" panose="02010600040101010101" pitchFamily="2" charset="-122"/>
            </a:endParaRPr>
          </a:p>
          <a:p>
            <a:pPr>
              <a:lnSpc>
                <a:spcPct val="150000"/>
              </a:lnSpc>
            </a:pPr>
            <a:endParaRPr kumimoji="1" lang="zh-CN" altLang="en-US" sz="2200" dirty="0">
              <a:latin typeface="Songti SC" panose="02010600040101010101" pitchFamily="2" charset="-122"/>
              <a:ea typeface="Songti SC" panose="02010600040101010101" pitchFamily="2" charset="-122"/>
            </a:endParaRPr>
          </a:p>
        </p:txBody>
      </p:sp>
      <p:pic>
        <p:nvPicPr>
          <p:cNvPr id="7" name="图片 6" descr="表格&#10;&#10;描述已自动生成">
            <a:extLst>
              <a:ext uri="{FF2B5EF4-FFF2-40B4-BE49-F238E27FC236}">
                <a16:creationId xmlns:a16="http://schemas.microsoft.com/office/drawing/2014/main" id="{0CF594D5-8954-4D73-BD7E-68C1DFF60A6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19867" y="3064931"/>
            <a:ext cx="9352265" cy="25569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755133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4BDB8E7-4390-C787-4BAA-2556E5680F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" altLang="zh-CN" i="0" dirty="0">
                <a:solidFill>
                  <a:srgbClr val="40404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4.</a:t>
            </a:r>
            <a:r>
              <a:rPr lang="en-US" altLang="zh-CN" dirty="0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" altLang="zh-CN" i="0" dirty="0">
                <a:solidFill>
                  <a:srgbClr val="40404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Experiment</a:t>
            </a:r>
            <a:r>
              <a:rPr lang="zh-CN" altLang="en-US" i="0" dirty="0">
                <a:solidFill>
                  <a:srgbClr val="40404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dirty="0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en" altLang="zh-CN" i="0" dirty="0">
              <a:solidFill>
                <a:srgbClr val="40404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BC536A32-5529-2F52-1FB3-2803553523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CN" altLang="en-US" sz="2200" b="1" dirty="0">
                <a:latin typeface="Songti SC" panose="02010600040101010101" pitchFamily="2" charset="-122"/>
                <a:ea typeface="Songti SC" panose="02010600040101010101" pitchFamily="2" charset="-122"/>
              </a:rPr>
              <a:t>实验二：与</a:t>
            </a:r>
            <a:r>
              <a:rPr lang="en" altLang="zh-CN" sz="2200" b="1" dirty="0">
                <a:latin typeface="Songti SC" panose="02010600040101010101" pitchFamily="2" charset="-122"/>
                <a:ea typeface="Songti SC" panose="02010600040101010101" pitchFamily="2" charset="-122"/>
              </a:rPr>
              <a:t>MT </a:t>
            </a:r>
            <a:r>
              <a:rPr lang="zh-CN" altLang="en-US" sz="2200" b="1" dirty="0">
                <a:latin typeface="Songti SC" panose="02010600040101010101" pitchFamily="2" charset="-122"/>
                <a:ea typeface="Songti SC" panose="02010600040101010101" pitchFamily="2" charset="-122"/>
              </a:rPr>
              <a:t>指标对比</a:t>
            </a:r>
            <a:endParaRPr lang="en-US" altLang="zh-CN" sz="2200" b="1" dirty="0">
              <a:latin typeface="Songti SC" panose="02010600040101010101" pitchFamily="2" charset="-122"/>
              <a:ea typeface="Songti SC" panose="02010600040101010101" pitchFamily="2" charset="-122"/>
            </a:endParaRPr>
          </a:p>
          <a:p>
            <a:r>
              <a:rPr lang="zh-CN" altLang="en-US" sz="2200" dirty="0">
                <a:latin typeface="Songti SC" panose="02010600040101010101" pitchFamily="2" charset="-122"/>
                <a:ea typeface="Songti SC" panose="02010600040101010101" pitchFamily="2" charset="-122"/>
              </a:rPr>
              <a:t>用官方相似度计算工具 </a:t>
            </a:r>
            <a:r>
              <a:rPr lang="en" altLang="zh-CN" sz="2200" dirty="0">
                <a:latin typeface="Songti SC" panose="02010600040101010101" pitchFamily="2" charset="-122"/>
                <a:ea typeface="Songti SC" panose="02010600040101010101" pitchFamily="2" charset="-122"/>
              </a:rPr>
              <a:t>MTME </a:t>
            </a:r>
            <a:r>
              <a:rPr lang="zh-CN" altLang="en" sz="2200" dirty="0">
                <a:latin typeface="Songti SC" panose="02010600040101010101" pitchFamily="2" charset="-122"/>
                <a:ea typeface="Songti SC" panose="02010600040101010101" pitchFamily="2" charset="-122"/>
              </a:rPr>
              <a:t>计算相似度</a:t>
            </a:r>
            <a:r>
              <a:rPr lang="zh-CN" altLang="en-US" sz="2200" dirty="0">
                <a:latin typeface="Songti SC" panose="02010600040101010101" pitchFamily="2" charset="-122"/>
                <a:ea typeface="Songti SC" panose="02010600040101010101" pitchFamily="2" charset="-122"/>
              </a:rPr>
              <a:t>，方便一键和其他评估指标作为对比。</a:t>
            </a:r>
            <a:endParaRPr kumimoji="1" lang="zh-CN" altLang="en-US" sz="2200" dirty="0">
              <a:latin typeface="Songti SC" panose="02010600040101010101" pitchFamily="2" charset="-122"/>
              <a:ea typeface="Songti SC" panose="02010600040101010101" pitchFamily="2" charset="-122"/>
            </a:endParaRPr>
          </a:p>
        </p:txBody>
      </p:sp>
      <p:sp>
        <p:nvSpPr>
          <p:cNvPr id="4" name="文本框 3">
            <a:extLst>
              <a:ext uri="{FF2B5EF4-FFF2-40B4-BE49-F238E27FC236}">
                <a16:creationId xmlns:a16="http://schemas.microsoft.com/office/drawing/2014/main" id="{6C2A12FB-C01E-09EC-6444-DD3A52755D4C}"/>
              </a:ext>
            </a:extLst>
          </p:cNvPr>
          <p:cNvSpPr txBox="1"/>
          <p:nvPr/>
        </p:nvSpPr>
        <p:spPr>
          <a:xfrm>
            <a:off x="2692400" y="378460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kumimoji="1" lang="zh-CN" altLang="en-US" dirty="0"/>
          </a:p>
        </p:txBody>
      </p:sp>
      <p:pic>
        <p:nvPicPr>
          <p:cNvPr id="10" name="图片 9" descr="图形用户界面, 文本, 应用程序, 电子邮件&#10;&#10;描述已自动生成">
            <a:extLst>
              <a:ext uri="{FF2B5EF4-FFF2-40B4-BE49-F238E27FC236}">
                <a16:creationId xmlns:a16="http://schemas.microsoft.com/office/drawing/2014/main" id="{37CE6A69-4504-9314-F4FF-9C3DBFFA490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27200" y="3513667"/>
            <a:ext cx="7772400" cy="22565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395693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C678E73D-552E-95DF-39CD-A0A33596D3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" altLang="zh-CN" i="0" dirty="0">
                <a:solidFill>
                  <a:srgbClr val="40404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5. Discussion</a:t>
            </a:r>
            <a:endParaRPr kumimoji="1" lang="zh-CN" altLang="en-US" dirty="0"/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2AB3F57E-AAD9-94AF-F5B1-D416F1415ED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1772655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5A3BE7E-2FAE-4ACE-FFD2-29AADE02BD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 dirty="0">
                <a:latin typeface="Songti SC" panose="02010600040101010101" pitchFamily="2" charset="-122"/>
                <a:ea typeface="Songti SC" panose="02010600040101010101" pitchFamily="2" charset="-122"/>
              </a:rPr>
              <a:t>目录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3A4E9698-43AE-4153-D0B6-23704AF4C3D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kumimoji="1"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0.</a:t>
            </a:r>
            <a:r>
              <a:rPr lang="en" altLang="zh-CN" i="0" dirty="0">
                <a:solidFill>
                  <a:srgbClr val="40404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Abstract</a:t>
            </a:r>
          </a:p>
          <a:p>
            <a:r>
              <a:rPr lang="en" altLang="zh-CN" i="0" dirty="0">
                <a:solidFill>
                  <a:srgbClr val="40404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1. Introduction</a:t>
            </a:r>
          </a:p>
          <a:p>
            <a:r>
              <a:rPr lang="en" altLang="zh-CN" i="0" dirty="0">
                <a:solidFill>
                  <a:srgbClr val="40404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2. Related Work</a:t>
            </a:r>
          </a:p>
          <a:p>
            <a:r>
              <a:rPr lang="en" altLang="zh-CN" i="0" dirty="0">
                <a:solidFill>
                  <a:srgbClr val="40404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3. Methodology</a:t>
            </a:r>
          </a:p>
          <a:p>
            <a:r>
              <a:rPr lang="en" altLang="zh-CN" i="0" dirty="0">
                <a:solidFill>
                  <a:srgbClr val="40404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4. Experiments</a:t>
            </a:r>
          </a:p>
          <a:p>
            <a:pPr lvl="1"/>
            <a:r>
              <a:rPr lang="en" altLang="zh-CN" i="0" dirty="0">
                <a:solidFill>
                  <a:srgbClr val="40404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4.1 Experimental Setup</a:t>
            </a:r>
            <a:endParaRPr lang="en" altLang="zh-CN" dirty="0">
              <a:solidFill>
                <a:srgbClr val="40404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en-US" altLang="zh-CN" i="0" dirty="0">
                <a:solidFill>
                  <a:srgbClr val="40404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4.2</a:t>
            </a:r>
            <a:r>
              <a:rPr lang="zh-CN" altLang="en-US" i="0" dirty="0">
                <a:solidFill>
                  <a:srgbClr val="40404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" altLang="zh-CN" i="0" dirty="0">
                <a:solidFill>
                  <a:srgbClr val="40404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Experiment 1: LLM-based Method Comparison</a:t>
            </a:r>
          </a:p>
          <a:p>
            <a:pPr lvl="1"/>
            <a:r>
              <a:rPr lang="en-US" altLang="zh-CN" dirty="0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4.3</a:t>
            </a:r>
            <a:r>
              <a:rPr lang="zh-CN" altLang="en-US" dirty="0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" altLang="zh-CN" i="0" dirty="0">
                <a:solidFill>
                  <a:srgbClr val="40404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Experiment 2: Cross-paradigm Benchmarking</a:t>
            </a:r>
          </a:p>
          <a:p>
            <a:r>
              <a:rPr lang="en" altLang="zh-CN" i="0" dirty="0">
                <a:solidFill>
                  <a:srgbClr val="40404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5. Discussion</a:t>
            </a:r>
          </a:p>
          <a:p>
            <a:r>
              <a:rPr lang="en" altLang="zh-CN" i="0" dirty="0">
                <a:solidFill>
                  <a:srgbClr val="40404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6. Conclusion</a:t>
            </a:r>
          </a:p>
          <a:p>
            <a:endParaRPr kumimoji="1"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50345353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4BDB8E7-4390-C787-4BAA-2556E5680F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" altLang="zh-CN" i="0" dirty="0">
                <a:solidFill>
                  <a:srgbClr val="40404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5. Discussion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BC536A32-5529-2F52-1FB3-2803553523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kumimoji="1" lang="en-US" altLang="zh-CN" dirty="0">
                <a:latin typeface="Songti SC" panose="02010600040101010101" pitchFamily="2" charset="-122"/>
                <a:ea typeface="Songti SC" panose="02010600040101010101" pitchFamily="2" charset="-122"/>
              </a:rPr>
              <a:t>WMT</a:t>
            </a:r>
            <a:r>
              <a:rPr kumimoji="1" lang="zh-CN" altLang="en-US" dirty="0">
                <a:latin typeface="Songti SC" panose="02010600040101010101" pitchFamily="2" charset="-122"/>
                <a:ea typeface="Songti SC" panose="02010600040101010101" pitchFamily="2" charset="-122"/>
              </a:rPr>
              <a:t>数据集本身质量是否不过关？</a:t>
            </a:r>
            <a:endParaRPr kumimoji="1" lang="en-US" altLang="zh-CN" dirty="0">
              <a:latin typeface="Songti SC" panose="02010600040101010101" pitchFamily="2" charset="-122"/>
              <a:ea typeface="Songti SC" panose="02010600040101010101" pitchFamily="2" charset="-122"/>
            </a:endParaRPr>
          </a:p>
          <a:p>
            <a:pPr lvl="1">
              <a:lnSpc>
                <a:spcPct val="150000"/>
              </a:lnSpc>
            </a:pPr>
            <a:r>
              <a:rPr kumimoji="1" lang="en-US" altLang="zh-CN" dirty="0" err="1">
                <a:latin typeface="Songti SC" panose="02010600040101010101" pitchFamily="2" charset="-122"/>
                <a:ea typeface="Songti SC" panose="02010600040101010101" pitchFamily="2" charset="-122"/>
              </a:rPr>
              <a:t>Src</a:t>
            </a:r>
            <a:r>
              <a:rPr kumimoji="1" lang="zh-CN" altLang="en-US" dirty="0">
                <a:latin typeface="Songti SC" panose="02010600040101010101" pitchFamily="2" charset="-122"/>
                <a:ea typeface="Songti SC" panose="02010600040101010101" pitchFamily="2" charset="-122"/>
              </a:rPr>
              <a:t>出现表情符号</a:t>
            </a:r>
            <a:endParaRPr kumimoji="1" lang="en-US" altLang="zh-CN" dirty="0">
              <a:latin typeface="Songti SC" panose="02010600040101010101" pitchFamily="2" charset="-122"/>
              <a:ea typeface="Songti SC" panose="02010600040101010101" pitchFamily="2" charset="-122"/>
            </a:endParaRPr>
          </a:p>
          <a:p>
            <a:pPr lvl="1">
              <a:lnSpc>
                <a:spcPct val="150000"/>
              </a:lnSpc>
            </a:pPr>
            <a:r>
              <a:rPr kumimoji="1" lang="en-US" altLang="zh-CN" dirty="0">
                <a:latin typeface="Songti SC" panose="02010600040101010101" pitchFamily="2" charset="-122"/>
                <a:ea typeface="Songti SC" panose="02010600040101010101" pitchFamily="2" charset="-122"/>
              </a:rPr>
              <a:t>Ref</a:t>
            </a:r>
            <a:r>
              <a:rPr kumimoji="1" lang="zh-CN" altLang="en-US" dirty="0">
                <a:latin typeface="Songti SC" panose="02010600040101010101" pitchFamily="2" charset="-122"/>
                <a:ea typeface="Songti SC" panose="02010600040101010101" pitchFamily="2" charset="-122"/>
              </a:rPr>
              <a:t>不对</a:t>
            </a:r>
            <a:endParaRPr kumimoji="1" lang="en-US" altLang="zh-CN" dirty="0">
              <a:latin typeface="Songti SC" panose="02010600040101010101" pitchFamily="2" charset="-122"/>
              <a:ea typeface="Songti SC" panose="02010600040101010101" pitchFamily="2" charset="-122"/>
            </a:endParaRPr>
          </a:p>
          <a:p>
            <a:pPr lvl="1">
              <a:lnSpc>
                <a:spcPct val="150000"/>
              </a:lnSpc>
            </a:pPr>
            <a:r>
              <a:rPr kumimoji="1" lang="en-US" altLang="zh-CN" dirty="0">
                <a:latin typeface="Songti SC" panose="02010600040101010101" pitchFamily="2" charset="-122"/>
                <a:ea typeface="Songti SC" panose="02010600040101010101" pitchFamily="2" charset="-122"/>
              </a:rPr>
              <a:t>Score</a:t>
            </a:r>
            <a:r>
              <a:rPr kumimoji="1" lang="zh-CN" altLang="en-US" dirty="0">
                <a:latin typeface="Songti SC" panose="02010600040101010101" pitchFamily="2" charset="-122"/>
                <a:ea typeface="Songti SC" panose="02010600040101010101" pitchFamily="2" charset="-122"/>
              </a:rPr>
              <a:t>不一致</a:t>
            </a:r>
          </a:p>
        </p:txBody>
      </p:sp>
    </p:spTree>
    <p:extLst>
      <p:ext uri="{BB962C8B-B14F-4D97-AF65-F5344CB8AC3E}">
        <p14:creationId xmlns:p14="http://schemas.microsoft.com/office/powerpoint/2010/main" val="107705415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C678E73D-552E-95DF-39CD-A0A33596D3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>
                <a:solidFill>
                  <a:srgbClr val="404040"/>
                </a:solidFill>
                <a:latin typeface="Songti SC" panose="02010600040101010101" pitchFamily="2" charset="-122"/>
                <a:ea typeface="Songti SC" panose="02010600040101010101" pitchFamily="2" charset="-122"/>
                <a:cs typeface="Times New Roman" panose="02020603050405020304" pitchFamily="18" charset="0"/>
              </a:rPr>
              <a:t>7</a:t>
            </a:r>
            <a:r>
              <a:rPr lang="en" altLang="zh-CN" i="0" dirty="0">
                <a:solidFill>
                  <a:srgbClr val="404040"/>
                </a:solidFill>
                <a:effectLst/>
                <a:latin typeface="Songti SC" panose="02010600040101010101" pitchFamily="2" charset="-122"/>
                <a:ea typeface="Songti SC" panose="02010600040101010101" pitchFamily="2" charset="-122"/>
                <a:cs typeface="Times New Roman" panose="02020603050405020304" pitchFamily="18" charset="0"/>
              </a:rPr>
              <a:t>. </a:t>
            </a:r>
            <a:r>
              <a:rPr lang="zh-CN" altLang="en" i="0" dirty="0">
                <a:solidFill>
                  <a:srgbClr val="404040"/>
                </a:solidFill>
                <a:effectLst/>
                <a:latin typeface="Songti SC" panose="02010600040101010101" pitchFamily="2" charset="-122"/>
                <a:ea typeface="Songti SC" panose="02010600040101010101" pitchFamily="2" charset="-122"/>
                <a:cs typeface="Times New Roman" panose="02020603050405020304" pitchFamily="18" charset="0"/>
              </a:rPr>
              <a:t>跑实验</a:t>
            </a:r>
            <a:r>
              <a:rPr lang="zh-CN" altLang="en-US" dirty="0">
                <a:solidFill>
                  <a:srgbClr val="404040"/>
                </a:solidFill>
                <a:latin typeface="Songti SC" panose="02010600040101010101" pitchFamily="2" charset="-122"/>
                <a:ea typeface="Songti SC" panose="02010600040101010101" pitchFamily="2" charset="-122"/>
                <a:cs typeface="Times New Roman" panose="02020603050405020304" pitchFamily="18" charset="0"/>
              </a:rPr>
              <a:t>遇到的问题</a:t>
            </a:r>
            <a:endParaRPr kumimoji="1" lang="zh-CN" altLang="en-US" dirty="0">
              <a:latin typeface="Songti SC" panose="02010600040101010101" pitchFamily="2" charset="-122"/>
              <a:ea typeface="Songti SC" panose="02010600040101010101" pitchFamily="2" charset="-122"/>
            </a:endParaRP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2AB3F57E-AAD9-94AF-F5B1-D416F1415ED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61045208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2E2F6039-D52E-20F1-CE1C-1EC657A4E4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 dirty="0">
                <a:latin typeface="Songti SC" panose="02010600040101010101" pitchFamily="2" charset="-122"/>
                <a:ea typeface="Songti SC" panose="02010600040101010101" pitchFamily="2" charset="-122"/>
              </a:rPr>
              <a:t>问题：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2D15013E-642F-CF39-628B-CD5678FE0E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524375"/>
          </a:xfrm>
        </p:spPr>
        <p:txBody>
          <a:bodyPr>
            <a:normAutofit fontScale="85000" lnSpcReduction="10000"/>
          </a:bodyPr>
          <a:lstStyle/>
          <a:p>
            <a:pPr>
              <a:lnSpc>
                <a:spcPct val="150000"/>
              </a:lnSpc>
            </a:pPr>
            <a:r>
              <a:rPr kumimoji="1" lang="en-US" altLang="zh-CN" dirty="0">
                <a:latin typeface="Songti SC" panose="02010600040101010101" pitchFamily="2" charset="-122"/>
                <a:ea typeface="Songti SC" panose="02010600040101010101" pitchFamily="2" charset="-122"/>
              </a:rPr>
              <a:t>Q1</a:t>
            </a:r>
            <a:r>
              <a:rPr kumimoji="1" lang="zh-CN" altLang="en-US" dirty="0">
                <a:latin typeface="Songti SC" panose="02010600040101010101" pitchFamily="2" charset="-122"/>
                <a:ea typeface="Songti SC" panose="02010600040101010101" pitchFamily="2" charset="-122"/>
              </a:rPr>
              <a:t>： 如何更好地清洗</a:t>
            </a:r>
            <a:r>
              <a:rPr kumimoji="1" lang="en" altLang="zh-CN" dirty="0" err="1">
                <a:latin typeface="Songti SC" panose="02010600040101010101" pitchFamily="2" charset="-122"/>
                <a:ea typeface="Songti SC" panose="02010600040101010101" pitchFamily="2" charset="-122"/>
              </a:rPr>
              <a:t>src_translation</a:t>
            </a:r>
            <a:r>
              <a:rPr kumimoji="1" lang="zh-CN" altLang="en-US" dirty="0">
                <a:latin typeface="Songti SC" panose="02010600040101010101" pitchFamily="2" charset="-122"/>
                <a:ea typeface="Songti SC" panose="02010600040101010101" pitchFamily="2" charset="-122"/>
              </a:rPr>
              <a:t>？</a:t>
            </a:r>
            <a:endParaRPr kumimoji="1" lang="en-US" altLang="zh-CN" dirty="0">
              <a:latin typeface="Songti SC" panose="02010600040101010101" pitchFamily="2" charset="-122"/>
              <a:ea typeface="Songti SC" panose="02010600040101010101" pitchFamily="2" charset="-122"/>
            </a:endParaRPr>
          </a:p>
          <a:p>
            <a:pPr>
              <a:lnSpc>
                <a:spcPct val="150000"/>
              </a:lnSpc>
            </a:pPr>
            <a:r>
              <a:rPr kumimoji="1" lang="en-US" altLang="zh-CN" dirty="0">
                <a:latin typeface="Songti SC" panose="02010600040101010101" pitchFamily="2" charset="-122"/>
                <a:ea typeface="Songti SC" panose="02010600040101010101" pitchFamily="2" charset="-122"/>
              </a:rPr>
              <a:t>Q2</a:t>
            </a:r>
            <a:r>
              <a:rPr kumimoji="1" lang="zh-CN" altLang="en-US" dirty="0">
                <a:latin typeface="Songti SC" panose="02010600040101010101" pitchFamily="2" charset="-122"/>
                <a:ea typeface="Songti SC" panose="02010600040101010101" pitchFamily="2" charset="-122"/>
              </a:rPr>
              <a:t>： 为什么</a:t>
            </a:r>
            <a:r>
              <a:rPr kumimoji="1" lang="en" altLang="zh-CN" dirty="0">
                <a:latin typeface="Songti SC" panose="02010600040101010101" pitchFamily="2" charset="-122"/>
                <a:ea typeface="Songti SC" panose="02010600040101010101" pitchFamily="2" charset="-122"/>
              </a:rPr>
              <a:t>Llama-2-13B</a:t>
            </a:r>
            <a:r>
              <a:rPr kumimoji="1" lang="en-US" altLang="zh-CN" dirty="0">
                <a:latin typeface="Songti SC" panose="02010600040101010101" pitchFamily="2" charset="-122"/>
                <a:ea typeface="Songti SC" panose="02010600040101010101" pitchFamily="2" charset="-122"/>
              </a:rPr>
              <a:t>-chat</a:t>
            </a:r>
            <a:r>
              <a:rPr kumimoji="1" lang="zh-CN" altLang="en-US" dirty="0">
                <a:latin typeface="Songti SC" panose="02010600040101010101" pitchFamily="2" charset="-122"/>
                <a:ea typeface="Songti SC" panose="02010600040101010101" pitchFamily="2" charset="-122"/>
              </a:rPr>
              <a:t>不返回翻译？</a:t>
            </a:r>
            <a:endParaRPr kumimoji="1" lang="en-US" altLang="zh-CN" dirty="0">
              <a:latin typeface="Songti SC" panose="02010600040101010101" pitchFamily="2" charset="-122"/>
              <a:ea typeface="Songti SC" panose="02010600040101010101" pitchFamily="2" charset="-122"/>
            </a:endParaRPr>
          </a:p>
          <a:p>
            <a:pPr>
              <a:lnSpc>
                <a:spcPct val="150000"/>
              </a:lnSpc>
            </a:pPr>
            <a:r>
              <a:rPr kumimoji="1" lang="en-US" altLang="zh-CN" dirty="0">
                <a:latin typeface="Songti SC" panose="02010600040101010101" pitchFamily="2" charset="-122"/>
                <a:ea typeface="Songti SC" panose="02010600040101010101" pitchFamily="2" charset="-122"/>
              </a:rPr>
              <a:t>Q3:</a:t>
            </a:r>
            <a:r>
              <a:rPr kumimoji="1" lang="zh-CN" altLang="en-US" dirty="0">
                <a:latin typeface="Songti SC" panose="02010600040101010101" pitchFamily="2" charset="-122"/>
                <a:ea typeface="Songti SC" panose="02010600040101010101" pitchFamily="2" charset="-122"/>
              </a:rPr>
              <a:t>     哪个题目更好一些？</a:t>
            </a:r>
            <a:endParaRPr kumimoji="1" lang="en-US" altLang="zh-CN" dirty="0">
              <a:latin typeface="Songti SC" panose="02010600040101010101" pitchFamily="2" charset="-122"/>
              <a:ea typeface="Songti SC" panose="02010600040101010101" pitchFamily="2" charset="-122"/>
            </a:endParaRPr>
          </a:p>
          <a:p>
            <a:pPr lvl="2">
              <a:lnSpc>
                <a:spcPct val="150000"/>
              </a:lnSpc>
            </a:pPr>
            <a:r>
              <a:rPr lang="en" altLang="zh-CN" dirty="0"/>
              <a:t>LLMs Are Not Scorers: A Generation-Based Framework for Translation Evaluation</a:t>
            </a:r>
          </a:p>
          <a:p>
            <a:pPr lvl="2">
              <a:lnSpc>
                <a:spcPct val="150000"/>
              </a:lnSpc>
            </a:pPr>
            <a:r>
              <a:rPr lang="en" altLang="zh-CN" dirty="0"/>
              <a:t>Rethinking LLM-as-a-Judge: A Generation-and-Comparison Paradigm for MT Evaluation</a:t>
            </a:r>
          </a:p>
          <a:p>
            <a:pPr lvl="2">
              <a:lnSpc>
                <a:spcPct val="150000"/>
              </a:lnSpc>
            </a:pPr>
            <a:r>
              <a:rPr lang="en" altLang="zh-CN" dirty="0"/>
              <a:t>Decoder-Only Models Aren’t Made to Score: A Semantic Comparison Approach for MT Evaluation</a:t>
            </a:r>
          </a:p>
          <a:p>
            <a:pPr lvl="2">
              <a:lnSpc>
                <a:spcPct val="150000"/>
              </a:lnSpc>
            </a:pPr>
            <a:r>
              <a:rPr lang="en" altLang="zh-CN" dirty="0"/>
              <a:t>Beyond Regression: A New Method for Evaluating Machine Translation with LLMs</a:t>
            </a:r>
          </a:p>
          <a:p>
            <a:pPr lvl="2">
              <a:lnSpc>
                <a:spcPct val="150000"/>
              </a:lnSpc>
            </a:pPr>
            <a:r>
              <a:rPr lang="en" altLang="zh-CN" dirty="0"/>
              <a:t>A Generation-and-Comparison Framework for Translation Evaluation: Why LLMs Should Not Score Directly</a:t>
            </a:r>
          </a:p>
        </p:txBody>
      </p:sp>
    </p:spTree>
    <p:extLst>
      <p:ext uri="{BB962C8B-B14F-4D97-AF65-F5344CB8AC3E}">
        <p14:creationId xmlns:p14="http://schemas.microsoft.com/office/powerpoint/2010/main" val="40718205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C678E73D-552E-95DF-39CD-A0A33596D3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0.</a:t>
            </a:r>
            <a:r>
              <a:rPr kumimoji="1" lang="zh-CN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" altLang="zh-CN" i="0" dirty="0">
                <a:solidFill>
                  <a:srgbClr val="40404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Abstract</a:t>
            </a:r>
            <a:endParaRPr kumimoji="1" lang="zh-CN" altLang="en-US" dirty="0"/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2AB3F57E-AAD9-94AF-F5B1-D416F1415ED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2205426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4BDB8E7-4390-C787-4BAA-2556E5680F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0.</a:t>
            </a:r>
            <a:r>
              <a:rPr kumimoji="1" lang="zh-CN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" altLang="zh-CN" i="0" dirty="0">
                <a:solidFill>
                  <a:srgbClr val="40404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Abstract</a:t>
            </a:r>
            <a:endParaRPr kumimoji="1" lang="zh-CN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BC536A32-5529-2F52-1FB3-2803553523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zh-CN" altLang="en-US" dirty="0">
                <a:latin typeface="Songti SC" panose="02010600040101010101" pitchFamily="2" charset="-122"/>
                <a:ea typeface="Songti SC" panose="02010600040101010101" pitchFamily="2" charset="-122"/>
              </a:rPr>
              <a:t>    随着大语言模型（</a:t>
            </a:r>
            <a:r>
              <a:rPr lang="en" altLang="zh-CN" dirty="0">
                <a:latin typeface="Songti SC" panose="02010600040101010101" pitchFamily="2" charset="-122"/>
                <a:ea typeface="Songti SC" panose="02010600040101010101" pitchFamily="2" charset="-122"/>
              </a:rPr>
              <a:t>LLMs</a:t>
            </a:r>
            <a:r>
              <a:rPr lang="zh-CN" altLang="en" dirty="0">
                <a:latin typeface="Songti SC" panose="02010600040101010101" pitchFamily="2" charset="-122"/>
                <a:ea typeface="Songti SC" panose="02010600040101010101" pitchFamily="2" charset="-122"/>
              </a:rPr>
              <a:t>）</a:t>
            </a:r>
            <a:r>
              <a:rPr lang="zh-CN" altLang="en-US" dirty="0">
                <a:latin typeface="Songti SC" panose="02010600040101010101" pitchFamily="2" charset="-122"/>
                <a:ea typeface="Songti SC" panose="02010600040101010101" pitchFamily="2" charset="-122"/>
              </a:rPr>
              <a:t>在自然语言处理领域的广泛应用，研究者开始探索其在机器翻译质量评估（</a:t>
            </a:r>
            <a:r>
              <a:rPr lang="en" altLang="zh-CN" dirty="0">
                <a:latin typeface="Songti SC" panose="02010600040101010101" pitchFamily="2" charset="-122"/>
                <a:ea typeface="Songti SC" panose="02010600040101010101" pitchFamily="2" charset="-122"/>
              </a:rPr>
              <a:t>MTQE</a:t>
            </a:r>
            <a:r>
              <a:rPr lang="zh-CN" altLang="en" dirty="0">
                <a:latin typeface="Songti SC" panose="02010600040101010101" pitchFamily="2" charset="-122"/>
                <a:ea typeface="Songti SC" panose="02010600040101010101" pitchFamily="2" charset="-122"/>
              </a:rPr>
              <a:t>）</a:t>
            </a:r>
            <a:r>
              <a:rPr lang="zh-CN" altLang="en-US" dirty="0">
                <a:latin typeface="Songti SC" panose="02010600040101010101" pitchFamily="2" charset="-122"/>
                <a:ea typeface="Songti SC" panose="02010600040101010101" pitchFamily="2" charset="-122"/>
              </a:rPr>
              <a:t>任务中的潜力。现有方法多采用直接评分范式（如</a:t>
            </a:r>
            <a:r>
              <a:rPr lang="en" altLang="zh-CN" dirty="0">
                <a:latin typeface="Songti SC" panose="02010600040101010101" pitchFamily="2" charset="-122"/>
                <a:ea typeface="Songti SC" panose="02010600040101010101" pitchFamily="2" charset="-122"/>
              </a:rPr>
              <a:t>GEMBA</a:t>
            </a:r>
            <a:r>
              <a:rPr lang="zh-CN" altLang="en" dirty="0">
                <a:latin typeface="Songti SC" panose="02010600040101010101" pitchFamily="2" charset="-122"/>
                <a:ea typeface="Songti SC" panose="02010600040101010101" pitchFamily="2" charset="-122"/>
              </a:rPr>
              <a:t>），</a:t>
            </a:r>
            <a:r>
              <a:rPr lang="zh-CN" altLang="en-US" dirty="0">
                <a:latin typeface="Songti SC" panose="02010600040101010101" pitchFamily="2" charset="-122"/>
                <a:ea typeface="Songti SC" panose="02010600040101010101" pitchFamily="2" charset="-122"/>
              </a:rPr>
              <a:t>调用</a:t>
            </a:r>
            <a:r>
              <a:rPr lang="en" altLang="zh-CN" dirty="0">
                <a:latin typeface="Songti SC" panose="02010600040101010101" pitchFamily="2" charset="-122"/>
                <a:ea typeface="Songti SC" panose="02010600040101010101" pitchFamily="2" charset="-122"/>
              </a:rPr>
              <a:t>LLMs</a:t>
            </a:r>
            <a:r>
              <a:rPr lang="zh-CN" altLang="en-US" dirty="0">
                <a:latin typeface="Songti SC" panose="02010600040101010101" pitchFamily="2" charset="-122"/>
                <a:ea typeface="Songti SC" panose="02010600040101010101" pitchFamily="2" charset="-122"/>
              </a:rPr>
              <a:t>输出译文质量分数，然而实验表明此类方法相关性较低且表现不稳定。本文认为，其根本原因在于，</a:t>
            </a:r>
            <a:r>
              <a:rPr lang="en" altLang="zh-CN" dirty="0">
                <a:latin typeface="Songti SC" panose="02010600040101010101" pitchFamily="2" charset="-122"/>
                <a:ea typeface="Songti SC" panose="02010600040101010101" pitchFamily="2" charset="-122"/>
              </a:rPr>
              <a:t>decoder-only</a:t>
            </a:r>
            <a:r>
              <a:rPr lang="zh-CN" altLang="en-US" dirty="0">
                <a:latin typeface="Songti SC" panose="02010600040101010101" pitchFamily="2" charset="-122"/>
                <a:ea typeface="Songti SC" panose="02010600040101010101" pitchFamily="2" charset="-122"/>
              </a:rPr>
              <a:t>架构的大模型在训练方式和目标上并不适配直接回归评分的任务。对此，我们提出一种全新的评估范式：“生成</a:t>
            </a:r>
            <a:r>
              <a:rPr lang="en-US" altLang="zh-CN" dirty="0">
                <a:latin typeface="Songti SC" panose="02010600040101010101" pitchFamily="2" charset="-122"/>
                <a:ea typeface="Songti SC" panose="02010600040101010101" pitchFamily="2" charset="-122"/>
              </a:rPr>
              <a:t>-</a:t>
            </a:r>
            <a:r>
              <a:rPr lang="zh-CN" altLang="en-US" dirty="0">
                <a:latin typeface="Songti SC" panose="02010600040101010101" pitchFamily="2" charset="-122"/>
                <a:ea typeface="Songti SC" panose="02010600040101010101" pitchFamily="2" charset="-122"/>
              </a:rPr>
              <a:t>比对”，即先利用</a:t>
            </a:r>
            <a:r>
              <a:rPr lang="en" altLang="zh-CN" dirty="0">
                <a:latin typeface="Songti SC" panose="02010600040101010101" pitchFamily="2" charset="-122"/>
                <a:ea typeface="Songti SC" panose="02010600040101010101" pitchFamily="2" charset="-122"/>
              </a:rPr>
              <a:t>LLM</a:t>
            </a:r>
            <a:r>
              <a:rPr lang="zh-CN" altLang="en-US" dirty="0">
                <a:latin typeface="Songti SC" panose="02010600040101010101" pitchFamily="2" charset="-122"/>
                <a:ea typeface="Songti SC" panose="02010600040101010101" pitchFamily="2" charset="-122"/>
              </a:rPr>
              <a:t>生成自身的参考译文，再通过语义相似度与候选译文进行比对打分。该方法结合了</a:t>
            </a:r>
            <a:r>
              <a:rPr lang="en" altLang="zh-CN" dirty="0">
                <a:latin typeface="Songti SC" panose="02010600040101010101" pitchFamily="2" charset="-122"/>
                <a:ea typeface="Songti SC" panose="02010600040101010101" pitchFamily="2" charset="-122"/>
              </a:rPr>
              <a:t>LLM</a:t>
            </a:r>
            <a:r>
              <a:rPr lang="zh-CN" altLang="en-US" dirty="0">
                <a:latin typeface="Songti SC" panose="02010600040101010101" pitchFamily="2" charset="-122"/>
                <a:ea typeface="Songti SC" panose="02010600040101010101" pitchFamily="2" charset="-122"/>
              </a:rPr>
              <a:t>的生成优势与精细语义判别能力，在多语言翻译评估中显著优于直接评分方法和传统指标。</a:t>
            </a:r>
            <a:endParaRPr kumimoji="1" lang="zh-CN" altLang="en-US" dirty="0">
              <a:latin typeface="Songti SC" panose="02010600040101010101" pitchFamily="2" charset="-122"/>
              <a:ea typeface="Songti SC" panose="0201060004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9894868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C678E73D-552E-95DF-39CD-A0A33596D3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" altLang="zh-CN" i="0" dirty="0">
                <a:solidFill>
                  <a:srgbClr val="40404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1. Introduction</a:t>
            </a:r>
            <a:endParaRPr kumimoji="1" lang="zh-CN" altLang="en-US" dirty="0"/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2AB3F57E-AAD9-94AF-F5B1-D416F1415ED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zh-CN" altLang="en-US" dirty="0"/>
              <a:t>介绍机器翻译译文质量自动评估的目的，</a:t>
            </a:r>
            <a:endParaRPr kumimoji="1" lang="en-US" altLang="zh-CN" dirty="0"/>
          </a:p>
          <a:p>
            <a:r>
              <a:rPr kumimoji="1" lang="zh-CN" altLang="en-US" dirty="0"/>
              <a:t>用大语言模型做这个任务的现状，</a:t>
            </a:r>
            <a:endParaRPr kumimoji="1" lang="en-US" altLang="zh-CN" dirty="0"/>
          </a:p>
          <a:p>
            <a:r>
              <a:rPr kumimoji="1" lang="zh-CN" altLang="en-US" dirty="0"/>
              <a:t>以及目前的研究结果引发的思考</a:t>
            </a:r>
            <a:endParaRPr kumimoji="1" lang="en-US" altLang="zh-CN" dirty="0"/>
          </a:p>
          <a:p>
            <a:endParaRPr kumimoji="1"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2430239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4BDB8E7-4390-C787-4BAA-2556E5680F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" altLang="zh-CN" i="0" dirty="0">
                <a:solidFill>
                  <a:srgbClr val="40404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1. Introduction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BC536A32-5529-2F52-1FB3-2803553523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575175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kumimoji="1" lang="zh-CN" altLang="en-US" sz="1900" dirty="0">
                <a:latin typeface="Songti SC" panose="02010600040101010101" pitchFamily="2" charset="-122"/>
                <a:ea typeface="Songti SC" panose="02010600040101010101" pitchFamily="2" charset="-122"/>
              </a:rPr>
              <a:t>机器翻译系统的优化离不开高效准确的译文质量反馈。</a:t>
            </a:r>
            <a:r>
              <a:rPr lang="zh-CN" altLang="en-US" sz="1900" dirty="0">
                <a:latin typeface="Songti SC" panose="02010600040101010101" pitchFamily="2" charset="-122"/>
                <a:ea typeface="Songti SC" panose="02010600040101010101" pitchFamily="2" charset="-122"/>
              </a:rPr>
              <a:t>但人工反馈成本高、效率低、主观性强，需要有自动评估的方式。以</a:t>
            </a:r>
            <a:r>
              <a:rPr lang="en-US" altLang="zh-CN" sz="1900" dirty="0">
                <a:latin typeface="Songti SC" panose="02010600040101010101" pitchFamily="2" charset="-122"/>
                <a:ea typeface="Songti SC" panose="02010600040101010101" pitchFamily="2" charset="-122"/>
              </a:rPr>
              <a:t>2002</a:t>
            </a:r>
            <a:r>
              <a:rPr lang="zh-CN" altLang="en-US" sz="1900" dirty="0">
                <a:latin typeface="Songti SC" panose="02010600040101010101" pitchFamily="2" charset="-122"/>
                <a:ea typeface="Songti SC" panose="02010600040101010101" pitchFamily="2" charset="-122"/>
              </a:rPr>
              <a:t>年的</a:t>
            </a:r>
            <a:r>
              <a:rPr lang="en" altLang="zh-CN" sz="1900" dirty="0">
                <a:latin typeface="Songti SC" panose="02010600040101010101" pitchFamily="2" charset="-122"/>
                <a:ea typeface="Songti SC" panose="02010600040101010101" pitchFamily="2" charset="-122"/>
              </a:rPr>
              <a:t>BLEU</a:t>
            </a:r>
            <a:r>
              <a:rPr lang="zh-CN" altLang="en-US" sz="1900" dirty="0">
                <a:latin typeface="Songti SC" panose="02010600040101010101" pitchFamily="2" charset="-122"/>
                <a:ea typeface="Songti SC" panose="02010600040101010101" pitchFamily="2" charset="-122"/>
              </a:rPr>
              <a:t>以首，后续提出多种自动评估指标，如</a:t>
            </a:r>
            <a:r>
              <a:rPr lang="en" altLang="zh-CN" sz="1900" dirty="0">
                <a:latin typeface="Songti SC" panose="02010600040101010101" pitchFamily="2" charset="-122"/>
                <a:ea typeface="Songti SC" panose="02010600040101010101" pitchFamily="2" charset="-122"/>
              </a:rPr>
              <a:t>METEOR</a:t>
            </a:r>
            <a:r>
              <a:rPr lang="zh-CN" altLang="en" sz="1900" dirty="0">
                <a:latin typeface="Songti SC" panose="02010600040101010101" pitchFamily="2" charset="-122"/>
                <a:ea typeface="Songti SC" panose="02010600040101010101" pitchFamily="2" charset="-122"/>
              </a:rPr>
              <a:t>、</a:t>
            </a:r>
            <a:r>
              <a:rPr lang="en" altLang="zh-CN" sz="1900" dirty="0">
                <a:latin typeface="Songti SC" panose="02010600040101010101" pitchFamily="2" charset="-122"/>
                <a:ea typeface="Songti SC" panose="02010600040101010101" pitchFamily="2" charset="-122"/>
              </a:rPr>
              <a:t>TER</a:t>
            </a:r>
            <a:r>
              <a:rPr lang="zh-CN" altLang="en" sz="1900" dirty="0">
                <a:latin typeface="Songti SC" panose="02010600040101010101" pitchFamily="2" charset="-122"/>
                <a:ea typeface="Songti SC" panose="02010600040101010101" pitchFamily="2" charset="-122"/>
              </a:rPr>
              <a:t>、</a:t>
            </a:r>
            <a:r>
              <a:rPr lang="en" altLang="zh-CN" sz="1900" dirty="0" err="1">
                <a:latin typeface="Songti SC" panose="02010600040101010101" pitchFamily="2" charset="-122"/>
                <a:ea typeface="Songti SC" panose="02010600040101010101" pitchFamily="2" charset="-122"/>
              </a:rPr>
              <a:t>chrF</a:t>
            </a:r>
            <a:r>
              <a:rPr lang="zh-CN" altLang="en" sz="1900" dirty="0">
                <a:latin typeface="Songti SC" panose="02010600040101010101" pitchFamily="2" charset="-122"/>
                <a:ea typeface="Songti SC" panose="02010600040101010101" pitchFamily="2" charset="-122"/>
              </a:rPr>
              <a:t>、</a:t>
            </a:r>
            <a:r>
              <a:rPr lang="en" altLang="zh-CN" sz="1900" dirty="0" err="1">
                <a:latin typeface="Songti SC" panose="02010600040101010101" pitchFamily="2" charset="-122"/>
                <a:ea typeface="Songti SC" panose="02010600040101010101" pitchFamily="2" charset="-122"/>
              </a:rPr>
              <a:t>BERTScore</a:t>
            </a:r>
            <a:r>
              <a:rPr lang="zh-CN" altLang="en" sz="1900" dirty="0">
                <a:latin typeface="Songti SC" panose="02010600040101010101" pitchFamily="2" charset="-122"/>
                <a:ea typeface="Songti SC" panose="02010600040101010101" pitchFamily="2" charset="-122"/>
              </a:rPr>
              <a:t>、</a:t>
            </a:r>
            <a:r>
              <a:rPr lang="en" altLang="zh-CN" sz="1900" dirty="0">
                <a:latin typeface="Songti SC" panose="02010600040101010101" pitchFamily="2" charset="-122"/>
                <a:ea typeface="Songti SC" panose="02010600040101010101" pitchFamily="2" charset="-122"/>
              </a:rPr>
              <a:t>COMET</a:t>
            </a:r>
            <a:r>
              <a:rPr lang="zh-CN" altLang="en-US" sz="1900" dirty="0">
                <a:latin typeface="Songti SC" panose="02010600040101010101" pitchFamily="2" charset="-122"/>
                <a:ea typeface="Songti SC" panose="02010600040101010101" pitchFamily="2" charset="-122"/>
              </a:rPr>
              <a:t>、</a:t>
            </a:r>
            <a:r>
              <a:rPr lang="en-US" altLang="zh-CN" sz="1900" dirty="0">
                <a:latin typeface="Songti SC" panose="02010600040101010101" pitchFamily="2" charset="-122"/>
                <a:ea typeface="Songti SC" panose="02010600040101010101" pitchFamily="2" charset="-122"/>
              </a:rPr>
              <a:t>GPT</a:t>
            </a:r>
            <a:r>
              <a:rPr lang="en" altLang="zh-CN" sz="1900" dirty="0">
                <a:latin typeface="Songti SC" panose="02010600040101010101" pitchFamily="2" charset="-122"/>
                <a:ea typeface="Songti SC" panose="02010600040101010101" pitchFamily="2" charset="-122"/>
              </a:rPr>
              <a:t>Score</a:t>
            </a:r>
            <a:r>
              <a:rPr lang="en-US" altLang="zh-CN" sz="1900" dirty="0">
                <a:latin typeface="Songti SC" panose="02010600040101010101" pitchFamily="2" charset="-122"/>
                <a:ea typeface="Songti SC" panose="02010600040101010101" pitchFamily="2" charset="-122"/>
              </a:rPr>
              <a:t> </a:t>
            </a:r>
            <a:r>
              <a:rPr lang="zh-CN" altLang="en-US" sz="1900" dirty="0">
                <a:latin typeface="Songti SC" panose="02010600040101010101" pitchFamily="2" charset="-122"/>
                <a:ea typeface="Songti SC" panose="02010600040101010101" pitchFamily="2" charset="-122"/>
              </a:rPr>
              <a:t>等，试图实现自动化的质量估计。</a:t>
            </a:r>
            <a:endParaRPr lang="en-US" altLang="zh-CN" sz="1900" dirty="0">
              <a:latin typeface="Songti SC" panose="02010600040101010101" pitchFamily="2" charset="-122"/>
              <a:ea typeface="Songti SC" panose="0201060004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1900" dirty="0">
                <a:latin typeface="Songti SC" panose="02010600040101010101" pitchFamily="2" charset="-122"/>
                <a:ea typeface="Songti SC" panose="02010600040101010101" pitchFamily="2" charset="-122"/>
              </a:rPr>
              <a:t>近年来，大语言模型（</a:t>
            </a:r>
            <a:r>
              <a:rPr lang="en" altLang="zh-CN" sz="1900" dirty="0">
                <a:latin typeface="Songti SC" panose="02010600040101010101" pitchFamily="2" charset="-122"/>
                <a:ea typeface="Songti SC" panose="02010600040101010101" pitchFamily="2" charset="-122"/>
              </a:rPr>
              <a:t>LLM</a:t>
            </a:r>
            <a:r>
              <a:rPr lang="zh-CN" altLang="en" sz="1900" dirty="0">
                <a:latin typeface="Songti SC" panose="02010600040101010101" pitchFamily="2" charset="-122"/>
                <a:ea typeface="Songti SC" panose="02010600040101010101" pitchFamily="2" charset="-122"/>
              </a:rPr>
              <a:t>）</a:t>
            </a:r>
            <a:r>
              <a:rPr lang="zh-CN" altLang="en-US" sz="1900" dirty="0">
                <a:latin typeface="Songti SC" panose="02010600040101010101" pitchFamily="2" charset="-122"/>
                <a:ea typeface="Songti SC" panose="02010600040101010101" pitchFamily="2" charset="-122"/>
              </a:rPr>
              <a:t>的快速发展为评估任务带来新的可能性。一些研究尝试将</a:t>
            </a:r>
            <a:r>
              <a:rPr lang="en" altLang="zh-CN" sz="1900" dirty="0">
                <a:latin typeface="Songti SC" panose="02010600040101010101" pitchFamily="2" charset="-122"/>
                <a:ea typeface="Songti SC" panose="02010600040101010101" pitchFamily="2" charset="-122"/>
              </a:rPr>
              <a:t>LLM</a:t>
            </a:r>
            <a:r>
              <a:rPr lang="zh-CN" altLang="en-US" sz="1900" dirty="0">
                <a:latin typeface="Songti SC" panose="02010600040101010101" pitchFamily="2" charset="-122"/>
                <a:ea typeface="Songti SC" panose="02010600040101010101" pitchFamily="2" charset="-122"/>
              </a:rPr>
              <a:t>直接作为“打分者”，对译文输出进行</a:t>
            </a:r>
            <a:r>
              <a:rPr lang="en-US" altLang="zh-CN" sz="1900" dirty="0">
                <a:latin typeface="Songti SC" panose="02010600040101010101" pitchFamily="2" charset="-122"/>
                <a:ea typeface="Songti SC" panose="02010600040101010101" pitchFamily="2" charset="-122"/>
              </a:rPr>
              <a:t>0-100</a:t>
            </a:r>
            <a:r>
              <a:rPr lang="zh-CN" altLang="en-US" sz="1900" dirty="0">
                <a:latin typeface="Songti SC" panose="02010600040101010101" pitchFamily="2" charset="-122"/>
                <a:ea typeface="Songti SC" panose="02010600040101010101" pitchFamily="2" charset="-122"/>
              </a:rPr>
              <a:t>之间的打分。这一方式看似可模拟人工主观评价，但实际实验却显示，</a:t>
            </a:r>
            <a:r>
              <a:rPr lang="en" altLang="zh-CN" sz="1900" dirty="0">
                <a:latin typeface="Songti SC" panose="02010600040101010101" pitchFamily="2" charset="-122"/>
                <a:ea typeface="Songti SC" panose="02010600040101010101" pitchFamily="2" charset="-122"/>
              </a:rPr>
              <a:t>LLM</a:t>
            </a:r>
            <a:r>
              <a:rPr lang="zh-CN" altLang="en-US" sz="1900" dirty="0">
                <a:latin typeface="Songti SC" panose="02010600040101010101" pitchFamily="2" charset="-122"/>
                <a:ea typeface="Songti SC" panose="02010600040101010101" pitchFamily="2" charset="-122"/>
              </a:rPr>
              <a:t>打分与人类评价的一致性普遍偏低。更令人困惑的是，两篇</a:t>
            </a:r>
            <a:r>
              <a:rPr lang="en-US" altLang="zh-CN" sz="1900" dirty="0">
                <a:latin typeface="Songti SC" panose="02010600040101010101" pitchFamily="2" charset="-122"/>
                <a:ea typeface="Songti SC" panose="02010600040101010101" pitchFamily="2" charset="-122"/>
              </a:rPr>
              <a:t>2024</a:t>
            </a:r>
            <a:r>
              <a:rPr lang="zh-CN" altLang="en-US" sz="1900" dirty="0">
                <a:latin typeface="Songti SC" panose="02010600040101010101" pitchFamily="2" charset="-122"/>
                <a:ea typeface="Songti SC" panose="02010600040101010101" pitchFamily="2" charset="-122"/>
              </a:rPr>
              <a:t>年的顶会论文（分别发表于</a:t>
            </a:r>
            <a:r>
              <a:rPr lang="en" altLang="zh-CN" sz="1900" dirty="0">
                <a:latin typeface="Songti SC" panose="02010600040101010101" pitchFamily="2" charset="-122"/>
                <a:ea typeface="Songti SC" panose="02010600040101010101" pitchFamily="2" charset="-122"/>
              </a:rPr>
              <a:t>ACL</a:t>
            </a:r>
            <a:r>
              <a:rPr lang="zh-CN" altLang="en-US" sz="1900" dirty="0">
                <a:latin typeface="Songti SC" panose="02010600040101010101" pitchFamily="2" charset="-122"/>
                <a:ea typeface="Songti SC" panose="02010600040101010101" pitchFamily="2" charset="-122"/>
              </a:rPr>
              <a:t>和</a:t>
            </a:r>
            <a:r>
              <a:rPr lang="en" altLang="zh-CN" sz="1900" dirty="0">
                <a:latin typeface="Songti SC" panose="02010600040101010101" pitchFamily="2" charset="-122"/>
                <a:ea typeface="Songti SC" panose="02010600040101010101" pitchFamily="2" charset="-122"/>
              </a:rPr>
              <a:t>EMNLP</a:t>
            </a:r>
            <a:r>
              <a:rPr lang="zh-CN" altLang="en" sz="1900" dirty="0">
                <a:latin typeface="Songti SC" panose="02010600040101010101" pitchFamily="2" charset="-122"/>
                <a:ea typeface="Songti SC" panose="02010600040101010101" pitchFamily="2" charset="-122"/>
              </a:rPr>
              <a:t>）</a:t>
            </a:r>
            <a:r>
              <a:rPr lang="zh-CN" altLang="en-US" sz="1900" dirty="0">
                <a:latin typeface="Songti SC" panose="02010600040101010101" pitchFamily="2" charset="-122"/>
                <a:ea typeface="Songti SC" panose="02010600040101010101" pitchFamily="2" charset="-122"/>
              </a:rPr>
              <a:t>在是否需要向</a:t>
            </a:r>
            <a:r>
              <a:rPr lang="en" altLang="zh-CN" sz="1900" dirty="0">
                <a:latin typeface="Songti SC" panose="02010600040101010101" pitchFamily="2" charset="-122"/>
                <a:ea typeface="Songti SC" panose="02010600040101010101" pitchFamily="2" charset="-122"/>
              </a:rPr>
              <a:t>LLM</a:t>
            </a:r>
            <a:r>
              <a:rPr lang="zh-CN" altLang="en-US" sz="1900" dirty="0">
                <a:latin typeface="Songti SC" panose="02010600040101010101" pitchFamily="2" charset="-122"/>
                <a:ea typeface="Songti SC" panose="02010600040101010101" pitchFamily="2" charset="-122"/>
              </a:rPr>
              <a:t>提供源语言方面得出了相反的结论。</a:t>
            </a:r>
            <a:endParaRPr lang="en-US" altLang="zh-CN" sz="1900" dirty="0">
              <a:latin typeface="Songti SC" panose="02010600040101010101" pitchFamily="2" charset="-122"/>
              <a:ea typeface="Songti SC" panose="0201060004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1900" dirty="0">
                <a:latin typeface="Songti SC" panose="02010600040101010101" pitchFamily="2" charset="-122"/>
                <a:ea typeface="Songti SC" panose="02010600040101010101" pitchFamily="2" charset="-122"/>
              </a:rPr>
              <a:t>这种实验结果的冲突与性能的不稳定，引发了我们对当前</a:t>
            </a:r>
            <a:r>
              <a:rPr lang="en" altLang="zh-CN" sz="1900" dirty="0">
                <a:latin typeface="Songti SC" panose="02010600040101010101" pitchFamily="2" charset="-122"/>
                <a:ea typeface="Songti SC" panose="02010600040101010101" pitchFamily="2" charset="-122"/>
              </a:rPr>
              <a:t>LLM</a:t>
            </a:r>
            <a:r>
              <a:rPr lang="zh-CN" altLang="en-US" sz="1900" dirty="0">
                <a:latin typeface="Songti SC" panose="02010600040101010101" pitchFamily="2" charset="-122"/>
                <a:ea typeface="Songti SC" panose="02010600040101010101" pitchFamily="2" charset="-122"/>
              </a:rPr>
              <a:t>打分范式合理性的深刻反思：</a:t>
            </a:r>
            <a:endParaRPr lang="en-US" altLang="zh-CN" sz="1900" dirty="0">
              <a:latin typeface="Songti SC" panose="02010600040101010101" pitchFamily="2" charset="-122"/>
              <a:ea typeface="Songti SC" panose="0201060004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1900" dirty="0">
                <a:latin typeface="Songti SC" panose="02010600040101010101" pitchFamily="2" charset="-122"/>
                <a:ea typeface="Songti SC" panose="02010600040101010101" pitchFamily="2" charset="-122"/>
              </a:rPr>
              <a:t>“问题是否不在模型能力本身，</a:t>
            </a:r>
            <a:r>
              <a:rPr lang="zh-CN" altLang="en-US" sz="1900" b="1" dirty="0">
                <a:latin typeface="Songti SC" panose="02010600040101010101" pitchFamily="2" charset="-122"/>
                <a:ea typeface="Songti SC" panose="02010600040101010101" pitchFamily="2" charset="-122"/>
              </a:rPr>
              <a:t>而在于我们是否用错了方法？”</a:t>
            </a:r>
            <a:endParaRPr kumimoji="1" lang="zh-CN" altLang="en-US" sz="1900" b="1" dirty="0">
              <a:latin typeface="Songti SC" panose="02010600040101010101" pitchFamily="2" charset="-122"/>
              <a:ea typeface="Songti SC" panose="0201060004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5846426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C678E73D-552E-95DF-39CD-A0A33596D3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" altLang="zh-CN" i="0" dirty="0">
                <a:solidFill>
                  <a:srgbClr val="40404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2. Related Work</a:t>
            </a:r>
            <a:endParaRPr kumimoji="1" lang="zh-CN" altLang="en-US" dirty="0"/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2AB3F57E-AAD9-94AF-F5B1-D416F1415ED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zh-CN" dirty="0"/>
              <a:t>Decoder-only</a:t>
            </a:r>
            <a:r>
              <a:rPr kumimoji="1" lang="zh-CN" altLang="en-US" dirty="0"/>
              <a:t>的</a:t>
            </a:r>
            <a:r>
              <a:rPr kumimoji="1" lang="en-US" altLang="zh-CN" dirty="0" err="1"/>
              <a:t>llm</a:t>
            </a:r>
            <a:r>
              <a:rPr kumimoji="1" lang="zh-CN" altLang="en-US" dirty="0"/>
              <a:t>适合生成，不适合打分</a:t>
            </a:r>
          </a:p>
        </p:txBody>
      </p:sp>
    </p:spTree>
    <p:extLst>
      <p:ext uri="{BB962C8B-B14F-4D97-AF65-F5344CB8AC3E}">
        <p14:creationId xmlns:p14="http://schemas.microsoft.com/office/powerpoint/2010/main" val="11194230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4BDB8E7-4390-C787-4BAA-2556E5680F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" altLang="zh-CN" i="0" dirty="0">
                <a:solidFill>
                  <a:srgbClr val="40404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2. Related Work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BC536A32-5529-2F52-1FB3-2803553523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465108"/>
          </a:xfrm>
        </p:spPr>
        <p:txBody>
          <a:bodyPr>
            <a:normAutofit fontScale="92500" lnSpcReduction="20000"/>
          </a:bodyPr>
          <a:lstStyle/>
          <a:p>
            <a:pPr algn="l">
              <a:lnSpc>
                <a:spcPct val="150000"/>
              </a:lnSpc>
            </a:pPr>
            <a:r>
              <a:rPr lang="zh-CN" altLang="en-US" sz="2000" b="0" i="0" dirty="0">
                <a:effectLst/>
                <a:latin typeface="Songti SC" panose="02010600040101010101" pitchFamily="2" charset="-122"/>
                <a:ea typeface="Songti SC" panose="02010600040101010101" pitchFamily="2" charset="-122"/>
              </a:rPr>
              <a:t>近年来，将大语言模型作为评估器（</a:t>
            </a:r>
            <a:r>
              <a:rPr lang="en" altLang="zh-CN" sz="2000" b="0" i="0" dirty="0">
                <a:effectLst/>
                <a:latin typeface="Songti SC" panose="02010600040101010101" pitchFamily="2" charset="-122"/>
                <a:ea typeface="Songti SC" panose="02010600040101010101" pitchFamily="2" charset="-122"/>
              </a:rPr>
              <a:t>LLM-as-a-Judge</a:t>
            </a:r>
            <a:r>
              <a:rPr lang="zh-CN" altLang="en" sz="2000" b="0" i="0" dirty="0">
                <a:effectLst/>
                <a:latin typeface="Songti SC" panose="02010600040101010101" pitchFamily="2" charset="-122"/>
                <a:ea typeface="Songti SC" panose="02010600040101010101" pitchFamily="2" charset="-122"/>
              </a:rPr>
              <a:t>）</a:t>
            </a:r>
            <a:r>
              <a:rPr lang="zh-CN" altLang="en-US" sz="2000" b="0" i="0" dirty="0">
                <a:effectLst/>
                <a:latin typeface="Songti SC" panose="02010600040101010101" pitchFamily="2" charset="-122"/>
                <a:ea typeface="Songti SC" panose="02010600040101010101" pitchFamily="2" charset="-122"/>
              </a:rPr>
              <a:t>的方法，成为自动质量评估研究的热门方向。例如，在 </a:t>
            </a:r>
            <a:r>
              <a:rPr lang="en" altLang="zh-CN" sz="2000" b="0" i="0" dirty="0">
                <a:effectLst/>
                <a:latin typeface="Songti SC" panose="02010600040101010101" pitchFamily="2" charset="-122"/>
                <a:ea typeface="Songti SC" panose="02010600040101010101" pitchFamily="2" charset="-122"/>
              </a:rPr>
              <a:t>ACL 2024 </a:t>
            </a:r>
            <a:r>
              <a:rPr lang="zh-CN" altLang="en-US" sz="2000" b="0" i="0" dirty="0">
                <a:effectLst/>
                <a:latin typeface="Songti SC" panose="02010600040101010101" pitchFamily="2" charset="-122"/>
                <a:ea typeface="Songti SC" panose="02010600040101010101" pitchFamily="2" charset="-122"/>
              </a:rPr>
              <a:t>发表的一篇论文（</a:t>
            </a:r>
            <a:r>
              <a:rPr lang="en" altLang="zh-CN" sz="2000" b="0" i="0" dirty="0">
                <a:effectLst/>
                <a:latin typeface="Songti SC" panose="02010600040101010101" pitchFamily="2" charset="-122"/>
                <a:ea typeface="Songti SC" panose="02010600040101010101" pitchFamily="2" charset="-122"/>
              </a:rPr>
              <a:t>Xu et al., 2024</a:t>
            </a:r>
            <a:r>
              <a:rPr lang="zh-CN" altLang="en" sz="2000" b="0" i="0" dirty="0">
                <a:effectLst/>
                <a:latin typeface="Songti SC" panose="02010600040101010101" pitchFamily="2" charset="-122"/>
                <a:ea typeface="Songti SC" panose="02010600040101010101" pitchFamily="2" charset="-122"/>
              </a:rPr>
              <a:t>）</a:t>
            </a:r>
            <a:r>
              <a:rPr lang="zh-CN" altLang="en-US" sz="2000" b="0" i="0" dirty="0">
                <a:effectLst/>
                <a:latin typeface="Songti SC" panose="02010600040101010101" pitchFamily="2" charset="-122"/>
                <a:ea typeface="Songti SC" panose="02010600040101010101" pitchFamily="2" charset="-122"/>
              </a:rPr>
              <a:t>中，研究者尝试使用多个大语言模型对三种语言的机器译文进行打分，实验结果显示，在输入中加入源语言信息后，大语言模型的评分与人工判断的一致性反而有所下降。而另一篇发表于 </a:t>
            </a:r>
            <a:r>
              <a:rPr lang="en" altLang="zh-CN" sz="2000" b="0" i="0" dirty="0">
                <a:effectLst/>
                <a:latin typeface="Songti SC" panose="02010600040101010101" pitchFamily="2" charset="-122"/>
                <a:ea typeface="Songti SC" panose="02010600040101010101" pitchFamily="2" charset="-122"/>
              </a:rPr>
              <a:t>EMNLP 2024 </a:t>
            </a:r>
            <a:r>
              <a:rPr lang="zh-CN" altLang="en-US" sz="2000" b="0" i="0" dirty="0">
                <a:effectLst/>
                <a:latin typeface="Songti SC" panose="02010600040101010101" pitchFamily="2" charset="-122"/>
                <a:ea typeface="Songti SC" panose="02010600040101010101" pitchFamily="2" charset="-122"/>
              </a:rPr>
              <a:t>的论文（</a:t>
            </a:r>
            <a:r>
              <a:rPr lang="en" altLang="zh-CN" sz="2000" b="0" i="0" dirty="0">
                <a:effectLst/>
                <a:latin typeface="Songti SC" panose="02010600040101010101" pitchFamily="2" charset="-122"/>
                <a:ea typeface="Songti SC" panose="02010600040101010101" pitchFamily="2" charset="-122"/>
              </a:rPr>
              <a:t>Qian et al., 2024</a:t>
            </a:r>
            <a:r>
              <a:rPr lang="zh-CN" altLang="en" sz="2000" b="0" i="0" dirty="0">
                <a:effectLst/>
                <a:latin typeface="Songti SC" panose="02010600040101010101" pitchFamily="2" charset="-122"/>
                <a:ea typeface="Songti SC" panose="02010600040101010101" pitchFamily="2" charset="-122"/>
              </a:rPr>
              <a:t>）</a:t>
            </a:r>
            <a:r>
              <a:rPr lang="zh-CN" altLang="en-US" sz="2000" b="0" i="0" dirty="0">
                <a:effectLst/>
                <a:latin typeface="Songti SC" panose="02010600040101010101" pitchFamily="2" charset="-122"/>
                <a:ea typeface="Songti SC" panose="02010600040101010101" pitchFamily="2" charset="-122"/>
              </a:rPr>
              <a:t>则得出相反结论，认为向模型提供原文能够提升评估质量。这种关于 “是否需要源语言” 的矛盾结论，进一步凸显了该方法的不稳定性。</a:t>
            </a:r>
            <a:endParaRPr lang="en-US" altLang="zh-CN" sz="2000" b="0" i="0" dirty="0">
              <a:effectLst/>
              <a:latin typeface="Songti SC" panose="02010600040101010101" pitchFamily="2" charset="-122"/>
              <a:ea typeface="Songti SC" panose="02010600040101010101" pitchFamily="2" charset="-122"/>
            </a:endParaRPr>
          </a:p>
          <a:p>
            <a:pPr algn="l">
              <a:lnSpc>
                <a:spcPct val="150000"/>
              </a:lnSpc>
            </a:pPr>
            <a:r>
              <a:rPr lang="zh-CN" altLang="en-US" sz="2000" b="0" i="0" dirty="0">
                <a:effectLst/>
                <a:latin typeface="Songti SC" panose="02010600040101010101" pitchFamily="2" charset="-122"/>
                <a:ea typeface="Songti SC" panose="02010600040101010101" pitchFamily="2" charset="-122"/>
              </a:rPr>
              <a:t>深入探究发现，上述两项研究均基于 </a:t>
            </a:r>
            <a:r>
              <a:rPr lang="en" altLang="zh-CN" sz="2000" b="0" i="0" dirty="0">
                <a:effectLst/>
                <a:latin typeface="Songti SC" panose="02010600040101010101" pitchFamily="2" charset="-122"/>
                <a:ea typeface="Songti SC" panose="02010600040101010101" pitchFamily="2" charset="-122"/>
              </a:rPr>
              <a:t>GEMBA</a:t>
            </a:r>
            <a:r>
              <a:rPr lang="zh-CN" altLang="en" sz="2000" b="0" i="0" dirty="0">
                <a:effectLst/>
                <a:latin typeface="Songti SC" panose="02010600040101010101" pitchFamily="2" charset="-122"/>
                <a:ea typeface="Songti SC" panose="02010600040101010101" pitchFamily="2" charset="-122"/>
              </a:rPr>
              <a:t>（</a:t>
            </a:r>
            <a:r>
              <a:rPr lang="en" altLang="zh-CN" sz="2000" b="0" i="0" dirty="0">
                <a:effectLst/>
                <a:latin typeface="Songti SC" panose="02010600040101010101" pitchFamily="2" charset="-122"/>
                <a:ea typeface="Songti SC" panose="02010600040101010101" pitchFamily="2" charset="-122"/>
              </a:rPr>
              <a:t>Zhou et al., 2023</a:t>
            </a:r>
            <a:r>
              <a:rPr lang="zh-CN" altLang="en" sz="2000" b="0" i="0" dirty="0">
                <a:effectLst/>
                <a:latin typeface="Songti SC" panose="02010600040101010101" pitchFamily="2" charset="-122"/>
                <a:ea typeface="Songti SC" panose="02010600040101010101" pitchFamily="2" charset="-122"/>
              </a:rPr>
              <a:t>）</a:t>
            </a:r>
            <a:r>
              <a:rPr lang="zh-CN" altLang="en-US" sz="2000" b="0" i="0" dirty="0">
                <a:effectLst/>
                <a:latin typeface="Songti SC" panose="02010600040101010101" pitchFamily="2" charset="-122"/>
                <a:ea typeface="Songti SC" panose="02010600040101010101" pitchFamily="2" charset="-122"/>
              </a:rPr>
              <a:t>框架。该框架系统研究了多种提示（</a:t>
            </a:r>
            <a:r>
              <a:rPr lang="en" altLang="zh-CN" sz="2000" b="0" i="0" dirty="0">
                <a:effectLst/>
                <a:latin typeface="Songti SC" panose="02010600040101010101" pitchFamily="2" charset="-122"/>
                <a:ea typeface="Songti SC" panose="02010600040101010101" pitchFamily="2" charset="-122"/>
              </a:rPr>
              <a:t>prompt</a:t>
            </a:r>
            <a:r>
              <a:rPr lang="zh-CN" altLang="en" sz="2000" b="0" i="0" dirty="0">
                <a:effectLst/>
                <a:latin typeface="Songti SC" panose="02010600040101010101" pitchFamily="2" charset="-122"/>
                <a:ea typeface="Songti SC" panose="02010600040101010101" pitchFamily="2" charset="-122"/>
              </a:rPr>
              <a:t>）</a:t>
            </a:r>
            <a:r>
              <a:rPr lang="zh-CN" altLang="en-US" sz="2000" b="0" i="0" dirty="0">
                <a:effectLst/>
                <a:latin typeface="Songti SC" panose="02010600040101010101" pitchFamily="2" charset="-122"/>
                <a:ea typeface="Songti SC" panose="02010600040101010101" pitchFamily="2" charset="-122"/>
              </a:rPr>
              <a:t>模板在打分任务中的效果，并指出经过优化的 </a:t>
            </a:r>
            <a:r>
              <a:rPr lang="en" altLang="zh-CN" sz="2000" b="0" i="0" dirty="0">
                <a:effectLst/>
                <a:latin typeface="Songti SC" panose="02010600040101010101" pitchFamily="2" charset="-122"/>
                <a:ea typeface="Songti SC" panose="02010600040101010101" pitchFamily="2" charset="-122"/>
              </a:rPr>
              <a:t>prompt </a:t>
            </a:r>
            <a:r>
              <a:rPr lang="zh-CN" altLang="en-US" sz="2000" b="0" i="0" dirty="0">
                <a:effectLst/>
                <a:latin typeface="Songti SC" panose="02010600040101010101" pitchFamily="2" charset="-122"/>
                <a:ea typeface="Songti SC" panose="02010600040101010101" pitchFamily="2" charset="-122"/>
              </a:rPr>
              <a:t>模板能够提升大语言模型的打分质量。然而，我们通过复现相关实验发现，即便采用最优的 </a:t>
            </a:r>
            <a:r>
              <a:rPr lang="en" altLang="zh-CN" sz="2000" b="0" i="0" dirty="0">
                <a:effectLst/>
                <a:latin typeface="Songti SC" panose="02010600040101010101" pitchFamily="2" charset="-122"/>
                <a:ea typeface="Songti SC" panose="02010600040101010101" pitchFamily="2" charset="-122"/>
              </a:rPr>
              <a:t>prompt </a:t>
            </a:r>
            <a:r>
              <a:rPr lang="zh-CN" altLang="en-US" sz="2000" b="0" i="0" dirty="0">
                <a:effectLst/>
                <a:latin typeface="Songti SC" panose="02010600040101010101" pitchFamily="2" charset="-122"/>
                <a:ea typeface="Songti SC" panose="02010600040101010101" pitchFamily="2" charset="-122"/>
              </a:rPr>
              <a:t>模板，大语言模型的打分结果与人工评价之间的相关性依然较低（相关系数约在 </a:t>
            </a:r>
            <a:r>
              <a:rPr lang="en-US" altLang="zh-CN" sz="2000" b="0" i="0" dirty="0">
                <a:effectLst/>
                <a:latin typeface="Songti SC" panose="02010600040101010101" pitchFamily="2" charset="-122"/>
                <a:ea typeface="Songti SC" panose="02010600040101010101" pitchFamily="2" charset="-122"/>
              </a:rPr>
              <a:t>0.2 - 0.3 </a:t>
            </a:r>
            <a:r>
              <a:rPr lang="zh-CN" altLang="en-US" sz="2000" b="0" i="0" dirty="0">
                <a:effectLst/>
                <a:latin typeface="Songti SC" panose="02010600040101010101" pitchFamily="2" charset="-122"/>
                <a:ea typeface="Songti SC" panose="02010600040101010101" pitchFamily="2" charset="-122"/>
              </a:rPr>
              <a:t>左右），并且评分高度集中于整数分值，评分分布稀疏，无法有效区分译文质量的细微差异 。</a:t>
            </a:r>
          </a:p>
          <a:p>
            <a:pPr marL="0" indent="0">
              <a:lnSpc>
                <a:spcPct val="150000"/>
              </a:lnSpc>
              <a:buNone/>
            </a:pPr>
            <a:endParaRPr kumimoji="1" lang="zh-CN" altLang="en-US" sz="2200" dirty="0">
              <a:latin typeface="Songti SC" panose="02010600040101010101" pitchFamily="2" charset="-122"/>
              <a:ea typeface="Songti SC" panose="0201060004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34227191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4BDB8E7-4390-C787-4BAA-2556E5680F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" altLang="zh-CN" i="0" dirty="0">
                <a:solidFill>
                  <a:srgbClr val="40404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2. Related Work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BC536A32-5529-2F52-1FB3-2803553523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465108"/>
          </a:xfrm>
        </p:spPr>
        <p:txBody>
          <a:bodyPr>
            <a:normAutofit/>
          </a:bodyPr>
          <a:lstStyle/>
          <a:p>
            <a:pPr algn="l">
              <a:lnSpc>
                <a:spcPct val="150000"/>
              </a:lnSpc>
            </a:pPr>
            <a:r>
              <a:rPr lang="en" altLang="zh-CN" sz="2000" b="0" i="0" dirty="0">
                <a:effectLst/>
                <a:latin typeface="Songti SC" panose="02010600040101010101" pitchFamily="2" charset="-122"/>
                <a:ea typeface="Songti SC" panose="02010600040101010101" pitchFamily="2" charset="-122"/>
              </a:rPr>
              <a:t>GEMBA</a:t>
            </a:r>
            <a:r>
              <a:rPr lang="zh-CN" altLang="en" sz="2000" b="0" i="0" dirty="0">
                <a:effectLst/>
                <a:latin typeface="Songti SC" panose="02010600040101010101" pitchFamily="2" charset="-122"/>
                <a:ea typeface="Songti SC" panose="02010600040101010101" pitchFamily="2" charset="-122"/>
              </a:rPr>
              <a:t>（</a:t>
            </a:r>
            <a:r>
              <a:rPr lang="en" altLang="zh-CN" sz="2000" b="0" i="0" dirty="0">
                <a:effectLst/>
                <a:latin typeface="Songti SC" panose="02010600040101010101" pitchFamily="2" charset="-122"/>
                <a:ea typeface="Songti SC" panose="02010600040101010101" pitchFamily="2" charset="-122"/>
              </a:rPr>
              <a:t>Zhou et al., 2023</a:t>
            </a:r>
            <a:r>
              <a:rPr lang="zh-CN" altLang="en" sz="2000" b="0" i="0" dirty="0">
                <a:effectLst/>
                <a:latin typeface="Songti SC" panose="02010600040101010101" pitchFamily="2" charset="-122"/>
                <a:ea typeface="Songti SC" panose="02010600040101010101" pitchFamily="2" charset="-122"/>
              </a:rPr>
              <a:t>）</a:t>
            </a:r>
            <a:endParaRPr lang="en-US" altLang="zh-CN" sz="2000" b="0" i="0" dirty="0">
              <a:effectLst/>
              <a:latin typeface="Songti SC" panose="02010600040101010101" pitchFamily="2" charset="-122"/>
              <a:ea typeface="Songti SC" panose="02010600040101010101" pitchFamily="2" charset="-122"/>
            </a:endParaRPr>
          </a:p>
          <a:p>
            <a:pPr marL="0" indent="0" algn="l">
              <a:lnSpc>
                <a:spcPct val="150000"/>
              </a:lnSpc>
              <a:buNone/>
            </a:pPr>
            <a:endParaRPr lang="en-US" altLang="zh-CN" sz="2000" b="0" i="0" dirty="0">
              <a:effectLst/>
              <a:latin typeface="Songti SC" panose="02010600040101010101" pitchFamily="2" charset="-122"/>
              <a:ea typeface="Songti SC" panose="0201060004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en" altLang="zh-CN" sz="1800" dirty="0">
                <a:effectLst/>
                <a:latin typeface="CourierNewPSMT" panose="02070309020205020404" pitchFamily="49" charset="0"/>
              </a:rPr>
              <a:t>Score the following translation from {</a:t>
            </a:r>
            <a:r>
              <a:rPr lang="en" altLang="zh-CN" sz="1800" dirty="0" err="1">
                <a:effectLst/>
                <a:latin typeface="CourierNewPSMT" panose="02070309020205020404" pitchFamily="49" charset="0"/>
              </a:rPr>
              <a:t>src_lang</a:t>
            </a:r>
            <a:r>
              <a:rPr lang="en" altLang="zh-CN" sz="1800" dirty="0">
                <a:effectLst/>
                <a:latin typeface="CourierNewPSMT" panose="02070309020205020404" pitchFamily="49" charset="0"/>
              </a:rPr>
              <a:t>} to {</a:t>
            </a:r>
            <a:r>
              <a:rPr lang="en" altLang="zh-CN" sz="1800" dirty="0" err="1">
                <a:effectLst/>
                <a:latin typeface="CourierNewPSMT" panose="02070309020205020404" pitchFamily="49" charset="0"/>
              </a:rPr>
              <a:t>tgt_lang</a:t>
            </a:r>
            <a:r>
              <a:rPr lang="en" altLang="zh-CN" sz="1800" dirty="0">
                <a:effectLst/>
                <a:latin typeface="CourierNewPSMT" panose="02070309020205020404" pitchFamily="49" charset="0"/>
              </a:rPr>
              <a:t>} on a continuous scale from 0 to 100 that starts on "No meaning preserved", goes through "Some meaning preserved", then "Most meaning preserved and few grammar mistakes", up to "Perfect meaning and grammar". {</a:t>
            </a:r>
            <a:r>
              <a:rPr lang="en" altLang="zh-CN" sz="1800" dirty="0" err="1">
                <a:effectLst/>
                <a:latin typeface="CourierNewPSMT" panose="02070309020205020404" pitchFamily="49" charset="0"/>
              </a:rPr>
              <a:t>tgt_lang</a:t>
            </a:r>
            <a:r>
              <a:rPr lang="en" altLang="zh-CN" sz="1800" dirty="0">
                <a:effectLst/>
                <a:latin typeface="CourierNewPSMT" panose="02070309020205020404" pitchFamily="49" charset="0"/>
              </a:rPr>
              <a:t>} translation: "{translation}" Score (0-100): </a:t>
            </a:r>
            <a:endParaRPr lang="en" altLang="zh-CN" sz="1600" dirty="0"/>
          </a:p>
          <a:p>
            <a:pPr algn="l">
              <a:lnSpc>
                <a:spcPct val="150000"/>
              </a:lnSpc>
            </a:pPr>
            <a:endParaRPr kumimoji="1" lang="zh-CN" altLang="en-US" sz="2200" dirty="0">
              <a:latin typeface="Songti SC" panose="02010600040101010101" pitchFamily="2" charset="-122"/>
              <a:ea typeface="Songti SC" panose="0201060004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6537887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等线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等线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554</TotalTime>
  <Words>1879</Words>
  <Application>Microsoft Macintosh PowerPoint</Application>
  <PresentationFormat>宽屏</PresentationFormat>
  <Paragraphs>101</Paragraphs>
  <Slides>22</Slides>
  <Notes>5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22</vt:i4>
      </vt:variant>
    </vt:vector>
  </HeadingPairs>
  <TitlesOfParts>
    <vt:vector size="30" baseType="lpstr">
      <vt:lpstr>等线</vt:lpstr>
      <vt:lpstr>等线 Light</vt:lpstr>
      <vt:lpstr>NSimSun</vt:lpstr>
      <vt:lpstr>Songti SC</vt:lpstr>
      <vt:lpstr>Arial</vt:lpstr>
      <vt:lpstr>CourierNewPSMT</vt:lpstr>
      <vt:lpstr>Times New Roman</vt:lpstr>
      <vt:lpstr>Office 主题​​</vt:lpstr>
      <vt:lpstr>Decoder-Only Models Are Not Designed to Score:  A Generation-Based Framework for MT Evaluation</vt:lpstr>
      <vt:lpstr>目录</vt:lpstr>
      <vt:lpstr>0. Abstract</vt:lpstr>
      <vt:lpstr>0. Abstract</vt:lpstr>
      <vt:lpstr>1. Introduction</vt:lpstr>
      <vt:lpstr>1. Introduction</vt:lpstr>
      <vt:lpstr>2. Related Work</vt:lpstr>
      <vt:lpstr>2. Related Work</vt:lpstr>
      <vt:lpstr>2. Related Work</vt:lpstr>
      <vt:lpstr>2. Related Work</vt:lpstr>
      <vt:lpstr>2. Related Work</vt:lpstr>
      <vt:lpstr>3. Methodology</vt:lpstr>
      <vt:lpstr>3. Methodology</vt:lpstr>
      <vt:lpstr>3. Methodology</vt:lpstr>
      <vt:lpstr>4. Experiments</vt:lpstr>
      <vt:lpstr>4.1 Experimental Setup</vt:lpstr>
      <vt:lpstr>4.2 Experiment 1</vt:lpstr>
      <vt:lpstr>4.3 Experiment 2</vt:lpstr>
      <vt:lpstr>5. Discussion</vt:lpstr>
      <vt:lpstr>5. Discussion</vt:lpstr>
      <vt:lpstr>7. 跑实验遇到的问题</vt:lpstr>
      <vt:lpstr>问题：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Decoder-Only Models Are Not Designed to Score:  A Generation-Based Framework for MT Evaluation</dc:title>
  <dc:creator>향 최</dc:creator>
  <cp:lastModifiedBy>향 최</cp:lastModifiedBy>
  <cp:revision>3</cp:revision>
  <dcterms:created xsi:type="dcterms:W3CDTF">2025-05-07T05:52:01Z</dcterms:created>
  <dcterms:modified xsi:type="dcterms:W3CDTF">2025-05-08T00:11:13Z</dcterms:modified>
</cp:coreProperties>
</file>