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60"/>
  </p:normalViewPr>
  <p:slideViewPr>
    <p:cSldViewPr snapToGrid="0">
      <p:cViewPr varScale="1">
        <p:scale>
          <a:sx n="115" d="100"/>
          <a:sy n="115" d="100"/>
        </p:scale>
        <p:origin x="138"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008EC8-6330-4EAE-AA06-00CAC502C412}" type="datetimeFigureOut">
              <a:rPr lang="zh-CN" altLang="en-US" smtClean="0"/>
              <a:t>2025/3/19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1FC54-3213-42AB-B8BC-3EBE8CFBDE55}" type="slidenum">
              <a:rPr lang="zh-CN" altLang="en-US" smtClean="0"/>
              <a:t>‹#›</a:t>
            </a:fld>
            <a:endParaRPr lang="zh-CN" altLang="en-US"/>
          </a:p>
        </p:txBody>
      </p:sp>
    </p:spTree>
    <p:extLst>
      <p:ext uri="{BB962C8B-B14F-4D97-AF65-F5344CB8AC3E}">
        <p14:creationId xmlns:p14="http://schemas.microsoft.com/office/powerpoint/2010/main" val="2111365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Reframing Spatial Reasoning Evaluation in LM: </a:t>
            </a:r>
            <a:r>
              <a:rPr lang="zh-CN" altLang="en-US" dirty="0"/>
              <a:t>提出一种全新的空间推理评测框架，创新性和特色</a:t>
            </a:r>
            <a:endParaRPr lang="en-US" altLang="zh-CN" dirty="0"/>
          </a:p>
          <a:p>
            <a:r>
              <a:rPr lang="en-US" altLang="zh-CN" dirty="0"/>
              <a:t>Real-World simulation</a:t>
            </a:r>
            <a:r>
              <a:rPr lang="zh-CN" altLang="en-US" dirty="0"/>
              <a:t> </a:t>
            </a:r>
            <a:r>
              <a:rPr lang="en-US" altLang="zh-CN" dirty="0"/>
              <a:t>Qualitative</a:t>
            </a:r>
            <a:r>
              <a:rPr lang="zh-CN" altLang="en-US" dirty="0"/>
              <a:t> </a:t>
            </a:r>
            <a:r>
              <a:rPr lang="en-US" altLang="zh-CN" dirty="0"/>
              <a:t>Reasoning:</a:t>
            </a:r>
            <a:r>
              <a:rPr lang="zh-CN" altLang="en-US" dirty="0"/>
              <a:t> 基于真实世界模拟的定性推理</a:t>
            </a:r>
            <a:endParaRPr lang="en-US" altLang="zh-CN" dirty="0"/>
          </a:p>
          <a:p>
            <a:r>
              <a:rPr lang="zh-CN" altLang="en-US" dirty="0"/>
              <a:t>定性推理主要关注的是变量之间的关系，而非精确的数值计算。测试目的和我们的工作是殊途同归的：语言模型对于空间关系的理解</a:t>
            </a:r>
            <a:endParaRPr lang="en-US" altLang="zh-CN" dirty="0"/>
          </a:p>
          <a:p>
            <a:endParaRPr lang="zh-CN" altLang="en-US" dirty="0"/>
          </a:p>
        </p:txBody>
      </p:sp>
      <p:sp>
        <p:nvSpPr>
          <p:cNvPr id="4" name="灯片编号占位符 3"/>
          <p:cNvSpPr>
            <a:spLocks noGrp="1"/>
          </p:cNvSpPr>
          <p:nvPr>
            <p:ph type="sldNum" sz="quarter" idx="5"/>
          </p:nvPr>
        </p:nvSpPr>
        <p:spPr/>
        <p:txBody>
          <a:bodyPr/>
          <a:lstStyle/>
          <a:p>
            <a:fld id="{2491FC54-3213-42AB-B8BC-3EBE8CFBDE55}" type="slidenum">
              <a:rPr lang="zh-CN" altLang="en-US" smtClean="0"/>
              <a:t>1</a:t>
            </a:fld>
            <a:endParaRPr lang="zh-CN" altLang="en-US"/>
          </a:p>
        </p:txBody>
      </p:sp>
    </p:spTree>
    <p:extLst>
      <p:ext uri="{BB962C8B-B14F-4D97-AF65-F5344CB8AC3E}">
        <p14:creationId xmlns:p14="http://schemas.microsoft.com/office/powerpoint/2010/main" val="1892638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895E4-128B-0631-38F6-3C5F10738332}"/>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3F0A4B59-BCC7-2D28-48A5-F958D448A5B9}"/>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BB257E03-6E17-34A8-D997-5868AAEB771D}"/>
              </a:ext>
            </a:extLst>
          </p:cNvPr>
          <p:cNvSpPr>
            <a:spLocks noGrp="1"/>
          </p:cNvSpPr>
          <p:nvPr>
            <p:ph type="body" idx="1"/>
          </p:nvPr>
        </p:nvSpPr>
        <p:spPr/>
        <p:txBody>
          <a:bodyPr/>
          <a:lstStyle/>
          <a:p>
            <a:r>
              <a:rPr lang="zh-CN" altLang="en-US" dirty="0"/>
              <a:t>生成参数：</a:t>
            </a:r>
            <a:r>
              <a:rPr lang="en-US" altLang="zh-CN" dirty="0"/>
              <a:t>n</a:t>
            </a:r>
            <a:r>
              <a:rPr lang="zh-CN" altLang="en-US" dirty="0"/>
              <a:t>实体数量，</a:t>
            </a:r>
            <a:r>
              <a:rPr lang="en-US" altLang="zh-CN" dirty="0"/>
              <a:t>d</a:t>
            </a:r>
            <a:r>
              <a:rPr lang="zh-CN" altLang="en-US" dirty="0"/>
              <a:t>空间分块大小，</a:t>
            </a:r>
            <a:r>
              <a:rPr lang="en-US" altLang="zh-CN" dirty="0"/>
              <a:t>m</a:t>
            </a:r>
            <a:r>
              <a:rPr lang="zh-CN" altLang="en-US" dirty="0"/>
              <a:t>约束的数量，</a:t>
            </a:r>
            <a:r>
              <a:rPr lang="en-US" altLang="zh-CN" dirty="0"/>
              <a:t>p</a:t>
            </a:r>
            <a:r>
              <a:rPr lang="zh-CN" altLang="en-US" dirty="0"/>
              <a:t>用于控制变量的取值范围，利用它可以限定变量的取值范围以节约计算成本。</a:t>
            </a:r>
            <a:endParaRPr lang="en-US" altLang="zh-CN" dirty="0"/>
          </a:p>
          <a:p>
            <a:r>
              <a:rPr lang="en-US" altLang="zh-CN" b="0" i="0" dirty="0">
                <a:solidFill>
                  <a:srgbClr val="24292F"/>
                </a:solidFill>
                <a:effectLst/>
                <a:latin typeface="Noto Sans" panose="020B0502040504020204" pitchFamily="34" charset="0"/>
              </a:rPr>
              <a:t>p </a:t>
            </a:r>
            <a:r>
              <a:rPr lang="zh-CN" altLang="en-US" b="0" i="0" dirty="0">
                <a:solidFill>
                  <a:srgbClr val="24292F"/>
                </a:solidFill>
                <a:effectLst/>
                <a:latin typeface="Noto Sans" panose="020B0502040504020204" pitchFamily="34" charset="0"/>
              </a:rPr>
              <a:t>的范围是从 </a:t>
            </a:r>
            <a:r>
              <a:rPr lang="en-US" altLang="zh-CN" b="0" i="0" dirty="0">
                <a:solidFill>
                  <a:srgbClr val="24292F"/>
                </a:solidFill>
                <a:effectLst/>
                <a:latin typeface="Noto Sans" panose="020B0502040504020204" pitchFamily="34" charset="0"/>
              </a:rPr>
              <a:t>0 </a:t>
            </a:r>
            <a:r>
              <a:rPr lang="zh-CN" altLang="en-US" b="0" i="0" dirty="0">
                <a:solidFill>
                  <a:srgbClr val="24292F"/>
                </a:solidFill>
                <a:effectLst/>
                <a:latin typeface="Noto Sans" panose="020B0502040504020204" pitchFamily="34" charset="0"/>
              </a:rPr>
              <a:t>到 </a:t>
            </a:r>
            <a:r>
              <a:rPr lang="en-US" altLang="zh-CN" b="0" i="0" dirty="0" err="1">
                <a:solidFill>
                  <a:srgbClr val="24292F"/>
                </a:solidFill>
                <a:effectLst/>
                <a:latin typeface="KaTeX_Main"/>
              </a:rPr>
              <a:t>d×d</a:t>
            </a:r>
            <a:r>
              <a:rPr lang="zh-CN" altLang="en-US" b="0" i="0" dirty="0">
                <a:solidFill>
                  <a:srgbClr val="24292F"/>
                </a:solidFill>
                <a:effectLst/>
                <a:latin typeface="Noto Sans" panose="020B0502040504020204" pitchFamily="34" charset="0"/>
              </a:rPr>
              <a:t>，因为这是两个变量之间所有可能取值对的总数。</a:t>
            </a:r>
            <a:endParaRPr lang="zh-CN" altLang="en-US" dirty="0"/>
          </a:p>
        </p:txBody>
      </p:sp>
      <p:sp>
        <p:nvSpPr>
          <p:cNvPr id="4" name="灯片编号占位符 3">
            <a:extLst>
              <a:ext uri="{FF2B5EF4-FFF2-40B4-BE49-F238E27FC236}">
                <a16:creationId xmlns:a16="http://schemas.microsoft.com/office/drawing/2014/main" id="{C8278499-3FEA-4524-6587-3D4D3BE8BF9B}"/>
              </a:ext>
            </a:extLst>
          </p:cNvPr>
          <p:cNvSpPr>
            <a:spLocks noGrp="1"/>
          </p:cNvSpPr>
          <p:nvPr>
            <p:ph type="sldNum" sz="quarter" idx="5"/>
          </p:nvPr>
        </p:nvSpPr>
        <p:spPr/>
        <p:txBody>
          <a:bodyPr/>
          <a:lstStyle/>
          <a:p>
            <a:fld id="{2491FC54-3213-42AB-B8BC-3EBE8CFBDE55}" type="slidenum">
              <a:rPr lang="zh-CN" altLang="en-US" smtClean="0"/>
              <a:t>10</a:t>
            </a:fld>
            <a:endParaRPr lang="zh-CN" altLang="en-US"/>
          </a:p>
        </p:txBody>
      </p:sp>
    </p:spTree>
    <p:extLst>
      <p:ext uri="{BB962C8B-B14F-4D97-AF65-F5344CB8AC3E}">
        <p14:creationId xmlns:p14="http://schemas.microsoft.com/office/powerpoint/2010/main" val="6855779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2EBEC-A885-0B02-D3D3-4C19BC571C6A}"/>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E46217E5-D048-FDF8-DBB4-954E1A6F2A33}"/>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1311FD86-1ECD-547A-4F0C-54E33AC56E41}"/>
              </a:ext>
            </a:extLst>
          </p:cNvPr>
          <p:cNvSpPr>
            <a:spLocks noGrp="1"/>
          </p:cNvSpPr>
          <p:nvPr>
            <p:ph type="body" idx="1"/>
          </p:nvPr>
        </p:nvSpPr>
        <p:spPr/>
        <p:txBody>
          <a:bodyPr/>
          <a:lstStyle/>
          <a:p>
            <a:r>
              <a:rPr lang="zh-CN" altLang="en-US" dirty="0"/>
              <a:t>空间关系类型，分为整体布局的空间关系，其中包括拓扑结构和东西南北方向。以及物体间的空间关系，包括两种视角下的方向，以及利用欧氏距离计算出的相对远近。其中远近半径大小参数可调整。</a:t>
            </a:r>
          </a:p>
        </p:txBody>
      </p:sp>
      <p:sp>
        <p:nvSpPr>
          <p:cNvPr id="4" name="灯片编号占位符 3">
            <a:extLst>
              <a:ext uri="{FF2B5EF4-FFF2-40B4-BE49-F238E27FC236}">
                <a16:creationId xmlns:a16="http://schemas.microsoft.com/office/drawing/2014/main" id="{0236D39B-81C7-4565-BC49-34210A3B62E6}"/>
              </a:ext>
            </a:extLst>
          </p:cNvPr>
          <p:cNvSpPr>
            <a:spLocks noGrp="1"/>
          </p:cNvSpPr>
          <p:nvPr>
            <p:ph type="sldNum" sz="quarter" idx="5"/>
          </p:nvPr>
        </p:nvSpPr>
        <p:spPr/>
        <p:txBody>
          <a:bodyPr/>
          <a:lstStyle/>
          <a:p>
            <a:fld id="{2491FC54-3213-42AB-B8BC-3EBE8CFBDE55}" type="slidenum">
              <a:rPr lang="zh-CN" altLang="en-US" smtClean="0"/>
              <a:t>11</a:t>
            </a:fld>
            <a:endParaRPr lang="zh-CN" altLang="en-US"/>
          </a:p>
        </p:txBody>
      </p:sp>
    </p:spTree>
    <p:extLst>
      <p:ext uri="{BB962C8B-B14F-4D97-AF65-F5344CB8AC3E}">
        <p14:creationId xmlns:p14="http://schemas.microsoft.com/office/powerpoint/2010/main" val="35832060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70153-9963-5724-8DE0-975979885FAD}"/>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12AD0F0D-AFDF-D9D9-3F60-2304EC83F5C2}"/>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3FA03E95-A21E-B5E7-F602-5A9455DD3054}"/>
              </a:ext>
            </a:extLst>
          </p:cNvPr>
          <p:cNvSpPr>
            <a:spLocks noGrp="1"/>
          </p:cNvSpPr>
          <p:nvPr>
            <p:ph type="body" idx="1"/>
          </p:nvPr>
        </p:nvSpPr>
        <p:spPr/>
        <p:txBody>
          <a:bodyPr/>
          <a:lstStyle/>
          <a:p>
            <a:r>
              <a:rPr lang="en-US" altLang="zh-CN" dirty="0"/>
              <a:t>CSP</a:t>
            </a:r>
            <a:r>
              <a:rPr lang="zh-CN" altLang="en-US" dirty="0"/>
              <a:t>数据生成主要过程分为两大块，第一块是构建约束图，这一步</a:t>
            </a:r>
            <a:r>
              <a:rPr lang="en-US" altLang="zh-CN" dirty="0"/>
              <a:t>1.</a:t>
            </a:r>
            <a:r>
              <a:rPr lang="zh-CN" altLang="en-US" dirty="0"/>
              <a:t>通过控制实体（例如种类和数量）作为约束图的节点（</a:t>
            </a:r>
            <a:r>
              <a:rPr lang="en-US" altLang="zh-CN" dirty="0"/>
              <a:t>n</a:t>
            </a:r>
            <a:r>
              <a:rPr lang="zh-CN" altLang="en-US" dirty="0"/>
              <a:t>）。</a:t>
            </a:r>
            <a:r>
              <a:rPr lang="en-US" altLang="zh-CN" dirty="0"/>
              <a:t>2. </a:t>
            </a:r>
            <a:r>
              <a:rPr lang="zh-CN" altLang="en-US" dirty="0"/>
              <a:t>控制约束，从被选择的实体的两两排列组合形成的约束中选择一部分作为约束图的边（</a:t>
            </a:r>
            <a:r>
              <a:rPr lang="en-US" altLang="zh-CN" dirty="0"/>
              <a:t>m</a:t>
            </a:r>
            <a:r>
              <a:rPr lang="zh-CN" altLang="en-US" dirty="0"/>
              <a:t>）</a:t>
            </a:r>
            <a:endParaRPr lang="en-US" altLang="zh-CN" dirty="0"/>
          </a:p>
          <a:p>
            <a:r>
              <a:rPr lang="zh-CN" altLang="en-US" dirty="0"/>
              <a:t>第二块是利用自动工具验证答案是否满足约束。一共设计了两种问题，一种是找到关系类的问题，需要模型提供答案，然后由自动化约束检测工具来确认模型提供的答案是否符合全部约束。这个工具基于一个</a:t>
            </a:r>
            <a:r>
              <a:rPr lang="en-US" altLang="zh-CN" dirty="0"/>
              <a:t>python</a:t>
            </a:r>
            <a:r>
              <a:rPr lang="zh-CN" altLang="en-US" dirty="0"/>
              <a:t>包开发。</a:t>
            </a:r>
          </a:p>
        </p:txBody>
      </p:sp>
      <p:sp>
        <p:nvSpPr>
          <p:cNvPr id="4" name="灯片编号占位符 3">
            <a:extLst>
              <a:ext uri="{FF2B5EF4-FFF2-40B4-BE49-F238E27FC236}">
                <a16:creationId xmlns:a16="http://schemas.microsoft.com/office/drawing/2014/main" id="{091DEA33-39C2-6EF8-52D4-44E3925CE951}"/>
              </a:ext>
            </a:extLst>
          </p:cNvPr>
          <p:cNvSpPr>
            <a:spLocks noGrp="1"/>
          </p:cNvSpPr>
          <p:nvPr>
            <p:ph type="sldNum" sz="quarter" idx="5"/>
          </p:nvPr>
        </p:nvSpPr>
        <p:spPr/>
        <p:txBody>
          <a:bodyPr/>
          <a:lstStyle/>
          <a:p>
            <a:fld id="{2491FC54-3213-42AB-B8BC-3EBE8CFBDE55}" type="slidenum">
              <a:rPr lang="zh-CN" altLang="en-US" smtClean="0"/>
              <a:t>12</a:t>
            </a:fld>
            <a:endParaRPr lang="zh-CN" altLang="en-US"/>
          </a:p>
        </p:txBody>
      </p:sp>
    </p:spTree>
    <p:extLst>
      <p:ext uri="{BB962C8B-B14F-4D97-AF65-F5344CB8AC3E}">
        <p14:creationId xmlns:p14="http://schemas.microsoft.com/office/powerpoint/2010/main" val="15996579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FF7E0-2CCA-A3F2-C04B-D7905C4088BE}"/>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B80BB061-A6DC-C1DE-0432-F4C9140C74EA}"/>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BF8FC8A9-733B-CCA6-346F-60B25A7AAA77}"/>
              </a:ext>
            </a:extLst>
          </p:cNvPr>
          <p:cNvSpPr>
            <a:spLocks noGrp="1"/>
          </p:cNvSpPr>
          <p:nvPr>
            <p:ph type="body" idx="1"/>
          </p:nvPr>
        </p:nvSpPr>
        <p:spPr/>
        <p:txBody>
          <a:bodyPr/>
          <a:lstStyle/>
          <a:p>
            <a:r>
              <a:rPr lang="zh-CN" altLang="en-US" dirty="0"/>
              <a:t>关于结果的分析比较简单，没有详细的比对，也没有整体性的图表，仅仅指出</a:t>
            </a:r>
            <a:r>
              <a:rPr lang="en-US" altLang="zh-CN" dirty="0"/>
              <a:t>GPT-4</a:t>
            </a:r>
            <a:r>
              <a:rPr lang="zh-CN" altLang="en-US" dirty="0"/>
              <a:t>比</a:t>
            </a:r>
            <a:r>
              <a:rPr lang="en-US" altLang="zh-CN" dirty="0"/>
              <a:t>3</a:t>
            </a:r>
            <a:r>
              <a:rPr lang="zh-CN" altLang="en-US" dirty="0"/>
              <a:t>和</a:t>
            </a:r>
            <a:r>
              <a:rPr lang="en-US" altLang="zh-CN" dirty="0"/>
              <a:t>3.5</a:t>
            </a:r>
            <a:r>
              <a:rPr lang="zh-CN" altLang="en-US" dirty="0"/>
              <a:t>表现好。简单地分析了几个设置对于模型表现的影响，其中难度参数</a:t>
            </a:r>
            <a:r>
              <a:rPr lang="en-US" altLang="zh-CN" dirty="0"/>
              <a:t>n</a:t>
            </a:r>
            <a:r>
              <a:rPr lang="zh-CN" altLang="en-US" dirty="0"/>
              <a:t>、</a:t>
            </a:r>
            <a:r>
              <a:rPr lang="en-US" altLang="zh-CN" dirty="0"/>
              <a:t>m</a:t>
            </a:r>
            <a:r>
              <a:rPr lang="zh-CN" altLang="en-US" dirty="0"/>
              <a:t>设置对于模型表现的影响较为明显。</a:t>
            </a:r>
          </a:p>
        </p:txBody>
      </p:sp>
      <p:sp>
        <p:nvSpPr>
          <p:cNvPr id="4" name="灯片编号占位符 3">
            <a:extLst>
              <a:ext uri="{FF2B5EF4-FFF2-40B4-BE49-F238E27FC236}">
                <a16:creationId xmlns:a16="http://schemas.microsoft.com/office/drawing/2014/main" id="{A955FC5F-B910-9B60-913E-2ABC98AE8221}"/>
              </a:ext>
            </a:extLst>
          </p:cNvPr>
          <p:cNvSpPr>
            <a:spLocks noGrp="1"/>
          </p:cNvSpPr>
          <p:nvPr>
            <p:ph type="sldNum" sz="quarter" idx="5"/>
          </p:nvPr>
        </p:nvSpPr>
        <p:spPr/>
        <p:txBody>
          <a:bodyPr/>
          <a:lstStyle/>
          <a:p>
            <a:fld id="{2491FC54-3213-42AB-B8BC-3EBE8CFBDE55}" type="slidenum">
              <a:rPr lang="zh-CN" altLang="en-US" smtClean="0"/>
              <a:t>13</a:t>
            </a:fld>
            <a:endParaRPr lang="zh-CN" altLang="en-US"/>
          </a:p>
        </p:txBody>
      </p:sp>
    </p:spTree>
    <p:extLst>
      <p:ext uri="{BB962C8B-B14F-4D97-AF65-F5344CB8AC3E}">
        <p14:creationId xmlns:p14="http://schemas.microsoft.com/office/powerpoint/2010/main" val="30523521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大量集中于 相邻、左、右和顺逆时针</a:t>
            </a:r>
            <a:endParaRPr lang="en-US" altLang="zh-CN" dirty="0"/>
          </a:p>
          <a:p>
            <a:r>
              <a:rPr lang="zh-CN" altLang="en-US" dirty="0"/>
              <a:t>非精确模板涉及的空间关系种类较少</a:t>
            </a:r>
          </a:p>
        </p:txBody>
      </p:sp>
      <p:sp>
        <p:nvSpPr>
          <p:cNvPr id="4" name="灯片编号占位符 3"/>
          <p:cNvSpPr>
            <a:spLocks noGrp="1"/>
          </p:cNvSpPr>
          <p:nvPr>
            <p:ph type="sldNum" sz="quarter" idx="5"/>
          </p:nvPr>
        </p:nvSpPr>
        <p:spPr/>
        <p:txBody>
          <a:bodyPr/>
          <a:lstStyle/>
          <a:p>
            <a:fld id="{2491FC54-3213-42AB-B8BC-3EBE8CFBDE55}" type="slidenum">
              <a:rPr lang="zh-CN" altLang="en-US" smtClean="0"/>
              <a:t>16</a:t>
            </a:fld>
            <a:endParaRPr lang="zh-CN" altLang="en-US"/>
          </a:p>
        </p:txBody>
      </p:sp>
    </p:spTree>
    <p:extLst>
      <p:ext uri="{BB962C8B-B14F-4D97-AF65-F5344CB8AC3E}">
        <p14:creationId xmlns:p14="http://schemas.microsoft.com/office/powerpoint/2010/main" val="1383321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四人卡座集中于左右、对面。种类和模板数量都偏少</a:t>
            </a:r>
          </a:p>
        </p:txBody>
      </p:sp>
      <p:sp>
        <p:nvSpPr>
          <p:cNvPr id="4" name="灯片编号占位符 3"/>
          <p:cNvSpPr>
            <a:spLocks noGrp="1"/>
          </p:cNvSpPr>
          <p:nvPr>
            <p:ph type="sldNum" sz="quarter" idx="5"/>
          </p:nvPr>
        </p:nvSpPr>
        <p:spPr/>
        <p:txBody>
          <a:bodyPr/>
          <a:lstStyle/>
          <a:p>
            <a:fld id="{2491FC54-3213-42AB-B8BC-3EBE8CFBDE55}" type="slidenum">
              <a:rPr lang="zh-CN" altLang="en-US" smtClean="0"/>
              <a:t>17</a:t>
            </a:fld>
            <a:endParaRPr lang="zh-CN" altLang="en-US"/>
          </a:p>
        </p:txBody>
      </p:sp>
    </p:spTree>
    <p:extLst>
      <p:ext uri="{BB962C8B-B14F-4D97-AF65-F5344CB8AC3E}">
        <p14:creationId xmlns:p14="http://schemas.microsoft.com/office/powerpoint/2010/main" val="15527455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三层两列布局空间关系比较丰富，分布也较为平衡，精确和非精确模板的配比也较好</a:t>
            </a:r>
          </a:p>
        </p:txBody>
      </p:sp>
      <p:sp>
        <p:nvSpPr>
          <p:cNvPr id="4" name="灯片编号占位符 3"/>
          <p:cNvSpPr>
            <a:spLocks noGrp="1"/>
          </p:cNvSpPr>
          <p:nvPr>
            <p:ph type="sldNum" sz="quarter" idx="5"/>
          </p:nvPr>
        </p:nvSpPr>
        <p:spPr/>
        <p:txBody>
          <a:bodyPr/>
          <a:lstStyle/>
          <a:p>
            <a:fld id="{2491FC54-3213-42AB-B8BC-3EBE8CFBDE55}" type="slidenum">
              <a:rPr lang="zh-CN" altLang="en-US" smtClean="0"/>
              <a:t>18</a:t>
            </a:fld>
            <a:endParaRPr lang="zh-CN" altLang="en-US"/>
          </a:p>
        </p:txBody>
      </p:sp>
    </p:spTree>
    <p:extLst>
      <p:ext uri="{BB962C8B-B14F-4D97-AF65-F5344CB8AC3E}">
        <p14:creationId xmlns:p14="http://schemas.microsoft.com/office/powerpoint/2010/main" val="284440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研究动机：空间推理是人类认知的重要组成部分之一，反映了对空间关系的理解能力</a:t>
            </a:r>
            <a:endParaRPr lang="en-US" altLang="zh-CN" dirty="0"/>
          </a:p>
          <a:p>
            <a:r>
              <a:rPr lang="zh-CN" altLang="en-US" dirty="0"/>
              <a:t>现存空间推理数据集的局限性，分为两类</a:t>
            </a:r>
            <a:endParaRPr lang="en-US" altLang="zh-CN" dirty="0"/>
          </a:p>
          <a:p>
            <a:r>
              <a:rPr lang="zh-CN" altLang="en-US" dirty="0"/>
              <a:t>任务设计太简单，没有覆盖足够的空间关系</a:t>
            </a:r>
            <a:endParaRPr lang="en-US" altLang="zh-CN" dirty="0"/>
          </a:p>
          <a:p>
            <a:r>
              <a:rPr lang="zh-CN" altLang="en-US" dirty="0"/>
              <a:t>任务的描述不够清晰，叙述过于集中在描述实体的性状，导致重点偏移</a:t>
            </a:r>
          </a:p>
        </p:txBody>
      </p:sp>
      <p:sp>
        <p:nvSpPr>
          <p:cNvPr id="4" name="灯片编号占位符 3"/>
          <p:cNvSpPr>
            <a:spLocks noGrp="1"/>
          </p:cNvSpPr>
          <p:nvPr>
            <p:ph type="sldNum" sz="quarter" idx="5"/>
          </p:nvPr>
        </p:nvSpPr>
        <p:spPr/>
        <p:txBody>
          <a:bodyPr/>
          <a:lstStyle/>
          <a:p>
            <a:fld id="{2491FC54-3213-42AB-B8BC-3EBE8CFBDE55}" type="slidenum">
              <a:rPr lang="zh-CN" altLang="en-US" smtClean="0"/>
              <a:t>2</a:t>
            </a:fld>
            <a:endParaRPr lang="zh-CN" altLang="en-US"/>
          </a:p>
        </p:txBody>
      </p:sp>
    </p:spTree>
    <p:extLst>
      <p:ext uri="{BB962C8B-B14F-4D97-AF65-F5344CB8AC3E}">
        <p14:creationId xmlns:p14="http://schemas.microsoft.com/office/powerpoint/2010/main" val="3372602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简要的合成流程：从生成的</a:t>
            </a:r>
            <a:r>
              <a:rPr lang="en-US" altLang="zh-CN" dirty="0"/>
              <a:t>3D</a:t>
            </a:r>
            <a:r>
              <a:rPr lang="zh-CN" altLang="en-US" dirty="0"/>
              <a:t>模拟数据中采样，包括房间中实体的布局，生成实体的空间位置信息和它们彼此间的空间关系信息，生成故事、问题和答案，测试模型的表现</a:t>
            </a:r>
            <a:endParaRPr lang="en-US" altLang="zh-CN" dirty="0"/>
          </a:p>
          <a:p>
            <a:r>
              <a:rPr lang="zh-CN" altLang="en-US" dirty="0"/>
              <a:t>冰箱 厨房台面 餐桌 货架</a:t>
            </a:r>
          </a:p>
        </p:txBody>
      </p:sp>
      <p:sp>
        <p:nvSpPr>
          <p:cNvPr id="4" name="灯片编号占位符 3"/>
          <p:cNvSpPr>
            <a:spLocks noGrp="1"/>
          </p:cNvSpPr>
          <p:nvPr>
            <p:ph type="sldNum" sz="quarter" idx="5"/>
          </p:nvPr>
        </p:nvSpPr>
        <p:spPr/>
        <p:txBody>
          <a:bodyPr/>
          <a:lstStyle/>
          <a:p>
            <a:fld id="{2491FC54-3213-42AB-B8BC-3EBE8CFBDE55}" type="slidenum">
              <a:rPr lang="zh-CN" altLang="en-US" smtClean="0"/>
              <a:t>3</a:t>
            </a:fld>
            <a:endParaRPr lang="zh-CN" altLang="en-US"/>
          </a:p>
        </p:txBody>
      </p:sp>
    </p:spTree>
    <p:extLst>
      <p:ext uri="{BB962C8B-B14F-4D97-AF65-F5344CB8AC3E}">
        <p14:creationId xmlns:p14="http://schemas.microsoft.com/office/powerpoint/2010/main" val="678286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本研究特色：</a:t>
            </a:r>
            <a:endParaRPr lang="en-US" altLang="zh-CN" dirty="0"/>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详细分析了现有空间推理数据集的不足之处</a:t>
            </a:r>
            <a:endParaRPr lang="en-US" altLang="zh-CN"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1.</a:t>
            </a:r>
            <a:r>
              <a:rPr lang="zh-CN" altLang="en-US" dirty="0"/>
              <a:t>基于真实</a:t>
            </a:r>
            <a:r>
              <a:rPr lang="en-US" altLang="zh-CN" dirty="0"/>
              <a:t>3D</a:t>
            </a:r>
            <a:r>
              <a:rPr lang="zh-CN" altLang="en-US" dirty="0"/>
              <a:t>环境模拟，更加真实，覆盖了多样化的空间关系。</a:t>
            </a:r>
            <a:r>
              <a:rPr lang="en-US" altLang="zh-CN" dirty="0"/>
              <a:t>2. </a:t>
            </a:r>
            <a:r>
              <a:rPr lang="zh-CN" altLang="en-US" dirty="0"/>
              <a:t>使用日常化的表达，而非严谨的逻辑表述，同时聚焦于空间推理</a:t>
            </a:r>
            <a:endParaRPr lang="en-US" altLang="zh-CN" dirty="0"/>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方法上的特色，针对现实中空间关系可能有多个答案，提出了对提交答案是否能够通过约束检查的校验方法</a:t>
            </a:r>
            <a:endParaRPr lang="en-US" altLang="zh-CN" dirty="0"/>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自动校验检查工具</a:t>
            </a:r>
            <a:endParaRPr lang="en-US" altLang="zh-CN" dirty="0"/>
          </a:p>
          <a:p>
            <a:endParaRPr lang="zh-CN" altLang="en-US" dirty="0"/>
          </a:p>
        </p:txBody>
      </p:sp>
      <p:sp>
        <p:nvSpPr>
          <p:cNvPr id="4" name="灯片编号占位符 3"/>
          <p:cNvSpPr>
            <a:spLocks noGrp="1"/>
          </p:cNvSpPr>
          <p:nvPr>
            <p:ph type="sldNum" sz="quarter" idx="5"/>
          </p:nvPr>
        </p:nvSpPr>
        <p:spPr/>
        <p:txBody>
          <a:bodyPr/>
          <a:lstStyle/>
          <a:p>
            <a:fld id="{2491FC54-3213-42AB-B8BC-3EBE8CFBDE55}" type="slidenum">
              <a:rPr lang="zh-CN" altLang="en-US" smtClean="0"/>
              <a:t>4</a:t>
            </a:fld>
            <a:endParaRPr lang="zh-CN" altLang="en-US"/>
          </a:p>
        </p:txBody>
      </p:sp>
    </p:spTree>
    <p:extLst>
      <p:ext uri="{BB962C8B-B14F-4D97-AF65-F5344CB8AC3E}">
        <p14:creationId xmlns:p14="http://schemas.microsoft.com/office/powerpoint/2010/main" val="3342212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考察空间关系过于简单，只包含上下左右和东西南北。题目形式也过于简单。</a:t>
            </a:r>
          </a:p>
        </p:txBody>
      </p:sp>
      <p:sp>
        <p:nvSpPr>
          <p:cNvPr id="4" name="灯片编号占位符 3"/>
          <p:cNvSpPr>
            <a:spLocks noGrp="1"/>
          </p:cNvSpPr>
          <p:nvPr>
            <p:ph type="sldNum" sz="quarter" idx="5"/>
          </p:nvPr>
        </p:nvSpPr>
        <p:spPr/>
        <p:txBody>
          <a:bodyPr/>
          <a:lstStyle/>
          <a:p>
            <a:fld id="{2491FC54-3213-42AB-B8BC-3EBE8CFBDE55}" type="slidenum">
              <a:rPr lang="zh-CN" altLang="en-US" smtClean="0"/>
              <a:t>5</a:t>
            </a:fld>
            <a:endParaRPr lang="zh-CN" altLang="en-US"/>
          </a:p>
        </p:txBody>
      </p:sp>
    </p:spTree>
    <p:extLst>
      <p:ext uri="{BB962C8B-B14F-4D97-AF65-F5344CB8AC3E}">
        <p14:creationId xmlns:p14="http://schemas.microsoft.com/office/powerpoint/2010/main" val="1982054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43B29-E841-A4F0-5813-2C6B03578DE2}"/>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3040ADAB-DDFB-CE94-3951-194D4C383A00}"/>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E59AA0A0-93F6-A464-17C8-8B3DF4E0F1B8}"/>
              </a:ext>
            </a:extLst>
          </p:cNvPr>
          <p:cNvSpPr>
            <a:spLocks noGrp="1"/>
          </p:cNvSpPr>
          <p:nvPr>
            <p:ph type="body" idx="1"/>
          </p:nvPr>
        </p:nvSpPr>
        <p:spPr/>
        <p:txBody>
          <a:bodyPr/>
          <a:lstStyle/>
          <a:p>
            <a:r>
              <a:rPr lang="zh-CN" altLang="en-US" dirty="0"/>
              <a:t>拓展了空间关系类型，提高了推理复杂度（步数），提高了文本描述的复杂度</a:t>
            </a:r>
          </a:p>
        </p:txBody>
      </p:sp>
      <p:sp>
        <p:nvSpPr>
          <p:cNvPr id="4" name="灯片编号占位符 3">
            <a:extLst>
              <a:ext uri="{FF2B5EF4-FFF2-40B4-BE49-F238E27FC236}">
                <a16:creationId xmlns:a16="http://schemas.microsoft.com/office/drawing/2014/main" id="{A776DF93-AEF3-AEEC-31B8-03B69DEB3DC5}"/>
              </a:ext>
            </a:extLst>
          </p:cNvPr>
          <p:cNvSpPr>
            <a:spLocks noGrp="1"/>
          </p:cNvSpPr>
          <p:nvPr>
            <p:ph type="sldNum" sz="quarter" idx="5"/>
          </p:nvPr>
        </p:nvSpPr>
        <p:spPr/>
        <p:txBody>
          <a:bodyPr/>
          <a:lstStyle/>
          <a:p>
            <a:fld id="{2491FC54-3213-42AB-B8BC-3EBE8CFBDE55}" type="slidenum">
              <a:rPr lang="zh-CN" altLang="en-US" smtClean="0"/>
              <a:t>6</a:t>
            </a:fld>
            <a:endParaRPr lang="zh-CN" altLang="en-US"/>
          </a:p>
        </p:txBody>
      </p:sp>
    </p:spTree>
    <p:extLst>
      <p:ext uri="{BB962C8B-B14F-4D97-AF65-F5344CB8AC3E}">
        <p14:creationId xmlns:p14="http://schemas.microsoft.com/office/powerpoint/2010/main" val="7318283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err="1"/>
              <a:t>Stepgame</a:t>
            </a:r>
            <a:r>
              <a:rPr lang="zh-CN" altLang="en-US" dirty="0"/>
              <a:t>对于各个空间关系都做了严格的单位和角度的限制，这并不符合自然语言的模糊性。例如</a:t>
            </a:r>
            <a:r>
              <a:rPr lang="en-US" altLang="zh-CN" dirty="0"/>
              <a:t>A</a:t>
            </a:r>
            <a:r>
              <a:rPr lang="zh-CN" altLang="en-US" dirty="0"/>
              <a:t>比</a:t>
            </a:r>
            <a:r>
              <a:rPr lang="en-US" altLang="zh-CN" dirty="0"/>
              <a:t>B</a:t>
            </a:r>
            <a:r>
              <a:rPr lang="zh-CN" altLang="en-US" dirty="0"/>
              <a:t>“右”只是说</a:t>
            </a:r>
            <a:r>
              <a:rPr lang="en-US" altLang="zh-CN" dirty="0"/>
              <a:t>A</a:t>
            </a:r>
            <a:r>
              <a:rPr lang="zh-CN" altLang="en-US" dirty="0"/>
              <a:t>的横坐标大于</a:t>
            </a:r>
            <a:r>
              <a:rPr lang="en-US" altLang="zh-CN" dirty="0"/>
              <a:t>B</a:t>
            </a:r>
            <a:r>
              <a:rPr lang="zh-CN" altLang="en-US" dirty="0"/>
              <a:t>的横坐标，并没有精确到多几个单位，或是特定的角度。</a:t>
            </a:r>
          </a:p>
        </p:txBody>
      </p:sp>
      <p:sp>
        <p:nvSpPr>
          <p:cNvPr id="4" name="灯片编号占位符 3"/>
          <p:cNvSpPr>
            <a:spLocks noGrp="1"/>
          </p:cNvSpPr>
          <p:nvPr>
            <p:ph type="sldNum" sz="quarter" idx="5"/>
          </p:nvPr>
        </p:nvSpPr>
        <p:spPr/>
        <p:txBody>
          <a:bodyPr/>
          <a:lstStyle/>
          <a:p>
            <a:fld id="{2491FC54-3213-42AB-B8BC-3EBE8CFBDE55}" type="slidenum">
              <a:rPr lang="zh-CN" altLang="en-US" smtClean="0"/>
              <a:t>7</a:t>
            </a:fld>
            <a:endParaRPr lang="zh-CN" altLang="en-US"/>
          </a:p>
        </p:txBody>
      </p:sp>
    </p:spTree>
    <p:extLst>
      <p:ext uri="{BB962C8B-B14F-4D97-AF65-F5344CB8AC3E}">
        <p14:creationId xmlns:p14="http://schemas.microsoft.com/office/powerpoint/2010/main" val="614703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3CE5E-0324-6748-D771-1AFD8AD1C427}"/>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9EE055A5-AB44-64FC-CA10-F2D65B8BBE6B}"/>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868C06A9-4722-F7BF-A39D-3735B55D41A3}"/>
              </a:ext>
            </a:extLst>
          </p:cNvPr>
          <p:cNvSpPr>
            <a:spLocks noGrp="1"/>
          </p:cNvSpPr>
          <p:nvPr>
            <p:ph type="body" idx="1"/>
          </p:nvPr>
        </p:nvSpPr>
        <p:spPr/>
        <p:txBody>
          <a:bodyPr/>
          <a:lstStyle/>
          <a:p>
            <a:r>
              <a:rPr lang="zh-CN" altLang="en-US" dirty="0"/>
              <a:t>相较前两种基于网格的</a:t>
            </a:r>
            <a:r>
              <a:rPr lang="en-US" altLang="zh-CN" dirty="0"/>
              <a:t>benchmark</a:t>
            </a:r>
            <a:r>
              <a:rPr lang="zh-CN" altLang="en-US" dirty="0"/>
              <a:t>，</a:t>
            </a:r>
            <a:r>
              <a:rPr lang="en-US" altLang="zh-CN" dirty="0"/>
              <a:t>SpartQA</a:t>
            </a:r>
            <a:r>
              <a:rPr lang="zh-CN" altLang="en-US" dirty="0"/>
              <a:t>系列进一步拓展了空间关系类型，除了基本的上下左右东西南北，还有远近、包含等。</a:t>
            </a:r>
            <a:endParaRPr lang="en-US" altLang="zh-CN" dirty="0"/>
          </a:p>
          <a:p>
            <a:r>
              <a:rPr lang="zh-CN" altLang="en-US" dirty="0"/>
              <a:t>他们的不足之处主要集中于描述文本的生成方面，其生成的语法过于简单导致描述语言不够自然：</a:t>
            </a:r>
            <a:r>
              <a:rPr lang="en-US" altLang="zh-CN" dirty="0"/>
              <a:t>1.</a:t>
            </a:r>
            <a:r>
              <a:rPr lang="zh-CN" altLang="en-US" dirty="0"/>
              <a:t>描述顺序不符合逻辑，优先描述物体和容器的关系而非容器和容器之间的关系。</a:t>
            </a:r>
            <a:r>
              <a:rPr lang="en-US" altLang="zh-CN" dirty="0"/>
              <a:t>2.</a:t>
            </a:r>
            <a:r>
              <a:rPr lang="zh-CN" altLang="en-US" dirty="0"/>
              <a:t>对于物体的描述过于具体，导致文本长度过大。</a:t>
            </a:r>
            <a:endParaRPr lang="en-US" altLang="zh-CN" dirty="0"/>
          </a:p>
          <a:p>
            <a:r>
              <a:rPr lang="zh-CN" altLang="en-US" dirty="0"/>
              <a:t>总结：可以看出，作者对于空间推理数据集的关注点主要有二：</a:t>
            </a:r>
            <a:r>
              <a:rPr lang="en-US" altLang="zh-CN" dirty="0"/>
              <a:t>1.</a:t>
            </a:r>
            <a:r>
              <a:rPr lang="zh-CN" altLang="en-US" dirty="0"/>
              <a:t>是否包括了足够多的空间关系类型，</a:t>
            </a:r>
            <a:r>
              <a:rPr lang="en-US" altLang="zh-CN" dirty="0"/>
              <a:t>2.</a:t>
            </a:r>
            <a:r>
              <a:rPr lang="zh-CN" altLang="en-US" dirty="0"/>
              <a:t>题目语言描述是否清晰流畅，逻辑是否合理。</a:t>
            </a:r>
          </a:p>
        </p:txBody>
      </p:sp>
      <p:sp>
        <p:nvSpPr>
          <p:cNvPr id="4" name="灯片编号占位符 3">
            <a:extLst>
              <a:ext uri="{FF2B5EF4-FFF2-40B4-BE49-F238E27FC236}">
                <a16:creationId xmlns:a16="http://schemas.microsoft.com/office/drawing/2014/main" id="{18F42768-AD3A-8069-6325-911873C03311}"/>
              </a:ext>
            </a:extLst>
          </p:cNvPr>
          <p:cNvSpPr>
            <a:spLocks noGrp="1"/>
          </p:cNvSpPr>
          <p:nvPr>
            <p:ph type="sldNum" sz="quarter" idx="5"/>
          </p:nvPr>
        </p:nvSpPr>
        <p:spPr/>
        <p:txBody>
          <a:bodyPr/>
          <a:lstStyle/>
          <a:p>
            <a:fld id="{2491FC54-3213-42AB-B8BC-3EBE8CFBDE55}" type="slidenum">
              <a:rPr lang="zh-CN" altLang="en-US" smtClean="0"/>
              <a:t>8</a:t>
            </a:fld>
            <a:endParaRPr lang="zh-CN" altLang="en-US"/>
          </a:p>
        </p:txBody>
      </p:sp>
    </p:spTree>
    <p:extLst>
      <p:ext uri="{BB962C8B-B14F-4D97-AF65-F5344CB8AC3E}">
        <p14:creationId xmlns:p14="http://schemas.microsoft.com/office/powerpoint/2010/main" val="1142735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F78A8-2D10-A22F-A216-F3E7465155EA}"/>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7067870B-EE79-B8D4-0EDD-95DB0F11A8E4}"/>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AE6D0810-C61C-2DAC-CDFA-5AAACEE7CFC4}"/>
              </a:ext>
            </a:extLst>
          </p:cNvPr>
          <p:cNvSpPr>
            <a:spLocks noGrp="1"/>
          </p:cNvSpPr>
          <p:nvPr>
            <p:ph type="body" idx="1"/>
          </p:nvPr>
        </p:nvSpPr>
        <p:spPr/>
        <p:txBody>
          <a:bodyPr/>
          <a:lstStyle/>
          <a:p>
            <a:r>
              <a:rPr lang="zh-CN" altLang="en-US" dirty="0"/>
              <a:t>作者将题目的生成定义为一个约束满足问题。并且作者强调仅为二元约束问题。</a:t>
            </a:r>
            <a:r>
              <a:rPr lang="en-US" altLang="zh-CN" dirty="0"/>
              <a:t>n</a:t>
            </a:r>
            <a:r>
              <a:rPr lang="zh-CN" altLang="en-US" dirty="0"/>
              <a:t>个空间实体和它们的两两空间关系组成了一个约束网络。给定一组确定的约束，让模型去预测另一个约束中的</a:t>
            </a:r>
            <a:r>
              <a:rPr lang="en-US" altLang="zh-CN" dirty="0"/>
              <a:t>relation</a:t>
            </a:r>
            <a:r>
              <a:rPr lang="zh-CN" altLang="en-US" dirty="0"/>
              <a:t>，若模型给出的预测能满足包括给定约束在内的所有约束，则是一个有效解。</a:t>
            </a:r>
          </a:p>
        </p:txBody>
      </p:sp>
      <p:sp>
        <p:nvSpPr>
          <p:cNvPr id="4" name="灯片编号占位符 3">
            <a:extLst>
              <a:ext uri="{FF2B5EF4-FFF2-40B4-BE49-F238E27FC236}">
                <a16:creationId xmlns:a16="http://schemas.microsoft.com/office/drawing/2014/main" id="{C97F6B9C-F2BE-D106-86AE-855F8058DD99}"/>
              </a:ext>
            </a:extLst>
          </p:cNvPr>
          <p:cNvSpPr>
            <a:spLocks noGrp="1"/>
          </p:cNvSpPr>
          <p:nvPr>
            <p:ph type="sldNum" sz="quarter" idx="5"/>
          </p:nvPr>
        </p:nvSpPr>
        <p:spPr/>
        <p:txBody>
          <a:bodyPr/>
          <a:lstStyle/>
          <a:p>
            <a:fld id="{2491FC54-3213-42AB-B8BC-3EBE8CFBDE55}" type="slidenum">
              <a:rPr lang="zh-CN" altLang="en-US" smtClean="0"/>
              <a:t>9</a:t>
            </a:fld>
            <a:endParaRPr lang="zh-CN" altLang="en-US"/>
          </a:p>
        </p:txBody>
      </p:sp>
    </p:spTree>
    <p:extLst>
      <p:ext uri="{BB962C8B-B14F-4D97-AF65-F5344CB8AC3E}">
        <p14:creationId xmlns:p14="http://schemas.microsoft.com/office/powerpoint/2010/main" val="3376180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64434B-D7DD-9DF3-243E-3508654A5F5B}"/>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E054E405-6E43-7683-0273-AC468E4295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7792E21F-EB01-FECF-CBAB-93E15A933823}"/>
              </a:ext>
            </a:extLst>
          </p:cNvPr>
          <p:cNvSpPr>
            <a:spLocks noGrp="1"/>
          </p:cNvSpPr>
          <p:nvPr>
            <p:ph type="dt" sz="half" idx="10"/>
          </p:nvPr>
        </p:nvSpPr>
        <p:spPr/>
        <p:txBody>
          <a:bodyPr/>
          <a:lstStyle/>
          <a:p>
            <a:fld id="{076F03B9-3B81-4D8E-BF34-82AFC68D857A}" type="datetimeFigureOut">
              <a:rPr lang="zh-CN" altLang="en-US" smtClean="0"/>
              <a:t>2025/3/19</a:t>
            </a:fld>
            <a:endParaRPr lang="zh-CN" altLang="en-US"/>
          </a:p>
        </p:txBody>
      </p:sp>
      <p:sp>
        <p:nvSpPr>
          <p:cNvPr id="5" name="页脚占位符 4">
            <a:extLst>
              <a:ext uri="{FF2B5EF4-FFF2-40B4-BE49-F238E27FC236}">
                <a16:creationId xmlns:a16="http://schemas.microsoft.com/office/drawing/2014/main" id="{82774233-2C90-677C-51FA-5580E76191B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34984ED-608F-8B6F-1261-143E9AB1EF5C}"/>
              </a:ext>
            </a:extLst>
          </p:cNvPr>
          <p:cNvSpPr>
            <a:spLocks noGrp="1"/>
          </p:cNvSpPr>
          <p:nvPr>
            <p:ph type="sldNum" sz="quarter" idx="12"/>
          </p:nvPr>
        </p:nvSpPr>
        <p:spPr/>
        <p:txBody>
          <a:body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1348746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93E1E9-2CC0-A522-6468-8D2323E10474}"/>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6704671C-2A2D-5BE0-E667-DFB5F88C2ABF}"/>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E45B8B9F-4538-FB30-E316-A75ECFE7A24B}"/>
              </a:ext>
            </a:extLst>
          </p:cNvPr>
          <p:cNvSpPr>
            <a:spLocks noGrp="1"/>
          </p:cNvSpPr>
          <p:nvPr>
            <p:ph type="dt" sz="half" idx="10"/>
          </p:nvPr>
        </p:nvSpPr>
        <p:spPr/>
        <p:txBody>
          <a:bodyPr/>
          <a:lstStyle/>
          <a:p>
            <a:fld id="{076F03B9-3B81-4D8E-BF34-82AFC68D857A}" type="datetimeFigureOut">
              <a:rPr lang="zh-CN" altLang="en-US" smtClean="0"/>
              <a:t>2025/3/19</a:t>
            </a:fld>
            <a:endParaRPr lang="zh-CN" altLang="en-US"/>
          </a:p>
        </p:txBody>
      </p:sp>
      <p:sp>
        <p:nvSpPr>
          <p:cNvPr id="5" name="页脚占位符 4">
            <a:extLst>
              <a:ext uri="{FF2B5EF4-FFF2-40B4-BE49-F238E27FC236}">
                <a16:creationId xmlns:a16="http://schemas.microsoft.com/office/drawing/2014/main" id="{0C20BD7E-9FFA-270B-21BB-691304EF146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3A98F7C-437E-1DEA-8183-833CBF7E0F76}"/>
              </a:ext>
            </a:extLst>
          </p:cNvPr>
          <p:cNvSpPr>
            <a:spLocks noGrp="1"/>
          </p:cNvSpPr>
          <p:nvPr>
            <p:ph type="sldNum" sz="quarter" idx="12"/>
          </p:nvPr>
        </p:nvSpPr>
        <p:spPr/>
        <p:txBody>
          <a:body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1354383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C1F7847F-DB5D-E817-5336-45AB4CEADD41}"/>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5B247358-88CE-1AA6-8A12-9CA5A81A8C3D}"/>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A4281DD7-C7BA-34CF-D49E-9CF70D3B1D29}"/>
              </a:ext>
            </a:extLst>
          </p:cNvPr>
          <p:cNvSpPr>
            <a:spLocks noGrp="1"/>
          </p:cNvSpPr>
          <p:nvPr>
            <p:ph type="dt" sz="half" idx="10"/>
          </p:nvPr>
        </p:nvSpPr>
        <p:spPr/>
        <p:txBody>
          <a:bodyPr/>
          <a:lstStyle/>
          <a:p>
            <a:fld id="{076F03B9-3B81-4D8E-BF34-82AFC68D857A}" type="datetimeFigureOut">
              <a:rPr lang="zh-CN" altLang="en-US" smtClean="0"/>
              <a:t>2025/3/19</a:t>
            </a:fld>
            <a:endParaRPr lang="zh-CN" altLang="en-US"/>
          </a:p>
        </p:txBody>
      </p:sp>
      <p:sp>
        <p:nvSpPr>
          <p:cNvPr id="5" name="页脚占位符 4">
            <a:extLst>
              <a:ext uri="{FF2B5EF4-FFF2-40B4-BE49-F238E27FC236}">
                <a16:creationId xmlns:a16="http://schemas.microsoft.com/office/drawing/2014/main" id="{6AD0AE4A-1021-A35D-C9F2-4D850429A04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4FD7B1B-3FE7-ABCE-4359-DCCC40B6B8B1}"/>
              </a:ext>
            </a:extLst>
          </p:cNvPr>
          <p:cNvSpPr>
            <a:spLocks noGrp="1"/>
          </p:cNvSpPr>
          <p:nvPr>
            <p:ph type="sldNum" sz="quarter" idx="12"/>
          </p:nvPr>
        </p:nvSpPr>
        <p:spPr/>
        <p:txBody>
          <a:body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328365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FA47F05-189A-7F0D-3D1D-6C945095989F}"/>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1FBC555A-F56B-0672-2273-93296FB37344}"/>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4FE4B838-7D7A-E0C5-0F3E-BE2DDB4D111B}"/>
              </a:ext>
            </a:extLst>
          </p:cNvPr>
          <p:cNvSpPr>
            <a:spLocks noGrp="1"/>
          </p:cNvSpPr>
          <p:nvPr>
            <p:ph type="dt" sz="half" idx="10"/>
          </p:nvPr>
        </p:nvSpPr>
        <p:spPr/>
        <p:txBody>
          <a:bodyPr/>
          <a:lstStyle/>
          <a:p>
            <a:fld id="{076F03B9-3B81-4D8E-BF34-82AFC68D857A}" type="datetimeFigureOut">
              <a:rPr lang="zh-CN" altLang="en-US" smtClean="0"/>
              <a:t>2025/3/19</a:t>
            </a:fld>
            <a:endParaRPr lang="zh-CN" altLang="en-US"/>
          </a:p>
        </p:txBody>
      </p:sp>
      <p:sp>
        <p:nvSpPr>
          <p:cNvPr id="5" name="页脚占位符 4">
            <a:extLst>
              <a:ext uri="{FF2B5EF4-FFF2-40B4-BE49-F238E27FC236}">
                <a16:creationId xmlns:a16="http://schemas.microsoft.com/office/drawing/2014/main" id="{9AF58785-9875-D8DF-9371-44A62907C4A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2575A95-4B90-A7AA-C8FA-856B1D8E2306}"/>
              </a:ext>
            </a:extLst>
          </p:cNvPr>
          <p:cNvSpPr>
            <a:spLocks noGrp="1"/>
          </p:cNvSpPr>
          <p:nvPr>
            <p:ph type="sldNum" sz="quarter" idx="12"/>
          </p:nvPr>
        </p:nvSpPr>
        <p:spPr/>
        <p:txBody>
          <a:body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2282611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ED9F399-803E-C390-3DB0-2AEC6413D6B3}"/>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C662B571-70AE-A1AB-B3EA-C8D458ADF2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2DCAD619-A7F2-90BD-59A2-C69064BD6816}"/>
              </a:ext>
            </a:extLst>
          </p:cNvPr>
          <p:cNvSpPr>
            <a:spLocks noGrp="1"/>
          </p:cNvSpPr>
          <p:nvPr>
            <p:ph type="dt" sz="half" idx="10"/>
          </p:nvPr>
        </p:nvSpPr>
        <p:spPr/>
        <p:txBody>
          <a:bodyPr/>
          <a:lstStyle/>
          <a:p>
            <a:fld id="{076F03B9-3B81-4D8E-BF34-82AFC68D857A}" type="datetimeFigureOut">
              <a:rPr lang="zh-CN" altLang="en-US" smtClean="0"/>
              <a:t>2025/3/19</a:t>
            </a:fld>
            <a:endParaRPr lang="zh-CN" altLang="en-US"/>
          </a:p>
        </p:txBody>
      </p:sp>
      <p:sp>
        <p:nvSpPr>
          <p:cNvPr id="5" name="页脚占位符 4">
            <a:extLst>
              <a:ext uri="{FF2B5EF4-FFF2-40B4-BE49-F238E27FC236}">
                <a16:creationId xmlns:a16="http://schemas.microsoft.com/office/drawing/2014/main" id="{E9B9692A-9042-68F7-7389-53DFA7A44DA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9EA3A14-2241-CCF2-AD2C-227E0CCC2D63}"/>
              </a:ext>
            </a:extLst>
          </p:cNvPr>
          <p:cNvSpPr>
            <a:spLocks noGrp="1"/>
          </p:cNvSpPr>
          <p:nvPr>
            <p:ph type="sldNum" sz="quarter" idx="12"/>
          </p:nvPr>
        </p:nvSpPr>
        <p:spPr/>
        <p:txBody>
          <a:body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1361512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41A67C-77DD-DE30-67BC-D4D584818AD6}"/>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933F4C0D-5DB7-5B58-C34A-A18830B5736F}"/>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CB85277A-1B61-E3A8-4D1A-88A331BC4834}"/>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B9989FDE-EBD0-A847-8558-4FF866EBB6D1}"/>
              </a:ext>
            </a:extLst>
          </p:cNvPr>
          <p:cNvSpPr>
            <a:spLocks noGrp="1"/>
          </p:cNvSpPr>
          <p:nvPr>
            <p:ph type="dt" sz="half" idx="10"/>
          </p:nvPr>
        </p:nvSpPr>
        <p:spPr/>
        <p:txBody>
          <a:bodyPr/>
          <a:lstStyle/>
          <a:p>
            <a:fld id="{076F03B9-3B81-4D8E-BF34-82AFC68D857A}" type="datetimeFigureOut">
              <a:rPr lang="zh-CN" altLang="en-US" smtClean="0"/>
              <a:t>2025/3/19</a:t>
            </a:fld>
            <a:endParaRPr lang="zh-CN" altLang="en-US"/>
          </a:p>
        </p:txBody>
      </p:sp>
      <p:sp>
        <p:nvSpPr>
          <p:cNvPr id="6" name="页脚占位符 5">
            <a:extLst>
              <a:ext uri="{FF2B5EF4-FFF2-40B4-BE49-F238E27FC236}">
                <a16:creationId xmlns:a16="http://schemas.microsoft.com/office/drawing/2014/main" id="{A75BAF95-0EE0-C018-AF6B-6066278C82F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136E3C24-23A2-ED59-A902-F61FDCC0FB6A}"/>
              </a:ext>
            </a:extLst>
          </p:cNvPr>
          <p:cNvSpPr>
            <a:spLocks noGrp="1"/>
          </p:cNvSpPr>
          <p:nvPr>
            <p:ph type="sldNum" sz="quarter" idx="12"/>
          </p:nvPr>
        </p:nvSpPr>
        <p:spPr/>
        <p:txBody>
          <a:body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2329360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5FF0DAE-1EBE-35BE-E106-58EF136417B3}"/>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B20E50E7-8FCB-5503-E864-F90BE91F23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C44E6188-706D-28D6-9D33-BA129E945632}"/>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5C29D1CF-C287-1A33-A23D-E478C08FA5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E0DD87E8-E93D-75C7-C36C-6C959B0C660A}"/>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2FF88C1C-8A5A-301E-C758-E50A6A8AF90C}"/>
              </a:ext>
            </a:extLst>
          </p:cNvPr>
          <p:cNvSpPr>
            <a:spLocks noGrp="1"/>
          </p:cNvSpPr>
          <p:nvPr>
            <p:ph type="dt" sz="half" idx="10"/>
          </p:nvPr>
        </p:nvSpPr>
        <p:spPr/>
        <p:txBody>
          <a:bodyPr/>
          <a:lstStyle/>
          <a:p>
            <a:fld id="{076F03B9-3B81-4D8E-BF34-82AFC68D857A}" type="datetimeFigureOut">
              <a:rPr lang="zh-CN" altLang="en-US" smtClean="0"/>
              <a:t>2025/3/19</a:t>
            </a:fld>
            <a:endParaRPr lang="zh-CN" altLang="en-US"/>
          </a:p>
        </p:txBody>
      </p:sp>
      <p:sp>
        <p:nvSpPr>
          <p:cNvPr id="8" name="页脚占位符 7">
            <a:extLst>
              <a:ext uri="{FF2B5EF4-FFF2-40B4-BE49-F238E27FC236}">
                <a16:creationId xmlns:a16="http://schemas.microsoft.com/office/drawing/2014/main" id="{FA243E37-3CFD-85A5-7CBE-8FFAC0BFBE5B}"/>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C3423D49-4FCA-DE5D-5476-E1B52F3066A4}"/>
              </a:ext>
            </a:extLst>
          </p:cNvPr>
          <p:cNvSpPr>
            <a:spLocks noGrp="1"/>
          </p:cNvSpPr>
          <p:nvPr>
            <p:ph type="sldNum" sz="quarter" idx="12"/>
          </p:nvPr>
        </p:nvSpPr>
        <p:spPr/>
        <p:txBody>
          <a:body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4259403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416968F-903C-DECE-7076-D9FCEF1AAE19}"/>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E26D3A61-3934-F4B7-459D-C9119E8CF9FA}"/>
              </a:ext>
            </a:extLst>
          </p:cNvPr>
          <p:cNvSpPr>
            <a:spLocks noGrp="1"/>
          </p:cNvSpPr>
          <p:nvPr>
            <p:ph type="dt" sz="half" idx="10"/>
          </p:nvPr>
        </p:nvSpPr>
        <p:spPr/>
        <p:txBody>
          <a:bodyPr/>
          <a:lstStyle/>
          <a:p>
            <a:fld id="{076F03B9-3B81-4D8E-BF34-82AFC68D857A}" type="datetimeFigureOut">
              <a:rPr lang="zh-CN" altLang="en-US" smtClean="0"/>
              <a:t>2025/3/19</a:t>
            </a:fld>
            <a:endParaRPr lang="zh-CN" altLang="en-US"/>
          </a:p>
        </p:txBody>
      </p:sp>
      <p:sp>
        <p:nvSpPr>
          <p:cNvPr id="4" name="页脚占位符 3">
            <a:extLst>
              <a:ext uri="{FF2B5EF4-FFF2-40B4-BE49-F238E27FC236}">
                <a16:creationId xmlns:a16="http://schemas.microsoft.com/office/drawing/2014/main" id="{BA5DFFBF-D128-38B3-FAAE-1BEF3BA65B7A}"/>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06724E54-0F1C-A1FD-2B5B-991C2E097511}"/>
              </a:ext>
            </a:extLst>
          </p:cNvPr>
          <p:cNvSpPr>
            <a:spLocks noGrp="1"/>
          </p:cNvSpPr>
          <p:nvPr>
            <p:ph type="sldNum" sz="quarter" idx="12"/>
          </p:nvPr>
        </p:nvSpPr>
        <p:spPr/>
        <p:txBody>
          <a:body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3884360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671E4EA5-B0E6-DD83-48B5-9B831ED516E5}"/>
              </a:ext>
            </a:extLst>
          </p:cNvPr>
          <p:cNvSpPr>
            <a:spLocks noGrp="1"/>
          </p:cNvSpPr>
          <p:nvPr>
            <p:ph type="dt" sz="half" idx="10"/>
          </p:nvPr>
        </p:nvSpPr>
        <p:spPr/>
        <p:txBody>
          <a:bodyPr/>
          <a:lstStyle/>
          <a:p>
            <a:fld id="{076F03B9-3B81-4D8E-BF34-82AFC68D857A}" type="datetimeFigureOut">
              <a:rPr lang="zh-CN" altLang="en-US" smtClean="0"/>
              <a:t>2025/3/19</a:t>
            </a:fld>
            <a:endParaRPr lang="zh-CN" altLang="en-US"/>
          </a:p>
        </p:txBody>
      </p:sp>
      <p:sp>
        <p:nvSpPr>
          <p:cNvPr id="3" name="页脚占位符 2">
            <a:extLst>
              <a:ext uri="{FF2B5EF4-FFF2-40B4-BE49-F238E27FC236}">
                <a16:creationId xmlns:a16="http://schemas.microsoft.com/office/drawing/2014/main" id="{D5D3267A-D439-E669-8209-5BE12E0A11BC}"/>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452484E1-F08B-3D21-890D-9847020EAE0E}"/>
              </a:ext>
            </a:extLst>
          </p:cNvPr>
          <p:cNvSpPr>
            <a:spLocks noGrp="1"/>
          </p:cNvSpPr>
          <p:nvPr>
            <p:ph type="sldNum" sz="quarter" idx="12"/>
          </p:nvPr>
        </p:nvSpPr>
        <p:spPr/>
        <p:txBody>
          <a:body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4089037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C2251D8-C252-019C-D495-A9BE1ABF22C3}"/>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3E696570-3651-6867-5416-642AE33B19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F631BEB3-13E9-765D-A006-1D70080473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D54FE38F-B183-AAC8-C40B-BC82DBA2AF6B}"/>
              </a:ext>
            </a:extLst>
          </p:cNvPr>
          <p:cNvSpPr>
            <a:spLocks noGrp="1"/>
          </p:cNvSpPr>
          <p:nvPr>
            <p:ph type="dt" sz="half" idx="10"/>
          </p:nvPr>
        </p:nvSpPr>
        <p:spPr/>
        <p:txBody>
          <a:bodyPr/>
          <a:lstStyle/>
          <a:p>
            <a:fld id="{076F03B9-3B81-4D8E-BF34-82AFC68D857A}" type="datetimeFigureOut">
              <a:rPr lang="zh-CN" altLang="en-US" smtClean="0"/>
              <a:t>2025/3/19</a:t>
            </a:fld>
            <a:endParaRPr lang="zh-CN" altLang="en-US"/>
          </a:p>
        </p:txBody>
      </p:sp>
      <p:sp>
        <p:nvSpPr>
          <p:cNvPr id="6" name="页脚占位符 5">
            <a:extLst>
              <a:ext uri="{FF2B5EF4-FFF2-40B4-BE49-F238E27FC236}">
                <a16:creationId xmlns:a16="http://schemas.microsoft.com/office/drawing/2014/main" id="{01BB6DD4-2A1A-9B55-9F00-F7077734B6DE}"/>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B4EE4E19-DDCE-76B6-85F1-2A1A32B4CF87}"/>
              </a:ext>
            </a:extLst>
          </p:cNvPr>
          <p:cNvSpPr>
            <a:spLocks noGrp="1"/>
          </p:cNvSpPr>
          <p:nvPr>
            <p:ph type="sldNum" sz="quarter" idx="12"/>
          </p:nvPr>
        </p:nvSpPr>
        <p:spPr/>
        <p:txBody>
          <a:body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1398433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9B13749-E602-9292-77F5-A19CC8A58C66}"/>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0B74D28F-4EE2-F804-0B96-35C29B8C8D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717A7FAF-547F-ABDB-7626-86C09B184E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128FA94A-77E3-7225-F0E1-50BEA20D7F26}"/>
              </a:ext>
            </a:extLst>
          </p:cNvPr>
          <p:cNvSpPr>
            <a:spLocks noGrp="1"/>
          </p:cNvSpPr>
          <p:nvPr>
            <p:ph type="dt" sz="half" idx="10"/>
          </p:nvPr>
        </p:nvSpPr>
        <p:spPr/>
        <p:txBody>
          <a:bodyPr/>
          <a:lstStyle/>
          <a:p>
            <a:fld id="{076F03B9-3B81-4D8E-BF34-82AFC68D857A}" type="datetimeFigureOut">
              <a:rPr lang="zh-CN" altLang="en-US" smtClean="0"/>
              <a:t>2025/3/19</a:t>
            </a:fld>
            <a:endParaRPr lang="zh-CN" altLang="en-US"/>
          </a:p>
        </p:txBody>
      </p:sp>
      <p:sp>
        <p:nvSpPr>
          <p:cNvPr id="6" name="页脚占位符 5">
            <a:extLst>
              <a:ext uri="{FF2B5EF4-FFF2-40B4-BE49-F238E27FC236}">
                <a16:creationId xmlns:a16="http://schemas.microsoft.com/office/drawing/2014/main" id="{7458541B-D887-FF79-7E80-2E1FF426C55F}"/>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446B737-BD86-8818-FF07-A41056D029E5}"/>
              </a:ext>
            </a:extLst>
          </p:cNvPr>
          <p:cNvSpPr>
            <a:spLocks noGrp="1"/>
          </p:cNvSpPr>
          <p:nvPr>
            <p:ph type="sldNum" sz="quarter" idx="12"/>
          </p:nvPr>
        </p:nvSpPr>
        <p:spPr/>
        <p:txBody>
          <a:body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354430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616AAFC-CCAA-6F50-C3C2-65300886F9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68A70DAE-886B-196D-E598-0DD8BD805E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43C1FA6B-8486-BFDA-106B-C20FDA549E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6F03B9-3B81-4D8E-BF34-82AFC68D857A}" type="datetimeFigureOut">
              <a:rPr lang="zh-CN" altLang="en-US" smtClean="0"/>
              <a:t>2025/3/19</a:t>
            </a:fld>
            <a:endParaRPr lang="zh-CN" altLang="en-US"/>
          </a:p>
        </p:txBody>
      </p:sp>
      <p:sp>
        <p:nvSpPr>
          <p:cNvPr id="5" name="页脚占位符 4">
            <a:extLst>
              <a:ext uri="{FF2B5EF4-FFF2-40B4-BE49-F238E27FC236}">
                <a16:creationId xmlns:a16="http://schemas.microsoft.com/office/drawing/2014/main" id="{09F2EE22-2097-1B74-B3A1-7EC7AE9382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3E401140-659A-7438-2447-0583381324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C0AAC4-8FF6-404B-9563-B1BD5D09C4E7}" type="slidenum">
              <a:rPr lang="zh-CN" altLang="en-US" smtClean="0"/>
              <a:t>‹#›</a:t>
            </a:fld>
            <a:endParaRPr lang="zh-CN" altLang="en-US"/>
          </a:p>
        </p:txBody>
      </p:sp>
    </p:spTree>
    <p:extLst>
      <p:ext uri="{BB962C8B-B14F-4D97-AF65-F5344CB8AC3E}">
        <p14:creationId xmlns:p14="http://schemas.microsoft.com/office/powerpoint/2010/main" val="662835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1A14964F-9E0E-A97B-6AD3-2FBEA4968006}"/>
              </a:ext>
            </a:extLst>
          </p:cNvPr>
          <p:cNvSpPr txBox="1"/>
          <p:nvPr/>
        </p:nvSpPr>
        <p:spPr>
          <a:xfrm>
            <a:off x="865800" y="2096236"/>
            <a:ext cx="10697400" cy="1077218"/>
          </a:xfrm>
          <a:prstGeom prst="rect">
            <a:avLst/>
          </a:prstGeom>
          <a:noFill/>
        </p:spPr>
        <p:txBody>
          <a:bodyPr wrap="square">
            <a:spAutoFit/>
          </a:bodyPr>
          <a:lstStyle/>
          <a:p>
            <a:pPr algn="ctr"/>
            <a:r>
              <a:rPr lang="en-US" altLang="zh-CN" sz="3200" dirty="0">
                <a:latin typeface="Times New Roman" panose="02020603050405020304" pitchFamily="18" charset="0"/>
                <a:cs typeface="Times New Roman" panose="02020603050405020304" pitchFamily="18" charset="0"/>
              </a:rPr>
              <a:t>Reframing Spatial Reasoning Evaluation in Language Models: A Real-World Simulation Benchmark for Qualitative Reasoning</a:t>
            </a:r>
            <a:endParaRPr lang="zh-CN" altLang="en-US" sz="3200" dirty="0">
              <a:latin typeface="Times New Roman" panose="02020603050405020304" pitchFamily="18" charset="0"/>
              <a:cs typeface="Times New Roman" panose="02020603050405020304" pitchFamily="18" charset="0"/>
            </a:endParaRPr>
          </a:p>
        </p:txBody>
      </p:sp>
      <p:pic>
        <p:nvPicPr>
          <p:cNvPr id="7" name="图片 6">
            <a:extLst>
              <a:ext uri="{FF2B5EF4-FFF2-40B4-BE49-F238E27FC236}">
                <a16:creationId xmlns:a16="http://schemas.microsoft.com/office/drawing/2014/main" id="{ADB64185-5453-E354-DFFA-EBC7DF7E8188}"/>
              </a:ext>
            </a:extLst>
          </p:cNvPr>
          <p:cNvPicPr>
            <a:picLocks noChangeAspect="1"/>
          </p:cNvPicPr>
          <p:nvPr/>
        </p:nvPicPr>
        <p:blipFill>
          <a:blip r:embed="rId3"/>
          <a:stretch>
            <a:fillRect/>
          </a:stretch>
        </p:blipFill>
        <p:spPr>
          <a:xfrm>
            <a:off x="2367428" y="3568009"/>
            <a:ext cx="7457143" cy="1752381"/>
          </a:xfrm>
          <a:prstGeom prst="rect">
            <a:avLst/>
          </a:prstGeom>
        </p:spPr>
      </p:pic>
    </p:spTree>
    <p:extLst>
      <p:ext uri="{BB962C8B-B14F-4D97-AF65-F5344CB8AC3E}">
        <p14:creationId xmlns:p14="http://schemas.microsoft.com/office/powerpoint/2010/main" val="339029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555B0-8EC2-4F5B-611F-AE5A43071E9F}"/>
            </a:ext>
          </a:extLst>
        </p:cNvPr>
        <p:cNvGrpSpPr/>
        <p:nvPr/>
      </p:nvGrpSpPr>
      <p:grpSpPr>
        <a:xfrm>
          <a:off x="0" y="0"/>
          <a:ext cx="0" cy="0"/>
          <a:chOff x="0" y="0"/>
          <a:chExt cx="0" cy="0"/>
        </a:xfrm>
      </p:grpSpPr>
      <p:sp>
        <p:nvSpPr>
          <p:cNvPr id="4" name="文本框 3">
            <a:extLst>
              <a:ext uri="{FF2B5EF4-FFF2-40B4-BE49-F238E27FC236}">
                <a16:creationId xmlns:a16="http://schemas.microsoft.com/office/drawing/2014/main" id="{A61CC7B2-305A-D317-099A-2B64F0F63CE0}"/>
              </a:ext>
            </a:extLst>
          </p:cNvPr>
          <p:cNvSpPr txBox="1"/>
          <p:nvPr/>
        </p:nvSpPr>
        <p:spPr>
          <a:xfrm>
            <a:off x="254781" y="288206"/>
            <a:ext cx="11075465" cy="954107"/>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Data Generation</a:t>
            </a:r>
            <a:endParaRPr lang="zh-CN" altLang="en-US" sz="2800" b="1" dirty="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8B48B5E6-5608-7192-369D-E39B646D42BB}"/>
              </a:ext>
            </a:extLst>
          </p:cNvPr>
          <p:cNvSpPr txBox="1"/>
          <p:nvPr/>
        </p:nvSpPr>
        <p:spPr>
          <a:xfrm>
            <a:off x="354535" y="1010931"/>
            <a:ext cx="11565915" cy="461665"/>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Set Configuration</a:t>
            </a:r>
          </a:p>
        </p:txBody>
      </p:sp>
      <p:sp>
        <p:nvSpPr>
          <p:cNvPr id="6" name="文本框 5">
            <a:extLst>
              <a:ext uri="{FF2B5EF4-FFF2-40B4-BE49-F238E27FC236}">
                <a16:creationId xmlns:a16="http://schemas.microsoft.com/office/drawing/2014/main" id="{A2EDE31E-9520-5F6E-333F-44AC9720C1F9}"/>
              </a:ext>
            </a:extLst>
          </p:cNvPr>
          <p:cNvSpPr txBox="1"/>
          <p:nvPr/>
        </p:nvSpPr>
        <p:spPr>
          <a:xfrm>
            <a:off x="354535" y="1595156"/>
            <a:ext cx="11773734" cy="461665"/>
          </a:xfrm>
          <a:prstGeom prst="rect">
            <a:avLst/>
          </a:prstGeom>
          <a:noFill/>
        </p:spPr>
        <p:txBody>
          <a:bodyPr wrap="square">
            <a:spAutoFit/>
          </a:bodyPr>
          <a:lstStyle/>
          <a:p>
            <a:r>
              <a:rPr lang="en-US" altLang="zh-CN" sz="2400" i="1" dirty="0">
                <a:latin typeface="Times New Roman" panose="02020603050405020304" pitchFamily="18" charset="0"/>
                <a:cs typeface="Times New Roman" panose="02020603050405020304" pitchFamily="18" charset="0"/>
              </a:rPr>
              <a:t>n</a:t>
            </a:r>
            <a:r>
              <a:rPr lang="en-US" altLang="zh-CN" sz="2400" dirty="0">
                <a:latin typeface="Times New Roman" panose="02020603050405020304" pitchFamily="18" charset="0"/>
                <a:cs typeface="Times New Roman" panose="02020603050405020304" pitchFamily="18" charset="0"/>
              </a:rPr>
              <a:t> number of objects </a:t>
            </a:r>
            <a:endParaRPr lang="zh-CN" altLang="en-US" sz="2400"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A7524CF0-8E5E-00B4-3DE6-4D7362EEBA07}"/>
              </a:ext>
            </a:extLst>
          </p:cNvPr>
          <p:cNvSpPr txBox="1"/>
          <p:nvPr/>
        </p:nvSpPr>
        <p:spPr>
          <a:xfrm>
            <a:off x="337907" y="2884582"/>
            <a:ext cx="11565915" cy="461665"/>
          </a:xfrm>
          <a:prstGeom prst="rect">
            <a:avLst/>
          </a:prstGeom>
          <a:noFill/>
        </p:spPr>
        <p:txBody>
          <a:bodyPr wrap="square">
            <a:spAutoFit/>
          </a:bodyPr>
          <a:lstStyle/>
          <a:p>
            <a:r>
              <a:rPr lang="en-US" altLang="zh-CN" sz="2400" i="1" dirty="0">
                <a:latin typeface="Times New Roman" panose="02020603050405020304" pitchFamily="18" charset="0"/>
                <a:cs typeface="Times New Roman" panose="02020603050405020304" pitchFamily="18" charset="0"/>
              </a:rPr>
              <a:t>m</a:t>
            </a:r>
            <a:r>
              <a:rPr lang="en-US" altLang="zh-CN" sz="2400" dirty="0">
                <a:latin typeface="Times New Roman" panose="02020603050405020304" pitchFamily="18" charset="0"/>
                <a:cs typeface="Times New Roman" panose="02020603050405020304" pitchFamily="18" charset="0"/>
              </a:rPr>
              <a:t> number of constraints</a:t>
            </a:r>
          </a:p>
        </p:txBody>
      </p:sp>
      <p:sp>
        <p:nvSpPr>
          <p:cNvPr id="9" name="文本框 8">
            <a:extLst>
              <a:ext uri="{FF2B5EF4-FFF2-40B4-BE49-F238E27FC236}">
                <a16:creationId xmlns:a16="http://schemas.microsoft.com/office/drawing/2014/main" id="{DEE27580-F4FB-0AE9-A0CE-8E3DF751725F}"/>
              </a:ext>
            </a:extLst>
          </p:cNvPr>
          <p:cNvSpPr txBox="1"/>
          <p:nvPr/>
        </p:nvSpPr>
        <p:spPr>
          <a:xfrm>
            <a:off x="354535" y="3399570"/>
            <a:ext cx="11773734" cy="1938992"/>
          </a:xfrm>
          <a:prstGeom prst="rect">
            <a:avLst/>
          </a:prstGeom>
          <a:noFill/>
        </p:spPr>
        <p:txBody>
          <a:bodyPr wrap="square">
            <a:spAutoFit/>
          </a:bodyPr>
          <a:lstStyle/>
          <a:p>
            <a:r>
              <a:rPr lang="en-US" altLang="zh-CN" sz="2400" i="1" dirty="0">
                <a:latin typeface="Times New Roman" panose="02020603050405020304" pitchFamily="18" charset="0"/>
                <a:cs typeface="Times New Roman" panose="02020603050405020304" pitchFamily="18" charset="0"/>
              </a:rPr>
              <a:t>p</a:t>
            </a:r>
            <a:r>
              <a:rPr lang="en-US" altLang="zh-CN" sz="2400" dirty="0">
                <a:latin typeface="Times New Roman" panose="02020603050405020304" pitchFamily="18" charset="0"/>
                <a:cs typeface="Times New Roman" panose="02020603050405020304" pitchFamily="18" charset="0"/>
              </a:rPr>
              <a:t>  constraint tightness. </a:t>
            </a:r>
            <a:r>
              <a:rPr lang="en-US" altLang="zh-CN" sz="2400" i="1" dirty="0">
                <a:latin typeface="Times New Roman" panose="02020603050405020304" pitchFamily="18" charset="0"/>
                <a:cs typeface="Times New Roman" panose="02020603050405020304" pitchFamily="18" charset="0"/>
              </a:rPr>
              <a:t>p</a:t>
            </a:r>
            <a:r>
              <a:rPr lang="en-US" altLang="zh-CN" sz="2400" dirty="0">
                <a:latin typeface="Times New Roman" panose="02020603050405020304" pitchFamily="18" charset="0"/>
                <a:cs typeface="Times New Roman" panose="02020603050405020304" pitchFamily="18" charset="0"/>
              </a:rPr>
              <a:t> is related to the types of constraints.</a:t>
            </a:r>
          </a:p>
          <a:p>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for binary constraints, from 0 to d × d. Here, d is the domain size for one variable, d × d corresponds to the total possible pairs of values between two variables. For each binary constraint, the number of </a:t>
            </a:r>
            <a:r>
              <a:rPr lang="en-US" altLang="zh-CN" sz="2400" dirty="0" err="1">
                <a:latin typeface="Times New Roman" panose="02020603050405020304" pitchFamily="18" charset="0"/>
                <a:cs typeface="Times New Roman" panose="02020603050405020304" pitchFamily="18" charset="0"/>
              </a:rPr>
              <a:t>disalowed</a:t>
            </a:r>
            <a:r>
              <a:rPr lang="en-US" altLang="zh-CN" sz="2400" dirty="0">
                <a:latin typeface="Times New Roman" panose="02020603050405020304" pitchFamily="18" charset="0"/>
                <a:cs typeface="Times New Roman" panose="02020603050405020304" pitchFamily="18" charset="0"/>
              </a:rPr>
              <a:t> value pairs is calculated as p × (d × d).</a:t>
            </a:r>
            <a:endParaRPr lang="zh-CN" altLang="en-US" sz="2400" dirty="0">
              <a:latin typeface="Times New Roman" panose="02020603050405020304" pitchFamily="18" charset="0"/>
              <a:cs typeface="Times New Roman" panose="02020603050405020304" pitchFamily="18" charset="0"/>
            </a:endParaRPr>
          </a:p>
        </p:txBody>
      </p:sp>
      <p:sp>
        <p:nvSpPr>
          <p:cNvPr id="2" name="文本框 1">
            <a:extLst>
              <a:ext uri="{FF2B5EF4-FFF2-40B4-BE49-F238E27FC236}">
                <a16:creationId xmlns:a16="http://schemas.microsoft.com/office/drawing/2014/main" id="{3B88A722-B86F-85CD-A5EC-93DD299FDAA5}"/>
              </a:ext>
            </a:extLst>
          </p:cNvPr>
          <p:cNvSpPr txBox="1"/>
          <p:nvPr/>
        </p:nvSpPr>
        <p:spPr>
          <a:xfrm>
            <a:off x="346221" y="2055203"/>
            <a:ext cx="11773734" cy="830997"/>
          </a:xfrm>
          <a:prstGeom prst="rect">
            <a:avLst/>
          </a:prstGeom>
          <a:noFill/>
        </p:spPr>
        <p:txBody>
          <a:bodyPr wrap="square">
            <a:spAutoFit/>
          </a:bodyPr>
          <a:lstStyle/>
          <a:p>
            <a:r>
              <a:rPr lang="en-US" altLang="zh-CN" sz="2400" i="1" dirty="0">
                <a:latin typeface="Times New Roman" panose="02020603050405020304" pitchFamily="18" charset="0"/>
                <a:cs typeface="Times New Roman" panose="02020603050405020304" pitchFamily="18" charset="0"/>
              </a:rPr>
              <a:t>d </a:t>
            </a:r>
            <a:r>
              <a:rPr lang="en-US" altLang="zh-CN" sz="2400" dirty="0">
                <a:latin typeface="Times New Roman" panose="02020603050405020304" pitchFamily="18" charset="0"/>
                <a:cs typeface="Times New Roman" panose="02020603050405020304" pitchFamily="18" charset="0"/>
              </a:rPr>
              <a:t>number of square tiles in a width × length tessellation, centres define possible positions for the centres of objects on the floor plane.</a:t>
            </a:r>
            <a:endParaRPr lang="zh-CN" altLang="en-US" sz="2400" dirty="0">
              <a:latin typeface="Times New Roman" panose="02020603050405020304" pitchFamily="18" charset="0"/>
              <a:cs typeface="Times New Roman" panose="02020603050405020304" pitchFamily="18" charset="0"/>
            </a:endParaRPr>
          </a:p>
        </p:txBody>
      </p:sp>
      <p:sp>
        <p:nvSpPr>
          <p:cNvPr id="3" name="文本框 2">
            <a:extLst>
              <a:ext uri="{FF2B5EF4-FFF2-40B4-BE49-F238E27FC236}">
                <a16:creationId xmlns:a16="http://schemas.microsoft.com/office/drawing/2014/main" id="{B7793DB2-5FA7-3129-0F5D-AB0F13CD9AA9}"/>
              </a:ext>
            </a:extLst>
          </p:cNvPr>
          <p:cNvSpPr txBox="1"/>
          <p:nvPr/>
        </p:nvSpPr>
        <p:spPr>
          <a:xfrm>
            <a:off x="346221" y="5469806"/>
            <a:ext cx="11075465" cy="954107"/>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Size</a:t>
            </a:r>
            <a:endParaRPr lang="zh-CN" altLang="en-US" sz="2800" b="1" dirty="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
        <p:nvSpPr>
          <p:cNvPr id="8" name="文本框 7">
            <a:extLst>
              <a:ext uri="{FF2B5EF4-FFF2-40B4-BE49-F238E27FC236}">
                <a16:creationId xmlns:a16="http://schemas.microsoft.com/office/drawing/2014/main" id="{358DAFB1-46A7-E6AD-6E1E-3A08D699F32C}"/>
              </a:ext>
            </a:extLst>
          </p:cNvPr>
          <p:cNvSpPr txBox="1"/>
          <p:nvPr/>
        </p:nvSpPr>
        <p:spPr>
          <a:xfrm>
            <a:off x="337907" y="6108129"/>
            <a:ext cx="11565915" cy="461665"/>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RoomSpace-100 / RoomSpace-1K / RoomSpace-10K</a:t>
            </a:r>
          </a:p>
        </p:txBody>
      </p:sp>
    </p:spTree>
    <p:extLst>
      <p:ext uri="{BB962C8B-B14F-4D97-AF65-F5344CB8AC3E}">
        <p14:creationId xmlns:p14="http://schemas.microsoft.com/office/powerpoint/2010/main" val="994193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D3668-D402-11AA-98BF-FE9DEE660524}"/>
            </a:ext>
          </a:extLst>
        </p:cNvPr>
        <p:cNvGrpSpPr/>
        <p:nvPr/>
      </p:nvGrpSpPr>
      <p:grpSpPr>
        <a:xfrm>
          <a:off x="0" y="0"/>
          <a:ext cx="0" cy="0"/>
          <a:chOff x="0" y="0"/>
          <a:chExt cx="0" cy="0"/>
        </a:xfrm>
      </p:grpSpPr>
      <p:sp>
        <p:nvSpPr>
          <p:cNvPr id="4" name="文本框 3">
            <a:extLst>
              <a:ext uri="{FF2B5EF4-FFF2-40B4-BE49-F238E27FC236}">
                <a16:creationId xmlns:a16="http://schemas.microsoft.com/office/drawing/2014/main" id="{84C03C8D-EA48-18AA-3290-7A17FCC7CAAB}"/>
              </a:ext>
            </a:extLst>
          </p:cNvPr>
          <p:cNvSpPr txBox="1"/>
          <p:nvPr/>
        </p:nvSpPr>
        <p:spPr>
          <a:xfrm>
            <a:off x="254781" y="2705402"/>
            <a:ext cx="11075465" cy="954107"/>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Spatial Relationship(Between Objects)</a:t>
            </a:r>
            <a:endParaRPr lang="zh-CN" altLang="en-US" sz="2800" b="1" dirty="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A64F677D-42B6-F350-AFBF-546CCBA78400}"/>
              </a:ext>
            </a:extLst>
          </p:cNvPr>
          <p:cNvSpPr txBox="1"/>
          <p:nvPr/>
        </p:nvSpPr>
        <p:spPr>
          <a:xfrm>
            <a:off x="254781" y="766410"/>
            <a:ext cx="11565915" cy="1938992"/>
          </a:xfrm>
          <a:prstGeom prst="rect">
            <a:avLst/>
          </a:prstGeom>
          <a:noFill/>
        </p:spPr>
        <p:txBody>
          <a:bodyPr wrap="square">
            <a:spAutoFit/>
          </a:bodyPr>
          <a:lstStyle/>
          <a:p>
            <a:pPr marL="342900" indent="-34290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Topological</a:t>
            </a:r>
          </a:p>
          <a:p>
            <a:r>
              <a:rPr lang="en-US" altLang="zh-CN" sz="2400" dirty="0">
                <a:latin typeface="Times New Roman" panose="02020603050405020304" pitchFamily="18" charset="0"/>
                <a:cs typeface="Times New Roman" panose="02020603050405020304" pitchFamily="18" charset="0"/>
              </a:rPr>
              <a:t>1. Uniform Inclusion</a:t>
            </a:r>
            <a:r>
              <a:rPr lang="zh-CN" altLang="en-US" sz="2400" dirty="0">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All objects are considered within the room</a:t>
            </a:r>
          </a:p>
          <a:p>
            <a:r>
              <a:rPr lang="en-US" altLang="zh-CN" sz="2400" dirty="0">
                <a:latin typeface="Times New Roman" panose="02020603050405020304" pitchFamily="18" charset="0"/>
                <a:cs typeface="Times New Roman" panose="02020603050405020304" pitchFamily="18" charset="0"/>
              </a:rPr>
              <a:t>2. Tangential Proper Part (TPP) and Non-Tangential Proper Part (NTPP). Just record objects’ topological relations to the wall, not the floor</a:t>
            </a:r>
          </a:p>
          <a:p>
            <a:pPr marL="342900" indent="-34290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Directional: divide the room into nine regions</a:t>
            </a:r>
          </a:p>
        </p:txBody>
      </p:sp>
      <p:pic>
        <p:nvPicPr>
          <p:cNvPr id="11" name="图片 10">
            <a:extLst>
              <a:ext uri="{FF2B5EF4-FFF2-40B4-BE49-F238E27FC236}">
                <a16:creationId xmlns:a16="http://schemas.microsoft.com/office/drawing/2014/main" id="{46F3F813-23FA-59F9-A6DD-951971267DD6}"/>
              </a:ext>
            </a:extLst>
          </p:cNvPr>
          <p:cNvPicPr>
            <a:picLocks noChangeAspect="1"/>
          </p:cNvPicPr>
          <p:nvPr/>
        </p:nvPicPr>
        <p:blipFill>
          <a:blip r:embed="rId3"/>
          <a:stretch>
            <a:fillRect/>
          </a:stretch>
        </p:blipFill>
        <p:spPr>
          <a:xfrm>
            <a:off x="5601648" y="4286628"/>
            <a:ext cx="6219048" cy="2190476"/>
          </a:xfrm>
          <a:prstGeom prst="rect">
            <a:avLst/>
          </a:prstGeom>
        </p:spPr>
      </p:pic>
      <p:pic>
        <p:nvPicPr>
          <p:cNvPr id="13" name="图片 12">
            <a:extLst>
              <a:ext uri="{FF2B5EF4-FFF2-40B4-BE49-F238E27FC236}">
                <a16:creationId xmlns:a16="http://schemas.microsoft.com/office/drawing/2014/main" id="{B385A469-ABD1-3B08-ECBF-A9A41EA542E9}"/>
              </a:ext>
            </a:extLst>
          </p:cNvPr>
          <p:cNvPicPr>
            <a:picLocks noChangeAspect="1"/>
          </p:cNvPicPr>
          <p:nvPr/>
        </p:nvPicPr>
        <p:blipFill>
          <a:blip r:embed="rId4"/>
          <a:stretch>
            <a:fillRect/>
          </a:stretch>
        </p:blipFill>
        <p:spPr>
          <a:xfrm>
            <a:off x="371304" y="4286628"/>
            <a:ext cx="4869475" cy="2190476"/>
          </a:xfrm>
          <a:prstGeom prst="rect">
            <a:avLst/>
          </a:prstGeom>
        </p:spPr>
      </p:pic>
      <p:sp>
        <p:nvSpPr>
          <p:cNvPr id="14" name="文本框 13">
            <a:extLst>
              <a:ext uri="{FF2B5EF4-FFF2-40B4-BE49-F238E27FC236}">
                <a16:creationId xmlns:a16="http://schemas.microsoft.com/office/drawing/2014/main" id="{9A6088F9-5211-BAB5-C6F1-11B0DD4BBAAF}"/>
              </a:ext>
            </a:extLst>
          </p:cNvPr>
          <p:cNvSpPr txBox="1"/>
          <p:nvPr/>
        </p:nvSpPr>
        <p:spPr>
          <a:xfrm>
            <a:off x="254781" y="170069"/>
            <a:ext cx="11075465" cy="954107"/>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Spatial Relationship(Layout)</a:t>
            </a:r>
            <a:endParaRPr lang="zh-CN" altLang="en-US" sz="2800" b="1" dirty="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
        <p:nvSpPr>
          <p:cNvPr id="15" name="文本框 14">
            <a:extLst>
              <a:ext uri="{FF2B5EF4-FFF2-40B4-BE49-F238E27FC236}">
                <a16:creationId xmlns:a16="http://schemas.microsoft.com/office/drawing/2014/main" id="{9A335116-3C53-520F-CB95-B6CED5079BBB}"/>
              </a:ext>
            </a:extLst>
          </p:cNvPr>
          <p:cNvSpPr txBox="1"/>
          <p:nvPr/>
        </p:nvSpPr>
        <p:spPr>
          <a:xfrm>
            <a:off x="254781" y="3265182"/>
            <a:ext cx="11565915" cy="830997"/>
          </a:xfrm>
          <a:prstGeom prst="rect">
            <a:avLst/>
          </a:prstGeom>
          <a:noFill/>
        </p:spPr>
        <p:txBody>
          <a:bodyPr wrap="square">
            <a:spAutoFit/>
          </a:bodyPr>
          <a:lstStyle/>
          <a:p>
            <a:pPr marL="342900" indent="-34290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Directional : </a:t>
            </a:r>
            <a:r>
              <a:rPr lang="en-US" altLang="zh-CN" sz="2400" b="1" dirty="0">
                <a:latin typeface="Times New Roman" panose="02020603050405020304" pitchFamily="18" charset="0"/>
                <a:cs typeface="Times New Roman" panose="02020603050405020304" pitchFamily="18" charset="0"/>
              </a:rPr>
              <a:t>top-down view / north-facing view</a:t>
            </a:r>
          </a:p>
          <a:p>
            <a:pPr marL="342900" indent="-34290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Distance:  Euclidean distance between the center points</a:t>
            </a:r>
          </a:p>
        </p:txBody>
      </p:sp>
    </p:spTree>
    <p:extLst>
      <p:ext uri="{BB962C8B-B14F-4D97-AF65-F5344CB8AC3E}">
        <p14:creationId xmlns:p14="http://schemas.microsoft.com/office/powerpoint/2010/main" val="1683314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C1C77-AAA2-362A-27FC-3C70B57FB022}"/>
            </a:ext>
          </a:extLst>
        </p:cNvPr>
        <p:cNvGrpSpPr/>
        <p:nvPr/>
      </p:nvGrpSpPr>
      <p:grpSpPr>
        <a:xfrm>
          <a:off x="0" y="0"/>
          <a:ext cx="0" cy="0"/>
          <a:chOff x="0" y="0"/>
          <a:chExt cx="0" cy="0"/>
        </a:xfrm>
      </p:grpSpPr>
      <p:sp>
        <p:nvSpPr>
          <p:cNvPr id="4" name="文本框 3">
            <a:extLst>
              <a:ext uri="{FF2B5EF4-FFF2-40B4-BE49-F238E27FC236}">
                <a16:creationId xmlns:a16="http://schemas.microsoft.com/office/drawing/2014/main" id="{447FD47E-417B-3113-7E8F-F35A50C0C53D}"/>
              </a:ext>
            </a:extLst>
          </p:cNvPr>
          <p:cNvSpPr txBox="1"/>
          <p:nvPr/>
        </p:nvSpPr>
        <p:spPr>
          <a:xfrm>
            <a:off x="310055" y="288206"/>
            <a:ext cx="11075465" cy="954107"/>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Data Generation</a:t>
            </a:r>
            <a:endParaRPr lang="zh-CN" altLang="en-US" sz="2800" b="1" dirty="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36663E22-E378-786E-25BF-A8C775EC80A4}"/>
              </a:ext>
            </a:extLst>
          </p:cNvPr>
          <p:cNvSpPr txBox="1"/>
          <p:nvPr/>
        </p:nvSpPr>
        <p:spPr>
          <a:xfrm>
            <a:off x="354535" y="957069"/>
            <a:ext cx="11565915" cy="461665"/>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CSP Example Generation</a:t>
            </a:r>
          </a:p>
        </p:txBody>
      </p:sp>
      <p:sp>
        <p:nvSpPr>
          <p:cNvPr id="6" name="文本框 5">
            <a:extLst>
              <a:ext uri="{FF2B5EF4-FFF2-40B4-BE49-F238E27FC236}">
                <a16:creationId xmlns:a16="http://schemas.microsoft.com/office/drawing/2014/main" id="{9235FD37-0495-C7CA-AE6D-2C12882C8F9C}"/>
              </a:ext>
            </a:extLst>
          </p:cNvPr>
          <p:cNvSpPr txBox="1"/>
          <p:nvPr/>
        </p:nvSpPr>
        <p:spPr>
          <a:xfrm>
            <a:off x="354535" y="1595156"/>
            <a:ext cx="11773734" cy="3046988"/>
          </a:xfrm>
          <a:prstGeom prst="rect">
            <a:avLst/>
          </a:prstGeom>
          <a:noFill/>
        </p:spPr>
        <p:txBody>
          <a:bodyPr wrap="square">
            <a:spAutoFit/>
          </a:bodyPr>
          <a:lstStyle/>
          <a:p>
            <a:pPr marL="342900" indent="-342900">
              <a:buFont typeface="Arial" panose="020B0604020202020204" pitchFamily="34" charset="0"/>
              <a:buChar char="•"/>
            </a:pPr>
            <a:r>
              <a:rPr lang="en-US" altLang="zh-CN" sz="2400" b="1" dirty="0">
                <a:latin typeface="Times New Roman" panose="02020603050405020304" pitchFamily="18" charset="0"/>
                <a:cs typeface="Times New Roman" panose="02020603050405020304" pitchFamily="18" charset="0"/>
              </a:rPr>
              <a:t>Building a Constraint Graph</a:t>
            </a:r>
          </a:p>
          <a:p>
            <a:pPr lvl="1"/>
            <a:r>
              <a:rPr lang="en-US" altLang="zh-CN" sz="2400" dirty="0">
                <a:latin typeface="Times New Roman" panose="02020603050405020304" pitchFamily="18" charset="0"/>
                <a:cs typeface="Times New Roman" panose="02020603050405020304" pitchFamily="18" charset="0"/>
              </a:rPr>
              <a:t>Complexity Level Control:</a:t>
            </a:r>
            <a:r>
              <a:rPr lang="zh-CN" altLang="en-US" sz="2400" dirty="0">
                <a:latin typeface="Times New Roman" panose="02020603050405020304" pitchFamily="18" charset="0"/>
                <a:cs typeface="Times New Roman" panose="02020603050405020304" pitchFamily="18" charset="0"/>
              </a:rPr>
              <a:t> </a:t>
            </a:r>
            <a:r>
              <a:rPr lang="en-US" altLang="zh-CN" sz="2400" i="1" dirty="0">
                <a:latin typeface="Times New Roman" panose="02020603050405020304" pitchFamily="18" charset="0"/>
                <a:cs typeface="Times New Roman" panose="02020603050405020304" pitchFamily="18" charset="0"/>
              </a:rPr>
              <a:t>n</a:t>
            </a:r>
            <a:r>
              <a:rPr lang="zh-CN" alt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node</a:t>
            </a:r>
            <a:r>
              <a:rPr lang="zh-CN" alt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selection,</a:t>
            </a:r>
            <a:r>
              <a:rPr lang="zh-CN" altLang="en-US" sz="2400" dirty="0">
                <a:latin typeface="Times New Roman" panose="02020603050405020304" pitchFamily="18" charset="0"/>
                <a:cs typeface="Times New Roman" panose="02020603050405020304" pitchFamily="18" charset="0"/>
              </a:rPr>
              <a:t> </a:t>
            </a:r>
            <a:r>
              <a:rPr lang="en-US" altLang="zh-CN" sz="2400" i="1" dirty="0">
                <a:latin typeface="Times New Roman" panose="02020603050405020304" pitchFamily="18" charset="0"/>
                <a:cs typeface="Times New Roman" panose="02020603050405020304" pitchFamily="18" charset="0"/>
              </a:rPr>
              <a:t>m </a:t>
            </a:r>
            <a:r>
              <a:rPr lang="en-US" altLang="zh-CN" sz="2400" dirty="0">
                <a:latin typeface="Times New Roman" panose="02020603050405020304" pitchFamily="18" charset="0"/>
                <a:cs typeface="Times New Roman" panose="02020603050405020304" pitchFamily="18" charset="0"/>
              </a:rPr>
              <a:t>Constraint Selection</a:t>
            </a:r>
          </a:p>
          <a:p>
            <a:pPr marL="342900" indent="-342900">
              <a:buFont typeface="Arial" panose="020B0604020202020204" pitchFamily="34" charset="0"/>
              <a:buChar char="•"/>
            </a:pPr>
            <a:endParaRPr lang="en-US" altLang="zh-CN" sz="24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altLang="zh-CN" sz="2400" b="1" dirty="0">
                <a:latin typeface="Times New Roman" panose="02020603050405020304" pitchFamily="18" charset="0"/>
                <a:cs typeface="Times New Roman" panose="02020603050405020304" pitchFamily="18" charset="0"/>
              </a:rPr>
              <a:t>Answer- Consistency Checking</a:t>
            </a:r>
          </a:p>
          <a:p>
            <a:r>
              <a:rPr lang="en-US" altLang="zh-CN" sz="2400" dirty="0">
                <a:latin typeface="Times New Roman" panose="02020603050405020304" pitchFamily="18" charset="0"/>
                <a:cs typeface="Times New Roman" panose="02020603050405020304" pitchFamily="18" charset="0"/>
              </a:rPr>
              <a:t>     Finding Relation questions</a:t>
            </a:r>
          </a:p>
          <a:p>
            <a:r>
              <a:rPr lang="en-US" altLang="zh-CN" sz="2400" dirty="0">
                <a:latin typeface="Times New Roman" panose="02020603050405020304" pitchFamily="18" charset="0"/>
                <a:cs typeface="Times New Roman" panose="02020603050405020304" pitchFamily="18" charset="0"/>
              </a:rPr>
              <a:t>     Yes or No questions</a:t>
            </a:r>
          </a:p>
          <a:p>
            <a:pPr marL="342900" indent="-342900">
              <a:buFont typeface="Arial" panose="020B0604020202020204" pitchFamily="34" charset="0"/>
              <a:buChar char="•"/>
            </a:pPr>
            <a:endParaRPr lang="en-US" altLang="zh-CN"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altLang="zh-CN" sz="2400" b="1" dirty="0">
                <a:latin typeface="Times New Roman" panose="02020603050405020304" pitchFamily="18" charset="0"/>
                <a:cs typeface="Times New Roman" panose="02020603050405020304" pitchFamily="18" charset="0"/>
              </a:rPr>
              <a:t>Transfer to Text</a:t>
            </a:r>
          </a:p>
        </p:txBody>
      </p:sp>
      <p:pic>
        <p:nvPicPr>
          <p:cNvPr id="15" name="图片 14">
            <a:extLst>
              <a:ext uri="{FF2B5EF4-FFF2-40B4-BE49-F238E27FC236}">
                <a16:creationId xmlns:a16="http://schemas.microsoft.com/office/drawing/2014/main" id="{75726FB3-AA3D-4883-D8F5-92874A822D75}"/>
              </a:ext>
            </a:extLst>
          </p:cNvPr>
          <p:cNvPicPr>
            <a:picLocks noChangeAspect="1"/>
          </p:cNvPicPr>
          <p:nvPr/>
        </p:nvPicPr>
        <p:blipFill>
          <a:blip r:embed="rId3"/>
          <a:stretch>
            <a:fillRect/>
          </a:stretch>
        </p:blipFill>
        <p:spPr>
          <a:xfrm>
            <a:off x="534056" y="4888911"/>
            <a:ext cx="9150221" cy="1220944"/>
          </a:xfrm>
          <a:prstGeom prst="rect">
            <a:avLst/>
          </a:prstGeom>
        </p:spPr>
      </p:pic>
    </p:spTree>
    <p:extLst>
      <p:ext uri="{BB962C8B-B14F-4D97-AF65-F5344CB8AC3E}">
        <p14:creationId xmlns:p14="http://schemas.microsoft.com/office/powerpoint/2010/main" val="84271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AE314-B23E-CAF8-CEB9-FD446C47D9DA}"/>
            </a:ext>
          </a:extLst>
        </p:cNvPr>
        <p:cNvGrpSpPr/>
        <p:nvPr/>
      </p:nvGrpSpPr>
      <p:grpSpPr>
        <a:xfrm>
          <a:off x="0" y="0"/>
          <a:ext cx="0" cy="0"/>
          <a:chOff x="0" y="0"/>
          <a:chExt cx="0" cy="0"/>
        </a:xfrm>
      </p:grpSpPr>
      <p:sp>
        <p:nvSpPr>
          <p:cNvPr id="4" name="文本框 3">
            <a:extLst>
              <a:ext uri="{FF2B5EF4-FFF2-40B4-BE49-F238E27FC236}">
                <a16:creationId xmlns:a16="http://schemas.microsoft.com/office/drawing/2014/main" id="{10B6E081-4537-8CF1-0087-2ED845A6B5FC}"/>
              </a:ext>
            </a:extLst>
          </p:cNvPr>
          <p:cNvSpPr txBox="1"/>
          <p:nvPr/>
        </p:nvSpPr>
        <p:spPr>
          <a:xfrm>
            <a:off x="310055" y="288206"/>
            <a:ext cx="11075465" cy="954107"/>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Evaluation</a:t>
            </a:r>
            <a:endParaRPr lang="zh-CN" altLang="en-US" sz="2800" b="1" dirty="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DE9E552F-0ABF-8988-001E-1FF51701E7D2}"/>
              </a:ext>
            </a:extLst>
          </p:cNvPr>
          <p:cNvSpPr txBox="1"/>
          <p:nvPr/>
        </p:nvSpPr>
        <p:spPr>
          <a:xfrm>
            <a:off x="354535" y="957069"/>
            <a:ext cx="11565915" cy="461665"/>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GPT-3 GPT-3.5 GPT-4 2023-9-15</a:t>
            </a:r>
          </a:p>
        </p:txBody>
      </p:sp>
      <p:pic>
        <p:nvPicPr>
          <p:cNvPr id="3" name="图片 2">
            <a:extLst>
              <a:ext uri="{FF2B5EF4-FFF2-40B4-BE49-F238E27FC236}">
                <a16:creationId xmlns:a16="http://schemas.microsoft.com/office/drawing/2014/main" id="{D1A4E291-43F7-8DE1-6F59-3E328909EDCC}"/>
              </a:ext>
            </a:extLst>
          </p:cNvPr>
          <p:cNvPicPr>
            <a:picLocks noChangeAspect="1"/>
          </p:cNvPicPr>
          <p:nvPr/>
        </p:nvPicPr>
        <p:blipFill>
          <a:blip r:embed="rId3"/>
          <a:stretch>
            <a:fillRect/>
          </a:stretch>
        </p:blipFill>
        <p:spPr>
          <a:xfrm>
            <a:off x="100583" y="1774139"/>
            <a:ext cx="6371429" cy="2428571"/>
          </a:xfrm>
          <a:prstGeom prst="rect">
            <a:avLst/>
          </a:prstGeom>
        </p:spPr>
      </p:pic>
    </p:spTree>
    <p:extLst>
      <p:ext uri="{BB962C8B-B14F-4D97-AF65-F5344CB8AC3E}">
        <p14:creationId xmlns:p14="http://schemas.microsoft.com/office/powerpoint/2010/main" val="780830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223CC656-5327-D2CF-D97C-578A1F9065A5}"/>
              </a:ext>
            </a:extLst>
          </p:cNvPr>
          <p:cNvSpPr txBox="1"/>
          <p:nvPr/>
        </p:nvSpPr>
        <p:spPr>
          <a:xfrm>
            <a:off x="1227370" y="2839278"/>
            <a:ext cx="11075465" cy="707886"/>
          </a:xfrm>
          <a:prstGeom prst="rect">
            <a:avLst/>
          </a:prstGeom>
          <a:noFill/>
        </p:spPr>
        <p:txBody>
          <a:bodyPr wrap="square">
            <a:spAutoFit/>
          </a:bodyPr>
          <a:lstStyle/>
          <a:p>
            <a:r>
              <a:rPr lang="en-US" altLang="zh-CN" sz="4000" b="1" dirty="0">
                <a:latin typeface="Times New Roman" panose="02020603050405020304" pitchFamily="18" charset="0"/>
                <a:cs typeface="Times New Roman" panose="02020603050405020304" pitchFamily="18" charset="0"/>
              </a:rPr>
              <a:t>Space2025</a:t>
            </a:r>
            <a:r>
              <a:rPr lang="zh-CN" altLang="en-US" sz="4000" b="1" dirty="0">
                <a:latin typeface="Times New Roman" panose="02020603050405020304" pitchFamily="18" charset="0"/>
                <a:cs typeface="Times New Roman" panose="02020603050405020304" pitchFamily="18" charset="0"/>
              </a:rPr>
              <a:t>空间推理布局方位关系一览</a:t>
            </a:r>
          </a:p>
        </p:txBody>
      </p:sp>
    </p:spTree>
    <p:extLst>
      <p:ext uri="{BB962C8B-B14F-4D97-AF65-F5344CB8AC3E}">
        <p14:creationId xmlns:p14="http://schemas.microsoft.com/office/powerpoint/2010/main" val="18483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a:extLst>
              <a:ext uri="{FF2B5EF4-FFF2-40B4-BE49-F238E27FC236}">
                <a16:creationId xmlns:a16="http://schemas.microsoft.com/office/drawing/2014/main" id="{560DE037-A5B3-EF2B-88C0-7E3DC7A9B158}"/>
              </a:ext>
            </a:extLst>
          </p:cNvPr>
          <p:cNvGraphicFramePr>
            <a:graphicFrameLocks noGrp="1"/>
          </p:cNvGraphicFramePr>
          <p:nvPr>
            <p:extLst>
              <p:ext uri="{D42A27DB-BD31-4B8C-83A1-F6EECF244321}">
                <p14:modId xmlns:p14="http://schemas.microsoft.com/office/powerpoint/2010/main" val="168637311"/>
              </p:ext>
            </p:extLst>
          </p:nvPr>
        </p:nvGraphicFramePr>
        <p:xfrm>
          <a:off x="1923934" y="845265"/>
          <a:ext cx="8128000" cy="14833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996954915"/>
                    </a:ext>
                  </a:extLst>
                </a:gridCol>
                <a:gridCol w="2032000">
                  <a:extLst>
                    <a:ext uri="{9D8B030D-6E8A-4147-A177-3AD203B41FA5}">
                      <a16:colId xmlns:a16="http://schemas.microsoft.com/office/drawing/2014/main" val="1966939929"/>
                    </a:ext>
                  </a:extLst>
                </a:gridCol>
                <a:gridCol w="2032000">
                  <a:extLst>
                    <a:ext uri="{9D8B030D-6E8A-4147-A177-3AD203B41FA5}">
                      <a16:colId xmlns:a16="http://schemas.microsoft.com/office/drawing/2014/main" val="2074872585"/>
                    </a:ext>
                  </a:extLst>
                </a:gridCol>
                <a:gridCol w="2032000">
                  <a:extLst>
                    <a:ext uri="{9D8B030D-6E8A-4147-A177-3AD203B41FA5}">
                      <a16:colId xmlns:a16="http://schemas.microsoft.com/office/drawing/2014/main" val="820805363"/>
                    </a:ext>
                  </a:extLst>
                </a:gridCol>
              </a:tblGrid>
              <a:tr h="370840">
                <a:tc>
                  <a:txBody>
                    <a:bodyPr/>
                    <a:lstStyle/>
                    <a:p>
                      <a:r>
                        <a:rPr lang="zh-CN" altLang="en-US" dirty="0"/>
                        <a:t>向心六角系列</a:t>
                      </a:r>
                    </a:p>
                  </a:txBody>
                  <a:tcPr/>
                </a:tc>
                <a:tc>
                  <a:txBody>
                    <a:bodyPr/>
                    <a:lstStyle/>
                    <a:p>
                      <a:r>
                        <a:rPr lang="zh-CN" altLang="en-US" dirty="0"/>
                        <a:t>离心六角系列</a:t>
                      </a:r>
                    </a:p>
                  </a:txBody>
                  <a:tcPr/>
                </a:tc>
                <a:tc>
                  <a:txBody>
                    <a:bodyPr/>
                    <a:lstStyle/>
                    <a:p>
                      <a:r>
                        <a:rPr lang="zh-CN" altLang="en-US" dirty="0"/>
                        <a:t>四人卡座系列</a:t>
                      </a:r>
                    </a:p>
                  </a:txBody>
                  <a:tcPr/>
                </a:tc>
                <a:tc>
                  <a:txBody>
                    <a:bodyPr/>
                    <a:lstStyle/>
                    <a:p>
                      <a:r>
                        <a:rPr lang="zh-CN" altLang="en-US" dirty="0"/>
                        <a:t>三层两列</a:t>
                      </a:r>
                    </a:p>
                  </a:txBody>
                  <a:tcPr/>
                </a:tc>
                <a:extLst>
                  <a:ext uri="{0D108BD9-81ED-4DB2-BD59-A6C34878D82A}">
                    <a16:rowId xmlns:a16="http://schemas.microsoft.com/office/drawing/2014/main" val="939671865"/>
                  </a:ext>
                </a:extLst>
              </a:tr>
              <a:tr h="370840">
                <a:tc>
                  <a:txBody>
                    <a:bodyPr/>
                    <a:lstStyle/>
                    <a:p>
                      <a:r>
                        <a:rPr lang="zh-CN" altLang="en-US" dirty="0"/>
                        <a:t>向心六角布局</a:t>
                      </a:r>
                    </a:p>
                  </a:txBody>
                  <a:tcPr/>
                </a:tc>
                <a:tc>
                  <a:txBody>
                    <a:bodyPr/>
                    <a:lstStyle/>
                    <a:p>
                      <a:r>
                        <a:rPr lang="zh-CN" altLang="en-US" dirty="0"/>
                        <a:t>离心六角布局</a:t>
                      </a:r>
                    </a:p>
                  </a:txBody>
                  <a:tcPr/>
                </a:tc>
                <a:tc>
                  <a:txBody>
                    <a:bodyPr/>
                    <a:lstStyle/>
                    <a:p>
                      <a:r>
                        <a:rPr lang="zh-CN" altLang="en-US" dirty="0"/>
                        <a:t>四人卡座布局</a:t>
                      </a:r>
                    </a:p>
                  </a:txBody>
                  <a:tcPr/>
                </a:tc>
                <a:tc>
                  <a:txBody>
                    <a:bodyPr/>
                    <a:lstStyle/>
                    <a:p>
                      <a:r>
                        <a:rPr lang="zh-CN" altLang="en-US" dirty="0"/>
                        <a:t>三层两列布局</a:t>
                      </a:r>
                    </a:p>
                  </a:txBody>
                  <a:tcPr/>
                </a:tc>
                <a:extLst>
                  <a:ext uri="{0D108BD9-81ED-4DB2-BD59-A6C34878D82A}">
                    <a16:rowId xmlns:a16="http://schemas.microsoft.com/office/drawing/2014/main" val="2769702361"/>
                  </a:ext>
                </a:extLst>
              </a:tr>
              <a:tr h="370840">
                <a:tc>
                  <a:txBody>
                    <a:bodyPr/>
                    <a:lstStyle/>
                    <a:p>
                      <a:r>
                        <a:rPr lang="zh-CN" altLang="en-US" dirty="0"/>
                        <a:t>向心六角东西布局</a:t>
                      </a:r>
                    </a:p>
                  </a:txBody>
                  <a:tcPr/>
                </a:tc>
                <a:tc>
                  <a:txBody>
                    <a:bodyPr/>
                    <a:lstStyle/>
                    <a:p>
                      <a:r>
                        <a:rPr lang="zh-CN" altLang="en-US" dirty="0"/>
                        <a:t>离心六角东西布局</a:t>
                      </a:r>
                    </a:p>
                  </a:txBody>
                  <a:tcPr/>
                </a:tc>
                <a:tc>
                  <a:txBody>
                    <a:bodyPr/>
                    <a:lstStyle/>
                    <a:p>
                      <a:r>
                        <a:rPr lang="zh-CN" altLang="en-US" dirty="0"/>
                        <a:t>四人卡座东西布局</a:t>
                      </a:r>
                    </a:p>
                  </a:txBody>
                  <a:tcPr/>
                </a:tc>
                <a:tc>
                  <a:txBody>
                    <a:bodyPr/>
                    <a:lstStyle/>
                    <a:p>
                      <a:endParaRPr lang="zh-CN" altLang="en-US" dirty="0"/>
                    </a:p>
                  </a:txBody>
                  <a:tcPr/>
                </a:tc>
                <a:extLst>
                  <a:ext uri="{0D108BD9-81ED-4DB2-BD59-A6C34878D82A}">
                    <a16:rowId xmlns:a16="http://schemas.microsoft.com/office/drawing/2014/main" val="3745127102"/>
                  </a:ext>
                </a:extLst>
              </a:tr>
              <a:tr h="370840">
                <a:tc>
                  <a:txBody>
                    <a:bodyPr/>
                    <a:lstStyle/>
                    <a:p>
                      <a:r>
                        <a:rPr lang="zh-CN" altLang="en-US" dirty="0"/>
                        <a:t>向心六角南北布局</a:t>
                      </a:r>
                    </a:p>
                  </a:txBody>
                  <a:tcPr/>
                </a:tc>
                <a:tc>
                  <a:txBody>
                    <a:bodyPr/>
                    <a:lstStyle/>
                    <a:p>
                      <a:r>
                        <a:rPr lang="zh-CN" altLang="en-US" dirty="0"/>
                        <a:t>离心六角南北布局</a:t>
                      </a:r>
                    </a:p>
                  </a:txBody>
                  <a:tcPr/>
                </a:tc>
                <a:tc>
                  <a:txBody>
                    <a:bodyPr/>
                    <a:lstStyle/>
                    <a:p>
                      <a:r>
                        <a:rPr lang="zh-CN" altLang="en-US" dirty="0"/>
                        <a:t>四人卡座南北布局</a:t>
                      </a:r>
                    </a:p>
                  </a:txBody>
                  <a:tcPr/>
                </a:tc>
                <a:tc>
                  <a:txBody>
                    <a:bodyPr/>
                    <a:lstStyle/>
                    <a:p>
                      <a:endParaRPr lang="zh-CN" altLang="en-US" dirty="0"/>
                    </a:p>
                  </a:txBody>
                  <a:tcPr/>
                </a:tc>
                <a:extLst>
                  <a:ext uri="{0D108BD9-81ED-4DB2-BD59-A6C34878D82A}">
                    <a16:rowId xmlns:a16="http://schemas.microsoft.com/office/drawing/2014/main" val="3832371856"/>
                  </a:ext>
                </a:extLst>
              </a:tr>
            </a:tbl>
          </a:graphicData>
        </a:graphic>
      </p:graphicFrame>
      <p:graphicFrame>
        <p:nvGraphicFramePr>
          <p:cNvPr id="5" name="表格 4">
            <a:extLst>
              <a:ext uri="{FF2B5EF4-FFF2-40B4-BE49-F238E27FC236}">
                <a16:creationId xmlns:a16="http://schemas.microsoft.com/office/drawing/2014/main" id="{1D446DEC-7212-F46E-5A57-4899D04CB1FD}"/>
              </a:ext>
            </a:extLst>
          </p:cNvPr>
          <p:cNvGraphicFramePr>
            <a:graphicFrameLocks noGrp="1"/>
          </p:cNvGraphicFramePr>
          <p:nvPr>
            <p:extLst>
              <p:ext uri="{D42A27DB-BD31-4B8C-83A1-F6EECF244321}">
                <p14:modId xmlns:p14="http://schemas.microsoft.com/office/powerpoint/2010/main" val="838316876"/>
              </p:ext>
            </p:extLst>
          </p:nvPr>
        </p:nvGraphicFramePr>
        <p:xfrm>
          <a:off x="3635259" y="2927567"/>
          <a:ext cx="4921482" cy="3566160"/>
        </p:xfrm>
        <a:graphic>
          <a:graphicData uri="http://schemas.openxmlformats.org/drawingml/2006/table">
            <a:tbl>
              <a:tblPr>
                <a:tableStyleId>{5C22544A-7EE6-4342-B048-85BDC9FD1C3A}</a:tableStyleId>
              </a:tblPr>
              <a:tblGrid>
                <a:gridCol w="2477540">
                  <a:extLst>
                    <a:ext uri="{9D8B030D-6E8A-4147-A177-3AD203B41FA5}">
                      <a16:colId xmlns:a16="http://schemas.microsoft.com/office/drawing/2014/main" val="2387391483"/>
                    </a:ext>
                  </a:extLst>
                </a:gridCol>
                <a:gridCol w="2443942">
                  <a:extLst>
                    <a:ext uri="{9D8B030D-6E8A-4147-A177-3AD203B41FA5}">
                      <a16:colId xmlns:a16="http://schemas.microsoft.com/office/drawing/2014/main" val="1043437735"/>
                    </a:ext>
                  </a:extLst>
                </a:gridCol>
              </a:tblGrid>
              <a:tr h="180975">
                <a:tc>
                  <a:txBody>
                    <a:bodyPr/>
                    <a:lstStyle/>
                    <a:p>
                      <a:pPr algn="ctr" fontAlgn="ctr"/>
                      <a:r>
                        <a:rPr lang="zh-CN" altLang="en-US" sz="1400" u="none" strike="noStrike" dirty="0">
                          <a:effectLst/>
                        </a:rPr>
                        <a:t>身体不同向</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dirty="0">
                          <a:effectLst/>
                        </a:rPr>
                        <a:t>北</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4226374337"/>
                  </a:ext>
                </a:extLst>
              </a:tr>
              <a:tr h="180975">
                <a:tc>
                  <a:txBody>
                    <a:bodyPr/>
                    <a:lstStyle/>
                    <a:p>
                      <a:pPr algn="ctr" fontAlgn="ctr"/>
                      <a:r>
                        <a:rPr lang="zh-CN" altLang="en-US" sz="1400" u="none" strike="noStrike">
                          <a:effectLst/>
                        </a:rPr>
                        <a:t>横向不相邻</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a:effectLst/>
                        </a:rPr>
                        <a:t>西北</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177684903"/>
                  </a:ext>
                </a:extLst>
              </a:tr>
              <a:tr h="180975">
                <a:tc>
                  <a:txBody>
                    <a:bodyPr/>
                    <a:lstStyle/>
                    <a:p>
                      <a:pPr algn="ctr" fontAlgn="ctr"/>
                      <a:r>
                        <a:rPr lang="zh-CN" altLang="en-US" sz="1400" u="none" strike="noStrike" dirty="0">
                          <a:effectLst/>
                        </a:rPr>
                        <a:t>纵向不相邻</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a:effectLst/>
                        </a:rPr>
                        <a:t>东北</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3976583475"/>
                  </a:ext>
                </a:extLst>
              </a:tr>
              <a:tr h="180975">
                <a:tc>
                  <a:txBody>
                    <a:bodyPr/>
                    <a:lstStyle/>
                    <a:p>
                      <a:pPr algn="ctr" fontAlgn="ctr"/>
                      <a:r>
                        <a:rPr lang="zh-CN" altLang="en-US" sz="1400" u="none" strike="noStrike">
                          <a:effectLst/>
                        </a:rPr>
                        <a:t>纵向相邻</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a:effectLst/>
                        </a:rPr>
                        <a:t>南</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129720182"/>
                  </a:ext>
                </a:extLst>
              </a:tr>
              <a:tr h="180975">
                <a:tc>
                  <a:txBody>
                    <a:bodyPr/>
                    <a:lstStyle/>
                    <a:p>
                      <a:pPr algn="ctr" fontAlgn="ctr"/>
                      <a:r>
                        <a:rPr lang="zh-CN" altLang="en-US" sz="1400" u="none" strike="noStrike" dirty="0">
                          <a:effectLst/>
                        </a:rPr>
                        <a:t>正上</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a:effectLst/>
                        </a:rPr>
                        <a:t>东南</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584649384"/>
                  </a:ext>
                </a:extLst>
              </a:tr>
              <a:tr h="180975">
                <a:tc>
                  <a:txBody>
                    <a:bodyPr/>
                    <a:lstStyle/>
                    <a:p>
                      <a:pPr algn="ctr" fontAlgn="ctr"/>
                      <a:r>
                        <a:rPr lang="zh-CN" altLang="en-US" sz="1400" u="none" strike="noStrike">
                          <a:effectLst/>
                        </a:rPr>
                        <a:t>横向相邻</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a:effectLst/>
                        </a:rPr>
                        <a:t>西南</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394704758"/>
                  </a:ext>
                </a:extLst>
              </a:tr>
              <a:tr h="180975">
                <a:tc>
                  <a:txBody>
                    <a:bodyPr/>
                    <a:lstStyle/>
                    <a:p>
                      <a:pPr algn="ctr" fontAlgn="ctr"/>
                      <a:r>
                        <a:rPr lang="zh-CN" altLang="en-US" sz="1400" u="none" strike="noStrike">
                          <a:effectLst/>
                        </a:rPr>
                        <a:t>正左</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dirty="0">
                          <a:effectLst/>
                        </a:rPr>
                        <a:t>东</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671615739"/>
                  </a:ext>
                </a:extLst>
              </a:tr>
              <a:tr h="180975">
                <a:tc>
                  <a:txBody>
                    <a:bodyPr/>
                    <a:lstStyle/>
                    <a:p>
                      <a:pPr algn="ctr" fontAlgn="ctr"/>
                      <a:r>
                        <a:rPr lang="zh-CN" altLang="en-US" sz="1400" u="none" strike="noStrike">
                          <a:effectLst/>
                        </a:rPr>
                        <a:t>正右</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dirty="0">
                          <a:effectLst/>
                        </a:rPr>
                        <a:t>西</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1305093940"/>
                  </a:ext>
                </a:extLst>
              </a:tr>
              <a:tr h="180975">
                <a:tc>
                  <a:txBody>
                    <a:bodyPr/>
                    <a:lstStyle/>
                    <a:p>
                      <a:pPr algn="ctr" fontAlgn="ctr"/>
                      <a:r>
                        <a:rPr lang="zh-CN" altLang="en-US" sz="1400" u="none" strike="noStrike">
                          <a:effectLst/>
                        </a:rPr>
                        <a:t>顺时针</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dirty="0">
                          <a:effectLst/>
                        </a:rPr>
                        <a:t>斜上</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424318969"/>
                  </a:ext>
                </a:extLst>
              </a:tr>
              <a:tr h="180975">
                <a:tc>
                  <a:txBody>
                    <a:bodyPr/>
                    <a:lstStyle/>
                    <a:p>
                      <a:pPr algn="ctr" fontAlgn="ctr"/>
                      <a:r>
                        <a:rPr lang="zh-CN" altLang="en-US" sz="1400" u="none" strike="noStrike">
                          <a:effectLst/>
                        </a:rPr>
                        <a:t>逆时针</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a:effectLst/>
                        </a:rPr>
                        <a:t>左上</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1597624235"/>
                  </a:ext>
                </a:extLst>
              </a:tr>
              <a:tr h="180975">
                <a:tc>
                  <a:txBody>
                    <a:bodyPr/>
                    <a:lstStyle/>
                    <a:p>
                      <a:pPr algn="ctr" fontAlgn="ctr"/>
                      <a:r>
                        <a:rPr lang="zh-CN" altLang="en-US" sz="1400" u="none" strike="noStrike">
                          <a:effectLst/>
                        </a:rPr>
                        <a:t>正对面</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dirty="0">
                          <a:effectLst/>
                        </a:rPr>
                        <a:t>右上</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4108702648"/>
                  </a:ext>
                </a:extLst>
              </a:tr>
              <a:tr h="180975">
                <a:tc>
                  <a:txBody>
                    <a:bodyPr/>
                    <a:lstStyle/>
                    <a:p>
                      <a:pPr algn="ctr" fontAlgn="ctr"/>
                      <a:r>
                        <a:rPr lang="zh-CN" altLang="en-US" sz="1400" u="none" strike="noStrike">
                          <a:effectLst/>
                        </a:rPr>
                        <a:t>斜对面</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a:effectLst/>
                        </a:rPr>
                        <a:t>正下</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685353117"/>
                  </a:ext>
                </a:extLst>
              </a:tr>
              <a:tr h="180975">
                <a:tc>
                  <a:txBody>
                    <a:bodyPr/>
                    <a:lstStyle/>
                    <a:p>
                      <a:pPr algn="ctr" fontAlgn="ctr"/>
                      <a:r>
                        <a:rPr lang="zh-CN" altLang="en-US" sz="1400" u="none" strike="noStrike">
                          <a:effectLst/>
                        </a:rPr>
                        <a:t>背对</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dirty="0">
                          <a:effectLst/>
                        </a:rPr>
                        <a:t>斜下</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796327867"/>
                  </a:ext>
                </a:extLst>
              </a:tr>
              <a:tr h="180975">
                <a:tc>
                  <a:txBody>
                    <a:bodyPr/>
                    <a:lstStyle/>
                    <a:p>
                      <a:pPr algn="ctr" fontAlgn="ctr"/>
                      <a:r>
                        <a:rPr lang="zh-CN" altLang="en-US" sz="1400" u="none" strike="noStrike">
                          <a:effectLst/>
                        </a:rPr>
                        <a:t>底层</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dirty="0">
                          <a:effectLst/>
                        </a:rPr>
                        <a:t>左下</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1616371289"/>
                  </a:ext>
                </a:extLst>
              </a:tr>
              <a:tr h="180975">
                <a:tc>
                  <a:txBody>
                    <a:bodyPr/>
                    <a:lstStyle/>
                    <a:p>
                      <a:pPr algn="ctr" fontAlgn="ctr"/>
                      <a:r>
                        <a:rPr lang="zh-CN" altLang="en-US" sz="1400" u="none" strike="noStrike">
                          <a:effectLst/>
                        </a:rPr>
                        <a:t>同侧</a:t>
                      </a:r>
                      <a:endParaRPr lang="zh-CN" altLang="en-US" sz="14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400" u="none" strike="noStrike" dirty="0">
                          <a:effectLst/>
                        </a:rPr>
                        <a:t>右下</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986579469"/>
                  </a:ext>
                </a:extLst>
              </a:tr>
              <a:tr h="180975">
                <a:tc>
                  <a:txBody>
                    <a:bodyPr/>
                    <a:lstStyle/>
                    <a:p>
                      <a:pPr algn="ctr" fontAlgn="ctr"/>
                      <a:r>
                        <a:rPr lang="zh-CN" altLang="en-US" sz="1400" u="none" strike="noStrike" dirty="0">
                          <a:effectLst/>
                        </a:rPr>
                        <a:t>对侧</a:t>
                      </a: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endParaRPr lang="zh-CN" altLang="en-US" sz="14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314564431"/>
                  </a:ext>
                </a:extLst>
              </a:tr>
            </a:tbl>
          </a:graphicData>
        </a:graphic>
      </p:graphicFrame>
      <p:sp>
        <p:nvSpPr>
          <p:cNvPr id="6" name="文本框 5">
            <a:extLst>
              <a:ext uri="{FF2B5EF4-FFF2-40B4-BE49-F238E27FC236}">
                <a16:creationId xmlns:a16="http://schemas.microsoft.com/office/drawing/2014/main" id="{2B9ECDD5-F87B-A9D9-C1E6-31F38EF48EEE}"/>
              </a:ext>
            </a:extLst>
          </p:cNvPr>
          <p:cNvSpPr txBox="1"/>
          <p:nvPr/>
        </p:nvSpPr>
        <p:spPr>
          <a:xfrm>
            <a:off x="5250585" y="194103"/>
            <a:ext cx="11075465" cy="523220"/>
          </a:xfrm>
          <a:prstGeom prst="rect">
            <a:avLst/>
          </a:prstGeom>
          <a:noFill/>
        </p:spPr>
        <p:txBody>
          <a:bodyPr wrap="square">
            <a:spAutoFit/>
          </a:bodyPr>
          <a:lstStyle/>
          <a:p>
            <a:r>
              <a:rPr lang="zh-CN" altLang="en-US" sz="2800" b="1" dirty="0">
                <a:latin typeface="Times New Roman" panose="02020603050405020304" pitchFamily="18" charset="0"/>
                <a:cs typeface="Times New Roman" panose="02020603050405020304" pitchFamily="18" charset="0"/>
              </a:rPr>
              <a:t>空间布局</a:t>
            </a:r>
          </a:p>
        </p:txBody>
      </p:sp>
      <p:sp>
        <p:nvSpPr>
          <p:cNvPr id="7" name="文本框 6">
            <a:extLst>
              <a:ext uri="{FF2B5EF4-FFF2-40B4-BE49-F238E27FC236}">
                <a16:creationId xmlns:a16="http://schemas.microsoft.com/office/drawing/2014/main" id="{53D8F652-943B-8F77-191B-190AC8093AE9}"/>
              </a:ext>
            </a:extLst>
          </p:cNvPr>
          <p:cNvSpPr txBox="1"/>
          <p:nvPr/>
        </p:nvSpPr>
        <p:spPr>
          <a:xfrm>
            <a:off x="5250586" y="2328625"/>
            <a:ext cx="11075465" cy="523220"/>
          </a:xfrm>
          <a:prstGeom prst="rect">
            <a:avLst/>
          </a:prstGeom>
          <a:noFill/>
        </p:spPr>
        <p:txBody>
          <a:bodyPr wrap="square">
            <a:spAutoFit/>
          </a:bodyPr>
          <a:lstStyle/>
          <a:p>
            <a:r>
              <a:rPr lang="zh-CN" altLang="en-US" sz="2800" b="1" dirty="0">
                <a:latin typeface="Times New Roman" panose="02020603050405020304" pitchFamily="18" charset="0"/>
                <a:cs typeface="Times New Roman" panose="02020603050405020304" pitchFamily="18" charset="0"/>
              </a:rPr>
              <a:t>空间关系</a:t>
            </a:r>
          </a:p>
        </p:txBody>
      </p:sp>
    </p:spTree>
    <p:extLst>
      <p:ext uri="{BB962C8B-B14F-4D97-AF65-F5344CB8AC3E}">
        <p14:creationId xmlns:p14="http://schemas.microsoft.com/office/powerpoint/2010/main" val="831003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AE33B853-ACFC-F574-4026-A22D01DBFCD0}"/>
              </a:ext>
            </a:extLst>
          </p:cNvPr>
          <p:cNvSpPr txBox="1"/>
          <p:nvPr/>
        </p:nvSpPr>
        <p:spPr>
          <a:xfrm>
            <a:off x="2161309" y="1266446"/>
            <a:ext cx="2471938" cy="523220"/>
          </a:xfrm>
          <a:prstGeom prst="rect">
            <a:avLst/>
          </a:prstGeom>
          <a:noFill/>
        </p:spPr>
        <p:txBody>
          <a:bodyPr wrap="square">
            <a:spAutoFit/>
          </a:bodyPr>
          <a:lstStyle/>
          <a:p>
            <a:r>
              <a:rPr lang="zh-CN" altLang="en-US" sz="2800" b="1" dirty="0">
                <a:latin typeface="Times New Roman" panose="02020603050405020304" pitchFamily="18" charset="0"/>
                <a:cs typeface="Times New Roman" panose="02020603050405020304" pitchFamily="18" charset="0"/>
              </a:rPr>
              <a:t>向心六角</a:t>
            </a:r>
          </a:p>
        </p:txBody>
      </p:sp>
      <p:graphicFrame>
        <p:nvGraphicFramePr>
          <p:cNvPr id="5" name="表格 4">
            <a:extLst>
              <a:ext uri="{FF2B5EF4-FFF2-40B4-BE49-F238E27FC236}">
                <a16:creationId xmlns:a16="http://schemas.microsoft.com/office/drawing/2014/main" id="{4B304F3E-BE1C-1FA5-54A7-83D0411E62CC}"/>
              </a:ext>
            </a:extLst>
          </p:cNvPr>
          <p:cNvGraphicFramePr>
            <a:graphicFrameLocks noGrp="1"/>
          </p:cNvGraphicFramePr>
          <p:nvPr>
            <p:extLst>
              <p:ext uri="{D42A27DB-BD31-4B8C-83A1-F6EECF244321}">
                <p14:modId xmlns:p14="http://schemas.microsoft.com/office/powerpoint/2010/main" val="1507488942"/>
              </p:ext>
            </p:extLst>
          </p:nvPr>
        </p:nvGraphicFramePr>
        <p:xfrm>
          <a:off x="124344" y="1870683"/>
          <a:ext cx="5786005" cy="3076575"/>
        </p:xfrm>
        <a:graphic>
          <a:graphicData uri="http://schemas.openxmlformats.org/drawingml/2006/table">
            <a:tbl>
              <a:tblPr>
                <a:tableStyleId>{5C22544A-7EE6-4342-B048-85BDC9FD1C3A}</a:tableStyleId>
              </a:tblPr>
              <a:tblGrid>
                <a:gridCol w="916521">
                  <a:extLst>
                    <a:ext uri="{9D8B030D-6E8A-4147-A177-3AD203B41FA5}">
                      <a16:colId xmlns:a16="http://schemas.microsoft.com/office/drawing/2014/main" val="3312465907"/>
                    </a:ext>
                  </a:extLst>
                </a:gridCol>
                <a:gridCol w="553153">
                  <a:extLst>
                    <a:ext uri="{9D8B030D-6E8A-4147-A177-3AD203B41FA5}">
                      <a16:colId xmlns:a16="http://schemas.microsoft.com/office/drawing/2014/main" val="555383490"/>
                    </a:ext>
                  </a:extLst>
                </a:gridCol>
                <a:gridCol w="847017">
                  <a:extLst>
                    <a:ext uri="{9D8B030D-6E8A-4147-A177-3AD203B41FA5}">
                      <a16:colId xmlns:a16="http://schemas.microsoft.com/office/drawing/2014/main" val="658317355"/>
                    </a:ext>
                  </a:extLst>
                </a:gridCol>
                <a:gridCol w="601423">
                  <a:extLst>
                    <a:ext uri="{9D8B030D-6E8A-4147-A177-3AD203B41FA5}">
                      <a16:colId xmlns:a16="http://schemas.microsoft.com/office/drawing/2014/main" val="2502222395"/>
                    </a:ext>
                  </a:extLst>
                </a:gridCol>
                <a:gridCol w="931026">
                  <a:extLst>
                    <a:ext uri="{9D8B030D-6E8A-4147-A177-3AD203B41FA5}">
                      <a16:colId xmlns:a16="http://schemas.microsoft.com/office/drawing/2014/main" val="222924186"/>
                    </a:ext>
                  </a:extLst>
                </a:gridCol>
                <a:gridCol w="507076">
                  <a:extLst>
                    <a:ext uri="{9D8B030D-6E8A-4147-A177-3AD203B41FA5}">
                      <a16:colId xmlns:a16="http://schemas.microsoft.com/office/drawing/2014/main" val="2052835247"/>
                    </a:ext>
                  </a:extLst>
                </a:gridCol>
                <a:gridCol w="955964">
                  <a:extLst>
                    <a:ext uri="{9D8B030D-6E8A-4147-A177-3AD203B41FA5}">
                      <a16:colId xmlns:a16="http://schemas.microsoft.com/office/drawing/2014/main" val="12855706"/>
                    </a:ext>
                  </a:extLst>
                </a:gridCol>
                <a:gridCol w="473825">
                  <a:extLst>
                    <a:ext uri="{9D8B030D-6E8A-4147-A177-3AD203B41FA5}">
                      <a16:colId xmlns:a16="http://schemas.microsoft.com/office/drawing/2014/main" val="2965389302"/>
                    </a:ext>
                  </a:extLst>
                </a:gridCol>
              </a:tblGrid>
              <a:tr h="180975">
                <a:tc gridSpan="4">
                  <a:txBody>
                    <a:bodyPr/>
                    <a:lstStyle/>
                    <a:p>
                      <a:pPr algn="ctr" fontAlgn="ctr"/>
                      <a:r>
                        <a:rPr lang="zh-CN" altLang="en-US" sz="1100" u="none" strike="noStrike" dirty="0">
                          <a:effectLst/>
                        </a:rPr>
                        <a:t>精确</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ctr" fontAlgn="ctr"/>
                      <a:r>
                        <a:rPr lang="zh-CN" altLang="en-US" sz="1100" u="none" strike="noStrike">
                          <a:effectLst/>
                        </a:rPr>
                        <a:t>非精确</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040996853"/>
                  </a:ext>
                </a:extLst>
              </a:tr>
              <a:tr h="180975">
                <a:tc>
                  <a:txBody>
                    <a:bodyPr/>
                    <a:lstStyle/>
                    <a:p>
                      <a:pPr algn="ctr" fontAlgn="ctr"/>
                      <a:r>
                        <a:rPr lang="zh-CN" altLang="en-US" sz="1100" u="none" strike="noStrike" dirty="0">
                          <a:effectLst/>
                        </a:rPr>
                        <a:t>身体不同向</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对侧</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身体不同向</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对侧</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en-US" altLang="zh-CN" sz="1100" u="none" strike="noStrike" dirty="0">
                          <a:effectLst/>
                        </a:rPr>
                        <a:t>1</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extLst>
                  <a:ext uri="{0D108BD9-81ED-4DB2-BD59-A6C34878D82A}">
                    <a16:rowId xmlns:a16="http://schemas.microsoft.com/office/drawing/2014/main" val="1386481535"/>
                  </a:ext>
                </a:extLst>
              </a:tr>
              <a:tr h="180975">
                <a:tc>
                  <a:txBody>
                    <a:bodyPr/>
                    <a:lstStyle/>
                    <a:p>
                      <a:pPr algn="ctr" fontAlgn="ctr"/>
                      <a:r>
                        <a:rPr lang="zh-CN" altLang="en-US" sz="1100" u="none" strike="noStrike" dirty="0">
                          <a:effectLst/>
                        </a:rPr>
                        <a:t>横向不相邻</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en-US" altLang="zh-CN" sz="1100" u="none" strike="noStrike" dirty="0">
                          <a:effectLst/>
                        </a:rPr>
                        <a:t>4</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zh-CN" altLang="en-US" sz="1100" u="none" strike="noStrike">
                          <a:effectLst/>
                        </a:rPr>
                        <a:t>北</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横向不相邻</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en-US" altLang="zh-CN" sz="1100" u="none" strike="noStrike" dirty="0">
                          <a:effectLst/>
                        </a:rPr>
                        <a:t>5</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zh-CN" altLang="en-US" sz="1100" u="none" strike="noStrike">
                          <a:effectLst/>
                        </a:rPr>
                        <a:t>北</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814170628"/>
                  </a:ext>
                </a:extLst>
              </a:tr>
              <a:tr h="180975">
                <a:tc>
                  <a:txBody>
                    <a:bodyPr/>
                    <a:lstStyle/>
                    <a:p>
                      <a:pPr algn="ctr" fontAlgn="ctr"/>
                      <a:r>
                        <a:rPr lang="zh-CN" altLang="en-US" sz="1100" u="none" strike="noStrike">
                          <a:effectLst/>
                        </a:rPr>
                        <a:t>纵向不相邻</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西北</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纵向不相邻</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西北</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3836926888"/>
                  </a:ext>
                </a:extLst>
              </a:tr>
              <a:tr h="180975">
                <a:tc>
                  <a:txBody>
                    <a:bodyPr/>
                    <a:lstStyle/>
                    <a:p>
                      <a:pPr algn="ctr" fontAlgn="ctr"/>
                      <a:r>
                        <a:rPr lang="zh-CN" altLang="en-US" sz="1100" u="none" strike="noStrike">
                          <a:effectLst/>
                        </a:rPr>
                        <a:t>纵向相邻</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东北</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纵向相邻</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东北</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1460018759"/>
                  </a:ext>
                </a:extLst>
              </a:tr>
              <a:tr h="180975">
                <a:tc>
                  <a:txBody>
                    <a:bodyPr/>
                    <a:lstStyle/>
                    <a:p>
                      <a:pPr algn="ctr" fontAlgn="ctr"/>
                      <a:r>
                        <a:rPr lang="zh-CN" altLang="en-US" sz="1100" u="none" strike="noStrike">
                          <a:effectLst/>
                        </a:rPr>
                        <a:t>正上</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南</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正上</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南</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344576104"/>
                  </a:ext>
                </a:extLst>
              </a:tr>
              <a:tr h="180975">
                <a:tc>
                  <a:txBody>
                    <a:bodyPr/>
                    <a:lstStyle/>
                    <a:p>
                      <a:pPr algn="ctr" fontAlgn="ctr"/>
                      <a:r>
                        <a:rPr lang="zh-CN" altLang="en-US" sz="1100" u="none" strike="noStrike" dirty="0">
                          <a:effectLst/>
                        </a:rPr>
                        <a:t>横向相邻</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60000"/>
                        <a:lumOff val="40000"/>
                      </a:schemeClr>
                    </a:solidFill>
                  </a:tcPr>
                </a:tc>
                <a:tc>
                  <a:txBody>
                    <a:bodyPr/>
                    <a:lstStyle/>
                    <a:p>
                      <a:pPr algn="ctr" fontAlgn="ctr"/>
                      <a:r>
                        <a:rPr lang="en-US" altLang="zh-CN" sz="1100" u="none" strike="noStrike">
                          <a:effectLst/>
                        </a:rPr>
                        <a:t>24</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60000"/>
                        <a:lumOff val="40000"/>
                      </a:schemeClr>
                    </a:solidFill>
                  </a:tcPr>
                </a:tc>
                <a:tc>
                  <a:txBody>
                    <a:bodyPr/>
                    <a:lstStyle/>
                    <a:p>
                      <a:pPr algn="ctr" fontAlgn="ctr"/>
                      <a:r>
                        <a:rPr lang="zh-CN" altLang="en-US" sz="1100" u="none" strike="noStrike">
                          <a:effectLst/>
                        </a:rPr>
                        <a:t>东南</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横向相邻</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en-US" altLang="zh-CN" sz="1100" u="none" strike="noStrike">
                          <a:effectLst/>
                        </a:rPr>
                        <a:t>7</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zh-CN" altLang="en-US" sz="1100" u="none" strike="noStrike">
                          <a:effectLst/>
                        </a:rPr>
                        <a:t>东南</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1792723858"/>
                  </a:ext>
                </a:extLst>
              </a:tr>
              <a:tr h="180975">
                <a:tc>
                  <a:txBody>
                    <a:bodyPr/>
                    <a:lstStyle/>
                    <a:p>
                      <a:pPr algn="ctr" fontAlgn="ctr"/>
                      <a:r>
                        <a:rPr lang="zh-CN" altLang="en-US" sz="1100" u="none" strike="noStrike" dirty="0">
                          <a:effectLst/>
                        </a:rPr>
                        <a:t>正左</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60000"/>
                        <a:lumOff val="40000"/>
                      </a:schemeClr>
                    </a:solidFill>
                  </a:tcPr>
                </a:tc>
                <a:tc>
                  <a:txBody>
                    <a:bodyPr/>
                    <a:lstStyle/>
                    <a:p>
                      <a:pPr algn="ctr" fontAlgn="ctr"/>
                      <a:r>
                        <a:rPr lang="en-US" altLang="zh-CN" sz="1100" u="none" strike="noStrike" dirty="0">
                          <a:effectLst/>
                        </a:rPr>
                        <a:t>34</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60000"/>
                        <a:lumOff val="40000"/>
                      </a:schemeClr>
                    </a:solidFill>
                  </a:tcPr>
                </a:tc>
                <a:tc>
                  <a:txBody>
                    <a:bodyPr/>
                    <a:lstStyle/>
                    <a:p>
                      <a:pPr algn="ctr" fontAlgn="ctr"/>
                      <a:r>
                        <a:rPr lang="zh-CN" altLang="en-US" sz="1100" u="none" strike="noStrike">
                          <a:effectLst/>
                        </a:rPr>
                        <a:t>西南</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正左</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en-US" altLang="zh-CN" sz="1100" u="none" strike="noStrike" dirty="0">
                          <a:effectLst/>
                        </a:rPr>
                        <a:t>6</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zh-CN" altLang="en-US" sz="1100" u="none" strike="noStrike">
                          <a:effectLst/>
                        </a:rPr>
                        <a:t>西南</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204973161"/>
                  </a:ext>
                </a:extLst>
              </a:tr>
              <a:tr h="180975">
                <a:tc>
                  <a:txBody>
                    <a:bodyPr/>
                    <a:lstStyle/>
                    <a:p>
                      <a:pPr algn="ctr" fontAlgn="ctr"/>
                      <a:r>
                        <a:rPr lang="zh-CN" altLang="en-US" sz="1100" u="none" strike="noStrike" dirty="0">
                          <a:effectLst/>
                        </a:rPr>
                        <a:t>正右</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60000"/>
                        <a:lumOff val="40000"/>
                      </a:schemeClr>
                    </a:solidFill>
                  </a:tcPr>
                </a:tc>
                <a:tc>
                  <a:txBody>
                    <a:bodyPr/>
                    <a:lstStyle/>
                    <a:p>
                      <a:pPr algn="ctr" fontAlgn="ctr"/>
                      <a:r>
                        <a:rPr lang="en-US" altLang="zh-CN" sz="1100" u="none" strike="noStrike" dirty="0">
                          <a:effectLst/>
                        </a:rPr>
                        <a:t>34</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60000"/>
                        <a:lumOff val="40000"/>
                      </a:schemeClr>
                    </a:solidFill>
                  </a:tcPr>
                </a:tc>
                <a:tc>
                  <a:txBody>
                    <a:bodyPr/>
                    <a:lstStyle/>
                    <a:p>
                      <a:pPr algn="ctr" fontAlgn="ctr"/>
                      <a:r>
                        <a:rPr lang="zh-CN" altLang="en-US" sz="1100" u="none" strike="noStrike">
                          <a:effectLst/>
                        </a:rPr>
                        <a:t>东</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正右</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en-US" altLang="zh-CN" sz="1100" u="none" strike="noStrike" dirty="0">
                          <a:effectLst/>
                        </a:rPr>
                        <a:t>6</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zh-CN" altLang="en-US" sz="1100" u="none" strike="noStrike">
                          <a:effectLst/>
                        </a:rPr>
                        <a:t>东</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4260063673"/>
                  </a:ext>
                </a:extLst>
              </a:tr>
              <a:tr h="180975">
                <a:tc>
                  <a:txBody>
                    <a:bodyPr/>
                    <a:lstStyle/>
                    <a:p>
                      <a:pPr algn="ctr" fontAlgn="ctr"/>
                      <a:r>
                        <a:rPr lang="zh-CN" altLang="en-US" sz="1100" u="none" strike="noStrike">
                          <a:effectLst/>
                        </a:rPr>
                        <a:t>顺时针</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60000"/>
                        <a:lumOff val="40000"/>
                      </a:schemeClr>
                    </a:solidFill>
                  </a:tcPr>
                </a:tc>
                <a:tc>
                  <a:txBody>
                    <a:bodyPr/>
                    <a:lstStyle/>
                    <a:p>
                      <a:pPr algn="ctr" fontAlgn="ctr"/>
                      <a:r>
                        <a:rPr lang="en-US" altLang="zh-CN" sz="1100" u="none" strike="noStrike" dirty="0">
                          <a:effectLst/>
                        </a:rPr>
                        <a:t>30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60000"/>
                        <a:lumOff val="40000"/>
                      </a:schemeClr>
                    </a:solidFill>
                  </a:tcPr>
                </a:tc>
                <a:tc>
                  <a:txBody>
                    <a:bodyPr/>
                    <a:lstStyle/>
                    <a:p>
                      <a:pPr algn="ctr" fontAlgn="ctr"/>
                      <a:r>
                        <a:rPr lang="zh-CN" altLang="en-US" sz="1100" u="none" strike="noStrike">
                          <a:effectLst/>
                        </a:rPr>
                        <a:t>西</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顺时针</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西</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4144029866"/>
                  </a:ext>
                </a:extLst>
              </a:tr>
              <a:tr h="180975">
                <a:tc>
                  <a:txBody>
                    <a:bodyPr/>
                    <a:lstStyle/>
                    <a:p>
                      <a:pPr algn="ctr" fontAlgn="ctr"/>
                      <a:r>
                        <a:rPr lang="zh-CN" altLang="en-US" sz="1100" u="none" strike="noStrike">
                          <a:effectLst/>
                        </a:rPr>
                        <a:t>逆时针</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60000"/>
                        <a:lumOff val="40000"/>
                      </a:schemeClr>
                    </a:solidFill>
                  </a:tcPr>
                </a:tc>
                <a:tc>
                  <a:txBody>
                    <a:bodyPr/>
                    <a:lstStyle/>
                    <a:p>
                      <a:pPr algn="ctr" fontAlgn="ctr"/>
                      <a:r>
                        <a:rPr lang="en-US" altLang="zh-CN" sz="1100" u="none" strike="noStrike" dirty="0">
                          <a:effectLst/>
                        </a:rPr>
                        <a:t>30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60000"/>
                        <a:lumOff val="40000"/>
                      </a:schemeClr>
                    </a:solidFill>
                  </a:tcPr>
                </a:tc>
                <a:tc>
                  <a:txBody>
                    <a:bodyPr/>
                    <a:lstStyle/>
                    <a:p>
                      <a:pPr algn="ctr" fontAlgn="ctr"/>
                      <a:r>
                        <a:rPr lang="zh-CN" altLang="en-US" sz="1100" u="none" strike="noStrike">
                          <a:effectLst/>
                        </a:rPr>
                        <a:t>斜上</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逆时针</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斜上</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3131055354"/>
                  </a:ext>
                </a:extLst>
              </a:tr>
              <a:tr h="180975">
                <a:tc>
                  <a:txBody>
                    <a:bodyPr/>
                    <a:lstStyle/>
                    <a:p>
                      <a:pPr algn="ctr" fontAlgn="ctr"/>
                      <a:r>
                        <a:rPr lang="zh-CN" altLang="en-US" sz="1100" u="none" strike="noStrike" dirty="0">
                          <a:effectLst/>
                        </a:rPr>
                        <a:t>正对面</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en-US" altLang="zh-CN" sz="1100" u="none" strike="noStrike" dirty="0">
                          <a:effectLst/>
                        </a:rPr>
                        <a:t>3</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zh-CN" altLang="en-US" sz="1100" u="none" strike="noStrike">
                          <a:effectLst/>
                        </a:rPr>
                        <a:t>左上</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正对面</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左上</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1815524326"/>
                  </a:ext>
                </a:extLst>
              </a:tr>
              <a:tr h="180975">
                <a:tc>
                  <a:txBody>
                    <a:bodyPr/>
                    <a:lstStyle/>
                    <a:p>
                      <a:pPr algn="ctr" fontAlgn="ctr"/>
                      <a:r>
                        <a:rPr lang="zh-CN" altLang="en-US" sz="1100" u="none" strike="noStrike" dirty="0">
                          <a:effectLst/>
                        </a:rPr>
                        <a:t>斜对面</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en-US" altLang="zh-CN" sz="1100" u="none" strike="noStrike" dirty="0">
                          <a:effectLst/>
                        </a:rPr>
                        <a:t>4</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zh-CN" altLang="en-US" sz="1100" u="none" strike="noStrike">
                          <a:effectLst/>
                        </a:rPr>
                        <a:t>右上</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斜对面</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en-US" altLang="zh-CN" sz="1100" u="none" strike="noStrike" dirty="0">
                          <a:effectLst/>
                        </a:rPr>
                        <a:t>2</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zh-CN" altLang="en-US" sz="1100" u="none" strike="noStrike">
                          <a:effectLst/>
                        </a:rPr>
                        <a:t>右上</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573395193"/>
                  </a:ext>
                </a:extLst>
              </a:tr>
              <a:tr h="180975">
                <a:tc>
                  <a:txBody>
                    <a:bodyPr/>
                    <a:lstStyle/>
                    <a:p>
                      <a:pPr algn="ctr" fontAlgn="ctr"/>
                      <a:r>
                        <a:rPr lang="zh-CN" altLang="en-US" sz="1100" u="none" strike="noStrike">
                          <a:effectLst/>
                        </a:rPr>
                        <a:t>背对</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正下</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背对</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正下</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1017963409"/>
                  </a:ext>
                </a:extLst>
              </a:tr>
              <a:tr h="180975">
                <a:tc>
                  <a:txBody>
                    <a:bodyPr/>
                    <a:lstStyle/>
                    <a:p>
                      <a:pPr algn="ctr" fontAlgn="ctr"/>
                      <a:r>
                        <a:rPr lang="zh-CN" altLang="en-US" sz="1100" u="none" strike="noStrike">
                          <a:effectLst/>
                        </a:rPr>
                        <a:t>底层</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斜下</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底层</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斜下</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3493703775"/>
                  </a:ext>
                </a:extLst>
              </a:tr>
              <a:tr h="180975">
                <a:tc>
                  <a:txBody>
                    <a:bodyPr/>
                    <a:lstStyle/>
                    <a:p>
                      <a:pPr algn="ctr" fontAlgn="ctr"/>
                      <a:r>
                        <a:rPr lang="zh-CN" altLang="en-US" sz="1100" u="none" strike="noStrike">
                          <a:effectLst/>
                        </a:rPr>
                        <a:t>同侧</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左下</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dirty="0">
                          <a:effectLst/>
                        </a:rPr>
                        <a:t>同侧</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en-US" altLang="zh-CN" sz="1100" u="none" strike="noStrike" dirty="0">
                          <a:effectLst/>
                        </a:rPr>
                        <a:t>1</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2">
                        <a:lumMod val="20000"/>
                        <a:lumOff val="80000"/>
                      </a:schemeClr>
                    </a:solidFill>
                  </a:tcPr>
                </a:tc>
                <a:tc>
                  <a:txBody>
                    <a:bodyPr/>
                    <a:lstStyle/>
                    <a:p>
                      <a:pPr algn="ctr" fontAlgn="ctr"/>
                      <a:r>
                        <a:rPr lang="zh-CN" altLang="en-US" sz="1100" u="none" strike="noStrike" dirty="0">
                          <a:effectLst/>
                        </a:rPr>
                        <a:t>左下</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dirty="0">
                          <a:effectLst/>
                        </a:rPr>
                        <a:t>0</a:t>
                      </a:r>
                      <a:endParaRPr lang="en-US" altLang="zh-CN"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452997106"/>
                  </a:ext>
                </a:extLst>
              </a:tr>
              <a:tr h="180975">
                <a:tc>
                  <a:txBody>
                    <a:bodyPr/>
                    <a:lstStyle/>
                    <a:p>
                      <a:pPr algn="ctr" fontAlgn="ctr"/>
                      <a:r>
                        <a:rPr lang="zh-CN" altLang="en-US" sz="1100" u="none" strike="noStrike">
                          <a:effectLst/>
                        </a:rPr>
                        <a:t>右下</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zh-CN" altLang="en-US" sz="1100" u="none" strike="noStrike">
                          <a:effectLst/>
                        </a:rPr>
                        <a:t>右下</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r>
                        <a:rPr lang="en-US" altLang="zh-CN" sz="1100" u="none" strike="noStrike">
                          <a:effectLst/>
                        </a:rPr>
                        <a:t>0</a:t>
                      </a:r>
                      <a:endParaRPr lang="en-US" altLang="zh-CN"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ctr" fontAlgn="ct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677995200"/>
                  </a:ext>
                </a:extLst>
              </a:tr>
            </a:tbl>
          </a:graphicData>
        </a:graphic>
      </p:graphicFrame>
      <p:graphicFrame>
        <p:nvGraphicFramePr>
          <p:cNvPr id="6" name="表格 5">
            <a:extLst>
              <a:ext uri="{FF2B5EF4-FFF2-40B4-BE49-F238E27FC236}">
                <a16:creationId xmlns:a16="http://schemas.microsoft.com/office/drawing/2014/main" id="{06363EE3-8A27-45E0-19E8-2539639FE79B}"/>
              </a:ext>
            </a:extLst>
          </p:cNvPr>
          <p:cNvGraphicFramePr>
            <a:graphicFrameLocks noGrp="1"/>
          </p:cNvGraphicFramePr>
          <p:nvPr>
            <p:extLst>
              <p:ext uri="{D42A27DB-BD31-4B8C-83A1-F6EECF244321}">
                <p14:modId xmlns:p14="http://schemas.microsoft.com/office/powerpoint/2010/main" val="1055888976"/>
              </p:ext>
            </p:extLst>
          </p:nvPr>
        </p:nvGraphicFramePr>
        <p:xfrm>
          <a:off x="6203719" y="1870682"/>
          <a:ext cx="5786005" cy="3076575"/>
        </p:xfrm>
        <a:graphic>
          <a:graphicData uri="http://schemas.openxmlformats.org/drawingml/2006/table">
            <a:tbl>
              <a:tblPr>
                <a:tableStyleId>{5C22544A-7EE6-4342-B048-85BDC9FD1C3A}</a:tableStyleId>
              </a:tblPr>
              <a:tblGrid>
                <a:gridCol w="916521">
                  <a:extLst>
                    <a:ext uri="{9D8B030D-6E8A-4147-A177-3AD203B41FA5}">
                      <a16:colId xmlns:a16="http://schemas.microsoft.com/office/drawing/2014/main" val="3312465907"/>
                    </a:ext>
                  </a:extLst>
                </a:gridCol>
                <a:gridCol w="553153">
                  <a:extLst>
                    <a:ext uri="{9D8B030D-6E8A-4147-A177-3AD203B41FA5}">
                      <a16:colId xmlns:a16="http://schemas.microsoft.com/office/drawing/2014/main" val="555383490"/>
                    </a:ext>
                  </a:extLst>
                </a:gridCol>
                <a:gridCol w="847017">
                  <a:extLst>
                    <a:ext uri="{9D8B030D-6E8A-4147-A177-3AD203B41FA5}">
                      <a16:colId xmlns:a16="http://schemas.microsoft.com/office/drawing/2014/main" val="658317355"/>
                    </a:ext>
                  </a:extLst>
                </a:gridCol>
                <a:gridCol w="601423">
                  <a:extLst>
                    <a:ext uri="{9D8B030D-6E8A-4147-A177-3AD203B41FA5}">
                      <a16:colId xmlns:a16="http://schemas.microsoft.com/office/drawing/2014/main" val="2502222395"/>
                    </a:ext>
                  </a:extLst>
                </a:gridCol>
                <a:gridCol w="931026">
                  <a:extLst>
                    <a:ext uri="{9D8B030D-6E8A-4147-A177-3AD203B41FA5}">
                      <a16:colId xmlns:a16="http://schemas.microsoft.com/office/drawing/2014/main" val="222924186"/>
                    </a:ext>
                  </a:extLst>
                </a:gridCol>
                <a:gridCol w="507076">
                  <a:extLst>
                    <a:ext uri="{9D8B030D-6E8A-4147-A177-3AD203B41FA5}">
                      <a16:colId xmlns:a16="http://schemas.microsoft.com/office/drawing/2014/main" val="2052835247"/>
                    </a:ext>
                  </a:extLst>
                </a:gridCol>
                <a:gridCol w="955964">
                  <a:extLst>
                    <a:ext uri="{9D8B030D-6E8A-4147-A177-3AD203B41FA5}">
                      <a16:colId xmlns:a16="http://schemas.microsoft.com/office/drawing/2014/main" val="12855706"/>
                    </a:ext>
                  </a:extLst>
                </a:gridCol>
                <a:gridCol w="473825">
                  <a:extLst>
                    <a:ext uri="{9D8B030D-6E8A-4147-A177-3AD203B41FA5}">
                      <a16:colId xmlns:a16="http://schemas.microsoft.com/office/drawing/2014/main" val="2965389302"/>
                    </a:ext>
                  </a:extLst>
                </a:gridCol>
              </a:tblGrid>
              <a:tr h="180975">
                <a:tc gridSpan="4">
                  <a:txBody>
                    <a:bodyPr/>
                    <a:lstStyle/>
                    <a:p>
                      <a:pPr algn="ctr" fontAlgn="ctr"/>
                      <a:r>
                        <a:rPr lang="zh-CN" altLang="en-US" sz="1100" u="none" strike="noStrike" dirty="0">
                          <a:effectLst/>
                        </a:rPr>
                        <a:t>精确</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ctr" fontAlgn="ctr"/>
                      <a:r>
                        <a:rPr lang="zh-CN" altLang="en-US" sz="1100" u="none" strike="noStrike" dirty="0">
                          <a:effectLst/>
                        </a:rPr>
                        <a:t>非精确</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04099685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身体不同向</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对侧</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身体不同向</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对侧</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386481535"/>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横向不相邻</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横向不相邻</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5</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6</a:t>
                      </a:r>
                    </a:p>
                  </a:txBody>
                  <a:tcPr marL="9525" marR="9525" marT="9525" marB="0" anchor="ctr">
                    <a:solidFill>
                      <a:schemeClr val="accent2">
                        <a:lumMod val="20000"/>
                        <a:lumOff val="80000"/>
                      </a:schemeClr>
                    </a:solidFill>
                  </a:tcPr>
                </a:tc>
                <a:extLst>
                  <a:ext uri="{0D108BD9-81ED-4DB2-BD59-A6C34878D82A}">
                    <a16:rowId xmlns:a16="http://schemas.microsoft.com/office/drawing/2014/main" val="814170628"/>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纵向不相邻</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西北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纵向不相邻</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西北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836926888"/>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纵向相邻</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东北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纵向相邻</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东北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460018759"/>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正上</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正上</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6</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344576104"/>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横向相邻</a:t>
                      </a:r>
                    </a:p>
                  </a:txBody>
                  <a:tcPr marL="9525" marR="9525" marT="9525" marB="0" anchor="ctr">
                    <a:solidFill>
                      <a:schemeClr val="accent2">
                        <a:lumMod val="60000"/>
                        <a:lumOff val="4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24</a:t>
                      </a:r>
                    </a:p>
                  </a:txBody>
                  <a:tcPr marL="9525" marR="9525" marT="9525" marB="0" anchor="ctr">
                    <a:solidFill>
                      <a:schemeClr val="accent2">
                        <a:lumMod val="60000"/>
                        <a:lumOff val="4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横向相邻</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7</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东南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792723858"/>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正左</a:t>
                      </a:r>
                    </a:p>
                  </a:txBody>
                  <a:tcPr marL="9525" marR="9525" marT="9525" marB="0" anchor="ctr">
                    <a:solidFill>
                      <a:schemeClr val="accent2">
                        <a:lumMod val="60000"/>
                        <a:lumOff val="4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32</a:t>
                      </a:r>
                    </a:p>
                  </a:txBody>
                  <a:tcPr marL="9525" marR="9525" marT="9525" marB="0" anchor="ctr">
                    <a:solidFill>
                      <a:schemeClr val="accent2">
                        <a:lumMod val="60000"/>
                        <a:lumOff val="4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正左</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6</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西南</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204973161"/>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正右</a:t>
                      </a:r>
                    </a:p>
                  </a:txBody>
                  <a:tcPr marL="9525" marR="9525" marT="9525" marB="0" anchor="ctr">
                    <a:solidFill>
                      <a:schemeClr val="accent2">
                        <a:lumMod val="60000"/>
                        <a:lumOff val="4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32</a:t>
                      </a:r>
                    </a:p>
                  </a:txBody>
                  <a:tcPr marL="9525" marR="9525" marT="9525" marB="0" anchor="ctr">
                    <a:solidFill>
                      <a:schemeClr val="accent2">
                        <a:lumMod val="60000"/>
                        <a:lumOff val="4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东</a:t>
                      </a:r>
                    </a:p>
                  </a:txBody>
                  <a:tcPr marL="9525" marR="9525" marT="9525" marB="0" anchor="ctr">
                    <a:solidFill>
                      <a:schemeClr val="accent2">
                        <a:lumMod val="60000"/>
                        <a:lumOff val="4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12</a:t>
                      </a:r>
                    </a:p>
                  </a:txBody>
                  <a:tcPr marL="9525" marR="9525" marT="9525" marB="0" anchor="ctr">
                    <a:solidFill>
                      <a:schemeClr val="accent2">
                        <a:lumMod val="60000"/>
                        <a:lumOff val="4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正右</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6</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东</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26006367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顺时针</a:t>
                      </a:r>
                    </a:p>
                  </a:txBody>
                  <a:tcPr marL="9525" marR="9525" marT="9525" marB="0" anchor="ctr">
                    <a:solidFill>
                      <a:schemeClr val="accent2">
                        <a:lumMod val="60000"/>
                        <a:lumOff val="4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30</a:t>
                      </a:r>
                    </a:p>
                  </a:txBody>
                  <a:tcPr marL="9525" marR="9525" marT="9525" marB="0" anchor="ctr">
                    <a:solidFill>
                      <a:schemeClr val="accent2">
                        <a:lumMod val="60000"/>
                        <a:lumOff val="4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西</a:t>
                      </a:r>
                    </a:p>
                  </a:txBody>
                  <a:tcPr marL="9525" marR="9525" marT="9525" marB="0" anchor="ctr">
                    <a:solidFill>
                      <a:schemeClr val="accent2">
                        <a:lumMod val="60000"/>
                        <a:lumOff val="4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12</a:t>
                      </a:r>
                    </a:p>
                  </a:txBody>
                  <a:tcPr marL="9525" marR="9525" marT="9525" marB="0" anchor="ctr">
                    <a:solidFill>
                      <a:schemeClr val="accent2">
                        <a:lumMod val="60000"/>
                        <a:lumOff val="4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顺时针</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144029866"/>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逆时针</a:t>
                      </a:r>
                    </a:p>
                  </a:txBody>
                  <a:tcPr marL="9525" marR="9525" marT="9525" marB="0" anchor="ctr">
                    <a:solidFill>
                      <a:schemeClr val="accent2">
                        <a:lumMod val="60000"/>
                        <a:lumOff val="4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30</a:t>
                      </a:r>
                    </a:p>
                  </a:txBody>
                  <a:tcPr marL="9525" marR="9525" marT="9525" marB="0" anchor="ctr">
                    <a:solidFill>
                      <a:schemeClr val="accent2">
                        <a:lumMod val="60000"/>
                        <a:lumOff val="4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斜上</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逆时针</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斜上</a:t>
                      </a:r>
                    </a:p>
                  </a:txBody>
                  <a:tcPr marL="9525" marR="9525" marT="9525" marB="0" anchor="ct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0</a:t>
                      </a:r>
                    </a:p>
                  </a:txBody>
                  <a:tcPr marL="9525" marR="9525" marT="9525" marB="0" anchor="ctr"/>
                </a:tc>
                <a:extLst>
                  <a:ext uri="{0D108BD9-81ED-4DB2-BD59-A6C34878D82A}">
                    <a16:rowId xmlns:a16="http://schemas.microsoft.com/office/drawing/2014/main" val="3131055354"/>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正对面</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3</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左上</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正对面</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左上</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extLst>
                  <a:ext uri="{0D108BD9-81ED-4DB2-BD59-A6C34878D82A}">
                    <a16:rowId xmlns:a16="http://schemas.microsoft.com/office/drawing/2014/main" val="1815524326"/>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斜对面</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右上</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斜对面</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右上</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extLst>
                  <a:ext uri="{0D108BD9-81ED-4DB2-BD59-A6C34878D82A}">
                    <a16:rowId xmlns:a16="http://schemas.microsoft.com/office/drawing/2014/main" val="257339519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背对</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正下</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背对</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正下</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extLst>
                  <a:ext uri="{0D108BD9-81ED-4DB2-BD59-A6C34878D82A}">
                    <a16:rowId xmlns:a16="http://schemas.microsoft.com/office/drawing/2014/main" val="1017963409"/>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底层</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斜下</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底层</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斜下</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extLst>
                  <a:ext uri="{0D108BD9-81ED-4DB2-BD59-A6C34878D82A}">
                    <a16:rowId xmlns:a16="http://schemas.microsoft.com/office/drawing/2014/main" val="3493703775"/>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同侧</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左下</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同侧</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左下</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extLst>
                  <a:ext uri="{0D108BD9-81ED-4DB2-BD59-A6C34878D82A}">
                    <a16:rowId xmlns:a16="http://schemas.microsoft.com/office/drawing/2014/main" val="452997106"/>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右下</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l" fontAlgn="ct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右下</a:t>
                      </a:r>
                    </a:p>
                  </a:txBody>
                  <a:tcPr marL="9525" marR="9525" marT="9525" marB="0" anchor="ct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tc>
                <a:tc>
                  <a:txBody>
                    <a:bodyPr/>
                    <a:lstStyle/>
                    <a:p>
                      <a:pPr algn="l"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l" fontAlgn="ct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extLst>
                  <a:ext uri="{0D108BD9-81ED-4DB2-BD59-A6C34878D82A}">
                    <a16:rowId xmlns:a16="http://schemas.microsoft.com/office/drawing/2014/main" val="2677995200"/>
                  </a:ext>
                </a:extLst>
              </a:tr>
            </a:tbl>
          </a:graphicData>
        </a:graphic>
      </p:graphicFrame>
      <p:sp>
        <p:nvSpPr>
          <p:cNvPr id="7" name="文本框 6">
            <a:extLst>
              <a:ext uri="{FF2B5EF4-FFF2-40B4-BE49-F238E27FC236}">
                <a16:creationId xmlns:a16="http://schemas.microsoft.com/office/drawing/2014/main" id="{FAC2EE80-302B-0064-C0F9-F12B2928ED72}"/>
              </a:ext>
            </a:extLst>
          </p:cNvPr>
          <p:cNvSpPr txBox="1"/>
          <p:nvPr/>
        </p:nvSpPr>
        <p:spPr>
          <a:xfrm>
            <a:off x="7558755" y="1252731"/>
            <a:ext cx="3214255" cy="523220"/>
          </a:xfrm>
          <a:prstGeom prst="rect">
            <a:avLst/>
          </a:prstGeom>
          <a:noFill/>
        </p:spPr>
        <p:txBody>
          <a:bodyPr wrap="square">
            <a:spAutoFit/>
          </a:bodyPr>
          <a:lstStyle/>
          <a:p>
            <a:r>
              <a:rPr lang="zh-CN" altLang="en-US" sz="2800" b="1" dirty="0">
                <a:latin typeface="Times New Roman" panose="02020603050405020304" pitchFamily="18" charset="0"/>
                <a:cs typeface="Times New Roman" panose="02020603050405020304" pitchFamily="18" charset="0"/>
              </a:rPr>
              <a:t>向心六角</a:t>
            </a:r>
            <a:r>
              <a:rPr lang="en-US" altLang="zh-CN" sz="2800" b="1" dirty="0">
                <a:latin typeface="Times New Roman" panose="02020603050405020304" pitchFamily="18" charset="0"/>
                <a:cs typeface="Times New Roman" panose="02020603050405020304" pitchFamily="18" charset="0"/>
              </a:rPr>
              <a:t>-</a:t>
            </a:r>
            <a:r>
              <a:rPr lang="zh-CN" altLang="en-US" sz="2800" b="1" dirty="0">
                <a:latin typeface="Times New Roman" panose="02020603050405020304" pitchFamily="18" charset="0"/>
                <a:cs typeface="Times New Roman" panose="02020603050405020304" pitchFamily="18" charset="0"/>
              </a:rPr>
              <a:t>正东正西</a:t>
            </a:r>
          </a:p>
        </p:txBody>
      </p:sp>
    </p:spTree>
    <p:extLst>
      <p:ext uri="{BB962C8B-B14F-4D97-AF65-F5344CB8AC3E}">
        <p14:creationId xmlns:p14="http://schemas.microsoft.com/office/powerpoint/2010/main" val="3605242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B6E37-71DF-B603-C6CD-64B19F4A77C7}"/>
            </a:ext>
          </a:extLst>
        </p:cNvPr>
        <p:cNvGrpSpPr/>
        <p:nvPr/>
      </p:nvGrpSpPr>
      <p:grpSpPr>
        <a:xfrm>
          <a:off x="0" y="0"/>
          <a:ext cx="0" cy="0"/>
          <a:chOff x="0" y="0"/>
          <a:chExt cx="0" cy="0"/>
        </a:xfrm>
      </p:grpSpPr>
      <p:sp>
        <p:nvSpPr>
          <p:cNvPr id="4" name="文本框 3">
            <a:extLst>
              <a:ext uri="{FF2B5EF4-FFF2-40B4-BE49-F238E27FC236}">
                <a16:creationId xmlns:a16="http://schemas.microsoft.com/office/drawing/2014/main" id="{F4CA0D5F-0D37-0F3B-EC64-C8E8EB6BF8F7}"/>
              </a:ext>
            </a:extLst>
          </p:cNvPr>
          <p:cNvSpPr txBox="1"/>
          <p:nvPr/>
        </p:nvSpPr>
        <p:spPr>
          <a:xfrm>
            <a:off x="2161309" y="1266446"/>
            <a:ext cx="2471938" cy="523220"/>
          </a:xfrm>
          <a:prstGeom prst="rect">
            <a:avLst/>
          </a:prstGeom>
          <a:noFill/>
        </p:spPr>
        <p:txBody>
          <a:bodyPr wrap="square">
            <a:spAutoFit/>
          </a:bodyPr>
          <a:lstStyle/>
          <a:p>
            <a:r>
              <a:rPr lang="zh-CN" altLang="en-US" sz="2800" b="1" dirty="0">
                <a:latin typeface="Times New Roman" panose="02020603050405020304" pitchFamily="18" charset="0"/>
                <a:cs typeface="Times New Roman" panose="02020603050405020304" pitchFamily="18" charset="0"/>
              </a:rPr>
              <a:t>四人卡座</a:t>
            </a:r>
          </a:p>
        </p:txBody>
      </p:sp>
      <p:graphicFrame>
        <p:nvGraphicFramePr>
          <p:cNvPr id="5" name="表格 4">
            <a:extLst>
              <a:ext uri="{FF2B5EF4-FFF2-40B4-BE49-F238E27FC236}">
                <a16:creationId xmlns:a16="http://schemas.microsoft.com/office/drawing/2014/main" id="{B5D2DF32-5D84-3597-00F5-9696378E99A5}"/>
              </a:ext>
            </a:extLst>
          </p:cNvPr>
          <p:cNvGraphicFramePr>
            <a:graphicFrameLocks noGrp="1"/>
          </p:cNvGraphicFramePr>
          <p:nvPr>
            <p:extLst>
              <p:ext uri="{D42A27DB-BD31-4B8C-83A1-F6EECF244321}">
                <p14:modId xmlns:p14="http://schemas.microsoft.com/office/powerpoint/2010/main" val="2811966940"/>
              </p:ext>
            </p:extLst>
          </p:nvPr>
        </p:nvGraphicFramePr>
        <p:xfrm>
          <a:off x="124344" y="1870683"/>
          <a:ext cx="5786005" cy="3076575"/>
        </p:xfrm>
        <a:graphic>
          <a:graphicData uri="http://schemas.openxmlformats.org/drawingml/2006/table">
            <a:tbl>
              <a:tblPr>
                <a:tableStyleId>{5C22544A-7EE6-4342-B048-85BDC9FD1C3A}</a:tableStyleId>
              </a:tblPr>
              <a:tblGrid>
                <a:gridCol w="916521">
                  <a:extLst>
                    <a:ext uri="{9D8B030D-6E8A-4147-A177-3AD203B41FA5}">
                      <a16:colId xmlns:a16="http://schemas.microsoft.com/office/drawing/2014/main" val="3312465907"/>
                    </a:ext>
                  </a:extLst>
                </a:gridCol>
                <a:gridCol w="553153">
                  <a:extLst>
                    <a:ext uri="{9D8B030D-6E8A-4147-A177-3AD203B41FA5}">
                      <a16:colId xmlns:a16="http://schemas.microsoft.com/office/drawing/2014/main" val="555383490"/>
                    </a:ext>
                  </a:extLst>
                </a:gridCol>
                <a:gridCol w="847017">
                  <a:extLst>
                    <a:ext uri="{9D8B030D-6E8A-4147-A177-3AD203B41FA5}">
                      <a16:colId xmlns:a16="http://schemas.microsoft.com/office/drawing/2014/main" val="658317355"/>
                    </a:ext>
                  </a:extLst>
                </a:gridCol>
                <a:gridCol w="601423">
                  <a:extLst>
                    <a:ext uri="{9D8B030D-6E8A-4147-A177-3AD203B41FA5}">
                      <a16:colId xmlns:a16="http://schemas.microsoft.com/office/drawing/2014/main" val="2502222395"/>
                    </a:ext>
                  </a:extLst>
                </a:gridCol>
                <a:gridCol w="931026">
                  <a:extLst>
                    <a:ext uri="{9D8B030D-6E8A-4147-A177-3AD203B41FA5}">
                      <a16:colId xmlns:a16="http://schemas.microsoft.com/office/drawing/2014/main" val="222924186"/>
                    </a:ext>
                  </a:extLst>
                </a:gridCol>
                <a:gridCol w="507076">
                  <a:extLst>
                    <a:ext uri="{9D8B030D-6E8A-4147-A177-3AD203B41FA5}">
                      <a16:colId xmlns:a16="http://schemas.microsoft.com/office/drawing/2014/main" val="2052835247"/>
                    </a:ext>
                  </a:extLst>
                </a:gridCol>
                <a:gridCol w="955964">
                  <a:extLst>
                    <a:ext uri="{9D8B030D-6E8A-4147-A177-3AD203B41FA5}">
                      <a16:colId xmlns:a16="http://schemas.microsoft.com/office/drawing/2014/main" val="12855706"/>
                    </a:ext>
                  </a:extLst>
                </a:gridCol>
                <a:gridCol w="473825">
                  <a:extLst>
                    <a:ext uri="{9D8B030D-6E8A-4147-A177-3AD203B41FA5}">
                      <a16:colId xmlns:a16="http://schemas.microsoft.com/office/drawing/2014/main" val="2965389302"/>
                    </a:ext>
                  </a:extLst>
                </a:gridCol>
              </a:tblGrid>
              <a:tr h="180975">
                <a:tc gridSpan="4">
                  <a:txBody>
                    <a:bodyPr/>
                    <a:lstStyle/>
                    <a:p>
                      <a:pPr algn="ctr" fontAlgn="ctr"/>
                      <a:r>
                        <a:rPr lang="zh-CN" altLang="en-US" sz="1100" u="none" strike="noStrike" dirty="0">
                          <a:effectLst/>
                        </a:rPr>
                        <a:t>精确</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ctr" fontAlgn="ctr"/>
                      <a:r>
                        <a:rPr lang="zh-CN" altLang="en-US" sz="1100" u="none" strike="noStrike">
                          <a:effectLst/>
                        </a:rPr>
                        <a:t>非精确</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04099685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身体不同向</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对侧</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身体不同向</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对侧</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386481535"/>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横向不相邻</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横向不相邻</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3</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814170628"/>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纵向不相邻</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纵向不相邻</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3836926888"/>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纵向相邻</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纵向相邻</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460018759"/>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2344576104"/>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横向相邻</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5</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横向相邻</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792723858"/>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正左</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14</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正左</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2204973161"/>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正右</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14</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正右</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426006367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顺时针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顺时针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4144029866"/>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逆时针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逆时针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3131055354"/>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正对面</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10</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正对面</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815524326"/>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斜对面</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14</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斜对面</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257339519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背对</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背对</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017963409"/>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底层</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底层</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3493703775"/>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同侧</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同侧</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452997106"/>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a:txBody>
                    <a:bodyPr/>
                    <a:lstStyle/>
                    <a:p>
                      <a:pPr algn="l"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a:txBody>
                    <a:bodyPr/>
                    <a:lstStyle/>
                    <a:p>
                      <a:pPr algn="l" fontAlgn="ct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2677995200"/>
                  </a:ext>
                </a:extLst>
              </a:tr>
            </a:tbl>
          </a:graphicData>
        </a:graphic>
      </p:graphicFrame>
      <p:graphicFrame>
        <p:nvGraphicFramePr>
          <p:cNvPr id="6" name="表格 5">
            <a:extLst>
              <a:ext uri="{FF2B5EF4-FFF2-40B4-BE49-F238E27FC236}">
                <a16:creationId xmlns:a16="http://schemas.microsoft.com/office/drawing/2014/main" id="{5F3B41A0-56F1-EC1C-F577-77242370BEB2}"/>
              </a:ext>
            </a:extLst>
          </p:cNvPr>
          <p:cNvGraphicFramePr>
            <a:graphicFrameLocks noGrp="1"/>
          </p:cNvGraphicFramePr>
          <p:nvPr>
            <p:extLst>
              <p:ext uri="{D42A27DB-BD31-4B8C-83A1-F6EECF244321}">
                <p14:modId xmlns:p14="http://schemas.microsoft.com/office/powerpoint/2010/main" val="338706276"/>
              </p:ext>
            </p:extLst>
          </p:nvPr>
        </p:nvGraphicFramePr>
        <p:xfrm>
          <a:off x="6203719" y="1870682"/>
          <a:ext cx="5786005" cy="3076575"/>
        </p:xfrm>
        <a:graphic>
          <a:graphicData uri="http://schemas.openxmlformats.org/drawingml/2006/table">
            <a:tbl>
              <a:tblPr>
                <a:tableStyleId>{5C22544A-7EE6-4342-B048-85BDC9FD1C3A}</a:tableStyleId>
              </a:tblPr>
              <a:tblGrid>
                <a:gridCol w="916521">
                  <a:extLst>
                    <a:ext uri="{9D8B030D-6E8A-4147-A177-3AD203B41FA5}">
                      <a16:colId xmlns:a16="http://schemas.microsoft.com/office/drawing/2014/main" val="3312465907"/>
                    </a:ext>
                  </a:extLst>
                </a:gridCol>
                <a:gridCol w="553153">
                  <a:extLst>
                    <a:ext uri="{9D8B030D-6E8A-4147-A177-3AD203B41FA5}">
                      <a16:colId xmlns:a16="http://schemas.microsoft.com/office/drawing/2014/main" val="555383490"/>
                    </a:ext>
                  </a:extLst>
                </a:gridCol>
                <a:gridCol w="847017">
                  <a:extLst>
                    <a:ext uri="{9D8B030D-6E8A-4147-A177-3AD203B41FA5}">
                      <a16:colId xmlns:a16="http://schemas.microsoft.com/office/drawing/2014/main" val="658317355"/>
                    </a:ext>
                  </a:extLst>
                </a:gridCol>
                <a:gridCol w="601423">
                  <a:extLst>
                    <a:ext uri="{9D8B030D-6E8A-4147-A177-3AD203B41FA5}">
                      <a16:colId xmlns:a16="http://schemas.microsoft.com/office/drawing/2014/main" val="2502222395"/>
                    </a:ext>
                  </a:extLst>
                </a:gridCol>
                <a:gridCol w="931026">
                  <a:extLst>
                    <a:ext uri="{9D8B030D-6E8A-4147-A177-3AD203B41FA5}">
                      <a16:colId xmlns:a16="http://schemas.microsoft.com/office/drawing/2014/main" val="222924186"/>
                    </a:ext>
                  </a:extLst>
                </a:gridCol>
                <a:gridCol w="507076">
                  <a:extLst>
                    <a:ext uri="{9D8B030D-6E8A-4147-A177-3AD203B41FA5}">
                      <a16:colId xmlns:a16="http://schemas.microsoft.com/office/drawing/2014/main" val="2052835247"/>
                    </a:ext>
                  </a:extLst>
                </a:gridCol>
                <a:gridCol w="955964">
                  <a:extLst>
                    <a:ext uri="{9D8B030D-6E8A-4147-A177-3AD203B41FA5}">
                      <a16:colId xmlns:a16="http://schemas.microsoft.com/office/drawing/2014/main" val="12855706"/>
                    </a:ext>
                  </a:extLst>
                </a:gridCol>
                <a:gridCol w="473825">
                  <a:extLst>
                    <a:ext uri="{9D8B030D-6E8A-4147-A177-3AD203B41FA5}">
                      <a16:colId xmlns:a16="http://schemas.microsoft.com/office/drawing/2014/main" val="2965389302"/>
                    </a:ext>
                  </a:extLst>
                </a:gridCol>
              </a:tblGrid>
              <a:tr h="180975">
                <a:tc gridSpan="4">
                  <a:txBody>
                    <a:bodyPr/>
                    <a:lstStyle/>
                    <a:p>
                      <a:pPr algn="ctr" fontAlgn="ctr"/>
                      <a:r>
                        <a:rPr lang="zh-CN" altLang="en-US" sz="1100" u="none" strike="noStrike" dirty="0">
                          <a:effectLst/>
                        </a:rPr>
                        <a:t>精确</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ctr" fontAlgn="ctr"/>
                      <a:r>
                        <a:rPr lang="zh-CN" altLang="en-US" sz="1100" u="none" strike="noStrike" dirty="0">
                          <a:effectLst/>
                        </a:rPr>
                        <a:t>非精确</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04099685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身体不同向</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对侧</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身体不同向</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对侧</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386481535"/>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横向不相邻</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横向不相邻</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3</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814170628"/>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纵向不相邻</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纵向不相邻</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3836926888"/>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纵向相邻</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纵向相邻</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460018759"/>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2344576104"/>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横向相邻</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11</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横向相邻</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792723858"/>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正左</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正左</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2204973161"/>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正右</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东</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7</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正右</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东</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26006367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顺时针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西</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7</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顺时针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西</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144029866"/>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逆时针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逆时针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3131055354"/>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正对面</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6</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正对面</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815524326"/>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斜对面</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10</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斜对面</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257339519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背对</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背对</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017963409"/>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底层</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底层</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3493703775"/>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同侧</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同侧</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452997106"/>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a:txBody>
                    <a:bodyPr/>
                    <a:lstStyle/>
                    <a:p>
                      <a:pPr algn="l"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a:txBody>
                    <a:bodyPr/>
                    <a:lstStyle/>
                    <a:p>
                      <a:pPr algn="l" fontAlgn="ct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2677995200"/>
                  </a:ext>
                </a:extLst>
              </a:tr>
            </a:tbl>
          </a:graphicData>
        </a:graphic>
      </p:graphicFrame>
      <p:sp>
        <p:nvSpPr>
          <p:cNvPr id="7" name="文本框 6">
            <a:extLst>
              <a:ext uri="{FF2B5EF4-FFF2-40B4-BE49-F238E27FC236}">
                <a16:creationId xmlns:a16="http://schemas.microsoft.com/office/drawing/2014/main" id="{CD056D6A-D4BE-267A-BF1C-01BFFC4A7A6C}"/>
              </a:ext>
            </a:extLst>
          </p:cNvPr>
          <p:cNvSpPr txBox="1"/>
          <p:nvPr/>
        </p:nvSpPr>
        <p:spPr>
          <a:xfrm>
            <a:off x="7558755" y="1252731"/>
            <a:ext cx="3214255" cy="523220"/>
          </a:xfrm>
          <a:prstGeom prst="rect">
            <a:avLst/>
          </a:prstGeom>
          <a:noFill/>
        </p:spPr>
        <p:txBody>
          <a:bodyPr wrap="square">
            <a:spAutoFit/>
          </a:bodyPr>
          <a:lstStyle/>
          <a:p>
            <a:r>
              <a:rPr lang="zh-CN" altLang="en-US" sz="2800" b="1" dirty="0">
                <a:latin typeface="Times New Roman" panose="02020603050405020304" pitchFamily="18" charset="0"/>
                <a:cs typeface="Times New Roman" panose="02020603050405020304" pitchFamily="18" charset="0"/>
              </a:rPr>
              <a:t>四人卡座</a:t>
            </a:r>
            <a:r>
              <a:rPr lang="en-US" altLang="zh-CN" sz="2800" b="1" dirty="0">
                <a:latin typeface="Times New Roman" panose="02020603050405020304" pitchFamily="18" charset="0"/>
                <a:cs typeface="Times New Roman" panose="02020603050405020304" pitchFamily="18" charset="0"/>
              </a:rPr>
              <a:t>-</a:t>
            </a:r>
            <a:r>
              <a:rPr lang="zh-CN" altLang="en-US" sz="2800" b="1" dirty="0">
                <a:latin typeface="Times New Roman" panose="02020603050405020304" pitchFamily="18" charset="0"/>
                <a:cs typeface="Times New Roman" panose="02020603050405020304" pitchFamily="18" charset="0"/>
              </a:rPr>
              <a:t>正东正西</a:t>
            </a:r>
          </a:p>
        </p:txBody>
      </p:sp>
    </p:spTree>
    <p:extLst>
      <p:ext uri="{BB962C8B-B14F-4D97-AF65-F5344CB8AC3E}">
        <p14:creationId xmlns:p14="http://schemas.microsoft.com/office/powerpoint/2010/main" val="3666022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A7A90-ED88-982E-C5B7-BFC2D2CDEB1A}"/>
            </a:ext>
          </a:extLst>
        </p:cNvPr>
        <p:cNvGrpSpPr/>
        <p:nvPr/>
      </p:nvGrpSpPr>
      <p:grpSpPr>
        <a:xfrm>
          <a:off x="0" y="0"/>
          <a:ext cx="0" cy="0"/>
          <a:chOff x="0" y="0"/>
          <a:chExt cx="0" cy="0"/>
        </a:xfrm>
      </p:grpSpPr>
      <p:sp>
        <p:nvSpPr>
          <p:cNvPr id="4" name="文本框 3">
            <a:extLst>
              <a:ext uri="{FF2B5EF4-FFF2-40B4-BE49-F238E27FC236}">
                <a16:creationId xmlns:a16="http://schemas.microsoft.com/office/drawing/2014/main" id="{81FDD6F4-C3B2-EAD4-EEC1-C284188AB804}"/>
              </a:ext>
            </a:extLst>
          </p:cNvPr>
          <p:cNvSpPr txBox="1"/>
          <p:nvPr/>
        </p:nvSpPr>
        <p:spPr>
          <a:xfrm>
            <a:off x="5461461" y="1216570"/>
            <a:ext cx="2471938" cy="523220"/>
          </a:xfrm>
          <a:prstGeom prst="rect">
            <a:avLst/>
          </a:prstGeom>
          <a:noFill/>
        </p:spPr>
        <p:txBody>
          <a:bodyPr wrap="square">
            <a:spAutoFit/>
          </a:bodyPr>
          <a:lstStyle/>
          <a:p>
            <a:r>
              <a:rPr lang="zh-CN" altLang="en-US" sz="2800" b="1" dirty="0">
                <a:latin typeface="Times New Roman" panose="02020603050405020304" pitchFamily="18" charset="0"/>
                <a:cs typeface="Times New Roman" panose="02020603050405020304" pitchFamily="18" charset="0"/>
              </a:rPr>
              <a:t>三层两列</a:t>
            </a:r>
          </a:p>
        </p:txBody>
      </p:sp>
      <p:graphicFrame>
        <p:nvGraphicFramePr>
          <p:cNvPr id="5" name="表格 4">
            <a:extLst>
              <a:ext uri="{FF2B5EF4-FFF2-40B4-BE49-F238E27FC236}">
                <a16:creationId xmlns:a16="http://schemas.microsoft.com/office/drawing/2014/main" id="{EB72D716-21BA-0D82-4A7D-149FF45E77C9}"/>
              </a:ext>
            </a:extLst>
          </p:cNvPr>
          <p:cNvGraphicFramePr>
            <a:graphicFrameLocks noGrp="1"/>
          </p:cNvGraphicFramePr>
          <p:nvPr>
            <p:extLst>
              <p:ext uri="{D42A27DB-BD31-4B8C-83A1-F6EECF244321}">
                <p14:modId xmlns:p14="http://schemas.microsoft.com/office/powerpoint/2010/main" val="241167776"/>
              </p:ext>
            </p:extLst>
          </p:nvPr>
        </p:nvGraphicFramePr>
        <p:xfrm>
          <a:off x="3382933" y="1890712"/>
          <a:ext cx="5786005" cy="3076575"/>
        </p:xfrm>
        <a:graphic>
          <a:graphicData uri="http://schemas.openxmlformats.org/drawingml/2006/table">
            <a:tbl>
              <a:tblPr>
                <a:tableStyleId>{5C22544A-7EE6-4342-B048-85BDC9FD1C3A}</a:tableStyleId>
              </a:tblPr>
              <a:tblGrid>
                <a:gridCol w="916521">
                  <a:extLst>
                    <a:ext uri="{9D8B030D-6E8A-4147-A177-3AD203B41FA5}">
                      <a16:colId xmlns:a16="http://schemas.microsoft.com/office/drawing/2014/main" val="3312465907"/>
                    </a:ext>
                  </a:extLst>
                </a:gridCol>
                <a:gridCol w="553153">
                  <a:extLst>
                    <a:ext uri="{9D8B030D-6E8A-4147-A177-3AD203B41FA5}">
                      <a16:colId xmlns:a16="http://schemas.microsoft.com/office/drawing/2014/main" val="555383490"/>
                    </a:ext>
                  </a:extLst>
                </a:gridCol>
                <a:gridCol w="847017">
                  <a:extLst>
                    <a:ext uri="{9D8B030D-6E8A-4147-A177-3AD203B41FA5}">
                      <a16:colId xmlns:a16="http://schemas.microsoft.com/office/drawing/2014/main" val="658317355"/>
                    </a:ext>
                  </a:extLst>
                </a:gridCol>
                <a:gridCol w="601423">
                  <a:extLst>
                    <a:ext uri="{9D8B030D-6E8A-4147-A177-3AD203B41FA5}">
                      <a16:colId xmlns:a16="http://schemas.microsoft.com/office/drawing/2014/main" val="2502222395"/>
                    </a:ext>
                  </a:extLst>
                </a:gridCol>
                <a:gridCol w="931026">
                  <a:extLst>
                    <a:ext uri="{9D8B030D-6E8A-4147-A177-3AD203B41FA5}">
                      <a16:colId xmlns:a16="http://schemas.microsoft.com/office/drawing/2014/main" val="222924186"/>
                    </a:ext>
                  </a:extLst>
                </a:gridCol>
                <a:gridCol w="507076">
                  <a:extLst>
                    <a:ext uri="{9D8B030D-6E8A-4147-A177-3AD203B41FA5}">
                      <a16:colId xmlns:a16="http://schemas.microsoft.com/office/drawing/2014/main" val="2052835247"/>
                    </a:ext>
                  </a:extLst>
                </a:gridCol>
                <a:gridCol w="955964">
                  <a:extLst>
                    <a:ext uri="{9D8B030D-6E8A-4147-A177-3AD203B41FA5}">
                      <a16:colId xmlns:a16="http://schemas.microsoft.com/office/drawing/2014/main" val="12855706"/>
                    </a:ext>
                  </a:extLst>
                </a:gridCol>
                <a:gridCol w="473825">
                  <a:extLst>
                    <a:ext uri="{9D8B030D-6E8A-4147-A177-3AD203B41FA5}">
                      <a16:colId xmlns:a16="http://schemas.microsoft.com/office/drawing/2014/main" val="2965389302"/>
                    </a:ext>
                  </a:extLst>
                </a:gridCol>
              </a:tblGrid>
              <a:tr h="180975">
                <a:tc gridSpan="4">
                  <a:txBody>
                    <a:bodyPr/>
                    <a:lstStyle/>
                    <a:p>
                      <a:pPr algn="ctr" fontAlgn="ctr"/>
                      <a:r>
                        <a:rPr lang="zh-CN" altLang="en-US" sz="1100" u="none" strike="noStrike" dirty="0">
                          <a:effectLst/>
                        </a:rPr>
                        <a:t>精确</a:t>
                      </a: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ctr" fontAlgn="ctr"/>
                      <a:r>
                        <a:rPr lang="zh-CN" altLang="en-US" sz="1100" u="none" strike="noStrike">
                          <a:effectLst/>
                        </a:rPr>
                        <a:t>非精确</a:t>
                      </a: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04099685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身体不同向</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对侧</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身体不同向</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对侧</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386481535"/>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横向不相邻</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横向不相邻</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814170628"/>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纵向不相邻</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12</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纵向不相邻</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10</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3836926888"/>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纵向相邻</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12</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纵向相邻</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10</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460018759"/>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正上</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20</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正上</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26</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2344576104"/>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横向相邻</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6</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横向相邻</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11</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东南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792723858"/>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正左</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15</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正左</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10</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西南</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extLst>
                  <a:ext uri="{0D108BD9-81ED-4DB2-BD59-A6C34878D82A}">
                    <a16:rowId xmlns:a16="http://schemas.microsoft.com/office/drawing/2014/main" val="2204973161"/>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正右</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15</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东</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12</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正右</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10</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东</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26006367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顺时针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西</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12</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顺时针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西</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144029866"/>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逆时针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斜上</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逆时针</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斜上</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131055354"/>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正对面</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左上</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6</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正对面</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左上</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815524326"/>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斜对面</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右上</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6</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斜对面</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右上</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573395193"/>
                  </a:ext>
                </a:extLst>
              </a:tr>
              <a:tr h="180975">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背对</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正下</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20</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背对</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正下</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26</a:t>
                      </a:r>
                    </a:p>
                  </a:txBody>
                  <a:tcPr marL="9525" marR="9525" marT="9525" marB="0" anchor="ctr">
                    <a:solidFill>
                      <a:schemeClr val="accent2">
                        <a:lumMod val="40000"/>
                        <a:lumOff val="60000"/>
                      </a:schemeClr>
                    </a:solidFill>
                  </a:tcPr>
                </a:tc>
                <a:extLst>
                  <a:ext uri="{0D108BD9-81ED-4DB2-BD59-A6C34878D82A}">
                    <a16:rowId xmlns:a16="http://schemas.microsoft.com/office/drawing/2014/main" val="1017963409"/>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底层</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6</a:t>
                      </a:r>
                    </a:p>
                  </a:txBody>
                  <a:tcPr marL="9525" marR="9525" marT="9525" marB="0" anchor="ctr">
                    <a:solidFill>
                      <a:schemeClr val="accent2">
                        <a:lumMod val="40000"/>
                        <a:lumOff val="6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斜下</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底层</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斜下</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493703775"/>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同侧</a:t>
                      </a:r>
                    </a:p>
                  </a:txBody>
                  <a:tcPr marL="9525" marR="9525" marT="9525" marB="0" anchor="ctr">
                    <a:solidFill>
                      <a:schemeClr val="accent1">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0</a:t>
                      </a: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左下</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7</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同侧</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a:solidFill>
                            <a:srgbClr val="000000"/>
                          </a:solidFill>
                          <a:effectLst/>
                          <a:latin typeface="等线" panose="02010600030101010101" pitchFamily="2" charset="-122"/>
                          <a:ea typeface="等线" panose="02010600030101010101" pitchFamily="2" charset="-122"/>
                        </a:rPr>
                        <a:t>2</a:t>
                      </a:r>
                    </a:p>
                  </a:txBody>
                  <a:tcPr marL="9525" marR="9525" marT="9525" marB="0" anchor="ctr">
                    <a:solidFill>
                      <a:schemeClr val="accent2">
                        <a:lumMod val="20000"/>
                        <a:lumOff val="80000"/>
                      </a:schemeClr>
                    </a:solidFill>
                  </a:tcPr>
                </a:tc>
                <a:tc>
                  <a:txBody>
                    <a:bodyPr/>
                    <a:lstStyle/>
                    <a:p>
                      <a:pPr algn="l" fontAlgn="ctr"/>
                      <a:r>
                        <a:rPr lang="zh-CN" altLang="en-US" sz="1100" b="0" i="0" u="none" strike="noStrike">
                          <a:solidFill>
                            <a:srgbClr val="000000"/>
                          </a:solidFill>
                          <a:effectLst/>
                          <a:latin typeface="等线" panose="02010600030101010101" pitchFamily="2" charset="-122"/>
                          <a:ea typeface="等线" panose="02010600030101010101" pitchFamily="2" charset="-122"/>
                        </a:rPr>
                        <a:t>左下</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52997106"/>
                  </a:ext>
                </a:extLst>
              </a:tr>
              <a:tr h="180975">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右下</a:t>
                      </a:r>
                    </a:p>
                  </a:txBody>
                  <a:tcPr marL="9525" marR="9525" marT="9525" marB="0" anchor="ctr">
                    <a:solidFill>
                      <a:schemeClr val="accent2">
                        <a:lumMod val="40000"/>
                        <a:lumOff val="6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7</a:t>
                      </a:r>
                    </a:p>
                  </a:txBody>
                  <a:tcPr marL="9525" marR="9525" marT="9525" marB="0" anchor="ctr">
                    <a:solidFill>
                      <a:schemeClr val="accent2">
                        <a:lumMod val="40000"/>
                        <a:lumOff val="60000"/>
                      </a:schemeClr>
                    </a:solidFill>
                  </a:tcPr>
                </a:tc>
                <a:tc>
                  <a:txBody>
                    <a:bodyPr/>
                    <a:lstStyle/>
                    <a:p>
                      <a:pPr algn="l"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a:txBody>
                    <a:bodyPr/>
                    <a:lstStyle/>
                    <a:p>
                      <a:pPr algn="l"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a:txBody>
                    <a:bodyPr/>
                    <a:lstStyle/>
                    <a:p>
                      <a:pPr algn="l" fontAlgn="ctr"/>
                      <a:r>
                        <a:rPr lang="zh-CN" altLang="en-US" sz="1100" b="0" i="0" u="none" strike="noStrike" dirty="0">
                          <a:solidFill>
                            <a:srgbClr val="000000"/>
                          </a:solidFill>
                          <a:effectLst/>
                          <a:latin typeface="等线" panose="02010600030101010101" pitchFamily="2" charset="-122"/>
                          <a:ea typeface="等线" panose="02010600030101010101" pitchFamily="2" charset="-122"/>
                        </a:rPr>
                        <a:t>右下</a:t>
                      </a:r>
                    </a:p>
                  </a:txBody>
                  <a:tcPr marL="9525" marR="9525" marT="9525" marB="0" anchor="ctr">
                    <a:solidFill>
                      <a:schemeClr val="accent2">
                        <a:lumMod val="20000"/>
                        <a:lumOff val="80000"/>
                      </a:schemeClr>
                    </a:solidFill>
                  </a:tcPr>
                </a:tc>
                <a:tc>
                  <a:txBody>
                    <a:bodyPr/>
                    <a:lstStyle/>
                    <a:p>
                      <a:pPr algn="r" fontAlgn="ctr"/>
                      <a:r>
                        <a:rPr lang="en-US" altLang="zh-CN" sz="1100" b="0" i="0" u="none" strike="noStrike" dirty="0">
                          <a:solidFill>
                            <a:srgbClr val="000000"/>
                          </a:solidFill>
                          <a:effectLst/>
                          <a:latin typeface="等线" panose="02010600030101010101" pitchFamily="2" charset="-122"/>
                          <a:ea typeface="等线" panose="02010600030101010101" pitchFamily="2" charset="-122"/>
                        </a:rPr>
                        <a:t>4</a:t>
                      </a:r>
                    </a:p>
                  </a:txBody>
                  <a:tcPr marL="9525" marR="9525" marT="9525" marB="0" anchor="ctr">
                    <a:solidFill>
                      <a:schemeClr val="accent2">
                        <a:lumMod val="20000"/>
                        <a:lumOff val="80000"/>
                      </a:schemeClr>
                    </a:solidFill>
                  </a:tcPr>
                </a:tc>
                <a:tc>
                  <a:txBody>
                    <a:bodyPr/>
                    <a:lstStyle/>
                    <a:p>
                      <a:pPr algn="l" fontAlgn="ctr"/>
                      <a:endParaRPr lang="zh-CN" altLang="en-US" sz="11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tc>
                  <a:txBody>
                    <a:bodyPr/>
                    <a:lstStyle/>
                    <a:p>
                      <a:pPr algn="l" fontAlgn="ctr"/>
                      <a:endParaRPr lang="zh-CN" altLang="en-US" sz="11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2677995200"/>
                  </a:ext>
                </a:extLst>
              </a:tr>
            </a:tbl>
          </a:graphicData>
        </a:graphic>
      </p:graphicFrame>
    </p:spTree>
    <p:extLst>
      <p:ext uri="{BB962C8B-B14F-4D97-AF65-F5344CB8AC3E}">
        <p14:creationId xmlns:p14="http://schemas.microsoft.com/office/powerpoint/2010/main" val="885408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E96560A6-BC13-B414-FE8B-2DAC3309A62C}"/>
              </a:ext>
            </a:extLst>
          </p:cNvPr>
          <p:cNvSpPr txBox="1"/>
          <p:nvPr/>
        </p:nvSpPr>
        <p:spPr>
          <a:xfrm>
            <a:off x="462600" y="670636"/>
            <a:ext cx="11806200" cy="830997"/>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Spatial reasoning, a critical component of human cognition, involves understanding and navigating the relationships between objects in space.</a:t>
            </a:r>
            <a:r>
              <a:rPr lang="zh-CN" alt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(Cohn</a:t>
            </a:r>
            <a:r>
              <a:rPr lang="zh-CN" alt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&amp;</a:t>
            </a:r>
            <a:r>
              <a:rPr lang="zh-CN" alt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Renz, 2008)</a:t>
            </a:r>
            <a:endParaRPr lang="zh-CN" altLang="en-US" sz="24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7153B666-643A-82E9-CEBF-D2B805DA9F60}"/>
              </a:ext>
            </a:extLst>
          </p:cNvPr>
          <p:cNvSpPr txBox="1"/>
          <p:nvPr/>
        </p:nvSpPr>
        <p:spPr>
          <a:xfrm>
            <a:off x="462600" y="2723836"/>
            <a:ext cx="3552447" cy="461665"/>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bAbI (Weston et al., 2016)</a:t>
            </a:r>
            <a:endParaRPr lang="zh-CN" altLang="en-US" sz="2400"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F8FC14B9-D688-950B-F3A9-E04DFC096B6A}"/>
              </a:ext>
            </a:extLst>
          </p:cNvPr>
          <p:cNvSpPr txBox="1"/>
          <p:nvPr/>
        </p:nvSpPr>
        <p:spPr>
          <a:xfrm>
            <a:off x="462600" y="3341239"/>
            <a:ext cx="7039800" cy="461665"/>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StepGame (Shi et al., 2022)</a:t>
            </a:r>
            <a:endParaRPr lang="zh-CN" altLang="en-US" sz="2400" dirty="0">
              <a:latin typeface="Times New Roman" panose="02020603050405020304" pitchFamily="18" charset="0"/>
              <a:cs typeface="Times New Roman" panose="02020603050405020304" pitchFamily="18" charset="0"/>
            </a:endParaRPr>
          </a:p>
        </p:txBody>
      </p:sp>
      <p:sp>
        <p:nvSpPr>
          <p:cNvPr id="8" name="文本框 7">
            <a:extLst>
              <a:ext uri="{FF2B5EF4-FFF2-40B4-BE49-F238E27FC236}">
                <a16:creationId xmlns:a16="http://schemas.microsoft.com/office/drawing/2014/main" id="{23325800-4478-C3FE-AB1E-D03B0F29A8C7}"/>
              </a:ext>
            </a:extLst>
          </p:cNvPr>
          <p:cNvSpPr txBox="1"/>
          <p:nvPr/>
        </p:nvSpPr>
        <p:spPr>
          <a:xfrm>
            <a:off x="462600" y="4531645"/>
            <a:ext cx="4325400" cy="461665"/>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SpartQA (Mirzaee et al., 2021) </a:t>
            </a:r>
            <a:endParaRPr lang="zh-CN" altLang="en-US" sz="2400" dirty="0">
              <a:latin typeface="Times New Roman" panose="02020603050405020304" pitchFamily="18" charset="0"/>
              <a:cs typeface="Times New Roman" panose="02020603050405020304" pitchFamily="18" charset="0"/>
            </a:endParaRPr>
          </a:p>
        </p:txBody>
      </p:sp>
      <p:sp>
        <p:nvSpPr>
          <p:cNvPr id="9" name="文本框 8">
            <a:extLst>
              <a:ext uri="{FF2B5EF4-FFF2-40B4-BE49-F238E27FC236}">
                <a16:creationId xmlns:a16="http://schemas.microsoft.com/office/drawing/2014/main" id="{0E48EF01-9AFD-8A7A-E36B-8F47885891B4}"/>
              </a:ext>
            </a:extLst>
          </p:cNvPr>
          <p:cNvSpPr txBox="1"/>
          <p:nvPr/>
        </p:nvSpPr>
        <p:spPr>
          <a:xfrm>
            <a:off x="462600" y="5265245"/>
            <a:ext cx="4325400" cy="461665"/>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SpaRTUN (Mirzaee et al., 2022) </a:t>
            </a:r>
            <a:endParaRPr lang="zh-CN" altLang="en-US" sz="2400" dirty="0">
              <a:latin typeface="Times New Roman" panose="02020603050405020304" pitchFamily="18" charset="0"/>
              <a:cs typeface="Times New Roman" panose="02020603050405020304" pitchFamily="18" charset="0"/>
            </a:endParaRPr>
          </a:p>
        </p:txBody>
      </p:sp>
      <p:sp>
        <p:nvSpPr>
          <p:cNvPr id="10" name="文本框 9">
            <a:extLst>
              <a:ext uri="{FF2B5EF4-FFF2-40B4-BE49-F238E27FC236}">
                <a16:creationId xmlns:a16="http://schemas.microsoft.com/office/drawing/2014/main" id="{3B21AC2A-D7AD-53EA-4E95-3CAABBAC0AB2}"/>
              </a:ext>
            </a:extLst>
          </p:cNvPr>
          <p:cNvSpPr txBox="1"/>
          <p:nvPr/>
        </p:nvSpPr>
        <p:spPr>
          <a:xfrm>
            <a:off x="462600" y="2037640"/>
            <a:ext cx="5520600" cy="461665"/>
          </a:xfrm>
          <a:prstGeom prst="rect">
            <a:avLst/>
          </a:prstGeom>
          <a:noFill/>
        </p:spPr>
        <p:txBody>
          <a:bodyPr wrap="square">
            <a:spAutoFit/>
          </a:bodyPr>
          <a:lstStyle/>
          <a:p>
            <a:r>
              <a:rPr lang="en-US" altLang="zh-CN" sz="2400" b="1" dirty="0">
                <a:latin typeface="Times New Roman" panose="02020603050405020304" pitchFamily="18" charset="0"/>
                <a:cs typeface="Times New Roman" panose="02020603050405020304" pitchFamily="18" charset="0"/>
              </a:rPr>
              <a:t>Existing Spatial Reasoning Benchmarks</a:t>
            </a:r>
            <a:endParaRPr lang="zh-CN" altLang="en-US" sz="2400" b="1" dirty="0">
              <a:latin typeface="Times New Roman" panose="02020603050405020304" pitchFamily="18" charset="0"/>
              <a:cs typeface="Times New Roman" panose="02020603050405020304" pitchFamily="18" charset="0"/>
            </a:endParaRPr>
          </a:p>
        </p:txBody>
      </p:sp>
      <p:sp>
        <p:nvSpPr>
          <p:cNvPr id="11" name="文本框 10">
            <a:extLst>
              <a:ext uri="{FF2B5EF4-FFF2-40B4-BE49-F238E27FC236}">
                <a16:creationId xmlns:a16="http://schemas.microsoft.com/office/drawing/2014/main" id="{94DFB61B-4D76-BBF6-889B-DEA408AC9AA6}"/>
              </a:ext>
            </a:extLst>
          </p:cNvPr>
          <p:cNvSpPr txBox="1"/>
          <p:nvPr/>
        </p:nvSpPr>
        <p:spPr>
          <a:xfrm>
            <a:off x="4690200" y="2712785"/>
            <a:ext cx="7578600" cy="1200329"/>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Originating from simplified, toy-like tasks, </a:t>
            </a:r>
            <a:r>
              <a:rPr lang="en-US" altLang="zh-CN" sz="2400" dirty="0">
                <a:solidFill>
                  <a:srgbClr val="FF0000"/>
                </a:solidFill>
                <a:latin typeface="Times New Roman" panose="02020603050405020304" pitchFamily="18" charset="0"/>
                <a:cs typeface="Times New Roman" panose="02020603050405020304" pitchFamily="18" charset="0"/>
              </a:rPr>
              <a:t>failing to capture the complexity of spatial relationships in the real world.</a:t>
            </a:r>
            <a:r>
              <a:rPr lang="zh-CN" altLang="en-US" sz="2400" dirty="0">
                <a:solidFill>
                  <a:srgbClr val="FF0000"/>
                </a:solidFill>
                <a:latin typeface="Times New Roman" panose="02020603050405020304" pitchFamily="18" charset="0"/>
                <a:cs typeface="Times New Roman" panose="02020603050405020304" pitchFamily="18" charset="0"/>
              </a:rPr>
              <a:t> </a:t>
            </a:r>
          </a:p>
        </p:txBody>
      </p:sp>
      <p:sp>
        <p:nvSpPr>
          <p:cNvPr id="12" name="矩形 11">
            <a:extLst>
              <a:ext uri="{FF2B5EF4-FFF2-40B4-BE49-F238E27FC236}">
                <a16:creationId xmlns:a16="http://schemas.microsoft.com/office/drawing/2014/main" id="{319DC76C-7192-6CDA-999C-E03BDC890E74}"/>
              </a:ext>
            </a:extLst>
          </p:cNvPr>
          <p:cNvSpPr/>
          <p:nvPr/>
        </p:nvSpPr>
        <p:spPr>
          <a:xfrm>
            <a:off x="462600" y="2577600"/>
            <a:ext cx="11374200" cy="13464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文本框 12">
            <a:extLst>
              <a:ext uri="{FF2B5EF4-FFF2-40B4-BE49-F238E27FC236}">
                <a16:creationId xmlns:a16="http://schemas.microsoft.com/office/drawing/2014/main" id="{3097F9D0-AC12-C2E2-C12B-FD0142941687}"/>
              </a:ext>
            </a:extLst>
          </p:cNvPr>
          <p:cNvSpPr txBox="1"/>
          <p:nvPr/>
        </p:nvSpPr>
        <p:spPr>
          <a:xfrm>
            <a:off x="4720800" y="4429186"/>
            <a:ext cx="7116000" cy="1569660"/>
          </a:xfrm>
          <a:prstGeom prst="rect">
            <a:avLst/>
          </a:prstGeom>
          <a:noFill/>
        </p:spPr>
        <p:txBody>
          <a:bodyPr wrap="square">
            <a:spAutoFit/>
          </a:bodyPr>
          <a:lstStyle/>
          <a:p>
            <a:r>
              <a:rPr lang="en-US" altLang="zh-CN" sz="2400" dirty="0">
                <a:solidFill>
                  <a:srgbClr val="FF0000"/>
                </a:solidFill>
                <a:latin typeface="Times New Roman" panose="02020603050405020304" pitchFamily="18" charset="0"/>
                <a:cs typeface="Times New Roman" panose="02020603050405020304" pitchFamily="18" charset="0"/>
              </a:rPr>
              <a:t>Do not always contain clear and fluent language descriptions</a:t>
            </a:r>
            <a:r>
              <a:rPr lang="en-US" altLang="zh-CN" sz="2400" dirty="0">
                <a:latin typeface="Times New Roman" panose="02020603050405020304" pitchFamily="18" charset="0"/>
                <a:cs typeface="Times New Roman" panose="02020603050405020304" pitchFamily="18" charset="0"/>
              </a:rPr>
              <a:t>, complicated narrative </a:t>
            </a:r>
            <a:r>
              <a:rPr lang="en-US" altLang="zh-CN" sz="2400" dirty="0">
                <a:solidFill>
                  <a:srgbClr val="FF0000"/>
                </a:solidFill>
                <a:latin typeface="Times New Roman" panose="02020603050405020304" pitchFamily="18" charset="0"/>
                <a:cs typeface="Times New Roman" panose="02020603050405020304" pitchFamily="18" charset="0"/>
              </a:rPr>
              <a:t>shifting the focus away from spatial reasoning</a:t>
            </a:r>
            <a:r>
              <a:rPr lang="en-US" altLang="zh-CN" sz="2400" dirty="0">
                <a:latin typeface="Times New Roman" panose="02020603050405020304" pitchFamily="18" charset="0"/>
                <a:cs typeface="Times New Roman" panose="02020603050405020304" pitchFamily="18" charset="0"/>
              </a:rPr>
              <a:t> and towards deciphering the object descriptions.</a:t>
            </a:r>
            <a:endParaRPr lang="zh-CN" altLang="en-US" sz="2400" dirty="0">
              <a:solidFill>
                <a:srgbClr val="FF0000"/>
              </a:solidFill>
              <a:latin typeface="Times New Roman" panose="02020603050405020304" pitchFamily="18" charset="0"/>
              <a:cs typeface="Times New Roman" panose="02020603050405020304" pitchFamily="18" charset="0"/>
            </a:endParaRPr>
          </a:p>
        </p:txBody>
      </p:sp>
      <p:sp>
        <p:nvSpPr>
          <p:cNvPr id="14" name="矩形 13">
            <a:extLst>
              <a:ext uri="{FF2B5EF4-FFF2-40B4-BE49-F238E27FC236}">
                <a16:creationId xmlns:a16="http://schemas.microsoft.com/office/drawing/2014/main" id="{F73DD769-90B7-C10B-6339-1E4949C60C73}"/>
              </a:ext>
            </a:extLst>
          </p:cNvPr>
          <p:cNvSpPr/>
          <p:nvPr/>
        </p:nvSpPr>
        <p:spPr>
          <a:xfrm>
            <a:off x="462600" y="4213496"/>
            <a:ext cx="11374200" cy="213742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683402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a:extLst>
              <a:ext uri="{FF2B5EF4-FFF2-40B4-BE49-F238E27FC236}">
                <a16:creationId xmlns:a16="http://schemas.microsoft.com/office/drawing/2014/main" id="{D87DD31E-CBF8-D87C-55E0-05033936FAA1}"/>
              </a:ext>
            </a:extLst>
          </p:cNvPr>
          <p:cNvPicPr>
            <a:picLocks noChangeAspect="1"/>
          </p:cNvPicPr>
          <p:nvPr/>
        </p:nvPicPr>
        <p:blipFill>
          <a:blip r:embed="rId3"/>
          <a:stretch>
            <a:fillRect/>
          </a:stretch>
        </p:blipFill>
        <p:spPr>
          <a:xfrm>
            <a:off x="271549" y="295609"/>
            <a:ext cx="6247619" cy="5352381"/>
          </a:xfrm>
          <a:prstGeom prst="rect">
            <a:avLst/>
          </a:prstGeom>
        </p:spPr>
      </p:pic>
      <p:sp>
        <p:nvSpPr>
          <p:cNvPr id="8" name="文本框 7">
            <a:extLst>
              <a:ext uri="{FF2B5EF4-FFF2-40B4-BE49-F238E27FC236}">
                <a16:creationId xmlns:a16="http://schemas.microsoft.com/office/drawing/2014/main" id="{4DE03B37-F6A0-424D-44E4-ED6643A7738F}"/>
              </a:ext>
            </a:extLst>
          </p:cNvPr>
          <p:cNvSpPr txBox="1"/>
          <p:nvPr/>
        </p:nvSpPr>
        <p:spPr>
          <a:xfrm>
            <a:off x="6760070" y="544992"/>
            <a:ext cx="5052316" cy="2554545"/>
          </a:xfrm>
          <a:prstGeom prst="rect">
            <a:avLst/>
          </a:prstGeom>
          <a:noFill/>
        </p:spPr>
        <p:txBody>
          <a:bodyPr wrap="square">
            <a:spAutoFit/>
          </a:bodyPr>
          <a:lstStyle/>
          <a:p>
            <a:pPr marL="342900" indent="-342900">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Scenario and diverse objects sourced from 3D simulation data,</a:t>
            </a:r>
          </a:p>
          <a:p>
            <a:pPr marL="342900" indent="-342900">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Determine the placement of objects, their layout, and their spatial relationships with other objects</a:t>
            </a:r>
          </a:p>
          <a:p>
            <a:pPr marL="342900" indent="-342900">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Form story, question and answer</a:t>
            </a:r>
          </a:p>
          <a:p>
            <a:pPr marL="342900" indent="-342900">
              <a:buFont typeface="Arial" panose="020B0604020202020204" pitchFamily="34" charset="0"/>
              <a:buChar char="•"/>
            </a:pPr>
            <a:r>
              <a:rPr lang="en-US" altLang="zh-CN" sz="2000" dirty="0">
                <a:latin typeface="Times New Roman" panose="02020603050405020304" pitchFamily="18" charset="0"/>
                <a:cs typeface="Times New Roman" panose="02020603050405020304" pitchFamily="18" charset="0"/>
              </a:rPr>
              <a:t>Evaluate LM performance</a:t>
            </a:r>
          </a:p>
          <a:p>
            <a:pPr marL="342900" indent="-342900">
              <a:buFont typeface="Arial" panose="020B0604020202020204" pitchFamily="34" charset="0"/>
              <a:buChar char="•"/>
            </a:pPr>
            <a:endParaRPr lang="zh-CN" altLang="en-US" sz="2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686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2300FD27-D91B-7B89-DF33-55B51F7A0512}"/>
              </a:ext>
            </a:extLst>
          </p:cNvPr>
          <p:cNvSpPr txBox="1"/>
          <p:nvPr/>
        </p:nvSpPr>
        <p:spPr>
          <a:xfrm>
            <a:off x="392520" y="1166842"/>
            <a:ext cx="11461429" cy="4524315"/>
          </a:xfrm>
          <a:prstGeom prst="rect">
            <a:avLst/>
          </a:prstGeom>
          <a:noFill/>
        </p:spPr>
        <p:txBody>
          <a:bodyPr wrap="square">
            <a:spAutoFit/>
          </a:bodyPr>
          <a:lstStyle/>
          <a:p>
            <a:pPr marL="285750" indent="-28575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Comprehensive analysis of existing spatial reasoning benchmarks</a:t>
            </a:r>
          </a:p>
          <a:p>
            <a:pPr marL="285750" indent="-285750">
              <a:buFont typeface="Arial" panose="020B0604020202020204" pitchFamily="34" charset="0"/>
              <a:buChar char="•"/>
            </a:pPr>
            <a:endParaRPr lang="en-US" altLang="zh-CN"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Benchmark Feature: Sourced from 3D simulation data. Description text </a:t>
            </a:r>
            <a:r>
              <a:rPr lang="en-US" altLang="zh-CN" sz="2400" dirty="0">
                <a:solidFill>
                  <a:srgbClr val="FF0000"/>
                </a:solidFill>
                <a:latin typeface="Times New Roman" panose="02020603050405020304" pitchFamily="18" charset="0"/>
                <a:cs typeface="Times New Roman" panose="02020603050405020304" pitchFamily="18" charset="0"/>
              </a:rPr>
              <a:t>move away from overly logical expressions</a:t>
            </a:r>
            <a:r>
              <a:rPr lang="en-US" altLang="zh-CN" sz="2400" dirty="0">
                <a:latin typeface="Times New Roman" panose="02020603050405020304" pitchFamily="18" charset="0"/>
                <a:cs typeface="Times New Roman" panose="02020603050405020304" pitchFamily="18" charset="0"/>
              </a:rPr>
              <a:t> and toward narratives that mirror everyday communication</a:t>
            </a:r>
          </a:p>
          <a:p>
            <a:pPr marL="285750" indent="-285750">
              <a:buFont typeface="Arial" panose="020B0604020202020204" pitchFamily="34" charset="0"/>
              <a:buChar char="•"/>
            </a:pPr>
            <a:endParaRPr lang="en-US" altLang="zh-CN"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Recognizing that </a:t>
            </a:r>
            <a:r>
              <a:rPr lang="en-US" altLang="zh-CN" sz="2400" dirty="0">
                <a:solidFill>
                  <a:srgbClr val="FF0000"/>
                </a:solidFill>
                <a:latin typeface="Times New Roman" panose="02020603050405020304" pitchFamily="18" charset="0"/>
                <a:cs typeface="Times New Roman" panose="02020603050405020304" pitchFamily="18" charset="0"/>
              </a:rPr>
              <a:t>spatial reasoning often yields multiple plausible solutions</a:t>
            </a:r>
            <a:r>
              <a:rPr lang="en-US" altLang="zh-CN" sz="2400" dirty="0">
                <a:latin typeface="Times New Roman" panose="02020603050405020304" pitchFamily="18" charset="0"/>
                <a:cs typeface="Times New Roman" panose="02020603050405020304" pitchFamily="18" charset="0"/>
              </a:rPr>
              <a:t>, </a:t>
            </a:r>
            <a:r>
              <a:rPr lang="en-US" altLang="zh-CN" sz="2400" dirty="0">
                <a:solidFill>
                  <a:srgbClr val="FF0000"/>
                </a:solidFill>
                <a:latin typeface="Times New Roman" panose="02020603050405020304" pitchFamily="18" charset="0"/>
                <a:cs typeface="Times New Roman" panose="02020603050405020304" pitchFamily="18" charset="0"/>
              </a:rPr>
              <a:t>we focus on assessing the consistency of LMs’ answers within the given constraints</a:t>
            </a:r>
            <a:r>
              <a:rPr lang="en-US" altLang="zh-CN" sz="2400" dirty="0">
                <a:latin typeface="Times New Roman" panose="02020603050405020304" pitchFamily="18" charset="0"/>
                <a:cs typeface="Times New Roman" panose="02020603050405020304" pitchFamily="18" charset="0"/>
              </a:rPr>
              <a:t> rather than seeking a single ‘correct’ answer.</a:t>
            </a:r>
          </a:p>
          <a:p>
            <a:pPr marL="285750" indent="-285750">
              <a:buFont typeface="Arial" panose="020B0604020202020204" pitchFamily="34" charset="0"/>
              <a:buChar char="•"/>
            </a:pPr>
            <a:endParaRPr lang="en-US" altLang="zh-CN"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sz="2400" dirty="0">
                <a:solidFill>
                  <a:srgbClr val="FF0000"/>
                </a:solidFill>
                <a:latin typeface="Times New Roman" panose="02020603050405020304" pitchFamily="18" charset="0"/>
                <a:cs typeface="Times New Roman" panose="02020603050405020304" pitchFamily="18" charset="0"/>
              </a:rPr>
              <a:t>logic-based consistency checking tool for evaluation</a:t>
            </a:r>
            <a:r>
              <a:rPr lang="en-US" altLang="zh-CN" sz="2400" dirty="0">
                <a:latin typeface="Times New Roman" panose="02020603050405020304" pitchFamily="18" charset="0"/>
                <a:cs typeface="Times New Roman" panose="02020603050405020304" pitchFamily="18" charset="0"/>
              </a:rPr>
              <a:t>, which evaluates whether spatial relations predicted by LMs are feasible, given the set constraints</a:t>
            </a:r>
          </a:p>
          <a:p>
            <a:pPr marL="285750" indent="-285750">
              <a:buFont typeface="Arial" panose="020B0604020202020204" pitchFamily="34" charset="0"/>
              <a:buChar char="•"/>
            </a:pPr>
            <a:endParaRPr lang="en-US" altLang="zh-CN" sz="2400" dirty="0">
              <a:latin typeface="Times New Roman" panose="02020603050405020304" pitchFamily="18" charset="0"/>
              <a:cs typeface="Times New Roman" panose="02020603050405020304" pitchFamily="18" charset="0"/>
            </a:endParaRPr>
          </a:p>
        </p:txBody>
      </p:sp>
      <p:sp>
        <p:nvSpPr>
          <p:cNvPr id="9" name="文本框 8">
            <a:extLst>
              <a:ext uri="{FF2B5EF4-FFF2-40B4-BE49-F238E27FC236}">
                <a16:creationId xmlns:a16="http://schemas.microsoft.com/office/drawing/2014/main" id="{068DE50C-0A0A-0A80-EAD8-265C7E105DFE}"/>
              </a:ext>
            </a:extLst>
          </p:cNvPr>
          <p:cNvSpPr txBox="1"/>
          <p:nvPr/>
        </p:nvSpPr>
        <p:spPr>
          <a:xfrm>
            <a:off x="392520" y="288713"/>
            <a:ext cx="5520600" cy="461665"/>
          </a:xfrm>
          <a:prstGeom prst="rect">
            <a:avLst/>
          </a:prstGeom>
          <a:noFill/>
        </p:spPr>
        <p:txBody>
          <a:bodyPr wrap="square">
            <a:spAutoFit/>
          </a:bodyPr>
          <a:lstStyle/>
          <a:p>
            <a:r>
              <a:rPr lang="en-US" altLang="zh-CN" sz="2400" b="1" dirty="0">
                <a:latin typeface="Times New Roman" panose="02020603050405020304" pitchFamily="18" charset="0"/>
                <a:cs typeface="Times New Roman" panose="02020603050405020304" pitchFamily="18" charset="0"/>
              </a:rPr>
              <a:t>Research Feature</a:t>
            </a:r>
            <a:endParaRPr lang="zh-CN" alt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1051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B8C81F57-BFAE-33FC-9146-CC8CC445A4D8}"/>
              </a:ext>
            </a:extLst>
          </p:cNvPr>
          <p:cNvSpPr txBox="1"/>
          <p:nvPr/>
        </p:nvSpPr>
        <p:spPr>
          <a:xfrm>
            <a:off x="254782" y="288206"/>
            <a:ext cx="4599851" cy="523220"/>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bAbI (Weston et al., 2016)</a:t>
            </a:r>
            <a:endParaRPr lang="zh-CN" altLang="en-US" sz="2800" b="1"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1047F2E0-B3E7-6942-CC2B-41CD11010FE4}"/>
              </a:ext>
            </a:extLst>
          </p:cNvPr>
          <p:cNvSpPr txBox="1"/>
          <p:nvPr/>
        </p:nvSpPr>
        <p:spPr>
          <a:xfrm>
            <a:off x="254782" y="911705"/>
            <a:ext cx="11937218" cy="1938992"/>
          </a:xfrm>
          <a:prstGeom prst="rect">
            <a:avLst/>
          </a:prstGeom>
          <a:noFill/>
        </p:spPr>
        <p:txBody>
          <a:bodyPr wrap="square">
            <a:spAutoFit/>
          </a:bodyPr>
          <a:lstStyle/>
          <a:p>
            <a:r>
              <a:rPr lang="en-US" altLang="zh-CN" sz="2400" b="1" dirty="0">
                <a:latin typeface="Times New Roman" panose="02020603050405020304" pitchFamily="18" charset="0"/>
                <a:cs typeface="Times New Roman" panose="02020603050405020304" pitchFamily="18" charset="0"/>
              </a:rPr>
              <a:t>Task17 Positional Reasoning</a:t>
            </a:r>
            <a:r>
              <a:rPr lang="en-US" altLang="zh-CN" sz="2400" dirty="0">
                <a:latin typeface="Times New Roman" panose="02020603050405020304" pitchFamily="18" charset="0"/>
                <a:cs typeface="Times New Roman" panose="02020603050405020304" pitchFamily="18" charset="0"/>
              </a:rPr>
              <a:t> tests LMs’ ability to understand and reason about relative spatial relations ‘left’, ‘right’, ‘above’, and ‘below’. The task operates within a 5x5 grid environment.</a:t>
            </a:r>
          </a:p>
          <a:p>
            <a:endParaRPr lang="en-US" altLang="zh-CN" sz="2400" dirty="0">
              <a:latin typeface="Times New Roman" panose="02020603050405020304" pitchFamily="18" charset="0"/>
              <a:cs typeface="Times New Roman" panose="02020603050405020304" pitchFamily="18" charset="0"/>
            </a:endParaRPr>
          </a:p>
          <a:p>
            <a:r>
              <a:rPr lang="en-US" altLang="zh-CN" sz="2400" b="1" dirty="0">
                <a:latin typeface="Times New Roman" panose="02020603050405020304" pitchFamily="18" charset="0"/>
                <a:cs typeface="Times New Roman" panose="02020603050405020304" pitchFamily="18" charset="0"/>
              </a:rPr>
              <a:t>Task19 Path Finding </a:t>
            </a:r>
            <a:r>
              <a:rPr lang="en-US" altLang="zh-CN" sz="2400" dirty="0">
                <a:latin typeface="Times New Roman" panose="02020603050405020304" pitchFamily="18" charset="0"/>
                <a:cs typeface="Times New Roman" panose="02020603050405020304" pitchFamily="18" charset="0"/>
              </a:rPr>
              <a:t>identifying paths between specified objects, utilizing the four cardinal directions: north, south, east, and west.</a:t>
            </a:r>
            <a:endParaRPr lang="zh-CN" altLang="en-US" sz="2400" dirty="0">
              <a:latin typeface="Times New Roman" panose="02020603050405020304" pitchFamily="18" charset="0"/>
              <a:cs typeface="Times New Roman" panose="02020603050405020304" pitchFamily="18" charset="0"/>
            </a:endParaRPr>
          </a:p>
        </p:txBody>
      </p:sp>
      <p:pic>
        <p:nvPicPr>
          <p:cNvPr id="7" name="图片 6">
            <a:extLst>
              <a:ext uri="{FF2B5EF4-FFF2-40B4-BE49-F238E27FC236}">
                <a16:creationId xmlns:a16="http://schemas.microsoft.com/office/drawing/2014/main" id="{FF9A197C-D98C-D866-5C6B-351E0C6FA75C}"/>
              </a:ext>
            </a:extLst>
          </p:cNvPr>
          <p:cNvPicPr>
            <a:picLocks noChangeAspect="1"/>
          </p:cNvPicPr>
          <p:nvPr/>
        </p:nvPicPr>
        <p:blipFill>
          <a:blip r:embed="rId3"/>
          <a:stretch>
            <a:fillRect/>
          </a:stretch>
        </p:blipFill>
        <p:spPr>
          <a:xfrm>
            <a:off x="2790768" y="3296111"/>
            <a:ext cx="6028571" cy="1828571"/>
          </a:xfrm>
          <a:prstGeom prst="rect">
            <a:avLst/>
          </a:prstGeom>
        </p:spPr>
      </p:pic>
    </p:spTree>
    <p:extLst>
      <p:ext uri="{BB962C8B-B14F-4D97-AF65-F5344CB8AC3E}">
        <p14:creationId xmlns:p14="http://schemas.microsoft.com/office/powerpoint/2010/main" val="1612752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40185-125B-3FE4-1178-19216BADE64D}"/>
            </a:ext>
          </a:extLst>
        </p:cNvPr>
        <p:cNvGrpSpPr/>
        <p:nvPr/>
      </p:nvGrpSpPr>
      <p:grpSpPr>
        <a:xfrm>
          <a:off x="0" y="0"/>
          <a:ext cx="0" cy="0"/>
          <a:chOff x="0" y="0"/>
          <a:chExt cx="0" cy="0"/>
        </a:xfrm>
      </p:grpSpPr>
      <p:sp>
        <p:nvSpPr>
          <p:cNvPr id="4" name="文本框 3">
            <a:extLst>
              <a:ext uri="{FF2B5EF4-FFF2-40B4-BE49-F238E27FC236}">
                <a16:creationId xmlns:a16="http://schemas.microsoft.com/office/drawing/2014/main" id="{9529C5D5-D56A-0027-570F-EDE24123087B}"/>
              </a:ext>
            </a:extLst>
          </p:cNvPr>
          <p:cNvSpPr txBox="1"/>
          <p:nvPr/>
        </p:nvSpPr>
        <p:spPr>
          <a:xfrm>
            <a:off x="254782" y="288206"/>
            <a:ext cx="4599851" cy="523220"/>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StepGame (Shi et al., 2022)</a:t>
            </a:r>
            <a:endParaRPr lang="zh-CN" altLang="en-US" sz="2800" b="1"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950D095B-26A0-CDE1-8F52-2FFAEFB74D45}"/>
              </a:ext>
            </a:extLst>
          </p:cNvPr>
          <p:cNvSpPr txBox="1"/>
          <p:nvPr/>
        </p:nvSpPr>
        <p:spPr>
          <a:xfrm>
            <a:off x="354535" y="1010931"/>
            <a:ext cx="11565915" cy="3416320"/>
          </a:xfrm>
          <a:prstGeom prst="rect">
            <a:avLst/>
          </a:prstGeom>
          <a:noFill/>
        </p:spPr>
        <p:txBody>
          <a:bodyPr wrap="square">
            <a:spAutoFit/>
          </a:bodyPr>
          <a:lstStyle/>
          <a:p>
            <a:pPr marL="342900" indent="-34290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 An expanded set of directional spatial relations is included, encompassing eight relations: top (north), down (south), left (west), right (east), top-left (north-west), top right (north-east), down-left (south-west), and down-right (south-east).</a:t>
            </a:r>
          </a:p>
          <a:p>
            <a:pPr marL="342900" indent="-342900">
              <a:buFont typeface="Arial" panose="020B0604020202020204" pitchFamily="34" charset="0"/>
              <a:buChar char="•"/>
            </a:pPr>
            <a:endParaRPr lang="en-US" altLang="zh-CN"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Enhanced multi-hop reasoning challenges: Moving beyond the 4-hop reasoning in bAbI, StepGame increases the complexity to span 1-hop to 10-hop sequences.</a:t>
            </a:r>
          </a:p>
          <a:p>
            <a:endParaRPr lang="en-US" altLang="zh-CN"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Employing richer, crowdsourced narratives describing eight possible spatial relations between two entities, which serve as the basis for generating story-question pairs.</a:t>
            </a:r>
          </a:p>
        </p:txBody>
      </p:sp>
      <p:sp>
        <p:nvSpPr>
          <p:cNvPr id="8" name="文本框 7">
            <a:extLst>
              <a:ext uri="{FF2B5EF4-FFF2-40B4-BE49-F238E27FC236}">
                <a16:creationId xmlns:a16="http://schemas.microsoft.com/office/drawing/2014/main" id="{9CE3FBF7-1703-DF2F-7021-2CA2B0F52ED6}"/>
              </a:ext>
            </a:extLst>
          </p:cNvPr>
          <p:cNvSpPr txBox="1"/>
          <p:nvPr/>
        </p:nvSpPr>
        <p:spPr>
          <a:xfrm>
            <a:off x="354535" y="4713008"/>
            <a:ext cx="6097384" cy="523220"/>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Limitation</a:t>
            </a:r>
          </a:p>
        </p:txBody>
      </p:sp>
      <p:sp>
        <p:nvSpPr>
          <p:cNvPr id="10" name="文本框 9">
            <a:extLst>
              <a:ext uri="{FF2B5EF4-FFF2-40B4-BE49-F238E27FC236}">
                <a16:creationId xmlns:a16="http://schemas.microsoft.com/office/drawing/2014/main" id="{3CFD5F19-B68E-43D9-2E08-EF1990527376}"/>
              </a:ext>
            </a:extLst>
          </p:cNvPr>
          <p:cNvSpPr txBox="1"/>
          <p:nvPr/>
        </p:nvSpPr>
        <p:spPr>
          <a:xfrm>
            <a:off x="413557" y="5385404"/>
            <a:ext cx="11116195" cy="830997"/>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 Commonsense human understanding does not confine directional relationships to strict distance or angular constraints.</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0530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a:extLst>
              <a:ext uri="{FF2B5EF4-FFF2-40B4-BE49-F238E27FC236}">
                <a16:creationId xmlns:a16="http://schemas.microsoft.com/office/drawing/2014/main" id="{75BC6020-AD39-BCC4-8695-026825F2F751}"/>
              </a:ext>
            </a:extLst>
          </p:cNvPr>
          <p:cNvPicPr>
            <a:picLocks noChangeAspect="1"/>
          </p:cNvPicPr>
          <p:nvPr/>
        </p:nvPicPr>
        <p:blipFill>
          <a:blip r:embed="rId3"/>
          <a:stretch>
            <a:fillRect/>
          </a:stretch>
        </p:blipFill>
        <p:spPr>
          <a:xfrm>
            <a:off x="2883338" y="0"/>
            <a:ext cx="6076190" cy="2761905"/>
          </a:xfrm>
          <a:prstGeom prst="rect">
            <a:avLst/>
          </a:prstGeom>
        </p:spPr>
      </p:pic>
      <p:sp>
        <p:nvSpPr>
          <p:cNvPr id="4" name="文本框 3">
            <a:extLst>
              <a:ext uri="{FF2B5EF4-FFF2-40B4-BE49-F238E27FC236}">
                <a16:creationId xmlns:a16="http://schemas.microsoft.com/office/drawing/2014/main" id="{EC442D73-177C-1F3A-0444-652559D86BB1}"/>
              </a:ext>
            </a:extLst>
          </p:cNvPr>
          <p:cNvSpPr txBox="1"/>
          <p:nvPr/>
        </p:nvSpPr>
        <p:spPr>
          <a:xfrm>
            <a:off x="5026287" y="2655437"/>
            <a:ext cx="4599851" cy="461665"/>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StepGame grid system</a:t>
            </a:r>
            <a:endParaRPr lang="zh-CN" altLang="en-US" sz="24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4E3EE5E6-F9BC-D8BD-7F95-01B620CF04A7}"/>
              </a:ext>
            </a:extLst>
          </p:cNvPr>
          <p:cNvSpPr txBox="1"/>
          <p:nvPr/>
        </p:nvSpPr>
        <p:spPr>
          <a:xfrm>
            <a:off x="822959" y="3325400"/>
            <a:ext cx="11047615" cy="830997"/>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Each relation is defined by a unique angle and distance. These relations can be visually illustrated on a grid.</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1778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D6AE4-64E6-1D00-762B-3AA227E2B70A}"/>
            </a:ext>
          </a:extLst>
        </p:cNvPr>
        <p:cNvGrpSpPr/>
        <p:nvPr/>
      </p:nvGrpSpPr>
      <p:grpSpPr>
        <a:xfrm>
          <a:off x="0" y="0"/>
          <a:ext cx="0" cy="0"/>
          <a:chOff x="0" y="0"/>
          <a:chExt cx="0" cy="0"/>
        </a:xfrm>
      </p:grpSpPr>
      <p:sp>
        <p:nvSpPr>
          <p:cNvPr id="4" name="文本框 3">
            <a:extLst>
              <a:ext uri="{FF2B5EF4-FFF2-40B4-BE49-F238E27FC236}">
                <a16:creationId xmlns:a16="http://schemas.microsoft.com/office/drawing/2014/main" id="{411B22CC-E3D3-9840-F783-97B8FA291DFF}"/>
              </a:ext>
            </a:extLst>
          </p:cNvPr>
          <p:cNvSpPr txBox="1"/>
          <p:nvPr/>
        </p:nvSpPr>
        <p:spPr>
          <a:xfrm>
            <a:off x="254781" y="288206"/>
            <a:ext cx="11075465" cy="954107"/>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SpartQA (Mirzaee et al., 2021)  &amp; SpaRTUN (Mirzaee et al., 2022) </a:t>
            </a:r>
            <a:endParaRPr lang="zh-CN" altLang="en-US" sz="2800" b="1" dirty="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063D5EC7-51F1-2B05-2EBC-F78785490750}"/>
              </a:ext>
            </a:extLst>
          </p:cNvPr>
          <p:cNvSpPr txBox="1"/>
          <p:nvPr/>
        </p:nvSpPr>
        <p:spPr>
          <a:xfrm>
            <a:off x="354535" y="1010931"/>
            <a:ext cx="11565915" cy="830997"/>
          </a:xfrm>
          <a:prstGeom prst="rect">
            <a:avLst/>
          </a:prstGeom>
          <a:noFill/>
        </p:spPr>
        <p:txBody>
          <a:bodyPr wrap="square">
            <a:spAutoFit/>
          </a:bodyPr>
          <a:lstStyle/>
          <a:p>
            <a:pPr marL="342900" indent="-34290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Grid base -&gt; 2D (x, y) coordinates</a:t>
            </a:r>
          </a:p>
          <a:p>
            <a:pPr marL="342900" indent="-342900">
              <a:buFont typeface="Arial" panose="020B0604020202020204" pitchFamily="34" charset="0"/>
              <a:buChar char="•"/>
            </a:pPr>
            <a:r>
              <a:rPr lang="en-US" altLang="zh-CN" sz="2400" dirty="0">
                <a:latin typeface="Times New Roman" panose="02020603050405020304" pitchFamily="18" charset="0"/>
                <a:cs typeface="Times New Roman" panose="02020603050405020304" pitchFamily="18" charset="0"/>
              </a:rPr>
              <a:t>Rich Spatial Relations</a:t>
            </a:r>
          </a:p>
        </p:txBody>
      </p:sp>
      <p:sp>
        <p:nvSpPr>
          <p:cNvPr id="8" name="文本框 7">
            <a:extLst>
              <a:ext uri="{FF2B5EF4-FFF2-40B4-BE49-F238E27FC236}">
                <a16:creationId xmlns:a16="http://schemas.microsoft.com/office/drawing/2014/main" id="{527E6B2C-8EF7-759A-3825-8CAAF632D472}"/>
              </a:ext>
            </a:extLst>
          </p:cNvPr>
          <p:cNvSpPr txBox="1"/>
          <p:nvPr/>
        </p:nvSpPr>
        <p:spPr>
          <a:xfrm>
            <a:off x="354535" y="4713008"/>
            <a:ext cx="6097384" cy="523220"/>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Limitation</a:t>
            </a:r>
          </a:p>
        </p:txBody>
      </p:sp>
      <p:sp>
        <p:nvSpPr>
          <p:cNvPr id="10" name="文本框 9">
            <a:extLst>
              <a:ext uri="{FF2B5EF4-FFF2-40B4-BE49-F238E27FC236}">
                <a16:creationId xmlns:a16="http://schemas.microsoft.com/office/drawing/2014/main" id="{8E41FBED-F62E-2A03-3605-C605520EC033}"/>
              </a:ext>
            </a:extLst>
          </p:cNvPr>
          <p:cNvSpPr txBox="1"/>
          <p:nvPr/>
        </p:nvSpPr>
        <p:spPr>
          <a:xfrm>
            <a:off x="413557" y="5385404"/>
            <a:ext cx="11116195" cy="461665"/>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They use simple syntax and word choice but lack logical flow and content clarity.</a:t>
            </a:r>
            <a:endParaRPr lang="zh-CN" altLang="en-US" sz="2400" dirty="0">
              <a:latin typeface="Times New Roman" panose="02020603050405020304" pitchFamily="18" charset="0"/>
              <a:cs typeface="Times New Roman" panose="02020603050405020304" pitchFamily="18" charset="0"/>
            </a:endParaRPr>
          </a:p>
        </p:txBody>
      </p:sp>
      <p:pic>
        <p:nvPicPr>
          <p:cNvPr id="3" name="图片 2">
            <a:extLst>
              <a:ext uri="{FF2B5EF4-FFF2-40B4-BE49-F238E27FC236}">
                <a16:creationId xmlns:a16="http://schemas.microsoft.com/office/drawing/2014/main" id="{4A970E12-CA6A-B16E-F239-F63E37AA9FD3}"/>
              </a:ext>
            </a:extLst>
          </p:cNvPr>
          <p:cNvPicPr>
            <a:picLocks noChangeAspect="1"/>
          </p:cNvPicPr>
          <p:nvPr/>
        </p:nvPicPr>
        <p:blipFill>
          <a:blip r:embed="rId3"/>
          <a:stretch>
            <a:fillRect/>
          </a:stretch>
        </p:blipFill>
        <p:spPr>
          <a:xfrm>
            <a:off x="3374918" y="1965038"/>
            <a:ext cx="5569578" cy="2745811"/>
          </a:xfrm>
          <a:prstGeom prst="rect">
            <a:avLst/>
          </a:prstGeom>
        </p:spPr>
      </p:pic>
    </p:spTree>
    <p:extLst>
      <p:ext uri="{BB962C8B-B14F-4D97-AF65-F5344CB8AC3E}">
        <p14:creationId xmlns:p14="http://schemas.microsoft.com/office/powerpoint/2010/main" val="1017530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15100-11DB-EE29-171B-D247CCE7E622}"/>
            </a:ext>
          </a:extLst>
        </p:cNvPr>
        <p:cNvGrpSpPr/>
        <p:nvPr/>
      </p:nvGrpSpPr>
      <p:grpSpPr>
        <a:xfrm>
          <a:off x="0" y="0"/>
          <a:ext cx="0" cy="0"/>
          <a:chOff x="0" y="0"/>
          <a:chExt cx="0" cy="0"/>
        </a:xfrm>
      </p:grpSpPr>
      <p:sp>
        <p:nvSpPr>
          <p:cNvPr id="4" name="文本框 3">
            <a:extLst>
              <a:ext uri="{FF2B5EF4-FFF2-40B4-BE49-F238E27FC236}">
                <a16:creationId xmlns:a16="http://schemas.microsoft.com/office/drawing/2014/main" id="{F22B73AE-DF69-C224-6788-FD48B3647931}"/>
              </a:ext>
            </a:extLst>
          </p:cNvPr>
          <p:cNvSpPr txBox="1"/>
          <p:nvPr/>
        </p:nvSpPr>
        <p:spPr>
          <a:xfrm>
            <a:off x="254781" y="288206"/>
            <a:ext cx="11075465" cy="954107"/>
          </a:xfrm>
          <a:prstGeom prst="rect">
            <a:avLst/>
          </a:prstGeom>
          <a:noFill/>
        </p:spPr>
        <p:txBody>
          <a:bodyPr wrap="square">
            <a:spAutoFit/>
          </a:bodyPr>
          <a:lstStyle/>
          <a:p>
            <a:r>
              <a:rPr lang="en-US" altLang="zh-CN" sz="2800" b="1" dirty="0">
                <a:latin typeface="Times New Roman" panose="02020603050405020304" pitchFamily="18" charset="0"/>
                <a:cs typeface="Times New Roman" panose="02020603050405020304" pitchFamily="18" charset="0"/>
              </a:rPr>
              <a:t>Data Generation</a:t>
            </a:r>
            <a:endParaRPr lang="zh-CN" altLang="en-US" sz="2800" b="1" dirty="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35374C2C-946C-2193-5AFC-40956E06B707}"/>
              </a:ext>
            </a:extLst>
          </p:cNvPr>
          <p:cNvSpPr txBox="1"/>
          <p:nvPr/>
        </p:nvSpPr>
        <p:spPr>
          <a:xfrm>
            <a:off x="354535" y="1010931"/>
            <a:ext cx="11565915" cy="461665"/>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Constraint Satisfaction problems (CSP) </a:t>
            </a:r>
          </a:p>
        </p:txBody>
      </p:sp>
      <p:sp>
        <p:nvSpPr>
          <p:cNvPr id="6" name="文本框 5">
            <a:extLst>
              <a:ext uri="{FF2B5EF4-FFF2-40B4-BE49-F238E27FC236}">
                <a16:creationId xmlns:a16="http://schemas.microsoft.com/office/drawing/2014/main" id="{1164BD4D-204E-7F89-1DE6-A4E719DB30DD}"/>
              </a:ext>
            </a:extLst>
          </p:cNvPr>
          <p:cNvSpPr txBox="1"/>
          <p:nvPr/>
        </p:nvSpPr>
        <p:spPr>
          <a:xfrm>
            <a:off x="354535" y="1595156"/>
            <a:ext cx="11773734" cy="830997"/>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a set of variables V defined over a domain D and a col lection of constraints θ. The goal is to find a specific instantiation where all constraints in θ are simultaneously satisfied.</a:t>
            </a:r>
            <a:endParaRPr lang="zh-CN" altLang="en-US" sz="2400"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2B18751E-B9F9-7D35-2947-4A6423A988BD}"/>
              </a:ext>
            </a:extLst>
          </p:cNvPr>
          <p:cNvSpPr txBox="1"/>
          <p:nvPr/>
        </p:nvSpPr>
        <p:spPr>
          <a:xfrm>
            <a:off x="354534" y="2536102"/>
            <a:ext cx="11565915" cy="830997"/>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We particularly emphasize </a:t>
            </a:r>
            <a:r>
              <a:rPr lang="en-US" altLang="zh-CN" sz="2400" b="1" dirty="0">
                <a:solidFill>
                  <a:srgbClr val="FF0000"/>
                </a:solidFill>
                <a:latin typeface="Times New Roman" panose="02020603050405020304" pitchFamily="18" charset="0"/>
                <a:cs typeface="Times New Roman" panose="02020603050405020304" pitchFamily="18" charset="0"/>
              </a:rPr>
              <a:t>binary constraints</a:t>
            </a:r>
            <a:r>
              <a:rPr lang="en-US" altLang="zh-CN" sz="2400" dirty="0">
                <a:latin typeface="Times New Roman" panose="02020603050405020304" pitchFamily="18" charset="0"/>
                <a:cs typeface="Times New Roman" panose="02020603050405020304" pitchFamily="18" charset="0"/>
              </a:rPr>
              <a:t>, which simultaneously restrict the domain of two variables.</a:t>
            </a:r>
          </a:p>
        </p:txBody>
      </p:sp>
      <mc:AlternateContent xmlns:mc="http://schemas.openxmlformats.org/markup-compatibility/2006">
        <mc:Choice xmlns:a14="http://schemas.microsoft.com/office/drawing/2010/main" Requires="a14">
          <p:sp>
            <p:nvSpPr>
              <p:cNvPr id="9" name="文本框 8">
                <a:extLst>
                  <a:ext uri="{FF2B5EF4-FFF2-40B4-BE49-F238E27FC236}">
                    <a16:creationId xmlns:a16="http://schemas.microsoft.com/office/drawing/2014/main" id="{96E169B5-FA0A-ABC1-30BA-5FF9039B5129}"/>
                  </a:ext>
                </a:extLst>
              </p:cNvPr>
              <p:cNvSpPr txBox="1"/>
              <p:nvPr/>
            </p:nvSpPr>
            <p:spPr>
              <a:xfrm>
                <a:off x="354534" y="3596314"/>
                <a:ext cx="11773734" cy="1200329"/>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consider a network comprising n spatial variables V = {o1,...,on} within a domain Dn. In this network, each node is identified by a variable </a:t>
                </a:r>
                <a14:m>
                  <m:oMath xmlns:m="http://schemas.openxmlformats.org/officeDocument/2006/math">
                    <m:sSub>
                      <m:sSubPr>
                        <m:ctrlPr>
                          <a:rPr lang="en-US" altLang="zh-CN" sz="2400" b="0" i="1" dirty="0" smtClean="0">
                            <a:latin typeface="Cambria Math" panose="02040503050406030204" pitchFamily="18" charset="0"/>
                            <a:cs typeface="Times New Roman" panose="02020603050405020304" pitchFamily="18" charset="0"/>
                          </a:rPr>
                        </m:ctrlPr>
                      </m:sSubPr>
                      <m:e>
                        <m:r>
                          <a:rPr lang="en-US" altLang="zh-CN" sz="2400" i="1" dirty="0" smtClean="0">
                            <a:latin typeface="Cambria Math" panose="02040503050406030204" pitchFamily="18" charset="0"/>
                            <a:cs typeface="Times New Roman" panose="02020603050405020304" pitchFamily="18" charset="0"/>
                          </a:rPr>
                          <m:t>𝑜</m:t>
                        </m:r>
                      </m:e>
                      <m:sub>
                        <m:r>
                          <a:rPr lang="en-US" altLang="zh-CN" sz="2400" b="0" i="1" dirty="0" smtClean="0">
                            <a:latin typeface="Cambria Math" panose="02040503050406030204" pitchFamily="18" charset="0"/>
                            <a:cs typeface="Times New Roman" panose="02020603050405020304" pitchFamily="18" charset="0"/>
                          </a:rPr>
                          <m:t>𝑖</m:t>
                        </m:r>
                      </m:sub>
                    </m:sSub>
                  </m:oMath>
                </a14:m>
                <a:r>
                  <a:rPr lang="en-US" altLang="zh-CN" sz="2400" dirty="0">
                    <a:latin typeface="Times New Roman" panose="02020603050405020304" pitchFamily="18" charset="0"/>
                    <a:cs typeface="Times New Roman" panose="02020603050405020304" pitchFamily="18" charset="0"/>
                  </a:rPr>
                  <a:t> or by the variable’s index </a:t>
                </a:r>
                <a:r>
                  <a:rPr lang="en-US" altLang="zh-CN" sz="2400" i="1" dirty="0" err="1">
                    <a:latin typeface="Times New Roman" panose="02020603050405020304" pitchFamily="18" charset="0"/>
                    <a:cs typeface="Times New Roman" panose="02020603050405020304" pitchFamily="18" charset="0"/>
                  </a:rPr>
                  <a:t>i</a:t>
                </a:r>
                <a:r>
                  <a:rPr lang="en-US" altLang="zh-CN" sz="2400" dirty="0">
                    <a:latin typeface="Times New Roman" panose="02020603050405020304" pitchFamily="18" charset="0"/>
                    <a:cs typeface="Times New Roman" panose="02020603050405020304" pitchFamily="18" charset="0"/>
                  </a:rPr>
                  <a:t>, and each directed</a:t>
                </a:r>
              </a:p>
              <a:p>
                <a:r>
                  <a:rPr lang="en-US" altLang="zh-CN" sz="2400" dirty="0">
                    <a:latin typeface="Times New Roman" panose="02020603050405020304" pitchFamily="18" charset="0"/>
                    <a:cs typeface="Times New Roman" panose="02020603050405020304" pitchFamily="18" charset="0"/>
                  </a:rPr>
                  <a:t> edge is marked with a binary relation constraint. relation constraint in </a:t>
                </a:r>
                <a:r>
                  <a:rPr lang="el-GR" altLang="zh-CN" sz="2400" dirty="0">
                    <a:latin typeface="Times New Roman" panose="02020603050405020304" pitchFamily="18" charset="0"/>
                    <a:cs typeface="Times New Roman" panose="02020603050405020304" pitchFamily="18" charset="0"/>
                  </a:rPr>
                  <a:t>θ</a:t>
                </a:r>
                <a:r>
                  <a:rPr lang="zh-CN" altLang="en-US" sz="2400" dirty="0">
                    <a:latin typeface="Times New Roman" panose="02020603050405020304" pitchFamily="18" charset="0"/>
                    <a:cs typeface="Times New Roman" panose="02020603050405020304" pitchFamily="18" charset="0"/>
                  </a:rPr>
                  <a:t>：</a:t>
                </a:r>
                <a:r>
                  <a:rPr lang="el-GR" altLang="zh-CN" sz="2400" dirty="0">
                    <a:latin typeface="Times New Roman" panose="02020603050405020304" pitchFamily="18" charset="0"/>
                    <a:cs typeface="Times New Roman" panose="02020603050405020304" pitchFamily="18" charset="0"/>
                  </a:rPr>
                  <a:t> </a:t>
                </a:r>
                <a:endParaRPr lang="zh-CN" altLang="en-US" sz="2400" dirty="0">
                  <a:latin typeface="Times New Roman" panose="02020603050405020304" pitchFamily="18" charset="0"/>
                  <a:cs typeface="Times New Roman" panose="02020603050405020304" pitchFamily="18" charset="0"/>
                </a:endParaRPr>
              </a:p>
            </p:txBody>
          </p:sp>
        </mc:Choice>
        <mc:Fallback>
          <p:sp>
            <p:nvSpPr>
              <p:cNvPr id="9" name="文本框 8">
                <a:extLst>
                  <a:ext uri="{FF2B5EF4-FFF2-40B4-BE49-F238E27FC236}">
                    <a16:creationId xmlns:a16="http://schemas.microsoft.com/office/drawing/2014/main" id="{96E169B5-FA0A-ABC1-30BA-5FF9039B5129}"/>
                  </a:ext>
                </a:extLst>
              </p:cNvPr>
              <p:cNvSpPr txBox="1">
                <a:spLocks noRot="1" noChangeAspect="1" noMove="1" noResize="1" noEditPoints="1" noAdjustHandles="1" noChangeArrowheads="1" noChangeShapeType="1" noTextEdit="1"/>
              </p:cNvSpPr>
              <p:nvPr/>
            </p:nvSpPr>
            <p:spPr>
              <a:xfrm>
                <a:off x="354534" y="3596314"/>
                <a:ext cx="11773734" cy="1200329"/>
              </a:xfrm>
              <a:prstGeom prst="rect">
                <a:avLst/>
              </a:prstGeom>
              <a:blipFill>
                <a:blip r:embed="rId3"/>
                <a:stretch>
                  <a:fillRect l="-776" t="-4061" b="-11168"/>
                </a:stretch>
              </a:blipFill>
            </p:spPr>
            <p:txBody>
              <a:bodyPr/>
              <a:lstStyle/>
              <a:p>
                <a:r>
                  <a:rPr lang="zh-CN" altLang="en-US">
                    <a:noFill/>
                  </a:rPr>
                  <a:t> </a:t>
                </a:r>
              </a:p>
            </p:txBody>
          </p:sp>
        </mc:Fallback>
      </mc:AlternateContent>
      <p:pic>
        <p:nvPicPr>
          <p:cNvPr id="12" name="图片 11">
            <a:extLst>
              <a:ext uri="{FF2B5EF4-FFF2-40B4-BE49-F238E27FC236}">
                <a16:creationId xmlns:a16="http://schemas.microsoft.com/office/drawing/2014/main" id="{22862453-8C6E-DA35-8C7C-15E848606ADD}"/>
              </a:ext>
            </a:extLst>
          </p:cNvPr>
          <p:cNvPicPr>
            <a:picLocks noChangeAspect="1"/>
          </p:cNvPicPr>
          <p:nvPr/>
        </p:nvPicPr>
        <p:blipFill>
          <a:blip r:embed="rId4"/>
          <a:stretch>
            <a:fillRect/>
          </a:stretch>
        </p:blipFill>
        <p:spPr>
          <a:xfrm>
            <a:off x="9428002" y="4365831"/>
            <a:ext cx="1133333" cy="342857"/>
          </a:xfrm>
          <a:prstGeom prst="rect">
            <a:avLst/>
          </a:prstGeom>
        </p:spPr>
      </p:pic>
      <mc:AlternateContent xmlns:mc="http://schemas.openxmlformats.org/markup-compatibility/2006">
        <mc:Choice xmlns:a14="http://schemas.microsoft.com/office/drawing/2010/main" Requires="a14">
          <p:sp>
            <p:nvSpPr>
              <p:cNvPr id="13" name="文本框 12">
                <a:extLst>
                  <a:ext uri="{FF2B5EF4-FFF2-40B4-BE49-F238E27FC236}">
                    <a16:creationId xmlns:a16="http://schemas.microsoft.com/office/drawing/2014/main" id="{6A752140-2C74-2E8A-A438-05E89421CDA6}"/>
                  </a:ext>
                </a:extLst>
              </p:cNvPr>
              <p:cNvSpPr txBox="1"/>
              <p:nvPr/>
            </p:nvSpPr>
            <p:spPr>
              <a:xfrm>
                <a:off x="254781" y="5150661"/>
                <a:ext cx="12006492" cy="1200329"/>
              </a:xfrm>
              <a:prstGeom prst="rect">
                <a:avLst/>
              </a:prstGeom>
              <a:noFill/>
            </p:spPr>
            <p:txBody>
              <a:bodyPr wrap="square">
                <a:spAutoFit/>
              </a:bodyPr>
              <a:lstStyle/>
              <a:p>
                <a:r>
                  <a:rPr lang="en-US" altLang="zh-CN" sz="2400" dirty="0">
                    <a:latin typeface="Times New Roman" panose="02020603050405020304" pitchFamily="18" charset="0"/>
                    <a:cs typeface="Times New Roman" panose="02020603050405020304" pitchFamily="18" charset="0"/>
                  </a:rPr>
                  <a:t>Given a set of k relations and a query (</a:t>
                </a:r>
                <a14:m>
                  <m:oMath xmlns:m="http://schemas.openxmlformats.org/officeDocument/2006/math">
                    <m:sSub>
                      <m:sSubPr>
                        <m:ctrlPr>
                          <a:rPr lang="en-US" altLang="zh-CN" sz="2400" b="0" i="1" dirty="0" smtClean="0">
                            <a:latin typeface="Cambria Math" panose="02040503050406030204" pitchFamily="18" charset="0"/>
                            <a:cs typeface="Times New Roman" panose="02020603050405020304" pitchFamily="18" charset="0"/>
                          </a:rPr>
                        </m:ctrlPr>
                      </m:sSubPr>
                      <m:e>
                        <m:r>
                          <a:rPr lang="en-US" altLang="zh-CN" sz="2400" i="1" dirty="0" smtClean="0">
                            <a:latin typeface="Cambria Math" panose="02040503050406030204" pitchFamily="18" charset="0"/>
                            <a:cs typeface="Times New Roman" panose="02020603050405020304" pitchFamily="18" charset="0"/>
                          </a:rPr>
                          <m:t>𝑜</m:t>
                        </m:r>
                      </m:e>
                      <m:sub>
                        <m:r>
                          <a:rPr lang="en-US" altLang="zh-CN" sz="2400" b="0" i="1" dirty="0" smtClean="0">
                            <a:latin typeface="Cambria Math" panose="02040503050406030204" pitchFamily="18" charset="0"/>
                            <a:cs typeface="Times New Roman" panose="02020603050405020304" pitchFamily="18" charset="0"/>
                          </a:rPr>
                          <m:t>𝑎</m:t>
                        </m:r>
                      </m:sub>
                    </m:sSub>
                  </m:oMath>
                </a14:m>
                <a:r>
                  <a:rPr lang="en-US" altLang="zh-CN" sz="2400" dirty="0">
                    <a:latin typeface="Times New Roman" panose="02020603050405020304" pitchFamily="18" charset="0"/>
                    <a:cs typeface="Times New Roman" panose="02020603050405020304" pitchFamily="18" charset="0"/>
                  </a:rPr>
                  <a:t>,</a:t>
                </a:r>
                <a14:m>
                  <m:oMath xmlns:m="http://schemas.openxmlformats.org/officeDocument/2006/math">
                    <m:sSub>
                      <m:sSubPr>
                        <m:ctrlPr>
                          <a:rPr lang="en-US" altLang="zh-CN" sz="2400" b="0" i="1" dirty="0" smtClean="0">
                            <a:latin typeface="Cambria Math" panose="02040503050406030204" pitchFamily="18" charset="0"/>
                            <a:cs typeface="Times New Roman" panose="02020603050405020304" pitchFamily="18" charset="0"/>
                          </a:rPr>
                        </m:ctrlPr>
                      </m:sSubPr>
                      <m:e>
                        <m:r>
                          <a:rPr lang="en-US" altLang="zh-CN" sz="2400" b="0" i="1" dirty="0" smtClean="0">
                            <a:latin typeface="Cambria Math" panose="02040503050406030204" pitchFamily="18" charset="0"/>
                            <a:cs typeface="Times New Roman" panose="02020603050405020304" pitchFamily="18" charset="0"/>
                          </a:rPr>
                          <m:t>𝑟</m:t>
                        </m:r>
                      </m:e>
                      <m:sub>
                        <m:r>
                          <a:rPr lang="en-US" altLang="zh-CN" sz="2400" b="0" i="1" dirty="0" smtClean="0">
                            <a:latin typeface="Cambria Math" panose="02040503050406030204" pitchFamily="18" charset="0"/>
                            <a:cs typeface="Times New Roman" panose="02020603050405020304" pitchFamily="18" charset="0"/>
                          </a:rPr>
                          <m:t>𝑎𝑏</m:t>
                        </m:r>
                      </m:sub>
                    </m:sSub>
                  </m:oMath>
                </a14:m>
                <a:r>
                  <a:rPr lang="en-US" altLang="zh-CN" sz="2400" dirty="0">
                    <a:latin typeface="Times New Roman" panose="02020603050405020304" pitchFamily="18" charset="0"/>
                    <a:cs typeface="Times New Roman" panose="02020603050405020304" pitchFamily="18" charset="0"/>
                  </a:rPr>
                  <a:t>,</a:t>
                </a:r>
                <a14:m>
                  <m:oMath xmlns:m="http://schemas.openxmlformats.org/officeDocument/2006/math">
                    <m:sSub>
                      <m:sSubPr>
                        <m:ctrlPr>
                          <a:rPr lang="en-US" altLang="zh-CN" sz="2400" b="0" i="1" smtClean="0">
                            <a:latin typeface="Cambria Math" panose="02040503050406030204" pitchFamily="18" charset="0"/>
                            <a:cs typeface="Times New Roman" panose="02020603050405020304" pitchFamily="18" charset="0"/>
                          </a:rPr>
                        </m:ctrlPr>
                      </m:sSubPr>
                      <m:e>
                        <m:r>
                          <a:rPr lang="en-US" altLang="zh-CN" sz="2400" b="0" i="1" smtClean="0">
                            <a:latin typeface="Cambria Math" panose="02040503050406030204" pitchFamily="18" charset="0"/>
                            <a:cs typeface="Times New Roman" panose="02020603050405020304" pitchFamily="18" charset="0"/>
                          </a:rPr>
                          <m:t>𝑜</m:t>
                        </m:r>
                      </m:e>
                      <m:sub>
                        <m:r>
                          <a:rPr lang="en-US" altLang="zh-CN" sz="2400" b="0" i="1" smtClean="0">
                            <a:latin typeface="Cambria Math" panose="02040503050406030204" pitchFamily="18" charset="0"/>
                            <a:cs typeface="Times New Roman" panose="02020603050405020304" pitchFamily="18" charset="0"/>
                          </a:rPr>
                          <m:t>𝑏</m:t>
                        </m:r>
                      </m:sub>
                    </m:sSub>
                  </m:oMath>
                </a14:m>
                <a:r>
                  <a:rPr lang="en-US" altLang="zh-CN" sz="2400" dirty="0">
                    <a:latin typeface="Times New Roman" panose="02020603050405020304" pitchFamily="18" charset="0"/>
                    <a:cs typeface="Times New Roman" panose="02020603050405020304" pitchFamily="18" charset="0"/>
                  </a:rPr>
                  <a:t>), LMs are tasked with predicting the relation </a:t>
                </a:r>
                <a14:m>
                  <m:oMath xmlns:m="http://schemas.openxmlformats.org/officeDocument/2006/math">
                    <m:sSub>
                      <m:sSubPr>
                        <m:ctrlPr>
                          <a:rPr lang="en-US" altLang="zh-CN" sz="2400" b="0" i="1" dirty="0" smtClean="0">
                            <a:latin typeface="Cambria Math" panose="02040503050406030204" pitchFamily="18" charset="0"/>
                            <a:cs typeface="Times New Roman" panose="02020603050405020304" pitchFamily="18" charset="0"/>
                          </a:rPr>
                        </m:ctrlPr>
                      </m:sSubPr>
                      <m:e>
                        <m:r>
                          <a:rPr lang="en-US" altLang="zh-CN" sz="2400" b="0" i="1" dirty="0" smtClean="0">
                            <a:latin typeface="Cambria Math" panose="02040503050406030204" pitchFamily="18" charset="0"/>
                            <a:cs typeface="Times New Roman" panose="02020603050405020304" pitchFamily="18" charset="0"/>
                          </a:rPr>
                          <m:t>𝑟</m:t>
                        </m:r>
                      </m:e>
                      <m:sub>
                        <m:r>
                          <a:rPr lang="en-US" altLang="zh-CN" sz="2400" b="0" i="1" dirty="0" smtClean="0">
                            <a:latin typeface="Cambria Math" panose="02040503050406030204" pitchFamily="18" charset="0"/>
                            <a:cs typeface="Times New Roman" panose="02020603050405020304" pitchFamily="18" charset="0"/>
                          </a:rPr>
                          <m:t>𝑎𝑏</m:t>
                        </m:r>
                      </m:sub>
                    </m:sSub>
                  </m:oMath>
                </a14:m>
                <a:r>
                  <a:rPr lang="en-US" altLang="zh-CN" sz="2400" dirty="0">
                    <a:latin typeface="Times New Roman" panose="02020603050405020304" pitchFamily="18" charset="0"/>
                    <a:cs typeface="Times New Roman" panose="02020603050405020304" pitchFamily="18" charset="0"/>
                  </a:rPr>
                  <a:t>. If all constraints present in the story, including the predicted relation constraint (</a:t>
                </a:r>
                <a14:m>
                  <m:oMath xmlns:m="http://schemas.openxmlformats.org/officeDocument/2006/math">
                    <m:sSub>
                      <m:sSubPr>
                        <m:ctrlPr>
                          <a:rPr lang="en-US" altLang="zh-CN" sz="2400" b="0" i="1" dirty="0" smtClean="0">
                            <a:latin typeface="Cambria Math" panose="02040503050406030204" pitchFamily="18" charset="0"/>
                            <a:cs typeface="Times New Roman" panose="02020603050405020304" pitchFamily="18" charset="0"/>
                          </a:rPr>
                        </m:ctrlPr>
                      </m:sSubPr>
                      <m:e>
                        <m:r>
                          <a:rPr lang="en-US" altLang="zh-CN" sz="2400" i="1" dirty="0" smtClean="0">
                            <a:latin typeface="Cambria Math" panose="02040503050406030204" pitchFamily="18" charset="0"/>
                            <a:cs typeface="Times New Roman" panose="02020603050405020304" pitchFamily="18" charset="0"/>
                          </a:rPr>
                          <m:t>𝑜</m:t>
                        </m:r>
                      </m:e>
                      <m:sub>
                        <m:r>
                          <a:rPr lang="en-US" altLang="zh-CN" sz="2400" b="0" i="1" dirty="0" smtClean="0">
                            <a:latin typeface="Cambria Math" panose="02040503050406030204" pitchFamily="18" charset="0"/>
                            <a:cs typeface="Times New Roman" panose="02020603050405020304" pitchFamily="18" charset="0"/>
                          </a:rPr>
                          <m:t>𝑎</m:t>
                        </m:r>
                      </m:sub>
                    </m:sSub>
                  </m:oMath>
                </a14:m>
                <a:r>
                  <a:rPr lang="en-US" altLang="zh-CN" sz="2400" dirty="0">
                    <a:latin typeface="Times New Roman" panose="02020603050405020304" pitchFamily="18" charset="0"/>
                    <a:cs typeface="Times New Roman" panose="02020603050405020304" pitchFamily="18" charset="0"/>
                  </a:rPr>
                  <a:t>,</a:t>
                </a:r>
                <a14:m>
                  <m:oMath xmlns:m="http://schemas.openxmlformats.org/officeDocument/2006/math">
                    <m:sSub>
                      <m:sSubPr>
                        <m:ctrlPr>
                          <a:rPr lang="en-US" altLang="zh-CN" sz="2400" b="0" i="1" dirty="0" smtClean="0">
                            <a:latin typeface="Cambria Math" panose="02040503050406030204" pitchFamily="18" charset="0"/>
                            <a:cs typeface="Times New Roman" panose="02020603050405020304" pitchFamily="18" charset="0"/>
                          </a:rPr>
                        </m:ctrlPr>
                      </m:sSubPr>
                      <m:e>
                        <m:r>
                          <a:rPr lang="en-US" altLang="zh-CN" sz="2400" b="0" i="1" dirty="0" smtClean="0">
                            <a:latin typeface="Cambria Math" panose="02040503050406030204" pitchFamily="18" charset="0"/>
                            <a:cs typeface="Times New Roman" panose="02020603050405020304" pitchFamily="18" charset="0"/>
                          </a:rPr>
                          <m:t>𝑟</m:t>
                        </m:r>
                      </m:e>
                      <m:sub>
                        <m:r>
                          <a:rPr lang="en-US" altLang="zh-CN" sz="2400" b="0" i="1" dirty="0" smtClean="0">
                            <a:latin typeface="Cambria Math" panose="02040503050406030204" pitchFamily="18" charset="0"/>
                            <a:cs typeface="Times New Roman" panose="02020603050405020304" pitchFamily="18" charset="0"/>
                          </a:rPr>
                          <m:t>𝑎𝑏</m:t>
                        </m:r>
                      </m:sub>
                    </m:sSub>
                  </m:oMath>
                </a14:m>
                <a:r>
                  <a:rPr lang="en-US" altLang="zh-CN" sz="2400" dirty="0">
                    <a:latin typeface="Times New Roman" panose="02020603050405020304" pitchFamily="18" charset="0"/>
                    <a:cs typeface="Times New Roman" panose="02020603050405020304" pitchFamily="18" charset="0"/>
                  </a:rPr>
                  <a:t>,</a:t>
                </a:r>
                <a14:m>
                  <m:oMath xmlns:m="http://schemas.openxmlformats.org/officeDocument/2006/math">
                    <m:sSub>
                      <m:sSubPr>
                        <m:ctrlPr>
                          <a:rPr lang="en-US" altLang="zh-CN" sz="2400" b="0" i="1" smtClean="0">
                            <a:latin typeface="Cambria Math" panose="02040503050406030204" pitchFamily="18" charset="0"/>
                            <a:cs typeface="Times New Roman" panose="02020603050405020304" pitchFamily="18" charset="0"/>
                          </a:rPr>
                        </m:ctrlPr>
                      </m:sSubPr>
                      <m:e>
                        <m:r>
                          <a:rPr lang="en-US" altLang="zh-CN" sz="2400" b="0" i="1" smtClean="0">
                            <a:latin typeface="Cambria Math" panose="02040503050406030204" pitchFamily="18" charset="0"/>
                            <a:cs typeface="Times New Roman" panose="02020603050405020304" pitchFamily="18" charset="0"/>
                          </a:rPr>
                          <m:t>𝑜</m:t>
                        </m:r>
                      </m:e>
                      <m:sub>
                        <m:r>
                          <a:rPr lang="en-US" altLang="zh-CN" sz="2400" b="0" i="1" smtClean="0">
                            <a:latin typeface="Cambria Math" panose="02040503050406030204" pitchFamily="18" charset="0"/>
                            <a:cs typeface="Times New Roman" panose="02020603050405020304" pitchFamily="18" charset="0"/>
                          </a:rPr>
                          <m:t>𝑏</m:t>
                        </m:r>
                      </m:sub>
                    </m:sSub>
                  </m:oMath>
                </a14:m>
                <a:r>
                  <a:rPr lang="en-US" altLang="zh-CN" sz="2400" dirty="0">
                    <a:latin typeface="Times New Roman" panose="02020603050405020304" pitchFamily="18" charset="0"/>
                    <a:cs typeface="Times New Roman" panose="02020603050405020304" pitchFamily="18" charset="0"/>
                  </a:rPr>
                  <a:t>), can be simultaneously satisfied, we consider the prediction to be </a:t>
                </a:r>
                <a:r>
                  <a:rPr lang="en-US" altLang="zh-CN" sz="2400" b="1" dirty="0">
                    <a:solidFill>
                      <a:srgbClr val="FF0000"/>
                    </a:solidFill>
                    <a:latin typeface="Times New Roman" panose="02020603050405020304" pitchFamily="18" charset="0"/>
                    <a:cs typeface="Times New Roman" panose="02020603050405020304" pitchFamily="18" charset="0"/>
                  </a:rPr>
                  <a:t>an effective solution</a:t>
                </a:r>
                <a:r>
                  <a:rPr lang="en-US" altLang="zh-CN" sz="2400" dirty="0">
                    <a:latin typeface="Times New Roman" panose="02020603050405020304" pitchFamily="18" charset="0"/>
                    <a:cs typeface="Times New Roman" panose="02020603050405020304" pitchFamily="18" charset="0"/>
                  </a:rPr>
                  <a:t>.</a:t>
                </a:r>
                <a:endParaRPr lang="zh-CN" altLang="en-US" sz="2400" dirty="0">
                  <a:latin typeface="Times New Roman" panose="02020603050405020304" pitchFamily="18" charset="0"/>
                  <a:cs typeface="Times New Roman" panose="02020603050405020304" pitchFamily="18" charset="0"/>
                </a:endParaRPr>
              </a:p>
            </p:txBody>
          </p:sp>
        </mc:Choice>
        <mc:Fallback>
          <p:sp>
            <p:nvSpPr>
              <p:cNvPr id="13" name="文本框 12">
                <a:extLst>
                  <a:ext uri="{FF2B5EF4-FFF2-40B4-BE49-F238E27FC236}">
                    <a16:creationId xmlns:a16="http://schemas.microsoft.com/office/drawing/2014/main" id="{6A752140-2C74-2E8A-A438-05E89421CDA6}"/>
                  </a:ext>
                </a:extLst>
              </p:cNvPr>
              <p:cNvSpPr txBox="1">
                <a:spLocks noRot="1" noChangeAspect="1" noMove="1" noResize="1" noEditPoints="1" noAdjustHandles="1" noChangeArrowheads="1" noChangeShapeType="1" noTextEdit="1"/>
              </p:cNvSpPr>
              <p:nvPr/>
            </p:nvSpPr>
            <p:spPr>
              <a:xfrm>
                <a:off x="254781" y="5150661"/>
                <a:ext cx="12006492" cy="1200329"/>
              </a:xfrm>
              <a:prstGeom prst="rect">
                <a:avLst/>
              </a:prstGeom>
              <a:blipFill>
                <a:blip r:embed="rId5"/>
                <a:stretch>
                  <a:fillRect l="-813" t="-4061" r="-152" b="-10660"/>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79000148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724</TotalTime>
  <Words>2853</Words>
  <Application>Microsoft Office PowerPoint</Application>
  <PresentationFormat>宽屏</PresentationFormat>
  <Paragraphs>807</Paragraphs>
  <Slides>18</Slides>
  <Notes>16</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18</vt:i4>
      </vt:variant>
    </vt:vector>
  </HeadingPairs>
  <TitlesOfParts>
    <vt:vector size="26" baseType="lpstr">
      <vt:lpstr>KaTeX_Main</vt:lpstr>
      <vt:lpstr>等线</vt:lpstr>
      <vt:lpstr>等线 Light</vt:lpstr>
      <vt:lpstr>Arial</vt:lpstr>
      <vt:lpstr>Cambria Math</vt:lpstr>
      <vt:lpstr>Noto Sans</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nan hu</dc:creator>
  <cp:lastModifiedBy>nan hu</cp:lastModifiedBy>
  <cp:revision>10</cp:revision>
  <dcterms:created xsi:type="dcterms:W3CDTF">2025-03-19T02:52:23Z</dcterms:created>
  <dcterms:modified xsi:type="dcterms:W3CDTF">2025-03-19T14:56:51Z</dcterms:modified>
</cp:coreProperties>
</file>