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83" r:id="rId4"/>
    <p:sldId id="277" r:id="rId5"/>
    <p:sldId id="257" r:id="rId6"/>
    <p:sldId id="267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8" r:id="rId15"/>
    <p:sldId id="279" r:id="rId16"/>
    <p:sldId id="268" r:id="rId17"/>
    <p:sldId id="269" r:id="rId18"/>
    <p:sldId id="280" r:id="rId19"/>
    <p:sldId id="271" r:id="rId20"/>
    <p:sldId id="272" r:id="rId21"/>
    <p:sldId id="273" r:id="rId22"/>
    <p:sldId id="274" r:id="rId23"/>
    <p:sldId id="275" r:id="rId24"/>
    <p:sldId id="276" r:id="rId25"/>
    <p:sldId id="281" r:id="rId26"/>
    <p:sldId id="282" r:id="rId27"/>
  </p:sldIdLst>
  <p:sldSz cx="12192000" cy="6858000"/>
  <p:notesSz cx="6858000" cy="9144000"/>
  <p:defaultTextStyle>
    <a:defPPr>
      <a:defRPr lang="z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79"/>
    <p:restoredTop sz="80498"/>
  </p:normalViewPr>
  <p:slideViewPr>
    <p:cSldViewPr snapToGrid="0">
      <p:cViewPr>
        <p:scale>
          <a:sx n="100" d="100"/>
          <a:sy n="100" d="100"/>
        </p:scale>
        <p:origin x="1008" y="168"/>
      </p:cViewPr>
      <p:guideLst/>
    </p:cSldViewPr>
  </p:slid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97F84-AB06-5D4F-810F-7393183EDEB0}" type="datetimeFigureOut">
              <a:rPr kumimoji="1" lang="zh" altLang="en-US" smtClean="0"/>
              <a:t>2025/4/10</a:t>
            </a:fld>
            <a:endParaRPr kumimoji="1" lang="zh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  <a:endParaRPr kumimoji="1" lang="zh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EE462-D0E5-124B-B9A3-CE31679E9C02}" type="slidenum">
              <a:rPr kumimoji="1" lang="zh" altLang="en-US" smtClean="0"/>
              <a:t>‹#›</a:t>
            </a:fld>
            <a:endParaRPr kumimoji="1" lang="zh" altLang="en-US"/>
          </a:p>
        </p:txBody>
      </p:sp>
    </p:spTree>
    <p:extLst>
      <p:ext uri="{BB962C8B-B14F-4D97-AF65-F5344CB8AC3E}">
        <p14:creationId xmlns:p14="http://schemas.microsoft.com/office/powerpoint/2010/main" val="4097653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503.01307#:~:text=behaviors%20enables%20substantial%20improvements%20during,explaining%20why%20some%20language%20models" TargetMode="External"/><Relationship Id="rId3" Type="http://schemas.openxmlformats.org/officeDocument/2006/relationships/hyperlink" Target="https://arxiv.org/abs/2503.01307#:~:text=%3E%20Abstract%3ATest,four%20key%20cognitive%20behaviors" TargetMode="External"/><Relationship Id="rId7" Type="http://schemas.openxmlformats.org/officeDocument/2006/relationships/hyperlink" Target="https://arxiv.org/abs/2503.01307#:~:text=initially%20lacks%20them,improvement%20trajectory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arxiv.org/abs/2503.01307#:~:text=much%20like%20skilled%20human%20experts,Our%20study" TargetMode="External"/><Relationship Id="rId5" Type="http://schemas.openxmlformats.org/officeDocument/2006/relationships/hyperlink" Target="https://arxiv.org/abs/2503.01307#:~:text=Countdown,during%20RL%2C%20matching%20or%20exceeding" TargetMode="External"/><Relationship Id="rId10" Type="http://schemas.openxmlformats.org/officeDocument/2006/relationships/hyperlink" Target="https://arxiv.org/abs/2503.01307#:~:text=behaviors%2C%20enables%20the%20Llama%20model,additional%20computation%20while%20others%20plateau" TargetMode="External"/><Relationship Id="rId4" Type="http://schemas.openxmlformats.org/officeDocument/2006/relationships/hyperlink" Target="https://arxiv.org/abs/2503.01307#:~:text=substantial%20gains%20while%20others%20quickly,systematic%20experimentation%20with%20controlled%20behavioral" TargetMode="External"/><Relationship Id="rId9" Type="http://schemas.openxmlformats.org/officeDocument/2006/relationships/hyperlink" Target="https://arxiv.org/abs/2503.01307#:~:text=than%20correctness%20of%20answers%2C%20proves,additional%20computation%20while%20others%20plateau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ar5iv.org/html/2312.06585v4#:~:text=accuracy%20improvement%20with%20ReSTEM%20is,performance%2C%20and%20improvements%20on%20these" TargetMode="External"/><Relationship Id="rId3" Type="http://schemas.openxmlformats.org/officeDocument/2006/relationships/hyperlink" Target="https://ar5iv.org/html/2312.06585v4#:~:text=Fine,Testing%20on%20advanced%20MATH" TargetMode="External"/><Relationship Id="rId7" Type="http://schemas.openxmlformats.org/officeDocument/2006/relationships/hyperlink" Target="https://ar5iv.org/html/2312.06585v4#:~:text=match%20at%20L524%20A%20key,not%20entirely%20fair%2C%20it%20also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ar5iv.org/html/2312.06585v4#:~:text=samples%2C%20and%20,generated%20data" TargetMode="External"/><Relationship Id="rId5" Type="http://schemas.openxmlformats.org/officeDocument/2006/relationships/hyperlink" Target="https://ar5iv.org/html/2312.06585v4#:~:text=maximization%2C%20which%20we%20call%20ReSTEM%2C,generated%20data" TargetMode="External"/><Relationship Id="rId4" Type="http://schemas.openxmlformats.org/officeDocument/2006/relationships/hyperlink" Target="https://ar5iv.org/html/2312.06585v4#:~:text=feedback%2C%20for%20example%2C%20on%20math,generated%20data" TargetMode="External"/><Relationship Id="rId9" Type="http://schemas.openxmlformats.org/officeDocument/2006/relationships/hyperlink" Target="https://ar5iv.org/html/2312.06585v4#:~:text=A%20key%20strength%20of%20ReSTEM,not%20entirely%20fair%2C%20it%20also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5iv.org/pdf/2503.17439#:~:text=Leveraging%20stepwise%20error%20for%20enhanced,Lucie%C2%A0Charlotte%20Magister%2C%20Jonathan%20Mallinso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ar5iv.org/pdf/2503.17439#:~:text=,04519" TargetMode="External"/><Relationship Id="rId5" Type="http://schemas.openxmlformats.org/officeDocument/2006/relationships/hyperlink" Target="https://ar5iv.org/pdf/2503.17439#:~:text=,Lucie%C2%A0Charlotte%20Magister%2C%20Jonathan%20Mallinson" TargetMode="External"/><Relationship Id="rId4" Type="http://schemas.openxmlformats.org/officeDocument/2006/relationships/hyperlink" Target="https://ar5iv.org/pdf/2503.17439#:~:text=,Toma%C5%A1ev%2C%20Richard%20Tanburn%2C%20Peter%20Battaglia" TargetMode="External"/></Relationships>
</file>

<file path=ppt/notesSlides/_rels/notes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aclanthology.org/2023.emnlp-main.67.pdf#:~:text=PaLM%20540B%20model%20%2874.4,improvement" TargetMode="External"/><Relationship Id="rId3" Type="http://schemas.openxmlformats.org/officeDocument/2006/relationships/hyperlink" Target="https://aclanthology.org/2023.emnlp-main.67.pdf#:~:text=demonstrate%20that%20an%20LLM%20is,on" TargetMode="External"/><Relationship Id="rId7" Type="http://schemas.openxmlformats.org/officeDocument/2006/relationships/hyperlink" Target="https://aclanthology.org/2023.emnlp-main.67.pdf#:~:text=generated%20so%02lutions%20as%20target%20outputs,We%20conduct%20ablation%20studies%20and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aclanthology.org/2023.emnlp-main.67.pdf#:~:text=%28temperature%20T%20,%282023" TargetMode="External"/><Relationship Id="rId5" Type="http://schemas.openxmlformats.org/officeDocument/2006/relationships/hyperlink" Target="https://aclanthology.org/2023.emnlp-main.67.pdf#:~:text=Figure%201%3A%20Overview%20of%20our,as%20the%20final%20training%20samples" TargetMode="External"/><Relationship Id="rId10" Type="http://schemas.openxmlformats.org/officeDocument/2006/relationships/hyperlink" Target="https://aclanthology.org/2023.emnlp-main.67.pdf#:~:text=The%20most%20consistent%20answer%20is,%282023" TargetMode="External"/><Relationship Id="rId4" Type="http://schemas.openxmlformats.org/officeDocument/2006/relationships/hyperlink" Target="https://aclanthology.org/2023.emnlp-main.67.pdf#:~:text=unlabeled%20questions%20using%20Chain,the%20general%20reasoning%20abil%02ity%20of" TargetMode="External"/><Relationship Id="rId9" Type="http://schemas.openxmlformats.org/officeDocument/2006/relationships/hyperlink" Target="https://aclanthology.org/2023.emnlp-main.67.pdf#:~:text=unlabeled%20questions%20using%20Chain,resource%20cases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r5iv.org/pdf/2503.17439#:~:text=preprint%20arXiv%3A2405.06682.%20,Puyu%20Cai%2C%20Subrota%C2%A0K%20Mondal%2C%20and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ar5iv.org/pdf/2503.17439#:~:text=preprint%20arXiv%3A2405.06682.%20,Neural%20Information%20Processing%20Systems%2C%2036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r5iv.org/pdf/2503.17439#:~:text=,12917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ar5iv.org/pdf/2503.17439#:~:text=,Jingcheng%20Hu%2C%20Yixuan%20Wei%2C%20Nanning" TargetMode="External"/></Relationships>
</file>

<file path=ppt/notesSlides/_rels/notes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501.17161#:~:text=especially%20when%20trained%20with%20an,generalization%20in%20the%20visual%20domain" TargetMode="External"/><Relationship Id="rId3" Type="http://schemas.openxmlformats.org/officeDocument/2006/relationships/hyperlink" Target="https://arxiv.org/abs/2501.17161#:~:text=%3E%20Abstract%3ASupervised%20fine,based%20reward%2C%20generalizes%20across%20both" TargetMode="External"/><Relationship Id="rId7" Type="http://schemas.openxmlformats.org/officeDocument/2006/relationships/hyperlink" Target="https://ar5iv.org/html/2501.17161v1#:~:text=5%20Results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ar5iv.org/html/2501.17161v1#:~:text=variants%20in%20both%20textual%20and,These%20findings%20demonstrate%20the" TargetMode="External"/><Relationship Id="rId11" Type="http://schemas.openxmlformats.org/officeDocument/2006/relationships/hyperlink" Target="https://ar5iv.org/html/2501.17161v1#:~:text=In%20this%20paper%2C%20we%20presented,SFT%2C%20and%20the%20role%20of" TargetMode="External"/><Relationship Id="rId5" Type="http://schemas.openxmlformats.org/officeDocument/2006/relationships/hyperlink" Target="https://ar5iv.org/html/2501.17161v1#:~:text=reasoning%20card%20game%2C%20and%20also,SFT%20is%20still%20helpful%20for" TargetMode="External"/><Relationship Id="rId10" Type="http://schemas.openxmlformats.org/officeDocument/2006/relationships/hyperlink" Target="https://arxiv.org/abs/2501.17161#:~:text=training%20data%20and%20struggles%20to,the%20model%27s%20output%20format%2C%20enabling" TargetMode="External"/><Relationship Id="rId4" Type="http://schemas.openxmlformats.org/officeDocument/2006/relationships/hyperlink" Target="https://arxiv.org/abs/2501.17161#:~:text=in%20enhancing%20model%20generalization%20capabilities,distribution%20scenarios.%20Further" TargetMode="External"/><Relationship Id="rId9" Type="http://schemas.openxmlformats.org/officeDocument/2006/relationships/hyperlink" Target="https://ar5iv.org/html/2501.17161v1#:~:text=In%20this%20paper%2C%20we%20presented,two%20challenges%20were%20not%20resolved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EE462-D0E5-124B-B9A3-CE31679E9C02}" type="slidenum">
              <a:rPr kumimoji="1" lang="zh" altLang="en-US" smtClean="0"/>
              <a:t>5</a:t>
            </a:fld>
            <a:endParaRPr kumimoji="1" lang="zh" altLang="en-US"/>
          </a:p>
        </p:txBody>
      </p:sp>
    </p:spTree>
    <p:extLst>
      <p:ext uri="{BB962C8B-B14F-4D97-AF65-F5344CB8AC3E}">
        <p14:creationId xmlns:p14="http://schemas.microsoft.com/office/powerpoint/2010/main" val="2745871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探究了为何某些</a:t>
            </a:r>
            <a:r>
              <a:rPr lang="en" altLang="zh" dirty="0"/>
              <a:t>LLM</a:t>
            </a:r>
            <a:r>
              <a:rPr lang="zh-CN" altLang="en-US" dirty="0"/>
              <a:t>经过</a:t>
            </a:r>
            <a:r>
              <a:rPr lang="en" altLang="zh" dirty="0"/>
              <a:t>RL</a:t>
            </a:r>
            <a:r>
              <a:rPr lang="zh-CN" altLang="en-US" dirty="0"/>
              <a:t>训练后推理能力显著提高，而另一些类似规模的模型却停滞不前​</a:t>
            </a:r>
            <a:r>
              <a:rPr lang="en" altLang="zh" dirty="0">
                <a:hlinkClick r:id="rId3"/>
              </a:rPr>
              <a:t> </a:t>
            </a:r>
            <a:endParaRPr lang="en" altLang="zh" dirty="0"/>
          </a:p>
          <a:p>
            <a:r>
              <a:rPr lang="en" altLang="zh" dirty="0"/>
              <a:t>​</a:t>
            </a:r>
            <a:r>
              <a:rPr lang="en" altLang="zh" dirty="0">
                <a:hlinkClick r:id="rId4"/>
              </a:rPr>
              <a:t> 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zh-CN" altLang="en-US" dirty="0"/>
              <a:t>作者将原因归结于模型初始是否具备“四大认知习惯”：</a:t>
            </a:r>
            <a:r>
              <a:rPr lang="zh-CN" altLang="en-US" b="1" dirty="0"/>
              <a:t>结果验证</a:t>
            </a:r>
            <a:r>
              <a:rPr lang="en-US" altLang="zh-CN" dirty="0"/>
              <a:t>(</a:t>
            </a:r>
            <a:r>
              <a:rPr lang="en" altLang="zh" dirty="0"/>
              <a:t>verification)</a:t>
            </a:r>
            <a:r>
              <a:rPr lang="zh" altLang="en" dirty="0"/>
              <a:t>、</a:t>
            </a:r>
            <a:r>
              <a:rPr lang="zh-CN" altLang="en-US" b="1" dirty="0"/>
              <a:t>回溯检索</a:t>
            </a:r>
            <a:r>
              <a:rPr lang="en-US" altLang="zh-CN" dirty="0"/>
              <a:t>(</a:t>
            </a:r>
            <a:r>
              <a:rPr lang="en" altLang="zh" dirty="0"/>
              <a:t>backtracking)</a:t>
            </a:r>
            <a:r>
              <a:rPr lang="zh" altLang="en" dirty="0"/>
              <a:t>、</a:t>
            </a:r>
            <a:r>
              <a:rPr lang="zh-CN" altLang="en-US" b="1" dirty="0"/>
              <a:t>子目标设定</a:t>
            </a:r>
            <a:r>
              <a:rPr lang="en-US" altLang="zh-CN" dirty="0"/>
              <a:t>(</a:t>
            </a:r>
            <a:r>
              <a:rPr lang="en" altLang="zh" dirty="0"/>
              <a:t>subgoal setting)</a:t>
            </a:r>
            <a:r>
              <a:rPr lang="zh" altLang="en" dirty="0"/>
              <a:t>、</a:t>
            </a:r>
            <a:r>
              <a:rPr lang="zh-CN" altLang="en-US" b="1" dirty="0"/>
              <a:t>逆向推演</a:t>
            </a:r>
            <a:r>
              <a:rPr lang="en-US" altLang="zh-CN" dirty="0"/>
              <a:t>(</a:t>
            </a:r>
            <a:r>
              <a:rPr lang="en" altLang="zh" dirty="0"/>
              <a:t>backward chaining)​</a:t>
            </a:r>
            <a:r>
              <a:rPr lang="en" altLang="zh" dirty="0">
                <a:hlinkClick r:id="rId5"/>
              </a:rPr>
              <a:t> 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zh-CN" altLang="en-US" dirty="0"/>
              <a:t>通过案例研究发现：在同样的算术谜题“</a:t>
            </a:r>
            <a:r>
              <a:rPr lang="en" altLang="zh" dirty="0"/>
              <a:t>Countdown”</a:t>
            </a:r>
            <a:r>
              <a:rPr lang="zh-CN" altLang="en-US" dirty="0"/>
              <a:t>游戏中，小模型</a:t>
            </a:r>
            <a:r>
              <a:rPr lang="en" altLang="zh" dirty="0"/>
              <a:t>Qwen-2.5B</a:t>
            </a:r>
            <a:r>
              <a:rPr lang="zh-CN" altLang="en-US" dirty="0"/>
              <a:t>在</a:t>
            </a:r>
            <a:r>
              <a:rPr lang="en" altLang="zh" dirty="0"/>
              <a:t>RL</a:t>
            </a:r>
            <a:r>
              <a:rPr lang="zh-CN" altLang="en-US" dirty="0"/>
              <a:t>训练过程中自发涌现了上述推理行为，因此性能不断提升；而</a:t>
            </a:r>
            <a:r>
              <a:rPr lang="en" altLang="zh" dirty="0"/>
              <a:t>Llama-3.2B</a:t>
            </a:r>
            <a:r>
              <a:rPr lang="zh-CN" altLang="en-US" dirty="0"/>
              <a:t>最初缺乏这些习惯，导致学习收益有限​</a:t>
            </a:r>
            <a:r>
              <a:rPr lang="en" altLang="zh" dirty="0">
                <a:hlinkClick r:id="rId6"/>
              </a:rPr>
              <a:t> </a:t>
            </a:r>
            <a:endParaRPr lang="en" altLang="zh" dirty="0"/>
          </a:p>
          <a:p>
            <a:r>
              <a:rPr lang="en" altLang="zh" dirty="0"/>
              <a:t>​</a:t>
            </a:r>
            <a:r>
              <a:rPr lang="en" altLang="zh" dirty="0">
                <a:hlinkClick r:id="rId7"/>
              </a:rPr>
              <a:t> 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zh-CN" altLang="en-US" dirty="0"/>
              <a:t>随后，作者通过</a:t>
            </a:r>
            <a:r>
              <a:rPr lang="zh-CN" altLang="en-US" b="1" dirty="0"/>
              <a:t>行为注入</a:t>
            </a:r>
            <a:r>
              <a:rPr lang="zh-CN" altLang="en-US" dirty="0"/>
              <a:t>实验验证了这些习惯的重要性：在</a:t>
            </a:r>
            <a:r>
              <a:rPr lang="en" altLang="zh" dirty="0"/>
              <a:t>Llama</a:t>
            </a:r>
            <a:r>
              <a:rPr lang="zh-CN" altLang="en-US" dirty="0"/>
              <a:t>训练前或推理时加入含上述模式的示例（即对模型进行具有验证、回溯等步骤的</a:t>
            </a:r>
            <a:r>
              <a:rPr lang="zh-CN" altLang="en-US" i="1" dirty="0"/>
              <a:t>提示微调</a:t>
            </a:r>
            <a:r>
              <a:rPr lang="en-US" altLang="zh-CN" i="1" dirty="0"/>
              <a:t>/</a:t>
            </a:r>
            <a:r>
              <a:rPr lang="zh-CN" altLang="en-US" i="1" dirty="0"/>
              <a:t>预训练</a:t>
            </a:r>
            <a:r>
              <a:rPr lang="zh-CN" altLang="en-US" dirty="0"/>
              <a:t>），可大幅提升其</a:t>
            </a:r>
            <a:r>
              <a:rPr lang="en" altLang="zh" dirty="0"/>
              <a:t>RL</a:t>
            </a:r>
            <a:r>
              <a:rPr lang="zh-CN" altLang="en-US" dirty="0"/>
              <a:t>训练效果，使之赶上甚至超过原本更强的</a:t>
            </a:r>
            <a:r>
              <a:rPr lang="en" altLang="zh" dirty="0" err="1"/>
              <a:t>Qwen</a:t>
            </a:r>
            <a:r>
              <a:rPr lang="en" altLang="zh" dirty="0"/>
              <a:t>​</a:t>
            </a:r>
            <a:r>
              <a:rPr lang="en" altLang="zh" dirty="0">
                <a:hlinkClick r:id="rId7"/>
              </a:rPr>
              <a:t> 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zh-CN" altLang="en-US" dirty="0"/>
              <a:t>有趣的是，即便注入的是</a:t>
            </a:r>
            <a:r>
              <a:rPr lang="zh-CN" altLang="en-US" i="1" dirty="0"/>
              <a:t>包含正确推理模式但最终答案错误</a:t>
            </a:r>
            <a:r>
              <a:rPr lang="zh-CN" altLang="en-US" dirty="0"/>
              <a:t>的示例，模型依然收益良多，说明关键在于推理过程模式而非答案对错​</a:t>
            </a:r>
            <a:r>
              <a:rPr lang="en" altLang="zh" dirty="0">
                <a:hlinkClick r:id="rId8"/>
              </a:rPr>
              <a:t> 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zh-CN" altLang="en-US" dirty="0"/>
              <a:t>另外，通过继续预训练加入大量包含这些习惯的开放网络数学数据，</a:t>
            </a:r>
            <a:r>
              <a:rPr lang="en" altLang="zh" dirty="0"/>
              <a:t>Llama</a:t>
            </a:r>
            <a:r>
              <a:rPr lang="zh-CN" altLang="en-US" dirty="0"/>
              <a:t>的自我提升能力几乎追平了</a:t>
            </a:r>
            <a:r>
              <a:rPr lang="en" altLang="zh" dirty="0" err="1"/>
              <a:t>Qwen</a:t>
            </a:r>
            <a:r>
              <a:rPr lang="en" altLang="zh" dirty="0"/>
              <a:t>​</a:t>
            </a:r>
            <a:r>
              <a:rPr lang="en" altLang="zh" dirty="0">
                <a:hlinkClick r:id="rId9"/>
              </a:rPr>
              <a:t> 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zh-CN" altLang="en-US" dirty="0"/>
              <a:t>结论：</a:t>
            </a:r>
            <a:r>
              <a:rPr lang="zh-CN" altLang="en-US" b="1" dirty="0"/>
              <a:t>模型初始的思维方式决定了其自我改进上限</a:t>
            </a:r>
            <a:r>
              <a:rPr lang="zh-CN" altLang="en-US" dirty="0"/>
              <a:t>​</a:t>
            </a:r>
            <a:r>
              <a:rPr lang="en" altLang="zh" dirty="0">
                <a:hlinkClick r:id="rId5"/>
              </a:rPr>
              <a:t> </a:t>
            </a:r>
            <a:endParaRPr lang="en" altLang="zh" dirty="0"/>
          </a:p>
          <a:p>
            <a:r>
              <a:rPr lang="en" altLang="zh" dirty="0"/>
              <a:t>​</a:t>
            </a:r>
            <a:r>
              <a:rPr lang="en" altLang="zh" dirty="0">
                <a:hlinkClick r:id="rId10"/>
              </a:rPr>
              <a:t> 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zh-CN" altLang="en-US" dirty="0"/>
              <a:t>具备验证、回溯等习惯的模型更能利用额外算力迭代提升；反之，缺乏这些行为的模型需要先“教会它如何思考”再期待它自我进步。</a:t>
            </a:r>
            <a:endParaRPr kumimoji="1" lang="zh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EE462-D0E5-124B-B9A3-CE31679E9C02}" type="slidenum">
              <a:rPr kumimoji="1" lang="zh" altLang="en-US" smtClean="0"/>
              <a:t>16</a:t>
            </a:fld>
            <a:endParaRPr kumimoji="1" lang="zh" altLang="en-US"/>
          </a:p>
        </p:txBody>
      </p:sp>
    </p:spTree>
    <p:extLst>
      <p:ext uri="{BB962C8B-B14F-4D97-AF65-F5344CB8AC3E}">
        <p14:creationId xmlns:p14="http://schemas.microsoft.com/office/powerpoint/2010/main" val="4015425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EE462-D0E5-124B-B9A3-CE31679E9C02}" type="slidenum">
              <a:rPr kumimoji="1" lang="zh" altLang="en-US" smtClean="0"/>
              <a:t>17</a:t>
            </a:fld>
            <a:endParaRPr kumimoji="1" lang="zh" altLang="en-US"/>
          </a:p>
        </p:txBody>
      </p:sp>
    </p:spTree>
    <p:extLst>
      <p:ext uri="{BB962C8B-B14F-4D97-AF65-F5344CB8AC3E}">
        <p14:creationId xmlns:p14="http://schemas.microsoft.com/office/powerpoint/2010/main" val="27796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9A2A6-9F49-751F-498F-0AB95F3BC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38749F6-BF7E-1DD5-A412-2213275261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482F0D9-C494-7D42-1248-3AE5561B8D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探讨如何</a:t>
            </a:r>
            <a:r>
              <a:rPr lang="zh-CN" altLang="en-US" b="1" dirty="0"/>
              <a:t>超越人类提供的数据</a:t>
            </a:r>
            <a:r>
              <a:rPr lang="zh-CN" altLang="en-US" dirty="0"/>
              <a:t>来训练模型解决复杂问题​</a:t>
            </a:r>
            <a:r>
              <a:rPr lang="en" altLang="zh" dirty="0">
                <a:hlinkClick r:id="rId3"/>
              </a:rPr>
              <a:t> 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zh-CN" altLang="en-US" dirty="0"/>
              <a:t>作者聚焦于有客观反馈信号的任务（如数学证明题有对错检查，代码题可通过测试），提出一种基于期望最大化的自训练算法</a:t>
            </a:r>
            <a:r>
              <a:rPr lang="en" altLang="zh" dirty="0" err="1"/>
              <a:t>ReSTEM</a:t>
            </a:r>
            <a:r>
              <a:rPr lang="zh" altLang="en" dirty="0"/>
              <a:t>： </a:t>
            </a:r>
            <a:r>
              <a:rPr lang="en" altLang="zh" dirty="0"/>
              <a:t>(1) </a:t>
            </a:r>
            <a:r>
              <a:rPr lang="zh-CN" altLang="en-US" dirty="0"/>
              <a:t>让模型生成大量解题尝试，利用</a:t>
            </a:r>
            <a:r>
              <a:rPr lang="zh-CN" altLang="en-US" b="1" dirty="0"/>
              <a:t>二元反馈</a:t>
            </a:r>
            <a:r>
              <a:rPr lang="en-US" altLang="zh-CN" dirty="0"/>
              <a:t>(</a:t>
            </a:r>
            <a:r>
              <a:rPr lang="zh-CN" altLang="en-US" dirty="0"/>
              <a:t>对</a:t>
            </a:r>
            <a:r>
              <a:rPr lang="en-US" altLang="zh-CN" dirty="0"/>
              <a:t>/</a:t>
            </a:r>
            <a:r>
              <a:rPr lang="zh-CN" altLang="en-US" dirty="0"/>
              <a:t>错</a:t>
            </a:r>
            <a:r>
              <a:rPr lang="en-US" altLang="zh-CN" dirty="0"/>
              <a:t>)</a:t>
            </a:r>
            <a:r>
              <a:rPr lang="zh-CN" altLang="en-US" dirty="0"/>
              <a:t>筛选出正确样本；</a:t>
            </a:r>
            <a:r>
              <a:rPr lang="en-US" altLang="zh-CN" dirty="0"/>
              <a:t>(2) </a:t>
            </a:r>
            <a:r>
              <a:rPr lang="zh-CN" altLang="en-US" dirty="0"/>
              <a:t>用筛选出的模型解答微调模型；</a:t>
            </a:r>
            <a:r>
              <a:rPr lang="en-US" altLang="zh-CN" dirty="0"/>
              <a:t>(3) </a:t>
            </a:r>
            <a:r>
              <a:rPr lang="zh-CN" altLang="en-US" dirty="0"/>
              <a:t>重复以上过程多轮​</a:t>
            </a:r>
            <a:r>
              <a:rPr lang="en" altLang="zh" dirty="0">
                <a:hlinkClick r:id="rId4"/>
              </a:rPr>
              <a:t> 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zh-CN" altLang="en-US" dirty="0"/>
              <a:t>在数学</a:t>
            </a:r>
            <a:r>
              <a:rPr lang="en-US" altLang="zh-CN" dirty="0"/>
              <a:t>(</a:t>
            </a:r>
            <a:r>
              <a:rPr lang="en" altLang="zh" dirty="0"/>
              <a:t>MATH)</a:t>
            </a:r>
            <a:r>
              <a:rPr lang="zh-CN" altLang="en-US" dirty="0"/>
              <a:t>和编程</a:t>
            </a:r>
            <a:r>
              <a:rPr lang="en-US" altLang="zh-CN" dirty="0"/>
              <a:t>(</a:t>
            </a:r>
            <a:r>
              <a:rPr lang="en" altLang="zh" dirty="0"/>
              <a:t>APPS/</a:t>
            </a:r>
            <a:r>
              <a:rPr lang="en" altLang="zh" dirty="0" err="1"/>
              <a:t>HumanEval</a:t>
            </a:r>
            <a:r>
              <a:rPr lang="en" altLang="zh" dirty="0"/>
              <a:t>)</a:t>
            </a:r>
            <a:r>
              <a:rPr lang="zh-CN" altLang="en-US" dirty="0"/>
              <a:t>基准上，</a:t>
            </a:r>
            <a:r>
              <a:rPr lang="en" altLang="zh" dirty="0" err="1"/>
              <a:t>ReSTEM</a:t>
            </a:r>
            <a:r>
              <a:rPr lang="zh-CN" altLang="en-US" dirty="0"/>
              <a:t>在不使用额外人工解答的前提下，使</a:t>
            </a:r>
            <a:r>
              <a:rPr lang="en" altLang="zh" dirty="0"/>
              <a:t>PaLM-2</a:t>
            </a:r>
            <a:r>
              <a:rPr lang="zh-CN" altLang="en-US" dirty="0"/>
              <a:t>系列模型成绩</a:t>
            </a:r>
            <a:r>
              <a:rPr lang="zh-CN" altLang="en-US" b="1" dirty="0"/>
              <a:t>大幅超越</a:t>
            </a:r>
            <a:r>
              <a:rPr lang="zh-CN" altLang="en-US" dirty="0"/>
              <a:t>仅用人类数据微调的基线​</a:t>
            </a:r>
            <a:r>
              <a:rPr lang="en" altLang="zh" dirty="0">
                <a:hlinkClick r:id="rId5"/>
              </a:rPr>
              <a:t> 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zh-CN" altLang="en-US" dirty="0"/>
              <a:t>例如，中等模型在</a:t>
            </a:r>
            <a:r>
              <a:rPr lang="en" altLang="zh" dirty="0"/>
              <a:t>MATH</a:t>
            </a:r>
            <a:r>
              <a:rPr lang="zh-CN" altLang="en-US" dirty="0"/>
              <a:t>上的准确率经多轮</a:t>
            </a:r>
            <a:r>
              <a:rPr lang="en" altLang="zh" dirty="0" err="1"/>
              <a:t>ReSTEM</a:t>
            </a:r>
            <a:r>
              <a:rPr lang="zh-CN" altLang="en-US" dirty="0"/>
              <a:t>提升了数十个百分点，超过使用人类标注训练的模型表现​</a:t>
            </a:r>
            <a:r>
              <a:rPr lang="en" altLang="zh" dirty="0">
                <a:hlinkClick r:id="rId6"/>
              </a:rPr>
              <a:t> 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zh-CN" altLang="en-US" dirty="0"/>
              <a:t>分析强调了</a:t>
            </a:r>
            <a:r>
              <a:rPr lang="en" altLang="zh" dirty="0" err="1"/>
              <a:t>ReSTEM</a:t>
            </a:r>
            <a:r>
              <a:rPr lang="zh-CN" altLang="en-US" dirty="0"/>
              <a:t>的优势：每道题可积累</a:t>
            </a:r>
            <a:r>
              <a:rPr lang="zh-CN" altLang="en-US" b="1" dirty="0"/>
              <a:t>多个不同解法</a:t>
            </a:r>
            <a:r>
              <a:rPr lang="zh-CN" altLang="en-US" dirty="0"/>
              <a:t>供训练（人类数据通常每题只有单一解），极大丰富了训练信号​</a:t>
            </a:r>
            <a:r>
              <a:rPr lang="en" altLang="zh" dirty="0">
                <a:hlinkClick r:id="rId7"/>
              </a:rPr>
              <a:t> </a:t>
            </a:r>
            <a:endParaRPr lang="en" altLang="zh" dirty="0"/>
          </a:p>
          <a:p>
            <a:r>
              <a:rPr lang="zh" altLang="en" dirty="0"/>
              <a:t>；</a:t>
            </a:r>
            <a:r>
              <a:rPr lang="zh-CN" altLang="en-US" dirty="0"/>
              <a:t>而且随着模型规模增大，收益愈发明显​</a:t>
            </a:r>
            <a:r>
              <a:rPr lang="en" altLang="zh" dirty="0">
                <a:hlinkClick r:id="rId8"/>
              </a:rPr>
              <a:t> </a:t>
            </a:r>
            <a:endParaRPr lang="en" altLang="zh" dirty="0"/>
          </a:p>
          <a:p>
            <a:r>
              <a:rPr lang="en" altLang="zh" dirty="0"/>
              <a:t>​</a:t>
            </a:r>
            <a:r>
              <a:rPr lang="en" altLang="zh" dirty="0">
                <a:hlinkClick r:id="rId9"/>
              </a:rPr>
              <a:t> 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zh-CN" altLang="en-US" dirty="0"/>
              <a:t>结论：通过模型自生成</a:t>
            </a:r>
            <a:r>
              <a:rPr lang="en-US" altLang="zh-CN" dirty="0"/>
              <a:t>+</a:t>
            </a:r>
            <a:r>
              <a:rPr lang="zh-CN" altLang="en-US" dirty="0"/>
              <a:t>自动反馈筛选循环，</a:t>
            </a:r>
            <a:r>
              <a:rPr lang="en" altLang="zh" dirty="0"/>
              <a:t>LLM</a:t>
            </a:r>
            <a:r>
              <a:rPr lang="zh-CN" altLang="en-US" dirty="0"/>
              <a:t>能够突破人工数据瓶颈，在复杂问题求解上达到更高水平​</a:t>
            </a:r>
            <a:r>
              <a:rPr lang="en" altLang="zh" dirty="0">
                <a:hlinkClick r:id="rId5"/>
              </a:rPr>
              <a:t> </a:t>
            </a:r>
            <a:endParaRPr lang="en" altLang="zh" dirty="0"/>
          </a:p>
          <a:p>
            <a:r>
              <a:rPr lang="en" altLang="zh" dirty="0"/>
              <a:t>​</a:t>
            </a:r>
            <a:r>
              <a:rPr lang="en" altLang="zh" dirty="0">
                <a:hlinkClick r:id="rId9"/>
              </a:rPr>
              <a:t> 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zh-CN" altLang="en-US" dirty="0"/>
              <a:t>这表明合理利用自动反馈的自训练可</a:t>
            </a:r>
            <a:r>
              <a:rPr lang="zh-CN" altLang="en-US" b="1" dirty="0"/>
              <a:t>显著减少对人工标注的依赖</a:t>
            </a:r>
            <a:r>
              <a:rPr lang="zh-CN" altLang="en-US" dirty="0"/>
              <a:t>，实现模型自主进化。</a:t>
            </a:r>
            <a:endParaRPr kumimoji="1" lang="zh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B6ACE7-9AB3-90F7-E3B5-66B94DF98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EE462-D0E5-124B-B9A3-CE31679E9C02}" type="slidenum">
              <a:rPr kumimoji="1" lang="zh" altLang="en-US" smtClean="0"/>
              <a:t>18</a:t>
            </a:fld>
            <a:endParaRPr kumimoji="1" lang="zh" altLang="en-US"/>
          </a:p>
        </p:txBody>
      </p:sp>
    </p:spTree>
    <p:extLst>
      <p:ext uri="{BB962C8B-B14F-4D97-AF65-F5344CB8AC3E}">
        <p14:creationId xmlns:p14="http://schemas.microsoft.com/office/powerpoint/2010/main" val="1961764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EE462-D0E5-124B-B9A3-CE31679E9C02}" type="slidenum">
              <a:rPr kumimoji="1" lang="zh" altLang="en-US" smtClean="0"/>
              <a:t>6</a:t>
            </a:fld>
            <a:endParaRPr kumimoji="1" lang="zh" altLang="en-US"/>
          </a:p>
        </p:txBody>
      </p:sp>
    </p:spTree>
    <p:extLst>
      <p:ext uri="{BB962C8B-B14F-4D97-AF65-F5344CB8AC3E}">
        <p14:creationId xmlns:p14="http://schemas.microsoft.com/office/powerpoint/2010/main" val="698493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EE462-D0E5-124B-B9A3-CE31679E9C02}" type="slidenum">
              <a:rPr kumimoji="1" lang="zh" altLang="en-US" smtClean="0"/>
              <a:t>7</a:t>
            </a:fld>
            <a:endParaRPr kumimoji="1" lang="zh" altLang="en-US"/>
          </a:p>
        </p:txBody>
      </p:sp>
    </p:spTree>
    <p:extLst>
      <p:ext uri="{BB962C8B-B14F-4D97-AF65-F5344CB8AC3E}">
        <p14:creationId xmlns:p14="http://schemas.microsoft.com/office/powerpoint/2010/main" val="644297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EE462-D0E5-124B-B9A3-CE31679E9C02}" type="slidenum">
              <a:rPr kumimoji="1" lang="zh" altLang="en-US" smtClean="0"/>
              <a:t>8</a:t>
            </a:fld>
            <a:endParaRPr kumimoji="1" lang="zh" altLang="en-US"/>
          </a:p>
        </p:txBody>
      </p:sp>
    </p:spTree>
    <p:extLst>
      <p:ext uri="{BB962C8B-B14F-4D97-AF65-F5344CB8AC3E}">
        <p14:creationId xmlns:p14="http://schemas.microsoft.com/office/powerpoint/2010/main" val="382042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" b="1" dirty="0" err="1"/>
              <a:t>WizardMath</a:t>
            </a:r>
            <a:r>
              <a:rPr lang="en" altLang="zh" b="1" dirty="0"/>
              <a:t>: Empowering Mathematical Reasoning via Reinforced </a:t>
            </a:r>
            <a:r>
              <a:rPr lang="en" altLang="zh" b="1" dirty="0" err="1"/>
              <a:t>Evol</a:t>
            </a:r>
            <a:r>
              <a:rPr lang="en" altLang="zh" b="1" dirty="0"/>
              <a:t>-Instruct</a:t>
            </a:r>
            <a:r>
              <a:rPr lang="en" altLang="zh" dirty="0"/>
              <a:t> – </a:t>
            </a:r>
            <a:r>
              <a:rPr lang="zh-CN" altLang="en-US" dirty="0"/>
              <a:t>针对大型开源模型数学能力不足，提出结合强化学习和自举数据的方案。该方法利用强大模型（如</a:t>
            </a:r>
            <a:r>
              <a:rPr lang="en" altLang="zh" dirty="0"/>
              <a:t>GPT-4</a:t>
            </a:r>
            <a:r>
              <a:rPr lang="zh" altLang="en" dirty="0"/>
              <a:t>）</a:t>
            </a:r>
            <a:r>
              <a:rPr lang="zh-CN" altLang="en-US" dirty="0"/>
              <a:t>生成高质量的带步骤解题示例，并通过</a:t>
            </a:r>
            <a:r>
              <a:rPr lang="zh-CN" altLang="en-US" i="1" dirty="0"/>
              <a:t>进化指令</a:t>
            </a:r>
            <a:r>
              <a:rPr lang="en-US" altLang="zh-CN" dirty="0"/>
              <a:t>(</a:t>
            </a:r>
            <a:r>
              <a:rPr lang="en" altLang="zh" dirty="0" err="1"/>
              <a:t>Evol</a:t>
            </a:r>
            <a:r>
              <a:rPr lang="en" altLang="zh" dirty="0"/>
              <a:t>-Instruct)</a:t>
            </a:r>
            <a:r>
              <a:rPr lang="zh-CN" altLang="en-US" dirty="0"/>
              <a:t>迭代扩充数据​</a:t>
            </a:r>
            <a:r>
              <a:rPr lang="en" altLang="zh" dirty="0">
                <a:hlinkClick r:id="rId3"/>
              </a:rPr>
              <a:t> 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zh-CN" altLang="en-US" dirty="0"/>
              <a:t>然后对较弱的大模型进行指令微调，同时引入</a:t>
            </a:r>
            <a:r>
              <a:rPr lang="zh-CN" altLang="en-US" i="1" dirty="0"/>
              <a:t>强化学习</a:t>
            </a:r>
            <a:r>
              <a:rPr lang="zh-CN" altLang="en-US" dirty="0"/>
              <a:t>奖励机制，鼓励模型输出正确且有逻辑的步骤推理​</a:t>
            </a:r>
            <a:r>
              <a:rPr lang="en" altLang="zh" dirty="0">
                <a:hlinkClick r:id="rId4"/>
              </a:rPr>
              <a:t> </a:t>
            </a:r>
            <a:endParaRPr lang="en" altLang="zh" dirty="0"/>
          </a:p>
          <a:p>
            <a:r>
              <a:rPr lang="en" altLang="zh" dirty="0"/>
              <a:t>​</a:t>
            </a:r>
            <a:r>
              <a:rPr lang="en" altLang="zh" dirty="0">
                <a:hlinkClick r:id="rId5"/>
              </a:rPr>
              <a:t> 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en" altLang="zh" dirty="0" err="1"/>
              <a:t>WizardMath</a:t>
            </a:r>
            <a:r>
              <a:rPr lang="zh-CN" altLang="en-US" dirty="0"/>
              <a:t>在</a:t>
            </a:r>
            <a:r>
              <a:rPr lang="en" altLang="zh" dirty="0"/>
              <a:t>OpenAI</a:t>
            </a:r>
            <a:r>
              <a:rPr lang="zh-CN" altLang="en-US" dirty="0"/>
              <a:t>提供的数学基准上将</a:t>
            </a:r>
            <a:r>
              <a:rPr lang="en-US" altLang="zh-CN" dirty="0"/>
              <a:t>7</a:t>
            </a:r>
            <a:r>
              <a:rPr lang="en" altLang="zh" dirty="0"/>
              <a:t>B</a:t>
            </a:r>
            <a:r>
              <a:rPr lang="zh-CN" altLang="en-US" dirty="0"/>
              <a:t>级别模型的表现大幅提升，接近甚至超过某些更大模型的水平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zh-CN" altLang="en-US" dirty="0"/>
              <a:t>例如，</a:t>
            </a:r>
            <a:r>
              <a:rPr lang="en" altLang="zh" dirty="0"/>
              <a:t>Qwen-7B</a:t>
            </a:r>
            <a:r>
              <a:rPr lang="zh-CN" altLang="en-US" dirty="0"/>
              <a:t>数学准确率从原来的</a:t>
            </a:r>
            <a:r>
              <a:rPr lang="en-US" altLang="zh-CN" dirty="0"/>
              <a:t>58.8%</a:t>
            </a:r>
            <a:r>
              <a:rPr lang="zh-CN" altLang="en-US" dirty="0"/>
              <a:t>提升到</a:t>
            </a:r>
            <a:r>
              <a:rPr lang="en-US" altLang="zh-CN" dirty="0"/>
              <a:t>89.4%</a:t>
            </a:r>
            <a:r>
              <a:rPr lang="zh-CN" altLang="en-US" dirty="0"/>
              <a:t>，逼近</a:t>
            </a:r>
            <a:r>
              <a:rPr lang="en" altLang="zh" dirty="0"/>
              <a:t>GPT-4</a:t>
            </a:r>
            <a:r>
              <a:rPr lang="zh-CN" altLang="en-US" dirty="0"/>
              <a:t>水平</a:t>
            </a:r>
            <a:r>
              <a:rPr lang="en" altLang="zh" dirty="0">
                <a:hlinkClick r:id="rId6"/>
              </a:rPr>
              <a:t> </a:t>
            </a:r>
            <a:r>
              <a:rPr lang="zh" altLang="en" dirty="0"/>
              <a:t>。</a:t>
            </a:r>
            <a:r>
              <a:rPr lang="zh-CN" altLang="en-US" dirty="0"/>
              <a:t>结论：通过借助更强教师模型产出多样解题过程并强化学习，</a:t>
            </a:r>
            <a:r>
              <a:rPr lang="zh-CN" altLang="en-US" b="1" dirty="0"/>
              <a:t>中小型</a:t>
            </a:r>
            <a:r>
              <a:rPr lang="en" altLang="zh" b="1" dirty="0"/>
              <a:t>LLM</a:t>
            </a:r>
            <a:r>
              <a:rPr lang="zh-CN" altLang="en-US" b="1" dirty="0"/>
              <a:t>的数学推理能力可以被大幅度激发</a:t>
            </a:r>
            <a:r>
              <a:rPr lang="zh-CN" altLang="en-US" dirty="0"/>
              <a:t>，证明了数据合成和</a:t>
            </a:r>
            <a:r>
              <a:rPr lang="en" altLang="zh" dirty="0"/>
              <a:t>RL</a:t>
            </a:r>
            <a:r>
              <a:rPr lang="zh-CN" altLang="en-US" dirty="0"/>
              <a:t>策略在推理任务上的有效性。</a:t>
            </a:r>
            <a:endParaRPr kumimoji="1" lang="zh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EE462-D0E5-124B-B9A3-CE31679E9C02}" type="slidenum">
              <a:rPr kumimoji="1" lang="zh" altLang="en-US" smtClean="0"/>
              <a:t>9</a:t>
            </a:fld>
            <a:endParaRPr kumimoji="1" lang="zh" altLang="en-US"/>
          </a:p>
        </p:txBody>
      </p:sp>
    </p:spTree>
    <p:extLst>
      <p:ext uri="{BB962C8B-B14F-4D97-AF65-F5344CB8AC3E}">
        <p14:creationId xmlns:p14="http://schemas.microsoft.com/office/powerpoint/2010/main" val="4107063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" b="1" dirty="0"/>
              <a:t>Large Language Models Can Self-Improve</a:t>
            </a:r>
            <a:r>
              <a:rPr lang="en" altLang="zh" dirty="0"/>
              <a:t> – </a:t>
            </a:r>
            <a:r>
              <a:rPr lang="zh-CN" altLang="en-US" dirty="0"/>
              <a:t>提出“大模型自我提升”概念：即</a:t>
            </a:r>
            <a:r>
              <a:rPr lang="en" altLang="zh" dirty="0"/>
              <a:t>LLM</a:t>
            </a:r>
            <a:r>
              <a:rPr lang="zh-CN" altLang="en-US" dirty="0"/>
              <a:t>无需人工标注即可通过</a:t>
            </a:r>
            <a:r>
              <a:rPr lang="zh-CN" altLang="en-US" b="1" dirty="0"/>
              <a:t>生成并学习自身高置信度答案</a:t>
            </a:r>
            <a:r>
              <a:rPr lang="zh-CN" altLang="en-US" dirty="0"/>
              <a:t>来提高性能​</a:t>
            </a:r>
            <a:r>
              <a:rPr lang="en" altLang="zh" dirty="0">
                <a:hlinkClick r:id="rId3"/>
              </a:rPr>
              <a:t> </a:t>
            </a:r>
            <a:endParaRPr lang="en" altLang="zh" dirty="0"/>
          </a:p>
          <a:p>
            <a:r>
              <a:rPr lang="en" altLang="zh" dirty="0"/>
              <a:t>​</a:t>
            </a:r>
            <a:r>
              <a:rPr lang="en" altLang="zh" dirty="0">
                <a:hlinkClick r:id="rId4"/>
              </a:rPr>
              <a:t> 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zh-CN" altLang="en-US" dirty="0"/>
              <a:t>作者采用一个</a:t>
            </a:r>
            <a:r>
              <a:rPr lang="en-US" altLang="zh-CN" dirty="0"/>
              <a:t>540</a:t>
            </a:r>
            <a:r>
              <a:rPr lang="en" altLang="zh" dirty="0"/>
              <a:t>B</a:t>
            </a:r>
            <a:r>
              <a:rPr lang="zh-CN" altLang="en-US" dirty="0"/>
              <a:t>参数的大模型（</a:t>
            </a:r>
            <a:r>
              <a:rPr lang="en" altLang="zh" dirty="0" err="1"/>
              <a:t>PaLM</a:t>
            </a:r>
            <a:r>
              <a:rPr lang="zh" altLang="en" dirty="0"/>
              <a:t>），</a:t>
            </a:r>
            <a:r>
              <a:rPr lang="zh-CN" altLang="en-US" dirty="0"/>
              <a:t>在未标注问题上让模型以</a:t>
            </a:r>
            <a:r>
              <a:rPr lang="en" altLang="zh" dirty="0"/>
              <a:t>Chain-of-Thought (</a:t>
            </a:r>
            <a:r>
              <a:rPr lang="en" altLang="zh" dirty="0" err="1"/>
              <a:t>CoT</a:t>
            </a:r>
            <a:r>
              <a:rPr lang="en" altLang="zh" dirty="0"/>
              <a:t>)</a:t>
            </a:r>
            <a:r>
              <a:rPr lang="zh-CN" altLang="en-US" dirty="0"/>
              <a:t>方式推理并生成多个可能答案，然后通过</a:t>
            </a:r>
            <a:r>
              <a:rPr lang="zh-CN" altLang="en-US" i="1" dirty="0"/>
              <a:t>自洽性</a:t>
            </a:r>
            <a:r>
              <a:rPr lang="zh-CN" altLang="en-US" dirty="0"/>
              <a:t>（多数投票）筛选出高置信度的答案及推理路径，反过来将这些</a:t>
            </a:r>
            <a:r>
              <a:rPr lang="zh-CN" altLang="en-US" i="1" dirty="0"/>
              <a:t>自生成解题过程</a:t>
            </a:r>
            <a:r>
              <a:rPr lang="zh-CN" altLang="en-US" dirty="0"/>
              <a:t>作为新的训练数据来微调模型​</a:t>
            </a:r>
            <a:r>
              <a:rPr lang="en" altLang="zh" dirty="0">
                <a:hlinkClick r:id="rId5"/>
              </a:rPr>
              <a:t> </a:t>
            </a:r>
            <a:endParaRPr lang="en" altLang="zh" dirty="0"/>
          </a:p>
          <a:p>
            <a:r>
              <a:rPr lang="en" altLang="zh" dirty="0"/>
              <a:t>​</a:t>
            </a:r>
            <a:r>
              <a:rPr lang="en" altLang="zh" dirty="0">
                <a:hlinkClick r:id="rId6"/>
              </a:rPr>
              <a:t> 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zh-CN" altLang="en-US" dirty="0"/>
              <a:t>这一无监督自训方法在数学</a:t>
            </a:r>
            <a:r>
              <a:rPr lang="en-US" altLang="zh-CN" dirty="0"/>
              <a:t>(</a:t>
            </a:r>
            <a:r>
              <a:rPr lang="en" altLang="zh" dirty="0"/>
              <a:t>word problems)</a:t>
            </a:r>
            <a:r>
              <a:rPr lang="zh-CN" altLang="en-US" dirty="0"/>
              <a:t>和常识问答等任务上使模型成绩显著提升，如</a:t>
            </a:r>
            <a:r>
              <a:rPr lang="en" altLang="zh" dirty="0"/>
              <a:t>GSM8K</a:t>
            </a:r>
            <a:r>
              <a:rPr lang="zh-CN" altLang="en-US" dirty="0"/>
              <a:t>准确率从</a:t>
            </a:r>
            <a:r>
              <a:rPr lang="en-US" altLang="zh-CN" dirty="0"/>
              <a:t>74.4%</a:t>
            </a:r>
            <a:r>
              <a:rPr lang="zh-CN" altLang="en-US" dirty="0"/>
              <a:t>提高到</a:t>
            </a:r>
            <a:r>
              <a:rPr lang="en-US" altLang="zh-CN" dirty="0"/>
              <a:t>82.1%</a:t>
            </a:r>
            <a:r>
              <a:rPr lang="zh-CN" altLang="en-US" dirty="0"/>
              <a:t>，</a:t>
            </a:r>
            <a:r>
              <a:rPr lang="en" altLang="zh" dirty="0"/>
              <a:t>ANLI</a:t>
            </a:r>
            <a:r>
              <a:rPr lang="zh-CN" altLang="en-US" dirty="0"/>
              <a:t>提升</a:t>
            </a:r>
            <a:r>
              <a:rPr lang="en-US" altLang="zh-CN" dirty="0"/>
              <a:t>4.5</a:t>
            </a:r>
            <a:r>
              <a:rPr lang="zh-CN" altLang="en-US" dirty="0"/>
              <a:t>个百分点​</a:t>
            </a:r>
            <a:r>
              <a:rPr lang="en" altLang="zh" dirty="0">
                <a:hlinkClick r:id="rId7"/>
              </a:rPr>
              <a:t> 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zh-CN" altLang="en-US" dirty="0"/>
              <a:t>即使在极低资源（很少的问题）情况下，也观察到了明显增益​</a:t>
            </a:r>
            <a:r>
              <a:rPr lang="en" altLang="zh" dirty="0">
                <a:hlinkClick r:id="rId8"/>
              </a:rPr>
              <a:t> 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zh-CN" altLang="en-US" dirty="0"/>
              <a:t>分析表明，</a:t>
            </a:r>
            <a:r>
              <a:rPr lang="zh-CN" altLang="en-US" b="1" dirty="0"/>
              <a:t>多样化的推理路径</a:t>
            </a:r>
            <a:r>
              <a:rPr lang="zh-CN" altLang="en-US" dirty="0"/>
              <a:t>对于这种自我提升至关重要​</a:t>
            </a:r>
            <a:r>
              <a:rPr lang="en" altLang="zh" dirty="0">
                <a:hlinkClick r:id="rId9"/>
              </a:rPr>
              <a:t> </a:t>
            </a:r>
            <a:endParaRPr lang="en" altLang="zh" dirty="0"/>
          </a:p>
          <a:p>
            <a:r>
              <a:rPr lang="en" altLang="zh" dirty="0"/>
              <a:t>​</a:t>
            </a:r>
            <a:r>
              <a:rPr lang="en" altLang="zh" dirty="0">
                <a:hlinkClick r:id="rId10"/>
              </a:rPr>
              <a:t> 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zh-CN" altLang="en-US" dirty="0"/>
              <a:t>结论：大型</a:t>
            </a:r>
            <a:r>
              <a:rPr lang="en" altLang="zh" dirty="0"/>
              <a:t>LM</a:t>
            </a:r>
            <a:r>
              <a:rPr lang="zh-CN" altLang="en-US" dirty="0"/>
              <a:t>具备“自我思考并改进”的潜力，只要给予其足够的问题让它自行探索答案并学习，比纯依赖人工标注数据能获得更强的泛化推理能力</a:t>
            </a:r>
            <a:endParaRPr kumimoji="1" lang="zh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EE462-D0E5-124B-B9A3-CE31679E9C02}" type="slidenum">
              <a:rPr kumimoji="1" lang="zh" altLang="en-US" smtClean="0"/>
              <a:t>10</a:t>
            </a:fld>
            <a:endParaRPr kumimoji="1" lang="zh" altLang="en-US"/>
          </a:p>
        </p:txBody>
      </p:sp>
    </p:spTree>
    <p:extLst>
      <p:ext uri="{BB962C8B-B14F-4D97-AF65-F5344CB8AC3E}">
        <p14:creationId xmlns:p14="http://schemas.microsoft.com/office/powerpoint/2010/main" val="2468056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" b="1" dirty="0" err="1"/>
              <a:t>Reflexion</a:t>
            </a:r>
            <a:r>
              <a:rPr lang="en" altLang="zh" b="1" dirty="0"/>
              <a:t>: Language Agents with Verbal Reinforcement Learning</a:t>
            </a:r>
            <a:r>
              <a:rPr lang="en" altLang="zh" dirty="0"/>
              <a:t> – </a:t>
            </a:r>
            <a:r>
              <a:rPr lang="zh-CN" altLang="en-US" dirty="0"/>
              <a:t>探讨让</a:t>
            </a:r>
            <a:r>
              <a:rPr lang="en" altLang="zh" dirty="0"/>
              <a:t>LLM</a:t>
            </a:r>
            <a:r>
              <a:rPr lang="zh-CN" altLang="en-US" dirty="0"/>
              <a:t>代理基于自然语言反馈进行循环改进。</a:t>
            </a:r>
            <a:r>
              <a:rPr lang="en" altLang="zh" dirty="0" err="1"/>
              <a:t>Reflexion</a:t>
            </a:r>
            <a:r>
              <a:rPr lang="zh-CN" altLang="en-US" dirty="0"/>
              <a:t>方法中，模型在尝试解决任务时，会根据预设的</a:t>
            </a:r>
            <a:r>
              <a:rPr lang="zh-CN" altLang="en-US" i="1" dirty="0"/>
              <a:t>自我反思提示</a:t>
            </a:r>
            <a:r>
              <a:rPr lang="zh-CN" altLang="en-US" dirty="0"/>
              <a:t>生成对于当前解答的批判性评价（“回顾”），并据此调整下一次解答​</a:t>
            </a:r>
            <a:r>
              <a:rPr lang="en" altLang="zh" dirty="0">
                <a:hlinkClick r:id="rId3"/>
              </a:rPr>
              <a:t> 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zh-CN" altLang="en-US" dirty="0"/>
              <a:t>相当于模型在推理过程中充当自己的评论员和修改者。该过程通过强化学习进行优化，即当模型成功纠正先前错误并逼近正确解时，就给予奖励信号以强化这种行为​</a:t>
            </a:r>
            <a:r>
              <a:rPr lang="en" altLang="zh" dirty="0">
                <a:hlinkClick r:id="rId4"/>
              </a:rPr>
              <a:t> 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en" altLang="zh" dirty="0" err="1"/>
              <a:t>Reflexion</a:t>
            </a:r>
            <a:r>
              <a:rPr lang="zh-CN" altLang="en-US" dirty="0"/>
              <a:t>在代码生成、决策规划等场景下显著提高了成功率</a:t>
            </a:r>
            <a:r>
              <a:rPr lang="en-US" altLang="zh-CN" dirty="0"/>
              <a:t>——</a:t>
            </a:r>
            <a:r>
              <a:rPr lang="zh-CN" altLang="en-US" dirty="0"/>
              <a:t>模型能够多轮尝试并改进，最终达成最初做不到的目标​</a:t>
            </a:r>
            <a:r>
              <a:rPr lang="en" altLang="zh" dirty="0">
                <a:hlinkClick r:id="rId3"/>
              </a:rPr>
              <a:t> 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zh-CN" altLang="en-US" dirty="0"/>
              <a:t>此研究表明，结合语言层面的自我反馈与</a:t>
            </a:r>
            <a:r>
              <a:rPr lang="en" altLang="zh" dirty="0"/>
              <a:t>RL</a:t>
            </a:r>
            <a:r>
              <a:rPr lang="zh-CN" altLang="en-US" dirty="0"/>
              <a:t>训练，</a:t>
            </a:r>
            <a:r>
              <a:rPr lang="en" altLang="zh" dirty="0"/>
              <a:t>LLM</a:t>
            </a:r>
            <a:r>
              <a:rPr lang="zh-CN" altLang="en-US" dirty="0"/>
              <a:t>代理可获得</a:t>
            </a:r>
            <a:r>
              <a:rPr lang="zh-CN" altLang="en-US" b="1" dirty="0"/>
              <a:t>类似人类反思</a:t>
            </a:r>
            <a:r>
              <a:rPr lang="en-US" altLang="zh-CN" b="1" dirty="0"/>
              <a:t>-</a:t>
            </a:r>
            <a:r>
              <a:rPr lang="zh-CN" altLang="en-US" b="1" dirty="0"/>
              <a:t>改进</a:t>
            </a:r>
            <a:r>
              <a:rPr lang="zh-CN" altLang="en-US" dirty="0"/>
              <a:t>的能力，在没有外部教师的情况下持续优化决策过程。</a:t>
            </a:r>
            <a:endParaRPr kumimoji="1" lang="zh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EE462-D0E5-124B-B9A3-CE31679E9C02}" type="slidenum">
              <a:rPr kumimoji="1" lang="zh" altLang="en-US" smtClean="0"/>
              <a:t>11</a:t>
            </a:fld>
            <a:endParaRPr kumimoji="1" lang="zh" altLang="en-US"/>
          </a:p>
        </p:txBody>
      </p:sp>
    </p:spTree>
    <p:extLst>
      <p:ext uri="{BB962C8B-B14F-4D97-AF65-F5344CB8AC3E}">
        <p14:creationId xmlns:p14="http://schemas.microsoft.com/office/powerpoint/2010/main" val="576035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" b="1" dirty="0"/>
              <a:t>Training Language Models to Self-Correct via RL</a:t>
            </a:r>
            <a:r>
              <a:rPr lang="en" altLang="zh" dirty="0"/>
              <a:t> – </a:t>
            </a:r>
            <a:r>
              <a:rPr lang="zh-CN" altLang="en-US" dirty="0"/>
              <a:t>本工作将</a:t>
            </a:r>
            <a:r>
              <a:rPr lang="zh-CN" altLang="en-US" i="1" dirty="0"/>
              <a:t>自我纠错</a:t>
            </a:r>
            <a:r>
              <a:rPr lang="zh-CN" altLang="en-US" dirty="0"/>
              <a:t>显式纳入</a:t>
            </a:r>
            <a:r>
              <a:rPr lang="en" altLang="zh" dirty="0"/>
              <a:t>RL</a:t>
            </a:r>
            <a:r>
              <a:rPr lang="zh-CN" altLang="en-US" dirty="0"/>
              <a:t>训练框架。作者使用策略梯度方法（如</a:t>
            </a:r>
            <a:r>
              <a:rPr lang="en" altLang="zh" dirty="0"/>
              <a:t>PPO</a:t>
            </a:r>
            <a:r>
              <a:rPr lang="zh" altLang="en" dirty="0"/>
              <a:t>）</a:t>
            </a:r>
            <a:r>
              <a:rPr lang="zh-CN" altLang="en-US" dirty="0"/>
              <a:t>训练模型，对每个生成回答给予一个基于正确性的奖励：如果模型能够识别并修改自己答案中的错误，则获得更高回报​</a:t>
            </a:r>
            <a:r>
              <a:rPr lang="en" altLang="zh" dirty="0">
                <a:hlinkClick r:id="rId3"/>
              </a:rPr>
              <a:t> 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zh-CN" altLang="en-US" dirty="0"/>
              <a:t>为引导模型纠错，训练过程中会随机扰动模型输出或引入常见错误，让模型尝试纠正再输出。通过这种方式，模型学会将</a:t>
            </a:r>
            <a:r>
              <a:rPr lang="zh-CN" altLang="en-US" b="1" dirty="0"/>
              <a:t>纠错行为内化为决策策略</a:t>
            </a:r>
            <a:r>
              <a:rPr lang="zh-CN" altLang="en-US" dirty="0"/>
              <a:t>的一部分，而不仅仅依赖静态的微调。​</a:t>
            </a:r>
            <a:r>
              <a:rPr lang="en" altLang="zh" dirty="0">
                <a:hlinkClick r:id="rId4"/>
              </a:rPr>
              <a:t> </a:t>
            </a:r>
            <a:endParaRPr lang="en" altLang="zh" dirty="0"/>
          </a:p>
          <a:p>
            <a:r>
              <a:rPr lang="zh-CN" altLang="en-US" dirty="0"/>
              <a:t>实验结果显示，经由</a:t>
            </a:r>
            <a:r>
              <a:rPr lang="en" altLang="zh" dirty="0"/>
              <a:t>RL</a:t>
            </a:r>
            <a:r>
              <a:rPr lang="zh-CN" altLang="en-US" dirty="0"/>
              <a:t>训练后，模型在数学和问答任务上错误率显著下降，相比只做监督微调的模型表现更鲁棒。该研究证明，采用强化学习可以进一步挖掘</a:t>
            </a:r>
            <a:r>
              <a:rPr lang="en" altLang="zh" dirty="0"/>
              <a:t>LM</a:t>
            </a:r>
            <a:r>
              <a:rPr lang="zh-CN" altLang="en-US" dirty="0"/>
              <a:t>潜力，使其在推理生成时主动</a:t>
            </a:r>
            <a:r>
              <a:rPr lang="zh-CN" altLang="en-US" b="1" dirty="0"/>
              <a:t>执行纠错策略</a:t>
            </a:r>
            <a:r>
              <a:rPr lang="zh-CN" altLang="en-US" dirty="0"/>
              <a:t>，提高最终答案的可靠性。</a:t>
            </a:r>
            <a:endParaRPr kumimoji="1" lang="zh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EE462-D0E5-124B-B9A3-CE31679E9C02}" type="slidenum">
              <a:rPr kumimoji="1" lang="zh" altLang="en-US" smtClean="0"/>
              <a:t>12</a:t>
            </a:fld>
            <a:endParaRPr kumimoji="1" lang="zh" altLang="en-US"/>
          </a:p>
        </p:txBody>
      </p:sp>
    </p:spTree>
    <p:extLst>
      <p:ext uri="{BB962C8B-B14F-4D97-AF65-F5344CB8AC3E}">
        <p14:creationId xmlns:p14="http://schemas.microsoft.com/office/powerpoint/2010/main" val="4100348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对比研究了两种后训练范式：</a:t>
            </a:r>
            <a:r>
              <a:rPr lang="zh-CN" altLang="en-US" i="1" dirty="0"/>
              <a:t>监督微调</a:t>
            </a:r>
            <a:r>
              <a:rPr lang="en-US" altLang="zh-CN" dirty="0"/>
              <a:t>(</a:t>
            </a:r>
            <a:r>
              <a:rPr lang="en" altLang="zh" dirty="0"/>
              <a:t>SFT)</a:t>
            </a:r>
            <a:r>
              <a:rPr lang="zh-CN" altLang="en-US" dirty="0"/>
              <a:t>与</a:t>
            </a:r>
            <a:r>
              <a:rPr lang="zh-CN" altLang="en-US" i="1" dirty="0"/>
              <a:t>强化学习</a:t>
            </a:r>
            <a:r>
              <a:rPr lang="en-US" altLang="zh-CN" dirty="0"/>
              <a:t>(</a:t>
            </a:r>
            <a:r>
              <a:rPr lang="en" altLang="zh" dirty="0"/>
              <a:t>RLHF)</a:t>
            </a:r>
            <a:r>
              <a:rPr lang="zh" altLang="en" dirty="0"/>
              <a:t>，</a:t>
            </a:r>
            <a:r>
              <a:rPr lang="zh-CN" altLang="en-US" dirty="0"/>
              <a:t>揭示它们对模型泛化能力的不同影响​</a:t>
            </a:r>
            <a:r>
              <a:rPr lang="en" altLang="zh" dirty="0">
                <a:hlinkClick r:id="rId3"/>
              </a:rPr>
              <a:t> 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zh-CN" altLang="en-US" dirty="0"/>
              <a:t>作者构建了文本规则和视觉导航两类任务环境（如算术卡牌游戏“</a:t>
            </a:r>
            <a:r>
              <a:rPr lang="en" altLang="zh" dirty="0" err="1"/>
              <a:t>GeneralPoints</a:t>
            </a:r>
            <a:r>
              <a:rPr lang="en" altLang="zh" dirty="0"/>
              <a:t>”</a:t>
            </a:r>
            <a:r>
              <a:rPr lang="zh-CN" altLang="en-US" dirty="0"/>
              <a:t>和真实导航环境“</a:t>
            </a:r>
            <a:r>
              <a:rPr lang="en" altLang="zh" dirty="0"/>
              <a:t>V-IRL”</a:t>
            </a:r>
            <a:r>
              <a:rPr lang="zh" altLang="en" dirty="0"/>
              <a:t>），</a:t>
            </a:r>
            <a:r>
              <a:rPr lang="zh-CN" altLang="en-US" dirty="0"/>
              <a:t>分别用</a:t>
            </a:r>
            <a:r>
              <a:rPr lang="en" altLang="zh" dirty="0"/>
              <a:t>SFT</a:t>
            </a:r>
            <a:r>
              <a:rPr lang="zh-CN" altLang="en-US" dirty="0"/>
              <a:t>和基于结果奖励的</a:t>
            </a:r>
            <a:r>
              <a:rPr lang="en" altLang="zh" dirty="0"/>
              <a:t>RL</a:t>
            </a:r>
            <a:r>
              <a:rPr lang="zh-CN" altLang="en-US" dirty="0"/>
              <a:t>对同一个预训练模型进行训练，然后评估它们在</a:t>
            </a:r>
            <a:r>
              <a:rPr lang="zh-CN" altLang="en-US" b="1" dirty="0"/>
              <a:t>分布外新变体</a:t>
            </a:r>
            <a:r>
              <a:rPr lang="zh-CN" altLang="en-US" dirty="0"/>
              <a:t>上的表现​</a:t>
            </a:r>
            <a:r>
              <a:rPr lang="en" altLang="zh" dirty="0">
                <a:hlinkClick r:id="rId4"/>
              </a:rPr>
              <a:t> </a:t>
            </a:r>
            <a:endParaRPr lang="en" altLang="zh" dirty="0"/>
          </a:p>
          <a:p>
            <a:r>
              <a:rPr lang="en" altLang="zh" dirty="0"/>
              <a:t>​</a:t>
            </a:r>
            <a:r>
              <a:rPr lang="en" altLang="zh" dirty="0">
                <a:hlinkClick r:id="rId5"/>
              </a:rPr>
              <a:t> 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zh-CN" altLang="en-US" dirty="0"/>
              <a:t>结果表明：</a:t>
            </a:r>
            <a:r>
              <a:rPr lang="en" altLang="zh" b="1" dirty="0"/>
              <a:t>RL</a:t>
            </a:r>
            <a:r>
              <a:rPr lang="zh-CN" altLang="en-US" b="1" dirty="0"/>
              <a:t>训练的模型具有更强的跨情境泛化能力</a:t>
            </a:r>
            <a:r>
              <a:rPr lang="zh-CN" altLang="en-US" dirty="0"/>
              <a:t>，能适应文本规则变化和视觉变化的新任务，而</a:t>
            </a:r>
            <a:r>
              <a:rPr lang="en" altLang="zh" dirty="0"/>
              <a:t>SFT</a:t>
            </a:r>
            <a:r>
              <a:rPr lang="zh-CN" altLang="en-US" dirty="0"/>
              <a:t>模型倾向于记忆训练样本，对</a:t>
            </a:r>
            <a:r>
              <a:rPr lang="en" altLang="zh" dirty="0"/>
              <a:t>OOD</a:t>
            </a:r>
            <a:r>
              <a:rPr lang="zh-CN" altLang="en-US" dirty="0"/>
              <a:t>情境表现不佳​</a:t>
            </a:r>
            <a:r>
              <a:rPr lang="en" altLang="zh" dirty="0">
                <a:hlinkClick r:id="rId6"/>
              </a:rPr>
              <a:t> 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zh-CN" altLang="en-US" dirty="0"/>
              <a:t>例如，在视觉导航中，</a:t>
            </a:r>
            <a:r>
              <a:rPr lang="en" altLang="zh" dirty="0"/>
              <a:t>RL</a:t>
            </a:r>
            <a:r>
              <a:rPr lang="zh-CN" altLang="en-US" dirty="0"/>
              <a:t>模型在全新城市环境中仍能正确执行指令，而</a:t>
            </a:r>
            <a:r>
              <a:rPr lang="en" altLang="zh" dirty="0"/>
              <a:t>SFT</a:t>
            </a:r>
            <a:r>
              <a:rPr lang="zh-CN" altLang="en-US" dirty="0"/>
              <a:t>模型几乎完全失败​</a:t>
            </a:r>
            <a:r>
              <a:rPr lang="en" altLang="zh" dirty="0">
                <a:hlinkClick r:id="rId7"/>
              </a:rPr>
              <a:t> </a:t>
            </a:r>
            <a:endParaRPr lang="en" altLang="zh" dirty="0"/>
          </a:p>
          <a:p>
            <a:r>
              <a:rPr lang="en" altLang="zh" dirty="0"/>
              <a:t>【17†look】</a:t>
            </a:r>
            <a:r>
              <a:rPr lang="zh" altLang="en" dirty="0"/>
              <a:t>。</a:t>
            </a:r>
            <a:r>
              <a:rPr lang="zh-CN" altLang="en-US" dirty="0"/>
              <a:t>分析发现，</a:t>
            </a:r>
            <a:r>
              <a:rPr lang="en" altLang="zh" dirty="0"/>
              <a:t>RL</a:t>
            </a:r>
            <a:r>
              <a:rPr lang="zh-CN" altLang="en-US" dirty="0"/>
              <a:t>不仅学到了任务规则，还提升了模型底层的视觉辨识能力，因而更能举一反三​</a:t>
            </a:r>
            <a:r>
              <a:rPr lang="en" altLang="zh" dirty="0">
                <a:hlinkClick r:id="rId8"/>
              </a:rPr>
              <a:t> </a:t>
            </a:r>
            <a:endParaRPr lang="en" altLang="zh" dirty="0"/>
          </a:p>
          <a:p>
            <a:r>
              <a:rPr lang="zh" altLang="en" dirty="0"/>
              <a:t>；</a:t>
            </a:r>
            <a:r>
              <a:rPr lang="zh-CN" altLang="en-US" dirty="0"/>
              <a:t>反之</a:t>
            </a:r>
            <a:r>
              <a:rPr lang="en" altLang="zh" dirty="0"/>
              <a:t>SFT</a:t>
            </a:r>
            <a:r>
              <a:rPr lang="zh-CN" altLang="en-US" dirty="0"/>
              <a:t>主要让模型模仿训练数据格式，缺乏真正理解。​</a:t>
            </a:r>
            <a:r>
              <a:rPr lang="en" altLang="zh" dirty="0">
                <a:hlinkClick r:id="rId9"/>
              </a:rPr>
              <a:t> </a:t>
            </a:r>
            <a:endParaRPr lang="en" altLang="zh" dirty="0"/>
          </a:p>
          <a:p>
            <a:r>
              <a:rPr lang="zh-CN" altLang="en-US" dirty="0"/>
              <a:t>值得注意的是，</a:t>
            </a:r>
            <a:r>
              <a:rPr lang="en" altLang="zh" dirty="0"/>
              <a:t>SFT</a:t>
            </a:r>
            <a:r>
              <a:rPr lang="zh-CN" altLang="en-US" dirty="0"/>
              <a:t>并非毫无用处：研究也发现先经过</a:t>
            </a:r>
            <a:r>
              <a:rPr lang="en" altLang="zh" dirty="0"/>
              <a:t>SFT</a:t>
            </a:r>
            <a:r>
              <a:rPr lang="zh-CN" altLang="en-US" dirty="0"/>
              <a:t>可以稳定模型输出格式，再进行</a:t>
            </a:r>
            <a:r>
              <a:rPr lang="en" altLang="zh" dirty="0"/>
              <a:t>RL</a:t>
            </a:r>
            <a:r>
              <a:rPr lang="zh-CN" altLang="en-US" dirty="0"/>
              <a:t>才能充分发挥效果​</a:t>
            </a:r>
            <a:r>
              <a:rPr lang="en" altLang="zh" dirty="0">
                <a:hlinkClick r:id="rId10"/>
              </a:rPr>
              <a:t> 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zh-CN" altLang="en-US" dirty="0"/>
              <a:t>结论：</a:t>
            </a:r>
            <a:r>
              <a:rPr lang="en" altLang="zh" b="1" dirty="0"/>
              <a:t>SFT</a:t>
            </a:r>
            <a:r>
              <a:rPr lang="zh-CN" altLang="en-US" b="1" dirty="0"/>
              <a:t>偏重记忆，</a:t>
            </a:r>
            <a:r>
              <a:rPr lang="en" altLang="zh" b="1" dirty="0"/>
              <a:t>RL</a:t>
            </a:r>
            <a:r>
              <a:rPr lang="zh-CN" altLang="en-US" b="1" dirty="0"/>
              <a:t>偏重泛化</a:t>
            </a:r>
            <a:r>
              <a:rPr lang="zh-CN" altLang="en-US" dirty="0"/>
              <a:t>​</a:t>
            </a:r>
            <a:r>
              <a:rPr lang="en" altLang="zh" dirty="0">
                <a:hlinkClick r:id="rId11"/>
              </a:rPr>
              <a:t> </a:t>
            </a:r>
            <a:endParaRPr lang="en" altLang="zh" dirty="0"/>
          </a:p>
          <a:p>
            <a:r>
              <a:rPr lang="zh" altLang="en" dirty="0"/>
              <a:t>，</a:t>
            </a:r>
            <a:r>
              <a:rPr lang="zh-CN" altLang="en-US" dirty="0"/>
              <a:t>在追求模型自我进化时应结合两者优势，例如先用</a:t>
            </a:r>
            <a:r>
              <a:rPr lang="en" altLang="zh" dirty="0"/>
              <a:t>SFT</a:t>
            </a:r>
            <a:r>
              <a:rPr lang="zh-CN" altLang="en-US" dirty="0"/>
              <a:t>打好基础格式，再通过</a:t>
            </a:r>
            <a:r>
              <a:rPr lang="en" altLang="zh" dirty="0"/>
              <a:t>RL</a:t>
            </a:r>
            <a:r>
              <a:rPr lang="zh-CN" altLang="en-US" dirty="0"/>
              <a:t>获取可迁移的知识。</a:t>
            </a:r>
            <a:endParaRPr kumimoji="1" lang="zh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EE462-D0E5-124B-B9A3-CE31679E9C02}" type="slidenum">
              <a:rPr kumimoji="1" lang="zh" altLang="en-US" smtClean="0"/>
              <a:t>13</a:t>
            </a:fld>
            <a:endParaRPr kumimoji="1" lang="zh" altLang="en-US"/>
          </a:p>
        </p:txBody>
      </p:sp>
    </p:spTree>
    <p:extLst>
      <p:ext uri="{BB962C8B-B14F-4D97-AF65-F5344CB8AC3E}">
        <p14:creationId xmlns:p14="http://schemas.microsoft.com/office/powerpoint/2010/main" val="68161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E54CE0-E9F6-B530-8BEB-AE1483401E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62BBB91-2FD3-CF6A-84F6-0CBE120B9F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E99345-2D73-BAF5-2E3B-DD2BB447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97A64-3CB4-1C42-B7E9-810420AA54C5}" type="datetimeFigureOut">
              <a:rPr kumimoji="1" lang="zh" altLang="en-US" smtClean="0"/>
              <a:t>2025/4/10</a:t>
            </a:fld>
            <a:endParaRPr kumimoji="1" lang="zh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84544D-DCD6-A1A4-36AF-D3740352A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2DAD12-EF89-0FE1-F116-AFD542DB3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F732-7B5B-7649-861D-A8F490ACDBC1}" type="slidenum">
              <a:rPr kumimoji="1" lang="zh" altLang="en-US" smtClean="0"/>
              <a:t>‹#›</a:t>
            </a:fld>
            <a:endParaRPr kumimoji="1" lang="zh" altLang="en-US"/>
          </a:p>
        </p:txBody>
      </p:sp>
    </p:spTree>
    <p:extLst>
      <p:ext uri="{BB962C8B-B14F-4D97-AF65-F5344CB8AC3E}">
        <p14:creationId xmlns:p14="http://schemas.microsoft.com/office/powerpoint/2010/main" val="1421605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377280-CF8A-919C-CABB-7FA0E0573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F665275-7ADA-56C2-3D36-8635A5055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  <a:endParaRPr kumimoji="1" lang="zh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C38D1B-919D-D2D9-0F98-1A330381B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97A64-3CB4-1C42-B7E9-810420AA54C5}" type="datetimeFigureOut">
              <a:rPr kumimoji="1" lang="zh" altLang="en-US" smtClean="0"/>
              <a:t>2025/4/10</a:t>
            </a:fld>
            <a:endParaRPr kumimoji="1" lang="zh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6AFF1-AE82-134B-0836-7562A43DB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9EECA8-6D9A-4B63-1FC8-315E66743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F732-7B5B-7649-861D-A8F490ACDBC1}" type="slidenum">
              <a:rPr kumimoji="1" lang="zh" altLang="en-US" smtClean="0"/>
              <a:t>‹#›</a:t>
            </a:fld>
            <a:endParaRPr kumimoji="1" lang="zh" altLang="en-US"/>
          </a:p>
        </p:txBody>
      </p:sp>
    </p:spTree>
    <p:extLst>
      <p:ext uri="{BB962C8B-B14F-4D97-AF65-F5344CB8AC3E}">
        <p14:creationId xmlns:p14="http://schemas.microsoft.com/office/powerpoint/2010/main" val="399977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BA644B-8A9B-0F36-7730-E8A70D67E3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9CCFFFB-F0D7-422A-7EE0-C8E94E720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  <a:endParaRPr kumimoji="1" lang="zh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BFD99C-8221-95D4-2F60-5983312AE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97A64-3CB4-1C42-B7E9-810420AA54C5}" type="datetimeFigureOut">
              <a:rPr kumimoji="1" lang="zh" altLang="en-US" smtClean="0"/>
              <a:t>2025/4/10</a:t>
            </a:fld>
            <a:endParaRPr kumimoji="1" lang="zh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D3008A-2FD6-B92B-E005-62CD33E66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F77100-1415-9234-4756-07ED19923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F732-7B5B-7649-861D-A8F490ACDBC1}" type="slidenum">
              <a:rPr kumimoji="1" lang="zh" altLang="en-US" smtClean="0"/>
              <a:t>‹#›</a:t>
            </a:fld>
            <a:endParaRPr kumimoji="1" lang="zh" altLang="en-US"/>
          </a:p>
        </p:txBody>
      </p:sp>
    </p:spTree>
    <p:extLst>
      <p:ext uri="{BB962C8B-B14F-4D97-AF65-F5344CB8AC3E}">
        <p14:creationId xmlns:p14="http://schemas.microsoft.com/office/powerpoint/2010/main" val="1620622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3FF1AC-B801-D92C-4C0D-B5BB3F032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DCC7E5E-851B-B498-7EA2-319940683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  <a:endParaRPr kumimoji="1" lang="zh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01B975-57B7-598D-6A6C-9AA579BE1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97A64-3CB4-1C42-B7E9-810420AA54C5}" type="datetimeFigureOut">
              <a:rPr kumimoji="1" lang="zh" altLang="en-US" smtClean="0"/>
              <a:t>2025/4/10</a:t>
            </a:fld>
            <a:endParaRPr kumimoji="1" lang="zh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08564C-19A8-7CFE-69C0-0D253E903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58A0DF-0C16-192B-BDDB-80F52CD3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F732-7B5B-7649-861D-A8F490ACDBC1}" type="slidenum">
              <a:rPr kumimoji="1" lang="zh" altLang="en-US" smtClean="0"/>
              <a:t>‹#›</a:t>
            </a:fld>
            <a:endParaRPr kumimoji="1" lang="zh" altLang="en-US"/>
          </a:p>
        </p:txBody>
      </p:sp>
    </p:spTree>
    <p:extLst>
      <p:ext uri="{BB962C8B-B14F-4D97-AF65-F5344CB8AC3E}">
        <p14:creationId xmlns:p14="http://schemas.microsoft.com/office/powerpoint/2010/main" val="3017378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CBAFEE-17E5-6B82-F9CB-FBE8E7FC3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255283-F96E-A0E9-9FE6-D6D198C3F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ECE71D-CBC0-D26D-C733-AB914F07F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97A64-3CB4-1C42-B7E9-810420AA54C5}" type="datetimeFigureOut">
              <a:rPr kumimoji="1" lang="zh" altLang="en-US" smtClean="0"/>
              <a:t>2025/4/10</a:t>
            </a:fld>
            <a:endParaRPr kumimoji="1" lang="zh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0B6349-A6D1-5A3B-C3C5-0B867C322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CD40A1-2B8B-BD7F-E0EC-8AA12D749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F732-7B5B-7649-861D-A8F490ACDBC1}" type="slidenum">
              <a:rPr kumimoji="1" lang="zh" altLang="en-US" smtClean="0"/>
              <a:t>‹#›</a:t>
            </a:fld>
            <a:endParaRPr kumimoji="1" lang="zh" altLang="en-US"/>
          </a:p>
        </p:txBody>
      </p:sp>
    </p:spTree>
    <p:extLst>
      <p:ext uri="{BB962C8B-B14F-4D97-AF65-F5344CB8AC3E}">
        <p14:creationId xmlns:p14="http://schemas.microsoft.com/office/powerpoint/2010/main" val="1613697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9F6F4D-D658-F407-7D6A-8EF6FF802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8BF1B7-B475-6AA4-C0C6-2BE517F601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  <a:endParaRPr kumimoji="1" lang="zh" alt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36A889D-8E1B-6E88-9E73-8A47045AE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  <a:endParaRPr kumimoji="1" lang="zh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15217A-1943-2398-85ED-EEF4D113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97A64-3CB4-1C42-B7E9-810420AA54C5}" type="datetimeFigureOut">
              <a:rPr kumimoji="1" lang="zh" altLang="en-US" smtClean="0"/>
              <a:t>2025/4/10</a:t>
            </a:fld>
            <a:endParaRPr kumimoji="1" lang="zh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E7CB46-50B0-8CEC-9029-6EE16F13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0A9382F-8927-D10E-8DB9-314551E9F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F732-7B5B-7649-861D-A8F490ACDBC1}" type="slidenum">
              <a:rPr kumimoji="1" lang="zh" altLang="en-US" smtClean="0"/>
              <a:t>‹#›</a:t>
            </a:fld>
            <a:endParaRPr kumimoji="1" lang="zh" altLang="en-US"/>
          </a:p>
        </p:txBody>
      </p:sp>
    </p:spTree>
    <p:extLst>
      <p:ext uri="{BB962C8B-B14F-4D97-AF65-F5344CB8AC3E}">
        <p14:creationId xmlns:p14="http://schemas.microsoft.com/office/powerpoint/2010/main" val="2135943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1158B9-DC6F-39AF-9A08-AB60CDF1D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7C7745-2499-BDF1-D7D6-F07E36B96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3BCD82-D681-1F37-0F5A-3C05A221D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  <a:endParaRPr kumimoji="1" lang="zh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A9BBA1-3745-7D5D-3608-E27C68B525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89E320E-2428-6C9E-4655-39F39B171E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  <a:endParaRPr kumimoji="1" lang="zh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A4BE307-7132-6010-5817-3737B6A52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97A64-3CB4-1C42-B7E9-810420AA54C5}" type="datetimeFigureOut">
              <a:rPr kumimoji="1" lang="zh" altLang="en-US" smtClean="0"/>
              <a:t>2025/4/10</a:t>
            </a:fld>
            <a:endParaRPr kumimoji="1" lang="zh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582DFC1-2A76-D29D-3404-E049A1AC7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303A922-A612-1B26-F2AE-88010BFD5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F732-7B5B-7649-861D-A8F490ACDBC1}" type="slidenum">
              <a:rPr kumimoji="1" lang="zh" altLang="en-US" smtClean="0"/>
              <a:t>‹#›</a:t>
            </a:fld>
            <a:endParaRPr kumimoji="1" lang="zh" altLang="en-US"/>
          </a:p>
        </p:txBody>
      </p:sp>
    </p:spTree>
    <p:extLst>
      <p:ext uri="{BB962C8B-B14F-4D97-AF65-F5344CB8AC3E}">
        <p14:creationId xmlns:p14="http://schemas.microsoft.com/office/powerpoint/2010/main" val="1068940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AB2FE1-1B53-682D-1832-18B766AC8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DAF476C-F7B8-DD86-53E5-3066CE435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97A64-3CB4-1C42-B7E9-810420AA54C5}" type="datetimeFigureOut">
              <a:rPr kumimoji="1" lang="zh" altLang="en-US" smtClean="0"/>
              <a:t>2025/4/10</a:t>
            </a:fld>
            <a:endParaRPr kumimoji="1" lang="zh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335BCEE-F114-7DDA-64EB-97765778E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5B026C4-5468-9D2B-2058-4C6E66B52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F732-7B5B-7649-861D-A8F490ACDBC1}" type="slidenum">
              <a:rPr kumimoji="1" lang="zh" altLang="en-US" smtClean="0"/>
              <a:t>‹#›</a:t>
            </a:fld>
            <a:endParaRPr kumimoji="1" lang="zh" altLang="en-US"/>
          </a:p>
        </p:txBody>
      </p:sp>
    </p:spTree>
    <p:extLst>
      <p:ext uri="{BB962C8B-B14F-4D97-AF65-F5344CB8AC3E}">
        <p14:creationId xmlns:p14="http://schemas.microsoft.com/office/powerpoint/2010/main" val="547634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F6E7784-3251-03AB-8FC4-F01DC132C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97A64-3CB4-1C42-B7E9-810420AA54C5}" type="datetimeFigureOut">
              <a:rPr kumimoji="1" lang="zh" altLang="en-US" smtClean="0"/>
              <a:t>2025/4/10</a:t>
            </a:fld>
            <a:endParaRPr kumimoji="1" lang="zh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F7EA611-E08D-7AF8-04B1-93A9599B1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4F5ED4-E979-2DDB-E797-3F3A61490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F732-7B5B-7649-861D-A8F490ACDBC1}" type="slidenum">
              <a:rPr kumimoji="1" lang="zh" altLang="en-US" smtClean="0"/>
              <a:t>‹#›</a:t>
            </a:fld>
            <a:endParaRPr kumimoji="1" lang="zh" altLang="en-US"/>
          </a:p>
        </p:txBody>
      </p:sp>
    </p:spTree>
    <p:extLst>
      <p:ext uri="{BB962C8B-B14F-4D97-AF65-F5344CB8AC3E}">
        <p14:creationId xmlns:p14="http://schemas.microsoft.com/office/powerpoint/2010/main" val="2381025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ED6DD1-C780-B3E8-9FCE-1FCEE31D8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74EB6D-5713-B487-45EF-4548DFEA7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  <a:endParaRPr kumimoji="1" lang="zh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C8E248F-0ADD-BBBB-B4AA-64059875D5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DF94FB4-1849-0EB5-629B-D7102C789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97A64-3CB4-1C42-B7E9-810420AA54C5}" type="datetimeFigureOut">
              <a:rPr kumimoji="1" lang="zh" altLang="en-US" smtClean="0"/>
              <a:t>2025/4/10</a:t>
            </a:fld>
            <a:endParaRPr kumimoji="1" lang="zh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05F24A-953C-1021-8037-2D2027166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C2C664-2474-B899-1C49-8DC200467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F732-7B5B-7649-861D-A8F490ACDBC1}" type="slidenum">
              <a:rPr kumimoji="1" lang="zh" altLang="en-US" smtClean="0"/>
              <a:t>‹#›</a:t>
            </a:fld>
            <a:endParaRPr kumimoji="1" lang="zh" altLang="en-US"/>
          </a:p>
        </p:txBody>
      </p:sp>
    </p:spTree>
    <p:extLst>
      <p:ext uri="{BB962C8B-B14F-4D97-AF65-F5344CB8AC3E}">
        <p14:creationId xmlns:p14="http://schemas.microsoft.com/office/powerpoint/2010/main" val="1999145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B4F0E8-985B-F2FC-EEEB-6739C0D20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" alt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8AE7644-0DE3-C047-AB59-04D10B7AA2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CAF2495-A3BB-8C75-D247-A179EC3AA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7323E2-1F52-BBB5-F871-B2F092CC4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97A64-3CB4-1C42-B7E9-810420AA54C5}" type="datetimeFigureOut">
              <a:rPr kumimoji="1" lang="zh" altLang="en-US" smtClean="0"/>
              <a:t>2025/4/10</a:t>
            </a:fld>
            <a:endParaRPr kumimoji="1" lang="zh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7986E7-A59B-1DE7-420E-0CC5FF114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48169B-2274-5A42-F027-C20EE9063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F732-7B5B-7649-861D-A8F490ACDBC1}" type="slidenum">
              <a:rPr kumimoji="1" lang="zh" altLang="en-US" smtClean="0"/>
              <a:t>‹#›</a:t>
            </a:fld>
            <a:endParaRPr kumimoji="1" lang="zh" altLang="en-US"/>
          </a:p>
        </p:txBody>
      </p:sp>
    </p:spTree>
    <p:extLst>
      <p:ext uri="{BB962C8B-B14F-4D97-AF65-F5344CB8AC3E}">
        <p14:creationId xmlns:p14="http://schemas.microsoft.com/office/powerpoint/2010/main" val="1570012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4CC32E9-BCDE-EA8A-64A2-7B9B9B1CA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C1DB181-B5C8-7DCA-1B41-D2E174148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  <a:endParaRPr kumimoji="1" lang="zh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13B288-E094-8D0F-527D-FC8C570361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197A64-3CB4-1C42-B7E9-810420AA54C5}" type="datetimeFigureOut">
              <a:rPr kumimoji="1" lang="zh" altLang="en-US" smtClean="0"/>
              <a:t>2025/4/10</a:t>
            </a:fld>
            <a:endParaRPr kumimoji="1" lang="zh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E2CC6C-9B75-B566-E9BC-7588D953E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zh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348C5-5AC3-A00F-C445-7FAA63ED98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AFF732-7B5B-7649-861D-A8F490ACDBC1}" type="slidenum">
              <a:rPr kumimoji="1" lang="zh" altLang="en-US" smtClean="0"/>
              <a:t>‹#›</a:t>
            </a:fld>
            <a:endParaRPr kumimoji="1" lang="zh" altLang="en-US"/>
          </a:p>
        </p:txBody>
      </p:sp>
    </p:spTree>
    <p:extLst>
      <p:ext uri="{BB962C8B-B14F-4D97-AF65-F5344CB8AC3E}">
        <p14:creationId xmlns:p14="http://schemas.microsoft.com/office/powerpoint/2010/main" val="3346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2023.emnlp-main.67.pdf#:~:text=generated%20so%02lutions%20as%20target%20outputs,We%20conduct%20ablation%20studies%20and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aclanthology.org/2023.emnlp-main.67.pdf#:~:text=PaLM%20540B%20model%20%2874.4,improvemen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5iv.org/pdf/2503.17439#:~:text=,Jingcheng%20Hu%2C%20Yixuan%20Wei%2C%20Nannin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501.17161#:~:text=training%20data%20and%20struggles%20to,the%20model%27s%20output%20format%2C%20enabling" TargetMode="External"/><Relationship Id="rId3" Type="http://schemas.openxmlformats.org/officeDocument/2006/relationships/hyperlink" Target="https://arxiv.org/abs/2501.17161#:~:text=%3E%20Abstract%3ASupervised%20fine,based%20reward%2C%20generalizes%20across%20both" TargetMode="External"/><Relationship Id="rId7" Type="http://schemas.openxmlformats.org/officeDocument/2006/relationships/hyperlink" Target="https://ar5iv.org/html/2501.17161v1#:~:text=In%20this%20paper%2C%20we%20presented,two%20challenges%20were%20not%20resolved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501.17161#:~:text=especially%20when%20trained%20with%20an,generalization%20in%20the%20visual%20domain" TargetMode="External"/><Relationship Id="rId5" Type="http://schemas.openxmlformats.org/officeDocument/2006/relationships/hyperlink" Target="https://ar5iv.org/html/2501.17161v1#:~:text=5%20Results" TargetMode="External"/><Relationship Id="rId4" Type="http://schemas.openxmlformats.org/officeDocument/2006/relationships/hyperlink" Target="https://arxiv.org/abs/2501.17161#:~:text=in%20enhancing%20model%20generalization%20capabilities,distribution%20scenarios.%20Further" TargetMode="External"/><Relationship Id="rId9" Type="http://schemas.openxmlformats.org/officeDocument/2006/relationships/hyperlink" Target="https://ar5iv.org/html/2501.17161v1#:~:text=In%20this%20paper%2C%20we%20presented,SFT%2C%20and%20the%20role%20of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3.01307#:~:text=%3E%20Abstract%3ATest,four%20key%20cognitive%20behavior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503.01307#:~:text=much%20like%20skilled%20human%20experts,Our%20study" TargetMode="External"/><Relationship Id="rId4" Type="http://schemas.openxmlformats.org/officeDocument/2006/relationships/hyperlink" Target="https://arxiv.org/abs/2503.01307#:~:text=Countdown,during%20RL%2C%20matching%20or%20exceedin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r5iv.org/html/2312.06585v4#:~:text=Fine,Testing%20on%20advanced%20MATH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5iv.org/html/2312.06585v4#:~:text=maximization%2C%20which%20we%20call%20ReSTEM%2C,generated%20data" TargetMode="External"/><Relationship Id="rId5" Type="http://schemas.openxmlformats.org/officeDocument/2006/relationships/hyperlink" Target="https://ar5iv.org/html/2312.06585v4#:~:text=accuracy%20improvement%20with%20ReSTEM%20is,performance%2C%20and%20improvements%20on%20these" TargetMode="External"/><Relationship Id="rId4" Type="http://schemas.openxmlformats.org/officeDocument/2006/relationships/hyperlink" Target="https://ar5iv.org/html/2312.06585v4#:~:text=match%20at%20L524%20A%20key,not%20entirely%20fair%2C%20it%20also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r5iv.org/html/2312.06585v4#:~:text=Fine,Testing%20on%20advanced%20MATH" TargetMode="External"/><Relationship Id="rId2" Type="http://schemas.openxmlformats.org/officeDocument/2006/relationships/hyperlink" Target="https://arxiv.org/html/2401.07301v1#:~:text=Generative%20Language%20Models%20,C%20orrection%20%28ISC%29%20in%20generativ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503.01307#:~:text=%3E%20Abstract%3ATest,four%20key%20cognitive%20behavior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5iv.org/pdf/2503.17439#:~:text=,Empirical%20Methods%20in%20Natural%20Language" TargetMode="External"/><Relationship Id="rId2" Type="http://schemas.openxmlformats.org/officeDocument/2006/relationships/hyperlink" Target="https://arxiv.org/html/2401.07301v1#:~:text=Generative%20Language%20Models%20,C%20orrection%20%28ISC%29%20in%20generative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r5iv.org/html/2312.06585v4#:~:text=feedback%2C%20for%20example%2C%20on%20math,generated%20data" TargetMode="External"/><Relationship Id="rId2" Type="http://schemas.openxmlformats.org/officeDocument/2006/relationships/hyperlink" Target="https://ar5iv.org/pdf/2503.17439#:~:text=preprint%20arXiv%3A2405.06682.%20,Puyu%20Cai%2C%20Subrota%C2%A0K%20Mondal%2C%20an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5iv.org/pdf/2503.17439#:~:text=,Empirical%20Methods%20in%20Natural%20Language" TargetMode="External"/><Relationship Id="rId5" Type="http://schemas.openxmlformats.org/officeDocument/2006/relationships/hyperlink" Target="https://ar5iv.org/html/2501.17161v1#:~:text=multimodal%20arithmetic%20and%20spatial%20reasoning,two%20challenges%20were%20not%20resolved" TargetMode="External"/><Relationship Id="rId4" Type="http://schemas.openxmlformats.org/officeDocument/2006/relationships/hyperlink" Target="https://ar5iv.org/html/2501.17161v1#:~:text=variants%20in%20both%20textual%20and,the%20model%E2%80%99s%20output%20format%2C%20enablin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r5iv.org/pdf/2503.17439#:~:text=each%20erroneous%20solution%2C%20we%20then,correction%E2%80%94resulting%20in%20coherent%20training%20examples" TargetMode="External"/><Relationship Id="rId2" Type="http://schemas.openxmlformats.org/officeDocument/2006/relationships/hyperlink" Target="https://ar5iv.org/pdf/2503.17439#:~:text=by%20constructing%20and%20learning%20from,Trajectories%2C%20where%20the%20mistake%20is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2023.emnlp-main.67.pdf#:~:text=unlabeled%20questions%20using%20Chain,resource%20cases" TargetMode="External"/><Relationship Id="rId2" Type="http://schemas.openxmlformats.org/officeDocument/2006/relationships/hyperlink" Target="https://ar5iv.org/html/2312.06585v4#:~:text=A%20key%20strength%20of%20ReSTEM,not%20entirely%20fair%2C%20it%20also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5iv.org/html/2312.06585v4#:~:text=maximization%2C%20which%20we%20call%20ReSTEM%2C,generated%20data" TargetMode="External"/><Relationship Id="rId4" Type="http://schemas.openxmlformats.org/officeDocument/2006/relationships/hyperlink" Target="https://ar5iv.org/pdf/2503.17439#:~:text=prior%20error,advancing%20mathematical%20reasoning%20in%20LLM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r5iv.org/pdf/2503.17439#:~:text=through%20evaluation%20on%20out,advancing%20mathematical%20reasoning%20in%20LLMs" TargetMode="External"/><Relationship Id="rId2" Type="http://schemas.openxmlformats.org/officeDocument/2006/relationships/hyperlink" Target="https://ar5iv.org/pdf/2503.17439#:~:text=prior%20error,advancing%20mathematical%20reasoning%20in%20LLM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ar5iv.org/html/2312.06585v4#:~:text=accuracy%20improvement%20with%20ReSTEM%20is,performance%2C%20and%20improvements%20on%20these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ar5iv.org/pdf/2503.17439#:~:text=through%20evaluation%20on%20out,advancing%20mathematical%20reasoning%20in%20LLM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5iv.org/pdf/2503.17439#:~:text=each%20erroneous%20solution%2C%20we%20then,correction%E2%80%94resulting%20in%20coherent%20training%20example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5iv.org/pdf/2503.17439#:~:text=LLaMA3,advancing%20mathematical%20reasoning%20in%20LLMs" TargetMode="External"/><Relationship Id="rId5" Type="http://schemas.openxmlformats.org/officeDocument/2006/relationships/hyperlink" Target="https://ar5iv.org/pdf/2503.17439#:~:text=Experiments%20across%20mathematical%20reasoning%20benchmarks,also%20achieve%20strong%20generalization%20ability" TargetMode="External"/><Relationship Id="rId4" Type="http://schemas.openxmlformats.org/officeDocument/2006/relationships/hyperlink" Target="https://ar5iv.org/pdf/2503.17439#:~:text=Experiments%20across%20mathematical%20reasoning%20benchmarks,Thes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5iv.org/pdf/2503.17439#:~:text=,Empirical%20Methods%20in%20Natural%20Languag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5iv.org/pdf/2503.17439#:~:text=,Association%20for%20Computational%20Linguistic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pdf/2401.07301#:~:text=manner%2C%20even%20for%20those%20small,outperform%20those%20gener%02ated%20without%20self" TargetMode="External"/><Relationship Id="rId4" Type="http://schemas.openxmlformats.org/officeDocument/2006/relationships/hyperlink" Target="https://arxiv.org/pdf/2401.07301#:~:text=propose%20Intrinsic%20Self,subsequently%20evaluates%20its%20own%20answer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r5iv.org/html/2409.01524v2#:~:text=Self,capability%20helps%20LLMs%20to%20recognize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409.01524#:~:text=correction%20data%20for%20achieving%20such,correction%20ability%20of%20LLMs%20in" TargetMode="External"/><Relationship Id="rId5" Type="http://schemas.openxmlformats.org/officeDocument/2006/relationships/hyperlink" Target="https://ar5iv.org/html/2409.01524v2#:~:text=orrection%20for%20Math%20ematical%20reasoning,on%20GSM8K%2C%20MATH%2C%20and%20other" TargetMode="External"/><Relationship Id="rId4" Type="http://schemas.openxmlformats.org/officeDocument/2006/relationships/hyperlink" Target="https://arxiv.org/abs/2409.01524#:~:text=%3E%20Abstract%3ASelf,to%20contain%20errors%20and%20simultaneously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r5iv.org/pdf/2503.17439#:~:text=,04519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3C318D-8B5D-022B-9305-6873002B20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b="1" dirty="0"/>
              <a:t>提升大语言模型推理能力的研究汇报</a:t>
            </a:r>
            <a:br>
              <a:rPr lang="zh-CN" altLang="en-US" b="1" dirty="0"/>
            </a:br>
            <a:r>
              <a:rPr lang="en-US" altLang="zh-CN" b="1" dirty="0"/>
              <a:t>——</a:t>
            </a:r>
            <a:r>
              <a:rPr lang="zh-CN" altLang="en-US" b="1" dirty="0"/>
              <a:t>利用自我纠错和跨学科数据增强泛化能力</a:t>
            </a:r>
            <a:endParaRPr kumimoji="1" lang="zh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712BD-75C4-E6CB-DC34-78C4FB6E75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zh" altLang="en-US" dirty="0"/>
              <a:t>汇报人：蔡奇栩</a:t>
            </a:r>
            <a:endParaRPr kumimoji="1" lang="en-US" altLang="zh" dirty="0"/>
          </a:p>
          <a:p>
            <a:r>
              <a:rPr kumimoji="1" lang="zh" altLang="en-US" dirty="0"/>
              <a:t>汇报时间：</a:t>
            </a:r>
            <a:r>
              <a:rPr kumimoji="1" lang="en-US" altLang="zh" dirty="0"/>
              <a:t>2025/04/10</a:t>
            </a:r>
            <a:endParaRPr kumimoji="1" lang="zh" altLang="en-US" dirty="0"/>
          </a:p>
        </p:txBody>
      </p:sp>
    </p:spTree>
    <p:extLst>
      <p:ext uri="{BB962C8B-B14F-4D97-AF65-F5344CB8AC3E}">
        <p14:creationId xmlns:p14="http://schemas.microsoft.com/office/powerpoint/2010/main" val="249738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05A9C-03BB-1EEC-DD81-B2A24230A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BBC6E-115F-DB68-9739-F7A98F090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0672997" cy="944380"/>
          </a:xfrm>
        </p:spPr>
        <p:txBody>
          <a:bodyPr/>
          <a:lstStyle/>
          <a:p>
            <a:r>
              <a:rPr kumimoji="1" lang="zh" altLang="en-US" dirty="0"/>
              <a:t>多样化的推理路径是很重要的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AB25E1-CE79-74FC-67D3-3271FF6B9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505" y="1097280"/>
            <a:ext cx="11674817" cy="507968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800" dirty="0"/>
              <a:t>提出“大模型自我提升”概念：即</a:t>
            </a:r>
            <a:r>
              <a:rPr lang="en" altLang="zh" sz="1800" dirty="0"/>
              <a:t>LLM</a:t>
            </a:r>
            <a:r>
              <a:rPr lang="zh-CN" altLang="en-US" sz="1800" dirty="0"/>
              <a:t>无需人工标注即可通过</a:t>
            </a:r>
            <a:r>
              <a:rPr lang="zh-CN" altLang="en-US" sz="1800" b="1" dirty="0"/>
              <a:t>生成并学习自身高置信度答案</a:t>
            </a:r>
            <a:r>
              <a:rPr lang="zh-CN" altLang="en-US" sz="1800" dirty="0"/>
              <a:t>来提高性能​</a:t>
            </a:r>
            <a:r>
              <a:rPr lang="zh" altLang="en" sz="1800" dirty="0"/>
              <a:t>。</a:t>
            </a:r>
            <a:endParaRPr lang="en-US" altLang="zh" sz="1800" dirty="0"/>
          </a:p>
          <a:p>
            <a:pPr>
              <a:lnSpc>
                <a:spcPct val="120000"/>
              </a:lnSpc>
            </a:pPr>
            <a:r>
              <a:rPr lang="zh-CN" altLang="en-US" sz="1800" dirty="0"/>
              <a:t>作者采用一个</a:t>
            </a:r>
            <a:r>
              <a:rPr lang="en-US" altLang="zh-CN" sz="1800" dirty="0"/>
              <a:t>540</a:t>
            </a:r>
            <a:r>
              <a:rPr lang="en" altLang="zh" sz="1800" dirty="0"/>
              <a:t>B</a:t>
            </a:r>
            <a:r>
              <a:rPr lang="zh-CN" altLang="en-US" sz="1800" dirty="0"/>
              <a:t>参数的大模型（</a:t>
            </a:r>
            <a:r>
              <a:rPr lang="en" altLang="zh" sz="1800" dirty="0" err="1"/>
              <a:t>PaLM</a:t>
            </a:r>
            <a:r>
              <a:rPr lang="zh" altLang="en" sz="1800" dirty="0"/>
              <a:t>），</a:t>
            </a:r>
            <a:r>
              <a:rPr lang="zh-CN" altLang="en-US" sz="1800" dirty="0"/>
              <a:t>在未标注问题上让模型以</a:t>
            </a:r>
            <a:r>
              <a:rPr lang="en" altLang="zh" sz="1800" dirty="0" err="1"/>
              <a:t>CoT</a:t>
            </a:r>
            <a:r>
              <a:rPr lang="zh-CN" altLang="en-US" sz="1800" dirty="0"/>
              <a:t>方式推理并生成多个可能答案，然后通过</a:t>
            </a:r>
            <a:r>
              <a:rPr lang="en-US" altLang="zh-CN" sz="1800" i="1" dirty="0"/>
              <a:t>SC</a:t>
            </a:r>
            <a:r>
              <a:rPr lang="zh-CN" altLang="en-US" sz="1800" dirty="0"/>
              <a:t>（多数投票）筛选出高置信度的答案及推理路径，反过来将这些</a:t>
            </a:r>
            <a:r>
              <a:rPr lang="zh-CN" altLang="en-US" sz="1800" i="1" dirty="0"/>
              <a:t>自生成解题过程</a:t>
            </a:r>
            <a:r>
              <a:rPr lang="zh-CN" altLang="en-US" sz="1800" dirty="0"/>
              <a:t>作为新的训练数据来微调模型​</a:t>
            </a:r>
            <a:r>
              <a:rPr lang="zh" altLang="en" sz="1800" dirty="0"/>
              <a:t>。</a:t>
            </a:r>
            <a:endParaRPr lang="en-US" altLang="zh" sz="1800" dirty="0"/>
          </a:p>
          <a:p>
            <a:pPr>
              <a:lnSpc>
                <a:spcPct val="120000"/>
              </a:lnSpc>
            </a:pPr>
            <a:r>
              <a:rPr lang="zh-CN" altLang="en-US" sz="1800" dirty="0"/>
              <a:t>这一无监督自训方法在数学</a:t>
            </a:r>
            <a:r>
              <a:rPr lang="en-US" altLang="zh-CN" sz="1800" dirty="0"/>
              <a:t>(</a:t>
            </a:r>
            <a:r>
              <a:rPr lang="en" altLang="zh" sz="1800" dirty="0"/>
              <a:t>word problems)</a:t>
            </a:r>
            <a:r>
              <a:rPr lang="zh-CN" altLang="en-US" sz="1800" dirty="0"/>
              <a:t>和常识问答等任务上使模型成绩显著提升，如</a:t>
            </a:r>
            <a:r>
              <a:rPr lang="en" altLang="zh" sz="1800" dirty="0"/>
              <a:t>GSM8K</a:t>
            </a:r>
            <a:r>
              <a:rPr lang="zh-CN" altLang="en-US" sz="1800" dirty="0"/>
              <a:t>准确率从</a:t>
            </a:r>
            <a:r>
              <a:rPr lang="en-US" altLang="zh-CN" sz="1800" dirty="0"/>
              <a:t>74.4%</a:t>
            </a:r>
            <a:r>
              <a:rPr lang="zh-CN" altLang="en-US" sz="1800" dirty="0"/>
              <a:t>提高到</a:t>
            </a:r>
            <a:r>
              <a:rPr lang="en-US" altLang="zh-CN" sz="1800" dirty="0"/>
              <a:t>82.1%</a:t>
            </a:r>
            <a:r>
              <a:rPr lang="zh-CN" altLang="en-US" sz="1800" dirty="0"/>
              <a:t>，</a:t>
            </a:r>
            <a:r>
              <a:rPr lang="en" altLang="zh" sz="1800" dirty="0"/>
              <a:t>ANLI</a:t>
            </a:r>
            <a:r>
              <a:rPr lang="zh-CN" altLang="en-US" sz="1800" dirty="0"/>
              <a:t>提升</a:t>
            </a:r>
            <a:r>
              <a:rPr lang="en-US" altLang="zh-CN" sz="1800" dirty="0"/>
              <a:t>4.5</a:t>
            </a:r>
            <a:r>
              <a:rPr lang="zh-CN" altLang="en-US" sz="1800" dirty="0"/>
              <a:t>个百分点​</a:t>
            </a:r>
            <a:r>
              <a:rPr lang="en" altLang="zh" sz="1800" dirty="0">
                <a:hlinkClick r:id="rId3"/>
              </a:rPr>
              <a:t> </a:t>
            </a:r>
            <a:r>
              <a:rPr lang="zh" altLang="en" sz="1800" dirty="0"/>
              <a:t>。</a:t>
            </a:r>
            <a:r>
              <a:rPr lang="zh-CN" altLang="en-US" sz="1800" dirty="0"/>
              <a:t>即使在极低资源（很少的问题）情况下，也观察到了明显增益​</a:t>
            </a:r>
            <a:r>
              <a:rPr lang="en" altLang="zh" sz="1800" dirty="0">
                <a:hlinkClick r:id="rId4"/>
              </a:rPr>
              <a:t> </a:t>
            </a:r>
            <a:r>
              <a:rPr lang="zh" altLang="en" sz="1800" dirty="0"/>
              <a:t>。</a:t>
            </a:r>
            <a:endParaRPr lang="en-US" altLang="zh" sz="1800" dirty="0"/>
          </a:p>
          <a:p>
            <a:pPr>
              <a:lnSpc>
                <a:spcPct val="120000"/>
              </a:lnSpc>
            </a:pPr>
            <a:r>
              <a:rPr lang="zh-CN" altLang="en-US" sz="1800" dirty="0"/>
              <a:t>分析表明，</a:t>
            </a:r>
            <a:r>
              <a:rPr lang="zh-CN" altLang="en-US" sz="1800" b="1" dirty="0"/>
              <a:t>多样化的推理路径</a:t>
            </a:r>
            <a:r>
              <a:rPr lang="zh-CN" altLang="en-US" sz="1800" dirty="0"/>
              <a:t>对于这种自我提升至关重要​</a:t>
            </a:r>
            <a:r>
              <a:rPr lang="zh" altLang="en" sz="1800" dirty="0"/>
              <a:t>。</a:t>
            </a:r>
            <a:endParaRPr lang="en-US" altLang="zh" sz="1800" dirty="0"/>
          </a:p>
          <a:p>
            <a:pPr>
              <a:lnSpc>
                <a:spcPct val="120000"/>
              </a:lnSpc>
            </a:pPr>
            <a:r>
              <a:rPr lang="zh-CN" altLang="en-US" sz="1800" dirty="0"/>
              <a:t>结论：大型</a:t>
            </a:r>
            <a:r>
              <a:rPr lang="en" altLang="zh" sz="1800" dirty="0"/>
              <a:t>LM</a:t>
            </a:r>
            <a:r>
              <a:rPr lang="zh-CN" altLang="en-US" sz="1800" dirty="0"/>
              <a:t>具备“自我思考并改进”的潜力，只要给予其足够的问题让它自行探索答案并学习，比纯依赖人工标注数据能获得更强的泛化推理能力</a:t>
            </a:r>
            <a:endParaRPr kumimoji="1" lang="zh" altLang="en-US" sz="1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5953BA0-1F2A-4BA7-E831-E50622B49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7476" y="4359730"/>
            <a:ext cx="5944524" cy="25111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A8686CA-A991-BBBD-F8F2-C01FE0FF3B40}"/>
              </a:ext>
            </a:extLst>
          </p:cNvPr>
          <p:cNvSpPr txBox="1"/>
          <p:nvPr/>
        </p:nvSpPr>
        <p:spPr>
          <a:xfrm>
            <a:off x="1400076" y="6501504"/>
            <a:ext cx="4544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" b="1" dirty="0"/>
              <a:t>Large Language Models Can Self-Improve</a:t>
            </a:r>
            <a:r>
              <a:rPr lang="en" altLang="zh" dirty="0"/>
              <a:t> </a:t>
            </a:r>
            <a:endParaRPr kumimoji="1" lang="zh" altLang="en-US" dirty="0"/>
          </a:p>
        </p:txBody>
      </p:sp>
    </p:spTree>
    <p:extLst>
      <p:ext uri="{BB962C8B-B14F-4D97-AF65-F5344CB8AC3E}">
        <p14:creationId xmlns:p14="http://schemas.microsoft.com/office/powerpoint/2010/main" val="3005722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77383-C267-DD21-6406-36DC38723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D3650D-F389-BF15-A089-AAF36F27A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" altLang="en-US" dirty="0"/>
              <a:t>根据预设的反思生成评价并且调整回答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D71E63-5C86-A714-BA1A-E01864CC9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90688"/>
            <a:ext cx="4392168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让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LLM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基于自然语言反馈进行循环改进。</a:t>
            </a:r>
            <a:r>
              <a:rPr lang="en" altLang="zh" sz="1800" dirty="0" err="1">
                <a:latin typeface="FangSong" panose="02010609060101010101" pitchFamily="49" charset="-122"/>
                <a:ea typeface="FangSong" panose="02010609060101010101" pitchFamily="49" charset="-122"/>
              </a:rPr>
              <a:t>Reflexion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方法中，模型在尝试解决任务时，会根据预设的</a:t>
            </a:r>
            <a:r>
              <a:rPr lang="zh-CN" altLang="en-US" sz="1800" i="1" dirty="0">
                <a:latin typeface="FangSong" panose="02010609060101010101" pitchFamily="49" charset="-122"/>
                <a:ea typeface="FangSong" panose="02010609060101010101" pitchFamily="49" charset="-122"/>
              </a:rPr>
              <a:t>自我反思提示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生成对于当前解答的批判性评价（“回顾”），并据此调整下一次解答​</a:t>
            </a:r>
            <a:r>
              <a:rPr lang="zh" altLang="en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。</a:t>
            </a:r>
            <a:endParaRPr lang="en-US" altLang="zh" sz="1800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相当于模型在推理过程中充当自己的评论员和修改者。该过程通过强化学习进行优化，即当模型成功纠正先前错误并逼近正确解时，就给予奖励信号以强化这种行为​</a:t>
            </a:r>
            <a:r>
              <a:rPr lang="zh" altLang="en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。</a:t>
            </a:r>
            <a:endParaRPr lang="en-US" altLang="zh" sz="1800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lnSpc>
                <a:spcPct val="110000"/>
              </a:lnSpc>
            </a:pPr>
            <a:r>
              <a:rPr lang="en" altLang="zh" sz="1800" dirty="0" err="1">
                <a:latin typeface="FangSong" panose="02010609060101010101" pitchFamily="49" charset="-122"/>
                <a:ea typeface="FangSong" panose="02010609060101010101" pitchFamily="49" charset="-122"/>
              </a:rPr>
              <a:t>Reflexion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在代码生成、决策规划等场景下显著提高了成功率</a:t>
            </a:r>
            <a:r>
              <a:rPr lang="en-US" altLang="zh-CN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——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模型能够多轮尝试并改进，最终达成最初做不到的目标​</a:t>
            </a:r>
            <a:r>
              <a:rPr lang="zh" altLang="en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。</a:t>
            </a:r>
            <a:endParaRPr lang="en-US" altLang="zh" sz="1800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此研究表明，结合语言层面的自我反馈与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RL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训练，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LLM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代理可获得</a:t>
            </a:r>
            <a:r>
              <a:rPr lang="zh-CN" altLang="en-US" sz="1800" b="1" dirty="0">
                <a:latin typeface="FangSong" panose="02010609060101010101" pitchFamily="49" charset="-122"/>
                <a:ea typeface="FangSong" panose="02010609060101010101" pitchFamily="49" charset="-122"/>
              </a:rPr>
              <a:t>类似人类反思</a:t>
            </a:r>
            <a:r>
              <a:rPr lang="en-US" altLang="zh-CN" sz="1800" b="1" dirty="0">
                <a:latin typeface="FangSong" panose="02010609060101010101" pitchFamily="49" charset="-122"/>
                <a:ea typeface="FangSong" panose="02010609060101010101" pitchFamily="49" charset="-122"/>
              </a:rPr>
              <a:t>-</a:t>
            </a:r>
            <a:r>
              <a:rPr lang="zh-CN" altLang="en-US" sz="1800" b="1" dirty="0">
                <a:latin typeface="FangSong" panose="02010609060101010101" pitchFamily="49" charset="-122"/>
                <a:ea typeface="FangSong" panose="02010609060101010101" pitchFamily="49" charset="-122"/>
              </a:rPr>
              <a:t>改进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的能力，在没有外部教师的情况下持续优化决策过程。</a:t>
            </a:r>
            <a:endParaRPr kumimoji="1" lang="zh" altLang="en-US" sz="180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18DB653-82BB-A7FA-1428-2FA361190A2D}"/>
              </a:ext>
            </a:extLst>
          </p:cNvPr>
          <p:cNvSpPr txBox="1"/>
          <p:nvPr/>
        </p:nvSpPr>
        <p:spPr>
          <a:xfrm>
            <a:off x="2737005" y="6308209"/>
            <a:ext cx="6489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" dirty="0" err="1"/>
              <a:t>Reflexion</a:t>
            </a:r>
            <a:r>
              <a:rPr lang="en" altLang="zh" dirty="0"/>
              <a:t>: Language Agents with Verbal Reinforcement Learning</a:t>
            </a:r>
            <a:endParaRPr kumimoji="1" lang="zh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80CEBB4-DBDF-C54C-2223-D938B043D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885315"/>
            <a:ext cx="7772400" cy="335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1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71844-CB30-F7A0-D3A9-65849FCDC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D5FBB2-45C3-2830-2B12-C44F96C1D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46" y="102980"/>
            <a:ext cx="10472398" cy="946887"/>
          </a:xfrm>
        </p:spPr>
        <p:txBody>
          <a:bodyPr/>
          <a:lstStyle/>
          <a:p>
            <a:r>
              <a:rPr kumimoji="1" lang="zh" altLang="en-US" dirty="0"/>
              <a:t>用</a:t>
            </a:r>
            <a:r>
              <a:rPr kumimoji="1" lang="en-US" altLang="zh" dirty="0"/>
              <a:t> RL </a:t>
            </a:r>
            <a:r>
              <a:rPr kumimoji="1" lang="zh" altLang="en-US" dirty="0"/>
              <a:t>方法来学习自我纠正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919099-B1E3-D8AB-CF68-C6EA89218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46" y="1141303"/>
            <a:ext cx="11787554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本工作将自我纠错显式纳入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RL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训练框架。作者使用策略梯度方法（如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PPO</a:t>
            </a:r>
            <a:r>
              <a:rPr lang="zh" altLang="en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）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训练模型，对每个生成回答给予一个基于正确性的奖励：如果模型能够识别并修改自己答案中的错误，则获得更高回报​</a:t>
            </a:r>
            <a:r>
              <a:rPr lang="zh" altLang="en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。</a:t>
            </a:r>
            <a:endParaRPr lang="en-US" altLang="zh" sz="1800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为引导模型纠错，训练过程中会随机扰动模型输出或引入常见错误，让模型尝试纠正再输出。通过这种方式，模型学会将</a:t>
            </a:r>
            <a:r>
              <a:rPr lang="zh-CN" altLang="en-US" sz="1800" b="1" dirty="0">
                <a:latin typeface="FangSong" panose="02010609060101010101" pitchFamily="49" charset="-122"/>
                <a:ea typeface="FangSong" panose="02010609060101010101" pitchFamily="49" charset="-122"/>
              </a:rPr>
              <a:t>纠错行为内化为决策策略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的一部分，而不仅仅依赖静态的微调。​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  <a:hlinkClick r:id="rId3"/>
              </a:rPr>
              <a:t> </a:t>
            </a:r>
            <a:endParaRPr lang="en" altLang="zh" sz="1800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实验结果显示，经由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RL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训练后，模型在数学和问答任务上错误率显著下降，相比只做监督微调的模型表现更鲁棒。该研究证明，采用强化学习可以进一步挖掘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LM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潜力，使其在推理生成时主动</a:t>
            </a:r>
            <a:r>
              <a:rPr lang="zh-CN" altLang="en-US" sz="1800" b="1" dirty="0">
                <a:latin typeface="FangSong" panose="02010609060101010101" pitchFamily="49" charset="-122"/>
                <a:ea typeface="FangSong" panose="02010609060101010101" pitchFamily="49" charset="-122"/>
              </a:rPr>
              <a:t>执行纠错策略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，提高最终答案的可靠性。</a:t>
            </a:r>
            <a:endParaRPr kumimoji="1" lang="zh" altLang="en-US" sz="180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1377D05-55A0-EF12-8553-52FA91C06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3541028"/>
            <a:ext cx="7772400" cy="328666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AE01329-48E7-149B-6880-E74AD7419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16972"/>
            <a:ext cx="4419600" cy="351755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4981A43-F2A1-CE3F-14D2-CC26721487EC}"/>
              </a:ext>
            </a:extLst>
          </p:cNvPr>
          <p:cNvSpPr txBox="1"/>
          <p:nvPr/>
        </p:nvSpPr>
        <p:spPr>
          <a:xfrm>
            <a:off x="7086722" y="508423"/>
            <a:ext cx="495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" dirty="0"/>
              <a:t>Training Language Models to Self-Correct via RL</a:t>
            </a:r>
            <a:endParaRPr kumimoji="1" lang="zh" altLang="en-US" dirty="0"/>
          </a:p>
        </p:txBody>
      </p:sp>
    </p:spTree>
    <p:extLst>
      <p:ext uri="{BB962C8B-B14F-4D97-AF65-F5344CB8AC3E}">
        <p14:creationId xmlns:p14="http://schemas.microsoft.com/office/powerpoint/2010/main" val="2481632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786D2-9504-E54F-6FAB-35DEBB789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2DA145-C071-77E8-F78F-7C8935F66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96" y="87868"/>
            <a:ext cx="10597178" cy="756975"/>
          </a:xfrm>
        </p:spPr>
        <p:txBody>
          <a:bodyPr/>
          <a:lstStyle/>
          <a:p>
            <a:r>
              <a:rPr kumimoji="1" lang="zh" altLang="en-US" dirty="0"/>
              <a:t>不同训练方法的对比</a:t>
            </a:r>
            <a:r>
              <a:rPr kumimoji="1" lang="zh-CN" altLang="en-US" dirty="0"/>
              <a:t> （</a:t>
            </a:r>
            <a:r>
              <a:rPr kumimoji="1" lang="en-US" altLang="zh-CN" dirty="0"/>
              <a:t>SFT</a:t>
            </a:r>
            <a:r>
              <a:rPr kumimoji="1" lang="zh-CN" altLang="en-US" dirty="0"/>
              <a:t> </a:t>
            </a:r>
            <a:r>
              <a:rPr kumimoji="1" lang="en-US" altLang="zh-CN" dirty="0"/>
              <a:t>vs</a:t>
            </a:r>
            <a:r>
              <a:rPr kumimoji="1" lang="zh-CN" altLang="en-US" dirty="0"/>
              <a:t> </a:t>
            </a:r>
            <a:r>
              <a:rPr kumimoji="1" lang="en-US" altLang="zh-CN" dirty="0"/>
              <a:t>RL</a:t>
            </a:r>
            <a:r>
              <a:rPr kumimoji="1" lang="zh-CN" altLang="en-US" dirty="0"/>
              <a:t>）</a:t>
            </a:r>
            <a:endParaRPr kumimoji="1" lang="zh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1DF9B87-06AA-DE6E-3E88-5B02D2496764}"/>
              </a:ext>
            </a:extLst>
          </p:cNvPr>
          <p:cNvSpPr txBox="1"/>
          <p:nvPr/>
        </p:nvSpPr>
        <p:spPr>
          <a:xfrm>
            <a:off x="1668634" y="6400800"/>
            <a:ext cx="8854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" dirty="0"/>
              <a:t>SFT Memorizes, RL Generalizes: A Comparative Study of Foundation Model Post-training</a:t>
            </a:r>
            <a:endParaRPr kumimoji="1" lang="zh" alt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F51983DF-0C26-2199-1B6D-A2D013C0F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96" y="844843"/>
            <a:ext cx="11761694" cy="462786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对比研究了两种后训练范式：</a:t>
            </a:r>
            <a:r>
              <a:rPr lang="zh-CN" altLang="en-US" sz="1800" i="1" dirty="0">
                <a:latin typeface="FangSong" panose="02010609060101010101" pitchFamily="49" charset="-122"/>
                <a:ea typeface="FangSong" panose="02010609060101010101" pitchFamily="49" charset="-122"/>
              </a:rPr>
              <a:t>监督微调</a:t>
            </a:r>
            <a:r>
              <a:rPr lang="en-US" altLang="zh-CN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(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SFT)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与</a:t>
            </a:r>
            <a:r>
              <a:rPr lang="zh-CN" altLang="en-US" sz="1800" i="1" dirty="0">
                <a:latin typeface="FangSong" panose="02010609060101010101" pitchFamily="49" charset="-122"/>
                <a:ea typeface="FangSong" panose="02010609060101010101" pitchFamily="49" charset="-122"/>
              </a:rPr>
              <a:t>强化学习</a:t>
            </a:r>
            <a:r>
              <a:rPr lang="en-US" altLang="zh-CN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(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RLHF)</a:t>
            </a:r>
            <a:r>
              <a:rPr lang="zh" altLang="en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，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揭示它们对模型泛化能力的不同影响​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  <a:hlinkClick r:id="rId3"/>
              </a:rPr>
              <a:t> </a:t>
            </a:r>
            <a:endParaRPr lang="en" altLang="zh" sz="1800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作者构建了文本规则和视觉导航两类任务环境（如算术卡牌游戏“</a:t>
            </a:r>
            <a:r>
              <a:rPr lang="en" altLang="zh" sz="1800" dirty="0" err="1">
                <a:latin typeface="FangSong" panose="02010609060101010101" pitchFamily="49" charset="-122"/>
                <a:ea typeface="FangSong" panose="02010609060101010101" pitchFamily="49" charset="-122"/>
              </a:rPr>
              <a:t>GeneralPoints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”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和真实导航环境“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V-IRL”</a:t>
            </a:r>
            <a:r>
              <a:rPr lang="zh" altLang="en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），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分别用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SFT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和基于结果奖励的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RL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对同一个预训练模型进行训练，然后评估它们在</a:t>
            </a:r>
            <a:r>
              <a:rPr lang="zh-CN" altLang="en-US" sz="1800" b="1" dirty="0">
                <a:latin typeface="FangSong" panose="02010609060101010101" pitchFamily="49" charset="-122"/>
                <a:ea typeface="FangSong" panose="02010609060101010101" pitchFamily="49" charset="-122"/>
              </a:rPr>
              <a:t>分布外新变体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上的表现​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  <a:hlinkClick r:id="rId4"/>
              </a:rPr>
              <a:t> </a:t>
            </a:r>
            <a:r>
              <a:rPr lang="zh" altLang="en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。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结果表明：</a:t>
            </a:r>
            <a:r>
              <a:rPr lang="en" altLang="zh" sz="1800" b="1" dirty="0">
                <a:latin typeface="FangSong" panose="02010609060101010101" pitchFamily="49" charset="-122"/>
                <a:ea typeface="FangSong" panose="02010609060101010101" pitchFamily="49" charset="-122"/>
              </a:rPr>
              <a:t>RL</a:t>
            </a:r>
            <a:r>
              <a:rPr lang="zh-CN" altLang="en-US" sz="1800" b="1" dirty="0">
                <a:latin typeface="FangSong" panose="02010609060101010101" pitchFamily="49" charset="-122"/>
                <a:ea typeface="FangSong" panose="02010609060101010101" pitchFamily="49" charset="-122"/>
              </a:rPr>
              <a:t>训练的模型具有更强的跨情境泛化能力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，能适应文本规则变化和视觉变化的新任务，而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SFT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模型倾向于记忆训练样本，对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OOD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情境表现不佳​</a:t>
            </a:r>
            <a:r>
              <a:rPr lang="zh" altLang="en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。</a:t>
            </a:r>
            <a:endParaRPr lang="en-US" altLang="zh" sz="1800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例如，在视觉导航中，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RL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模型在全新城市环境中仍能正确执行指令，而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SFT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模型几乎完全失败​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  <a:hlinkClick r:id="rId5"/>
              </a:rPr>
              <a:t> </a:t>
            </a:r>
            <a:r>
              <a:rPr lang="zh" altLang="en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。</a:t>
            </a:r>
            <a:endParaRPr lang="en-US" altLang="zh" sz="1800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分析发现，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RL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不仅学到了任务规则，还提升了模型底层的视觉辨识能力，因而更能举一反三​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  <a:hlinkClick r:id="rId6"/>
              </a:rPr>
              <a:t> </a:t>
            </a:r>
            <a:r>
              <a:rPr lang="zh" altLang="en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；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反之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SFT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主要让模型模仿训练数据格式，缺乏真正理解。​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  <a:hlinkClick r:id="rId7"/>
              </a:rPr>
              <a:t> </a:t>
            </a:r>
            <a:endParaRPr lang="en" altLang="zh" sz="1800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值得注意的是，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SFT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并非毫无用处：研究也发现先经过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SFT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可以稳定模型输出格式，再进行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RL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才能充分发挥效果​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  <a:hlinkClick r:id="rId8"/>
              </a:rPr>
              <a:t> </a:t>
            </a:r>
            <a:r>
              <a:rPr lang="zh" altLang="en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。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结论：</a:t>
            </a:r>
            <a:r>
              <a:rPr lang="en" altLang="zh" sz="1800" b="1" dirty="0">
                <a:latin typeface="FangSong" panose="02010609060101010101" pitchFamily="49" charset="-122"/>
                <a:ea typeface="FangSong" panose="02010609060101010101" pitchFamily="49" charset="-122"/>
              </a:rPr>
              <a:t>SFT</a:t>
            </a:r>
            <a:r>
              <a:rPr lang="zh-CN" altLang="en-US" sz="1800" b="1" dirty="0">
                <a:latin typeface="FangSong" panose="02010609060101010101" pitchFamily="49" charset="-122"/>
                <a:ea typeface="FangSong" panose="02010609060101010101" pitchFamily="49" charset="-122"/>
              </a:rPr>
              <a:t>偏重记忆，</a:t>
            </a:r>
            <a:r>
              <a:rPr lang="en" altLang="zh" sz="1800" b="1" dirty="0">
                <a:latin typeface="FangSong" panose="02010609060101010101" pitchFamily="49" charset="-122"/>
                <a:ea typeface="FangSong" panose="02010609060101010101" pitchFamily="49" charset="-122"/>
              </a:rPr>
              <a:t>RL</a:t>
            </a:r>
            <a:r>
              <a:rPr lang="zh-CN" altLang="en-US" sz="1800" b="1" dirty="0">
                <a:latin typeface="FangSong" panose="02010609060101010101" pitchFamily="49" charset="-122"/>
                <a:ea typeface="FangSong" panose="02010609060101010101" pitchFamily="49" charset="-122"/>
              </a:rPr>
              <a:t>偏重泛化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​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  <a:hlinkClick r:id="rId9"/>
              </a:rPr>
              <a:t> </a:t>
            </a:r>
            <a:r>
              <a:rPr lang="zh" altLang="en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，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在追求模型自我进化时应结合两者优势，例如先用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SFT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打好基础格式，再通过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RL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获取可迁移的知识。</a:t>
            </a:r>
            <a:endParaRPr kumimoji="1" lang="zh" altLang="en-US" sz="180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4713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7E785F-A085-22D5-439F-854E573BC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E827B15-2502-28FF-ACEA-A530E1E08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21D0DFC-F2C9-D6B5-19EF-F325CD357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978" cy="580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06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80AA46-98D7-D65D-E331-AC4935ED7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51F43B2-BF70-13F4-5D57-CF49C8408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72"/>
            <a:ext cx="8826500" cy="682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01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F5A11-C67D-288C-C41B-D1D96CB81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6CBA32-7602-068B-B09B-1BBC5B994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0" y="108957"/>
            <a:ext cx="10515600" cy="1325563"/>
          </a:xfrm>
        </p:spPr>
        <p:txBody>
          <a:bodyPr/>
          <a:lstStyle/>
          <a:p>
            <a:r>
              <a:rPr kumimoji="1" lang="en-US" altLang="zh" dirty="0"/>
              <a:t>Reasoning Behaviors (Patterns) </a:t>
            </a:r>
            <a:endParaRPr kumimoji="1" lang="zh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054029-429E-5919-FB7D-EE07B3D8C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89973"/>
            <a:ext cx="12192000" cy="498699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zh-CN" altLang="en-US" dirty="0"/>
              <a:t>探究了为何某些</a:t>
            </a:r>
            <a:r>
              <a:rPr lang="en" altLang="zh" dirty="0"/>
              <a:t>LLM</a:t>
            </a:r>
            <a:r>
              <a:rPr lang="zh-CN" altLang="en-US" dirty="0"/>
              <a:t>经过</a:t>
            </a:r>
            <a:r>
              <a:rPr lang="en" altLang="zh" dirty="0"/>
              <a:t>RL</a:t>
            </a:r>
            <a:r>
              <a:rPr lang="zh-CN" altLang="en-US" dirty="0"/>
              <a:t>训练后推理能力显著提高，而另一些类似规模的模型却停滞不前​</a:t>
            </a:r>
            <a:r>
              <a:rPr lang="en" altLang="zh" dirty="0">
                <a:hlinkClick r:id="rId3"/>
              </a:rPr>
              <a:t> </a:t>
            </a:r>
            <a:r>
              <a:rPr lang="zh" altLang="en" dirty="0"/>
              <a:t>。</a:t>
            </a:r>
            <a:r>
              <a:rPr lang="zh-CN" altLang="en-US" dirty="0"/>
              <a:t>作者将原因归结于模型初始是否具备“四大认知习惯”：</a:t>
            </a:r>
            <a:r>
              <a:rPr lang="zh-CN" altLang="en-US" b="1" dirty="0"/>
              <a:t>结果验证</a:t>
            </a:r>
            <a:r>
              <a:rPr lang="en-US" altLang="zh-CN" dirty="0"/>
              <a:t>(</a:t>
            </a:r>
            <a:r>
              <a:rPr lang="en" altLang="zh" dirty="0"/>
              <a:t>verification)</a:t>
            </a:r>
            <a:r>
              <a:rPr lang="zh" altLang="en" dirty="0"/>
              <a:t>、</a:t>
            </a:r>
            <a:r>
              <a:rPr lang="zh-CN" altLang="en-US" b="1" dirty="0"/>
              <a:t>回溯检索</a:t>
            </a:r>
            <a:r>
              <a:rPr lang="en-US" altLang="zh-CN" dirty="0"/>
              <a:t>(</a:t>
            </a:r>
            <a:r>
              <a:rPr lang="en" altLang="zh" dirty="0"/>
              <a:t>backtracking)</a:t>
            </a:r>
            <a:r>
              <a:rPr lang="zh" altLang="en" dirty="0"/>
              <a:t>、</a:t>
            </a:r>
            <a:r>
              <a:rPr lang="zh-CN" altLang="en-US" b="1" dirty="0"/>
              <a:t>子目标设定</a:t>
            </a:r>
            <a:r>
              <a:rPr lang="en-US" altLang="zh-CN" dirty="0"/>
              <a:t>(</a:t>
            </a:r>
            <a:r>
              <a:rPr lang="en" altLang="zh" dirty="0"/>
              <a:t>subgoal setting)</a:t>
            </a:r>
            <a:r>
              <a:rPr lang="zh" altLang="en" dirty="0"/>
              <a:t>、</a:t>
            </a:r>
            <a:r>
              <a:rPr lang="zh-CN" altLang="en-US" b="1" dirty="0"/>
              <a:t>逆向推演</a:t>
            </a:r>
            <a:r>
              <a:rPr lang="en-US" altLang="zh-CN" dirty="0"/>
              <a:t>(</a:t>
            </a:r>
            <a:r>
              <a:rPr lang="en" altLang="zh" dirty="0"/>
              <a:t>backward chaining)​</a:t>
            </a:r>
            <a:r>
              <a:rPr lang="en" altLang="zh" dirty="0">
                <a:hlinkClick r:id="rId4"/>
              </a:rPr>
              <a:t> </a:t>
            </a:r>
            <a:r>
              <a:rPr lang="zh" altLang="en" dirty="0"/>
              <a:t>。</a:t>
            </a:r>
            <a:endParaRPr lang="en-US" altLang="zh" dirty="0"/>
          </a:p>
          <a:p>
            <a:pPr>
              <a:lnSpc>
                <a:spcPct val="120000"/>
              </a:lnSpc>
            </a:pPr>
            <a:r>
              <a:rPr lang="zh-CN" altLang="en-US" dirty="0"/>
              <a:t>通过案例研究发现：在同样的算术谜题“</a:t>
            </a:r>
            <a:r>
              <a:rPr lang="en" altLang="zh" dirty="0"/>
              <a:t>Countdown”</a:t>
            </a:r>
            <a:r>
              <a:rPr lang="zh-CN" altLang="en-US" dirty="0"/>
              <a:t>游戏中，小模型</a:t>
            </a:r>
            <a:r>
              <a:rPr lang="en" altLang="zh" dirty="0"/>
              <a:t>Qwen-2.5B</a:t>
            </a:r>
            <a:r>
              <a:rPr lang="zh-CN" altLang="en-US" dirty="0"/>
              <a:t>在</a:t>
            </a:r>
            <a:r>
              <a:rPr lang="en" altLang="zh" dirty="0"/>
              <a:t>RL</a:t>
            </a:r>
            <a:r>
              <a:rPr lang="zh-CN" altLang="en-US" dirty="0"/>
              <a:t>训练过程中自发涌现了上述推理行为，因此性能不断提升；而</a:t>
            </a:r>
            <a:r>
              <a:rPr lang="en" altLang="zh" dirty="0"/>
              <a:t>Llama-3.2B</a:t>
            </a:r>
            <a:r>
              <a:rPr lang="zh-CN" altLang="en-US" dirty="0"/>
              <a:t>最初缺乏这些习惯，导致学习收益有限​</a:t>
            </a:r>
            <a:r>
              <a:rPr lang="en" altLang="zh" dirty="0">
                <a:hlinkClick r:id="rId5"/>
              </a:rPr>
              <a:t> </a:t>
            </a:r>
            <a:r>
              <a:rPr lang="zh" altLang="en" dirty="0"/>
              <a:t>。</a:t>
            </a:r>
            <a:r>
              <a:rPr lang="zh-CN" altLang="en-US" dirty="0"/>
              <a:t>随后，作者通过</a:t>
            </a:r>
            <a:r>
              <a:rPr lang="zh-CN" altLang="en-US" b="1" dirty="0"/>
              <a:t>行为注入</a:t>
            </a:r>
            <a:r>
              <a:rPr lang="zh-CN" altLang="en-US" dirty="0"/>
              <a:t>实验验证了这些习惯的重要性：在</a:t>
            </a:r>
            <a:r>
              <a:rPr lang="en" altLang="zh" dirty="0"/>
              <a:t>Llama</a:t>
            </a:r>
            <a:r>
              <a:rPr lang="zh-CN" altLang="en-US" dirty="0"/>
              <a:t>训练前或推理时加入含上述模式的示例（即对模型进行具有验证、回溯等步骤的</a:t>
            </a:r>
            <a:r>
              <a:rPr lang="zh-CN" altLang="en-US" i="1" dirty="0"/>
              <a:t>提示微调</a:t>
            </a:r>
            <a:r>
              <a:rPr lang="en-US" altLang="zh-CN" i="1" dirty="0"/>
              <a:t>/</a:t>
            </a:r>
            <a:r>
              <a:rPr lang="zh-CN" altLang="en-US" i="1" dirty="0"/>
              <a:t>预训练</a:t>
            </a:r>
            <a:r>
              <a:rPr lang="zh-CN" altLang="en-US" dirty="0"/>
              <a:t>），可大幅提升其</a:t>
            </a:r>
            <a:r>
              <a:rPr lang="en" altLang="zh" dirty="0"/>
              <a:t>RL</a:t>
            </a:r>
            <a:r>
              <a:rPr lang="zh-CN" altLang="en-US" dirty="0"/>
              <a:t>训练效果，使之赶上甚至超过原本更强的</a:t>
            </a:r>
            <a:r>
              <a:rPr lang="en" altLang="zh" dirty="0" err="1"/>
              <a:t>Qwen</a:t>
            </a:r>
            <a:r>
              <a:rPr lang="en" altLang="zh" dirty="0"/>
              <a:t>​</a:t>
            </a:r>
            <a:r>
              <a:rPr lang="zh" altLang="en" dirty="0"/>
              <a:t>。</a:t>
            </a:r>
            <a:endParaRPr lang="en-US" altLang="zh" dirty="0"/>
          </a:p>
          <a:p>
            <a:pPr>
              <a:lnSpc>
                <a:spcPct val="120000"/>
              </a:lnSpc>
            </a:pPr>
            <a:r>
              <a:rPr lang="zh-CN" altLang="en-US" dirty="0"/>
              <a:t>有趣的是，即便注入的是</a:t>
            </a:r>
            <a:r>
              <a:rPr lang="zh-CN" altLang="en-US" i="1" dirty="0"/>
              <a:t>包含正确推理模式但最终答案错误</a:t>
            </a:r>
            <a:r>
              <a:rPr lang="zh-CN" altLang="en-US" dirty="0"/>
              <a:t>的示例，模型依然收益良多，说明关键在于推理过程模式而非答案对错​</a:t>
            </a:r>
            <a:r>
              <a:rPr lang="zh" altLang="en" dirty="0"/>
              <a:t>。</a:t>
            </a:r>
            <a:r>
              <a:rPr lang="zh-CN" altLang="en-US" dirty="0"/>
              <a:t>另外，通过继续预训练加入大量包含这些习惯的开放网络数学数据，</a:t>
            </a:r>
            <a:r>
              <a:rPr lang="en" altLang="zh" dirty="0"/>
              <a:t>Llama</a:t>
            </a:r>
            <a:r>
              <a:rPr lang="zh-CN" altLang="en-US" dirty="0"/>
              <a:t>的自我提升能力几乎追平了</a:t>
            </a:r>
            <a:r>
              <a:rPr lang="en" altLang="zh" dirty="0" err="1"/>
              <a:t>Qwen</a:t>
            </a:r>
            <a:r>
              <a:rPr lang="en" altLang="zh" dirty="0"/>
              <a:t>​</a:t>
            </a:r>
            <a:r>
              <a:rPr lang="zh" altLang="en" dirty="0"/>
              <a:t>。</a:t>
            </a:r>
            <a:r>
              <a:rPr lang="zh-CN" altLang="en-US" dirty="0"/>
              <a:t>结论：</a:t>
            </a:r>
            <a:r>
              <a:rPr lang="zh-CN" altLang="en-US" b="1" dirty="0"/>
              <a:t>模型初始的思维方式决定了其自我改进上限</a:t>
            </a:r>
            <a:r>
              <a:rPr lang="zh-CN" altLang="en-US" dirty="0"/>
              <a:t>​</a:t>
            </a:r>
            <a:r>
              <a:rPr lang="zh" altLang="en" dirty="0"/>
              <a:t>。</a:t>
            </a:r>
            <a:endParaRPr lang="en-US" altLang="zh" dirty="0"/>
          </a:p>
          <a:p>
            <a:pPr>
              <a:lnSpc>
                <a:spcPct val="120000"/>
              </a:lnSpc>
            </a:pPr>
            <a:r>
              <a:rPr lang="zh-CN" altLang="en-US" dirty="0"/>
              <a:t>具备验证、回溯等习惯的模型更能利用额外算力迭代提升；反之，缺乏这些行为的模型需要先“教会它如何思考”再期待它自我进步。</a:t>
            </a:r>
            <a:endParaRPr kumimoji="1" lang="zh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7F6D450-FE52-3AF9-0FC6-31F7AC0D122F}"/>
              </a:ext>
            </a:extLst>
          </p:cNvPr>
          <p:cNvSpPr txBox="1"/>
          <p:nvPr/>
        </p:nvSpPr>
        <p:spPr>
          <a:xfrm>
            <a:off x="2352907" y="6568068"/>
            <a:ext cx="5920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" dirty="0"/>
              <a:t>Cognitive Behaviors that Enable Self-Improving Reasoners</a:t>
            </a:r>
            <a:endParaRPr kumimoji="1" lang="zh" altLang="en-US" dirty="0"/>
          </a:p>
        </p:txBody>
      </p:sp>
    </p:spTree>
    <p:extLst>
      <p:ext uri="{BB962C8B-B14F-4D97-AF65-F5344CB8AC3E}">
        <p14:creationId xmlns:p14="http://schemas.microsoft.com/office/powerpoint/2010/main" val="3133720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5DCF0-354D-792A-11A2-D62C4F69C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5389CC-E2BD-52DC-3516-7573ACE5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" altLang="en-US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5936013E-AB5B-E52E-B8F4-38A78366B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51429" y="2247362"/>
            <a:ext cx="10740571" cy="46106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2079CB8-704C-B821-23DC-AAF368CC0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095412" cy="20755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42C0628-0AB0-0EAF-CF5D-FE209EF91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83" y="365125"/>
            <a:ext cx="11965918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16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D47A5-56FB-4F43-891E-7D6949E0D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6DE896-6FB5-3577-3AD9-7C8AC7C5F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" dirty="0"/>
              <a:t>RL vs </a:t>
            </a:r>
            <a:r>
              <a:rPr kumimoji="1" lang="zh" altLang="en-US" dirty="0"/>
              <a:t>监督信号</a:t>
            </a:r>
            <a:r>
              <a:rPr kumimoji="1" lang="en-US" altLang="zh" dirty="0"/>
              <a:t> vs diversity vs </a:t>
            </a:r>
            <a:r>
              <a:rPr kumimoji="1" lang="en-US" altLang="zh" dirty="0" err="1"/>
              <a:t>sft</a:t>
            </a:r>
            <a:endParaRPr kumimoji="1" lang="zh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4F79C3B-D5CD-22CA-C10A-656EF807AE44}"/>
              </a:ext>
            </a:extLst>
          </p:cNvPr>
          <p:cNvSpPr txBox="1"/>
          <p:nvPr/>
        </p:nvSpPr>
        <p:spPr>
          <a:xfrm>
            <a:off x="1973766" y="6445405"/>
            <a:ext cx="7321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" dirty="0"/>
              <a:t>Beyond Human Data: Scaling Self-Training for Problem-Solving (</a:t>
            </a:r>
            <a:r>
              <a:rPr lang="en" altLang="zh" dirty="0" err="1"/>
              <a:t>ReSTEM</a:t>
            </a:r>
            <a:r>
              <a:rPr lang="en" altLang="zh" dirty="0"/>
              <a:t>)</a:t>
            </a:r>
            <a:endParaRPr kumimoji="1" lang="zh" alt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12B31814-EDFB-0191-E5C5-2A48CD627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zh-CN" altLang="en-US" dirty="0"/>
              <a:t>探讨如何</a:t>
            </a:r>
            <a:r>
              <a:rPr lang="zh-CN" altLang="en-US" b="1" dirty="0"/>
              <a:t>超越人类提供的数据</a:t>
            </a:r>
            <a:r>
              <a:rPr lang="zh-CN" altLang="en-US" dirty="0"/>
              <a:t>来训练模型解决复杂问题​</a:t>
            </a:r>
            <a:r>
              <a:rPr lang="en" altLang="zh" dirty="0">
                <a:hlinkClick r:id="rId3"/>
              </a:rPr>
              <a:t> </a:t>
            </a:r>
            <a:endParaRPr lang="en" altLang="zh" dirty="0"/>
          </a:p>
          <a:p>
            <a:pPr>
              <a:lnSpc>
                <a:spcPct val="120000"/>
              </a:lnSpc>
            </a:pPr>
            <a:r>
              <a:rPr lang="zh-CN" altLang="en-US" dirty="0"/>
              <a:t>作者聚焦于有客观反馈信号的任务（如数学证明题有对错检查，代码题可通过测试），提出一种基于期望最大化的自训练算法</a:t>
            </a:r>
            <a:r>
              <a:rPr lang="en" altLang="zh" dirty="0" err="1"/>
              <a:t>ReSTEM</a:t>
            </a:r>
            <a:r>
              <a:rPr lang="zh" altLang="en" dirty="0"/>
              <a:t>： </a:t>
            </a:r>
            <a:r>
              <a:rPr lang="en" altLang="zh" dirty="0"/>
              <a:t>(1) </a:t>
            </a:r>
            <a:r>
              <a:rPr lang="zh-CN" altLang="en-US" dirty="0"/>
              <a:t>让模型生成大量解题尝试，利用</a:t>
            </a:r>
            <a:r>
              <a:rPr lang="zh-CN" altLang="en-US" b="1" dirty="0"/>
              <a:t>二元反馈</a:t>
            </a:r>
            <a:r>
              <a:rPr lang="en-US" altLang="zh-CN" dirty="0"/>
              <a:t>(</a:t>
            </a:r>
            <a:r>
              <a:rPr lang="zh-CN" altLang="en-US" dirty="0"/>
              <a:t>对</a:t>
            </a:r>
            <a:r>
              <a:rPr lang="en-US" altLang="zh-CN" dirty="0"/>
              <a:t>/</a:t>
            </a:r>
            <a:r>
              <a:rPr lang="zh-CN" altLang="en-US" dirty="0"/>
              <a:t>错</a:t>
            </a:r>
            <a:r>
              <a:rPr lang="en-US" altLang="zh-CN" dirty="0"/>
              <a:t>)</a:t>
            </a:r>
            <a:r>
              <a:rPr lang="zh-CN" altLang="en-US" dirty="0"/>
              <a:t>筛选出正确样本；</a:t>
            </a:r>
            <a:r>
              <a:rPr lang="en-US" altLang="zh-CN" dirty="0"/>
              <a:t>(2) </a:t>
            </a:r>
            <a:r>
              <a:rPr lang="zh-CN" altLang="en-US" dirty="0"/>
              <a:t>用筛选出的模型解答微调模型；</a:t>
            </a:r>
            <a:r>
              <a:rPr lang="en-US" altLang="zh-CN" dirty="0"/>
              <a:t>(3) </a:t>
            </a:r>
            <a:r>
              <a:rPr lang="zh-CN" altLang="en-US" dirty="0"/>
              <a:t>重复以上过程多轮​</a:t>
            </a:r>
            <a:r>
              <a:rPr lang="zh" altLang="en" dirty="0"/>
              <a:t>。</a:t>
            </a:r>
            <a:r>
              <a:rPr lang="zh-CN" altLang="en-US" dirty="0"/>
              <a:t>在数学</a:t>
            </a:r>
            <a:r>
              <a:rPr lang="en-US" altLang="zh-CN" dirty="0"/>
              <a:t>(</a:t>
            </a:r>
            <a:r>
              <a:rPr lang="en" altLang="zh" dirty="0"/>
              <a:t>MATH)</a:t>
            </a:r>
            <a:r>
              <a:rPr lang="zh-CN" altLang="en-US" dirty="0"/>
              <a:t>和编程</a:t>
            </a:r>
            <a:r>
              <a:rPr lang="en-US" altLang="zh-CN" dirty="0"/>
              <a:t>(</a:t>
            </a:r>
            <a:r>
              <a:rPr lang="en" altLang="zh" dirty="0"/>
              <a:t>APPS/</a:t>
            </a:r>
            <a:r>
              <a:rPr lang="en" altLang="zh" dirty="0" err="1"/>
              <a:t>HumanEval</a:t>
            </a:r>
            <a:r>
              <a:rPr lang="en" altLang="zh" dirty="0"/>
              <a:t>)</a:t>
            </a:r>
            <a:r>
              <a:rPr lang="zh-CN" altLang="en-US" dirty="0"/>
              <a:t>基准上，</a:t>
            </a:r>
            <a:r>
              <a:rPr lang="en" altLang="zh" dirty="0" err="1"/>
              <a:t>ReSTEM</a:t>
            </a:r>
            <a:r>
              <a:rPr lang="zh-CN" altLang="en-US" dirty="0"/>
              <a:t>在不使用额外人工解答的前提下，使</a:t>
            </a:r>
            <a:r>
              <a:rPr lang="en" altLang="zh" dirty="0"/>
              <a:t>PaLM-2</a:t>
            </a:r>
            <a:r>
              <a:rPr lang="zh-CN" altLang="en-US" dirty="0"/>
              <a:t>系列模型成绩</a:t>
            </a:r>
            <a:r>
              <a:rPr lang="zh-CN" altLang="en-US" b="1" dirty="0"/>
              <a:t>大幅超越</a:t>
            </a:r>
            <a:r>
              <a:rPr lang="zh-CN" altLang="en-US" dirty="0"/>
              <a:t>仅用人类数据微调的基线​</a:t>
            </a:r>
            <a:r>
              <a:rPr lang="zh" altLang="en" dirty="0"/>
              <a:t>。</a:t>
            </a:r>
            <a:endParaRPr lang="en-US" altLang="zh" dirty="0"/>
          </a:p>
          <a:p>
            <a:pPr>
              <a:lnSpc>
                <a:spcPct val="120000"/>
              </a:lnSpc>
            </a:pPr>
            <a:r>
              <a:rPr lang="zh-CN" altLang="en-US" dirty="0"/>
              <a:t>例如，中等模型在</a:t>
            </a:r>
            <a:r>
              <a:rPr lang="en" altLang="zh" dirty="0"/>
              <a:t>MATH</a:t>
            </a:r>
            <a:r>
              <a:rPr lang="zh-CN" altLang="en-US" dirty="0"/>
              <a:t>上的准确率经多轮</a:t>
            </a:r>
            <a:r>
              <a:rPr lang="en" altLang="zh" dirty="0" err="1"/>
              <a:t>ReSTEM</a:t>
            </a:r>
            <a:r>
              <a:rPr lang="zh-CN" altLang="en-US" dirty="0"/>
              <a:t>提升了数十个百分点，超过使用人类标注训练的模型表现​</a:t>
            </a:r>
            <a:r>
              <a:rPr lang="zh" altLang="en" dirty="0"/>
              <a:t>。</a:t>
            </a:r>
            <a:endParaRPr lang="en-US" altLang="zh" dirty="0"/>
          </a:p>
          <a:p>
            <a:pPr>
              <a:lnSpc>
                <a:spcPct val="120000"/>
              </a:lnSpc>
            </a:pPr>
            <a:r>
              <a:rPr lang="zh-CN" altLang="en-US" dirty="0"/>
              <a:t>分析强调了</a:t>
            </a:r>
            <a:r>
              <a:rPr lang="en" altLang="zh" dirty="0" err="1"/>
              <a:t>ReSTEM</a:t>
            </a:r>
            <a:r>
              <a:rPr lang="zh-CN" altLang="en-US" dirty="0"/>
              <a:t>的优势：每道题可积累</a:t>
            </a:r>
            <a:r>
              <a:rPr lang="zh-CN" altLang="en-US" b="1" dirty="0"/>
              <a:t>多个不同解法</a:t>
            </a:r>
            <a:r>
              <a:rPr lang="zh-CN" altLang="en-US" dirty="0"/>
              <a:t>供训练（人类数据通常每题只有单一解），极大丰富了训练信号​</a:t>
            </a:r>
            <a:r>
              <a:rPr lang="en" altLang="zh" dirty="0">
                <a:hlinkClick r:id="rId4"/>
              </a:rPr>
              <a:t> </a:t>
            </a:r>
            <a:r>
              <a:rPr lang="zh" altLang="en" dirty="0"/>
              <a:t>；</a:t>
            </a:r>
            <a:r>
              <a:rPr lang="zh-CN" altLang="en-US" dirty="0"/>
              <a:t>而且随着模型规模增大，收益愈发明显​</a:t>
            </a:r>
            <a:r>
              <a:rPr lang="en" altLang="zh" dirty="0">
                <a:hlinkClick r:id="rId5"/>
              </a:rPr>
              <a:t> </a:t>
            </a:r>
            <a:r>
              <a:rPr lang="zh-CN" altLang="en-US" dirty="0"/>
              <a:t>。</a:t>
            </a:r>
            <a:endParaRPr lang="en-US" altLang="zh-CN" dirty="0"/>
          </a:p>
          <a:p>
            <a:pPr>
              <a:lnSpc>
                <a:spcPct val="120000"/>
              </a:lnSpc>
            </a:pPr>
            <a:r>
              <a:rPr lang="zh-CN" altLang="en-US" dirty="0"/>
              <a:t>结论：通过模型自生成</a:t>
            </a:r>
            <a:r>
              <a:rPr lang="en-US" altLang="zh-CN" dirty="0"/>
              <a:t>+</a:t>
            </a:r>
            <a:r>
              <a:rPr lang="zh-CN" altLang="en-US" dirty="0"/>
              <a:t>自动反馈筛选循环，</a:t>
            </a:r>
            <a:r>
              <a:rPr lang="en" altLang="zh" dirty="0"/>
              <a:t>LLM</a:t>
            </a:r>
            <a:r>
              <a:rPr lang="zh-CN" altLang="en-US" dirty="0"/>
              <a:t>能够突破人工数据瓶颈，在复杂问题求解上达到更高水平​</a:t>
            </a:r>
            <a:r>
              <a:rPr lang="en" altLang="zh" dirty="0">
                <a:hlinkClick r:id="rId6"/>
              </a:rPr>
              <a:t> </a:t>
            </a:r>
            <a:endParaRPr lang="en" altLang="zh" dirty="0"/>
          </a:p>
          <a:p>
            <a:pPr>
              <a:lnSpc>
                <a:spcPct val="120000"/>
              </a:lnSpc>
            </a:pPr>
            <a:r>
              <a:rPr lang="zh-CN" altLang="en-US" dirty="0"/>
              <a:t>这表明合理利用自动反馈的自训练可</a:t>
            </a:r>
            <a:r>
              <a:rPr lang="zh-CN" altLang="en-US" b="1" dirty="0"/>
              <a:t>显著减少对人工标注的依赖</a:t>
            </a:r>
            <a:r>
              <a:rPr lang="zh-CN" altLang="en-US" dirty="0"/>
              <a:t>，实现模型自主进化。</a:t>
            </a:r>
            <a:endParaRPr kumimoji="1" lang="zh" altLang="en-US" dirty="0"/>
          </a:p>
          <a:p>
            <a:pPr>
              <a:lnSpc>
                <a:spcPct val="120000"/>
              </a:lnSpc>
            </a:pPr>
            <a:endParaRPr lang="zh" altLang="en-US" dirty="0"/>
          </a:p>
        </p:txBody>
      </p:sp>
    </p:spTree>
    <p:extLst>
      <p:ext uri="{BB962C8B-B14F-4D97-AF65-F5344CB8AC3E}">
        <p14:creationId xmlns:p14="http://schemas.microsoft.com/office/powerpoint/2010/main" val="559856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C81C3-D620-6E93-EE07-DC61B9CF8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CCDE1F-B930-0479-0172-419C31B56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研究计划</a:t>
            </a:r>
            <a:endParaRPr kumimoji="1" lang="zh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B318AB-C67F-4691-2E35-407ACB069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/>
              <a:t>背景与动机</a:t>
            </a:r>
            <a:r>
              <a:rPr lang="en-US" altLang="zh-CN" dirty="0"/>
              <a:t>: </a:t>
            </a:r>
            <a:r>
              <a:rPr lang="en" altLang="zh" dirty="0"/>
              <a:t>LLM</a:t>
            </a:r>
            <a:r>
              <a:rPr lang="zh-CN" altLang="en-US" dirty="0"/>
              <a:t>在复杂推理任务上的表现仍有限，经常出现错误且难以自我纠正​</a:t>
            </a:r>
            <a:r>
              <a:rPr lang="en" altLang="zh" dirty="0">
                <a:hlinkClick r:id="rId2"/>
              </a:rPr>
              <a:t>arxiv.org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zh-CN" altLang="en-US" dirty="0"/>
              <a:t>引入人类监督信号（标注解答、评价反馈）成本高且不易泛化​</a:t>
            </a:r>
            <a:r>
              <a:rPr lang="en" altLang="zh" dirty="0">
                <a:hlinkClick r:id="rId3"/>
              </a:rPr>
              <a:t> 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zh-CN" altLang="en-US" dirty="0"/>
              <a:t>近期研究探索让模型“</a:t>
            </a:r>
            <a:r>
              <a:rPr lang="zh-CN" altLang="en-US" b="1" dirty="0"/>
              <a:t>自我反思、自我改进</a:t>
            </a:r>
            <a:r>
              <a:rPr lang="zh-CN" altLang="en-US" dirty="0"/>
              <a:t>”，模拟人类专家遇到困难问题时的深思过程​</a:t>
            </a:r>
            <a:r>
              <a:rPr lang="en" altLang="zh" dirty="0">
                <a:hlinkClick r:id="rId4"/>
              </a:rPr>
              <a:t>arxiv.org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zh-CN" altLang="en-US" dirty="0"/>
              <a:t>本研究立足这一背景，目标是</a:t>
            </a:r>
            <a:r>
              <a:rPr lang="zh-CN" altLang="en-US" b="1" dirty="0"/>
              <a:t>训练一个能够自我提升推理能力的</a:t>
            </a:r>
            <a:r>
              <a:rPr lang="en" altLang="zh" b="1" dirty="0"/>
              <a:t>LLM</a:t>
            </a:r>
            <a:r>
              <a:rPr lang="zh" altLang="en" dirty="0"/>
              <a:t>。</a:t>
            </a:r>
            <a:r>
              <a:rPr lang="zh-CN" altLang="en-US" dirty="0"/>
              <a:t>通过让模型自己产生多样化推理路径、识别并纠正错误，并在跨学科任务中反复磨炼，我们期望模型能突破单一数据学习的局限，在未知问题上举一反三。</a:t>
            </a:r>
            <a:endParaRPr kumimoji="1" lang="zh" altLang="en-US" dirty="0"/>
          </a:p>
        </p:txBody>
      </p:sp>
    </p:spTree>
    <p:extLst>
      <p:ext uri="{BB962C8B-B14F-4D97-AF65-F5344CB8AC3E}">
        <p14:creationId xmlns:p14="http://schemas.microsoft.com/office/powerpoint/2010/main" val="2560565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9CC4B-AA68-E0AB-6B5B-84C6237EC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2D6BA2-FEF6-0408-3CF0-320D76048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079823" cy="1053750"/>
          </a:xfrm>
        </p:spPr>
        <p:txBody>
          <a:bodyPr/>
          <a:lstStyle/>
          <a:p>
            <a:r>
              <a:rPr kumimoji="1" lang="en-US" altLang="zh" dirty="0"/>
              <a:t>1. </a:t>
            </a:r>
            <a:r>
              <a:rPr kumimoji="1" lang="zh" altLang="en-US" dirty="0"/>
              <a:t>推理模型都喜欢犯一些什么样的错误？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1A97FC5-4B5F-D5C6-D6E3-0028CC6D8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A77123-651F-030D-5837-A3C76564D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177" y="805217"/>
            <a:ext cx="9881171" cy="606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25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A871E-17EF-B365-4302-3C0134667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5406B5-6752-1CE4-9653-14C94529B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574845B-CB05-D3B2-A6E5-44F9D46E5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b="1" dirty="0"/>
              <a:t>核心挑战</a:t>
            </a:r>
            <a:r>
              <a:rPr lang="en-US" altLang="zh-CN" dirty="0"/>
              <a:t>: ① </a:t>
            </a:r>
            <a:r>
              <a:rPr lang="zh-CN" altLang="en-US" i="1" dirty="0"/>
              <a:t>错误难以自察</a:t>
            </a:r>
            <a:r>
              <a:rPr lang="en-US" altLang="zh-CN" dirty="0"/>
              <a:t>: </a:t>
            </a:r>
            <a:r>
              <a:rPr lang="zh-CN" altLang="en-US" dirty="0"/>
              <a:t>模型往往对自身输出的错误过于自信​</a:t>
            </a:r>
            <a:r>
              <a:rPr lang="en" altLang="zh" dirty="0">
                <a:hlinkClick r:id="rId2"/>
              </a:rPr>
              <a:t>arxiv.org</a:t>
            </a:r>
            <a:r>
              <a:rPr lang="zh" altLang="en" dirty="0"/>
              <a:t>，</a:t>
            </a:r>
            <a:r>
              <a:rPr lang="zh-CN" altLang="en-US" dirty="0"/>
              <a:t>如何让模型学会判断“我是不是算错了”？ </a:t>
            </a:r>
            <a:r>
              <a:rPr lang="en-US" altLang="zh-CN" dirty="0"/>
              <a:t>② </a:t>
            </a:r>
            <a:r>
              <a:rPr lang="zh-CN" altLang="en-US" i="1" dirty="0"/>
              <a:t>纠错策略获取</a:t>
            </a:r>
            <a:r>
              <a:rPr lang="en-US" altLang="zh-CN" dirty="0"/>
              <a:t>: </a:t>
            </a:r>
            <a:r>
              <a:rPr lang="zh-CN" altLang="en-US" dirty="0"/>
              <a:t>模型即使知道有误，也不一定会改正，缺乏有效的纠错步骤指引。</a:t>
            </a:r>
            <a:r>
              <a:rPr lang="en-US" altLang="zh-CN" dirty="0"/>
              <a:t>③ </a:t>
            </a:r>
            <a:r>
              <a:rPr lang="zh-CN" altLang="en-US" i="1" dirty="0"/>
              <a:t>多样推理收集</a:t>
            </a:r>
            <a:r>
              <a:rPr lang="en-US" altLang="zh-CN" dirty="0"/>
              <a:t>: </a:t>
            </a:r>
            <a:r>
              <a:rPr lang="zh-CN" altLang="en-US" dirty="0"/>
              <a:t>需要为每道题生成多种不同的解题思路以丰富训练，但如何确保这些推理路径质量、避免引入噪音？</a:t>
            </a:r>
            <a:r>
              <a:rPr lang="en-US" altLang="zh-CN" dirty="0"/>
              <a:t>④ </a:t>
            </a:r>
            <a:r>
              <a:rPr lang="zh-CN" altLang="en-US" i="1" dirty="0"/>
              <a:t>跨领域通用性</a:t>
            </a:r>
            <a:r>
              <a:rPr lang="en-US" altLang="zh-CN" dirty="0"/>
              <a:t>: </a:t>
            </a:r>
            <a:r>
              <a:rPr lang="zh-CN" altLang="en-US" dirty="0"/>
              <a:t>数学、代码、常识推理各有不同的错误类型和验证方式，如何设计统一的框架适用于多领域？</a:t>
            </a:r>
            <a:r>
              <a:rPr lang="en-US" altLang="zh-CN" dirty="0"/>
              <a:t>⑤ </a:t>
            </a:r>
            <a:r>
              <a:rPr lang="zh-CN" altLang="en-US" i="1" dirty="0"/>
              <a:t>小模型能力</a:t>
            </a:r>
            <a:r>
              <a:rPr lang="en-US" altLang="zh-CN" dirty="0"/>
              <a:t>: </a:t>
            </a:r>
            <a:r>
              <a:rPr lang="zh-CN" altLang="en-US" dirty="0"/>
              <a:t>在资源受限的模型上实现上述能力更具挑战，小模型可能需要辅助机制才能胜任高难度自我改进​</a:t>
            </a:r>
            <a:r>
              <a:rPr lang="en" altLang="zh" dirty="0">
                <a:hlinkClick r:id="rId3"/>
              </a:rPr>
              <a:t> </a:t>
            </a:r>
            <a:r>
              <a:rPr lang="zh" altLang="en" dirty="0"/>
              <a:t>。</a:t>
            </a:r>
            <a:endParaRPr kumimoji="1" lang="zh" altLang="en-US" dirty="0"/>
          </a:p>
        </p:txBody>
      </p:sp>
    </p:spTree>
    <p:extLst>
      <p:ext uri="{BB962C8B-B14F-4D97-AF65-F5344CB8AC3E}">
        <p14:creationId xmlns:p14="http://schemas.microsoft.com/office/powerpoint/2010/main" val="2912469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B1896-3158-CE86-BB22-82EC2F06F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2F8EC6-539D-F1EA-A5EC-A3BB1A8AA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" dirty="0"/>
              <a:t>Related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Work</a:t>
            </a:r>
            <a:endParaRPr kumimoji="1" lang="zh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C75F6B-DAEC-6895-7EE8-BDD43E8A0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i="1" dirty="0"/>
              <a:t>利用错误数据提升</a:t>
            </a:r>
            <a:r>
              <a:rPr lang="en-US" altLang="zh-CN" dirty="0"/>
              <a:t>: </a:t>
            </a:r>
            <a:r>
              <a:rPr lang="zh-CN" altLang="en-US" dirty="0"/>
              <a:t>如</a:t>
            </a:r>
            <a:r>
              <a:rPr lang="en" altLang="zh" dirty="0"/>
              <a:t>LEMMA​</a:t>
            </a:r>
            <a:r>
              <a:rPr lang="zh" altLang="en" dirty="0"/>
              <a:t>、</a:t>
            </a:r>
            <a:r>
              <a:rPr lang="en" altLang="zh" dirty="0"/>
              <a:t>S3C-Math</a:t>
            </a:r>
            <a:r>
              <a:rPr lang="zh-CN" altLang="en-US" dirty="0"/>
              <a:t>等，通过收集模型过去犯的错误并构造错误</a:t>
            </a:r>
            <a:r>
              <a:rPr lang="en-US" altLang="zh-CN" dirty="0"/>
              <a:t>-</a:t>
            </a:r>
            <a:r>
              <a:rPr lang="zh-CN" altLang="en-US" dirty="0"/>
              <a:t>正确对训练，让模型在学习正确解答的同时也学习</a:t>
            </a:r>
            <a:r>
              <a:rPr lang="zh-CN" altLang="en-US" b="1" dirty="0"/>
              <a:t>如何发现并修正错误</a:t>
            </a:r>
            <a:r>
              <a:rPr lang="zh-CN" altLang="en-US" dirty="0"/>
              <a:t>，显著增强了数学推理性能。</a:t>
            </a:r>
            <a:r>
              <a:rPr lang="zh-CN" altLang="en-US" i="1" dirty="0"/>
              <a:t>自我反思与多轮推理</a:t>
            </a:r>
            <a:r>
              <a:rPr lang="en-US" altLang="zh-CN" dirty="0"/>
              <a:t>: </a:t>
            </a:r>
            <a:r>
              <a:rPr lang="zh-CN" altLang="en-US" dirty="0"/>
              <a:t>如</a:t>
            </a:r>
            <a:r>
              <a:rPr lang="en" altLang="zh" dirty="0" err="1"/>
              <a:t>Reflexion</a:t>
            </a:r>
            <a:r>
              <a:rPr lang="en" altLang="zh" dirty="0"/>
              <a:t>​</a:t>
            </a:r>
            <a:r>
              <a:rPr lang="en" altLang="zh" dirty="0">
                <a:hlinkClick r:id="rId2"/>
              </a:rPr>
              <a:t> </a:t>
            </a:r>
            <a:r>
              <a:rPr lang="zh" altLang="en" dirty="0"/>
              <a:t>、</a:t>
            </a:r>
            <a:r>
              <a:rPr lang="en" altLang="zh" dirty="0"/>
              <a:t>Self-Refine</a:t>
            </a:r>
            <a:r>
              <a:rPr lang="zh-CN" altLang="en-US" dirty="0"/>
              <a:t>等，引入模型在推理过程中的自我评估，不断迭代改进答案。在代码生成、决策任务上证明了多轮自我纠正提高成功率。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i="1" dirty="0"/>
              <a:t>无监督自训练</a:t>
            </a:r>
            <a:r>
              <a:rPr lang="en-US" altLang="zh-CN" dirty="0"/>
              <a:t>: </a:t>
            </a:r>
            <a:r>
              <a:rPr lang="zh-CN" altLang="en-US" dirty="0"/>
              <a:t>如</a:t>
            </a:r>
            <a:r>
              <a:rPr lang="en" altLang="zh" dirty="0"/>
              <a:t>Large LMs Can Self-Improve​</a:t>
            </a:r>
            <a:r>
              <a:rPr lang="zh" altLang="en" dirty="0"/>
              <a:t>、</a:t>
            </a:r>
            <a:r>
              <a:rPr lang="en" altLang="zh" dirty="0" err="1"/>
              <a:t>ReSTEM</a:t>
            </a:r>
            <a:r>
              <a:rPr lang="en" altLang="zh" dirty="0"/>
              <a:t>​</a:t>
            </a:r>
            <a:r>
              <a:rPr lang="en" altLang="zh" dirty="0">
                <a:hlinkClick r:id="rId3"/>
              </a:rPr>
              <a:t> </a:t>
            </a:r>
            <a:endParaRPr lang="en" altLang="zh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/>
              <a:t>通过模型自行产生多样解题过程并滤除高置信度答案来微调自身，实现无需人类标签的性能提升。强调了</a:t>
            </a:r>
            <a:r>
              <a:rPr lang="zh-CN" altLang="en-US" b="1" dirty="0"/>
              <a:t>多样性和自洽性投票</a:t>
            </a:r>
            <a:r>
              <a:rPr lang="zh-CN" altLang="en-US" dirty="0"/>
              <a:t>对自学有效性的作用​</a:t>
            </a:r>
            <a:r>
              <a:rPr lang="zh" altLang="en" dirty="0"/>
              <a:t>。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i="1" dirty="0"/>
              <a:t>强化学习增强泛化</a:t>
            </a:r>
            <a:r>
              <a:rPr lang="en-US" altLang="zh-CN" dirty="0"/>
              <a:t>: </a:t>
            </a:r>
            <a:r>
              <a:rPr lang="zh-CN" altLang="en-US" dirty="0"/>
              <a:t>如</a:t>
            </a:r>
            <a:r>
              <a:rPr lang="en-US" altLang="zh-CN" dirty="0"/>
              <a:t>《</a:t>
            </a:r>
            <a:r>
              <a:rPr lang="en" altLang="zh" dirty="0"/>
              <a:t>SFT Memorizes, RL Generalizes》​</a:t>
            </a:r>
            <a:r>
              <a:rPr lang="en" altLang="zh" dirty="0">
                <a:hlinkClick r:id="rId4"/>
              </a:rPr>
              <a:t> </a:t>
            </a:r>
            <a:r>
              <a:rPr lang="zh" altLang="en" dirty="0"/>
              <a:t>、</a:t>
            </a:r>
            <a:r>
              <a:rPr lang="en" altLang="zh" dirty="0" err="1"/>
              <a:t>TinyZero</a:t>
            </a:r>
            <a:r>
              <a:rPr lang="zh-CN" altLang="en-US" dirty="0"/>
              <a:t>等工作，对比了监督微调和强化学习在推理任务中的影响，发现</a:t>
            </a:r>
            <a:r>
              <a:rPr lang="en" altLang="zh" dirty="0"/>
              <a:t>RL</a:t>
            </a:r>
            <a:r>
              <a:rPr lang="zh-CN" altLang="en-US" dirty="0"/>
              <a:t>赋予模型更强的探索和泛化能力，但也需要一定监督预热以稳定训练​</a:t>
            </a:r>
            <a:r>
              <a:rPr lang="en" altLang="zh" dirty="0">
                <a:hlinkClick r:id="rId5"/>
              </a:rPr>
              <a:t> </a:t>
            </a:r>
            <a:r>
              <a:rPr lang="zh" altLang="en" dirty="0"/>
              <a:t>。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i="1" dirty="0"/>
              <a:t>模型推理行为分析</a:t>
            </a:r>
            <a:r>
              <a:rPr lang="en-US" altLang="zh-CN" dirty="0"/>
              <a:t>: </a:t>
            </a:r>
            <a:r>
              <a:rPr lang="zh-CN" altLang="en-US" dirty="0"/>
              <a:t>如“四大习惯”研究</a:t>
            </a:r>
            <a:endParaRPr lang="en" altLang="zh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/>
              <a:t>揭示了具备验证、回溯等行为的模型更能从</a:t>
            </a:r>
            <a:r>
              <a:rPr lang="en" altLang="zh" dirty="0"/>
              <a:t>RL</a:t>
            </a:r>
            <a:r>
              <a:rPr lang="zh-CN" altLang="en-US" dirty="0"/>
              <a:t>中收益。这提示我们训练时应显式培养这些有益的思维模式。另一方向如</a:t>
            </a:r>
            <a:r>
              <a:rPr lang="en" altLang="zh" dirty="0"/>
              <a:t>Verifier</a:t>
            </a:r>
            <a:r>
              <a:rPr lang="zh-CN" altLang="en-US" dirty="0"/>
              <a:t>辅助​</a:t>
            </a:r>
            <a:r>
              <a:rPr lang="en" altLang="zh" dirty="0">
                <a:hlinkClick r:id="rId6"/>
              </a:rPr>
              <a:t> </a:t>
            </a:r>
            <a:endParaRPr lang="en" altLang="zh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/>
              <a:t>指出小模型需要外部校验协助自我纠错。</a:t>
            </a:r>
          </a:p>
        </p:txBody>
      </p:sp>
    </p:spTree>
    <p:extLst>
      <p:ext uri="{BB962C8B-B14F-4D97-AF65-F5344CB8AC3E}">
        <p14:creationId xmlns:p14="http://schemas.microsoft.com/office/powerpoint/2010/main" val="2231125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F89FD-D750-CAB7-D9C7-CDE490B79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333995-A006-08B5-A4F1-633FC4F9A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framework</a:t>
            </a:r>
            <a:r>
              <a:rPr lang="zh-CN" altLang="en-US" b="1" dirty="0"/>
              <a:t>介绍</a:t>
            </a:r>
            <a:r>
              <a:rPr lang="en-US" altLang="zh-CN" dirty="0"/>
              <a:t>: </a:t>
            </a:r>
            <a:r>
              <a:rPr lang="zh-CN" altLang="en-US" dirty="0"/>
              <a:t>我们的方法流程分为四步，形成一个</a:t>
            </a:r>
            <a:r>
              <a:rPr lang="zh-CN" altLang="en-US" b="1" dirty="0"/>
              <a:t>自我改进闭环</a:t>
            </a:r>
            <a:r>
              <a:rPr lang="zh-CN" altLang="en-US" dirty="0"/>
              <a:t>：</a:t>
            </a:r>
            <a:endParaRPr kumimoji="1" lang="zh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4C2F1A-ACF7-3B2A-943B-89325932F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zh-CN" altLang="en-US" b="1" dirty="0"/>
              <a:t>模型直接作答</a:t>
            </a:r>
            <a:r>
              <a:rPr lang="zh-CN" altLang="en-US" dirty="0"/>
              <a:t>：给模型一道新问题，让其在不提示任何步骤的情况下产生初始答案。记录模型的原始解题思路</a:t>
            </a:r>
            <a:r>
              <a:rPr lang="en-US" altLang="zh-CN" dirty="0"/>
              <a:t>(</a:t>
            </a:r>
            <a:r>
              <a:rPr lang="en" altLang="zh" dirty="0" err="1"/>
              <a:t>CoT</a:t>
            </a:r>
            <a:r>
              <a:rPr lang="en" altLang="zh" dirty="0"/>
              <a:t>)</a:t>
            </a:r>
            <a:r>
              <a:rPr lang="zh" altLang="en" dirty="0"/>
              <a:t>。</a:t>
            </a:r>
          </a:p>
          <a:p>
            <a:pPr>
              <a:lnSpc>
                <a:spcPct val="120000"/>
              </a:lnSpc>
            </a:pPr>
            <a:r>
              <a:rPr lang="zh-CN" altLang="en-US" b="1" dirty="0"/>
              <a:t>生成多样推理路径</a:t>
            </a:r>
            <a:r>
              <a:rPr lang="zh-CN" altLang="en-US" dirty="0"/>
              <a:t>：引导模型针对同一问题想出不同角度的解题方法（例如改变思路、多次随机采样得到不同</a:t>
            </a:r>
            <a:r>
              <a:rPr lang="en" altLang="zh" dirty="0" err="1"/>
              <a:t>CoT</a:t>
            </a:r>
            <a:r>
              <a:rPr lang="en" altLang="zh" dirty="0"/>
              <a:t>)</a:t>
            </a:r>
            <a:r>
              <a:rPr lang="zh" altLang="en" dirty="0"/>
              <a:t>，</a:t>
            </a:r>
            <a:r>
              <a:rPr lang="zh-CN" altLang="en-US" dirty="0"/>
              <a:t>获得</a:t>
            </a:r>
            <a:r>
              <a:rPr lang="zh-CN" altLang="en-US" b="1" dirty="0"/>
              <a:t>多种 </a:t>
            </a:r>
            <a:r>
              <a:rPr lang="en" altLang="zh" b="1" dirty="0"/>
              <a:t>reasoning pattern</a:t>
            </a:r>
            <a:r>
              <a:rPr lang="zh-CN" altLang="en-US" dirty="0"/>
              <a:t>的推理路径。借鉴自洽方法，可用不同温度采样、多样</a:t>
            </a:r>
            <a:r>
              <a:rPr lang="en" altLang="zh" dirty="0"/>
              <a:t>Few-shot</a:t>
            </a:r>
            <a:r>
              <a:rPr lang="zh-CN" altLang="en-US" dirty="0"/>
              <a:t>示例等确保推理的</a:t>
            </a:r>
            <a:r>
              <a:rPr lang="zh-CN" altLang="en-US"/>
              <a:t>多样性​</a:t>
            </a:r>
            <a:r>
              <a:rPr lang="zh" altLang="en"/>
              <a:t>。</a:t>
            </a:r>
            <a:r>
              <a:rPr lang="zh-CN" altLang="en-US" dirty="0"/>
              <a:t>这一步骤丰富了候选答案和思路池，为后续挑选和学习提供素材。</a:t>
            </a:r>
          </a:p>
          <a:p>
            <a:pPr>
              <a:lnSpc>
                <a:spcPct val="120000"/>
              </a:lnSpc>
            </a:pPr>
            <a:r>
              <a:rPr lang="zh-CN" altLang="en-US" b="1" dirty="0"/>
              <a:t>对比验证，识别并修正错误</a:t>
            </a:r>
            <a:r>
              <a:rPr lang="zh-CN" altLang="en-US" dirty="0"/>
              <a:t>：比较所有生成答案与标准答案（若已知）或通过可行的自动验证（如程序单元测试、数学答案检查）确定正误。对于正确答案的对应推理路径予以保留；对于错误答案，首先定位其推理过程中出现谬误的步骤类别（参考</a:t>
            </a:r>
            <a:r>
              <a:rPr lang="en" altLang="zh" dirty="0"/>
              <a:t>LEMMA</a:t>
            </a:r>
            <a:r>
              <a:rPr lang="zh-CN" altLang="en-US" dirty="0"/>
              <a:t>的错误分类，如计算错误</a:t>
            </a:r>
            <a:r>
              <a:rPr lang="en-US" altLang="zh-CN" dirty="0"/>
              <a:t>/</a:t>
            </a:r>
            <a:r>
              <a:rPr lang="zh-CN" altLang="en-US" dirty="0"/>
              <a:t>逻辑错误等​</a:t>
            </a:r>
            <a:r>
              <a:rPr lang="en" altLang="zh" dirty="0">
                <a:hlinkClick r:id="rId2"/>
              </a:rPr>
              <a:t> </a:t>
            </a:r>
            <a:endParaRPr lang="en" altLang="zh" dirty="0"/>
          </a:p>
          <a:p>
            <a:pPr>
              <a:lnSpc>
                <a:spcPct val="120000"/>
              </a:lnSpc>
            </a:pPr>
            <a:r>
              <a:rPr lang="zh" altLang="en" dirty="0"/>
              <a:t>）。</a:t>
            </a:r>
            <a:r>
              <a:rPr lang="zh-CN" altLang="en-US" dirty="0"/>
              <a:t>然后让模型基于错误类型反馈，尝试</a:t>
            </a:r>
            <a:r>
              <a:rPr lang="zh-CN" altLang="en-US" b="1" dirty="0"/>
              <a:t>反思并修改</a:t>
            </a:r>
            <a:r>
              <a:rPr lang="zh-CN" altLang="en-US" dirty="0"/>
              <a:t>原路径：例如插入检查步骤、纠正计算、调整方案重试（类似“</a:t>
            </a:r>
            <a:r>
              <a:rPr lang="en" altLang="zh" dirty="0"/>
              <a:t>Fix &amp; Continue”</a:t>
            </a:r>
            <a:r>
              <a:rPr lang="zh-CN" altLang="en-US" dirty="0"/>
              <a:t>或“</a:t>
            </a:r>
            <a:r>
              <a:rPr lang="en" altLang="zh" dirty="0"/>
              <a:t>Fresh Restart”</a:t>
            </a:r>
            <a:r>
              <a:rPr lang="zh-CN" altLang="en-US" dirty="0"/>
              <a:t>的思路​</a:t>
            </a:r>
            <a:r>
              <a:rPr lang="en" altLang="zh" dirty="0">
                <a:hlinkClick r:id="rId3"/>
              </a:rPr>
              <a:t> </a:t>
            </a:r>
            <a:endParaRPr lang="en" altLang="zh" dirty="0"/>
          </a:p>
          <a:p>
            <a:pPr>
              <a:lnSpc>
                <a:spcPct val="120000"/>
              </a:lnSpc>
            </a:pPr>
            <a:r>
              <a:rPr lang="zh" altLang="en" dirty="0"/>
              <a:t>）。</a:t>
            </a:r>
            <a:r>
              <a:rPr lang="zh-CN" altLang="en-US" dirty="0"/>
              <a:t>修正后再次验证，确保得到正确答案或标注无法挽救的错误类型。</a:t>
            </a:r>
          </a:p>
          <a:p>
            <a:pPr>
              <a:lnSpc>
                <a:spcPct val="120000"/>
              </a:lnSpc>
            </a:pPr>
            <a:r>
              <a:rPr lang="zh-CN" altLang="en-US" b="1" dirty="0"/>
              <a:t>构建训练集用于微调</a:t>
            </a:r>
            <a:r>
              <a:rPr lang="zh-CN" altLang="en-US" dirty="0"/>
              <a:t>：将步骤</a:t>
            </a:r>
            <a:r>
              <a:rPr lang="en-US" altLang="zh-CN" dirty="0"/>
              <a:t>2-3</a:t>
            </a:r>
            <a:r>
              <a:rPr lang="zh-CN" altLang="en-US" dirty="0"/>
              <a:t>得到的高质量解题过程收集起来，特别是每道问题保留</a:t>
            </a:r>
            <a:r>
              <a:rPr lang="zh-CN" altLang="en-US" b="1" dirty="0"/>
              <a:t>多个风格各异的正确解法</a:t>
            </a:r>
            <a:r>
              <a:rPr lang="zh-CN" altLang="en-US" dirty="0"/>
              <a:t>。这些解法既包括初始直接得出的正确路径，也包括经过纠错得到的正确路径。通过这种方式积累一个涵盖广泛推理模式的训练语料。然后对</a:t>
            </a:r>
            <a:r>
              <a:rPr lang="en" altLang="zh" dirty="0"/>
              <a:t>LLM</a:t>
            </a:r>
            <a:r>
              <a:rPr lang="zh-CN" altLang="en-US" dirty="0"/>
              <a:t>进行监督微调，使其学习在推理中</a:t>
            </a:r>
            <a:r>
              <a:rPr lang="zh-CN" altLang="en-US" b="1" dirty="0"/>
              <a:t>自发进行反思和纠错</a:t>
            </a:r>
            <a:r>
              <a:rPr lang="zh-CN" altLang="en-US" dirty="0"/>
              <a:t>的能力。微调后模型下次遇到类似问题时，应能主动避免先前犯过的错误、或一旦产生错误迹象就自行调整。</a:t>
            </a:r>
          </a:p>
        </p:txBody>
      </p:sp>
    </p:spTree>
    <p:extLst>
      <p:ext uri="{BB962C8B-B14F-4D97-AF65-F5344CB8AC3E}">
        <p14:creationId xmlns:p14="http://schemas.microsoft.com/office/powerpoint/2010/main" val="2953323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EA6B6-24DF-2A0E-08DC-34E52244F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EA69A5-9AB8-980B-D1B7-24CB794EB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" dirty="0"/>
              <a:t>Advantage</a:t>
            </a:r>
            <a:endParaRPr kumimoji="1" lang="zh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17794C-B0B8-A25D-10A4-6AC986E17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i="1" dirty="0"/>
              <a:t>多轨同答，一题多解</a:t>
            </a:r>
            <a:r>
              <a:rPr lang="en-US" altLang="zh-CN" dirty="0"/>
              <a:t>: </a:t>
            </a:r>
            <a:r>
              <a:rPr lang="zh-CN" altLang="en-US" dirty="0"/>
              <a:t>同一道题存留多种推理路径，弥补传统单一答案训练的不足​</a:t>
            </a:r>
            <a:r>
              <a:rPr lang="en" altLang="zh" dirty="0">
                <a:hlinkClick r:id="rId2"/>
              </a:rPr>
              <a:t> </a:t>
            </a:r>
            <a:endParaRPr lang="en" altLang="zh" dirty="0"/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" altLang="en" dirty="0"/>
              <a:t>。</a:t>
            </a:r>
            <a:r>
              <a:rPr lang="zh-CN" altLang="en-US" dirty="0"/>
              <a:t>模型将学习到解决问题的不止一种方法，提升了</a:t>
            </a:r>
            <a:r>
              <a:rPr lang="zh-CN" altLang="en-US" b="1" dirty="0"/>
              <a:t>思维的灵活性</a:t>
            </a:r>
            <a:r>
              <a:rPr lang="zh-CN" altLang="en-US" dirty="0"/>
              <a:t>和数据多样性。这对提升模型举一反三能力十分关键​</a:t>
            </a:r>
            <a:r>
              <a:rPr lang="en" altLang="zh" dirty="0">
                <a:hlinkClick r:id="rId3"/>
              </a:rPr>
              <a:t>aclanthology.org</a:t>
            </a:r>
            <a:r>
              <a:rPr lang="zh" altLang="en" dirty="0"/>
              <a:t>。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i="1" dirty="0"/>
              <a:t>错误驱动的反思循环</a:t>
            </a:r>
            <a:r>
              <a:rPr lang="en-US" altLang="zh-CN" dirty="0"/>
              <a:t>: </a:t>
            </a:r>
            <a:r>
              <a:rPr lang="zh-CN" altLang="en-US" dirty="0"/>
              <a:t>每次生成错误都不是无用功，而是成为教学素材。模型通过识别并修正自己的错误，加深对解题过程的理解（类似人类“在哪跌倒就从哪爬起来”）。这种</a:t>
            </a:r>
            <a:r>
              <a:rPr lang="zh-CN" altLang="en-US" b="1" dirty="0"/>
              <a:t>边做边学</a:t>
            </a:r>
            <a:r>
              <a:rPr lang="zh-CN" altLang="en-US" dirty="0"/>
              <a:t>的机制教会模型反思，使其推理过程逐步完善​</a:t>
            </a:r>
            <a:r>
              <a:rPr lang="en" altLang="zh" dirty="0">
                <a:hlinkClick r:id="rId4"/>
              </a:rPr>
              <a:t> </a:t>
            </a:r>
            <a:r>
              <a:rPr lang="zh" altLang="en" dirty="0"/>
              <a:t>。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i="1" dirty="0"/>
              <a:t>跨学科一体</a:t>
            </a:r>
            <a:r>
              <a:rPr lang="en-US" altLang="zh-CN" dirty="0"/>
              <a:t>: </a:t>
            </a:r>
            <a:r>
              <a:rPr lang="zh-CN" altLang="en-US" dirty="0"/>
              <a:t>方案不局限于数学，可扩展到代码（借助单元测试验证）、常识问答（借助检索或已知事实验证）等多领域任务。通过跨学科训练，模型将兼具数学严谨性、代码精确性和语言灵活性。例如，数学领域学到的自检方法（单位核对、结果验证）也许可迁移到物理单元换算等其他领域，提高</a:t>
            </a:r>
            <a:r>
              <a:rPr lang="zh-CN" altLang="en-US" b="1" dirty="0"/>
              <a:t>广泛任务下的推理可靠性</a:t>
            </a:r>
            <a:r>
              <a:rPr lang="zh-CN" altLang="en-US" dirty="0"/>
              <a:t>。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i="1" dirty="0"/>
              <a:t>自动数据增益</a:t>
            </a:r>
            <a:r>
              <a:rPr lang="en-US" altLang="zh-CN" dirty="0"/>
              <a:t>: </a:t>
            </a:r>
            <a:r>
              <a:rPr lang="zh-CN" altLang="en-US" dirty="0"/>
              <a:t>利用模型自生成数据，降低人工标注需求。特别是有验证信号的任务，可以大规模让模型自练习（类似</a:t>
            </a:r>
            <a:r>
              <a:rPr lang="en" altLang="zh" dirty="0"/>
              <a:t>AlphaGo</a:t>
            </a:r>
            <a:r>
              <a:rPr lang="zh-CN" altLang="en-US" dirty="0"/>
              <a:t>自我对弈），从而</a:t>
            </a:r>
            <a:r>
              <a:rPr lang="zh-CN" altLang="en-US" b="1" dirty="0"/>
              <a:t>无限扩充训练集规模</a:t>
            </a:r>
            <a:r>
              <a:rPr lang="zh-CN" altLang="en-US" dirty="0"/>
              <a:t>​</a:t>
            </a:r>
            <a:r>
              <a:rPr lang="en" altLang="zh" dirty="0">
                <a:hlinkClick r:id="rId5"/>
              </a:rPr>
              <a:t> </a:t>
            </a:r>
            <a:r>
              <a:rPr lang="zh" altLang="en" dirty="0"/>
              <a:t>。</a:t>
            </a:r>
            <a:endParaRPr lang="en-US" altLang="zh" dirty="0"/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数据规模和多样性的提升将进一步弥补模型参数量的不足。</a:t>
            </a:r>
          </a:p>
        </p:txBody>
      </p:sp>
    </p:spTree>
    <p:extLst>
      <p:ext uri="{BB962C8B-B14F-4D97-AF65-F5344CB8AC3E}">
        <p14:creationId xmlns:p14="http://schemas.microsoft.com/office/powerpoint/2010/main" val="1986273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D2D95-B534-1368-0F91-40E1FE465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98F7E2-A2E6-5CCD-C210-E5E75E31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" dirty="0"/>
              <a:t>pipeline</a:t>
            </a:r>
            <a:endParaRPr kumimoji="1" lang="zh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AA63C1-8F9C-FDBC-EB9C-58FAE831A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83" y="1825625"/>
            <a:ext cx="10515600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dirty="0"/>
              <a:t>数据集设计原则</a:t>
            </a:r>
            <a:r>
              <a:rPr lang="en-US" altLang="zh-CN" dirty="0"/>
              <a:t>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dirty="0"/>
              <a:t>高质量</a:t>
            </a:r>
            <a:r>
              <a:rPr lang="en-US" altLang="zh-CN" dirty="0"/>
              <a:t>: </a:t>
            </a:r>
            <a:r>
              <a:rPr lang="zh-CN" altLang="en-US" dirty="0"/>
              <a:t>确保纳入微调的解题过程都是经过验证正确的，无明显谬误。对于模型多次无法修正的疑难样本可丢弃，避免噪音。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dirty="0"/>
              <a:t>结构多样</a:t>
            </a:r>
            <a:r>
              <a:rPr lang="en-US" altLang="zh-CN" dirty="0"/>
              <a:t>: </a:t>
            </a:r>
            <a:r>
              <a:rPr lang="zh-CN" altLang="en-US" dirty="0"/>
              <a:t>强调每个问题保留风格不同的多条解题路径，包括直观解法、非常规解法、优化解法等。比如数学题既保留代数解也保留几何思路解；编程题保留不同算法实现。这样使模型不会将某任务固化为单一路径，有利于防止过度拟合某种模式​</a:t>
            </a:r>
            <a:r>
              <a:rPr lang="en" altLang="zh" dirty="0">
                <a:hlinkClick r:id="rId2"/>
              </a:rPr>
              <a:t> </a:t>
            </a:r>
            <a:r>
              <a:rPr lang="zh" altLang="en" dirty="0"/>
              <a:t>。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dirty="0"/>
              <a:t>跨领域覆盖</a:t>
            </a:r>
            <a:r>
              <a:rPr lang="en-US" altLang="zh-CN" dirty="0"/>
              <a:t>: </a:t>
            </a:r>
            <a:r>
              <a:rPr lang="zh-CN" altLang="en-US" dirty="0"/>
              <a:t>数据集应包含数学、编程、逻辑推理、常识问答等多种类别的问题。在每个领域内部，也涵盖多种难度和题型。跨学科混合训练有望让模型的推理能力“触类旁通”，例如学习代码调试的严谨性来辅助数学推理。需要注意不同领域验证机制不同，数据集中可以存储验证标记供训练时参考（例如在</a:t>
            </a:r>
            <a:r>
              <a:rPr lang="en" altLang="zh" dirty="0" err="1"/>
              <a:t>CoT</a:t>
            </a:r>
            <a:r>
              <a:rPr lang="zh-CN" altLang="en-US" dirty="0"/>
              <a:t>中附上“检查通过”或“单元测试结果”等说明，让模型学会利用这些信号反思）。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dirty="0"/>
              <a:t>错误标签和元信息</a:t>
            </a:r>
            <a:r>
              <a:rPr lang="en-US" altLang="zh-CN" dirty="0"/>
              <a:t>: </a:t>
            </a:r>
            <a:r>
              <a:rPr lang="zh-CN" altLang="en-US" dirty="0"/>
              <a:t>为分析和今后改进方便，可在数据集中记录每条错误路径的错误类型标签（如算错、逻辑误推）以及纠正方案。这有助于监控模型在哪些错误上进步明显，哪些仍有困难​</a:t>
            </a:r>
            <a:r>
              <a:rPr lang="en" altLang="zh" dirty="0">
                <a:hlinkClick r:id="rId3"/>
              </a:rPr>
              <a:t> </a:t>
            </a:r>
            <a:r>
              <a:rPr lang="zh" altLang="en" dirty="0"/>
              <a:t>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992E533-62B5-1187-06D4-9FCB5FCD8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583" y="0"/>
            <a:ext cx="1559417" cy="258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6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5DA831-6DBD-D51A-60E0-2D6ADE77D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590DFC-3795-74BC-C424-6D6D334D2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/>
              <a:t>实验方案设想</a:t>
            </a:r>
            <a:r>
              <a:rPr lang="en-US" altLang="zh-CN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dirty="0"/>
              <a:t>对比实验</a:t>
            </a:r>
            <a:r>
              <a:rPr lang="en-US" altLang="zh-CN" dirty="0"/>
              <a:t>: </a:t>
            </a:r>
            <a:r>
              <a:rPr lang="zh-CN" altLang="en-US" dirty="0"/>
              <a:t>选取不同配置评估自我改进效果，例如：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/>
              <a:t>不同训练策略：本方案 </a:t>
            </a:r>
            <a:r>
              <a:rPr lang="en" altLang="zh" dirty="0"/>
              <a:t>vs. </a:t>
            </a:r>
            <a:r>
              <a:rPr lang="zh-CN" altLang="en-US" dirty="0"/>
              <a:t>只用正确答案微调 </a:t>
            </a:r>
            <a:r>
              <a:rPr lang="en" altLang="zh" dirty="0"/>
              <a:t>vs. </a:t>
            </a:r>
            <a:r>
              <a:rPr lang="zh-CN" altLang="en-US" dirty="0"/>
              <a:t>只用错误纠正提示微调 等，比较在相同测试集上的成绩，以验证我们方法的增益来源于错误纠正和多样路径。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/>
              <a:t>不同规模模型：小模型</a:t>
            </a:r>
            <a:r>
              <a:rPr lang="en-US" altLang="zh-CN" dirty="0"/>
              <a:t>(7</a:t>
            </a:r>
            <a:r>
              <a:rPr lang="en" altLang="zh" dirty="0"/>
              <a:t>B)</a:t>
            </a:r>
            <a:r>
              <a:rPr lang="zh-CN" altLang="en-US" dirty="0"/>
              <a:t>是否也能通过本方法大幅提升？是否需要辅助验证者？与大模型</a:t>
            </a:r>
            <a:r>
              <a:rPr lang="en-US" altLang="zh-CN" dirty="0"/>
              <a:t>(70</a:t>
            </a:r>
            <a:r>
              <a:rPr lang="en" altLang="zh" dirty="0"/>
              <a:t>B)</a:t>
            </a:r>
            <a:r>
              <a:rPr lang="zh-CN" altLang="en-US" dirty="0"/>
              <a:t>的效果差距怎样​</a:t>
            </a:r>
            <a:r>
              <a:rPr lang="en" altLang="zh" dirty="0">
                <a:hlinkClick r:id="rId2"/>
              </a:rPr>
              <a:t> </a:t>
            </a:r>
            <a:r>
              <a:rPr lang="zh" altLang="en" dirty="0"/>
              <a:t>。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/>
              <a:t>跨领域泛化：在数学数据上应用本方案训练的模型，能否在从未见过的物理推理题上表现出自我纠错能力？（测试迁移能力）</a:t>
            </a:r>
          </a:p>
          <a:p>
            <a:endParaRPr kumimoji="1" lang="zh" altLang="en-US" dirty="0"/>
          </a:p>
        </p:txBody>
      </p:sp>
    </p:spTree>
    <p:extLst>
      <p:ext uri="{BB962C8B-B14F-4D97-AF65-F5344CB8AC3E}">
        <p14:creationId xmlns:p14="http://schemas.microsoft.com/office/powerpoint/2010/main" val="3715068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002AE7-C3F5-27EE-31F2-99A0D091F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评价指标</a:t>
            </a:r>
            <a:r>
              <a:rPr lang="en-US" altLang="zh-CN" dirty="0"/>
              <a:t>:</a:t>
            </a:r>
            <a:br>
              <a:rPr lang="en-US" altLang="zh-CN" dirty="0"/>
            </a:br>
            <a:endParaRPr kumimoji="1" lang="zh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5DFB-E95E-DE84-6419-E2BE82416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b="1" dirty="0"/>
              <a:t>准确率提升</a:t>
            </a:r>
            <a:r>
              <a:rPr lang="zh-CN" altLang="en-US" dirty="0"/>
              <a:t>：看模型最终答案正确率相对于基线提升多少；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b="1" dirty="0"/>
              <a:t>过程质量</a:t>
            </a:r>
            <a:r>
              <a:rPr lang="zh-CN" altLang="en-US" dirty="0"/>
              <a:t>：评估模型给出的推理过程是否严谨、有无未纠正的错误（可借助自动验证或人工审阅标注评分）；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b="1" dirty="0"/>
              <a:t>错误减少率</a:t>
            </a:r>
            <a:r>
              <a:rPr lang="zh-CN" altLang="en-US" dirty="0"/>
              <a:t>：统计模型在推理链中产生的错误类型及频次，与原始模型相比是否显著下降​</a:t>
            </a:r>
            <a:r>
              <a:rPr lang="en" altLang="zh" dirty="0">
                <a:hlinkClick r:id="rId2"/>
              </a:rPr>
              <a:t> </a:t>
            </a:r>
            <a:endParaRPr lang="en" altLang="zh" dirty="0"/>
          </a:p>
          <a:p>
            <a:pPr marL="0" indent="0">
              <a:lnSpc>
                <a:spcPct val="120000"/>
              </a:lnSpc>
              <a:buNone/>
            </a:pPr>
            <a:r>
              <a:rPr lang="zh" altLang="en" dirty="0"/>
              <a:t>；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b="1" dirty="0"/>
              <a:t>多样性</a:t>
            </a:r>
            <a:r>
              <a:rPr lang="zh-CN" altLang="en-US" dirty="0"/>
              <a:t>：测试同一道题模型能生成多少不同解法（期待本方法训练的模型在保持正确率的同时解法更多样）。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dirty="0"/>
              <a:t>预期结果</a:t>
            </a:r>
            <a:r>
              <a:rPr lang="en-US" altLang="zh-CN" dirty="0"/>
              <a:t>: </a:t>
            </a:r>
            <a:r>
              <a:rPr lang="zh-CN" altLang="en-US" dirty="0"/>
              <a:t>希望看到模型不仅准确率提高，而且推理步骤更可靠（例如算术错误显著减少​</a:t>
            </a:r>
            <a:r>
              <a:rPr lang="en" altLang="zh" dirty="0">
                <a:hlinkClick r:id="rId2"/>
              </a:rPr>
              <a:t> </a:t>
            </a:r>
            <a:endParaRPr lang="en" altLang="zh" dirty="0"/>
          </a:p>
          <a:p>
            <a:pPr marL="0" indent="0">
              <a:lnSpc>
                <a:spcPct val="120000"/>
              </a:lnSpc>
              <a:buNone/>
            </a:pPr>
            <a:r>
              <a:rPr lang="zh" altLang="en" dirty="0"/>
              <a:t>），</a:t>
            </a:r>
            <a:r>
              <a:rPr lang="zh-CN" altLang="en-US" dirty="0"/>
              <a:t>遇到困难时会主动增加检验步骤再给答案（类似认知行为中的</a:t>
            </a:r>
            <a:r>
              <a:rPr lang="en" altLang="zh" dirty="0"/>
              <a:t>verification</a:t>
            </a:r>
            <a:r>
              <a:rPr lang="zh-CN" altLang="en-US" dirty="0"/>
              <a:t>习惯）。理想情况下，模型对于一些训练中见过的模式还能</a:t>
            </a:r>
            <a:r>
              <a:rPr lang="zh-CN" altLang="en-US" b="1" dirty="0"/>
              <a:t>举一反三</a:t>
            </a:r>
            <a:r>
              <a:rPr lang="zh-CN" altLang="en-US" dirty="0"/>
              <a:t>解决变式新题，表现出优于原始微调模型的泛化性。</a:t>
            </a:r>
          </a:p>
          <a:p>
            <a:pPr marL="0" indent="0">
              <a:lnSpc>
                <a:spcPct val="120000"/>
              </a:lnSpc>
              <a:buNone/>
            </a:pPr>
            <a:endParaRPr kumimoji="1" lang="zh" altLang="en-US" dirty="0"/>
          </a:p>
        </p:txBody>
      </p:sp>
    </p:spTree>
    <p:extLst>
      <p:ext uri="{BB962C8B-B14F-4D97-AF65-F5344CB8AC3E}">
        <p14:creationId xmlns:p14="http://schemas.microsoft.com/office/powerpoint/2010/main" val="796135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F539FA-C01C-E025-DBBE-9873919BA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0195C799-9F64-2056-BB01-DE518BDEA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90688"/>
            <a:ext cx="5677305" cy="43513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D7A24E9-5E1E-B4AE-A09B-A7D7E1436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266" y="-63469"/>
            <a:ext cx="7036734" cy="349246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6C10FDF-9BB0-D69F-0B53-DA2019CFC83C}"/>
              </a:ext>
            </a:extLst>
          </p:cNvPr>
          <p:cNvSpPr txBox="1"/>
          <p:nvPr/>
        </p:nvSpPr>
        <p:spPr>
          <a:xfrm>
            <a:off x="2838652" y="6401387"/>
            <a:ext cx="7929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" dirty="0"/>
              <a:t>CPL: Critical Plan Step Learning Boosts LLM Generalization in Reasoning Tasks</a:t>
            </a:r>
            <a:endParaRPr kumimoji="1" lang="zh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93FE57F-913E-6324-109B-8C3E3DD6E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700" y="3181098"/>
            <a:ext cx="5143960" cy="322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85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31BB9C-2862-F3D7-655E-D2F7CE27B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" altLang="en-US" dirty="0"/>
              <a:t>错误数据是有价值的！！！</a:t>
            </a:r>
          </a:p>
        </p:txBody>
      </p:sp>
      <p:pic>
        <p:nvPicPr>
          <p:cNvPr id="4" name="内容占位符 3" descr="IMG_256">
            <a:extLst>
              <a:ext uri="{FF2B5EF4-FFF2-40B4-BE49-F238E27FC236}">
                <a16:creationId xmlns:a16="http://schemas.microsoft.com/office/drawing/2014/main" id="{1CC1C240-7018-4D1A-7788-4BFE8D4249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6771" y="2141537"/>
            <a:ext cx="6575229" cy="4351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F2E7D24-1730-2462-0E3A-0F5ABDF86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5792"/>
            <a:ext cx="7905641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12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5BD6F7-DEA5-AB71-13B0-4D11841C1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286593" cy="1585458"/>
          </a:xfrm>
        </p:spPr>
        <p:txBody>
          <a:bodyPr>
            <a:normAutofit/>
          </a:bodyPr>
          <a:lstStyle/>
          <a:p>
            <a:r>
              <a:rPr lang="en" altLang="zh" sz="3200" b="1" dirty="0"/>
              <a:t> LEMMA: Learning from Errors for </a:t>
            </a:r>
            <a:r>
              <a:rPr lang="en" altLang="zh" sz="3200" b="1" dirty="0" err="1"/>
              <a:t>MatheMatical</a:t>
            </a:r>
            <a:r>
              <a:rPr lang="en" altLang="zh" sz="3200" b="1" dirty="0"/>
              <a:t> Advancement in LLMs</a:t>
            </a:r>
            <a:endParaRPr kumimoji="1" lang="zh" altLang="en-US" sz="32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6CB868-2B3B-B599-EFBE-1136DF793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724" y="1250731"/>
            <a:ext cx="10618076" cy="4926232"/>
          </a:xfrm>
        </p:spPr>
        <p:txBody>
          <a:bodyPr>
            <a:no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提出利用错误数据来提升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LLM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数学推理能力的新方法。作者首先对模型生成的错误进行细粒度分类（如“问题误解”、“公式应用错误”、“计算错误”等），据此设计了一种基于错误类型的错误数据扩增策略​</a:t>
            </a:r>
            <a:endParaRPr lang="en" altLang="zh" sz="1800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具体地，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LEMMA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从模型自身推理轨迹中收集错误，并引导更强的教师模型生成代表性错误，以丰富错误样本。然后针对每个错误解答，构建对应的“反思</a:t>
            </a:r>
            <a:r>
              <a:rPr lang="en-US" altLang="zh-CN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-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纠正”数据：一是“修正继续 </a:t>
            </a:r>
            <a:r>
              <a:rPr lang="en-US" altLang="zh-CN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(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Fix &amp; Continue)”</a:t>
            </a:r>
            <a:r>
              <a:rPr lang="zh" altLang="en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，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直接在错误处纠正并继续原推理；二是“重新开始 </a:t>
            </a:r>
            <a:r>
              <a:rPr lang="en-US" altLang="zh-CN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(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Fresh &amp; Restart)”</a:t>
            </a:r>
            <a:r>
              <a:rPr lang="zh" altLang="en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，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从头生成一个正确解答​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  <a:hlinkClick r:id="rId3"/>
              </a:rPr>
              <a:t> </a:t>
            </a:r>
            <a:endParaRPr lang="en" altLang="zh" sz="1800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通过在错误解答和正确解答之间加入模型可理解的反思注释，将二者平滑连接，形成完整训练样本。经过此错误</a:t>
            </a:r>
            <a:r>
              <a:rPr lang="en-US" altLang="zh-CN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-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纠正轨迹微调后，模型在生成过程中即可自主发现并纠正错误，无需借助外部批判模型。实验证明，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LEMMA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在数学推理基准上显著超越现有方法，达到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SOTA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性能；相比纯监督微调</a:t>
            </a:r>
            <a:r>
              <a:rPr lang="en-US" altLang="zh-CN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(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SFT)</a:t>
            </a:r>
            <a:r>
              <a:rPr lang="zh" altLang="en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，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LEMMA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微调的模型将错误类型分布整体降低（而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SFT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模型某些错误类型反而增加）​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  <a:hlinkClick r:id="rId4"/>
              </a:rPr>
              <a:t> </a:t>
            </a:r>
            <a:endParaRPr lang="en" altLang="zh" sz="1800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例如，在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LLaMA3-8B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模型上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LEMMA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平均准确率提升</a:t>
            </a:r>
            <a:r>
              <a:rPr lang="en-US" altLang="zh-CN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13.3%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，并在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OOD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数据集上表现出更强的泛化能力​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  <a:hlinkClick r:id="rId5"/>
              </a:rPr>
              <a:t> </a:t>
            </a:r>
            <a:endParaRPr lang="en" altLang="zh" sz="1800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结论：系统化地“学会从错误中学习”能显著增强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LLM</a:t>
            </a:r>
            <a:r>
              <a:rPr lang="zh-CN" altLang="en-US" sz="1800" dirty="0">
                <a:latin typeface="FangSong" panose="02010609060101010101" pitchFamily="49" charset="-122"/>
                <a:ea typeface="FangSong" panose="02010609060101010101" pitchFamily="49" charset="-122"/>
              </a:rPr>
              <a:t>的反思推理能力​</a:t>
            </a:r>
            <a:r>
              <a:rPr lang="en" altLang="zh" sz="1800" dirty="0">
                <a:latin typeface="FangSong" panose="02010609060101010101" pitchFamily="49" charset="-122"/>
                <a:ea typeface="FangSong" panose="02010609060101010101" pitchFamily="49" charset="-122"/>
                <a:hlinkClick r:id="rId6"/>
              </a:rPr>
              <a:t> </a:t>
            </a:r>
            <a:endParaRPr lang="en" altLang="zh" sz="180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D9CBF6E-9BD4-9DC0-358F-8FCE78C75DF1}"/>
              </a:ext>
            </a:extLst>
          </p:cNvPr>
          <p:cNvSpPr txBox="1"/>
          <p:nvPr/>
        </p:nvSpPr>
        <p:spPr>
          <a:xfrm>
            <a:off x="2057400" y="6417129"/>
            <a:ext cx="701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" dirty="0"/>
              <a:t>LEMMA: Learning from Errors for </a:t>
            </a:r>
            <a:r>
              <a:rPr lang="en" altLang="zh" dirty="0" err="1"/>
              <a:t>MatheMatical</a:t>
            </a:r>
            <a:r>
              <a:rPr lang="en" altLang="zh" dirty="0"/>
              <a:t> Advancement in LLMs</a:t>
            </a:r>
          </a:p>
        </p:txBody>
      </p:sp>
    </p:spTree>
    <p:extLst>
      <p:ext uri="{BB962C8B-B14F-4D97-AF65-F5344CB8AC3E}">
        <p14:creationId xmlns:p14="http://schemas.microsoft.com/office/powerpoint/2010/main" val="1995928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CACE5-CE63-95B7-D05F-21EC7DAB0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7D443A-9D8C-2C54-63CE-755A8E9CF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00644" cy="1325563"/>
          </a:xfrm>
        </p:spPr>
        <p:txBody>
          <a:bodyPr/>
          <a:lstStyle/>
          <a:p>
            <a:r>
              <a:rPr kumimoji="1" lang="en-US" altLang="zh" dirty="0"/>
              <a:t>Old time history… (</a:t>
            </a:r>
            <a:r>
              <a:rPr kumimoji="1" lang="zh" altLang="en-US" dirty="0"/>
              <a:t>当年的小模型是不具备的</a:t>
            </a:r>
            <a:r>
              <a:rPr kumimoji="1" lang="en-US" altLang="zh" dirty="0"/>
              <a:t>)</a:t>
            </a:r>
            <a:endParaRPr kumimoji="1" lang="zh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522AE1-172B-83D7-4E7D-916F74F93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zh-CN" altLang="en-US" dirty="0"/>
              <a:t>调研了小型语言模型在推理任务中的自我纠错能力，发现单靠小模型自身往往难以有效识别并改正错误，需要引入</a:t>
            </a:r>
            <a:r>
              <a:rPr lang="zh-CN" altLang="en-US" i="1" dirty="0"/>
              <a:t>强校验模型</a:t>
            </a:r>
            <a:r>
              <a:rPr lang="zh-CN" altLang="en-US" dirty="0"/>
              <a:t>辅助​</a:t>
            </a:r>
            <a:r>
              <a:rPr lang="en" altLang="zh" dirty="0">
                <a:hlinkClick r:id="rId3"/>
              </a:rPr>
              <a:t> 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zh-CN" altLang="en-US" dirty="0"/>
              <a:t>作者提出在小模型生成推理时，引入一个更强大的验证者（例如大模型或专门训练的分类器）对每步推理或最终答案进行判断，当检测到不一致或错误时，引导小模型重新思考修改​</a:t>
            </a:r>
            <a:r>
              <a:rPr lang="zh" altLang="en" dirty="0"/>
              <a:t>。</a:t>
            </a:r>
            <a:endParaRPr lang="en-US" altLang="zh" dirty="0"/>
          </a:p>
          <a:p>
            <a:r>
              <a:rPr lang="zh-CN" altLang="en-US" dirty="0"/>
              <a:t>实验表明，与单独依赖小模型自纠相比，引入强校验信号的小模型解题准确率有明显提高​</a:t>
            </a:r>
            <a:r>
              <a:rPr lang="en" altLang="zh" dirty="0">
                <a:hlinkClick r:id="rId4"/>
              </a:rPr>
              <a:t> </a:t>
            </a:r>
            <a:endParaRPr lang="en" altLang="zh" dirty="0"/>
          </a:p>
          <a:p>
            <a:r>
              <a:rPr lang="zh" altLang="en" dirty="0"/>
              <a:t>。</a:t>
            </a:r>
            <a:r>
              <a:rPr lang="zh-CN" altLang="en-US" dirty="0"/>
              <a:t>这说明：</a:t>
            </a:r>
            <a:r>
              <a:rPr lang="zh-CN" altLang="en-US" b="1" dirty="0"/>
              <a:t>小模型自身的反思能力有限</a:t>
            </a:r>
            <a:r>
              <a:rPr lang="zh-CN" altLang="en-US" dirty="0"/>
              <a:t>，需要借助外部知识或反馈才能实现有效的自我校正。因而在设计小模型自我改进系统时，应考虑集成一个可靠的误差判别模块（例如判别器或大模型反馈）​</a:t>
            </a:r>
            <a:r>
              <a:rPr lang="en" altLang="zh" dirty="0">
                <a:hlinkClick r:id="rId4"/>
              </a:rPr>
              <a:t> </a:t>
            </a:r>
            <a:endParaRPr lang="en" altLang="zh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49F3532-20F7-EEC4-4CB4-C8F537A061C2}"/>
              </a:ext>
            </a:extLst>
          </p:cNvPr>
          <p:cNvSpPr txBox="1"/>
          <p:nvPr/>
        </p:nvSpPr>
        <p:spPr>
          <a:xfrm>
            <a:off x="2152185" y="6512312"/>
            <a:ext cx="5939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" dirty="0"/>
              <a:t>Small LMs Need Strong Verifiers to Self-Correct Reasoning</a:t>
            </a:r>
          </a:p>
        </p:txBody>
      </p:sp>
    </p:spTree>
    <p:extLst>
      <p:ext uri="{BB962C8B-B14F-4D97-AF65-F5344CB8AC3E}">
        <p14:creationId xmlns:p14="http://schemas.microsoft.com/office/powerpoint/2010/main" val="1696167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3FA0C-9B5F-CB37-E821-D51355725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24DDF3-7D21-0157-F7E9-7AFC7B2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" altLang="en-US" dirty="0"/>
              <a:t>模型犯错之后能否自我纠错？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079FD71-80C7-53E4-5C20-90E41E0DFEE3}"/>
              </a:ext>
            </a:extLst>
          </p:cNvPr>
          <p:cNvSpPr txBox="1"/>
          <p:nvPr/>
        </p:nvSpPr>
        <p:spPr>
          <a:xfrm>
            <a:off x="2902265" y="6488668"/>
            <a:ext cx="7553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" b="1" dirty="0"/>
              <a:t>Small Language Model Can Self-Correct (Intrinsic Self-Correction, ISC)</a:t>
            </a:r>
            <a:endParaRPr kumimoji="1" lang="zh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2E28832-0829-236A-CDC1-8B624E485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1417" b="29475"/>
          <a:stretch>
            <a:fillRect/>
          </a:stretch>
        </p:blipFill>
        <p:spPr>
          <a:xfrm>
            <a:off x="6747187" y="1914009"/>
            <a:ext cx="5444813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856C764-2400-9A07-20E0-37BA2152A1A8}"/>
              </a:ext>
            </a:extLst>
          </p:cNvPr>
          <p:cNvSpPr txBox="1"/>
          <p:nvPr/>
        </p:nvSpPr>
        <p:spPr>
          <a:xfrm>
            <a:off x="138545" y="1914009"/>
            <a:ext cx="67610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探索让小型语言模型也具备像人一样“自我纠错”的能力。为避免依赖复杂提示链，作者提出了内在自我纠错</a:t>
            </a:r>
            <a:r>
              <a:rPr lang="en-US" altLang="zh-CN" dirty="0">
                <a:latin typeface="FangSong" panose="02010609060101010101" pitchFamily="49" charset="-122"/>
                <a:ea typeface="FangSong" panose="02010609060101010101" pitchFamily="49" charset="-122"/>
              </a:rPr>
              <a:t>(</a:t>
            </a:r>
            <a:r>
              <a:rPr lang="en" altLang="zh" dirty="0">
                <a:latin typeface="FangSong" panose="02010609060101010101" pitchFamily="49" charset="-122"/>
                <a:ea typeface="FangSong" panose="02010609060101010101" pitchFamily="49" charset="-122"/>
              </a:rPr>
              <a:t>ISC)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机制，使模型在生成初始答案后，可自主验证并修改自身输出​</a:t>
            </a:r>
            <a:r>
              <a:rPr lang="en" altLang="zh" dirty="0">
                <a:latin typeface="FangSong" panose="02010609060101010101" pitchFamily="49" charset="-122"/>
                <a:ea typeface="FangSong" panose="02010609060101010101" pitchFamily="49" charset="-122"/>
                <a:hlinkClick r:id="rId4"/>
              </a:rPr>
              <a:t> </a:t>
            </a:r>
            <a:endParaRPr lang="en" altLang="zh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endParaRPr lang="en" altLang="zh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方法上，通过构造包含错误回答及其纠正过程的训练数据来微调模型，引入部分答案遮蔽</a:t>
            </a:r>
            <a:r>
              <a:rPr lang="en-US" altLang="zh-CN" dirty="0">
                <a:latin typeface="FangSong" panose="02010609060101010101" pitchFamily="49" charset="-122"/>
                <a:ea typeface="FangSong" panose="02010609060101010101" pitchFamily="49" charset="-122"/>
              </a:rPr>
              <a:t>(</a:t>
            </a:r>
            <a:r>
              <a:rPr lang="en" altLang="zh" dirty="0">
                <a:latin typeface="FangSong" panose="02010609060101010101" pitchFamily="49" charset="-122"/>
                <a:ea typeface="FangSong" panose="02010609060101010101" pitchFamily="49" charset="-122"/>
              </a:rPr>
              <a:t>Partial Answer Masking, PAM)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技巧，促使模型学会在生成过程中触发自我检查​</a:t>
            </a:r>
            <a:r>
              <a:rPr lang="zh" altLang="en" dirty="0">
                <a:latin typeface="FangSong" panose="02010609060101010101" pitchFamily="49" charset="-122"/>
                <a:ea typeface="FangSong" panose="02010609060101010101" pitchFamily="49" charset="-122"/>
              </a:rPr>
              <a:t>。</a:t>
            </a:r>
            <a:endParaRPr lang="en-US" altLang="zh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训练后的</a:t>
            </a:r>
            <a:r>
              <a:rPr lang="en-US" altLang="zh-CN" dirty="0">
                <a:latin typeface="FangSong" panose="02010609060101010101" pitchFamily="49" charset="-122"/>
                <a:ea typeface="FangSong" panose="02010609060101010101" pitchFamily="49" charset="-122"/>
              </a:rPr>
              <a:t>6</a:t>
            </a:r>
            <a:r>
              <a:rPr lang="en" altLang="zh" dirty="0">
                <a:latin typeface="FangSong" panose="02010609060101010101" pitchFamily="49" charset="-122"/>
                <a:ea typeface="FangSong" panose="02010609060101010101" pitchFamily="49" charset="-122"/>
              </a:rPr>
              <a:t>B-13B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参数模型在常识推理、事实问答等任务上，开启</a:t>
            </a:r>
            <a:r>
              <a:rPr lang="en" altLang="zh" dirty="0">
                <a:latin typeface="FangSong" panose="02010609060101010101" pitchFamily="49" charset="-122"/>
                <a:ea typeface="FangSong" panose="02010609060101010101" pitchFamily="49" charset="-122"/>
              </a:rPr>
              <a:t>ISC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后输出质量明显优于未启用自纠的情况​</a:t>
            </a:r>
            <a:r>
              <a:rPr lang="zh" altLang="en" dirty="0">
                <a:latin typeface="FangSong" panose="02010609060101010101" pitchFamily="49" charset="-122"/>
                <a:ea typeface="FangSong" panose="02010609060101010101" pitchFamily="49" charset="-122"/>
              </a:rPr>
              <a:t>。</a:t>
            </a:r>
            <a:endParaRPr lang="en-US" altLang="zh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endParaRPr lang="en-US" altLang="zh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例如，小模型在无需额外人类监督下纠正了一些最初的谬误。结论：即使较小规模的</a:t>
            </a:r>
            <a:r>
              <a:rPr lang="en" altLang="zh" dirty="0">
                <a:latin typeface="FangSong" panose="02010609060101010101" pitchFamily="49" charset="-122"/>
                <a:ea typeface="FangSong" panose="02010609060101010101" pitchFamily="49" charset="-122"/>
              </a:rPr>
              <a:t>LM</a:t>
            </a:r>
            <a:r>
              <a:rPr lang="zh" altLang="en" dirty="0">
                <a:latin typeface="FangSong" panose="02010609060101010101" pitchFamily="49" charset="-122"/>
                <a:ea typeface="FangSong" panose="02010609060101010101" pitchFamily="49" charset="-122"/>
              </a:rPr>
              <a:t>，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也能通过精心设计的数据微调拥有内在的自我校正能力，从而降低幻觉和错误信息​</a:t>
            </a:r>
            <a:r>
              <a:rPr lang="en" altLang="zh" dirty="0">
                <a:latin typeface="FangSong" panose="02010609060101010101" pitchFamily="49" charset="-122"/>
                <a:ea typeface="FangSong" panose="02010609060101010101" pitchFamily="49" charset="-122"/>
                <a:hlinkClick r:id="rId5"/>
              </a:rPr>
              <a:t> </a:t>
            </a:r>
            <a:endParaRPr lang="en" altLang="zh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zh" altLang="en" dirty="0">
                <a:latin typeface="FangSong" panose="02010609060101010101" pitchFamily="49" charset="-122"/>
                <a:ea typeface="FangSong" panose="02010609060101010101" pitchFamily="49" charset="-122"/>
              </a:rPr>
              <a:t>。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该研究证明了无需外部反馈，模型自身的验证</a:t>
            </a:r>
            <a:r>
              <a:rPr lang="en-US" altLang="zh-CN" dirty="0">
                <a:latin typeface="FangSong" panose="02010609060101010101" pitchFamily="49" charset="-122"/>
                <a:ea typeface="FangSong" panose="02010609060101010101" pitchFamily="49" charset="-122"/>
              </a:rPr>
              <a:t>-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修改循环即可提高回答准确性</a:t>
            </a:r>
            <a:endParaRPr kumimoji="1" lang="zh" altLang="en-US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endParaRPr kumimoji="1" lang="zh" altLang="en-US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3502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7D028-CEBB-0773-D670-BD2E4E606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6FB7EE-016D-8CBF-048A-BFC28D74C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623964" cy="1163782"/>
          </a:xfrm>
        </p:spPr>
        <p:txBody>
          <a:bodyPr>
            <a:normAutofit/>
          </a:bodyPr>
          <a:lstStyle/>
          <a:p>
            <a:r>
              <a:rPr kumimoji="1" lang="zh" altLang="en-US" dirty="0"/>
              <a:t>如果不知道哪一步犯错，那就每一步都检查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CF995-446E-48EA-7388-68C89982B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05" y="1163784"/>
            <a:ext cx="5591504" cy="522039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" altLang="zh" dirty="0"/>
              <a:t>– </a:t>
            </a:r>
            <a:r>
              <a:rPr lang="zh-CN" altLang="en-US" dirty="0"/>
              <a:t>提出让模型在推理每一步都能</a:t>
            </a:r>
            <a:r>
              <a:rPr lang="zh-CN" altLang="en-US" b="1" dirty="0"/>
              <a:t>即时自纠</a:t>
            </a:r>
            <a:r>
              <a:rPr lang="zh-CN" altLang="en-US" dirty="0"/>
              <a:t>的新框架。以往方法多在得到完整回答后再进行事后反思或引入外部信息修正，而该工作强调将自我纠错视为模型的一种内生能力​</a:t>
            </a:r>
            <a:r>
              <a:rPr lang="en" altLang="zh" dirty="0">
                <a:hlinkClick r:id="rId3"/>
              </a:rPr>
              <a:t> </a:t>
            </a:r>
            <a:endParaRPr lang="en" altLang="zh" dirty="0"/>
          </a:p>
          <a:p>
            <a:pPr>
              <a:lnSpc>
                <a:spcPct val="120000"/>
              </a:lnSpc>
            </a:pPr>
            <a:r>
              <a:rPr lang="zh" altLang="en" dirty="0"/>
              <a:t>。</a:t>
            </a:r>
            <a:r>
              <a:rPr lang="zh-CN" altLang="en-US" dirty="0"/>
              <a:t>作者针对数学问题，设计了</a:t>
            </a:r>
            <a:r>
              <a:rPr lang="zh-CN" altLang="en-US" b="1" dirty="0"/>
              <a:t>逐步采样</a:t>
            </a:r>
            <a:r>
              <a:rPr lang="zh-CN" altLang="en-US" dirty="0"/>
              <a:t>策略来构建 </a:t>
            </a:r>
            <a:r>
              <a:rPr lang="en" altLang="zh" dirty="0"/>
              <a:t>step-level </a:t>
            </a:r>
            <a:r>
              <a:rPr lang="zh-CN" altLang="en-US" dirty="0"/>
              <a:t>的自纠训练数据：在推理链中每产生一步，就让模型判断该步是否可能出错，若是则即时更正​</a:t>
            </a:r>
            <a:r>
              <a:rPr lang="en" altLang="zh" dirty="0">
                <a:hlinkClick r:id="rId4"/>
              </a:rPr>
              <a:t> </a:t>
            </a:r>
            <a:endParaRPr lang="en" altLang="zh" dirty="0"/>
          </a:p>
          <a:p>
            <a:pPr>
              <a:lnSpc>
                <a:spcPct val="120000"/>
              </a:lnSpc>
            </a:pPr>
            <a:r>
              <a:rPr lang="zh" altLang="en" dirty="0"/>
              <a:t>。</a:t>
            </a:r>
            <a:r>
              <a:rPr lang="zh-CN" altLang="en-US" dirty="0"/>
              <a:t>通过这样的数据对模型进行训练，使其在推理过程中“边做边检”，一旦识别到当前步骤有错误苗头能当即修改，而不是错误累积到最后。​</a:t>
            </a:r>
            <a:r>
              <a:rPr lang="en" altLang="zh" dirty="0">
                <a:hlinkClick r:id="rId5"/>
              </a:rPr>
              <a:t> </a:t>
            </a:r>
            <a:endParaRPr lang="en" altLang="zh" dirty="0"/>
          </a:p>
          <a:p>
            <a:pPr>
              <a:lnSpc>
                <a:spcPct val="120000"/>
              </a:lnSpc>
            </a:pPr>
            <a:r>
              <a:rPr lang="zh-CN" altLang="en-US" dirty="0"/>
              <a:t>实验在</a:t>
            </a:r>
            <a:r>
              <a:rPr lang="en" altLang="zh" dirty="0"/>
              <a:t>GSM8K</a:t>
            </a:r>
            <a:r>
              <a:rPr lang="zh" altLang="en" dirty="0"/>
              <a:t>、</a:t>
            </a:r>
            <a:r>
              <a:rPr lang="en" altLang="zh" dirty="0"/>
              <a:t>MATH</a:t>
            </a:r>
            <a:r>
              <a:rPr lang="zh-CN" altLang="en-US" dirty="0"/>
              <a:t>等基准上表明，多种基础</a:t>
            </a:r>
            <a:r>
              <a:rPr lang="en" altLang="zh" dirty="0"/>
              <a:t>LLM</a:t>
            </a:r>
            <a:r>
              <a:rPr lang="zh-CN" altLang="en-US" dirty="0"/>
              <a:t>加入该能力后，数学题解答准确率都有显著提升，错误传播明显减少​</a:t>
            </a:r>
            <a:r>
              <a:rPr lang="en" altLang="zh" dirty="0">
                <a:hlinkClick r:id="rId6"/>
              </a:rPr>
              <a:t> </a:t>
            </a:r>
            <a:endParaRPr lang="en" altLang="zh" dirty="0"/>
          </a:p>
          <a:p>
            <a:pPr>
              <a:lnSpc>
                <a:spcPct val="120000"/>
              </a:lnSpc>
            </a:pPr>
            <a:r>
              <a:rPr lang="zh" altLang="en" dirty="0"/>
              <a:t>。</a:t>
            </a:r>
            <a:r>
              <a:rPr lang="zh-CN" altLang="en-US" dirty="0"/>
              <a:t>这是首次实现</a:t>
            </a:r>
            <a:r>
              <a:rPr lang="en" altLang="zh" dirty="0"/>
              <a:t>LLM</a:t>
            </a:r>
            <a:r>
              <a:rPr lang="zh-CN" altLang="en-US" dirty="0"/>
              <a:t>在数学推理中</a:t>
            </a:r>
            <a:r>
              <a:rPr lang="zh-CN" altLang="en-US" b="1" dirty="0"/>
              <a:t>自发逐步自我校正</a:t>
            </a:r>
            <a:r>
              <a:rPr lang="zh-CN" altLang="en-US" dirty="0"/>
              <a:t>，表明模型能够像人类解题那样，一步步反省并修正自己的推理，从而得到更可靠的结果。</a:t>
            </a:r>
            <a:endParaRPr kumimoji="1" lang="zh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2ED3E44-95EE-5F53-E23C-2B2B1EEE1956}"/>
              </a:ext>
            </a:extLst>
          </p:cNvPr>
          <p:cNvSpPr txBox="1"/>
          <p:nvPr/>
        </p:nvSpPr>
        <p:spPr>
          <a:xfrm>
            <a:off x="2118730" y="6488668"/>
            <a:ext cx="8628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" dirty="0"/>
              <a:t>S^3c-Math: Spontaneous Step-level Self-correction Makes LLMs Better Mathematical</a:t>
            </a:r>
            <a:endParaRPr kumimoji="1" lang="zh" altLang="en-US" dirty="0"/>
          </a:p>
        </p:txBody>
      </p:sp>
      <p:pic>
        <p:nvPicPr>
          <p:cNvPr id="5" name="图片 4" descr="IMG_256">
            <a:extLst>
              <a:ext uri="{FF2B5EF4-FFF2-40B4-BE49-F238E27FC236}">
                <a16:creationId xmlns:a16="http://schemas.microsoft.com/office/drawing/2014/main" id="{D2F0D2CE-11D8-9513-5446-244A23289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6509" y="1268275"/>
            <a:ext cx="6525491" cy="522039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8588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24F5E-C7AC-540E-B95D-BE047CE41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463390-C0F3-7083-689A-5DA921872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" altLang="en-US" dirty="0"/>
              <a:t>有老师教的模型会更好</a:t>
            </a:r>
            <a:r>
              <a:rPr kumimoji="1" lang="en-US" altLang="zh" dirty="0"/>
              <a:t>(</a:t>
            </a:r>
            <a:r>
              <a:rPr kumimoji="1" lang="zh" altLang="en-US" dirty="0"/>
              <a:t>监督信号的重要性）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58D7053-61F2-0137-3492-4D7184364DA7}"/>
              </a:ext>
            </a:extLst>
          </p:cNvPr>
          <p:cNvSpPr txBox="1"/>
          <p:nvPr/>
        </p:nvSpPr>
        <p:spPr>
          <a:xfrm>
            <a:off x="0" y="6202184"/>
            <a:ext cx="5261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" dirty="0" err="1"/>
              <a:t>WizardMath</a:t>
            </a:r>
            <a:r>
              <a:rPr lang="en" altLang="zh" dirty="0"/>
              <a:t>: Empowering Mathematical Reasoning via Reinforced </a:t>
            </a:r>
            <a:r>
              <a:rPr lang="en" altLang="zh" dirty="0" err="1"/>
              <a:t>Evol</a:t>
            </a:r>
            <a:r>
              <a:rPr lang="en" altLang="zh" dirty="0"/>
              <a:t>-Instruct</a:t>
            </a:r>
            <a:endParaRPr kumimoji="1" lang="zh" alt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ED2CA0CA-E854-71D5-098C-C44E7A5E2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144" y="1590550"/>
            <a:ext cx="11419390" cy="254828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zh-CN" altLang="en-US" dirty="0"/>
              <a:t>针对大型开源模型数学能力不足，提出结合强化学习和自举数据的方案。该方法利用强大模型（如</a:t>
            </a:r>
            <a:r>
              <a:rPr lang="en" altLang="zh" dirty="0"/>
              <a:t>GPT-4</a:t>
            </a:r>
            <a:r>
              <a:rPr lang="zh" altLang="en" dirty="0"/>
              <a:t>）</a:t>
            </a:r>
            <a:r>
              <a:rPr lang="zh-CN" altLang="en-US" dirty="0"/>
              <a:t>生成高质量的带步骤解题示例，并通过</a:t>
            </a:r>
            <a:r>
              <a:rPr lang="zh-CN" altLang="en-US" i="1" dirty="0"/>
              <a:t>进化指令</a:t>
            </a:r>
            <a:r>
              <a:rPr lang="en-US" altLang="zh-CN" dirty="0"/>
              <a:t>(</a:t>
            </a:r>
            <a:r>
              <a:rPr lang="en" altLang="zh" dirty="0" err="1"/>
              <a:t>Evol</a:t>
            </a:r>
            <a:r>
              <a:rPr lang="en" altLang="zh" dirty="0"/>
              <a:t>-Instruct)</a:t>
            </a:r>
            <a:r>
              <a:rPr lang="zh-CN" altLang="en-US" dirty="0"/>
              <a:t>迭代扩充数据​</a:t>
            </a:r>
            <a:r>
              <a:rPr lang="zh" altLang="en" dirty="0"/>
              <a:t>。</a:t>
            </a:r>
            <a:endParaRPr lang="en-US" altLang="zh" dirty="0"/>
          </a:p>
          <a:p>
            <a:pPr>
              <a:lnSpc>
                <a:spcPct val="120000"/>
              </a:lnSpc>
            </a:pPr>
            <a:r>
              <a:rPr lang="zh-CN" altLang="en-US" dirty="0"/>
              <a:t>然后对较弱的大模型进行指令微调，同时引入</a:t>
            </a:r>
            <a:r>
              <a:rPr lang="zh-CN" altLang="en-US" i="1" dirty="0"/>
              <a:t>强化学习</a:t>
            </a:r>
            <a:r>
              <a:rPr lang="zh-CN" altLang="en-US" dirty="0"/>
              <a:t>奖励机制，鼓励模型输出正确且有逻辑的步骤推理​</a:t>
            </a:r>
            <a:r>
              <a:rPr lang="zh" altLang="en" dirty="0"/>
              <a:t>。</a:t>
            </a:r>
            <a:r>
              <a:rPr lang="en" altLang="zh" dirty="0" err="1"/>
              <a:t>WizardMath</a:t>
            </a:r>
            <a:r>
              <a:rPr lang="zh-CN" altLang="en-US" dirty="0"/>
              <a:t>在</a:t>
            </a:r>
            <a:r>
              <a:rPr lang="en" altLang="zh" dirty="0"/>
              <a:t>OpenAI</a:t>
            </a:r>
            <a:r>
              <a:rPr lang="zh-CN" altLang="en-US" dirty="0"/>
              <a:t>提供的数学基准上将</a:t>
            </a:r>
            <a:r>
              <a:rPr lang="en-US" altLang="zh-CN" dirty="0"/>
              <a:t>7</a:t>
            </a:r>
            <a:r>
              <a:rPr lang="en" altLang="zh" dirty="0"/>
              <a:t>B</a:t>
            </a:r>
            <a:r>
              <a:rPr lang="zh-CN" altLang="en-US" dirty="0"/>
              <a:t>级别模型的表现大幅提升，接近甚至超过某些更大模型的水平</a:t>
            </a:r>
            <a:r>
              <a:rPr lang="zh" altLang="en" dirty="0"/>
              <a:t>。</a:t>
            </a:r>
            <a:endParaRPr lang="en-US" altLang="zh" dirty="0"/>
          </a:p>
          <a:p>
            <a:pPr>
              <a:lnSpc>
                <a:spcPct val="120000"/>
              </a:lnSpc>
            </a:pPr>
            <a:r>
              <a:rPr lang="zh-CN" altLang="en-US" dirty="0"/>
              <a:t>例如，</a:t>
            </a:r>
            <a:r>
              <a:rPr lang="en" altLang="zh" dirty="0"/>
              <a:t>Qwen-7B</a:t>
            </a:r>
            <a:r>
              <a:rPr lang="zh-CN" altLang="en-US" dirty="0"/>
              <a:t>数学准确率从原来的</a:t>
            </a:r>
            <a:r>
              <a:rPr lang="en-US" altLang="zh-CN" dirty="0"/>
              <a:t>58.8%</a:t>
            </a:r>
            <a:r>
              <a:rPr lang="zh-CN" altLang="en-US" dirty="0"/>
              <a:t>提升到</a:t>
            </a:r>
            <a:r>
              <a:rPr lang="en-US" altLang="zh-CN" dirty="0"/>
              <a:t>89.4%</a:t>
            </a:r>
            <a:r>
              <a:rPr lang="zh-CN" altLang="en-US" dirty="0"/>
              <a:t>，逼近</a:t>
            </a:r>
            <a:r>
              <a:rPr lang="en" altLang="zh" dirty="0"/>
              <a:t>GPT-4</a:t>
            </a:r>
            <a:r>
              <a:rPr lang="zh-CN" altLang="en-US" dirty="0"/>
              <a:t>水平</a:t>
            </a:r>
            <a:r>
              <a:rPr lang="en" altLang="zh" dirty="0">
                <a:hlinkClick r:id="rId3"/>
              </a:rPr>
              <a:t> </a:t>
            </a:r>
            <a:r>
              <a:rPr lang="zh" altLang="en" dirty="0"/>
              <a:t>。</a:t>
            </a:r>
            <a:r>
              <a:rPr lang="zh-CN" altLang="en-US" dirty="0"/>
              <a:t>结论：通过借助更强教师模型产出多样解题过程并强化学习，</a:t>
            </a:r>
            <a:r>
              <a:rPr lang="zh-CN" altLang="en-US" b="1" dirty="0"/>
              <a:t>中小型</a:t>
            </a:r>
            <a:r>
              <a:rPr lang="en" altLang="zh" b="1" dirty="0"/>
              <a:t>LLM</a:t>
            </a:r>
            <a:r>
              <a:rPr lang="zh-CN" altLang="en-US" b="1" dirty="0"/>
              <a:t>的数学推理能力可以被大幅度激发</a:t>
            </a:r>
            <a:r>
              <a:rPr lang="zh-CN" altLang="en-US" dirty="0"/>
              <a:t>，证明了数据合成和</a:t>
            </a:r>
            <a:r>
              <a:rPr lang="en" altLang="zh" dirty="0"/>
              <a:t>RL</a:t>
            </a:r>
            <a:r>
              <a:rPr lang="zh-CN" altLang="en-US" dirty="0"/>
              <a:t>策略在推理任务上的有效性。</a:t>
            </a:r>
            <a:endParaRPr kumimoji="1" lang="zh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3A81E75-F361-889D-CE13-69F67CBD3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861" y="3497760"/>
            <a:ext cx="7099139" cy="332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5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6043</Words>
  <Application>Microsoft Macintosh PowerPoint</Application>
  <PresentationFormat>宽屏</PresentationFormat>
  <Paragraphs>190</Paragraphs>
  <Slides>26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1" baseType="lpstr">
      <vt:lpstr>FangSong</vt:lpstr>
      <vt:lpstr>Aptos</vt:lpstr>
      <vt:lpstr>Aptos Display</vt:lpstr>
      <vt:lpstr>Arial</vt:lpstr>
      <vt:lpstr>Office 主题​​</vt:lpstr>
      <vt:lpstr>提升大语言模型推理能力的研究汇报 ——利用自我纠错和跨学科数据增强泛化能力</vt:lpstr>
      <vt:lpstr>1. 推理模型都喜欢犯一些什么样的错误？</vt:lpstr>
      <vt:lpstr>PowerPoint 演示文稿</vt:lpstr>
      <vt:lpstr>错误数据是有价值的！！！</vt:lpstr>
      <vt:lpstr> LEMMA: Learning from Errors for MatheMatical Advancement in LLMs</vt:lpstr>
      <vt:lpstr>Old time history… (当年的小模型是不具备的)</vt:lpstr>
      <vt:lpstr>模型犯错之后能否自我纠错？</vt:lpstr>
      <vt:lpstr>如果不知道哪一步犯错，那就每一步都检查</vt:lpstr>
      <vt:lpstr>有老师教的模型会更好(监督信号的重要性）</vt:lpstr>
      <vt:lpstr>多样化的推理路径是很重要的</vt:lpstr>
      <vt:lpstr>根据预设的反思生成评价并且调整回答</vt:lpstr>
      <vt:lpstr>用 RL 方法来学习自我纠正</vt:lpstr>
      <vt:lpstr>不同训练方法的对比 （SFT vs RL）</vt:lpstr>
      <vt:lpstr>PowerPoint 演示文稿</vt:lpstr>
      <vt:lpstr>PowerPoint 演示文稿</vt:lpstr>
      <vt:lpstr>Reasoning Behaviors (Patterns) </vt:lpstr>
      <vt:lpstr>PowerPoint 演示文稿</vt:lpstr>
      <vt:lpstr>RL vs 监督信号 vs diversity vs sft</vt:lpstr>
      <vt:lpstr>研究计划</vt:lpstr>
      <vt:lpstr>PowerPoint 演示文稿</vt:lpstr>
      <vt:lpstr>Related Work</vt:lpstr>
      <vt:lpstr>framework介绍: 我们的方法流程分为四步，形成一个自我改进闭环：</vt:lpstr>
      <vt:lpstr>Advantage</vt:lpstr>
      <vt:lpstr>pipeline</vt:lpstr>
      <vt:lpstr>PowerPoint 演示文稿</vt:lpstr>
      <vt:lpstr>评价指标: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miaode</dc:creator>
  <cp:lastModifiedBy>miaode</cp:lastModifiedBy>
  <cp:revision>67</cp:revision>
  <dcterms:created xsi:type="dcterms:W3CDTF">2025-04-09T17:32:52Z</dcterms:created>
  <dcterms:modified xsi:type="dcterms:W3CDTF">2025-04-10T02:01:56Z</dcterms:modified>
</cp:coreProperties>
</file>