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82" r:id="rId5"/>
    <p:sldId id="346" r:id="rId6"/>
    <p:sldId id="347" r:id="rId7"/>
    <p:sldId id="345" r:id="rId8"/>
    <p:sldId id="259" r:id="rId9"/>
    <p:sldId id="284" r:id="rId10"/>
    <p:sldId id="283" r:id="rId11"/>
    <p:sldId id="285" r:id="rId12"/>
    <p:sldId id="291" r:id="rId13"/>
    <p:sldId id="297" r:id="rId14"/>
    <p:sldId id="300" r:id="rId15"/>
    <p:sldId id="303" r:id="rId16"/>
    <p:sldId id="306" r:id="rId17"/>
    <p:sldId id="302" r:id="rId18"/>
    <p:sldId id="305" r:id="rId19"/>
    <p:sldId id="353" r:id="rId20"/>
    <p:sldId id="304" r:id="rId21"/>
    <p:sldId id="296" r:id="rId22"/>
    <p:sldId id="355" r:id="rId23"/>
    <p:sldId id="357" r:id="rId24"/>
    <p:sldId id="358" r:id="rId25"/>
    <p:sldId id="359" r:id="rId26"/>
    <p:sldId id="352" r:id="rId27"/>
    <p:sldId id="348" r:id="rId28"/>
    <p:sldId id="293" r:id="rId29"/>
    <p:sldId id="262" r:id="rId30"/>
    <p:sldId id="351" r:id="rId31"/>
    <p:sldId id="363" r:id="rId32"/>
    <p:sldId id="318" r:id="rId33"/>
    <p:sldId id="362" r:id="rId34"/>
    <p:sldId id="361" r:id="rId35"/>
    <p:sldId id="360" r:id="rId36"/>
    <p:sldId id="324" r:id="rId37"/>
    <p:sldId id="325" r:id="rId38"/>
    <p:sldId id="326" r:id="rId39"/>
    <p:sldId id="317" r:id="rId40"/>
    <p:sldId id="319" r:id="rId41"/>
    <p:sldId id="331" r:id="rId42"/>
    <p:sldId id="335" r:id="rId43"/>
    <p:sldId id="337" r:id="rId44"/>
    <p:sldId id="320" r:id="rId45"/>
    <p:sldId id="315" r:id="rId46"/>
    <p:sldId id="322" r:id="rId47"/>
    <p:sldId id="323" r:id="rId48"/>
    <p:sldId id="327" r:id="rId49"/>
    <p:sldId id="329" r:id="rId50"/>
    <p:sldId id="330" r:id="rId51"/>
    <p:sldId id="333" r:id="rId52"/>
    <p:sldId id="340" r:id="rId53"/>
    <p:sldId id="336" r:id="rId54"/>
    <p:sldId id="338" r:id="rId55"/>
    <p:sldId id="343" r:id="rId56"/>
    <p:sldId id="341" r:id="rId57"/>
    <p:sldId id="342" r:id="rId58"/>
    <p:sldId id="344" r:id="rId59"/>
    <p:sldId id="299" r:id="rId60"/>
    <p:sldId id="364" r:id="rId61"/>
    <p:sldId id="366" r:id="rId62"/>
  </p:sldIdLst>
  <p:sldSz cx="24384000" cy="13716000"/>
  <p:notesSz cx="6858000" cy="9144000"/>
  <p:embeddedFontLst>
    <p:embeddedFont>
      <p:font typeface="等线"/>
      <p:regular r:id="rId66"/>
    </p:embeddedFont>
    <p:embeddedFont>
      <p:font typeface="等线" pitchFamily="2" charset="-122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5F4"/>
    <a:srgbClr val="B8C9C9"/>
    <a:srgbClr val="555555"/>
    <a:srgbClr val="373737"/>
    <a:srgbClr val="353535"/>
    <a:srgbClr val="93D150"/>
    <a:srgbClr val="EAD7F7"/>
    <a:srgbClr val="CBCBCB"/>
    <a:srgbClr val="E6D3F2"/>
    <a:srgbClr val="D9C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6" autoAdjust="0"/>
    <p:restoredTop sz="75068" autoAdjust="0"/>
  </p:normalViewPr>
  <p:slideViewPr>
    <p:cSldViewPr showGuides="1">
      <p:cViewPr varScale="1">
        <p:scale>
          <a:sx n="45" d="100"/>
          <a:sy n="45" d="100"/>
        </p:scale>
        <p:origin x="248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font" Target="fonts/font2.fntdata"/><Relationship Id="rId66" Type="http://schemas.openxmlformats.org/officeDocument/2006/relationships/font" Target="fonts/font1.fntdata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A388-9870-D04D-891A-92B338DC090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[1]</a:t>
            </a:r>
            <a:r>
              <a:rPr kumimoji="1" lang="zh-CN" altLang="en-US" dirty="0"/>
              <a:t>田朋</a:t>
            </a:r>
            <a:r>
              <a:rPr kumimoji="1" lang="en-US" altLang="zh-CN" dirty="0"/>
              <a:t>.</a:t>
            </a:r>
            <a:r>
              <a:rPr kumimoji="1" lang="zh-CN" altLang="en-US" dirty="0"/>
              <a:t>翻译多维质量标准</a:t>
            </a:r>
            <a:r>
              <a:rPr kumimoji="1" lang="en-GB" altLang="zh-CN" dirty="0"/>
              <a:t>MQM</a:t>
            </a:r>
            <a:r>
              <a:rPr kumimoji="1" lang="zh-CN" altLang="en-US" dirty="0"/>
              <a:t>模型介评与启示</a:t>
            </a:r>
            <a:r>
              <a:rPr kumimoji="1" lang="en-US" altLang="zh-CN" dirty="0"/>
              <a:t>[</a:t>
            </a:r>
            <a:r>
              <a:rPr kumimoji="1" lang="en-GB" altLang="zh-CN" dirty="0"/>
              <a:t>J].</a:t>
            </a:r>
            <a:r>
              <a:rPr kumimoji="1" lang="zh-CN" altLang="en-US" dirty="0"/>
              <a:t>东方翻译</a:t>
            </a:r>
            <a:r>
              <a:rPr kumimoji="1" lang="en-US" altLang="zh-CN" dirty="0"/>
              <a:t>,2020,(03):23-30.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、、、、、、、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、、、、、、、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{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source_lang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"English",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source_seg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"I do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apologise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this, we must gain permission from the account holder to discuss an order with another person, I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apologise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this was done previously, however, I would not be able to discuss this with yourself without the account holders permission.",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target_lang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"German",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target_seg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"Ich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entschuldige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dafür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müssen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Erlaubnis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einholen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Bestellung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anderen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besprechen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Ich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entschuldige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falls dies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zuvor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geschehen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wäre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ohne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Erlaubnis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Kontoinhabers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wäre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ich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nicht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der Lage, dies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involvement.",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"answer": """Critical: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no-error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accuracy/mistranslation - "involvement"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accuracy/omission - "the account holder"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fluency/grammar - 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wäre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fluency/register - 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"encs": {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source_lang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"English",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source_seg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"Talks have resumed in Vienna to try to revive the nuclear pact, with both sides trying to gauge the prospects of success after the latest exchanges in the stop-start negotiations.",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target_lang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"Czech",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target_seg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"Ve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Vídni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Vídni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obnovily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rozhovory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oživení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jaderného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paktu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přičemž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obě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partaje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snaží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posoudit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vyhlídky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úspěch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posledních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výměnách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jednáních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"answer": """Critical: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no-error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accuracy/addition - 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Vídni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accuracy/omission - "the stop-start"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terminology/inappropriate for context - 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partaje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zhen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{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source_lang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"Chinese",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source_seg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</a:t>
            </a:r>
            <a:r>
              <a:rPr lang="zh-CN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大众点评乌鲁木齐家居卖场频道为您提供高铁居然之家地址，电话，营业时间等最新商户信息，找装修公司，就上大众点评</a:t>
            </a:r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</a:t>
            </a:r>
            <a:endParaRPr lang="zh-CN" alt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target_lang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"English",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GB" altLang="zh-C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target_seg</a:t>
            </a:r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"Urumqi Home Furnishing Store Channel provides you with the latest business information such as the address, telephone number, business hours, etc., of high-speed rail, and find a decoration company, and go to the reviews.",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"answer": """Critical: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accuracy/addition - "of high-speed rail"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accuracy/mistranslation - "go to the reviews"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Minor: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altLang="zh-C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style/awkward - "etc.,"</a:t>
            </a:r>
            <a:endParaRPr lang="en-GB" altLang="zh-CN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、、、、、、、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2024</a:t>
            </a:r>
            <a:r>
              <a:rPr kumimoji="1" lang="zh-CN" altLang="en-US" dirty="0"/>
              <a:t> </a:t>
            </a:r>
            <a:r>
              <a:rPr kumimoji="1" lang="en-US" altLang="zh-CN" dirty="0"/>
              <a:t>ACL</a:t>
            </a:r>
            <a:r>
              <a:rPr kumimoji="1" lang="zh-CN" altLang="en-US" dirty="0"/>
              <a:t>论文：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 Huang,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Zhirui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Zhang, Xiang Geng,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Yichao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Du, Ji-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ajun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Chen, and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Shujian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Huang. 2024. Lost in the Source </a:t>
            </a:r>
            <a:endParaRPr lang="en-GB" altLang="zh-CN" dirty="0"/>
          </a:p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Language: How Large Language Models Evaluate the Quality of Machine Translation. In </a:t>
            </a:r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Find- </a:t>
            </a:r>
            <a:r>
              <a:rPr lang="en-GB" altLang="zh-CN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ings</a:t>
            </a:r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endParaRPr lang="en-GB" altLang="zh-CN" dirty="0"/>
          </a:p>
          <a:p>
            <a:r>
              <a:rPr lang="en-GB" altLang="zh-CN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for Computational Linguistics ACL 2024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pages 3546–3562, Bangkok, Thailand and virtual meeting. </a:t>
            </a:r>
            <a:endParaRPr lang="en-GB" altLang="zh-CN" dirty="0"/>
          </a:p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 for Computational Linguistics.</a:t>
            </a:r>
            <a:endParaRPr lang="en-GB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EMNLP</a:t>
            </a:r>
            <a:r>
              <a:rPr lang="zh-CN" alt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论文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Shenbin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Qian,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Archchana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Sindhujan, Minnie Kabra,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Diptesh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Kanojia, Constantin </a:t>
            </a:r>
            <a:r>
              <a:rPr lang="en-GB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Orasan</a:t>
            </a:r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Tharindu Ranasinghe, </a:t>
            </a:r>
            <a:endParaRPr lang="en-GB" altLang="zh-CN" dirty="0"/>
          </a:p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Fred Blain. 2024. What do Large Language Models Need for Machine Translation Evaluation?. In Proceedings </a:t>
            </a:r>
            <a:endParaRPr lang="en-GB" altLang="zh-CN" dirty="0"/>
          </a:p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2024 Conference on Empirical Methods in Natural Language Processing, pages 3660–3674, Miami, Florida, </a:t>
            </a:r>
            <a:endParaRPr lang="en-GB" altLang="zh-CN" dirty="0"/>
          </a:p>
          <a:p>
            <a:r>
              <a:rPr lang="en-GB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USA. Association for Computational Linguistics.</a:t>
            </a:r>
            <a:endParaRPr lang="en-GB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6797C-C019-E647-9BEB-8AC49EADDC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76797C-C019-E647-9BEB-8AC49EADDC19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itchFamily="2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awesome-llm-as-a-judge.github.io/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8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2" Type="http://schemas.openxmlformats.org/officeDocument/2006/relationships/notesSlide" Target="../notesSlides/notesSlide2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image27.wdp"/><Relationship Id="rId8" Type="http://schemas.openxmlformats.org/officeDocument/2006/relationships/image" Target="../media/image26.png"/><Relationship Id="rId7" Type="http://schemas.microsoft.com/office/2007/relationships/hdphoto" Target="../media/image25.wdp"/><Relationship Id="rId6" Type="http://schemas.microsoft.com/office/2007/relationships/hdphoto" Target="../media/image24.wdp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10083800"/>
            <a:ext cx="11760200" cy="889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70400" y="10312400"/>
            <a:ext cx="154432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320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中国语言文学系   </a:t>
            </a:r>
            <a:r>
              <a:rPr lang="en-US" sz="32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|</a:t>
            </a:r>
            <a:r>
              <a:rPr lang="zh-CN" altLang="en-US" sz="320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lang="zh-CN" altLang="en-US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中文信息处理方向  </a:t>
            </a:r>
            <a:r>
              <a:rPr lang="en-US" sz="32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|</a:t>
            </a:r>
            <a:r>
              <a:rPr lang="zh-CN" altLang="en-US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lang="en-US" sz="32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r>
              <a:rPr lang="en-US" sz="3200" b="0" i="0" u="none" strike="noStrike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崔香</a:t>
            </a:r>
            <a:r>
              <a:rPr lang="en-US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r>
              <a:rPr lang="zh-CN" altLang="en-US" sz="320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lang="en-US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|</a:t>
            </a:r>
            <a:r>
              <a:rPr lang="zh-CN" altLang="en-US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lang="en-US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r>
              <a:rPr lang="en-US" altLang="zh-CN" sz="3200" b="0" i="0" u="none" strike="noStrike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2025-11-5</a:t>
            </a:r>
            <a:endParaRPr lang="en-US" sz="3200" b="0" i="0" u="none" strike="noStrike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162300" y="4051300"/>
            <a:ext cx="18059400" cy="4165600"/>
          </a:xfrm>
          <a:prstGeom prst="rect">
            <a:avLst/>
          </a:prstGeom>
        </p:spPr>
        <p:txBody>
          <a:bodyPr lIns="0" tIns="77046" rIns="0" bIns="0" rtlCol="0" anchor="t"/>
          <a:lstStyle/>
          <a:p>
            <a:pPr lvl="0" algn="ctr">
              <a:lnSpc>
                <a:spcPct val="108000"/>
              </a:lnSpc>
            </a:pPr>
            <a:r>
              <a:rPr lang="zh-CN" altLang="en-US" sz="9600" dirty="0">
                <a:latin typeface="Songti SC" panose="02010800040101010101" pitchFamily="2" charset="-122"/>
                <a:ea typeface="Songti SC" panose="02010800040101010101" pitchFamily="2" charset="-122"/>
              </a:rPr>
              <a:t>面向汉语译文的</a:t>
            </a:r>
            <a:endParaRPr lang="en-US" altLang="zh-CN" sz="96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8000"/>
              </a:lnSpc>
            </a:pPr>
            <a:r>
              <a:rPr lang="zh-CN" altLang="en-US" sz="9600" dirty="0">
                <a:latin typeface="Songti SC" panose="02010800040101010101" pitchFamily="2" charset="-122"/>
                <a:ea typeface="Songti SC" panose="02010800040101010101" pitchFamily="2" charset="-122"/>
              </a:rPr>
              <a:t>大语言模型</a:t>
            </a:r>
            <a:r>
              <a:rPr lang="zh-CN" altLang="en-US" sz="9600" dirty="0">
                <a:solidFill>
                  <a:srgbClr val="B8C9C9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评估框架</a:t>
            </a:r>
            <a:r>
              <a:rPr lang="zh-CN" altLang="en-US" sz="9600" dirty="0">
                <a:latin typeface="Songti SC" panose="02010800040101010101" pitchFamily="2" charset="-122"/>
                <a:ea typeface="Songti SC" panose="02010800040101010101" pitchFamily="2" charset="-122"/>
              </a:rPr>
              <a:t>改进研究</a:t>
            </a:r>
            <a:endParaRPr lang="en-US" altLang="zh-CN" sz="96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ko-KR" sz="400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——</a:t>
            </a:r>
            <a:r>
              <a:rPr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以 </a:t>
            </a:r>
            <a:r>
              <a:rPr lang="en-GB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GEMBA-MQM</a:t>
            </a:r>
            <a:r>
              <a:rPr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 框架中 </a:t>
            </a:r>
            <a:r>
              <a:rPr lang="en-GB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 </a:t>
            </a:r>
            <a:r>
              <a:rPr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与 </a:t>
            </a:r>
            <a:r>
              <a:rPr lang="en-GB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style </a:t>
            </a:r>
            <a:r>
              <a:rPr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混淆问题为中心</a:t>
            </a:r>
            <a:endParaRPr lang="ko-KR" sz="400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Medium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87700" y="990600"/>
            <a:ext cx="180086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endParaRPr lang="en-GB" sz="2400" b="0" i="0" u="none" strike="noStrike" spc="240">
              <a:solidFill>
                <a:srgbClr val="FFFFFF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0" y="4013200"/>
            <a:ext cx="6223000" cy="783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0" y="4013200"/>
            <a:ext cx="6223000" cy="7835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4013200"/>
            <a:ext cx="6223000" cy="7835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5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研究问题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37" name="TextBox 30"/>
          <p:cNvSpPr txBox="1"/>
          <p:nvPr/>
        </p:nvSpPr>
        <p:spPr>
          <a:xfrm>
            <a:off x="2892425" y="5483225"/>
            <a:ext cx="5035550" cy="5867400"/>
          </a:xfrm>
          <a:prstGeom prst="rect">
            <a:avLst/>
          </a:prstGeom>
        </p:spPr>
        <p:txBody>
          <a:bodyPr rtlCol="0" anchor="t"/>
          <a:lstStyle/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语言对：</a:t>
            </a:r>
            <a:r>
              <a:rPr lang="en-US" altLang="zh-CN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KO-ZH</a:t>
            </a:r>
            <a:endParaRPr lang="en-US" altLang="zh-CN" sz="3100" b="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模型：</a:t>
            </a:r>
            <a:r>
              <a:rPr lang="en-US" altLang="zh-CN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endParaRPr lang="en-US" altLang="zh-CN" sz="3100" b="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语料体裁：文学</a:t>
            </a:r>
            <a:endParaRPr lang="en-US" altLang="zh-CN" sz="3100" b="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应用场景：一名</a:t>
            </a:r>
            <a:r>
              <a:rPr lang="zh-CN" altLang="en-US" sz="3100" i="0" u="none" strike="noStrike" spc="-67" dirty="0">
                <a:solidFill>
                  <a:srgbClr val="353535"/>
                </a:solidFill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人类译员</a:t>
            </a:r>
            <a:r>
              <a:rPr lang="zh-CN" altLang="en-US" sz="3100" b="0" i="0" u="none" strike="noStrike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决定要不要用大模型来分担自己的工作。（区别于开发者、使用者、翻译公司老板等需求对象）</a:t>
            </a:r>
            <a:endParaRPr lang="en-US" altLang="zh-CN" sz="3100" b="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endParaRPr lang="en-US" sz="3100" b="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8" name="TextBox 30"/>
          <p:cNvSpPr txBox="1"/>
          <p:nvPr/>
        </p:nvSpPr>
        <p:spPr>
          <a:xfrm>
            <a:off x="9617868" y="5483225"/>
            <a:ext cx="5148263" cy="5949950"/>
          </a:xfrm>
          <a:prstGeom prst="rect">
            <a:avLst/>
          </a:prstGeom>
        </p:spPr>
        <p:txBody>
          <a:bodyPr rtlCol="0" anchor="t"/>
          <a:lstStyle/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3100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汉语译文中什么样的错误是大语言模型（</a:t>
            </a:r>
            <a:r>
              <a:rPr kumimoji="1" lang="en-US" altLang="zh-CN" sz="3100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kumimoji="1" lang="zh-CN" altLang="en-US" sz="3100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）不容易识别出来或者误判率较高的？ </a:t>
            </a:r>
            <a:endParaRPr lang="en-US" altLang="zh-CN" sz="310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kumimoji="1" lang="zh-CN" altLang="en-US" sz="3100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是否有大语言模型难识别出的汉语译文的错误维度？如果有，是什么？</a:t>
            </a:r>
            <a:endParaRPr kumimoji="1" lang="zh-CN" altLang="en-US" sz="3100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endParaRPr lang="en-US" altLang="zh-CN" sz="310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endParaRPr lang="en-US" sz="310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16154400" y="5483225"/>
            <a:ext cx="5765800" cy="5867400"/>
          </a:xfrm>
          <a:prstGeom prst="rect">
            <a:avLst/>
          </a:prstGeom>
        </p:spPr>
        <p:txBody>
          <a:bodyPr rtlCol="0" anchor="t"/>
          <a:lstStyle/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3100" spc="-67" dirty="0">
                <a:solidFill>
                  <a:srgbClr val="353535"/>
                </a:solidFill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若有</a:t>
            </a:r>
            <a:r>
              <a:rPr lang="zh-CN" altLang="en-US" sz="3100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，指明该错误维度，分析模型误判案例的特征，据此特征提出相应的改进方法，推出更适合汉语译文的评估框架。</a:t>
            </a:r>
            <a:endParaRPr lang="zh-CN" altLang="en-US" sz="3100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457200" lvl="0" indent="-45720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altLang="en-US" sz="3100" spc="-67" dirty="0">
                <a:solidFill>
                  <a:srgbClr val="353535"/>
                </a:solidFill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若没有</a:t>
            </a:r>
            <a:r>
              <a:rPr lang="zh-CN" altLang="en-US" sz="3100" spc="-67" dirty="0">
                <a:solidFill>
                  <a:srgbClr val="35353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，则可得出“模型不存在显著集中的误判维度”的结论。这提示我们在参考模型评估结果时，应“一视同仁”。</a:t>
            </a:r>
            <a:endParaRPr lang="en-US" sz="3100" b="0" i="0" u="none" strike="noStrike" spc="-67" dirty="0">
              <a:solidFill>
                <a:srgbClr val="35353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pic>
        <p:nvPicPr>
          <p:cNvPr id="4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350" y="5384800"/>
            <a:ext cx="4953000" cy="25400"/>
          </a:xfrm>
          <a:prstGeom prst="rect">
            <a:avLst/>
          </a:prstGeom>
        </p:spPr>
      </p:pic>
      <p:pic>
        <p:nvPicPr>
          <p:cNvPr id="4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250" y="5384800"/>
            <a:ext cx="4953000" cy="25400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67150" y="5384800"/>
            <a:ext cx="4953000" cy="25400"/>
          </a:xfrm>
          <a:prstGeom prst="rect">
            <a:avLst/>
          </a:prstGeom>
        </p:spPr>
      </p:pic>
      <p:sp>
        <p:nvSpPr>
          <p:cNvPr id="43" name="TextBox 27"/>
          <p:cNvSpPr txBox="1"/>
          <p:nvPr/>
        </p:nvSpPr>
        <p:spPr>
          <a:xfrm>
            <a:off x="16795750" y="4483100"/>
            <a:ext cx="44704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algn="ctr">
              <a:lnSpc>
                <a:spcPct val="100000"/>
              </a:lnSpc>
            </a:pPr>
            <a:r>
              <a:rPr lang="en-GB" sz="4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③</a:t>
            </a:r>
            <a:r>
              <a:rPr lang="zh-CN" altLang="en-US" sz="4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研究预期</a:t>
            </a:r>
            <a:endParaRPr lang="en-GB" sz="40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44" name="TextBox 29"/>
          <p:cNvSpPr txBox="1"/>
          <p:nvPr/>
        </p:nvSpPr>
        <p:spPr>
          <a:xfrm>
            <a:off x="9988550" y="4483100"/>
            <a:ext cx="44704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algn="ctr">
              <a:lnSpc>
                <a:spcPct val="100000"/>
              </a:lnSpc>
            </a:pPr>
            <a:r>
              <a:rPr lang="en-GB" sz="4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②</a:t>
            </a:r>
            <a:r>
              <a:rPr lang="zh-CN" altLang="en-US" sz="4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一句话描述问题</a:t>
            </a:r>
            <a:endParaRPr lang="en-GB" sz="40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45" name="TextBox 31"/>
          <p:cNvSpPr txBox="1"/>
          <p:nvPr/>
        </p:nvSpPr>
        <p:spPr>
          <a:xfrm>
            <a:off x="3168650" y="4483100"/>
            <a:ext cx="44704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algn="ctr">
              <a:lnSpc>
                <a:spcPct val="100000"/>
              </a:lnSpc>
            </a:pPr>
            <a:r>
              <a:rPr lang="en-GB" sz="4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①</a:t>
            </a:r>
            <a:r>
              <a:rPr lang="zh-CN" altLang="en-US" sz="4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具体化问题</a:t>
            </a:r>
            <a:endParaRPr lang="en-GB" sz="40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1.2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1.3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32" name="左大括号 31"/>
          <p:cNvSpPr/>
          <p:nvPr/>
        </p:nvSpPr>
        <p:spPr>
          <a:xfrm>
            <a:off x="2057400" y="5687786"/>
            <a:ext cx="1054099" cy="4507721"/>
          </a:xfrm>
          <a:prstGeom prst="leftBrace">
            <a:avLst>
              <a:gd name="adj1" fmla="val 8333"/>
              <a:gd name="adj2" fmla="val 47965"/>
            </a:avLst>
          </a:prstGeom>
          <a:ln w="57150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3282121" y="5310759"/>
            <a:ext cx="367921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1.3.1</a:t>
            </a:r>
            <a:r>
              <a:rPr kumimoji="1" lang="zh-CN" altLang="en-US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LLM</a:t>
            </a:r>
            <a:r>
              <a:rPr kumimoji="1" lang="zh-CN" altLang="en-US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之前</a:t>
            </a:r>
            <a:endParaRPr kumimoji="1" lang="zh-CN" altLang="en-US" sz="4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22430" y="9818480"/>
            <a:ext cx="367921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1.3.2</a:t>
            </a:r>
            <a:r>
              <a:rPr kumimoji="1" lang="zh-CN" altLang="en-US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LLM</a:t>
            </a:r>
            <a:r>
              <a:rPr kumimoji="1" lang="zh-CN" altLang="en-US" sz="4300" dirty="0">
                <a:latin typeface="Songti SC" panose="02010800040101010101" pitchFamily="2" charset="-122"/>
                <a:ea typeface="Songti SC" panose="02010800040101010101" pitchFamily="2" charset="-122"/>
              </a:rPr>
              <a:t>以后</a:t>
            </a:r>
            <a:endParaRPr kumimoji="1" lang="zh-CN" altLang="en-US" sz="4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6978451" y="4901261"/>
            <a:ext cx="1036981" cy="2242272"/>
          </a:xfrm>
          <a:prstGeom prst="leftBrace">
            <a:avLst>
              <a:gd name="adj1" fmla="val 8333"/>
              <a:gd name="adj2" fmla="val 47965"/>
            </a:avLst>
          </a:prstGeom>
          <a:ln w="38100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8207827" y="4628128"/>
            <a:ext cx="5335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1.3.1.1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 表层形式匹配指标</a:t>
            </a: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43" name="左大括号 42"/>
          <p:cNvSpPr/>
          <p:nvPr/>
        </p:nvSpPr>
        <p:spPr>
          <a:xfrm>
            <a:off x="6978451" y="9074370"/>
            <a:ext cx="1036981" cy="2242272"/>
          </a:xfrm>
          <a:prstGeom prst="leftBrace">
            <a:avLst>
              <a:gd name="adj1" fmla="val 8333"/>
              <a:gd name="adj2" fmla="val 47965"/>
            </a:avLst>
          </a:prstGeom>
          <a:ln w="38100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14418402" y="3810000"/>
            <a:ext cx="839451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1.3.1.1.1  BLEU 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32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Papineni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et al., 2002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1.3.1.1.2  METEOR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Banerjee and Lavie, 2005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1.3.1.1.3  </a:t>
            </a:r>
            <a:r>
              <a:rPr kumimoji="1" lang="en-US" altLang="zh-CN" sz="32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chrF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Popovic, 2015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1.3.1.1.x    ……</a:t>
            </a:r>
            <a:endParaRPr kumimoji="1" lang="en-US" altLang="zh-CN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197888" y="6820367"/>
            <a:ext cx="53457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1.3.1.2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 深层语义神经指标</a:t>
            </a: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54" name="左大括号 53"/>
          <p:cNvSpPr/>
          <p:nvPr/>
        </p:nvSpPr>
        <p:spPr>
          <a:xfrm>
            <a:off x="13358229" y="6206258"/>
            <a:ext cx="1036981" cy="1754939"/>
          </a:xfrm>
          <a:prstGeom prst="leftBrace">
            <a:avLst>
              <a:gd name="adj1" fmla="val 8333"/>
              <a:gd name="adj2" fmla="val 47965"/>
            </a:avLst>
          </a:prstGeom>
          <a:ln w="28575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左大括号 54"/>
          <p:cNvSpPr/>
          <p:nvPr/>
        </p:nvSpPr>
        <p:spPr>
          <a:xfrm>
            <a:off x="13358230" y="4066130"/>
            <a:ext cx="1036981" cy="1754939"/>
          </a:xfrm>
          <a:prstGeom prst="leftBrace">
            <a:avLst>
              <a:gd name="adj1" fmla="val 8333"/>
              <a:gd name="adj2" fmla="val 47965"/>
            </a:avLst>
          </a:prstGeom>
          <a:ln w="28575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14418402" y="6064812"/>
            <a:ext cx="8991418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1.3.1.2.1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2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BERTScore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Zhang et al., 2020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1.3.1.2.2 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r>
              <a:rPr kumimoji="1" lang="en-GB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COMET</a:t>
            </a:r>
            <a:r>
              <a:rPr kumimoji="1" lang="zh-CN" altLang="en-GB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GB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Rei et al., 2020</a:t>
            </a:r>
            <a:r>
              <a:rPr kumimoji="1" lang="zh-CN" altLang="en-GB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en-US" altLang="zh-CN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1.3.1.2.3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GB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BLEURT</a:t>
            </a:r>
            <a:r>
              <a:rPr kumimoji="1" lang="zh-CN" altLang="en-GB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GB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Sel- lam et al., 2020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en-US" altLang="zh-CN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1.3.1.2.x   ……</a:t>
            </a:r>
            <a:endParaRPr kumimoji="1" lang="zh-CN" altLang="en-GB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kumimoji="1" lang="zh-CN" altLang="en-GB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207827" y="8524114"/>
            <a:ext cx="92883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1.3.2.1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  <a:hlinkClick r:id="rId4"/>
              </a:rPr>
              <a:t>LLM-as-a-judge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（</a:t>
            </a:r>
            <a:r>
              <a:rPr kumimoji="1" lang="en-GB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Zheng et al.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，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2023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207827" y="9688679"/>
            <a:ext cx="5706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1.3.2.2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 大模型评估指标</a:t>
            </a: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63" name="左大括号 62"/>
          <p:cNvSpPr/>
          <p:nvPr/>
        </p:nvSpPr>
        <p:spPr>
          <a:xfrm>
            <a:off x="13384734" y="9429998"/>
            <a:ext cx="1036981" cy="1071328"/>
          </a:xfrm>
          <a:prstGeom prst="leftBrace">
            <a:avLst>
              <a:gd name="adj1" fmla="val 8333"/>
              <a:gd name="adj2" fmla="val 47965"/>
            </a:avLst>
          </a:prstGeom>
          <a:ln w="28575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14425028" y="9085426"/>
            <a:ext cx="8991418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1.3.2.2.1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2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GPTScore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(Fu et al., 2024)</a:t>
            </a:r>
            <a:endParaRPr kumimoji="1" lang="en-US" altLang="zh-CN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1.3.2.2.2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GB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G-EVAL</a:t>
            </a:r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1.3.2.2.x   ……</a:t>
            </a:r>
            <a:endParaRPr kumimoji="1" lang="zh-CN" altLang="en-GB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kumimoji="1" lang="zh-CN" altLang="en-GB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199579" y="10964859"/>
            <a:ext cx="5994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1.3.2.3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GEMBA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35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Kocmi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and </a:t>
            </a:r>
            <a:r>
              <a:rPr kumimoji="1" lang="en-US" altLang="zh-CN" sz="35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Federmann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, 2023b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70" name="左大括号 69"/>
          <p:cNvSpPr/>
          <p:nvPr/>
        </p:nvSpPr>
        <p:spPr>
          <a:xfrm>
            <a:off x="13341530" y="10939083"/>
            <a:ext cx="1036981" cy="1071328"/>
          </a:xfrm>
          <a:prstGeom prst="leftBrace">
            <a:avLst>
              <a:gd name="adj1" fmla="val 8333"/>
              <a:gd name="adj2" fmla="val 47965"/>
            </a:avLst>
          </a:prstGeom>
          <a:ln w="28575">
            <a:solidFill>
              <a:srgbClr val="B8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14418267" y="10742797"/>
            <a:ext cx="8991418" cy="17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1.3.2.2.1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GEMBA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是什么？</a:t>
            </a:r>
            <a:endParaRPr kumimoji="1" lang="en-US" altLang="zh-CN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1.3.2.2.2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  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GEMBA-MQM</a:t>
            </a:r>
            <a:endParaRPr kumimoji="1" lang="zh-CN" altLang="en-US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1.3.2.2.3  GEMBA-MQM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的国内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/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国外应用</a:t>
            </a:r>
            <a:endParaRPr kumimoji="1" lang="zh-CN" altLang="en-GB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aphicFrame>
        <p:nvGraphicFramePr>
          <p:cNvPr id="75" name="表格 74"/>
          <p:cNvGraphicFramePr>
            <a:graphicFrameLocks noGrp="1"/>
          </p:cNvGraphicFramePr>
          <p:nvPr/>
        </p:nvGraphicFramePr>
        <p:xfrm>
          <a:off x="8172956" y="10738574"/>
          <a:ext cx="13752782" cy="1880771"/>
        </p:xfrm>
        <a:graphic>
          <a:graphicData uri="http://schemas.openxmlformats.org/drawingml/2006/table">
            <a:tbl>
              <a:tblPr/>
              <a:tblGrid>
                <a:gridCol w="13752782"/>
              </a:tblGrid>
              <a:tr h="188077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76200" cmpd="sng">
                      <a:solidFill>
                        <a:srgbClr val="B8C9C9"/>
                      </a:solidFill>
                      <a:prstDash val="lgDash"/>
                    </a:lnL>
                    <a:lnR w="76200" cmpd="sng">
                      <a:solidFill>
                        <a:srgbClr val="B8C9C9"/>
                      </a:solidFill>
                      <a:prstDash val="lgDash"/>
                    </a:lnR>
                    <a:lnT w="76200" cmpd="sng">
                      <a:solidFill>
                        <a:srgbClr val="B8C9C9"/>
                      </a:solidFill>
                      <a:prstDash val="lgDash"/>
                    </a:lnT>
                    <a:lnB w="7620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" name="图片 3" descr="图形用户界面, 文本, 应用程序, 电子邮件, 网站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154" y="3810000"/>
            <a:ext cx="16723691" cy="7192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6565900" y="11354713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2800" b="1" dirty="0">
                <a:latin typeface="Times New Roman" panose="02020503050405090304" pitchFamily="18" charset="0"/>
                <a:cs typeface="Times New Roman" panose="02020503050405090304" pitchFamily="18" charset="0"/>
              </a:rPr>
              <a:t>GEMBA — GPT Estimation Metric Based Assessment</a:t>
            </a:r>
            <a:endParaRPr lang="en-GB" altLang="zh-CN" sz="2800" b="1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algn="ctr"/>
            <a:r>
              <a:rPr kumimoji="1"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（</a:t>
            </a:r>
            <a:r>
              <a:rPr kumimoji="1" lang="en-GB" altLang="zh-CN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 https://</a:t>
            </a:r>
            <a:r>
              <a:rPr kumimoji="1" lang="en-GB" altLang="zh-CN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github.com</a:t>
            </a:r>
            <a:r>
              <a:rPr kumimoji="1" lang="en-GB" altLang="zh-CN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/</a:t>
            </a:r>
            <a:r>
              <a:rPr kumimoji="1" lang="en-GB" altLang="zh-CN" sz="2800" dirty="0" err="1">
                <a:latin typeface="Times New Roman" panose="02020503050405090304" pitchFamily="18" charset="0"/>
                <a:cs typeface="Times New Roman" panose="02020503050405090304" pitchFamily="18" charset="0"/>
              </a:rPr>
              <a:t>MicrosoftTranslator</a:t>
            </a:r>
            <a:r>
              <a:rPr kumimoji="1" lang="en-GB" altLang="zh-CN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/GEMBA </a:t>
            </a:r>
            <a:r>
              <a:rPr kumimoji="1" lang="zh-CN" altLang="en-US" sz="2800" dirty="0">
                <a:latin typeface="Times New Roman" panose="02020503050405090304" pitchFamily="18" charset="0"/>
                <a:cs typeface="Times New Roman" panose="02020503050405090304" pitchFamily="18" charset="0"/>
              </a:rPr>
              <a:t>）</a:t>
            </a:r>
            <a:endParaRPr kumimoji="1" lang="zh-CN" altLang="en-US" sz="2800" dirty="0"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15000" y="3465996"/>
            <a:ext cx="16722034" cy="921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700" b="1" dirty="0">
                <a:latin typeface="Songti SC" panose="02010800040101010101" pitchFamily="2" charset="-122"/>
                <a:ea typeface="Songti SC" panose="02010800040101010101" pitchFamily="2" charset="-122"/>
              </a:rPr>
              <a:t>GEMBA/</a:t>
            </a:r>
            <a:endParaRPr lang="zh-CN" altLang="en-US" sz="2700" b="1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b="1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gemba/</a:t>
            </a:r>
            <a:endParaRPr lang="zh-CN" altLang="en-US" sz="2700" b="1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</a:t>
            </a:r>
            <a:r>
              <a:rPr lang="zh-CN" altLang="en-US" sz="27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gemba_da.py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# Direct Assessment 模式评估（GEMBA-DA）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</a:t>
            </a:r>
            <a:r>
              <a:rPr lang="zh-CN" altLang="en-US" sz="27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gemba_esa.py 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# Embedding Similarity Assessment（基于语义相似度）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</a:t>
            </a:r>
            <a:r>
              <a:rPr lang="zh-CN" altLang="en-US" sz="27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gemba_mqm_utils.py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# MQM（多维质量模型）相关工具函数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gpt_api.py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# 与 OpenAI / Azure GPT 模型的API交互封装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mtme_tools.py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# MT Metrics Eval工具集，用于与WMT指标对齐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</a:t>
            </a:r>
            <a:r>
              <a:rPr lang="zh-CN" altLang="en-US" sz="27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prompt.py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# 定义评估时使用的prompt模板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scores.py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# 结果分数计算与汇总（BLEU, COMET, GEMBA分）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├── testset.py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# 加载测试集、样本划分与数据处理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└── utils.py   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 # 通用工具函数（文件读写、日志、配置）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b="1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mt-metrics-eval-v2/</a:t>
            </a:r>
            <a:endParaRPr lang="zh-CN" altLang="en-US" sz="2700" b="1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└── wmt22/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│       └── metric-scores/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存放WMT22官方指标结果（参考用）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.gitignore     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Git忽略配置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LICENSE.md    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MIT License（版权说明）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README.md    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使用说明、原理、引用方法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evaluate.py   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与mt-metrics-eval数据格式兼容的评测入口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├── main.py          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主程序入口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└── requirements.txt         </a:t>
            </a:r>
            <a:r>
              <a:rPr lang="en-US" altLang="zh-CN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	</a:t>
            </a:r>
            <a:r>
              <a:rPr lang="zh-CN" altLang="en-US" sz="2700" dirty="0">
                <a:latin typeface="Songti SC" panose="02010800040101010101" pitchFamily="2" charset="-122"/>
                <a:ea typeface="Songti SC" panose="02010800040101010101" pitchFamily="2" charset="-122"/>
              </a:rPr>
              <a:t>          # 依赖包列表（openai, pandas, numpy等）</a:t>
            </a:r>
            <a:endParaRPr lang="zh-CN" altLang="en-US" sz="27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324100" y="3708400"/>
          <a:ext cx="19921331" cy="86188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74730"/>
                <a:gridCol w="1295400"/>
                <a:gridCol w="1295400"/>
                <a:gridCol w="1219200"/>
                <a:gridCol w="13436601"/>
              </a:tblGrid>
              <a:tr h="3637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方法</a:t>
                      </a:r>
                      <a:endParaRPr lang="zh-CN" altLang="en-US" sz="2200" b="1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输出类型</a:t>
                      </a:r>
                      <a:endParaRPr lang="zh-CN" altLang="en-US" sz="2200" b="1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输出范围</a:t>
                      </a:r>
                      <a:endParaRPr lang="zh-CN" altLang="en-US" sz="2200" b="1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详细程度</a:t>
                      </a:r>
                      <a:endParaRPr lang="zh-CN" altLang="en-US" sz="2200" b="1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简单说明</a:t>
                      </a:r>
                      <a:endParaRPr lang="zh-CN" altLang="en-US" sz="2200" b="1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</a:tr>
              <a:tr h="113154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GEMBA-MQM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字典</a:t>
                      </a:r>
                      <a:endParaRPr lang="zh-CN" altLang="en-US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错误列表</a:t>
                      </a:r>
                      <a:endParaRPr lang="en-US" altLang="zh-CN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最高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最详细的错误分析方法，输出三个严重级别（</a:t>
                      </a:r>
                      <a:r>
                        <a:rPr lang="en-GB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Critical/Major/Minor）</a:t>
                      </a:r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的错误分类。使用 </a:t>
                      </a:r>
                      <a:r>
                        <a:rPr lang="en-GB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Few-shot </a:t>
                      </a:r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对话式提示，提供七大类错误类型（准确性、可读性、风格、术语等）的详细标注。适合学术研究和翻译质量深度改进。</a:t>
                      </a:r>
                      <a:endParaRPr lang="zh-CN" altLang="en-US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5F4"/>
                    </a:solidFill>
                  </a:tcPr>
                </a:tc>
              </a:tr>
              <a:tr h="71235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GEMBA-DA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数值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</a:t>
                      </a:r>
                      <a:endParaRPr lang="en-US" altLang="zh-CN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中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直接评估方法，输出 </a:t>
                      </a:r>
                      <a:r>
                        <a:rPr lang="en-US" altLang="zh-CN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 </a:t>
                      </a:r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的连续分数。不依赖参考译文，仅基于源文和机器译文评估。适合快速批量评估场景。</a:t>
                      </a:r>
                      <a:endParaRPr lang="zh-CN" altLang="en-US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8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</a:t>
                      </a:r>
                      <a:r>
                        <a:rPr lang="en-GB" sz="2200" b="1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DA_ref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数值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</a:t>
                      </a:r>
                      <a:endParaRPr lang="en-US" altLang="zh-CN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中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带参考译文的直接评估，以人工翻译为基准给出 </a:t>
                      </a:r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分数。评分标准比 </a:t>
                      </a:r>
                      <a:r>
                        <a:rPr lang="en-GB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GEMBA-DA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更严格。需要提供高质量参考译文。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4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GEMBA-SQM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数值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中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结构化质量指标，提供明确的评分参考点（</a:t>
                      </a:r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0/33/66/100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）。比 </a:t>
                      </a:r>
                      <a:r>
                        <a:rPr lang="en-GB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GEMBA-DA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有更清晰的评分标准。适合需明确质量等级的场景。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4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</a:t>
                      </a:r>
                      <a:r>
                        <a:rPr lang="en-GB" sz="2200" b="1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SQM_ref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数值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中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带参考译文的结构化质量指标，结合 </a:t>
                      </a:r>
                      <a:r>
                        <a:rPr lang="en-GB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SQM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的明确评分标准和参考译文。提供更精准的质量量化评估。需要人工参考译文支持。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5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GEMBA-stars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整数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1–5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低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星级评分系统，输出 </a:t>
                      </a:r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1–5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星的直观评分。每级星级有明确定义，易于理解。适合用户界面展示和非专业人员使用。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8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</a:t>
                      </a:r>
                      <a:r>
                        <a:rPr lang="en-GB" sz="2200" b="1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stars_ref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整数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1–5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低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带参考译文的星级评分，以人工翻译为基准给出 </a:t>
                      </a:r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1–5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星。保持星级分明的主观性观性，同时提高评估准确性。需要参考译文支持。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08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GEMBA-classes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整数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0–4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低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质量分类方法，将翻译划分为 </a:t>
                      </a:r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5 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个离散等级（</a:t>
                      </a:r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0–4</a:t>
                      </a:r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）。输出类型适合打标。适合机器学习训练数据和自动化质量分层场景。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76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</a:t>
                      </a:r>
                      <a:r>
                        <a:rPr lang="en-GB" sz="2200" b="1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classes_ref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整数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0–4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低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带参考译文的质量分类，基于人工翻译进行等级分层。提供更准确的比例判断。需要参考译文支持。</a:t>
                      </a:r>
                      <a:endParaRPr lang="zh-CN" altLang="en-US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04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 </a:t>
                      </a:r>
                      <a:r>
                        <a:rPr lang="en-GB" sz="2200" b="1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GEMBA-ESA</a:t>
                      </a:r>
                      <a:endParaRPr lang="en-GB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数值</a:t>
                      </a:r>
                      <a:endParaRPr lang="zh-CN" altLang="en-US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0–100</a:t>
                      </a:r>
                      <a:endParaRPr lang="en-US" altLang="zh-CN" sz="22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高</a:t>
                      </a:r>
                      <a:endParaRPr lang="zh-CN" altLang="en-US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两阶段错误评定法，先识别错误（</a:t>
                      </a:r>
                      <a:r>
                        <a:rPr lang="en-GB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Major/Minor </a:t>
                      </a:r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级别），再计算打分。比 </a:t>
                      </a:r>
                      <a:r>
                        <a:rPr lang="en-GB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MQM </a:t>
                      </a:r>
                      <a:r>
                        <a:rPr lang="zh-CN" altLang="en-US" sz="2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简化但仍提供详细分析。适合需要错误信息但不需高复杂度的场景。</a:t>
                      </a:r>
                      <a:endParaRPr lang="zh-CN" altLang="en-US" sz="2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marL="14553" marR="14553" marT="7276" marB="7276" anchor="ctr">
                    <a:lnL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59162" y="4216399"/>
            <a:ext cx="12420445" cy="7997135"/>
            <a:chOff x="1841500" y="3676927"/>
            <a:chExt cx="12420445" cy="799713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4"/>
            <a:srcRect b="79903"/>
            <a:stretch>
              <a:fillRect/>
            </a:stretch>
          </p:blipFill>
          <p:spPr>
            <a:xfrm>
              <a:off x="1841500" y="3676927"/>
              <a:ext cx="12420445" cy="165707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4"/>
            <a:srcRect t="22869"/>
            <a:stretch>
              <a:fillRect/>
            </a:stretch>
          </p:blipFill>
          <p:spPr>
            <a:xfrm>
              <a:off x="1841500" y="5314123"/>
              <a:ext cx="12420445" cy="6359939"/>
            </a:xfrm>
            <a:prstGeom prst="rect">
              <a:avLst/>
            </a:prstGeom>
          </p:spPr>
        </p:pic>
      </p:grpSp>
      <p:graphicFrame>
        <p:nvGraphicFramePr>
          <p:cNvPr id="30" name="表格 29"/>
          <p:cNvGraphicFramePr>
            <a:graphicFrameLocks noGrp="1"/>
          </p:cNvGraphicFramePr>
          <p:nvPr/>
        </p:nvGraphicFramePr>
        <p:xfrm>
          <a:off x="3200400" y="5873473"/>
          <a:ext cx="13123862" cy="527327"/>
        </p:xfrm>
        <a:graphic>
          <a:graphicData uri="http://schemas.openxmlformats.org/drawingml/2006/table">
            <a:tbl>
              <a:tblPr/>
              <a:tblGrid>
                <a:gridCol w="13123862"/>
              </a:tblGrid>
              <a:tr h="52732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7030A0"/>
                      </a:solidFill>
                      <a:prstDash val="lgDash"/>
                    </a:lnL>
                    <a:lnR w="12700" cmpd="sng">
                      <a:solidFill>
                        <a:srgbClr val="7030A0"/>
                      </a:solidFill>
                      <a:prstDash val="lgDash"/>
                    </a:lnR>
                    <a:lnT w="12700" cmpd="sng">
                      <a:solidFill>
                        <a:srgbClr val="7030A0"/>
                      </a:solidFill>
                      <a:prstDash val="lgDash"/>
                    </a:lnT>
                    <a:lnB w="12700" cmpd="sng">
                      <a:solidFill>
                        <a:srgbClr val="7030A0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31" name="圆角矩形 30"/>
          <p:cNvSpPr/>
          <p:nvPr/>
        </p:nvSpPr>
        <p:spPr>
          <a:xfrm>
            <a:off x="16724312" y="4400341"/>
            <a:ext cx="4495800" cy="2660927"/>
          </a:xfrm>
          <a:prstGeom prst="roundRect">
            <a:avLst/>
          </a:prstGeom>
          <a:solidFill>
            <a:srgbClr val="EAD7F7">
              <a:alpha val="50980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python </a:t>
            </a:r>
            <a:r>
              <a:rPr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main.py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--source=</a:t>
            </a:r>
            <a:r>
              <a:rPr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source.txt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zh-CN" altLang="en-US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--hypothesis=</a:t>
            </a:r>
            <a:r>
              <a:rPr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hypothesis.txt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endParaRPr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--</a:t>
            </a:r>
            <a:r>
              <a:rPr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source_lang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=English </a:t>
            </a:r>
            <a:endParaRPr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--</a:t>
            </a:r>
            <a:r>
              <a:rPr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target_lang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=Chinese </a:t>
            </a:r>
            <a:endParaRPr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--method="GEMBA-MQM" </a:t>
            </a:r>
            <a:endParaRPr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pPr lvl="1"/>
            <a:r>
              <a:rPr lang="zh-CN" altLang="en-US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--model="gpt-4"</a:t>
            </a:r>
            <a:endParaRPr kumimoji="1" lang="zh-CN" altLang="en-US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3205162" y="7794210"/>
          <a:ext cx="13123862" cy="527327"/>
        </p:xfrm>
        <a:graphic>
          <a:graphicData uri="http://schemas.openxmlformats.org/drawingml/2006/table">
            <a:tbl>
              <a:tblPr/>
              <a:tblGrid>
                <a:gridCol w="13123862"/>
              </a:tblGrid>
              <a:tr h="52732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7030A0"/>
                      </a:solidFill>
                      <a:prstDash val="lgDash"/>
                    </a:lnL>
                    <a:lnR w="12700" cmpd="sng">
                      <a:solidFill>
                        <a:srgbClr val="7030A0"/>
                      </a:solidFill>
                      <a:prstDash val="lgDash"/>
                    </a:lnR>
                    <a:lnT w="12700" cmpd="sng">
                      <a:solidFill>
                        <a:srgbClr val="7030A0"/>
                      </a:solidFill>
                      <a:prstDash val="lgDash"/>
                    </a:lnT>
                    <a:lnB w="12700" cmpd="sng">
                      <a:solidFill>
                        <a:srgbClr val="7030A0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3200400" y="10535406"/>
          <a:ext cx="13123862" cy="527327"/>
        </p:xfrm>
        <a:graphic>
          <a:graphicData uri="http://schemas.openxmlformats.org/drawingml/2006/table">
            <a:tbl>
              <a:tblPr/>
              <a:tblGrid>
                <a:gridCol w="13123862"/>
              </a:tblGrid>
              <a:tr h="52732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rgbClr val="7030A0"/>
                      </a:solidFill>
                      <a:prstDash val="lgDash"/>
                    </a:lnL>
                    <a:lnR w="12700" cmpd="sng">
                      <a:solidFill>
                        <a:srgbClr val="7030A0"/>
                      </a:solidFill>
                      <a:prstDash val="lgDash"/>
                    </a:lnR>
                    <a:lnT w="12700" cmpd="sng">
                      <a:solidFill>
                        <a:srgbClr val="7030A0"/>
                      </a:solidFill>
                      <a:prstDash val="lgDash"/>
                    </a:lnT>
                    <a:lnB w="12700" cmpd="sng">
                      <a:solidFill>
                        <a:srgbClr val="7030A0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37" name="文本框 36"/>
          <p:cNvSpPr txBox="1"/>
          <p:nvPr/>
        </p:nvSpPr>
        <p:spPr>
          <a:xfrm>
            <a:off x="3200400" y="8358673"/>
            <a:ext cx="13123862" cy="20802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3200400" y="11096070"/>
            <a:ext cx="13123862" cy="11174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3200400" y="6502536"/>
            <a:ext cx="13123862" cy="11174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41" name="圆角矩形 40"/>
          <p:cNvSpPr/>
          <p:nvPr/>
        </p:nvSpPr>
        <p:spPr>
          <a:xfrm>
            <a:off x="16724312" y="7412934"/>
            <a:ext cx="4624388" cy="4800600"/>
          </a:xfrm>
          <a:prstGeom prst="roundRect">
            <a:avLst/>
          </a:prstGeom>
          <a:solidFill>
            <a:srgbClr val="93D150">
              <a:alpha val="24706"/>
            </a:srgb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{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"critical": [],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"major": [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"accuracy/mistranslation - \"involvement\"",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"accuracy/omission - \"the account holder\""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],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"minor": [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"fluency/grammar - \"</a:t>
            </a:r>
            <a:r>
              <a:rPr kumimoji="1"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wäre</a:t>
            </a:r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\"",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  "fluency/register - \"</a:t>
            </a:r>
            <a:r>
              <a:rPr kumimoji="1" lang="en-GB" altLang="zh-CN" sz="2200" dirty="0" err="1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dir</a:t>
            </a:r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\""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  ]</a:t>
            </a:r>
            <a:endParaRPr kumimoji="1" lang="en-GB" altLang="zh-CN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  <a:p>
            <a:r>
              <a:rPr kumimoji="1" lang="en-GB" altLang="zh-CN" sz="2200" dirty="0">
                <a:solidFill>
                  <a:schemeClr val="tx1"/>
                </a:solidFill>
                <a:latin typeface="Times New Roman" panose="02020503050405090304" pitchFamily="18" charset="0"/>
                <a:cs typeface="Times New Roman" panose="02020503050405090304" pitchFamily="18" charset="0"/>
              </a:rPr>
              <a:t>  }</a:t>
            </a:r>
            <a:endParaRPr kumimoji="1" lang="zh-CN" altLang="en-US" sz="2200" dirty="0">
              <a:solidFill>
                <a:schemeClr val="tx1"/>
              </a:solidFill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06800" y="3417927"/>
            <a:ext cx="18465800" cy="1532727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lnSpc>
                <a:spcPct val="110000"/>
              </a:lnSpc>
            </a:pP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1.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准确性）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accuracy-addition: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增译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accuracy-mistranslation: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误译 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accuracy-omission: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遗漏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└──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accuracy-untranslated text: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未译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2.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Fluency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可读性）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fluency-character encoding: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字符编码错误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fluency-grammar: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语法错误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fluency-inconsistency: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前后不一致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fluency-punctuation: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标点错误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fluency-register: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语域</a:t>
            </a:r>
            <a:r>
              <a:rPr lang="en-US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/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语气不当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└── </a:t>
            </a:r>
            <a:r>
              <a:rPr lang="en-GB" altLang="zh-CN" sz="30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fluency-spelling: </a:t>
            </a:r>
            <a:r>
              <a:rPr lang="zh-CN" altLang="en-US" sz="30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拼写错误</a:t>
            </a:r>
            <a:endParaRPr lang="zh-CN" altLang="en-US" sz="3000" dirty="0">
              <a:highlight>
                <a:srgbClr val="EEF5F4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3.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Locale Convention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本地化规范）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locale convention-currency: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货币格式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locale convention-date: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日期格式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locale convention-name: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姓名格式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locale convention-telephone: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电话格式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└──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locale convention-time: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时间格式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4.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风格）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└── </a:t>
            </a:r>
            <a:r>
              <a:rPr lang="en-GB" altLang="zh-CN" sz="30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en-US" altLang="zh-CN" sz="30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- awkward</a:t>
            </a:r>
            <a:r>
              <a:rPr lang="en-GB" altLang="zh-CN" sz="30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:</a:t>
            </a:r>
            <a:r>
              <a:rPr lang="zh-CN" altLang="en-US" sz="3000" dirty="0">
                <a:highlight>
                  <a:srgbClr val="EEF5F4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 表达不自然</a:t>
            </a:r>
            <a:endParaRPr lang="zh-CN" altLang="en-US" sz="3000" dirty="0">
              <a:highlight>
                <a:srgbClr val="EEF5F4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5.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Terminology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术语）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├──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terminology-inappropriate: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术语选择不当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  └── 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terminology-inconsistent: </a:t>
            </a:r>
            <a:r>
              <a:rPr lang="zh-CN" altLang="en-US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术语使用不一致</a:t>
            </a: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6.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Non-translation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不译）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7. </a:t>
            </a:r>
            <a:r>
              <a:rPr lang="en-GB" altLang="zh-CN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Other</a:t>
            </a:r>
            <a:r>
              <a:rPr lang="zh-CN" altLang="en-GB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lang="zh-CN" altLang="en-US" sz="3000" b="1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其他）</a:t>
            </a:r>
            <a:endParaRPr lang="zh-CN" altLang="en-US" sz="3000" b="1" dirty="0">
              <a:highlight>
                <a:srgbClr val="B8C9C9"/>
              </a:highlight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814300" y="3670300"/>
            <a:ext cx="9702800" cy="872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MQM模型由</a:t>
            </a:r>
            <a:r>
              <a:rPr lang="zh-CN" altLang="en-US" sz="3300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德国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人工智能研究中心(Forschungszentrum für Künstliche Intelligenz,DFKI)开发,是</a:t>
            </a:r>
            <a:r>
              <a:rPr lang="zh-CN" altLang="en-US" sz="3300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欧盟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资助的</a:t>
            </a:r>
            <a:r>
              <a:rPr lang="zh-CN" altLang="en-US" sz="3300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QTLaunchPad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项目研究成果之一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后由</a:t>
            </a:r>
            <a:r>
              <a:rPr lang="en-GB" altLang="zh-CN" sz="3300" dirty="0">
                <a:highlight>
                  <a:srgbClr val="B8C9C9"/>
                </a:highlight>
                <a:latin typeface="Songti SC" panose="02010800040101010101" pitchFamily="2" charset="-122"/>
                <a:ea typeface="Songti SC" panose="02010800040101010101" pitchFamily="2" charset="-122"/>
              </a:rPr>
              <a:t>QT21(Quality Translation 21)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项目负责更新。</a:t>
            </a:r>
            <a:endParaRPr lang="en-US" altLang="zh-CN" sz="3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lang="en-US" altLang="zh-CN" sz="3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QT21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项目在对欧盟的建议中表示“主流的机器翻译质量自动评估方法与人工评估完全脱节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无法反映用户的实际需求”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(Melby,2015:5)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。采用统一的描述语言来刻画机器翻译和人工翻译的质量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作为对机器翻译质量自动评估的重要补充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(</a:t>
            </a:r>
            <a:r>
              <a:rPr lang="en-GB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Cornelius,2016:15)</a:t>
            </a:r>
            <a:r>
              <a:rPr lang="zh-CN" altLang="en-GB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。</a:t>
            </a:r>
            <a:endParaRPr lang="en-US" altLang="zh-CN" sz="3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lang="en-US" altLang="zh-CN" sz="3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不同的客户群体有不同的业务需求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对翻译产品的用途、目的、时间、预算等都不尽相同</a:t>
            </a:r>
            <a:r>
              <a:rPr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对翻译质量的要求和评估当然不同</a:t>
            </a:r>
            <a:r>
              <a:rPr lang="zh-CN" altLang="en-US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。</a:t>
            </a:r>
            <a:r>
              <a:rPr lang="en-GB" altLang="zh-CN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MQM</a:t>
            </a:r>
            <a:r>
              <a:rPr lang="zh-CN" altLang="en-US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模型无意提供一个“包打天下”的单一标准</a:t>
            </a:r>
            <a:r>
              <a:rPr lang="en-US" altLang="zh-CN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而是将选择权交由用户</a:t>
            </a:r>
            <a:r>
              <a:rPr lang="en-US" altLang="zh-CN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,</a:t>
            </a:r>
            <a:r>
              <a:rPr lang="zh-CN" altLang="en-US" sz="3300" b="1" dirty="0">
                <a:latin typeface="Songti SC" panose="02010800040101010101" pitchFamily="2" charset="-122"/>
                <a:ea typeface="Songti SC" panose="02010800040101010101" pitchFamily="2" charset="-122"/>
              </a:rPr>
              <a:t>使其能够在不同标准、不同层次、不同粒度上对翻译质量进行评估。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田朋，</a:t>
            </a:r>
            <a:r>
              <a:rPr kumimoji="1" lang="en-US" altLang="zh-CN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2020</a:t>
            </a:r>
            <a:r>
              <a:rPr lang="zh-CN" altLang="en-US" sz="33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lang="zh-CN" altLang="en-US" sz="33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pic>
        <p:nvPicPr>
          <p:cNvPr id="9" name="图片 8" descr="图形用户界面, 网站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513622"/>
            <a:ext cx="10639726" cy="8725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1.3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文献综述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27" name="图片 26" descr="文本, 信件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314700"/>
            <a:ext cx="6490744" cy="9563100"/>
          </a:xfrm>
          <a:prstGeom prst="rect">
            <a:avLst/>
          </a:prstGeom>
        </p:spPr>
      </p:pic>
      <p:pic>
        <p:nvPicPr>
          <p:cNvPr id="29" name="图片 28" descr="图形用户界面, 文本, 应用程序, 电子邮件&#10;&#10;AI 生成的内容可能不正确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44" y="5486400"/>
            <a:ext cx="4697956" cy="2134647"/>
          </a:xfrm>
          <a:prstGeom prst="rect">
            <a:avLst/>
          </a:prstGeom>
        </p:spPr>
      </p:pic>
      <p:pic>
        <p:nvPicPr>
          <p:cNvPr id="31" name="图片 30" descr="文本&#10;&#10;AI 生成的内容可能不正确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800" y="3904050"/>
            <a:ext cx="9121384" cy="3418700"/>
          </a:xfrm>
          <a:prstGeom prst="rect">
            <a:avLst/>
          </a:prstGeom>
        </p:spPr>
      </p:pic>
      <p:pic>
        <p:nvPicPr>
          <p:cNvPr id="39" name="图片 38" descr="图表, 瀑布图&#10;&#10;AI 生成的内容可能不正确。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7444194"/>
            <a:ext cx="7620000" cy="53574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1.4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研究方法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58" y="7012275"/>
            <a:ext cx="2398486" cy="401746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81" y="8091775"/>
            <a:ext cx="989806" cy="736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88" y="7012275"/>
            <a:ext cx="2472286" cy="4017464"/>
          </a:xfrm>
          <a:prstGeom prst="rect">
            <a:avLst/>
          </a:prstGeom>
        </p:spPr>
      </p:pic>
      <p:cxnSp>
        <p:nvCxnSpPr>
          <p:cNvPr id="47" name="直线箭头连接符 46"/>
          <p:cNvCxnSpPr/>
          <p:nvPr/>
        </p:nvCxnSpPr>
        <p:spPr>
          <a:xfrm flipV="1">
            <a:off x="10220044" y="6858000"/>
            <a:ext cx="2103662" cy="1602075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10220044" y="8460075"/>
            <a:ext cx="2103662" cy="14478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13112127" y="66566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3112126" y="89553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200" b="1" dirty="0">
                <a:solidFill>
                  <a:srgbClr val="555555"/>
                </a:solidFill>
              </a:rPr>
              <a:t>“我”的评估结果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cxnSp>
        <p:nvCxnSpPr>
          <p:cNvPr id="55" name="直线箭头连接符 54"/>
          <p:cNvCxnSpPr/>
          <p:nvPr/>
        </p:nvCxnSpPr>
        <p:spPr>
          <a:xfrm flipV="1">
            <a:off x="153628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4143679" y="5894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分析结果</a:t>
            </a:r>
            <a:endParaRPr kumimoji="1" lang="zh-CN" altLang="en-US" dirty="0"/>
          </a:p>
        </p:txBody>
      </p:sp>
      <p:sp>
        <p:nvSpPr>
          <p:cNvPr id="62" name="圆角矩形 61"/>
          <p:cNvSpPr/>
          <p:nvPr/>
        </p:nvSpPr>
        <p:spPr>
          <a:xfrm>
            <a:off x="13112126" y="43579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改进内容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cxnSp>
        <p:nvCxnSpPr>
          <p:cNvPr id="65" name="直线箭头连接符 64"/>
          <p:cNvCxnSpPr/>
          <p:nvPr/>
        </p:nvCxnSpPr>
        <p:spPr>
          <a:xfrm>
            <a:off x="167344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6998083" y="58624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相应修改</a:t>
            </a:r>
            <a:endParaRPr kumimoji="1" lang="zh-CN" altLang="en-US" dirty="0"/>
          </a:p>
        </p:txBody>
      </p:sp>
      <p:graphicFrame>
        <p:nvGraphicFramePr>
          <p:cNvPr id="68" name="表格 67"/>
          <p:cNvGraphicFramePr>
            <a:graphicFrameLocks noGrp="1"/>
          </p:cNvGraphicFramePr>
          <p:nvPr/>
        </p:nvGraphicFramePr>
        <p:xfrm>
          <a:off x="12585583" y="4114800"/>
          <a:ext cx="6858000" cy="3770137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377013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70" name="文本框 69"/>
          <p:cNvSpPr txBox="1"/>
          <p:nvPr/>
        </p:nvSpPr>
        <p:spPr>
          <a:xfrm>
            <a:off x="15564277" y="7761912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solidFill>
                  <a:srgbClr val="7030A0"/>
                </a:solidFill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VS</a:t>
            </a:r>
            <a:endParaRPr kumimoji="1" lang="zh-CN" altLang="en-US" sz="6000" dirty="0">
              <a:solidFill>
                <a:srgbClr val="7030A0"/>
              </a:solidFill>
              <a:latin typeface="Times New Roman" panose="02020503050405090304" pitchFamily="18" charset="0"/>
              <a:ea typeface="Songti SC" panose="02010800040101010101" pitchFamily="2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8" grpId="0"/>
      <p:bldP spid="62" grpId="0" animBg="1"/>
      <p:bldP spid="66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187700" y="990600"/>
            <a:ext cx="180086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24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ngti SC" panose="02010800040101010101" pitchFamily="2" charset="-122"/>
              <a:ea typeface="Songti SC" panose="02010800040101010101" pitchFamily="2" charset="-122"/>
              <a:cs typeface="+mn-cs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7785100" y="2527300"/>
            <a:ext cx="8813800" cy="1181100"/>
          </a:xfrm>
          <a:prstGeom prst="rect">
            <a:avLst/>
          </a:prstGeom>
        </p:spPr>
        <p:txBody>
          <a:bodyPr lIns="0" tIns="846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6665" b="1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目录</a:t>
            </a:r>
            <a:endParaRPr lang="en-GB" sz="6665" b="1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4457700"/>
            <a:ext cx="9973301" cy="1243718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689600"/>
            <a:ext cx="9998701" cy="25400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6019800"/>
            <a:ext cx="9973301" cy="1243718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7251700"/>
            <a:ext cx="9980168" cy="25400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7581900"/>
            <a:ext cx="9973301" cy="124371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8813800"/>
            <a:ext cx="9998701" cy="25400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9144000"/>
            <a:ext cx="9973301" cy="1243718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0" y="10375900"/>
            <a:ext cx="9989434" cy="2540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10706100"/>
            <a:ext cx="9973301" cy="1243718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11938000"/>
            <a:ext cx="9998701" cy="25400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5105400" y="108966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结论与展望</a:t>
            </a:r>
            <a:r>
              <a:rPr lang="en-US" sz="3200" b="0" i="0" u="none" strike="noStrike" spc="-96" dirty="0">
                <a:solidFill>
                  <a:srgbClr val="373737"/>
                </a:solidFill>
                <a:latin typeface="Noto Sans CJK KR DemiLight"/>
              </a:rPr>
              <a:t> </a:t>
            </a:r>
            <a:endParaRPr lang="en-US" sz="3200" b="0" i="0" u="none" strike="noStrike" spc="-96" dirty="0">
              <a:solidFill>
                <a:srgbClr val="373737"/>
              </a:solidFill>
              <a:latin typeface="Noto Sans CJK KR DemiLight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5029200" y="93345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结果分析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191000" y="110109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05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4986759" y="77978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模型评测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4191000" y="94488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04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4953000" y="624205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评测语料</a:t>
            </a:r>
            <a:endParaRPr lang="en-US" sz="500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4191000" y="78867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03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1000" y="63246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02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4673159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引言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47625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01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8" name="矩形标注 37"/>
          <p:cNvSpPr/>
          <p:nvPr/>
        </p:nvSpPr>
        <p:spPr>
          <a:xfrm>
            <a:off x="15385091" y="4457700"/>
            <a:ext cx="5265110" cy="7480300"/>
          </a:xfrm>
          <a:prstGeom prst="wedgeRectCallout">
            <a:avLst>
              <a:gd name="adj1" fmla="val -81020"/>
              <a:gd name="adj2" fmla="val -41219"/>
            </a:avLst>
          </a:prstGeom>
          <a:solidFill>
            <a:srgbClr val="EEF5F4"/>
          </a:solidFill>
          <a:ln>
            <a:solidFill>
              <a:srgbClr val="EEF5F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6F6F6"/>
              </a:highlight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385091" y="4568709"/>
            <a:ext cx="4373313" cy="7029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1.1 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选题缘起</a:t>
            </a:r>
            <a:endParaRPr lang="zh-CN" altLang="en-US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1.2 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研究问题</a:t>
            </a:r>
            <a:endParaRPr lang="en-US" altLang="zh-CN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1.3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 文献综述</a:t>
            </a:r>
            <a:endParaRPr lang="zh-CN" altLang="en-US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1.4 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研究方法</a:t>
            </a:r>
            <a:endParaRPr lang="zh-CN" altLang="en-US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1.5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 章节安排</a:t>
            </a:r>
            <a:endParaRPr lang="en-US" altLang="zh-CN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1.6 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研究意义</a:t>
            </a:r>
            <a:endParaRPr lang="zh-CN" altLang="en-US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1.4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研究方法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58" y="7012275"/>
            <a:ext cx="2398486" cy="401746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81" y="8091775"/>
            <a:ext cx="989806" cy="736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88" y="7012275"/>
            <a:ext cx="2472286" cy="4017464"/>
          </a:xfrm>
          <a:prstGeom prst="rect">
            <a:avLst/>
          </a:prstGeom>
        </p:spPr>
      </p:pic>
      <p:cxnSp>
        <p:nvCxnSpPr>
          <p:cNvPr id="47" name="直线箭头连接符 46"/>
          <p:cNvCxnSpPr/>
          <p:nvPr/>
        </p:nvCxnSpPr>
        <p:spPr>
          <a:xfrm flipV="1">
            <a:off x="10220044" y="6858000"/>
            <a:ext cx="2103662" cy="1602075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10220044" y="8460075"/>
            <a:ext cx="2103662" cy="14478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13112127" y="66566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3112126" y="89553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200" b="1" dirty="0">
                <a:solidFill>
                  <a:srgbClr val="555555"/>
                </a:solidFill>
              </a:rPr>
              <a:t>“我”的评估结果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cxnSp>
        <p:nvCxnSpPr>
          <p:cNvPr id="55" name="直线箭头连接符 54"/>
          <p:cNvCxnSpPr/>
          <p:nvPr/>
        </p:nvCxnSpPr>
        <p:spPr>
          <a:xfrm flipV="1">
            <a:off x="153628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4143679" y="5894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分析结果</a:t>
            </a:r>
            <a:endParaRPr kumimoji="1" lang="zh-CN" altLang="en-US" dirty="0"/>
          </a:p>
        </p:txBody>
      </p:sp>
      <p:sp>
        <p:nvSpPr>
          <p:cNvPr id="62" name="圆角矩形 61"/>
          <p:cNvSpPr/>
          <p:nvPr/>
        </p:nvSpPr>
        <p:spPr>
          <a:xfrm>
            <a:off x="13112126" y="43579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改进内容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cxnSp>
        <p:nvCxnSpPr>
          <p:cNvPr id="65" name="直线箭头连接符 64"/>
          <p:cNvCxnSpPr/>
          <p:nvPr/>
        </p:nvCxnSpPr>
        <p:spPr>
          <a:xfrm>
            <a:off x="167344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16998083" y="58624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相应修改</a:t>
            </a:r>
            <a:endParaRPr kumimoji="1"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 rot="5400000" flipV="1">
            <a:off x="15616719" y="7560017"/>
            <a:ext cx="971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b="1" dirty="0">
                <a:solidFill>
                  <a:srgbClr val="7030A0"/>
                </a:solidFill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=</a:t>
            </a:r>
            <a:endParaRPr kumimoji="1" lang="zh-CN" altLang="en-US" sz="8000" b="1" dirty="0">
              <a:solidFill>
                <a:srgbClr val="7030A0"/>
              </a:solidFill>
              <a:latin typeface="Times New Roman" panose="02020503050405090304" pitchFamily="18" charset="0"/>
              <a:ea typeface="Songti SC" panose="02010800040101010101" pitchFamily="2" charset="-122"/>
              <a:cs typeface="Times New Roman" panose="0202050305040509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2585583" y="4114800"/>
          <a:ext cx="6858000" cy="3770137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377013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1.5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章节安排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58" y="7012275"/>
            <a:ext cx="2398486" cy="401746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81" y="8091775"/>
            <a:ext cx="989806" cy="736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88" y="7012275"/>
            <a:ext cx="2472286" cy="4017464"/>
          </a:xfrm>
          <a:prstGeom prst="rect">
            <a:avLst/>
          </a:prstGeom>
        </p:spPr>
      </p:pic>
      <p:cxnSp>
        <p:nvCxnSpPr>
          <p:cNvPr id="47" name="直线箭头连接符 46"/>
          <p:cNvCxnSpPr/>
          <p:nvPr/>
        </p:nvCxnSpPr>
        <p:spPr>
          <a:xfrm flipV="1">
            <a:off x="10401731" y="6858000"/>
            <a:ext cx="1921975" cy="1602075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10363200" y="8460075"/>
            <a:ext cx="1960506" cy="14478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13112127" y="66566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3112126" y="89553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200" b="1" dirty="0">
                <a:solidFill>
                  <a:srgbClr val="555555"/>
                </a:solidFill>
              </a:rPr>
              <a:t>“我”的评估结果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cxnSp>
        <p:nvCxnSpPr>
          <p:cNvPr id="55" name="直线箭头连接符 54"/>
          <p:cNvCxnSpPr/>
          <p:nvPr/>
        </p:nvCxnSpPr>
        <p:spPr>
          <a:xfrm flipV="1">
            <a:off x="153628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4143679" y="5894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分析结果</a:t>
            </a:r>
            <a:endParaRPr kumimoji="1" lang="zh-CN" altLang="en-US" dirty="0"/>
          </a:p>
        </p:txBody>
      </p:sp>
      <p:sp>
        <p:nvSpPr>
          <p:cNvPr id="62" name="圆角矩形 61"/>
          <p:cNvSpPr/>
          <p:nvPr/>
        </p:nvSpPr>
        <p:spPr>
          <a:xfrm>
            <a:off x="13112126" y="43579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改进内容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5564277" y="7761912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solidFill>
                  <a:srgbClr val="7030A0"/>
                </a:solidFill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VS</a:t>
            </a:r>
            <a:endParaRPr kumimoji="1" lang="zh-CN" altLang="en-US" sz="6000" dirty="0">
              <a:solidFill>
                <a:srgbClr val="7030A0"/>
              </a:solidFill>
              <a:latin typeface="Times New Roman" panose="02020503050405090304" pitchFamily="18" charset="0"/>
              <a:ea typeface="Songti SC" panose="02010800040101010101" pitchFamily="2" charset="-122"/>
              <a:cs typeface="Times New Roman" panose="0202050305040509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10000" y="6504275"/>
          <a:ext cx="6553200" cy="4620925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46209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690558" y="10896600"/>
            <a:ext cx="2646878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第二章：语料构建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501258" y="6504276"/>
          <a:ext cx="10656942" cy="4620924"/>
        </p:xfrm>
        <a:graphic>
          <a:graphicData uri="http://schemas.openxmlformats.org/drawingml/2006/table">
            <a:tbl>
              <a:tblPr/>
              <a:tblGrid>
                <a:gridCol w="10656942"/>
              </a:tblGrid>
              <a:tr h="46209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9117590" y="6965592"/>
            <a:ext cx="3387466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第三章：</a:t>
            </a:r>
            <a:r>
              <a:rPr kumimoji="1" lang="en-US" altLang="zh-CN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3.1</a:t>
            </a:r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第一轮评测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951412" y="4089983"/>
          <a:ext cx="8206775" cy="2171699"/>
        </p:xfrm>
        <a:graphic>
          <a:graphicData uri="http://schemas.openxmlformats.org/drawingml/2006/table">
            <a:tbl>
              <a:tblPr/>
              <a:tblGrid>
                <a:gridCol w="8206775"/>
              </a:tblGrid>
              <a:tr h="217169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9117580" y="4714168"/>
            <a:ext cx="3387466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第三章：</a:t>
            </a:r>
            <a:r>
              <a:rPr kumimoji="1" lang="en-US" altLang="zh-CN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3.2</a:t>
            </a:r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分析与改进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8" grpId="0"/>
      <p:bldP spid="62" grpId="0" animBg="1"/>
      <p:bldP spid="70" grpId="0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1.5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章节安排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58" y="7012275"/>
            <a:ext cx="2398486" cy="401746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81" y="8091775"/>
            <a:ext cx="989806" cy="736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88" y="7012275"/>
            <a:ext cx="2472286" cy="4017464"/>
          </a:xfrm>
          <a:prstGeom prst="rect">
            <a:avLst/>
          </a:prstGeom>
        </p:spPr>
      </p:pic>
      <p:cxnSp>
        <p:nvCxnSpPr>
          <p:cNvPr id="47" name="直线箭头连接符 46"/>
          <p:cNvCxnSpPr/>
          <p:nvPr/>
        </p:nvCxnSpPr>
        <p:spPr>
          <a:xfrm flipV="1">
            <a:off x="10401731" y="6858000"/>
            <a:ext cx="1921975" cy="1602075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10363200" y="8460075"/>
            <a:ext cx="1960506" cy="14478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13112127" y="66566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3112126" y="89553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200" b="1" dirty="0">
                <a:solidFill>
                  <a:srgbClr val="555555"/>
                </a:solidFill>
              </a:rPr>
              <a:t>“我”的评估结果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cxnSp>
        <p:nvCxnSpPr>
          <p:cNvPr id="55" name="直线箭头连接符 54"/>
          <p:cNvCxnSpPr/>
          <p:nvPr/>
        </p:nvCxnSpPr>
        <p:spPr>
          <a:xfrm flipV="1">
            <a:off x="153628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4143679" y="5894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分析结果</a:t>
            </a:r>
            <a:endParaRPr kumimoji="1" lang="zh-CN" altLang="en-US" dirty="0"/>
          </a:p>
        </p:txBody>
      </p:sp>
      <p:sp>
        <p:nvSpPr>
          <p:cNvPr id="62" name="圆角矩形 61"/>
          <p:cNvSpPr/>
          <p:nvPr/>
        </p:nvSpPr>
        <p:spPr>
          <a:xfrm>
            <a:off x="13112126" y="43579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改进内容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5564277" y="7761912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solidFill>
                  <a:srgbClr val="7030A0"/>
                </a:solidFill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VS</a:t>
            </a:r>
            <a:endParaRPr kumimoji="1" lang="zh-CN" altLang="en-US" sz="6000" dirty="0">
              <a:solidFill>
                <a:srgbClr val="7030A0"/>
              </a:solidFill>
              <a:latin typeface="Times New Roman" panose="02020503050405090304" pitchFamily="18" charset="0"/>
              <a:ea typeface="Songti SC" panose="02010800040101010101" pitchFamily="2" charset="-122"/>
              <a:cs typeface="Times New Roman" panose="0202050305040509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10000" y="6504275"/>
          <a:ext cx="6553200" cy="4620925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46209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690558" y="10896600"/>
            <a:ext cx="2646878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第二章：语料构建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951412" y="4089983"/>
          <a:ext cx="8206775" cy="3834817"/>
        </p:xfrm>
        <a:graphic>
          <a:graphicData uri="http://schemas.openxmlformats.org/drawingml/2006/table">
            <a:tbl>
              <a:tblPr/>
              <a:tblGrid>
                <a:gridCol w="8206775"/>
              </a:tblGrid>
              <a:tr h="383481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9117580" y="4714168"/>
            <a:ext cx="3387466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第三章：</a:t>
            </a:r>
            <a:r>
              <a:rPr kumimoji="1" lang="en-US" altLang="zh-CN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3.2</a:t>
            </a:r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分析与改进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cxnSp>
        <p:nvCxnSpPr>
          <p:cNvPr id="6" name="直线箭头连接符 5"/>
          <p:cNvCxnSpPr/>
          <p:nvPr/>
        </p:nvCxnSpPr>
        <p:spPr>
          <a:xfrm>
            <a:off x="16734479" y="5589875"/>
            <a:ext cx="0" cy="9144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6998083" y="586240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相应修改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19117590" y="6965592"/>
            <a:ext cx="3387466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第三章：</a:t>
            </a:r>
            <a:r>
              <a:rPr kumimoji="1" lang="en-US" altLang="zh-CN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3.3</a:t>
            </a:r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第二轮评测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1.5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章节安排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058" y="7012275"/>
            <a:ext cx="2398486" cy="401746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581" y="8091775"/>
            <a:ext cx="989806" cy="736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288" y="7012275"/>
            <a:ext cx="2472286" cy="4017464"/>
          </a:xfrm>
          <a:prstGeom prst="rect">
            <a:avLst/>
          </a:prstGeom>
        </p:spPr>
      </p:pic>
      <p:cxnSp>
        <p:nvCxnSpPr>
          <p:cNvPr id="47" name="直线箭头连接符 46"/>
          <p:cNvCxnSpPr/>
          <p:nvPr/>
        </p:nvCxnSpPr>
        <p:spPr>
          <a:xfrm flipV="1">
            <a:off x="10401731" y="6858000"/>
            <a:ext cx="1921975" cy="1602075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/>
          <p:nvPr/>
        </p:nvCxnSpPr>
        <p:spPr>
          <a:xfrm>
            <a:off x="10363200" y="8460075"/>
            <a:ext cx="1960506" cy="1447800"/>
          </a:xfrm>
          <a:prstGeom prst="straightConnector1">
            <a:avLst/>
          </a:prstGeom>
          <a:ln w="57150" cap="flat" cmpd="sng" algn="ctr">
            <a:solidFill>
              <a:srgbClr val="B8C9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圆角矩形 51"/>
          <p:cNvSpPr/>
          <p:nvPr/>
        </p:nvSpPr>
        <p:spPr>
          <a:xfrm>
            <a:off x="13112127" y="66566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200" b="1" dirty="0">
                <a:solidFill>
                  <a:srgbClr val="555555"/>
                </a:solidFill>
              </a:rPr>
              <a:t>GEMBA-MQM</a:t>
            </a:r>
            <a:r>
              <a:rPr kumimoji="1" lang="zh-CN" altLang="en-US" sz="4200" b="1" dirty="0">
                <a:solidFill>
                  <a:srgbClr val="555555"/>
                </a:solidFill>
              </a:rPr>
              <a:t>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3112126" y="8955375"/>
            <a:ext cx="5679752" cy="1079500"/>
          </a:xfrm>
          <a:prstGeom prst="roundRect">
            <a:avLst/>
          </a:prstGeom>
          <a:solidFill>
            <a:srgbClr val="EEF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200" b="1" dirty="0">
                <a:solidFill>
                  <a:srgbClr val="555555"/>
                </a:solidFill>
              </a:rPr>
              <a:t>“我”的评估结果</a:t>
            </a:r>
            <a:endParaRPr kumimoji="1" lang="zh-CN" altLang="en-US" sz="4200" b="1" dirty="0">
              <a:solidFill>
                <a:srgbClr val="555555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810000" y="6504275"/>
          <a:ext cx="6553200" cy="4620925"/>
        </p:xfrm>
        <a:graphic>
          <a:graphicData uri="http://schemas.openxmlformats.org/drawingml/2006/table">
            <a:tbl>
              <a:tblPr/>
              <a:tblGrid>
                <a:gridCol w="6553200"/>
              </a:tblGrid>
              <a:tr h="46209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690558" y="10896600"/>
            <a:ext cx="2646878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第二章：语料构建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2951413" y="6477000"/>
          <a:ext cx="7952788" cy="3706525"/>
        </p:xfrm>
        <a:graphic>
          <a:graphicData uri="http://schemas.openxmlformats.org/drawingml/2006/table">
            <a:tbl>
              <a:tblPr/>
              <a:tblGrid>
                <a:gridCol w="7952788"/>
              </a:tblGrid>
              <a:tr h="370652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9210467" y="8038910"/>
            <a:ext cx="2646878" cy="461665"/>
          </a:xfrm>
          <a:prstGeom prst="rect">
            <a:avLst/>
          </a:prstGeom>
          <a:ln>
            <a:solidFill>
              <a:srgbClr val="55555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第四章：结果分析</a:t>
            </a:r>
            <a:endParaRPr kumimoji="1" lang="zh-CN" altLang="en-US" sz="240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5400000" flipV="1">
            <a:off x="15616719" y="7560017"/>
            <a:ext cx="971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0" b="1" dirty="0">
                <a:solidFill>
                  <a:srgbClr val="7030A0"/>
                </a:solidFill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=</a:t>
            </a:r>
            <a:endParaRPr kumimoji="1" lang="zh-CN" altLang="en-US" sz="8000" b="1" dirty="0">
              <a:solidFill>
                <a:srgbClr val="7030A0"/>
              </a:solidFill>
              <a:latin typeface="Times New Roman" panose="02020503050405090304" pitchFamily="18" charset="0"/>
              <a:ea typeface="Songti SC" panose="02010800040101010101" pitchFamily="2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r>
              <a:rPr lang="en-US" sz="5065" b="0" i="0" u="none" strike="noStrike" dirty="0">
                <a:solidFill>
                  <a:srgbClr val="FFFFFF"/>
                </a:solidFill>
                <a:latin typeface="paybooc ExtraBold"/>
              </a:rPr>
              <a:t>.</a:t>
            </a: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6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研究意义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7000" y="4267200"/>
            <a:ext cx="192786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最直接、最实际的意义：这篇论文的结论可以直接拿来被自由译员、翻译公司、出版社参考，来决定是否引用大语言模型来做译文质量自动评估</a:t>
            </a:r>
            <a:r>
              <a:rPr kumimoji="1" lang="zh-CN" altLang="en-US" sz="2400" dirty="0">
                <a:latin typeface="Songti SC" panose="02010800040101010101" pitchFamily="2" charset="-122"/>
                <a:ea typeface="Songti SC" panose="02010800040101010101" pitchFamily="2" charset="-122"/>
              </a:rPr>
              <a:t>（挑错）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工作。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2.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中间过程中的意义：构建语料。不仅构建了一个韩译中机器翻译的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（纵向对比）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语料，还构建了一个有人工评估结果的语料。（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有人工评估结果的语料很稀有，因为成本高，除了</a:t>
            </a:r>
            <a:r>
              <a:rPr kumimoji="1" lang="en-US" altLang="zh-CN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WMT</a:t>
            </a:r>
            <a:r>
              <a:rPr kumimoji="1" lang="zh-CN" altLang="en-US" sz="3200" dirty="0">
                <a:latin typeface="Songti SC" panose="02010800040101010101" pitchFamily="2" charset="-122"/>
                <a:ea typeface="Songti SC" panose="02010800040101010101" pitchFamily="2" charset="-122"/>
              </a:rPr>
              <a:t>以外很少有。）</a:t>
            </a:r>
            <a:endParaRPr kumimoji="1" lang="en-US" altLang="zh-CN" sz="32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3.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对后续研究的意义：搭建了</a:t>
            </a:r>
            <a:r>
              <a:rPr kumimoji="1" lang="zh-CN" altLang="en-US" sz="2000" strike="sngStrike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zh-CN" altLang="en-US" strike="sngStrike" dirty="0">
                <a:latin typeface="Songti SC" panose="02010800040101010101" pitchFamily="2" charset="-122"/>
                <a:ea typeface="Songti SC" panose="02010800040101010101" pitchFamily="2" charset="-122"/>
              </a:rPr>
              <a:t>一个自己主观上的</a:t>
            </a:r>
            <a:r>
              <a:rPr kumimoji="1" lang="zh-CN" altLang="en-US" sz="2000" strike="sngStrike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汉语译文的评估维度。</a:t>
            </a:r>
            <a:r>
              <a:rPr kumimoji="1" lang="en-GB" altLang="zh-CN" sz="35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TransBench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（阿里国际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&amp;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北语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&amp;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司南）</a:t>
            </a:r>
            <a:r>
              <a:rPr kumimoji="1" lang="zh-CN" altLang="en-GB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和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北二外最近都颁出了“多语言翻译大模型评测体系”，但是评测维度不统一。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4.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对理论研究的意义：构式语法强调“形义配对”，这篇论文让我们反思“义”的边界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（什么样的“义” 是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A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类错误、什么样的“义”是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B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类错误）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，如何评股“义”，如何让模型对齐我们的“义”</a:t>
            </a:r>
            <a:r>
              <a:rPr kumimoji="1" lang="zh-CN" altLang="en-US" sz="2400" dirty="0">
                <a:latin typeface="Songti SC" panose="02010800040101010101" pitchFamily="2" charset="-122"/>
                <a:ea typeface="Songti SC" panose="02010800040101010101" pitchFamily="2" charset="-122"/>
              </a:rPr>
              <a:t>（或者说译文审美、更自然更好的翻译；毕竟译文不是唯一的）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。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4508500"/>
            <a:ext cx="5334000" cy="567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0172700"/>
            <a:ext cx="50292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7721600"/>
            <a:ext cx="12750800" cy="2463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953500" y="7264400"/>
            <a:ext cx="292100" cy="2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8953500" y="8331200"/>
            <a:ext cx="292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953500" y="9398000"/>
            <a:ext cx="292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400" y="6083300"/>
            <a:ext cx="1280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461500" y="808990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l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2. </a:t>
            </a:r>
            <a:r>
              <a:rPr lang="en-US" sz="3600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构建的语料有什么特点</a:t>
            </a:r>
            <a:r>
              <a:rPr lang="zh-CN" altLang="en-US" sz="3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？</a:t>
            </a:r>
            <a:endParaRPr lang="en-US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61500" y="701040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1.</a:t>
            </a:r>
            <a:r>
              <a:rPr lang="zh-CN" alt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评测大模型的语料从哪里来？是如何构建的？</a:t>
            </a:r>
            <a:endParaRPr lang="ko-KR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Noto Sans CJK KR DemiLigh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334500" y="4711700"/>
            <a:ext cx="122555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l">
              <a:lnSpc>
                <a:spcPct val="100000"/>
              </a:lnSpc>
            </a:pPr>
            <a:r>
              <a:rPr lang="zh-CN" altLang="en-US" sz="80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语料构建</a:t>
            </a:r>
            <a:endParaRPr lang="ko-KR" sz="80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43200" y="5994400"/>
            <a:ext cx="5359400" cy="3276600"/>
          </a:xfrm>
          <a:prstGeom prst="rect">
            <a:avLst/>
          </a:prstGeom>
        </p:spPr>
        <p:txBody>
          <a:bodyPr lIns="0" tIns="234075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18430" dirty="0">
                <a:solidFill>
                  <a:srgbClr val="90A4A5"/>
                </a:solidFill>
                <a:latin typeface="paybooc ExtraBold"/>
              </a:rPr>
              <a:t>2</a:t>
            </a:r>
            <a:endParaRPr lang="en-GB" sz="18430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517900" y="5334000"/>
            <a:ext cx="38100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400" b="0" i="0" u="none" strike="noStrike" dirty="0">
                <a:solidFill>
                  <a:srgbClr val="373737"/>
                </a:solidFill>
                <a:latin typeface="paybooc Bold"/>
              </a:rPr>
              <a:t>chapter.</a:t>
            </a:r>
            <a:endParaRPr lang="en-GB" sz="2400" b="0" i="0" u="none" strike="noStrike" dirty="0">
              <a:solidFill>
                <a:srgbClr val="373737"/>
              </a:solidFill>
              <a:latin typeface="paybooc Bold"/>
            </a:endParaRPr>
          </a:p>
        </p:txBody>
      </p:sp>
      <p:sp>
        <p:nvSpPr>
          <p:cNvPr id="26" name="TextBox 21"/>
          <p:cNvSpPr txBox="1"/>
          <p:nvPr/>
        </p:nvSpPr>
        <p:spPr>
          <a:xfrm>
            <a:off x="9460208" y="920115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l">
              <a:lnSpc>
                <a:spcPct val="100000"/>
              </a:lnSpc>
            </a:pPr>
            <a:r>
              <a:rPr lang="en-US" altLang="zh-CN" sz="3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</a:t>
            </a: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. </a:t>
            </a:r>
            <a:r>
              <a:rPr lang="en-US" sz="3600" b="0" i="0" u="none" strike="noStrike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根据</a:t>
            </a:r>
            <a:r>
              <a:rPr lang="en-US" sz="3600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语料的特点</a:t>
            </a:r>
            <a:r>
              <a:rPr lang="zh-CN" altLang="en-US" sz="3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，在评测中会特别注意哪些内容？</a:t>
            </a:r>
            <a:endParaRPr lang="en-US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2</a:t>
            </a:r>
            <a:r>
              <a:rPr lang="en-US" sz="5065" b="0" i="0" u="none" strike="noStrike" dirty="0">
                <a:solidFill>
                  <a:srgbClr val="FFFFFF"/>
                </a:solidFill>
                <a:latin typeface="paybooc ExtraBold"/>
              </a:rPr>
              <a:t>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构建语料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pic>
        <p:nvPicPr>
          <p:cNvPr id="4" name="图片 3" descr="日历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3314700"/>
            <a:ext cx="15455900" cy="96020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373600" y="3660297"/>
            <a:ext cx="5327650" cy="1043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语料出处：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《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素食者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》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第一章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71500" indent="-571500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语料规模：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417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个自然段（以原文的分段为标准，一段可能有多句），合计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30,440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字。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71500" indent="-571500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初译模型：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028700" lvl="1" indent="-57150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DeepSeek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MODEL = “deepseek-v3”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028700" lvl="1" indent="-57150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Qwen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MODEL = “</a:t>
            </a:r>
            <a:r>
              <a:rPr kumimoji="1" lang="en-US" altLang="zh-CN" sz="28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qwen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-plus”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028700" lvl="1" indent="-57150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GPT4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GB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MODEL = "gpt-4-turbo"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028700" lvl="1" indent="-57150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Clova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（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MODEL = “HCX-005”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）</a:t>
            </a:r>
            <a:endParaRPr kumimoji="1" lang="en-US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71500" indent="-571500">
              <a:lnSpc>
                <a:spcPct val="110000"/>
              </a:lnSpc>
              <a:buFont typeface="Arial" panose="020B0604020202090204" pitchFamily="34" charset="0"/>
              <a:buChar char="•"/>
            </a:pP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Prompt</a:t>
            </a:r>
            <a:r>
              <a:rPr kumimoji="1" lang="zh-CN" altLang="en-US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统一为：你是精通韩语和汉语的文学翻译家。请你把下面韩语原文翻译成简体中文，不要添加任何其他内容。原文：</a:t>
            </a:r>
            <a:r>
              <a:rPr kumimoji="1" lang="en-US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'{</a:t>
            </a:r>
            <a:r>
              <a:rPr kumimoji="1" lang="en-GB" altLang="zh-CN" sz="2800" dirty="0">
                <a:latin typeface="Songti SC" panose="02010800040101010101" pitchFamily="2" charset="-122"/>
                <a:ea typeface="Songti SC" panose="02010800040101010101" pitchFamily="2" charset="-122"/>
              </a:rPr>
              <a:t>text}'</a:t>
            </a:r>
            <a:endParaRPr kumimoji="1" lang="en-GB" altLang="zh-CN" sz="28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endParaRPr kumimoji="1" lang="zh-CN" altLang="en-US" sz="29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endParaRPr kumimoji="1" lang="en-US" altLang="zh-CN" sz="29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028700" lvl="1" indent="-571500">
              <a:buFont typeface="Arial" panose="020B0604020202090204" pitchFamily="34" charset="0"/>
              <a:buChar char="•"/>
            </a:pPr>
            <a:endParaRPr kumimoji="1" lang="zh-CN" altLang="en-US" sz="29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4762500"/>
            <a:ext cx="4787900" cy="5219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4762500"/>
            <a:ext cx="4787900" cy="5219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0" y="4762500"/>
            <a:ext cx="4787900" cy="5219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4400" y="4762500"/>
            <a:ext cx="4787900" cy="5219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969000"/>
            <a:ext cx="3911600" cy="889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0" y="5969000"/>
            <a:ext cx="3911600" cy="889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1600" y="5969000"/>
            <a:ext cx="3911600" cy="889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4300" y="5969000"/>
            <a:ext cx="3911600" cy="889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1500" y="10591800"/>
            <a:ext cx="20701000" cy="1244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500" y="11811000"/>
            <a:ext cx="20434300" cy="25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4191000"/>
            <a:ext cx="20129500" cy="317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311400" y="10896600"/>
            <a:ext cx="197739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algn="ctr">
              <a:lnSpc>
                <a:spcPct val="100000"/>
              </a:lnSpc>
            </a:pPr>
            <a:r>
              <a:rPr lang="zh-CN" altLang="en-US" sz="4000" spc="-104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“信、达、雅”中，模型翻译的表现：达 </a:t>
            </a:r>
            <a:r>
              <a:rPr lang="en-US" altLang="zh-CN" sz="4000" spc="-104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&gt;</a:t>
            </a:r>
            <a:r>
              <a:rPr lang="zh-CN" altLang="en-US" sz="4000" spc="-104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信 </a:t>
            </a:r>
            <a:r>
              <a:rPr lang="en-US" altLang="zh-CN" sz="4000" spc="-104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&gt;&gt;</a:t>
            </a:r>
            <a:r>
              <a:rPr lang="zh-CN" altLang="en-US" sz="4000" spc="-104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雅</a:t>
            </a:r>
            <a:endParaRPr lang="en-US" sz="4000" b="0" i="0" u="none" strike="noStrike" spc="-104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7945100" y="7200900"/>
            <a:ext cx="3873500" cy="1676400"/>
          </a:xfrm>
          <a:prstGeom prst="rect">
            <a:avLst/>
          </a:prstGeom>
        </p:spPr>
        <p:txBody>
          <a:bodyPr rtlCol="0" anchor="t"/>
          <a:lstStyle/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zh-CN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优点</a:t>
            </a:r>
            <a:endParaRPr lang="en-US" altLang="zh-CN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ko-KR" altLang="en-US" sz="2230" b="0" i="0" u="none" strike="noStrike" spc="-67" dirty="0" err="1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感觉在翻译层面</a:t>
            </a:r>
            <a:r>
              <a:rPr lang="zh-CN" altLang="en-US" sz="2230" b="0" i="0" u="none" strike="noStrike" spc="-67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“幻觉”、胡说八道的现象很少</a:t>
            </a:r>
            <a:endParaRPr lang="en-US" sz="2230" b="0" i="0" u="none" strike="noStrike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0" lvl="1" algn="l">
              <a:lnSpc>
                <a:spcPct val="124000"/>
              </a:lnSpc>
              <a:buClr>
                <a:srgbClr val="000000"/>
              </a:buClr>
            </a:pPr>
            <a:endParaRPr lang="en-US" sz="2230" b="0" i="0" u="none" strike="noStrike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7894300" y="6172200"/>
            <a:ext cx="39116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2665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很少漏译、增译</a:t>
            </a:r>
            <a:endParaRPr lang="ko-KR" sz="2665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8567400" y="5270500"/>
            <a:ext cx="25527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600" b="0" i="0" u="none" strike="noStrike" dirty="0" err="1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特点</a:t>
            </a:r>
            <a:r>
              <a:rPr lang="en-US" altLang="zh-CN" sz="2600" b="0" i="0" u="none" strike="noStrike" dirty="0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4</a:t>
            </a:r>
            <a:endParaRPr lang="en-GB" sz="2600" b="0" i="0" u="none" strike="noStrike" dirty="0">
              <a:solidFill>
                <a:srgbClr val="90A4A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801600" y="6172200"/>
            <a:ext cx="39116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ko-KR" altLang="en-US" sz="2665" dirty="0" err="1">
                <a:solidFill>
                  <a:srgbClr val="373737"/>
                </a:solidFill>
                <a:latin typeface="Songti SC" panose="02010800040101010101" pitchFamily="2" charset="-122"/>
                <a:ea typeface="paybooc Bold"/>
              </a:rPr>
              <a:t>表达不自然</a:t>
            </a:r>
            <a:r>
              <a:rPr lang="zh-CN" altLang="en-US" sz="2665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、不地道</a:t>
            </a:r>
            <a:endParaRPr lang="ko-KR" altLang="zh-CN" sz="2665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474700" y="5270500"/>
            <a:ext cx="25527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600" b="0" i="0" u="none" strike="noStrike" dirty="0" err="1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特点</a:t>
            </a:r>
            <a:r>
              <a:rPr lang="en-US" altLang="zh-CN" sz="2600" b="0" i="0" u="none" strike="noStrike" dirty="0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</a:t>
            </a:r>
            <a:endParaRPr lang="en-GB" sz="2600" b="0" i="0" u="none" strike="noStrike" dirty="0">
              <a:solidFill>
                <a:srgbClr val="90A4A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747000" y="7200900"/>
            <a:ext cx="3873500" cy="1676400"/>
          </a:xfrm>
          <a:prstGeom prst="rect">
            <a:avLst/>
          </a:prstGeom>
        </p:spPr>
        <p:txBody>
          <a:bodyPr rtlCol="0" anchor="t"/>
          <a:lstStyle/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ko-KR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이 집을 </a:t>
            </a:r>
            <a:r>
              <a:rPr lang="ko-KR" altLang="en-US" sz="2230" spc="-67" dirty="0" err="1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분양받기까지</a:t>
            </a:r>
            <a:endParaRPr lang="en-US" altLang="ko-KR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ko-KR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정서방 하는 일은 잘되고</a:t>
            </a:r>
            <a:r>
              <a:rPr lang="zh-CN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（郑先生、郑西房、正书房）</a:t>
            </a:r>
            <a:endParaRPr lang="en-US" altLang="zh-CN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endParaRPr lang="en-US" altLang="ko-KR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683500" y="6172200"/>
            <a:ext cx="39116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2665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文化负载词翻译不对</a:t>
            </a:r>
            <a:endParaRPr lang="ko-KR" sz="2665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369300" y="5270500"/>
            <a:ext cx="25527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600" b="0" i="0" u="none" strike="noStrike" dirty="0" err="1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特点</a:t>
            </a:r>
            <a:r>
              <a:rPr lang="en-US" altLang="zh-CN" sz="2600" b="0" i="0" u="none" strike="noStrike" dirty="0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2</a:t>
            </a:r>
            <a:endParaRPr lang="en-GB" sz="2600" b="0" i="0" u="none" strike="noStrike" dirty="0">
              <a:solidFill>
                <a:srgbClr val="90A4A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641600" y="7200900"/>
            <a:ext cx="3873500" cy="1676400"/>
          </a:xfrm>
          <a:prstGeom prst="rect">
            <a:avLst/>
          </a:prstGeom>
        </p:spPr>
        <p:txBody>
          <a:bodyPr rtlCol="0" anchor="t"/>
          <a:lstStyle/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ko-KR" altLang="en-US" sz="2230" spc="-67" dirty="0" err="1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我一向不喜欢过分的东西</a:t>
            </a:r>
            <a:r>
              <a:rPr lang="ko-KR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。</a:t>
            </a:r>
            <a:endParaRPr lang="en-US" altLang="ko-KR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zh-CN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为判断这是否是她向我传递的无声信号</a:t>
            </a:r>
            <a:endParaRPr lang="en-US" altLang="zh-CN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endParaRPr lang="en-US" sz="2230" b="0" i="0" u="none" strike="noStrike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590800" y="6172200"/>
            <a:ext cx="39116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2665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汉源词“直译”</a:t>
            </a:r>
            <a:endParaRPr lang="ko-KR" sz="2665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263900" y="5270500"/>
            <a:ext cx="25527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600" dirty="0" err="1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特点</a:t>
            </a:r>
            <a:r>
              <a:rPr lang="en-US" altLang="zh-CN" sz="2600" dirty="0">
                <a:solidFill>
                  <a:srgbClr val="90A4A5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1</a:t>
            </a:r>
            <a:endParaRPr lang="en-GB" sz="2600" b="0" i="0" u="none" strike="noStrike" dirty="0">
              <a:solidFill>
                <a:srgbClr val="90A4A5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40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构建语料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2</a:t>
            </a:r>
            <a:r>
              <a:rPr lang="en-US" sz="5065" b="0" i="0" u="none" strike="noStrike" dirty="0">
                <a:solidFill>
                  <a:srgbClr val="FFFFFF"/>
                </a:solidFill>
                <a:latin typeface="paybooc ExtraBold"/>
              </a:rPr>
              <a:t>.</a:t>
            </a: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12708610" y="7200900"/>
            <a:ext cx="3873500" cy="1676400"/>
          </a:xfrm>
          <a:prstGeom prst="rect">
            <a:avLst/>
          </a:prstGeom>
        </p:spPr>
        <p:txBody>
          <a:bodyPr rtlCol="0" anchor="t"/>
          <a:lstStyle/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ko-KR" altLang="en-US" sz="2230" spc="-67" dirty="0" err="1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不高不矮的个子，不长不短的短发</a:t>
            </a:r>
            <a:endParaRPr lang="en-US" altLang="ko-KR" sz="2230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342900" lvl="1" indent="-342900">
              <a:lnSpc>
                <a:spcPct val="124000"/>
              </a:lnSpc>
              <a:buClr>
                <a:srgbClr val="000000"/>
              </a:buClr>
              <a:buFont typeface="Arial" panose="020B0604020202090204"/>
              <a:buChar char="●"/>
            </a:pPr>
            <a:r>
              <a:rPr lang="ko-KR" altLang="en-US" sz="2230" spc="-67" dirty="0" err="1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我朝着如石像般僵立的妻子的侧影走去</a:t>
            </a:r>
            <a:r>
              <a:rPr lang="ko-KR" altLang="en-US" sz="2230" spc="-67" dirty="0">
                <a:solidFill>
                  <a:srgbClr val="373737"/>
                </a:solidFill>
                <a:latin typeface="Songti SC" panose="02010800040101010101" pitchFamily="2" charset="-122"/>
                <a:ea typeface="Noto Sans CJK KR Light"/>
              </a:rPr>
              <a:t>。</a:t>
            </a:r>
            <a:endParaRPr lang="en-US" sz="2230" b="0" i="0" u="none" strike="noStrike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0" lvl="1" algn="l">
              <a:lnSpc>
                <a:spcPct val="124000"/>
              </a:lnSpc>
              <a:buClr>
                <a:srgbClr val="000000"/>
              </a:buClr>
            </a:pPr>
            <a:endParaRPr lang="en-US" sz="2230" b="0" i="0" u="none" strike="noStrike" spc="-67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4508500"/>
            <a:ext cx="5334000" cy="567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0172700"/>
            <a:ext cx="50292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7721600"/>
            <a:ext cx="12750800" cy="2463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953500" y="7264400"/>
            <a:ext cx="292100" cy="2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8953500" y="8331200"/>
            <a:ext cx="292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953500" y="9398000"/>
            <a:ext cx="292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400" y="6083300"/>
            <a:ext cx="1280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461500" y="808990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l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2. </a:t>
            </a:r>
            <a:r>
              <a:rPr lang="en-US" sz="3600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为什么会有这样的规律</a:t>
            </a:r>
            <a:r>
              <a:rPr lang="zh-CN" altLang="en-US" sz="3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？可否找到原因和改进方法？</a:t>
            </a:r>
            <a:endParaRPr lang="en-US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61500" y="701040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1.</a:t>
            </a:r>
            <a:r>
              <a:rPr lang="zh-CN" alt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  评测结果如何？有什么共性特征或者规律？</a:t>
            </a:r>
            <a:endParaRPr lang="ko-KR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Noto Sans CJK KR DemiLigh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334500" y="4711700"/>
            <a:ext cx="122555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l">
              <a:lnSpc>
                <a:spcPct val="100000"/>
              </a:lnSpc>
            </a:pPr>
            <a:r>
              <a:rPr lang="ko-KR" altLang="en-US" sz="8000" b="0" i="0" u="none" strike="noStrike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模型评测</a:t>
            </a:r>
            <a:endParaRPr lang="ko-KR" sz="80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43200" y="5994400"/>
            <a:ext cx="5359400" cy="3276600"/>
          </a:xfrm>
          <a:prstGeom prst="rect">
            <a:avLst/>
          </a:prstGeom>
        </p:spPr>
        <p:txBody>
          <a:bodyPr lIns="0" tIns="234075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18430" b="0" i="0" u="none" strike="noStrike" dirty="0">
                <a:solidFill>
                  <a:srgbClr val="90A4A5"/>
                </a:solidFill>
                <a:latin typeface="paybooc ExtraBold"/>
              </a:rPr>
              <a:t>3</a:t>
            </a:r>
            <a:endParaRPr lang="en-GB" sz="18430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517900" y="5334000"/>
            <a:ext cx="38100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400" b="0" i="0" u="none" strike="noStrike" dirty="0">
                <a:solidFill>
                  <a:srgbClr val="373737"/>
                </a:solidFill>
                <a:latin typeface="paybooc Bold"/>
              </a:rPr>
              <a:t>chapter.</a:t>
            </a:r>
            <a:endParaRPr lang="en-GB" sz="2400" b="0" i="0" u="none" strike="noStrike" dirty="0">
              <a:solidFill>
                <a:srgbClr val="373737"/>
              </a:solidFill>
              <a:latin typeface="paybooc Bold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9461500" y="920115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l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3. </a:t>
            </a:r>
            <a:r>
              <a:rPr lang="en-US" sz="3600" b="0" i="0" u="none" strike="noStrike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如果找到问题原因和改进方法</a:t>
            </a:r>
            <a:r>
              <a:rPr lang="zh-CN" alt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，下一步计划做什么</a:t>
            </a:r>
            <a:r>
              <a:rPr lang="zh-CN" altLang="en-US" sz="3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？</a:t>
            </a:r>
            <a:endParaRPr lang="en-US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GPT-5“accuracy”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类型正确评估例句</a:t>
            </a:r>
            <a:endParaRPr lang="zh-CN" altLang="en-US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41500" y="4876800"/>
          <a:ext cx="20701000" cy="3261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12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그녀의 숱 많은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염색하지 않은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검은 머리는 부스스하게 부풀어 있었다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她那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未经染烫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的浓密黑发蓬乱地炸开着，白色睡裙下摆像往常一样微微向上卷起，长及脚踝。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['accuracy/addition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未经染烫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adds "permed/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烫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not present in source)']})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187700" y="990600"/>
            <a:ext cx="180086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24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ngti SC" panose="02010800040101010101" pitchFamily="2" charset="-122"/>
              <a:ea typeface="Songti SC" panose="02010800040101010101" pitchFamily="2" charset="-122"/>
              <a:cs typeface="+mn-cs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7785100" y="2527300"/>
            <a:ext cx="8813800" cy="1181100"/>
          </a:xfrm>
          <a:prstGeom prst="rect">
            <a:avLst/>
          </a:prstGeom>
        </p:spPr>
        <p:txBody>
          <a:bodyPr lIns="0" tIns="846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6665" b="1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目录</a:t>
            </a:r>
            <a:endParaRPr lang="en-GB" sz="6665" b="1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4457700"/>
            <a:ext cx="9973301" cy="1243718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689600"/>
            <a:ext cx="9998701" cy="25400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6019800"/>
            <a:ext cx="9973301" cy="1243718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7251700"/>
            <a:ext cx="9980168" cy="25400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7581900"/>
            <a:ext cx="9973301" cy="124371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8813800"/>
            <a:ext cx="9998701" cy="25400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9144000"/>
            <a:ext cx="9973301" cy="1243718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0" y="10375900"/>
            <a:ext cx="9989434" cy="2540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10706100"/>
            <a:ext cx="9973301" cy="1243718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11938000"/>
            <a:ext cx="9998701" cy="25400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5105400" y="108966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结论与展望</a:t>
            </a:r>
            <a:r>
              <a:rPr lang="en-US" sz="3200" b="0" i="0" u="none" strike="noStrike" spc="-96" dirty="0">
                <a:solidFill>
                  <a:srgbClr val="373737"/>
                </a:solidFill>
                <a:latin typeface="Noto Sans CJK KR DemiLight"/>
              </a:rPr>
              <a:t> </a:t>
            </a:r>
            <a:endParaRPr lang="en-US" sz="3200" b="0" i="0" u="none" strike="noStrike" spc="-96" dirty="0">
              <a:solidFill>
                <a:srgbClr val="373737"/>
              </a:solidFill>
              <a:latin typeface="Noto Sans CJK KR DemiLight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5029200" y="93345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结果分析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191000" y="110109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05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4986759" y="77978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模型评测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4191000" y="94488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04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4953000" y="624205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评测语料</a:t>
            </a:r>
            <a:endParaRPr lang="en-US" sz="500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4191000" y="78867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03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1000" y="63246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02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4673159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引言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47625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01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8" name="矩形标注 37"/>
          <p:cNvSpPr/>
          <p:nvPr/>
        </p:nvSpPr>
        <p:spPr>
          <a:xfrm>
            <a:off x="15385091" y="4457700"/>
            <a:ext cx="5265110" cy="7480300"/>
          </a:xfrm>
          <a:prstGeom prst="wedgeRectCallout">
            <a:avLst>
              <a:gd name="adj1" fmla="val -80055"/>
              <a:gd name="adj2" fmla="val -21864"/>
            </a:avLst>
          </a:prstGeom>
          <a:solidFill>
            <a:srgbClr val="EEF5F4"/>
          </a:solidFill>
          <a:ln>
            <a:solidFill>
              <a:srgbClr val="EEF5F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6F6F6"/>
              </a:highlight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385091" y="4568709"/>
            <a:ext cx="4373313" cy="2320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2.1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 语料来源</a:t>
            </a:r>
            <a:endParaRPr lang="en-US" altLang="zh-CN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2.2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 初译特点</a:t>
            </a:r>
            <a:endParaRPr lang="zh-CN" altLang="en-US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GPT-5“accuracy”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类型正确评估例句</a:t>
            </a:r>
            <a:endParaRPr lang="zh-CN" altLang="en-US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41500" y="4876800"/>
          <a:ext cx="20701000" cy="43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12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내가 까닭을 물으면 “꿈을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꿨어”라고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대답한다는 것뿐이었다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그것이 어떤 꿈이냐고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나는 묻지 않았다</a:t>
                      </a:r>
                      <a:r>
                        <a:rPr lang="en-US" altLang="ko-KR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endParaRPr lang="zh-CN" altLang="en-US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当我问起缘由，她便回答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做了个梦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”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我从未追问那是怎样的梦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'accuracy/mistranslation - "</a:t>
                      </a:r>
                      <a:r>
                        <a:rPr lang="zh-CN" altLang="en-US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我从未追问那是怎样的梦</a:t>
                      </a:r>
                      <a:r>
                        <a:rPr lang="en-US" altLang="zh-CN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overstates "</a:t>
                      </a:r>
                      <a:r>
                        <a:rPr lang="ko-KR" altLang="en-US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나는 묻지 않았다</a:t>
                      </a:r>
                      <a:r>
                        <a:rPr lang="en-US" altLang="ko-KR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b="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did not ask then vs never asked)']</a:t>
                      </a:r>
                      <a:endParaRPr lang="zh-CN" altLang="en-US" sz="3700" b="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GPT-5“accuracy”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类型正确评估例句</a:t>
            </a:r>
            <a:endParaRPr lang="zh-CN" altLang="en-US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41500" y="4876800"/>
          <a:ext cx="20701000" cy="352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40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“와이셔츠 </a:t>
                      </a:r>
                      <a:r>
                        <a:rPr lang="ko-KR" altLang="en-US" sz="3600" dirty="0" err="1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다려놓은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거 없어</a:t>
                      </a:r>
                      <a:r>
                        <a:rPr lang="en-US" altLang="ko-KR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?”</a:t>
                      </a:r>
                      <a:endParaRPr lang="zh-CN" altLang="en-US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衬衫熨好了吗？</a:t>
                      </a:r>
                      <a:r>
                        <a:rPr lang="en-US" altLang="zh-CN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{'major': ['accuracy/mistranslation - existential/availability question “</a:t>
                      </a:r>
                      <a:r>
                        <a:rPr lang="ko-KR" altLang="en-US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다려놓은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거 없어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completion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熨好了吗？”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'],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41500" y="4876800"/>
          <a:ext cx="20701000" cy="36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 dirty="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 dirty="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 dirty="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2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이십대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중반부터 나오기 시작한 아랫배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노력해도 근육이 붙지 않는 가느다란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다리와 팔뚝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我那从二十五六岁就开始隆起的小腹、怎么锻炼也长不出肌肉的纤细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四肢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，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'minor':'- accuracy/omission - "specific \'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腿和前臂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\'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generalized to \'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四肢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\'"'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0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99</a:t>
                      </a:r>
                      <a:endParaRPr lang="zh-CN" altLang="en-US" sz="31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뭐야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이건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! </a:t>
                      </a:r>
                      <a:r>
                        <a:rPr lang="ko-KR" altLang="en-US" sz="3600" dirty="0" err="1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칼조각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아냐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!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“什么啊，这是！这不是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刀片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吗！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['accuracy/mistranslation - "</a:t>
                      </a:r>
                      <a:r>
                        <a:rPr lang="ko-KR" altLang="en-US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칼조각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刀片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blade) instead of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刀的碎片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刀刃碎片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fragment)']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0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22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“꿈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무슨 소리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를 하는 거야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지금이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몇시야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대체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.”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梦？你在说什么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胡话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。现在都几点了，真是的。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minor': ['accuracy/addition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胡话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adds unwarranted negativity not explicit in source']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36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26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반쯤 머리를 들어 벽시계를 본 순간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튀어일어나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문을 박차고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나갔다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半支起身子瞥见挂钟的瞬间，我猛地跳起来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夺门而出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minor’: 'accuracy/omission - "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문을 박차고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kicking/barging the door nuance weakened in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夺门而出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")', 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629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38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“죄송합니다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집안에 급한 일이 생겨서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정말 죄송합니다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최대한 서둘러 도착하겠습니다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아닙니다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2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곧 갈 수 있습니다</a:t>
                      </a:r>
                      <a:r>
                        <a:rPr lang="en-US" altLang="ko-KR" sz="32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조금만</a:t>
                      </a:r>
                      <a:r>
                        <a:rPr lang="en-US" altLang="ko-KR" sz="32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아닙니다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그러시면 안 됩니다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조금만 기다려주십시오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정말 죄송합니다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예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드릴 말씀이 없습니다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……”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非常抱歉，家里突然有急事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真的非常对不起。我会尽快赶到的。不，我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马上就能出发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请稍等</a:t>
                      </a:r>
                      <a:r>
                        <a:rPr lang="en-US" altLang="zh-CN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不，您不能这样。请再给我一点时间。实在很抱歉。是的，我无话可说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minor’: </a:t>
                      </a:r>
                      <a:endParaRPr lang="en-GB" altLang="zh-CN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['accuracy/mistranslation - “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곧 갈 수 있습니다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马上就能出发”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', '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accuracy/addition - “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조금만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请稍等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adding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请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稍等”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sp>
        <p:nvSpPr>
          <p:cNvPr id="3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</a:t>
            </a:r>
            <a:r>
              <a:rPr lang="en-US" altLang="zh-CN" sz="5065" b="0" i="0" u="none" strike="noStrike" dirty="0">
                <a:solidFill>
                  <a:srgbClr val="FFFFFF"/>
                </a:solidFill>
                <a:latin typeface="paybooc ExtraBold"/>
              </a:rPr>
              <a:t>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601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14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뭔가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말로만 듣던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몽유병인가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莫非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。这就是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传说中的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梦游症吗。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[‘</a:t>
                      </a:r>
                      <a:endParaRPr lang="en-GB" altLang="zh-CN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  <a:p>
                      <a:pPr marL="571500" indent="-571500" algn="l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accuracy/mistranslation - "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뭔가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莫非。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”’, </a:t>
                      </a:r>
                      <a:endParaRPr lang="en-US" altLang="zh-CN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  <a:p>
                      <a:pPr marL="571500" indent="-571500" algn="l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accuracy/mistranslation - "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말로만 듣던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传说中的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"'], '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minor': ['- fluency/punctuation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莫非。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as a standalone sentence; ending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吗。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instead of "</a:t>
                      </a:r>
                      <a:r>
                        <a:rPr lang="zh-CN" altLang="en-GB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？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"'</a:t>
                      </a:r>
                      <a:endParaRPr lang="en-GB" altLang="zh-CN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49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99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아직 내 옷에 피가 묻어 있었어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아무도 날 보지 못한 사이 나무 뒤에 웅크려 숨었어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내 손에 피가 묻어 있었어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내 입에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피가 묻어 있었어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我的衣服上还沾着血。趁没人看见，我蜷缩着躲到树后。我的手上沾着血。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我的嘴里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沾着血。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['accuracy/mistranslation - "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내 입에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translated as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我的嘴里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should be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嘴上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")']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36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 dirty="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50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뭐야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그래서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꿈나부랭이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때문에 고기를 다 버렸다는 거야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도대체 </a:t>
                      </a:r>
                      <a:r>
                        <a:rPr lang="ko-KR" altLang="en-US" sz="3600" dirty="0" err="1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얼마어치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?”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“什么呀。所以，就因为那个毛头小子把肉都扔了？到底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扔了多少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？”。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['accuracy/omission - "</a:t>
                      </a:r>
                      <a:r>
                        <a:rPr lang="ko-KR" altLang="en-US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얼마어치를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worth/value) not conveyed (e.g.,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扔了多少钱的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多少斤的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")'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187700" y="990600"/>
            <a:ext cx="180086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1200" cap="none" spc="24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ngti SC" panose="02010800040101010101" pitchFamily="2" charset="-122"/>
              <a:ea typeface="Songti SC" panose="02010800040101010101" pitchFamily="2" charset="-122"/>
              <a:cs typeface="+mn-cs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7785100" y="2527300"/>
            <a:ext cx="8813800" cy="1181100"/>
          </a:xfrm>
          <a:prstGeom prst="rect">
            <a:avLst/>
          </a:prstGeom>
        </p:spPr>
        <p:txBody>
          <a:bodyPr lIns="0" tIns="8466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6665" b="1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目录</a:t>
            </a:r>
            <a:endParaRPr lang="en-GB" sz="6665" b="1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4457700"/>
            <a:ext cx="9973301" cy="1243718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689600"/>
            <a:ext cx="9998701" cy="25400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6019800"/>
            <a:ext cx="9973301" cy="1243718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200" y="7251700"/>
            <a:ext cx="9980168" cy="25400"/>
          </a:xfrm>
          <a:prstGeom prst="rect">
            <a:avLst/>
          </a:prstGeom>
        </p:spPr>
      </p:pic>
      <p:pic>
        <p:nvPicPr>
          <p:cNvPr id="2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7581900"/>
            <a:ext cx="9973301" cy="1243718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8813800"/>
            <a:ext cx="9998701" cy="25400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9144000"/>
            <a:ext cx="9973301" cy="1243718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500" y="10375900"/>
            <a:ext cx="9989434" cy="2540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10706100"/>
            <a:ext cx="9973301" cy="1243718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11938000"/>
            <a:ext cx="9998701" cy="25400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5105400" y="108966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结论与展望</a:t>
            </a:r>
            <a:r>
              <a:rPr lang="en-US" sz="3200" b="0" i="0" u="none" strike="noStrike" spc="-96" dirty="0">
                <a:solidFill>
                  <a:srgbClr val="373737"/>
                </a:solidFill>
                <a:latin typeface="Noto Sans CJK KR DemiLight"/>
              </a:rPr>
              <a:t> </a:t>
            </a:r>
            <a:endParaRPr lang="en-US" sz="3200" b="0" i="0" u="none" strike="noStrike" spc="-96" dirty="0">
              <a:solidFill>
                <a:srgbClr val="373737"/>
              </a:solidFill>
              <a:latin typeface="Noto Sans CJK KR DemiLight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5029200" y="93345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结果分析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191000" y="110109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05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4986759" y="779780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模型评测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4191000" y="94488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04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3" name="TextBox 31"/>
          <p:cNvSpPr txBox="1"/>
          <p:nvPr/>
        </p:nvSpPr>
        <p:spPr>
          <a:xfrm>
            <a:off x="4953000" y="6242050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评测语料</a:t>
            </a:r>
            <a:endParaRPr lang="en-US" sz="500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4" name="TextBox 32"/>
          <p:cNvSpPr txBox="1"/>
          <p:nvPr/>
        </p:nvSpPr>
        <p:spPr>
          <a:xfrm>
            <a:off x="4191000" y="78867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03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1000" y="63246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02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6800" y="4673159"/>
            <a:ext cx="8043441" cy="571500"/>
          </a:xfrm>
          <a:prstGeom prst="rect">
            <a:avLst/>
          </a:prstGeom>
        </p:spPr>
        <p:txBody>
          <a:bodyPr lIns="0" tIns="4064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5000" b="0" i="0" u="none" strike="noStrike" spc="-96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引言</a:t>
            </a:r>
            <a:endParaRPr lang="en-US" sz="5000" b="0" i="0" u="none" strike="noStrike" spc="-96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4762500"/>
            <a:ext cx="982263" cy="660400"/>
          </a:xfrm>
          <a:prstGeom prst="rect">
            <a:avLst/>
          </a:prstGeom>
        </p:spPr>
        <p:txBody>
          <a:bodyPr lIns="0" tIns="47301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3725" b="0" i="0" u="none" strike="noStrike" dirty="0">
                <a:solidFill>
                  <a:srgbClr val="90A4A5"/>
                </a:solidFill>
                <a:latin typeface="paybooc ExtraBold"/>
              </a:rPr>
              <a:t>01</a:t>
            </a:r>
            <a:endParaRPr lang="en-GB" sz="3725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38" name="矩形标注 37"/>
          <p:cNvSpPr/>
          <p:nvPr/>
        </p:nvSpPr>
        <p:spPr>
          <a:xfrm>
            <a:off x="15385091" y="4457700"/>
            <a:ext cx="5265110" cy="7480300"/>
          </a:xfrm>
          <a:prstGeom prst="wedgeRectCallout">
            <a:avLst>
              <a:gd name="adj1" fmla="val -79573"/>
              <a:gd name="adj2" fmla="val -472"/>
            </a:avLst>
          </a:prstGeom>
          <a:solidFill>
            <a:srgbClr val="EEF5F4"/>
          </a:solidFill>
          <a:ln>
            <a:solidFill>
              <a:srgbClr val="EEF5F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F6F6F6"/>
              </a:highlight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385091" y="4568709"/>
            <a:ext cx="4806124" cy="4675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3.1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第一轮评测</a:t>
            </a:r>
            <a:endParaRPr lang="en-US" altLang="zh-CN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3.2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分析与改进</a:t>
            </a:r>
            <a:endParaRPr lang="en-US" altLang="zh-CN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r>
              <a:rPr lang="en-US" altLang="zh-CN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3.2</a:t>
            </a:r>
            <a:r>
              <a:rPr lang="zh-CN" altLang="en-US" sz="4500" dirty="0">
                <a:latin typeface="Songti SC" panose="02010800040101010101" pitchFamily="2" charset="-122"/>
                <a:ea typeface="Songti SC" panose="02010800040101010101" pitchFamily="2" charset="-122"/>
              </a:rPr>
              <a:t> 第二轮评测</a:t>
            </a:r>
            <a:endParaRPr lang="en-US" altLang="zh-CN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70000"/>
              </a:lnSpc>
            </a:pPr>
            <a:endParaRPr lang="zh-CN" altLang="en-US" sz="4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539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 dirty="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60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“어차피 당신은 주로 아침만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먹잖아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점심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저녁에 고기를 자주 먹을 텐데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아침 한끼 고기를 안 먹는다고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죽진 않아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.”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“反正你主要也就吃个早餐。午饭、晚饭经常吃肉吧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……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少吃一顿早餐的肉又不会死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。”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{'major': ['accuracy/mistranslation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少吃一顿早餐的肉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should be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不吃一顿早餐的肉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negation changed to reduction)'], 'minor': ['style/awkward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少吃一顿早餐的肉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phrasing is unnatural', 'fluency/grammar - awkward construction around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一顿早餐的肉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"']})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43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 dirty="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98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두번째로 집은 불고기를 우물거리다가 당신은 입에 든 걸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뱉어냈지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반짝이는 걸 </a:t>
                      </a:r>
                      <a:r>
                        <a:rPr lang="ko-KR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골라 들고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고함을 질렀지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第二口你嚼着烤肉突然吐了出来，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抓起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闪亮的东西放声尖叫。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</a:t>
                      </a:r>
                      <a:r>
                        <a:rPr lang="en-GB" altLang="zh-CN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minor':'accuracy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/omission - missing the nuance of "</a:t>
                      </a:r>
                      <a:r>
                        <a:rPr lang="ko-KR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골라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挑选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)'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0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99</a:t>
                      </a:r>
                      <a:endParaRPr lang="zh-CN" altLang="en-US" sz="31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뭐야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이건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! </a:t>
                      </a:r>
                      <a:r>
                        <a:rPr lang="ko-KR" altLang="en-US" sz="3600" dirty="0" err="1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칼조각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아냐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!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“什么啊，这是！这不是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刀片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吗！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['accuracy/mistranslation - "</a:t>
                      </a:r>
                      <a:r>
                        <a:rPr lang="ko-KR" altLang="en-US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칼조각</a:t>
                      </a:r>
                      <a:r>
                        <a:rPr lang="en-US" altLang="ko-KR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rendered as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刀片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blade) instead of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刀的碎片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刀刃碎片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fragment)']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  <p:pic>
        <p:nvPicPr>
          <p:cNvPr id="2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sp>
        <p:nvSpPr>
          <p:cNvPr id="23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0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99</a:t>
                      </a:r>
                      <a:endParaRPr lang="zh-CN" altLang="en-US" sz="310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 err="1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뭐야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이건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!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칼조각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아냐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!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什么啊，这是！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这不是刀片吗！</a:t>
                      </a:r>
                      <a:r>
                        <a:rPr lang="en-US" altLang="zh-CN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'minor': ['style/awkward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什么啊，这是！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unnatural word order; more natural would be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这是什么啊！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or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这是什么！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33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14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뭔가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말로만 듣던 몽유병인가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莫非。这就是传说中的梦游症吗。</a:t>
                      </a:r>
                      <a:r>
                        <a:rPr lang="en-US" altLang="zh-CN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</a:t>
                      </a:r>
                      <a:endParaRPr lang="en-US" altLang="zh-CN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'major': 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style/awkward - overall phrasing is stilted compared to a natural rendering']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9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12344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15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나는 석상처럼 굳어 있는 아내의 옆모습을 향해 다가갔다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朝着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如石像般僵立的妻子的侧影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走去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</a:t>
                      </a:r>
                      <a:endParaRPr lang="en-US" altLang="zh-CN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{'minor‘: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'style/awkward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朝着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…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走去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collocation is unnatural;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走向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走近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靠近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would be smoother'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36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39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나는 휴대폰 폴더를 닫고 욕실로 뛰어들어갔다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급하게 면도하느라 두 군데 상처가 났다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我合上手机翻盖，冲进浴室。匆忙刮胡子时划出了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两道伤口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。</a:t>
                      </a:r>
                      <a:endParaRPr lang="en-US" altLang="zh-CN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'minor': ['style/awkward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两道伤口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more natural: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两处伤口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")']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36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43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막 떠나려는 지하철에 올랐을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때에야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나는 어두운 차창에 비친 내 얼굴을 보았다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直到跳上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即将启动的地铁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时，我才从昏暗的车窗中看见自己的倒影。</a:t>
                      </a:r>
                      <a:endParaRPr lang="en-US" altLang="zh-CN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10000"/>
                        </a:lnSpc>
                        <a:buFontTx/>
                        <a:buChar char="-"/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'minor':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'terminology/inappropriate for context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即将启动的地铁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(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should be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即将发车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开动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开走的地铁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")']})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36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50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뭐야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그래서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그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꿈나부랭이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때문에 고기를 다 버렸다는 거야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도대체 </a:t>
                      </a:r>
                      <a:r>
                        <a:rPr lang="ko-KR" altLang="en-US" sz="36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얼마어치를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?”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“什么呀。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所以，就因为那个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毛头小子把肉都扔了？到底扔了多少？”。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'minor': 'style/awkward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所以，就因为那个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..."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phrasing is slightly unnatural in </a:t>
                      </a:r>
                      <a:r>
                        <a:rPr lang="en-GB" altLang="zh-CN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chinese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']})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9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52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“계란프라이라도 해줘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 오늘 정말 피곤해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점심도 제대로 못 먹었어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.”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“给我煎个鸡蛋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也好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，今天真的好累，午饭都没好好吃。”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'minor': ['style/awkward -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也好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sounds slightly stilted in this colloquial context; "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也行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就行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"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would be more natural']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4508500"/>
            <a:ext cx="5334000" cy="567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0" y="10172700"/>
            <a:ext cx="50292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7721600"/>
            <a:ext cx="12750800" cy="2463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953500" y="7264400"/>
            <a:ext cx="292100" cy="25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8953500" y="8331200"/>
            <a:ext cx="292100" cy="25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8953500" y="9398000"/>
            <a:ext cx="292100" cy="25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400" y="6083300"/>
            <a:ext cx="128016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461500" y="9156700"/>
            <a:ext cx="12065000" cy="469900"/>
          </a:xfrm>
          <a:prstGeom prst="rect">
            <a:avLst/>
          </a:prstGeom>
        </p:spPr>
        <p:txBody>
          <a:bodyPr rtlCol="0" anchor="t"/>
          <a:lstStyle/>
          <a:p>
            <a:pPr lvl="0" algn="l">
              <a:lnSpc>
                <a:spcPct val="124000"/>
              </a:lnSpc>
            </a:pPr>
            <a:r>
              <a:rPr lang="en-US" sz="3600" b="0" i="0" u="none" strike="noStrike" spc="-8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3. </a:t>
            </a:r>
            <a:r>
              <a:rPr lang="zh-CN" altLang="en-US" sz="3600" b="0" i="0" u="none" strike="noStrike" spc="-8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期望的研究结果是什么？后续章节安排如何？</a:t>
            </a:r>
            <a:endParaRPr lang="en-US" sz="3600" b="0" i="0" u="none" strike="noStrike" spc="-80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461500" y="808990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l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2. </a:t>
            </a:r>
            <a:r>
              <a:rPr lang="en-US" sz="3600" b="0" i="0" u="none" strike="noStrike" dirty="0" err="1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前人是怎么回答这个问题的</a:t>
            </a:r>
            <a:r>
              <a:rPr lang="zh-CN" alt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？有什么研究方法可以参考？</a:t>
            </a:r>
            <a:endParaRPr lang="en-US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61500" y="7010400"/>
            <a:ext cx="12065000" cy="469900"/>
          </a:xfrm>
          <a:prstGeom prst="rect">
            <a:avLst/>
          </a:prstGeom>
        </p:spPr>
        <p:txBody>
          <a:bodyPr lIns="0" tIns="33867" rIns="0" bIns="0" rtlCol="0" anchor="t"/>
          <a:lstStyle/>
          <a:p>
            <a:pPr lvl="0" algn="l">
              <a:lnSpc>
                <a:spcPct val="100000"/>
              </a:lnSpc>
            </a:pPr>
            <a:r>
              <a:rPr 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1. </a:t>
            </a:r>
            <a:r>
              <a:rPr lang="zh-CN" altLang="en-US" sz="36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为什么想到要做这个研究？具体想研究什么问题？</a:t>
            </a:r>
            <a:endParaRPr lang="ko-KR" sz="36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Noto Sans CJK KR DemiLigh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334500" y="4711700"/>
            <a:ext cx="122555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l">
              <a:lnSpc>
                <a:spcPct val="100000"/>
              </a:lnSpc>
            </a:pPr>
            <a:r>
              <a:rPr lang="zh-CN" altLang="en-US" sz="80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引言</a:t>
            </a:r>
            <a:endParaRPr lang="ko-KR" sz="80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743200" y="5994400"/>
            <a:ext cx="5359400" cy="3276600"/>
          </a:xfrm>
          <a:prstGeom prst="rect">
            <a:avLst/>
          </a:prstGeom>
        </p:spPr>
        <p:txBody>
          <a:bodyPr lIns="0" tIns="234075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18430" b="0" i="0" u="none" strike="noStrike" dirty="0">
                <a:solidFill>
                  <a:srgbClr val="90A4A5"/>
                </a:solidFill>
                <a:latin typeface="paybooc ExtraBold"/>
              </a:rPr>
              <a:t>1</a:t>
            </a:r>
            <a:endParaRPr lang="en-GB" sz="18430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517900" y="5334000"/>
            <a:ext cx="3810000" cy="431800"/>
          </a:xfrm>
          <a:prstGeom prst="rect">
            <a:avLst/>
          </a:prstGeom>
        </p:spPr>
        <p:txBody>
          <a:bodyPr lIns="0" tIns="304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2400" b="0" i="0" u="none" strike="noStrike" dirty="0">
                <a:solidFill>
                  <a:srgbClr val="373737"/>
                </a:solidFill>
                <a:latin typeface="paybooc Bold"/>
              </a:rPr>
              <a:t>chapter.</a:t>
            </a:r>
            <a:endParaRPr lang="en-GB" sz="2400" b="0" i="0" u="none" strike="noStrike" dirty="0">
              <a:solidFill>
                <a:srgbClr val="373737"/>
              </a:solidFill>
              <a:latin typeface="paybooc Bol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</a:t>
            </a:r>
            <a:r>
              <a:rPr lang="en-US" sz="5065" dirty="0">
                <a:solidFill>
                  <a:srgbClr val="FFFFFF"/>
                </a:solidFill>
                <a:latin typeface="paybooc ExtraBold"/>
              </a:rPr>
              <a:t>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68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65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한데 이제 그녀는 내가 자정 넘겨 들어와 씻고 잠자리에 든 뒤에도 안방으로 자러 들어오지 않았다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책을 읽는 것도 아니고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인터넷채팅을 하는 것도 아니고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밤새 </a:t>
                      </a:r>
                      <a:r>
                        <a:rPr lang="ko-KR" altLang="en-US" sz="32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케이블티브이를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보는 것도 아니었다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 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말풍선에 대사를 </a:t>
                      </a:r>
                      <a:r>
                        <a:rPr lang="ko-KR" altLang="en-US" sz="32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쳐넣는</a:t>
                      </a:r>
                      <a:r>
                        <a:rPr lang="ko-KR" altLang="en-US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작업이 그렇게 많을 리도 없었다</a:t>
                      </a:r>
                      <a:r>
                        <a:rPr lang="en-US" altLang="ko-KR" sz="32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可如今即便我过了午夜才回来，洗漱就寝后，她也不进卧室休息。既不是看书，也不是上网聊天，更不是通宵看有线电视。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对话框里要填的台词也不至于多到这种程度。</a:t>
                      </a:r>
                      <a:endParaRPr lang="en-US" altLang="zh-CN" sz="3600" dirty="0">
                        <a:highlight>
                          <a:srgbClr val="B8C9C9"/>
                        </a:highlight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 'style/awkward -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对话框里要填的台词也不至于多到这种程度”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sounds clunky in </a:t>
                      </a:r>
                      <a:r>
                        <a:rPr lang="en-GB" altLang="zh-CN" sz="37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chinese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']})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“</a:t>
            </a:r>
            <a:r>
              <a:rPr lang="en-GB" altLang="zh-CN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lang="zh-CN" altLang="en-US" sz="6600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”类型</a:t>
            </a: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误判</a:t>
            </a:r>
            <a:endParaRPr lang="en-US" altLang="zh-CN" sz="6400" b="0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0" algn="ctr">
              <a:lnSpc>
                <a:spcPct val="100000"/>
              </a:lnSpc>
            </a:pP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GB" sz="5065" b="0" i="0" u="none" strike="noStrike" dirty="0">
                <a:solidFill>
                  <a:srgbClr val="FFFFFF"/>
                </a:solidFill>
                <a:latin typeface="paybooc ExtraBold"/>
              </a:rPr>
              <a:t>3.1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841500" y="4876800"/>
          <a:ext cx="20701000" cy="299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5524500"/>
                <a:gridCol w="5524500"/>
                <a:gridCol w="8826500"/>
              </a:tblGrid>
              <a:tr h="975318">
                <a:tc>
                  <a:txBody>
                    <a:bodyPr/>
                    <a:lstStyle/>
                    <a:p>
                      <a:pPr algn="ctr"/>
                      <a:endParaRPr lang="zh-CN" altLang="en-US" sz="40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源句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译文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GPT-5</a:t>
                      </a:r>
                      <a:r>
                        <a:rPr lang="zh-CN" altLang="en-US" sz="4000" b="1" kern="1200">
                          <a:solidFill>
                            <a:schemeClr val="tx1"/>
                          </a:solidFill>
                          <a:latin typeface="Songti SC" panose="02010800040101010101" pitchFamily="2" charset="-122"/>
                          <a:ea typeface="Songti SC" panose="02010800040101010101" pitchFamily="2" charset="-122"/>
                          <a:cs typeface="+mn-cs"/>
                        </a:rPr>
                        <a:t>评估</a:t>
                      </a:r>
                      <a:endParaRPr lang="zh-CN" altLang="en-US" sz="4000" b="1" kern="1200">
                        <a:solidFill>
                          <a:schemeClr val="tx1"/>
                        </a:solidFill>
                        <a:latin typeface="Songti SC" panose="02010800040101010101" pitchFamily="2" charset="-122"/>
                        <a:ea typeface="Songti SC" panose="02010800040101010101" pitchFamily="2" charset="-122"/>
                        <a:cs typeface="+mn-cs"/>
                      </a:endParaRPr>
                    </a:p>
                  </a:txBody>
                  <a:tcPr anchor="ctr" anchorCtr="1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5F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1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93</a:t>
                      </a:r>
                      <a:endParaRPr lang="zh-CN" altLang="en-US" sz="31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정말이지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, </a:t>
                      </a:r>
                      <a:r>
                        <a:rPr lang="ko-KR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나에게는 이상한 일들에 대한 내성이 전혀 없었다</a:t>
                      </a:r>
                      <a:r>
                        <a:rPr lang="en-US" altLang="ko-KR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.</a:t>
                      </a:r>
                      <a:endParaRPr lang="zh-CN" altLang="en-US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说实话，我对这些</a:t>
                      </a:r>
                      <a:r>
                        <a:rPr lang="zh-CN" altLang="en-US" sz="3600" dirty="0">
                          <a:highlight>
                            <a:srgbClr val="B8C9C9"/>
                          </a:highlight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异常之事</a:t>
                      </a:r>
                      <a:r>
                        <a:rPr lang="zh-CN" altLang="en-US" sz="36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毫无免疫力。</a:t>
                      </a:r>
                      <a:endParaRPr lang="en-US" altLang="zh-CN" sz="36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'minor': [style/awkward -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异常之事”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is stiff; “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怪事</a:t>
                      </a:r>
                      <a:r>
                        <a:rPr lang="en-US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/</a:t>
                      </a:r>
                      <a:r>
                        <a:rPr lang="zh-CN" altLang="en-US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奇怪的事情” </a:t>
                      </a:r>
                      <a:r>
                        <a:rPr lang="en-GB" altLang="zh-CN" sz="37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would be more natural.']</a:t>
                      </a:r>
                      <a:endParaRPr lang="zh-CN" altLang="en-US" sz="37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6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ko-KR" altLang="en-US" sz="6400" dirty="0" err="1">
                <a:solidFill>
                  <a:srgbClr val="373737"/>
                </a:solidFill>
                <a:latin typeface="paybooc Bold"/>
                <a:ea typeface="paybooc Bold"/>
              </a:rPr>
              <a:t>第一轮评测结果分析</a:t>
            </a: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84400" y="4038601"/>
            <a:ext cx="203581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基于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GEMBA-MQM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框架用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GPT-5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给韩译中文学翻译做译文质量评估时，有以下特点：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FontTx/>
              <a:buAutoNum type="arabicPeriod"/>
            </a:pPr>
            <a:r>
              <a:rPr kumimoji="1" lang="ko-KR" altLang="en-US" sz="35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首先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，模型展现出较强的双语理解能力，能挑出大多数译文中和源文不一样的地方， “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”漏判情况</a:t>
            </a:r>
            <a:r>
              <a:rPr kumimoji="1" lang="ko-KR" altLang="en-US" sz="35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较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少。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FontTx/>
              <a:buAutoNum type="arabicPeriod"/>
            </a:pP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但成也萧河，败也萧河。“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”维度的标准过于严苛，几乎要求词与词之间严格对齐，这导致稍有点语义偏差或意译处理即被判定为“</a:t>
            </a:r>
            <a:r>
              <a:rPr kumimoji="1" lang="en-GB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accuracy”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错误。实际上，这类偏差有时更应归入“</a:t>
            </a:r>
            <a:r>
              <a:rPr kumimoji="1" lang="en-GB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style”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维度，而非真正的语义层面的误译。（</a:t>
            </a:r>
            <a:r>
              <a:rPr kumimoji="1" lang="en-GB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 GPT-5 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往往将 </a:t>
            </a:r>
            <a:r>
              <a:rPr kumimoji="1" lang="en-GB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 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理解为词对词严格对应，而非语义等价。 ）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另一边，</a:t>
            </a:r>
            <a:r>
              <a:rPr kumimoji="1" lang="en-US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维度出现较多误判，该挑出来的没有挑出来，不该挑出来的挑出来了。大模型并不理解什么是“更自然”的翻译。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FontTx/>
              <a:buAutoNum type="arabicPeriod"/>
            </a:pP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概括而言，大模型在“</a:t>
            </a:r>
            <a:r>
              <a:rPr kumimoji="1" lang="en-GB" altLang="zh-CN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accuracy”</a:t>
            </a: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维度上召回率较高，但精确度低于召回率，有明显的“词对词对齐倾向”。</a:t>
            </a:r>
            <a:endParaRPr kumimoji="1" lang="en-US" altLang="zh-CN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FontTx/>
              <a:buAutoNum type="arabicPeriod"/>
            </a:pPr>
            <a:r>
              <a:rPr kumimoji="1" lang="zh-CN" altLang="en-US" sz="3500" dirty="0">
                <a:latin typeface="Songti SC" panose="02010800040101010101" pitchFamily="2" charset="-122"/>
                <a:ea typeface="Songti SC" panose="02010800040101010101" pitchFamily="2" charset="-122"/>
              </a:rPr>
              <a:t>大模型对于“自然翻译”的认知存在偏差：相较于更符合汉语母语者表达习惯的“意译”，模型对直接对应韩语字词的“直译”表现出更高容忍度，未能充分识别何为更自然、流畅的中文表达。</a:t>
            </a: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ko-KR" altLang="en-US" sz="6400" dirty="0" err="1">
                <a:solidFill>
                  <a:srgbClr val="373737"/>
                </a:solidFill>
                <a:latin typeface="paybooc Bold"/>
                <a:ea typeface="paybooc Bold"/>
              </a:rPr>
              <a:t>分析原因</a:t>
            </a: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pic>
        <p:nvPicPr>
          <p:cNvPr id="6" name="图片 5" descr="图形用户界面, 文本, 应用程序, 电子邮件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3314700"/>
            <a:ext cx="17056100" cy="950419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ko-KR" altLang="en-US" sz="6400" dirty="0" err="1">
                <a:solidFill>
                  <a:srgbClr val="373737"/>
                </a:solidFill>
                <a:latin typeface="paybooc Bold"/>
                <a:ea typeface="paybooc Bold"/>
              </a:rPr>
              <a:t>分析原因</a:t>
            </a: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pic>
        <p:nvPicPr>
          <p:cNvPr id="5" name="图片 4" descr="文本, 信件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99" y="3378200"/>
            <a:ext cx="20825373" cy="9499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ko-KR" altLang="en-US" sz="6400" b="0" i="0" u="none" strike="noStrike" dirty="0" err="1">
                <a:solidFill>
                  <a:srgbClr val="373737"/>
                </a:solidFill>
                <a:latin typeface="paybooc Bold"/>
                <a:ea typeface="paybooc Bold"/>
              </a:rPr>
              <a:t>分析原因</a:t>
            </a: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pic>
        <p:nvPicPr>
          <p:cNvPr id="6" name="图片 5" descr="图形用户界面, 文本, 应用程序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88" y="4267200"/>
            <a:ext cx="21240824" cy="78359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ko-KR" altLang="en-US" sz="6400" dirty="0" err="1">
                <a:solidFill>
                  <a:srgbClr val="373737"/>
                </a:solidFill>
                <a:latin typeface="paybooc Bold"/>
                <a:ea typeface="paybooc Bold"/>
              </a:rPr>
              <a:t>分析原因</a:t>
            </a: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pic>
        <p:nvPicPr>
          <p:cNvPr id="6" name="图片 5" descr="图形用户界面, 文本, 应用程序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70300"/>
            <a:ext cx="21115038" cy="88773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3.2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sp>
        <p:nvSpPr>
          <p:cNvPr id="39" name="TextBox 34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6400" b="0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改进方案</a:t>
            </a:r>
            <a:endParaRPr lang="ko-KR" sz="6400" b="0" i="0" u="none" strike="noStrike" dirty="0">
              <a:solidFill>
                <a:srgbClr val="373737"/>
              </a:solidFill>
              <a:ea typeface="paybooc Bold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33800" y="4038601"/>
            <a:ext cx="188087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仔细检查代码，发现：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428750" lvl="2" indent="-514350">
              <a:lnSpc>
                <a:spcPct val="120000"/>
              </a:lnSpc>
              <a:buAutoNum type="arabicPeriod"/>
            </a:pP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Prompt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中并未有任何定义“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accuracy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”和“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style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”维度的信息。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428750" lvl="2" indent="-514350">
              <a:lnSpc>
                <a:spcPct val="120000"/>
              </a:lnSpc>
              <a:buAutoNum type="arabicPeriod"/>
            </a:pP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few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 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shot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例子本身质量不高，且不够典型。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改进方法：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20000"/>
              </a:lnSpc>
            </a:pPr>
            <a:r>
              <a:rPr kumimoji="1" lang="ko-KR" altLang="en-US" sz="40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调整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维度 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+ 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构造高质量外译中 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few-shot 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lvl="2">
              <a:lnSpc>
                <a:spcPct val="120000"/>
              </a:lnSpc>
            </a:pP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下一步计划：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	1.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 调整维度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	2.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 根据维度定制典型的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few-shot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	3.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 再评测，看效果有没有提升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>
              <a:lnSpc>
                <a:spcPct val="120000"/>
              </a:lnSpc>
            </a:pP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endParaRPr kumimoji="1" lang="zh-CN" altLang="en-US" sz="35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4419600"/>
            <a:ext cx="13398500" cy="5676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10083800"/>
            <a:ext cx="5029200" cy="2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6667500" y="5778500"/>
            <a:ext cx="11201400" cy="3276600"/>
          </a:xfrm>
          <a:prstGeom prst="rect">
            <a:avLst/>
          </a:prstGeom>
        </p:spPr>
        <p:txBody>
          <a:bodyPr lIns="0" tIns="234075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sz="18430" b="0" i="0" u="none" strike="noStrike" dirty="0" err="1">
                <a:solidFill>
                  <a:srgbClr val="90A4A5"/>
                </a:solidFill>
                <a:latin typeface="paybooc ExtraBold"/>
              </a:rPr>
              <a:t>谢谢大家</a:t>
            </a:r>
            <a:r>
              <a:rPr lang="zh-CN" altLang="en-US" sz="18430" b="0" i="0" u="none" strike="noStrike" dirty="0">
                <a:solidFill>
                  <a:srgbClr val="90A4A5"/>
                </a:solidFill>
                <a:latin typeface="paybooc ExtraBold"/>
              </a:rPr>
              <a:t>！</a:t>
            </a:r>
            <a:endParaRPr lang="en-GB" sz="18430" b="0" i="0" u="none" strike="noStrike" dirty="0">
              <a:solidFill>
                <a:srgbClr val="90A4A5"/>
              </a:solidFill>
              <a:latin typeface="paybooc ExtraBold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29761" y="2133600"/>
            <a:ext cx="20749240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>
                <a:latin typeface="Songti SC" panose="02010800040101010101" pitchFamily="2" charset="-122"/>
                <a:ea typeface="Songti SC" panose="02010800040101010101" pitchFamily="2" charset="-122"/>
              </a:rPr>
              <a:t>复盘：</a:t>
            </a:r>
            <a:endParaRPr kumimoji="1" lang="en-US" altLang="zh-CN" sz="6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endParaRPr kumimoji="1" lang="en-US" altLang="zh-CN" sz="6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修改论文题目，光看现在的论文题目其实不知道想要干什么。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修改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1.2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“一句话描述问题”部分，这一句话要能概括整篇论文的精髓。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明确“元评测”的性质。如果只说“改进”，不知道改进的“对象”是谁，是想改进第一轮的“裁判”还是改进第二轮的“裁判”，最好用流程图或者比喻的方法，让大家一下子知道想要改进的对象是谁。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明确改进“方向”和“标准”是什么。对比第一轮评测结果和第二轮评测结果，通过什么样的统计数据或者“标准”，来证明确实“改进了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/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提高了”？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评测结果的分析要“全面”，除了“假阳”还有“假阴”。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展示代码不要直接截图，如果一定要展示代码，别直接截图，重点介绍通过这个代码想要说明的问题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.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韩语源文下面加个正确译文，达到没有我讲解大家也可以</a:t>
            </a:r>
            <a:r>
              <a:rPr kumimoji="1" lang="en-US" altLang="zh-CN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get</a:t>
            </a: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意思的程度。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r>
              <a:rPr kumimoji="1" lang="zh-CN" altLang="en-US" sz="4000" dirty="0">
                <a:latin typeface="Songti SC" panose="02010800040101010101" pitchFamily="2" charset="-122"/>
                <a:ea typeface="Songti SC" panose="02010800040101010101" pitchFamily="2" charset="-122"/>
              </a:rPr>
              <a:t>明确错误原因是什么，或者说分析错误原因有可能是什么。一层一层解。</a:t>
            </a: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endParaRPr kumimoji="1" lang="en-US" altLang="zh-CN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marL="1143000" indent="-1143000">
              <a:buAutoNum type="arabicPeriod"/>
            </a:pPr>
            <a:endParaRPr kumimoji="1" lang="zh-CN" altLang="en-US" sz="4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6400" b="1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选题缘起</a:t>
            </a:r>
            <a:endParaRPr lang="ko-KR" sz="6400" b="1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1.1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pic>
        <p:nvPicPr>
          <p:cNvPr id="196" name="图片 195" descr="一些文字和图片的手机截图&#10;&#10;AI 生成的内容可能不正确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r="4394"/>
          <a:stretch>
            <a:fillRect/>
          </a:stretch>
        </p:blipFill>
        <p:spPr>
          <a:xfrm>
            <a:off x="12387453" y="4557268"/>
            <a:ext cx="9677400" cy="72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203" name="表格 202"/>
          <p:cNvGraphicFramePr>
            <a:graphicFrameLocks noGrp="1"/>
          </p:cNvGraphicFramePr>
          <p:nvPr/>
        </p:nvGraphicFramePr>
        <p:xfrm>
          <a:off x="1892283" y="4557268"/>
          <a:ext cx="10495170" cy="72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317"/>
                <a:gridCol w="3163951"/>
                <a:gridCol w="3163951"/>
                <a:gridCol w="3163951"/>
              </a:tblGrid>
              <a:tr h="12117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页数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源文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译文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错译内容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solidFill>
                      <a:srgbClr val="F6F6F6"/>
                    </a:solidFill>
                  </a:tcPr>
                </a:tc>
              </a:tr>
              <a:tr h="24657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32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200" dirty="0">
                          <a:latin typeface="+mn-ea"/>
                          <a:ea typeface="+mn-ea"/>
                        </a:rPr>
                        <a:t>햇볕이 잘 드는 남향 아파트의 </a:t>
                      </a:r>
                      <a:r>
                        <a:rPr lang="ko-KR" altLang="en-US" sz="3200" dirty="0">
                          <a:highlight>
                            <a:srgbClr val="EEF5F4"/>
                          </a:highlight>
                          <a:latin typeface="+mn-ea"/>
                          <a:ea typeface="+mn-ea"/>
                        </a:rPr>
                        <a:t>칠층</a:t>
                      </a:r>
                      <a:r>
                        <a:rPr lang="ko-KR" altLang="en-US" sz="3200" dirty="0">
                          <a:latin typeface="+mn-ea"/>
                          <a:ea typeface="+mn-ea"/>
                        </a:rPr>
                        <a:t>이었다</a:t>
                      </a:r>
                      <a:r>
                        <a:rPr lang="en-US" altLang="ko-KR" sz="3200" dirty="0">
                          <a:latin typeface="+mn-ea"/>
                          <a:ea typeface="+mn-ea"/>
                        </a:rPr>
                        <a:t>.</a:t>
                      </a:r>
                      <a:endParaRPr lang="zh-CN" altLang="en-US" sz="3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这套采光很好的南向公寓位于</a:t>
                      </a:r>
                      <a:r>
                        <a:rPr lang="zh-CN" altLang="en-US" sz="3200" dirty="0">
                          <a:highlight>
                            <a:srgbClr val="EEF5F4"/>
                          </a:highlight>
                        </a:rPr>
                        <a:t>十七楼</a:t>
                      </a:r>
                      <a:r>
                        <a:rPr lang="zh-CN" altLang="en-US" sz="3200" dirty="0"/>
                        <a:t>，（后省略）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把“七层”翻译成“十七楼”。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/>
                </a:tc>
              </a:tr>
              <a:tr h="352247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3200" dirty="0"/>
                        <a:t>7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200" dirty="0">
                          <a:latin typeface="+mn-ea"/>
                          <a:ea typeface="+mn-ea"/>
                        </a:rPr>
                        <a:t>이불 속에 누운 채 나는 잠시 현실감을 잃고</a:t>
                      </a:r>
                      <a:r>
                        <a:rPr lang="en-US" altLang="ko-KR" sz="320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3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3200" dirty="0">
                          <a:highlight>
                            <a:srgbClr val="EEF5F4"/>
                          </a:highlight>
                          <a:latin typeface="+mn-ea"/>
                          <a:ea typeface="+mn-ea"/>
                        </a:rPr>
                        <a:t>흰색</a:t>
                      </a:r>
                      <a:r>
                        <a:rPr lang="ko-KR" altLang="en-US" sz="3200" dirty="0">
                          <a:latin typeface="+mn-ea"/>
                          <a:ea typeface="+mn-ea"/>
                        </a:rPr>
                        <a:t> 커튼을 투과해 </a:t>
                      </a:r>
                      <a:r>
                        <a:rPr lang="en-US" altLang="ko-KR" sz="3200" dirty="0">
                          <a:latin typeface="+mn-ea"/>
                          <a:ea typeface="+mn-ea"/>
                        </a:rPr>
                        <a:t>(……</a:t>
                      </a:r>
                      <a:r>
                        <a:rPr lang="ko-KR" altLang="en-US" sz="3200" dirty="0">
                          <a:latin typeface="+mn-ea"/>
                          <a:ea typeface="+mn-ea"/>
                        </a:rPr>
                        <a:t>생략</a:t>
                      </a:r>
                      <a:r>
                        <a:rPr lang="en-US" altLang="ko-KR" sz="3200" dirty="0">
                          <a:latin typeface="+mn-ea"/>
                          <a:ea typeface="+mn-ea"/>
                        </a:rPr>
                        <a:t>……)</a:t>
                      </a:r>
                      <a:endParaRPr lang="zh-CN" altLang="en-US" sz="32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我躺在被子里怅然若失，迷茫地望着冬日晨光透过</a:t>
                      </a:r>
                      <a:r>
                        <a:rPr lang="zh-CN" altLang="en-US" sz="3200" dirty="0">
                          <a:highlight>
                            <a:srgbClr val="EEF5F4"/>
                          </a:highlight>
                        </a:rPr>
                        <a:t>灰色</a:t>
                      </a:r>
                      <a:r>
                        <a:rPr lang="zh-CN" altLang="en-US" sz="3200" dirty="0"/>
                        <a:t>的窗帘照进房间里。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把“白色窗帘”翻译成“灰色窗帘”。</a:t>
                      </a:r>
                      <a:endParaRPr lang="zh-CN" altLang="en-US" sz="32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04" name="矩形 203"/>
          <p:cNvSpPr/>
          <p:nvPr/>
        </p:nvSpPr>
        <p:spPr>
          <a:xfrm>
            <a:off x="1910263" y="5638800"/>
            <a:ext cx="20154590" cy="4191000"/>
          </a:xfrm>
          <a:prstGeom prst="rect">
            <a:avLst/>
          </a:prstGeom>
          <a:solidFill>
            <a:srgbClr val="EEF5F4">
              <a:alpha val="85000"/>
            </a:srgbClr>
          </a:solidFill>
          <a:ln>
            <a:solidFill>
              <a:srgbClr val="EEF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8500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误译是“大硬伤”！</a:t>
            </a:r>
            <a:endParaRPr kumimoji="1" lang="en-US" altLang="zh-CN" sz="8500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algn="ctr"/>
            <a:r>
              <a:rPr kumimoji="1" lang="zh-CN" altLang="en-US" sz="8500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不自然的翻译影响阅读体验！</a:t>
            </a:r>
            <a:endParaRPr kumimoji="1" lang="zh-CN" altLang="en-US" sz="8500" b="1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6400" b="1" i="0" u="none" strike="noStrike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选题缘起</a:t>
            </a:r>
            <a:endParaRPr lang="ko-KR" sz="6400" b="1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1.1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0" y="3488532"/>
            <a:ext cx="20711507" cy="9393235"/>
          </a:xfrm>
          <a:prstGeom prst="rect">
            <a:avLst/>
          </a:prstGeom>
        </p:spPr>
      </p:pic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12344400" y="3886200"/>
          <a:ext cx="2286000" cy="7239000"/>
        </p:xfrm>
        <a:graphic>
          <a:graphicData uri="http://schemas.openxmlformats.org/drawingml/2006/table">
            <a:tbl>
              <a:tblPr/>
              <a:tblGrid>
                <a:gridCol w="2286000"/>
              </a:tblGrid>
              <a:tr h="7239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sp>
        <p:nvSpPr>
          <p:cNvPr id="50" name="矩形 49"/>
          <p:cNvSpPr/>
          <p:nvPr/>
        </p:nvSpPr>
        <p:spPr>
          <a:xfrm>
            <a:off x="12344400" y="3737766"/>
            <a:ext cx="5473700" cy="4279902"/>
          </a:xfrm>
          <a:prstGeom prst="rect">
            <a:avLst/>
          </a:prstGeom>
          <a:solidFill>
            <a:srgbClr val="EEF5F4">
              <a:alpha val="85000"/>
            </a:srgbClr>
          </a:solidFill>
          <a:ln>
            <a:solidFill>
              <a:srgbClr val="EEF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8500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人工校审</a:t>
            </a:r>
            <a:endParaRPr kumimoji="1" lang="en-US" altLang="zh-CN" sz="8500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algn="ctr"/>
            <a:r>
              <a:rPr kumimoji="1" lang="zh-CN" altLang="en-US" sz="8500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效率低</a:t>
            </a:r>
            <a:r>
              <a:rPr kumimoji="1" lang="zh-CN" altLang="en-US" sz="8500" b="1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↓</a:t>
            </a:r>
            <a:endParaRPr kumimoji="1" lang="zh-CN" altLang="en-US" sz="8500" b="1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344400" y="8280400"/>
            <a:ext cx="5473700" cy="4368800"/>
          </a:xfrm>
          <a:prstGeom prst="rect">
            <a:avLst/>
          </a:prstGeom>
          <a:solidFill>
            <a:srgbClr val="EEF5F4">
              <a:alpha val="85000"/>
            </a:srgbClr>
          </a:solidFill>
          <a:ln>
            <a:solidFill>
              <a:srgbClr val="EEF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8500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algn="ctr"/>
            <a:r>
              <a:rPr kumimoji="1" lang="zh-CN" altLang="en-US" sz="8500" b="1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人工校审</a:t>
            </a:r>
            <a:endParaRPr kumimoji="1" lang="zh-CN" altLang="en-US" sz="8500" b="1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algn="ctr"/>
            <a:r>
              <a:rPr kumimoji="1" lang="zh-CN" altLang="en-US" sz="8500" b="1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效率高↑</a:t>
            </a:r>
            <a:endParaRPr kumimoji="1" lang="zh-CN" altLang="en-US" sz="8500" b="1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  <a:p>
            <a:pPr algn="ctr"/>
            <a:endParaRPr kumimoji="1" lang="zh-CN" altLang="en-US" sz="8500" b="1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lvl="0" algn="ctr">
              <a:lnSpc>
                <a:spcPct val="100000"/>
              </a:lnSpc>
            </a:pPr>
            <a:r>
              <a:rPr lang="zh-CN" altLang="en-US" sz="6400" b="1" dirty="0">
                <a:solidFill>
                  <a:srgbClr val="373737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选题缘起</a:t>
            </a:r>
            <a:endParaRPr lang="ko-KR" sz="6400" b="1" i="0" u="none" strike="noStrike" dirty="0">
              <a:solidFill>
                <a:srgbClr val="373737"/>
              </a:solidFill>
              <a:latin typeface="Songti SC" panose="02010800040101010101" pitchFamily="2" charset="-122"/>
              <a:ea typeface="paybooc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lvl="0" algn="ctr">
              <a:lnSpc>
                <a:spcPct val="100000"/>
              </a:lnSpc>
            </a:pPr>
            <a:r>
              <a:rPr lang="en-US" altLang="zh-CN" sz="5065" dirty="0">
                <a:solidFill>
                  <a:srgbClr val="FFFFFF"/>
                </a:solidFill>
                <a:latin typeface="paybooc ExtraBold"/>
              </a:rPr>
              <a:t>1.1</a:t>
            </a:r>
            <a:endParaRPr lang="en-GB" sz="5065" b="0" i="0" u="none" strike="noStrike" dirty="0">
              <a:solidFill>
                <a:srgbClr val="FFFFFF"/>
              </a:solidFill>
              <a:latin typeface="paybooc ExtraBold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14020800" y="3810000"/>
          <a:ext cx="6883400" cy="5562600"/>
        </p:xfrm>
        <a:graphic>
          <a:graphicData uri="http://schemas.openxmlformats.org/drawingml/2006/table">
            <a:tbl>
              <a:tblPr/>
              <a:tblGrid>
                <a:gridCol w="6883400"/>
              </a:tblGrid>
              <a:tr h="55626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57150" cmpd="sng">
                      <a:solidFill>
                        <a:srgbClr val="B8C9C9"/>
                      </a:solidFill>
                      <a:prstDash val="lgDash"/>
                    </a:lnL>
                    <a:lnR w="57150" cmpd="sng">
                      <a:solidFill>
                        <a:srgbClr val="B8C9C9"/>
                      </a:solidFill>
                      <a:prstDash val="lgDash"/>
                    </a:lnR>
                    <a:lnT w="57150" cmpd="sng">
                      <a:solidFill>
                        <a:srgbClr val="B8C9C9"/>
                      </a:solidFill>
                      <a:prstDash val="lgDash"/>
                    </a:lnT>
                    <a:lnB w="57150" cmpd="sng">
                      <a:solidFill>
                        <a:srgbClr val="B8C9C9"/>
                      </a:solidFill>
                      <a:prstDash val="lgDash"/>
                    </a:lnB>
                  </a:tcPr>
                </a:tc>
              </a:tr>
            </a:tbl>
          </a:graphicData>
        </a:graphic>
      </p:graphicFrame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400" y="3517900"/>
            <a:ext cx="19752264" cy="9334500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2352420" y="9448801"/>
            <a:ext cx="19593180" cy="3276600"/>
            <a:chOff x="2352420" y="9448801"/>
            <a:chExt cx="19593180" cy="3276600"/>
          </a:xfrm>
        </p:grpSpPr>
        <p:sp>
          <p:nvSpPr>
            <p:cNvPr id="58" name="矩形 57"/>
            <p:cNvSpPr/>
            <p:nvPr/>
          </p:nvSpPr>
          <p:spPr>
            <a:xfrm>
              <a:off x="2352420" y="9448801"/>
              <a:ext cx="19593180" cy="3276600"/>
            </a:xfrm>
            <a:prstGeom prst="rect">
              <a:avLst/>
            </a:prstGeom>
            <a:solidFill>
              <a:srgbClr val="EEF5F4">
                <a:alpha val="85000"/>
              </a:srgbClr>
            </a:solidFill>
            <a:ln>
              <a:solidFill>
                <a:srgbClr val="EEF5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8500" dirty="0">
                  <a:solidFill>
                    <a:schemeClr val="tx1"/>
                  </a:solidFill>
                  <a:latin typeface="Songti SC" panose="02010800040101010101" pitchFamily="2" charset="-122"/>
                  <a:ea typeface="Songti SC" panose="02010800040101010101" pitchFamily="2" charset="-122"/>
                </a:rPr>
                <a:t>大语言模型能否代替（或辅助）人类</a:t>
              </a:r>
              <a:endParaRPr kumimoji="1" lang="en-US" altLang="zh-CN" sz="8500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endParaRPr>
            </a:p>
            <a:p>
              <a:pPr algn="ctr"/>
              <a:r>
                <a:rPr kumimoji="1" lang="zh-CN" altLang="en-US" sz="8500" dirty="0">
                  <a:solidFill>
                    <a:schemeClr val="tx1"/>
                  </a:solidFill>
                  <a:latin typeface="Songti SC" panose="02010800040101010101" pitchFamily="2" charset="-122"/>
                  <a:ea typeface="Songti SC" panose="02010800040101010101" pitchFamily="2" charset="-122"/>
                </a:rPr>
                <a:t>做初译审核的工作？</a:t>
              </a:r>
              <a:endParaRPr kumimoji="1" lang="zh-CN" altLang="en-US" sz="8500" b="1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  <p:pic>
          <p:nvPicPr>
            <p:cNvPr id="59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8675" y="11128375"/>
              <a:ext cx="1314450" cy="13144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660400"/>
            <a:ext cx="22529800" cy="12395200"/>
          </a:xfrm>
          <a:prstGeom prst="rect">
            <a:avLst/>
          </a:prstGeom>
          <a:ln w="19050">
            <a:solidFill>
              <a:srgbClr val="B8C9C9"/>
            </a:solidFill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930400"/>
            <a:ext cx="20701000" cy="1384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304800"/>
            <a:ext cx="2540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304800"/>
            <a:ext cx="2540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0" y="304800"/>
            <a:ext cx="2540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304800"/>
            <a:ext cx="2540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00" y="304800"/>
            <a:ext cx="2540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8100" y="304800"/>
            <a:ext cx="254000" cy="825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6800" y="304800"/>
            <a:ext cx="254000" cy="82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500" y="304800"/>
            <a:ext cx="2540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4200" y="304800"/>
            <a:ext cx="254000" cy="825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304800"/>
            <a:ext cx="254000" cy="8255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889500" y="2082800"/>
            <a:ext cx="15798800" cy="1143000"/>
          </a:xfrm>
          <a:prstGeom prst="rect">
            <a:avLst/>
          </a:prstGeom>
        </p:spPr>
        <p:txBody>
          <a:bodyPr lIns="0" tIns="8128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Songti SC" panose="02010800040101010101" pitchFamily="2" charset="-122"/>
                <a:ea typeface="Songti SC" panose="02010800040101010101" pitchFamily="2" charset="-122"/>
                <a:cs typeface="+mn-cs"/>
              </a:rPr>
              <a:t>研究问题</a:t>
            </a:r>
            <a:endParaRPr kumimoji="0" lang="ko-KR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Songti SC" panose="02010800040101010101" pitchFamily="2" charset="-122"/>
              <a:ea typeface="paybooc Bold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044700" y="2159000"/>
            <a:ext cx="1117600" cy="901700"/>
          </a:xfrm>
          <a:prstGeom prst="rect">
            <a:avLst/>
          </a:prstGeom>
        </p:spPr>
        <p:txBody>
          <a:bodyPr lIns="0" tIns="64347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ybooc ExtraBold"/>
                <a:ea typeface="宋体" pitchFamily="2" charset="-122"/>
                <a:cs typeface="+mn-cs"/>
              </a:rPr>
              <a:t>1.2</a:t>
            </a:r>
            <a:endParaRPr kumimoji="0" lang="en-GB" sz="5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ybooc ExtraBold"/>
              <a:ea typeface="+mn-ea"/>
              <a:cs typeface="+mn-cs"/>
            </a:endParaRPr>
          </a:p>
        </p:txBody>
      </p:sp>
      <p:sp>
        <p:nvSpPr>
          <p:cNvPr id="4" name="iṩļîḍê"/>
          <p:cNvSpPr txBox="1"/>
          <p:nvPr/>
        </p:nvSpPr>
        <p:spPr>
          <a:xfrm>
            <a:off x="8331200" y="5315748"/>
            <a:ext cx="9199748" cy="18315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3765">
              <a:buSzPct val="25000"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“Can LLMs be used for effective quality assessment of translations?</a:t>
            </a:r>
            <a:r>
              <a:rPr lang="zh-CN" altLang="en-US" sz="4500" b="1" dirty="0">
                <a:latin typeface="Times New Roman" panose="02020503050405090304" pitchFamily="18" charset="0"/>
                <a:ea typeface="Songti SC" panose="02010800040101010101" pitchFamily="2" charset="-122"/>
                <a:cs typeface="Times New Roman" panose="02020503050405090304" pitchFamily="18" charset="0"/>
              </a:rPr>
              <a:t>”</a:t>
            </a:r>
            <a:endParaRPr kumimoji="0" lang="en-US" altLang="zh-C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503050405090304" pitchFamily="18" charset="0"/>
              <a:ea typeface="Songti SC" panose="02010800040101010101" pitchFamily="2" charset="-122"/>
              <a:cs typeface="Times New Roman" panose="0202050305040509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7432" y="7753345"/>
            <a:ext cx="4398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30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Kocmi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 &amp; </a:t>
            </a:r>
            <a:r>
              <a:rPr lang="en-GB" altLang="zh-CN" sz="3000" dirty="0" err="1">
                <a:latin typeface="Songti SC" panose="02010800040101010101" pitchFamily="2" charset="-122"/>
                <a:ea typeface="Songti SC" panose="02010800040101010101" pitchFamily="2" charset="-122"/>
              </a:rPr>
              <a:t>Federmann</a:t>
            </a:r>
            <a:r>
              <a:rPr lang="en-GB" altLang="zh-CN" sz="3000" dirty="0">
                <a:latin typeface="Songti SC" panose="02010800040101010101" pitchFamily="2" charset="-122"/>
                <a:ea typeface="Songti SC" panose="02010800040101010101" pitchFamily="2" charset="-122"/>
              </a:rPr>
              <a:t>, 2023</a:t>
            </a:r>
            <a:endParaRPr lang="en-GB" altLang="zh-CN" sz="3000" dirty="0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7209652" y="4476085"/>
            <a:ext cx="10849748" cy="3541198"/>
          </a:xfrm>
          <a:prstGeom prst="wedgeEllipseCallout">
            <a:avLst>
              <a:gd name="adj1" fmla="val -59665"/>
              <a:gd name="adj2" fmla="val 5186"/>
            </a:avLst>
          </a:prstGeom>
          <a:noFill/>
          <a:ln w="19050">
            <a:solidFill>
              <a:srgbClr val="B8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907432" y="9111745"/>
            <a:ext cx="3568275" cy="1927477"/>
            <a:chOff x="4753942" y="10343301"/>
            <a:chExt cx="3568275" cy="1927477"/>
          </a:xfrm>
        </p:grpSpPr>
        <p:pic>
          <p:nvPicPr>
            <p:cNvPr id="17" name="Picture 4" descr="论文图标图片素材_免费论文图标PNG设计图片大全_图精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08" b="98846" l="10000" r="90000">
                          <a14:foregroundMark x1="47692" y1="27308" x2="47692" y2="27308"/>
                          <a14:foregroundMark x1="48846" y1="33846" x2="48846" y2="33846"/>
                          <a14:foregroundMark x1="52308" y1="40385" x2="52308" y2="40385"/>
                          <a14:foregroundMark x1="56538" y1="46923" x2="56538" y2="46923"/>
                          <a14:foregroundMark x1="14231" y1="37308" x2="14231" y2="37308"/>
                          <a14:foregroundMark x1="14231" y1="4231" x2="14231" y2="4231"/>
                          <a14:foregroundMark x1="55000" y1="2692" x2="55000" y2="2692"/>
                          <a14:foregroundMark x1="61923" y1="53077" x2="61923" y2="53077"/>
                          <a14:foregroundMark x1="58846" y1="60000" x2="58846" y2="60000"/>
                          <a14:foregroundMark x1="58846" y1="66154" x2="58846" y2="66154"/>
                          <a14:foregroundMark x1="58077" y1="71923" x2="58077" y2="71923"/>
                          <a14:foregroundMark x1="59231" y1="78462" x2="59231" y2="78462"/>
                          <a14:foregroundMark x1="58462" y1="85769" x2="58462" y2="85769"/>
                          <a14:foregroundMark x1="83846" y1="94231" x2="83846" y2="94231"/>
                          <a14:foregroundMark x1="75385" y1="98846" x2="75385" y2="98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942" y="10449222"/>
              <a:ext cx="1230922" cy="1230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椭圆形标注 20"/>
            <p:cNvSpPr/>
            <p:nvPr/>
          </p:nvSpPr>
          <p:spPr>
            <a:xfrm>
              <a:off x="6239596" y="10343301"/>
              <a:ext cx="2082621" cy="1230922"/>
            </a:xfrm>
            <a:prstGeom prst="wedgeEllipseCallout">
              <a:avLst>
                <a:gd name="adj1" fmla="val -59665"/>
                <a:gd name="adj2" fmla="val 5186"/>
              </a:avLst>
            </a:prstGeom>
            <a:noFill/>
            <a:ln w="19050">
              <a:solidFill>
                <a:srgbClr val="B8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00646" y="10727929"/>
              <a:ext cx="1750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latin typeface="Songti SC" panose="02010800040101010101" pitchFamily="2" charset="-122"/>
                  <a:ea typeface="Songti SC" panose="02010800040101010101" pitchFamily="2" charset="-122"/>
                </a:rPr>
                <a:t>不要源文！</a:t>
              </a:r>
              <a:endParaRPr kumimoji="1" lang="en-US" altLang="zh-CN" dirty="0"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841052" y="11824502"/>
              <a:ext cx="1293944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2300" dirty="0">
                  <a:latin typeface="Songti SC" panose="02010800040101010101" pitchFamily="2" charset="-122"/>
                  <a:ea typeface="Songti SC" panose="02010800040101010101" pitchFamily="2" charset="-122"/>
                </a:rPr>
                <a:t>ACL2024</a:t>
              </a:r>
              <a:endParaRPr lang="en-GB" altLang="zh-CN" sz="2300" dirty="0"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783126" y="9111745"/>
            <a:ext cx="4289474" cy="1904084"/>
            <a:chOff x="14715647" y="8799801"/>
            <a:chExt cx="4289474" cy="1904084"/>
          </a:xfrm>
        </p:grpSpPr>
        <p:pic>
          <p:nvPicPr>
            <p:cNvPr id="18" name="Picture 4" descr="论文图标图片素材_免费论文图标PNG设计图片大全_图精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08" b="98846" l="10000" r="90000">
                          <a14:foregroundMark x1="47692" y1="27308" x2="47692" y2="27308"/>
                          <a14:foregroundMark x1="48846" y1="33846" x2="48846" y2="33846"/>
                          <a14:foregroundMark x1="52308" y1="40385" x2="52308" y2="40385"/>
                          <a14:foregroundMark x1="56538" y1="46923" x2="56538" y2="46923"/>
                          <a14:foregroundMark x1="14231" y1="37308" x2="14231" y2="37308"/>
                          <a14:foregroundMark x1="14231" y1="4231" x2="14231" y2="4231"/>
                          <a14:foregroundMark x1="55000" y1="2692" x2="55000" y2="2692"/>
                          <a14:foregroundMark x1="61923" y1="53077" x2="61923" y2="53077"/>
                          <a14:foregroundMark x1="58846" y1="60000" x2="58846" y2="60000"/>
                          <a14:foregroundMark x1="58846" y1="66154" x2="58846" y2="66154"/>
                          <a14:foregroundMark x1="58077" y1="71923" x2="58077" y2="71923"/>
                          <a14:foregroundMark x1="59231" y1="78462" x2="59231" y2="78462"/>
                          <a14:foregroundMark x1="58462" y1="85769" x2="58462" y2="85769"/>
                          <a14:foregroundMark x1="83846" y1="94231" x2="83846" y2="94231"/>
                          <a14:foregroundMark x1="75385" y1="98846" x2="75385" y2="98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3121" y="8799801"/>
              <a:ext cx="1230922" cy="1230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椭圆形标注 21"/>
            <p:cNvSpPr/>
            <p:nvPr/>
          </p:nvSpPr>
          <p:spPr>
            <a:xfrm>
              <a:off x="14715647" y="8799801"/>
              <a:ext cx="2419410" cy="1230922"/>
            </a:xfrm>
            <a:prstGeom prst="wedgeEllipseCallout">
              <a:avLst>
                <a:gd name="adj1" fmla="val 57490"/>
                <a:gd name="adj2" fmla="val 11768"/>
              </a:avLst>
            </a:prstGeom>
            <a:noFill/>
            <a:ln w="19050">
              <a:solidFill>
                <a:srgbClr val="B8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260733" y="10257609"/>
              <a:ext cx="174438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zh-CN" sz="2300" dirty="0">
                  <a:latin typeface="Songti SC" panose="02010800040101010101" pitchFamily="2" charset="-122"/>
                  <a:ea typeface="Songti SC" panose="02010800040101010101" pitchFamily="2" charset="-122"/>
                </a:rPr>
                <a:t>EMNLP2024</a:t>
              </a:r>
              <a:endParaRPr lang="en-GB" altLang="zh-CN" sz="2300" dirty="0"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384651" y="9180561"/>
              <a:ext cx="1750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latin typeface="Songti SC" panose="02010800040101010101" pitchFamily="2" charset="-122"/>
                  <a:ea typeface="Songti SC" panose="02010800040101010101" pitchFamily="2" charset="-122"/>
                </a:rPr>
                <a:t>要源文！</a:t>
              </a:r>
              <a:endParaRPr kumimoji="1" lang="en-US" altLang="zh-CN" dirty="0">
                <a:latin typeface="Songti SC" panose="02010800040101010101" pitchFamily="2" charset="-122"/>
                <a:ea typeface="Songti SC" panose="02010800040101010101" pitchFamily="2" charset="-122"/>
              </a:endParaRPr>
            </a:p>
          </p:txBody>
        </p:sp>
      </p:grpSp>
      <p:pic>
        <p:nvPicPr>
          <p:cNvPr id="27" name="Picture 2" descr="卡通商务图片素材_免费卡通商务PNG设计图片大全_第28页_图精灵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130401"/>
            <a:ext cx="3914627" cy="3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2980120" y="4876800"/>
            <a:ext cx="18326968" cy="3367369"/>
          </a:xfrm>
          <a:prstGeom prst="rect">
            <a:avLst/>
          </a:prstGeom>
          <a:solidFill>
            <a:srgbClr val="EEF5F4"/>
          </a:solidFill>
          <a:ln>
            <a:solidFill>
              <a:srgbClr val="EEF5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5000" b="1" dirty="0">
                <a:solidFill>
                  <a:schemeClr val="tx1"/>
                </a:solidFill>
                <a:latin typeface="Songti SC" panose="02010800040101010101" pitchFamily="2" charset="-122"/>
                <a:ea typeface="Songti SC" panose="02010800040101010101" pitchFamily="2" charset="-122"/>
              </a:rPr>
              <a:t>这两篇论文在模型、语料、语言对上完全不一致。这提醒我们：这个问题的答案取决于用什么语料、模型、语言对等多个因素，答案“因情况而异”，需要具体情况具体分析。</a:t>
            </a:r>
            <a:endParaRPr kumimoji="1" lang="zh-CN" altLang="en-US" sz="5000" b="1" dirty="0">
              <a:solidFill>
                <a:schemeClr val="tx1"/>
              </a:solidFill>
              <a:latin typeface="Songti SC" panose="02010800040101010101" pitchFamily="2" charset="-122"/>
              <a:ea typeface="Songti SC" panose="02010800040101010101" pitchFamily="2" charset="-122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6547086" y="8759405"/>
          <a:ext cx="11131314" cy="3738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14602"/>
                <a:gridCol w="4908356"/>
                <a:gridCol w="4908356"/>
              </a:tblGrid>
              <a:tr h="689395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ACL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2024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EMNLP2024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87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语言对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En-De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 err="1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Zh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-En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En-Ru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EN-DE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EN-MR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EN-ZH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ET-EN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NE-EN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RO-EN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RU-EN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SI-EN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787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模型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GPT-3.5-turbo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Llama2-7B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Llama2-13B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Llama2-70B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Mistral-7B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OpenChat3.5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Llama-2-7B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-Chat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Gemma-7B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Llama-2-13B</a:t>
                      </a:r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-Chat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Qwen1.5-14B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、</a:t>
                      </a:r>
                      <a:r>
                        <a:rPr lang="en-GB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Mixtral-8x7B-AWQ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8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语料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WMT22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（全部）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WMT22</a:t>
                      </a:r>
                      <a:r>
                        <a:rPr lang="zh-CN" altLang="en-US" sz="2400" dirty="0">
                          <a:latin typeface="Songti SC" panose="02010800040101010101" pitchFamily="2" charset="-122"/>
                          <a:ea typeface="Songti SC" panose="02010800040101010101" pitchFamily="2" charset="-122"/>
                        </a:rPr>
                        <a:t>（部分）</a:t>
                      </a:r>
                      <a:endParaRPr lang="zh-CN" altLang="en-US" sz="2400" dirty="0">
                        <a:latin typeface="Songti SC" panose="02010800040101010101" pitchFamily="2" charset="-122"/>
                        <a:ea typeface="Songti SC" panose="02010800040101010101" pitchFamily="2" charset="-122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12723</Words>
  <Application>WPS 文字</Application>
  <PresentationFormat>自定义</PresentationFormat>
  <Paragraphs>1170</Paragraphs>
  <Slides>59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91" baseType="lpstr">
      <vt:lpstr>Arial</vt:lpstr>
      <vt:lpstr>宋体</vt:lpstr>
      <vt:lpstr>Wingdings</vt:lpstr>
      <vt:lpstr>Songti SC</vt:lpstr>
      <vt:lpstr>paybooc Medium</vt:lpstr>
      <vt:lpstr>Thonburi</vt:lpstr>
      <vt:lpstr>Noto Sans CJK KR DemiLight</vt:lpstr>
      <vt:lpstr>paybooc ExtraBold</vt:lpstr>
      <vt:lpstr>等线</vt:lpstr>
      <vt:lpstr>等线</vt:lpstr>
      <vt:lpstr>paybooc Bold</vt:lpstr>
      <vt:lpstr>Times New Roman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Arial</vt:lpstr>
      <vt:lpstr>Noto Sans CJK KR Light</vt:lpstr>
      <vt:lpstr>Malgun Gothic</vt:lpstr>
      <vt:lpstr>Apple SD Gothic Neo</vt:lpstr>
      <vt:lpstr>Noto Sans CJK KR DemiLight</vt:lpstr>
      <vt:lpstr>Noto Sans CJK KR Light</vt:lpstr>
      <vt:lpstr>paybooc Bold</vt:lpstr>
      <vt:lpstr>paybooc ExtraBold</vt:lpstr>
      <vt:lpstr>paybooc Medium</vt:lpstr>
      <vt:lpstr>等线</vt:lpstr>
      <vt:lpstr>苹方-简</vt:lpstr>
      <vt:lpstr>BatangChe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崔香</cp:lastModifiedBy>
  <cp:revision>14</cp:revision>
  <dcterms:created xsi:type="dcterms:W3CDTF">2026-01-25T09:57:58Z</dcterms:created>
  <dcterms:modified xsi:type="dcterms:W3CDTF">2026-01-25T09:57:58Z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42AB1B5F8419C81826E97569CD7967ED_43</vt:lpwstr>
  </property>
  <property fmtid="{D5CDD505-2E9C-101B-9397-08002B2CF9AE}" pid="3" name="KSOProductBuildVer">
    <vt:lpwstr>2052-12.1.21861.21861</vt:lpwstr>
  </property>
</Properties>
</file>