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notesSlides/notesSlide2.xml" ContentType="application/vnd.openxmlformats-officedocument.presentationml.notesSlide+xml"/>
  <Override PartName="/ppt/tags/tag37.xml" ContentType="application/vnd.openxmlformats-officedocument.presentationml.tags+xml"/>
  <Override PartName="/ppt/notesSlides/notesSlide3.xml" ContentType="application/vnd.openxmlformats-officedocument.presentationml.notesSlide+xml"/>
  <Override PartName="/ppt/tags/tag38.xml" ContentType="application/vnd.openxmlformats-officedocument.presentationml.tags+xml"/>
  <Override PartName="/ppt/notesSlides/notesSlide4.xml" ContentType="application/vnd.openxmlformats-officedocument.presentationml.notesSlide+xml"/>
  <Override PartName="/ppt/tags/tag39.xml" ContentType="application/vnd.openxmlformats-officedocument.presentationml.tags+xml"/>
  <Override PartName="/ppt/notesSlides/notesSlide5.xml" ContentType="application/vnd.openxmlformats-officedocument.presentationml.notesSlide+xml"/>
  <Override PartName="/ppt/tags/tag40.xml" ContentType="application/vnd.openxmlformats-officedocument.presentationml.tags+xml"/>
  <Override PartName="/ppt/notesSlides/notesSlide6.xml" ContentType="application/vnd.openxmlformats-officedocument.presentationml.notesSlide+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notesSlides/notesSlide7.xml" ContentType="application/vnd.openxmlformats-officedocument.presentationml.notesSlide+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8.xml" ContentType="application/vnd.openxmlformats-officedocument.presentationml.notesSlide+xml"/>
  <Override PartName="/ppt/tags/tag48.xml" ContentType="application/vnd.openxmlformats-officedocument.presentationml.tags+xml"/>
  <Override PartName="/ppt/notesSlides/notesSlide9.xml" ContentType="application/vnd.openxmlformats-officedocument.presentationml.notesSlide+xml"/>
  <Override PartName="/ppt/tags/tag49.xml" ContentType="application/vnd.openxmlformats-officedocument.presentationml.tags+xml"/>
  <Override PartName="/ppt/notesSlides/notesSlide10.xml" ContentType="application/vnd.openxmlformats-officedocument.presentationml.notesSlide+xml"/>
  <Override PartName="/ppt/tags/tag50.xml" ContentType="application/vnd.openxmlformats-officedocument.presentationml.tags+xml"/>
  <Override PartName="/ppt/notesSlides/notesSlide11.xml" ContentType="application/vnd.openxmlformats-officedocument.presentationml.notesSlide+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notesSlides/notesSlide12.xml" ContentType="application/vnd.openxmlformats-officedocument.presentationml.notesSlide+xml"/>
  <Override PartName="/ppt/tags/tag57.xml" ContentType="application/vnd.openxmlformats-officedocument.presentationml.tags+xml"/>
  <Override PartName="/ppt/notesSlides/notesSlide13.xml" ContentType="application/vnd.openxmlformats-officedocument.presentationml.notesSlide+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notesSlides/notesSlide14.xml" ContentType="application/vnd.openxmlformats-officedocument.presentationml.notesSlide+xml"/>
  <Override PartName="/ppt/tags/tag62.xml" ContentType="application/vnd.openxmlformats-officedocument.presentationml.tags+xml"/>
  <Override PartName="/ppt/notesSlides/notesSlide15.xml" ContentType="application/vnd.openxmlformats-officedocument.presentationml.notesSlide+xml"/>
  <Override PartName="/ppt/tags/tag63.xml" ContentType="application/vnd.openxmlformats-officedocument.presentationml.tags+xml"/>
  <Override PartName="/ppt/notesSlides/notesSlide16.xml" ContentType="application/vnd.openxmlformats-officedocument.presentationml.notesSlide+xml"/>
  <Override PartName="/ppt/tags/tag64.xml" ContentType="application/vnd.openxmlformats-officedocument.presentationml.tags+xml"/>
  <Override PartName="/ppt/notesSlides/notesSlide17.xml" ContentType="application/vnd.openxmlformats-officedocument.presentationml.notesSlide+xml"/>
  <Override PartName="/ppt/tags/tag65.xml" ContentType="application/vnd.openxmlformats-officedocument.presentationml.tags+xml"/>
  <Override PartName="/ppt/notesSlides/notesSlide18.xml" ContentType="application/vnd.openxmlformats-officedocument.presentationml.notesSlide+xml"/>
  <Override PartName="/ppt/tags/tag66.xml" ContentType="application/vnd.openxmlformats-officedocument.presentationml.tags+xml"/>
  <Override PartName="/ppt/notesSlides/notesSlide19.xml" ContentType="application/vnd.openxmlformats-officedocument.presentationml.notesSlide+xml"/>
  <Override PartName="/ppt/tags/tag67.xml" ContentType="application/vnd.openxmlformats-officedocument.presentationml.tags+xml"/>
  <Override PartName="/ppt/notesSlides/notesSlide20.xml" ContentType="application/vnd.openxmlformats-officedocument.presentationml.notesSlide+xml"/>
  <Override PartName="/ppt/tags/tag68.xml" ContentType="application/vnd.openxmlformats-officedocument.presentationml.tags+xml"/>
  <Override PartName="/ppt/notesSlides/notesSlide21.xml" ContentType="application/vnd.openxmlformats-officedocument.presentationml.notesSlide+xml"/>
  <Override PartName="/ppt/tags/tag69.xml" ContentType="application/vnd.openxmlformats-officedocument.presentationml.tags+xml"/>
  <Override PartName="/ppt/notesSlides/notesSlide22.xml" ContentType="application/vnd.openxmlformats-officedocument.presentationml.notesSlide+xml"/>
  <Override PartName="/ppt/tags/tag70.xml" ContentType="application/vnd.openxmlformats-officedocument.presentationml.tags+xml"/>
  <Override PartName="/ppt/notesSlides/notesSlide23.xml" ContentType="application/vnd.openxmlformats-officedocument.presentationml.notesSlide+xml"/>
  <Override PartName="/ppt/tags/tag71.xml" ContentType="application/vnd.openxmlformats-officedocument.presentationml.tags+xml"/>
  <Override PartName="/ppt/notesSlides/notesSlide24.xml" ContentType="application/vnd.openxmlformats-officedocument.presentationml.notesSlide+xml"/>
  <Override PartName="/ppt/tags/tag72.xml" ContentType="application/vnd.openxmlformats-officedocument.presentationml.tags+xml"/>
  <Override PartName="/ppt/notesSlides/notesSlide25.xml" ContentType="application/vnd.openxmlformats-officedocument.presentationml.notesSlide+xml"/>
  <Override PartName="/ppt/tags/tag73.xml" ContentType="application/vnd.openxmlformats-officedocument.presentationml.tags+xml"/>
  <Override PartName="/ppt/notesSlides/notesSlide26.xml" ContentType="application/vnd.openxmlformats-officedocument.presentationml.notesSlide+xml"/>
  <Override PartName="/ppt/tags/tag74.xml" ContentType="application/vnd.openxmlformats-officedocument.presentationml.tags+xml"/>
  <Override PartName="/ppt/notesSlides/notesSlide27.xml" ContentType="application/vnd.openxmlformats-officedocument.presentationml.notesSlide+xml"/>
  <Override PartName="/ppt/tags/tag75.xml" ContentType="application/vnd.openxmlformats-officedocument.presentationml.tags+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 id="2147483669" r:id="rId2"/>
    <p:sldMasterId id="2147483690" r:id="rId3"/>
  </p:sldMasterIdLst>
  <p:notesMasterIdLst>
    <p:notesMasterId r:id="rId32"/>
  </p:notesMasterIdLst>
  <p:sldIdLst>
    <p:sldId id="308" r:id="rId4"/>
    <p:sldId id="311" r:id="rId5"/>
    <p:sldId id="314" r:id="rId6"/>
    <p:sldId id="638" r:id="rId7"/>
    <p:sldId id="639" r:id="rId8"/>
    <p:sldId id="640" r:id="rId9"/>
    <p:sldId id="641" r:id="rId10"/>
    <p:sldId id="643" r:id="rId11"/>
    <p:sldId id="642" r:id="rId12"/>
    <p:sldId id="644" r:id="rId13"/>
    <p:sldId id="645" r:id="rId14"/>
    <p:sldId id="647" r:id="rId15"/>
    <p:sldId id="648" r:id="rId16"/>
    <p:sldId id="649" r:id="rId17"/>
    <p:sldId id="650" r:id="rId18"/>
    <p:sldId id="651" r:id="rId19"/>
    <p:sldId id="652" r:id="rId20"/>
    <p:sldId id="653" r:id="rId21"/>
    <p:sldId id="654" r:id="rId22"/>
    <p:sldId id="655" r:id="rId23"/>
    <p:sldId id="656" r:id="rId24"/>
    <p:sldId id="657" r:id="rId25"/>
    <p:sldId id="658" r:id="rId26"/>
    <p:sldId id="659" r:id="rId27"/>
    <p:sldId id="660" r:id="rId28"/>
    <p:sldId id="661" r:id="rId29"/>
    <p:sldId id="662" r:id="rId30"/>
    <p:sldId id="637" r:id="rId31"/>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素材" id="{548E6020-DE2C-4A43-8C4A-E92BE1952416}">
          <p14:sldIdLst>
            <p14:sldId id="308"/>
            <p14:sldId id="311"/>
            <p14:sldId id="314"/>
            <p14:sldId id="638"/>
            <p14:sldId id="639"/>
            <p14:sldId id="640"/>
            <p14:sldId id="641"/>
            <p14:sldId id="643"/>
            <p14:sldId id="642"/>
            <p14:sldId id="644"/>
            <p14:sldId id="645"/>
            <p14:sldId id="647"/>
            <p14:sldId id="648"/>
            <p14:sldId id="649"/>
            <p14:sldId id="650"/>
            <p14:sldId id="651"/>
            <p14:sldId id="652"/>
            <p14:sldId id="653"/>
            <p14:sldId id="654"/>
            <p14:sldId id="655"/>
            <p14:sldId id="656"/>
            <p14:sldId id="657"/>
            <p14:sldId id="658"/>
            <p14:sldId id="659"/>
            <p14:sldId id="660"/>
            <p14:sldId id="661"/>
            <p14:sldId id="662"/>
            <p14:sldId id="637"/>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杨 伟洲" initials="杨" lastIdx="1" clrIdx="0"/>
  <p:cmAuthor id="2" name="Fish Zheng" initials="FZ" lastIdx="1" clrIdx="1"/>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9A0001"/>
    <a:srgbClr val="BFBFBF"/>
    <a:srgbClr val="CEAB6E"/>
    <a:srgbClr val="A6A6A6"/>
    <a:srgbClr val="B1B1B1"/>
    <a:srgbClr val="063771"/>
    <a:srgbClr val="222A35"/>
    <a:srgbClr val="A23341"/>
    <a:srgbClr val="DCDCDC"/>
    <a:srgbClr val="40404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002" autoAdjust="0"/>
    <p:restoredTop sz="84544" autoAdjust="0"/>
  </p:normalViewPr>
  <p:slideViewPr>
    <p:cSldViewPr snapToGrid="0">
      <p:cViewPr varScale="1">
        <p:scale>
          <a:sx n="134" d="100"/>
          <a:sy n="134" d="100"/>
        </p:scale>
        <p:origin x="990" y="126"/>
      </p:cViewPr>
      <p:guideLst/>
    </p:cSldViewPr>
  </p:slideViewPr>
  <p:outlineViewPr>
    <p:cViewPr>
      <p:scale>
        <a:sx n="33" d="100"/>
        <a:sy n="33" d="100"/>
      </p:scale>
      <p:origin x="0" y="0"/>
    </p:cViewPr>
  </p:outlineViewPr>
  <p:notesTextViewPr>
    <p:cViewPr>
      <p:scale>
        <a:sx n="150" d="100"/>
        <a:sy n="150" d="100"/>
      </p:scale>
      <p:origin x="0" y="0"/>
    </p:cViewPr>
  </p:notesTextViewPr>
  <p:sorterViewPr>
    <p:cViewPr>
      <p:scale>
        <a:sx n="66" d="100"/>
        <a:sy n="66" d="100"/>
      </p:scale>
      <p:origin x="0" y="-4118"/>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presProps" Target="pres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commentAuthors" Target="commentAuthor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viewProps" Target="viewProps.xml"/><Relationship Id="rId8" Type="http://schemas.openxmlformats.org/officeDocument/2006/relationships/slide" Target="slides/slide5.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A399999-22BB-4EB1-820B-6F546983B52B}" type="datetimeFigureOut">
              <a:rPr lang="zh-CN" altLang="en-US" smtClean="0"/>
              <a:t>2026/2/24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2A75D99-2AE7-49F1-BB03-59E2BF5579C1}"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各位老师好，我是</a:t>
            </a:r>
            <a:r>
              <a:rPr lang="en-US" altLang="zh-CN" dirty="0"/>
              <a:t>23</a:t>
            </a:r>
            <a:r>
              <a:rPr lang="zh-CN" altLang="en-US" dirty="0"/>
              <a:t>级博士生胡楠，我汇报的研究主题为</a:t>
            </a:r>
            <a:r>
              <a:rPr lang="zh-CN" altLang="en-US" sz="1200" b="1" dirty="0">
                <a:latin typeface="仿宋" panose="02010609060101010101" pitchFamily="49" charset="-122"/>
                <a:ea typeface="仿宋" panose="02010609060101010101" pitchFamily="49" charset="-122"/>
                <a:cs typeface="+mn-ea"/>
                <a:sym typeface="Arial" panose="020B0604020202020204" pitchFamily="34" charset="0"/>
              </a:rPr>
              <a:t>知识库驱动的语言数据生成，</a:t>
            </a:r>
            <a:r>
              <a:rPr lang="en-US" altLang="zh-CN" sz="1200" b="1" dirty="0">
                <a:latin typeface="仿宋" panose="02010609060101010101" pitchFamily="49" charset="-122"/>
                <a:ea typeface="仿宋" panose="02010609060101010101" pitchFamily="49" charset="-122"/>
                <a:cs typeface="+mn-ea"/>
                <a:sym typeface="Arial" panose="020B0604020202020204" pitchFamily="34" charset="0"/>
              </a:rPr>
              <a:t>——</a:t>
            </a:r>
            <a:r>
              <a:rPr lang="zh-CN" altLang="en-US" sz="1200" b="1" dirty="0">
                <a:latin typeface="仿宋" panose="02010609060101010101" pitchFamily="49" charset="-122"/>
                <a:ea typeface="仿宋" panose="02010609060101010101" pitchFamily="49" charset="-122"/>
                <a:cs typeface="+mn-ea"/>
                <a:sym typeface="Arial" panose="020B0604020202020204" pitchFamily="34" charset="0"/>
              </a:rPr>
              <a:t>以空间方位推理测试题自动生成为例</a:t>
            </a:r>
          </a:p>
          <a:p>
            <a:pPr marL="0" marR="0" lvl="0" indent="0" algn="l" defTabSz="914400" rtl="0" eaLnBrk="1" fontAlgn="auto" latinLnBrk="0" hangingPunct="1">
              <a:lnSpc>
                <a:spcPct val="100000"/>
              </a:lnSpc>
              <a:spcBef>
                <a:spcPts val="0"/>
              </a:spcBef>
              <a:spcAft>
                <a:spcPts val="0"/>
              </a:spcAft>
              <a:buClrTx/>
              <a:buSzTx/>
              <a:buFontTx/>
              <a:buNone/>
              <a:tabLst/>
              <a:defRPr/>
            </a:pPr>
            <a:endParaRPr lang="zh-CN" altLang="en-US" sz="1200" b="1" dirty="0">
              <a:latin typeface="仿宋" panose="02010609060101010101" pitchFamily="49" charset="-122"/>
              <a:ea typeface="仿宋" panose="02010609060101010101" pitchFamily="49" charset="-122"/>
              <a:cs typeface="+mn-ea"/>
              <a:sym typeface="Arial" panose="020B0604020202020204" pitchFamily="34" charset="0"/>
            </a:endParaRPr>
          </a:p>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976351-DE34-BFD1-9488-19F472F0CDD8}"/>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CD063B93-2E82-2714-1CA6-0A2E8F2AA62C}"/>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9DEB6F46-978A-A82B-EDCE-A4307C727409}"/>
              </a:ext>
            </a:extLst>
          </p:cNvPr>
          <p:cNvSpPr>
            <a:spLocks noGrp="1"/>
          </p:cNvSpPr>
          <p:nvPr>
            <p:ph type="body" idx="1"/>
          </p:nvPr>
        </p:nvSpPr>
        <p:spPr/>
        <p:txBody>
          <a:bodyPr/>
          <a:lstStyle/>
          <a:p>
            <a:r>
              <a:rPr lang="zh-CN" altLang="en-US" dirty="0"/>
              <a:t>例如，向心六角和离心六角图式这类环形图式可以覆盖顺逆时针关系，而三层两列空间图式可以覆盖到上下关系</a:t>
            </a:r>
          </a:p>
        </p:txBody>
      </p:sp>
      <p:sp>
        <p:nvSpPr>
          <p:cNvPr id="4" name="灯片编号占位符 3">
            <a:extLst>
              <a:ext uri="{FF2B5EF4-FFF2-40B4-BE49-F238E27FC236}">
                <a16:creationId xmlns:a16="http://schemas.microsoft.com/office/drawing/2014/main" id="{A2B725B6-3702-577A-BDD8-948900360437}"/>
              </a:ext>
            </a:extLst>
          </p:cNvPr>
          <p:cNvSpPr>
            <a:spLocks noGrp="1"/>
          </p:cNvSpPr>
          <p:nvPr>
            <p:ph type="sldNum" sz="quarter" idx="5"/>
          </p:nvPr>
        </p:nvSpPr>
        <p:spPr/>
        <p:txBody>
          <a:bodyPr/>
          <a:lstStyle/>
          <a:p>
            <a:fld id="{C2A75D99-2AE7-49F1-BB03-59E2BF5579C1}" type="slidenum">
              <a:rPr lang="zh-CN" altLang="en-US" smtClean="0"/>
              <a:t>10</a:t>
            </a:fld>
            <a:endParaRPr lang="zh-CN" altLang="en-US"/>
          </a:p>
        </p:txBody>
      </p:sp>
    </p:spTree>
    <p:extLst>
      <p:ext uri="{BB962C8B-B14F-4D97-AF65-F5344CB8AC3E}">
        <p14:creationId xmlns:p14="http://schemas.microsoft.com/office/powerpoint/2010/main" val="380289807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2EBD0E-C3FD-3CC4-1925-92A1C8DE687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D725CE9C-9421-C3CE-F8C7-5E3E8F57250E}"/>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00F8A73A-7A3E-1E7F-AFB1-44BF1D1C9DC6}"/>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CF2CAAF1-F78C-E39C-4117-FE8CFAEE5304}"/>
              </a:ext>
            </a:extLst>
          </p:cNvPr>
          <p:cNvSpPr>
            <a:spLocks noGrp="1"/>
          </p:cNvSpPr>
          <p:nvPr>
            <p:ph type="sldNum" sz="quarter" idx="5"/>
          </p:nvPr>
        </p:nvSpPr>
        <p:spPr/>
        <p:txBody>
          <a:bodyPr/>
          <a:lstStyle/>
          <a:p>
            <a:fld id="{C2A75D99-2AE7-49F1-BB03-59E2BF5579C1}" type="slidenum">
              <a:rPr lang="zh-CN" altLang="en-US" smtClean="0"/>
              <a:t>11</a:t>
            </a:fld>
            <a:endParaRPr lang="zh-CN" altLang="en-US"/>
          </a:p>
        </p:txBody>
      </p:sp>
    </p:spTree>
    <p:extLst>
      <p:ext uri="{BB962C8B-B14F-4D97-AF65-F5344CB8AC3E}">
        <p14:creationId xmlns:p14="http://schemas.microsoft.com/office/powerpoint/2010/main" val="35053148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F79ABE-946C-164A-78F4-0ADD74B6EE4F}"/>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2BE04834-40D0-03B1-4FEB-0E72FBF4A572}"/>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4F6F77C0-5ACB-B23C-28BD-F42076E7B218}"/>
              </a:ext>
            </a:extLst>
          </p:cNvPr>
          <p:cNvSpPr>
            <a:spLocks noGrp="1"/>
          </p:cNvSpPr>
          <p:nvPr>
            <p:ph type="body" idx="1"/>
          </p:nvPr>
        </p:nvSpPr>
        <p:spPr/>
        <p:txBody>
          <a:bodyPr/>
          <a:lstStyle/>
          <a:p>
            <a:r>
              <a:rPr lang="zh-CN" altLang="en-US" dirty="0"/>
              <a:t>空间方位模板主要用于描述空间图式中实体的位置信息或实体间的方位关系信息</a:t>
            </a:r>
            <a:endParaRPr lang="en-US" altLang="zh-CN" dirty="0"/>
          </a:p>
          <a:p>
            <a:r>
              <a:rPr lang="zh-CN" altLang="en-US" dirty="0"/>
              <a:t>例如有模板：</a:t>
            </a:r>
            <a:r>
              <a:rPr lang="en-US" altLang="zh-CN" dirty="0"/>
              <a:t>X</a:t>
            </a:r>
            <a:r>
              <a:rPr lang="zh-CN" altLang="en-US" dirty="0"/>
              <a:t>在东侧和</a:t>
            </a:r>
            <a:r>
              <a:rPr lang="en-US" altLang="zh-CN" dirty="0"/>
              <a:t>X</a:t>
            </a:r>
            <a:r>
              <a:rPr lang="zh-CN" altLang="en-US" dirty="0"/>
              <a:t>在</a:t>
            </a:r>
            <a:r>
              <a:rPr lang="en-US" altLang="zh-CN" dirty="0"/>
              <a:t>Y</a:t>
            </a:r>
            <a:r>
              <a:rPr lang="zh-CN" altLang="en-US" dirty="0"/>
              <a:t>的左边。</a:t>
            </a:r>
            <a:endParaRPr lang="en-US" altLang="zh-CN" dirty="0"/>
          </a:p>
          <a:p>
            <a:r>
              <a:rPr lang="zh-CN" altLang="en-US" dirty="0"/>
              <a:t>当</a:t>
            </a:r>
            <a:r>
              <a:rPr lang="en-US" altLang="zh-CN" dirty="0"/>
              <a:t>X</a:t>
            </a:r>
            <a:r>
              <a:rPr lang="zh-CN" altLang="en-US" dirty="0"/>
              <a:t>和</a:t>
            </a:r>
            <a:r>
              <a:rPr lang="en-US" altLang="zh-CN" dirty="0"/>
              <a:t>Y</a:t>
            </a:r>
            <a:r>
              <a:rPr lang="zh-CN" altLang="en-US" dirty="0"/>
              <a:t>被具体的空间实体替代时，便形成一条空间方位事实的命题。如小红在小蓝的左边。</a:t>
            </a:r>
          </a:p>
        </p:txBody>
      </p:sp>
      <p:sp>
        <p:nvSpPr>
          <p:cNvPr id="4" name="灯片编号占位符 3">
            <a:extLst>
              <a:ext uri="{FF2B5EF4-FFF2-40B4-BE49-F238E27FC236}">
                <a16:creationId xmlns:a16="http://schemas.microsoft.com/office/drawing/2014/main" id="{77487CC1-C3AD-C47D-98E4-F111C4DE017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31978900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AF5734-AB0C-4B40-D29D-EAB57F5AFD0C}"/>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71A9BEAD-59D7-627B-400C-393BEC974919}"/>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0B8BEDAA-87F2-A94B-5034-4A339384F0C0}"/>
              </a:ext>
            </a:extLst>
          </p:cNvPr>
          <p:cNvSpPr>
            <a:spLocks noGrp="1"/>
          </p:cNvSpPr>
          <p:nvPr>
            <p:ph type="body" idx="1"/>
          </p:nvPr>
        </p:nvSpPr>
        <p:spPr/>
        <p:txBody>
          <a:bodyPr/>
          <a:lstStyle/>
          <a:p>
            <a:r>
              <a:rPr lang="zh-CN" altLang="en-US" dirty="0"/>
              <a:t>空间方位模板间有以下五类逻辑关系。例如，空间方位模板 </a:t>
            </a:r>
            <a:r>
              <a:rPr lang="en-US" altLang="zh-CN" dirty="0"/>
              <a:t>X</a:t>
            </a:r>
            <a:r>
              <a:rPr lang="zh-CN" altLang="en-US" dirty="0"/>
              <a:t>在</a:t>
            </a:r>
            <a:r>
              <a:rPr lang="en-US" altLang="zh-CN" dirty="0"/>
              <a:t>Y</a:t>
            </a:r>
            <a:r>
              <a:rPr lang="zh-CN" altLang="en-US" dirty="0"/>
              <a:t>的右手边第一位 蕴含了 空间方位模板 </a:t>
            </a:r>
            <a:r>
              <a:rPr lang="en-US" altLang="zh-CN" dirty="0"/>
              <a:t>X</a:t>
            </a:r>
            <a:r>
              <a:rPr lang="zh-CN" altLang="en-US" dirty="0"/>
              <a:t>在</a:t>
            </a:r>
            <a:r>
              <a:rPr lang="en-US" altLang="zh-CN" dirty="0"/>
              <a:t>Y</a:t>
            </a:r>
            <a:r>
              <a:rPr lang="zh-CN" altLang="en-US" dirty="0"/>
              <a:t>的右边</a:t>
            </a:r>
          </a:p>
        </p:txBody>
      </p:sp>
      <p:sp>
        <p:nvSpPr>
          <p:cNvPr id="4" name="灯片编号占位符 3">
            <a:extLst>
              <a:ext uri="{FF2B5EF4-FFF2-40B4-BE49-F238E27FC236}">
                <a16:creationId xmlns:a16="http://schemas.microsoft.com/office/drawing/2014/main" id="{132C4F86-011E-085D-D7F4-56A1FB4DAB7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16139584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378630-3457-FCAC-583A-25F3E19ED76D}"/>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E8BB3333-ACC1-275B-A586-838961CE84A1}"/>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F12942CB-8738-11B0-A5DB-9189C38BA264}"/>
              </a:ext>
            </a:extLst>
          </p:cNvPr>
          <p:cNvSpPr>
            <a:spLocks noGrp="1"/>
          </p:cNvSpPr>
          <p:nvPr>
            <p:ph type="body" idx="1"/>
          </p:nvPr>
        </p:nvSpPr>
        <p:spPr/>
        <p:txBody>
          <a:bodyPr/>
          <a:lstStyle/>
          <a:p>
            <a:r>
              <a:rPr lang="zh-CN" altLang="en-US" dirty="0"/>
              <a:t>为了处理更复杂的情况，知识库中还引入了推导规则来描述空间关系间的推理。</a:t>
            </a:r>
            <a:endParaRPr lang="en-US" altLang="zh-CN" dirty="0"/>
          </a:p>
          <a:p>
            <a:r>
              <a:rPr lang="zh-CN" altLang="en-US" dirty="0"/>
              <a:t>一条推导规则由条件和结论两部分组成。多个条件可以推导出一个结论。</a:t>
            </a:r>
            <a:endParaRPr lang="en-US" altLang="zh-CN" dirty="0"/>
          </a:p>
          <a:p>
            <a:r>
              <a:rPr lang="zh-CN" altLang="en-US" dirty="0"/>
              <a:t>例如，有条件：</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J</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K</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的左边紧挨着，</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K</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L</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的左边紧挨着，可推导出结论：</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J</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L</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的左边</a:t>
            </a:r>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第二位。</a:t>
            </a:r>
            <a:endParaRPr lang="zh-CN" altLang="en-US" dirty="0"/>
          </a:p>
        </p:txBody>
      </p:sp>
      <p:sp>
        <p:nvSpPr>
          <p:cNvPr id="4" name="灯片编号占位符 3">
            <a:extLst>
              <a:ext uri="{FF2B5EF4-FFF2-40B4-BE49-F238E27FC236}">
                <a16:creationId xmlns:a16="http://schemas.microsoft.com/office/drawing/2014/main" id="{A3712D13-0FD0-B696-C541-9898D3AACCE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101579891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6318BB-BCB0-0557-76C1-C743E7AD811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094721FF-5AFA-3FB6-CBEC-8663738A169E}"/>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323BE3F-5988-F48C-470E-A256D10FD7BB}"/>
              </a:ext>
            </a:extLst>
          </p:cNvPr>
          <p:cNvSpPr>
            <a:spLocks noGrp="1"/>
          </p:cNvSpPr>
          <p:nvPr>
            <p:ph type="body" idx="1"/>
          </p:nvPr>
        </p:nvSpPr>
        <p:spPr/>
        <p:txBody>
          <a:bodyPr/>
          <a:lstStyle/>
          <a:p>
            <a:r>
              <a:rPr lang="zh-CN" altLang="en-US" dirty="0"/>
              <a:t>接下来，知识库中还记录了一组初始命题。这组命题用于对空间图式进行全局性描述，也是自动推理的起点。</a:t>
            </a:r>
            <a:endParaRPr lang="en-US" altLang="zh-CN" dirty="0"/>
          </a:p>
          <a:p>
            <a:r>
              <a:rPr lang="zh-CN" altLang="en-US" dirty="0"/>
              <a:t>以四人卡座图式为例，有初始命题如下：</a:t>
            </a:r>
            <a:endParaRPr lang="en-US" altLang="zh-CN" dirty="0"/>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的右手边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的正对面</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3</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的右手边</a:t>
            </a:r>
            <a:endPar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以上三条命题确定了明确了该空间图式的所有实体的空间关系</a:t>
            </a:r>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。然后，利用模板间的逻辑关系和推导规则，便可得出空间图式的所有空间关系事实。</a:t>
            </a:r>
            <a:endParaRPr lang="en-US" altLang="zh-CN"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endParaRPr lang="zh-CN" altLang="en-US" dirty="0"/>
          </a:p>
        </p:txBody>
      </p:sp>
      <p:sp>
        <p:nvSpPr>
          <p:cNvPr id="4" name="灯片编号占位符 3">
            <a:extLst>
              <a:ext uri="{FF2B5EF4-FFF2-40B4-BE49-F238E27FC236}">
                <a16:creationId xmlns:a16="http://schemas.microsoft.com/office/drawing/2014/main" id="{3C137C54-328A-6C91-34D2-B4A8014D400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39545878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7C6F63-4BE9-7184-EFF2-E5011D30E61F}"/>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CAA7F421-1774-D364-96C9-690038AFCEEE}"/>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A69D1B7D-B081-E877-AEE4-74726DBB1532}"/>
              </a:ext>
            </a:extLst>
          </p:cNvPr>
          <p:cNvSpPr>
            <a:spLocks noGrp="1"/>
          </p:cNvSpPr>
          <p:nvPr>
            <p:ph type="body" idx="1"/>
          </p:nvPr>
        </p:nvSpPr>
        <p:spPr/>
        <p:txBody>
          <a:bodyPr/>
          <a:lstStyle/>
          <a:p>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本框架的核心目标是基于结构化知识库自动生成自然语言文本数据。</a:t>
            </a:r>
            <a:endParaRPr lang="en-US" altLang="zh-CN"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其形式为包含问题</a:t>
            </a:r>
            <a:r>
              <a:rPr lang="en-US" altLang="zh-CN"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答案对的空间推理测试题。</a:t>
            </a:r>
            <a:endParaRPr lang="en-US" altLang="zh-CN"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为实现此目标，我们设计了自动化生成程序，它包含两个主要模块：推理模块和出题模块。</a:t>
            </a:r>
            <a:endParaRPr lang="zh-CN" altLang="en-US" dirty="0"/>
          </a:p>
        </p:txBody>
      </p:sp>
      <p:sp>
        <p:nvSpPr>
          <p:cNvPr id="4" name="灯片编号占位符 3">
            <a:extLst>
              <a:ext uri="{FF2B5EF4-FFF2-40B4-BE49-F238E27FC236}">
                <a16:creationId xmlns:a16="http://schemas.microsoft.com/office/drawing/2014/main" id="{BC111000-CB8D-70AC-C8DD-290B0EC3DC9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27828254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803A2A-AE24-1F39-F512-ADFA5E1C2958}"/>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B1B7B775-A40C-313E-02DA-2B6A09E5150E}"/>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84961D82-E15C-A079-F6E7-63D399406CF1}"/>
              </a:ext>
            </a:extLst>
          </p:cNvPr>
          <p:cNvSpPr>
            <a:spLocks noGrp="1"/>
          </p:cNvSpPr>
          <p:nvPr>
            <p:ph type="body" idx="1"/>
          </p:nvPr>
        </p:nvSpPr>
        <p:spPr/>
        <p:txBody>
          <a:bodyPr/>
          <a:lstStyle/>
          <a:p>
            <a:r>
              <a:rPr lang="zh-CN" altLang="en-US" dirty="0"/>
              <a:t>推理模块用于实现自动推理。以四人卡座图式为例，它从</a:t>
            </a:r>
            <a:r>
              <a:rPr lang="en-US" altLang="zh-CN" dirty="0"/>
              <a:t>3</a:t>
            </a:r>
            <a:r>
              <a:rPr lang="zh-CN" altLang="en-US" dirty="0"/>
              <a:t>条初始事实开始，应用逻辑关系和推理规则进行迭代推理，不断生成新事实，直到无新事实产生。</a:t>
            </a:r>
            <a:endParaRPr lang="en-US" altLang="zh-CN" dirty="0"/>
          </a:p>
          <a:p>
            <a:r>
              <a:rPr lang="zh-CN" altLang="en-US" dirty="0"/>
              <a:t>最终生成了关于四人卡座的全量事实库，共计</a:t>
            </a:r>
            <a:r>
              <a:rPr lang="en-US" altLang="zh-CN" dirty="0"/>
              <a:t>158</a:t>
            </a:r>
            <a:r>
              <a:rPr lang="zh-CN" altLang="en-US" dirty="0"/>
              <a:t>条空间事实。</a:t>
            </a:r>
          </a:p>
        </p:txBody>
      </p:sp>
      <p:sp>
        <p:nvSpPr>
          <p:cNvPr id="4" name="灯片编号占位符 3">
            <a:extLst>
              <a:ext uri="{FF2B5EF4-FFF2-40B4-BE49-F238E27FC236}">
                <a16:creationId xmlns:a16="http://schemas.microsoft.com/office/drawing/2014/main" id="{FE92AAA1-AC88-9928-7484-7C29C31E2C0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345002536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42F5B7-7B56-788A-78C3-DF683E8EFB18}"/>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0306DA1F-305B-5ED1-53D5-EEC12271DC37}"/>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8B52DE8E-37FB-C982-AFC4-B764931784EB}"/>
              </a:ext>
            </a:extLst>
          </p:cNvPr>
          <p:cNvSpPr>
            <a:spLocks noGrp="1"/>
          </p:cNvSpPr>
          <p:nvPr>
            <p:ph type="body" idx="1"/>
          </p:nvPr>
        </p:nvSpPr>
        <p:spPr/>
        <p:txBody>
          <a:bodyPr/>
          <a:lstStyle/>
          <a:p>
            <a:r>
              <a:rPr lang="zh-CN" altLang="en-US" dirty="0"/>
              <a:t>接着，出题模块则从全量事实库中抽取一组和初始事实等价的命题作为题干，再根据出题要求随机抽选一条问题作为问题。最后将自然实体映射到抽象位置上，然后增添前导语，完成题目的生成。</a:t>
            </a:r>
          </a:p>
        </p:txBody>
      </p:sp>
      <p:sp>
        <p:nvSpPr>
          <p:cNvPr id="4" name="灯片编号占位符 3">
            <a:extLst>
              <a:ext uri="{FF2B5EF4-FFF2-40B4-BE49-F238E27FC236}">
                <a16:creationId xmlns:a16="http://schemas.microsoft.com/office/drawing/2014/main" id="{ECA48A92-9C0A-13BA-25F9-98D7AC86786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313273022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EBB0C7-AE15-78A5-637D-1E91552B89FA}"/>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38BBB4A-0B56-B6B4-F602-C724C8580ED9}"/>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3080805B-0261-2AF8-9641-73E4580F96A8}"/>
              </a:ext>
            </a:extLst>
          </p:cNvPr>
          <p:cNvSpPr>
            <a:spLocks noGrp="1"/>
          </p:cNvSpPr>
          <p:nvPr>
            <p:ph type="body" idx="1"/>
          </p:nvPr>
        </p:nvSpPr>
        <p:spPr/>
        <p:txBody>
          <a:bodyPr/>
          <a:lstStyle/>
          <a:p>
            <a:r>
              <a:rPr lang="zh-CN" altLang="en-US" dirty="0"/>
              <a:t>这是一道四人卡座图式的例题。其中，第一部分为前导语，已知部分的三个条件是完成映射的题干命题组，问题是完成了映射的隐去了一个实体的问题命题。选项和答案根据设置由出题模块自动生成。</a:t>
            </a:r>
          </a:p>
        </p:txBody>
      </p:sp>
      <p:sp>
        <p:nvSpPr>
          <p:cNvPr id="4" name="灯片编号占位符 3">
            <a:extLst>
              <a:ext uri="{FF2B5EF4-FFF2-40B4-BE49-F238E27FC236}">
                <a16:creationId xmlns:a16="http://schemas.microsoft.com/office/drawing/2014/main" id="{9A7F1804-9350-E186-8D37-0AB8336BE93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1983653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我将从以下五个方面来介绍本研究，首先是研究背景，接下来分别是空间方位推理知识库的构建、空间方位推理测试题的生成方法和空间方位推理测试题的应用，最后是对本研究的总结。</a:t>
            </a:r>
          </a:p>
        </p:txBody>
      </p:sp>
      <p:sp>
        <p:nvSpPr>
          <p:cNvPr id="4" name="灯片编号占位符 3"/>
          <p:cNvSpPr>
            <a:spLocks noGrp="1"/>
          </p:cNvSpPr>
          <p:nvPr>
            <p:ph type="sldNum" sz="quarter" idx="5"/>
          </p:nvPr>
        </p:nvSpPr>
        <p:spPr/>
        <p:txBody>
          <a:bodyPr/>
          <a:lstStyle/>
          <a:p>
            <a:fld id="{C2A75D99-2AE7-49F1-BB03-59E2BF5579C1}"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5AA1EB-0195-FC89-9459-D67209798A74}"/>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AD66DD08-0AC0-F2F8-C3E1-0B8A76791B44}"/>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64467FA7-E592-570B-C87D-799F7F215763}"/>
              </a:ext>
            </a:extLst>
          </p:cNvPr>
          <p:cNvSpPr>
            <a:spLocks noGrp="1"/>
          </p:cNvSpPr>
          <p:nvPr>
            <p:ph type="body" idx="1"/>
          </p:nvPr>
        </p:nvSpPr>
        <p:spPr/>
        <p:txBody>
          <a:bodyPr/>
          <a:lstStyle/>
          <a:p>
            <a:r>
              <a:rPr lang="zh-CN" altLang="en-US" dirty="0"/>
              <a:t>在完成生成框架的设计后，我们利用该框架生成了一批数据，构建了</a:t>
            </a:r>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空间关系推理数据集，并且在评测和微调两方面对数据集进行应用。首先是评测任务。</a:t>
            </a:r>
            <a:endParaRPr lang="en-US" altLang="zh-CN"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空间推理作为</a:t>
            </a:r>
            <a:r>
              <a:rPr lang="en-US" altLang="zh-CN" sz="1200" b="1" dirty="0" err="1">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a:t>
            </a:r>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评测任务中的一个子任务，旨在评估大语言模型的空间推理能力。</a:t>
            </a:r>
            <a:endParaRPr lang="en-US" altLang="zh-CN"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endParaRPr lang="zh-CN" altLang="en-US" dirty="0"/>
          </a:p>
        </p:txBody>
      </p:sp>
      <p:sp>
        <p:nvSpPr>
          <p:cNvPr id="4" name="灯片编号占位符 3">
            <a:extLst>
              <a:ext uri="{FF2B5EF4-FFF2-40B4-BE49-F238E27FC236}">
                <a16:creationId xmlns:a16="http://schemas.microsoft.com/office/drawing/2014/main" id="{2DB2FD1B-01BC-ADB5-E62C-EE29C008AFB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16842032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090D42-8F31-ED5C-D862-8E3F5BD793B4}"/>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B9D45832-78D4-716C-D468-3658296FAD58}"/>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292D5C8F-8482-E580-D485-9EE304B3EA5D}"/>
              </a:ext>
            </a:extLst>
          </p:cNvPr>
          <p:cNvSpPr>
            <a:spLocks noGrp="1"/>
          </p:cNvSpPr>
          <p:nvPr>
            <p:ph type="body" idx="1"/>
          </p:nvPr>
        </p:nvSpPr>
        <p:spPr/>
        <p:txBody>
          <a:bodyPr/>
          <a:lstStyle/>
          <a:p>
            <a:r>
              <a:rPr lang="zh-CN" altLang="en-US" dirty="0"/>
              <a:t>该表格展示了</a:t>
            </a:r>
            <a:r>
              <a:rPr lang="en-US" altLang="zh-CN" dirty="0"/>
              <a:t>Space2024</a:t>
            </a:r>
            <a:r>
              <a:rPr lang="zh-CN" altLang="en-US" dirty="0"/>
              <a:t>和</a:t>
            </a:r>
            <a:r>
              <a:rPr lang="en-US" altLang="zh-CN" dirty="0"/>
              <a:t>2025</a:t>
            </a:r>
            <a:r>
              <a:rPr lang="zh-CN" altLang="en-US" dirty="0"/>
              <a:t>的空间推理任务数据集情况。</a:t>
            </a:r>
            <a:endParaRPr lang="en-US" altLang="zh-CN" dirty="0"/>
          </a:p>
          <a:p>
            <a:r>
              <a:rPr lang="en-US" altLang="zh-CN" dirty="0"/>
              <a:t>Space2025</a:t>
            </a:r>
            <a:r>
              <a:rPr lang="zh-CN" altLang="en-US" dirty="0"/>
              <a:t>和</a:t>
            </a:r>
            <a:r>
              <a:rPr lang="en-US" altLang="zh-CN" dirty="0"/>
              <a:t>2024</a:t>
            </a:r>
            <a:r>
              <a:rPr lang="zh-CN" altLang="en-US" dirty="0"/>
              <a:t>相比最显著的特征是加入了英文版本的空间推理测试题，同时对数据分布进行了进一步的平衡性调整。</a:t>
            </a:r>
          </a:p>
        </p:txBody>
      </p:sp>
      <p:sp>
        <p:nvSpPr>
          <p:cNvPr id="4" name="灯片编号占位符 3">
            <a:extLst>
              <a:ext uri="{FF2B5EF4-FFF2-40B4-BE49-F238E27FC236}">
                <a16:creationId xmlns:a16="http://schemas.microsoft.com/office/drawing/2014/main" id="{730B90D2-6698-B680-2C73-2EF50888A8F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25019696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2BDB8E-D5F7-3356-424B-D6639CE5F6A7}"/>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C72CA932-747D-405A-B131-A52ECF1A7F17}"/>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261391C3-A6D9-5981-8631-0E442F992F63}"/>
              </a:ext>
            </a:extLst>
          </p:cNvPr>
          <p:cNvSpPr>
            <a:spLocks noGrp="1"/>
          </p:cNvSpPr>
          <p:nvPr>
            <p:ph type="body" idx="1"/>
          </p:nvPr>
        </p:nvSpPr>
        <p:spPr/>
        <p:txBody>
          <a:bodyPr/>
          <a:lstStyle/>
          <a:p>
            <a:r>
              <a:rPr lang="zh-CN" altLang="en-US" dirty="0"/>
              <a:t>这份表格汇总了参加</a:t>
            </a:r>
            <a:r>
              <a:rPr lang="en-US" altLang="zh-CN" dirty="0"/>
              <a:t>space2024</a:t>
            </a:r>
            <a:r>
              <a:rPr lang="zh-CN" altLang="en-US" dirty="0"/>
              <a:t>和</a:t>
            </a:r>
            <a:r>
              <a:rPr lang="en-US" altLang="zh-CN" dirty="0"/>
              <a:t>space2025</a:t>
            </a:r>
            <a:r>
              <a:rPr lang="zh-CN" altLang="en-US" dirty="0"/>
              <a:t>的参赛队伍表现情况。</a:t>
            </a:r>
          </a:p>
        </p:txBody>
      </p:sp>
      <p:sp>
        <p:nvSpPr>
          <p:cNvPr id="4" name="灯片编号占位符 3">
            <a:extLst>
              <a:ext uri="{FF2B5EF4-FFF2-40B4-BE49-F238E27FC236}">
                <a16:creationId xmlns:a16="http://schemas.microsoft.com/office/drawing/2014/main" id="{AAA323C1-595C-0DFE-802B-976978AF5A8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17782138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62E153-6A4B-5413-8B1E-0DE5B3ED3D5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1254089F-81AE-94AA-1C18-9832E80FE48C}"/>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66DE5008-4D21-6D52-EFD4-F6ACF2C1614D}"/>
              </a:ext>
            </a:extLst>
          </p:cNvPr>
          <p:cNvSpPr>
            <a:spLocks noGrp="1"/>
          </p:cNvSpPr>
          <p:nvPr>
            <p:ph type="body" idx="1"/>
          </p:nvPr>
        </p:nvSpPr>
        <p:spPr/>
        <p:txBody>
          <a:bodyPr/>
          <a:lstStyle/>
          <a:p>
            <a:r>
              <a:rPr lang="zh-CN" altLang="en-US" dirty="0"/>
              <a:t>以上数据可以总结出大模型发展的</a:t>
            </a:r>
            <a:r>
              <a:rPr lang="en-US" altLang="zh-CN" dirty="0"/>
              <a:t>3</a:t>
            </a:r>
            <a:r>
              <a:rPr lang="zh-CN" altLang="en-US" dirty="0"/>
              <a:t>个结论：</a:t>
            </a:r>
          </a:p>
        </p:txBody>
      </p:sp>
      <p:sp>
        <p:nvSpPr>
          <p:cNvPr id="4" name="灯片编号占位符 3">
            <a:extLst>
              <a:ext uri="{FF2B5EF4-FFF2-40B4-BE49-F238E27FC236}">
                <a16:creationId xmlns:a16="http://schemas.microsoft.com/office/drawing/2014/main" id="{2ADBC0E2-ACAE-BDFF-34CC-09443E9DBCF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21197977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CA37BF-70EC-1AB8-8D5D-13CAF039B42F}"/>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01AB9EB8-01DE-ADC6-82EE-071737E115B3}"/>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776066FF-574D-91B3-7426-15AF3FDFF176}"/>
              </a:ext>
            </a:extLst>
          </p:cNvPr>
          <p:cNvSpPr>
            <a:spLocks noGrp="1"/>
          </p:cNvSpPr>
          <p:nvPr>
            <p:ph type="body" idx="1"/>
          </p:nvPr>
        </p:nvSpPr>
        <p:spPr/>
        <p:txBody>
          <a:bodyPr/>
          <a:lstStyle/>
          <a:p>
            <a:r>
              <a:rPr lang="zh-CN" altLang="en-US" dirty="0"/>
              <a:t>上表列出了本框架生成的各个细粒度标签上模型表现的共性</a:t>
            </a:r>
          </a:p>
        </p:txBody>
      </p:sp>
      <p:sp>
        <p:nvSpPr>
          <p:cNvPr id="4" name="灯片编号占位符 3">
            <a:extLst>
              <a:ext uri="{FF2B5EF4-FFF2-40B4-BE49-F238E27FC236}">
                <a16:creationId xmlns:a16="http://schemas.microsoft.com/office/drawing/2014/main" id="{B718711F-E6DD-59AC-83C1-59B1F28663E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32577520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5E5170-717D-9468-E94B-AB19C4B4B6B1}"/>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686391CE-927B-333D-372B-E3D5A38710CE}"/>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A4069C7-B842-2460-2121-0A58EB5F9C4B}"/>
              </a:ext>
            </a:extLst>
          </p:cNvPr>
          <p:cNvSpPr>
            <a:spLocks noGrp="1"/>
          </p:cNvSpPr>
          <p:nvPr>
            <p:ph type="body" idx="1"/>
          </p:nvPr>
        </p:nvSpPr>
        <p:spPr/>
        <p:txBody>
          <a:bodyPr/>
          <a:lstStyle/>
          <a:p>
            <a:r>
              <a:rPr lang="zh-CN" altLang="en-US" dirty="0"/>
              <a:t>对于以上结果分析包括如下几点：</a:t>
            </a:r>
          </a:p>
        </p:txBody>
      </p:sp>
      <p:sp>
        <p:nvSpPr>
          <p:cNvPr id="4" name="灯片编号占位符 3">
            <a:extLst>
              <a:ext uri="{FF2B5EF4-FFF2-40B4-BE49-F238E27FC236}">
                <a16:creationId xmlns:a16="http://schemas.microsoft.com/office/drawing/2014/main" id="{29A564A4-C56F-6B57-F870-EF563A4F8AE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390284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2B887E-BD33-E314-DED2-9097E8D672B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3E2499A7-1D7B-F69F-6609-A795D18637BF}"/>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983480C6-18F0-E807-5B28-7CA36D02F30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接下来是微调任务。</a:t>
            </a:r>
            <a:r>
              <a:rPr lang="zh-CN" altLang="en-US" sz="12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我们设计了一项基于知识蒸馏的验证实验。</a:t>
            </a:r>
            <a:endPar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endParaRPr lang="zh-CN" altLang="en-US" dirty="0"/>
          </a:p>
        </p:txBody>
      </p:sp>
      <p:sp>
        <p:nvSpPr>
          <p:cNvPr id="4" name="灯片编号占位符 3">
            <a:extLst>
              <a:ext uri="{FF2B5EF4-FFF2-40B4-BE49-F238E27FC236}">
                <a16:creationId xmlns:a16="http://schemas.microsoft.com/office/drawing/2014/main" id="{E9EC695B-0D15-EF3C-8BAA-4820BB23B1B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32236207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4FA848-B343-411A-5249-318DDD4D36B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ACFB7584-B545-BF92-68EB-CC4F589D3411}"/>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B3407E19-C89C-16DB-3B97-D35A46C3F914}"/>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B9AEB0E4-BDD8-C532-8D9D-4C952D48BCA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38652959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以上是我汇报的全部内容，请各位老师批评指正。</a:t>
            </a:r>
          </a:p>
        </p:txBody>
      </p:sp>
      <p:sp>
        <p:nvSpPr>
          <p:cNvPr id="4" name="灯片编号占位符 3"/>
          <p:cNvSpPr>
            <a:spLocks noGrp="1"/>
          </p:cNvSpPr>
          <p:nvPr>
            <p:ph type="sldNum" sz="quarter" idx="5"/>
          </p:nvPr>
        </p:nvSpPr>
        <p:spPr/>
        <p:txBody>
          <a:bodyPr/>
          <a:lstStyle/>
          <a:p>
            <a:fld id="{C2A75D99-2AE7-49F1-BB03-59E2BF5579C1}" type="slidenum">
              <a:rPr lang="zh-CN" altLang="en-US" smtClean="0"/>
              <a:t>28</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近年来，大语言模型的能力迅速增长。这种增长背后的核心驱动力是尺度定律，即不断扩大模型参数和训练量来提升模型的能力。</a:t>
            </a:r>
            <a:endParaRPr lang="en-US" altLang="zh-CN" dirty="0"/>
          </a:p>
          <a:p>
            <a:r>
              <a:rPr lang="zh-CN" altLang="en-US" dirty="0"/>
              <a:t>对于当前主流大模型而言，其训练数据已达万亿</a:t>
            </a:r>
            <a:r>
              <a:rPr lang="en-US" altLang="zh-CN" dirty="0"/>
              <a:t>token</a:t>
            </a:r>
            <a:r>
              <a:rPr lang="zh-CN" altLang="en-US" dirty="0"/>
              <a:t>级别，如此庞大的语言数据需求几乎已经涵盖了互联网上所有公开可用的文本。</a:t>
            </a:r>
            <a:endParaRPr lang="en-US" altLang="zh-CN" dirty="0"/>
          </a:p>
          <a:p>
            <a:r>
              <a:rPr lang="zh-CN" altLang="en-US" dirty="0"/>
              <a:t>然而，这种增长模式遇到了瓶颈，随着越来越多的数据被加入到大模型的训练集，高质量的语言数据正在快速枯竭。</a:t>
            </a:r>
            <a:endParaRPr lang="en-US" altLang="zh-CN" dirty="0"/>
          </a:p>
          <a:p>
            <a:r>
              <a:rPr lang="zh-CN" altLang="en-US" dirty="0"/>
              <a:t>对于大模型的训练而言，高质量的语言数据指人类精心编辑、富含知识和逻辑的文本，例如书籍、论文或百科。</a:t>
            </a:r>
            <a:endParaRPr lang="en-US" altLang="zh-CN" dirty="0"/>
          </a:p>
          <a:p>
            <a:r>
              <a:rPr lang="en-US" altLang="zh-CN" dirty="0"/>
              <a:t>Epoch AI</a:t>
            </a:r>
            <a:r>
              <a:rPr lang="zh-CN" altLang="en-US" dirty="0"/>
              <a:t>的研究者们预测，在</a:t>
            </a:r>
            <a:r>
              <a:rPr lang="en-US" altLang="zh-CN" dirty="0"/>
              <a:t>2026</a:t>
            </a:r>
            <a:r>
              <a:rPr lang="zh-CN" altLang="en-US" dirty="0"/>
              <a:t>年前后，这种由人类创作的高质量语言数据将会耗尽。</a:t>
            </a:r>
          </a:p>
        </p:txBody>
      </p:sp>
      <p:sp>
        <p:nvSpPr>
          <p:cNvPr id="4" name="灯片编号占位符 3"/>
          <p:cNvSpPr>
            <a:spLocks noGrp="1"/>
          </p:cNvSpPr>
          <p:nvPr>
            <p:ph type="sldNum" sz="quarter" idx="5"/>
          </p:nvPr>
        </p:nvSpPr>
        <p:spPr/>
        <p:txBody>
          <a:bodyPr/>
          <a:lstStyle/>
          <a:p>
            <a:fld id="{C2A75D99-2AE7-49F1-BB03-59E2BF5579C1}" type="slidenum">
              <a:rPr lang="zh-CN" altLang="en-US" smtClean="0"/>
              <a:t>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CCC8EF-589E-3065-966B-01DCE9B4CDC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DD697F4F-89F0-A47E-111B-CEF31E4D59E8}"/>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E7DFB97-13E4-FC33-0751-6C039F802F75}"/>
              </a:ext>
            </a:extLst>
          </p:cNvPr>
          <p:cNvSpPr>
            <a:spLocks noGrp="1"/>
          </p:cNvSpPr>
          <p:nvPr>
            <p:ph type="body" idx="1"/>
          </p:nvPr>
        </p:nvSpPr>
        <p:spPr/>
        <p:txBody>
          <a:bodyPr/>
          <a:lstStyle/>
          <a:p>
            <a:r>
              <a:rPr lang="zh-CN" altLang="en-US" sz="1200" b="0" i="0" kern="1200" dirty="0">
                <a:solidFill>
                  <a:schemeClr val="tx1"/>
                </a:solidFill>
                <a:effectLst/>
                <a:latin typeface="+mn-lt"/>
                <a:ea typeface="+mn-ea"/>
                <a:cs typeface="+mn-cs"/>
              </a:rPr>
              <a:t>面对高质量数据的枯竭，技术界目前主要探索的方向是</a:t>
            </a:r>
            <a:r>
              <a:rPr lang="zh-CN" altLang="en-US" sz="1200" b="1" i="0" kern="1200" dirty="0">
                <a:solidFill>
                  <a:schemeClr val="tx1"/>
                </a:solidFill>
                <a:effectLst/>
                <a:latin typeface="+mn-lt"/>
                <a:ea typeface="+mn-ea"/>
                <a:cs typeface="+mn-cs"/>
              </a:rPr>
              <a:t>数据合成</a:t>
            </a:r>
            <a:r>
              <a:rPr lang="zh-CN" altLang="en-US" sz="1200" b="0" i="0" kern="1200" dirty="0">
                <a:solidFill>
                  <a:schemeClr val="tx1"/>
                </a:solidFill>
                <a:effectLst/>
                <a:latin typeface="+mn-lt"/>
                <a:ea typeface="+mn-ea"/>
                <a:cs typeface="+mn-cs"/>
              </a:rPr>
              <a:t>。但是，盲目的合成会导致模型退化。</a:t>
            </a:r>
            <a:br>
              <a:rPr lang="en-US" altLang="zh-CN" sz="1200" b="0" i="0" kern="1200" dirty="0">
                <a:solidFill>
                  <a:schemeClr val="tx1"/>
                </a:solidFill>
                <a:effectLst/>
                <a:latin typeface="+mn-lt"/>
                <a:ea typeface="+mn-ea"/>
                <a:cs typeface="+mn-cs"/>
              </a:rPr>
            </a:br>
            <a:r>
              <a:rPr lang="zh-CN" altLang="en-US" sz="1200" b="0" i="0" kern="1200" dirty="0">
                <a:solidFill>
                  <a:schemeClr val="tx1"/>
                </a:solidFill>
                <a:effectLst/>
                <a:latin typeface="+mn-lt"/>
                <a:ea typeface="+mn-ea"/>
                <a:cs typeface="+mn-cs"/>
              </a:rPr>
              <a:t>在数据生成过程中，需要高质量的逻辑和规则对数据生成进行指导。</a:t>
            </a:r>
            <a:endParaRPr lang="en-US" altLang="zh-CN" sz="1200" b="0" i="0" kern="1200" dirty="0">
              <a:solidFill>
                <a:schemeClr val="tx1"/>
              </a:solidFill>
              <a:effectLst/>
              <a:latin typeface="+mn-lt"/>
              <a:ea typeface="+mn-ea"/>
              <a:cs typeface="+mn-cs"/>
            </a:endParaRPr>
          </a:p>
          <a:p>
            <a:r>
              <a:rPr lang="zh-CN" altLang="en-US" dirty="0"/>
              <a:t>语言学领域长期积累的专家知识资源具有极高的挖掘价值，然而，</a:t>
            </a:r>
            <a:r>
              <a:rPr lang="zh-CN" altLang="en-US" sz="12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现存资源无法直接用于模型能力的提升。</a:t>
            </a:r>
            <a:endParaRPr lang="en-US" altLang="zh-CN" sz="12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r>
              <a:rPr lang="zh-CN" altLang="en-US" sz="12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语言学的范式是分析和解释语言，而大语言模型在指令微调阶段的范式是“交互和生成”，表现为问题</a:t>
            </a:r>
            <a:r>
              <a:rPr lang="en-US" altLang="zh-CN" sz="12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zh-CN" altLang="en-US" sz="12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答案对。</a:t>
            </a:r>
            <a:endParaRPr lang="zh-CN" altLang="en-US" dirty="0"/>
          </a:p>
        </p:txBody>
      </p:sp>
      <p:sp>
        <p:nvSpPr>
          <p:cNvPr id="4" name="灯片编号占位符 3">
            <a:extLst>
              <a:ext uri="{FF2B5EF4-FFF2-40B4-BE49-F238E27FC236}">
                <a16:creationId xmlns:a16="http://schemas.microsoft.com/office/drawing/2014/main" id="{29B6845C-82D4-D28A-049D-DADCA2AE12D5}"/>
              </a:ext>
            </a:extLst>
          </p:cNvPr>
          <p:cNvSpPr>
            <a:spLocks noGrp="1"/>
          </p:cNvSpPr>
          <p:nvPr>
            <p:ph type="sldNum" sz="quarter" idx="5"/>
          </p:nvPr>
        </p:nvSpPr>
        <p:spPr/>
        <p:txBody>
          <a:bodyPr/>
          <a:lstStyle/>
          <a:p>
            <a:fld id="{C2A75D99-2AE7-49F1-BB03-59E2BF5579C1}" type="slidenum">
              <a:rPr lang="zh-CN" altLang="en-US" smtClean="0"/>
              <a:t>4</a:t>
            </a:fld>
            <a:endParaRPr lang="zh-CN" altLang="en-US"/>
          </a:p>
        </p:txBody>
      </p:sp>
    </p:spTree>
    <p:extLst>
      <p:ext uri="{BB962C8B-B14F-4D97-AF65-F5344CB8AC3E}">
        <p14:creationId xmlns:p14="http://schemas.microsoft.com/office/powerpoint/2010/main" val="9701943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7986E6-640A-9D89-1412-815360300967}"/>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1F54BA45-16E3-A4CB-13F9-D2C43AFD2DFD}"/>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01FDBD10-BD99-679F-0FC9-9BFF859D7887}"/>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F5EE8109-12C4-EE46-8FA9-56631A4148A7}"/>
              </a:ext>
            </a:extLst>
          </p:cNvPr>
          <p:cNvSpPr>
            <a:spLocks noGrp="1"/>
          </p:cNvSpPr>
          <p:nvPr>
            <p:ph type="sldNum" sz="quarter" idx="5"/>
          </p:nvPr>
        </p:nvSpPr>
        <p:spPr/>
        <p:txBody>
          <a:bodyPr/>
          <a:lstStyle/>
          <a:p>
            <a:fld id="{C2A75D99-2AE7-49F1-BB03-59E2BF5579C1}" type="slidenum">
              <a:rPr lang="zh-CN" altLang="en-US" smtClean="0"/>
              <a:t>5</a:t>
            </a:fld>
            <a:endParaRPr lang="zh-CN" altLang="en-US"/>
          </a:p>
        </p:txBody>
      </p:sp>
    </p:spTree>
    <p:extLst>
      <p:ext uri="{BB962C8B-B14F-4D97-AF65-F5344CB8AC3E}">
        <p14:creationId xmlns:p14="http://schemas.microsoft.com/office/powerpoint/2010/main" val="18370296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09D0E9-EFA5-50C2-4E69-9807952DB4C8}"/>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90D971DF-F6EF-2F28-F590-7FFC6110B779}"/>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A2468CF-4DB7-7C4A-E198-0D28491DE9E3}"/>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6AC462F3-3DDD-FD77-E6AF-48D4755DAAE5}"/>
              </a:ext>
            </a:extLst>
          </p:cNvPr>
          <p:cNvSpPr>
            <a:spLocks noGrp="1"/>
          </p:cNvSpPr>
          <p:nvPr>
            <p:ph type="sldNum" sz="quarter" idx="5"/>
          </p:nvPr>
        </p:nvSpPr>
        <p:spPr/>
        <p:txBody>
          <a:bodyPr/>
          <a:lstStyle/>
          <a:p>
            <a:fld id="{C2A75D99-2AE7-49F1-BB03-59E2BF5579C1}" type="slidenum">
              <a:rPr lang="zh-CN" altLang="en-US" smtClean="0"/>
              <a:t>6</a:t>
            </a:fld>
            <a:endParaRPr lang="zh-CN" altLang="en-US"/>
          </a:p>
        </p:txBody>
      </p:sp>
    </p:spTree>
    <p:extLst>
      <p:ext uri="{BB962C8B-B14F-4D97-AF65-F5344CB8AC3E}">
        <p14:creationId xmlns:p14="http://schemas.microsoft.com/office/powerpoint/2010/main" val="8604797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46B55E-1DA4-D00C-0C89-F3DFDF74060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CF213A02-F4DD-E416-1506-00C4CD1348D5}"/>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4B432F39-50AB-9ACB-AFB4-F7D3FEA6094D}"/>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12A659BC-154F-71C8-3CD6-FDDB48EDE107}"/>
              </a:ext>
            </a:extLst>
          </p:cNvPr>
          <p:cNvSpPr>
            <a:spLocks noGrp="1"/>
          </p:cNvSpPr>
          <p:nvPr>
            <p:ph type="sldNum" sz="quarter" idx="5"/>
          </p:nvPr>
        </p:nvSpPr>
        <p:spPr/>
        <p:txBody>
          <a:bodyPr/>
          <a:lstStyle/>
          <a:p>
            <a:fld id="{C2A75D99-2AE7-49F1-BB03-59E2BF5579C1}" type="slidenum">
              <a:rPr lang="zh-CN" altLang="en-US" smtClean="0"/>
              <a:t>7</a:t>
            </a:fld>
            <a:endParaRPr lang="zh-CN" altLang="en-US"/>
          </a:p>
        </p:txBody>
      </p:sp>
    </p:spTree>
    <p:extLst>
      <p:ext uri="{BB962C8B-B14F-4D97-AF65-F5344CB8AC3E}">
        <p14:creationId xmlns:p14="http://schemas.microsoft.com/office/powerpoint/2010/main" val="27976504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755E82-0DA6-65C0-1407-CACC581D6FB1}"/>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103C9F8-2C45-0C99-26F2-670D0286939A}"/>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88087B9A-C7B6-2FBB-D20D-4F34A70BECB2}"/>
              </a:ext>
            </a:extLst>
          </p:cNvPr>
          <p:cNvSpPr>
            <a:spLocks noGrp="1"/>
          </p:cNvSpPr>
          <p:nvPr>
            <p:ph type="body" idx="1"/>
          </p:nvPr>
        </p:nvSpPr>
        <p:spPr/>
        <p:txBody>
          <a:bodyPr/>
          <a:lstStyle/>
          <a:p>
            <a:r>
              <a:rPr lang="zh-CN" altLang="en-US"/>
              <a:t>接下来将具体介绍框架中的各个要素，首先是空间推理知识库 </a:t>
            </a:r>
            <a:endParaRPr lang="zh-CN" altLang="en-US" dirty="0"/>
          </a:p>
        </p:txBody>
      </p:sp>
      <p:sp>
        <p:nvSpPr>
          <p:cNvPr id="4" name="灯片编号占位符 3">
            <a:extLst>
              <a:ext uri="{FF2B5EF4-FFF2-40B4-BE49-F238E27FC236}">
                <a16:creationId xmlns:a16="http://schemas.microsoft.com/office/drawing/2014/main" id="{86D09ADE-5977-FAE9-3F51-B6008F08F3BF}"/>
              </a:ext>
            </a:extLst>
          </p:cNvPr>
          <p:cNvSpPr>
            <a:spLocks noGrp="1"/>
          </p:cNvSpPr>
          <p:nvPr>
            <p:ph type="sldNum" sz="quarter" idx="5"/>
          </p:nvPr>
        </p:nvSpPr>
        <p:spPr/>
        <p:txBody>
          <a:bodyPr/>
          <a:lstStyle/>
          <a:p>
            <a:fld id="{C2A75D99-2AE7-49F1-BB03-59E2BF5579C1}" type="slidenum">
              <a:rPr lang="zh-CN" altLang="en-US" smtClean="0"/>
              <a:t>8</a:t>
            </a:fld>
            <a:endParaRPr lang="zh-CN" altLang="en-US"/>
          </a:p>
        </p:txBody>
      </p:sp>
    </p:spTree>
    <p:extLst>
      <p:ext uri="{BB962C8B-B14F-4D97-AF65-F5344CB8AC3E}">
        <p14:creationId xmlns:p14="http://schemas.microsoft.com/office/powerpoint/2010/main" val="31970333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C7C3C8-E8C0-E399-4621-B8B776A9DFD3}"/>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5C468A4-4B72-F149-665C-C4D513CEB8EB}"/>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A2B3AF0F-EEAD-718F-1812-A5BE62C850B2}"/>
              </a:ext>
            </a:extLst>
          </p:cNvPr>
          <p:cNvSpPr>
            <a:spLocks noGrp="1"/>
          </p:cNvSpPr>
          <p:nvPr>
            <p:ph type="body" idx="1"/>
          </p:nvPr>
        </p:nvSpPr>
        <p:spPr/>
        <p:txBody>
          <a:bodyPr/>
          <a:lstStyle/>
          <a:p>
            <a:r>
              <a:rPr lang="zh-CN" altLang="en-US" dirty="0"/>
              <a:t>空间方位推理知识库是整个数据生成框架的基础。它的知识表示方式基于空间图式。</a:t>
            </a:r>
            <a:r>
              <a:rPr lang="en-US" altLang="zh-CN" dirty="0" err="1"/>
              <a:t>Talmy</a:t>
            </a:r>
            <a:r>
              <a:rPr lang="zh-CN" altLang="en-US" dirty="0"/>
              <a:t>将空间实体和空间实体间的空间关系共同构成的抽象构型定义为空间图式。例如，左侧图片中有</a:t>
            </a:r>
            <a:r>
              <a:rPr lang="en-US" altLang="zh-CN" dirty="0"/>
              <a:t>5</a:t>
            </a:r>
            <a:r>
              <a:rPr lang="zh-CN" altLang="en-US" dirty="0"/>
              <a:t>个人面对面围成圈而坐，该场景抽象而成的空间图式如右图所示。</a:t>
            </a:r>
          </a:p>
        </p:txBody>
      </p:sp>
      <p:sp>
        <p:nvSpPr>
          <p:cNvPr id="4" name="灯片编号占位符 3">
            <a:extLst>
              <a:ext uri="{FF2B5EF4-FFF2-40B4-BE49-F238E27FC236}">
                <a16:creationId xmlns:a16="http://schemas.microsoft.com/office/drawing/2014/main" id="{9BA6FF98-AC02-3420-CF46-1EDC705307D7}"/>
              </a:ext>
            </a:extLst>
          </p:cNvPr>
          <p:cNvSpPr>
            <a:spLocks noGrp="1"/>
          </p:cNvSpPr>
          <p:nvPr>
            <p:ph type="sldNum" sz="quarter" idx="5"/>
          </p:nvPr>
        </p:nvSpPr>
        <p:spPr/>
        <p:txBody>
          <a:bodyPr/>
          <a:lstStyle/>
          <a:p>
            <a:fld id="{C2A75D99-2AE7-49F1-BB03-59E2BF5579C1}" type="slidenum">
              <a:rPr lang="zh-CN" altLang="en-US" smtClean="0"/>
              <a:t>9</a:t>
            </a:fld>
            <a:endParaRPr lang="zh-CN" altLang="en-US"/>
          </a:p>
        </p:txBody>
      </p:sp>
    </p:spTree>
    <p:extLst>
      <p:ext uri="{BB962C8B-B14F-4D97-AF65-F5344CB8AC3E}">
        <p14:creationId xmlns:p14="http://schemas.microsoft.com/office/powerpoint/2010/main" val="62455645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12192000" cy="3357217"/>
          </a:xfrm>
          <a:prstGeom prst="rect">
            <a:avLst/>
          </a:prstGeom>
        </p:spPr>
      </p:pic>
      <p:sp>
        <p:nvSpPr>
          <p:cNvPr id="4" name="矩形 3"/>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5410200" y="2670375"/>
            <a:ext cx="13716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模板</a:t>
            </a:r>
          </a:p>
        </p:txBody>
      </p:sp>
      <p:sp>
        <p:nvSpPr>
          <p:cNvPr id="41" name="文本占位符 37"/>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528706" y="867990"/>
            <a:ext cx="2433027"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t>‹#›</a:t>
            </a:fld>
            <a:r>
              <a:rPr lang="zh-CN" altLang="en-US" dirty="0"/>
              <a:t> </a:t>
            </a:r>
            <a:r>
              <a:rPr lang="en-US" altLang="zh-CN" dirty="0"/>
              <a:t>&gt;</a:t>
            </a:r>
            <a:endParaRPr lang="zh-CN" altLang="en-US" dirty="0"/>
          </a:p>
        </p:txBody>
      </p:sp>
      <p:sp>
        <p:nvSpPr>
          <p:cNvPr id="125"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5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p:nvPr>
        </p:nvSpPr>
        <p:spPr>
          <a:xfrm>
            <a:off x="2546350" y="1186670"/>
            <a:ext cx="6170930" cy="2242330"/>
          </a:xfrm>
        </p:spPr>
        <p:txBody>
          <a:bodyPr/>
          <a:lstStyle/>
          <a:p>
            <a:endParaRPr lang="zh-CN" altLang="en-US"/>
          </a:p>
        </p:txBody>
      </p:sp>
      <p:sp>
        <p:nvSpPr>
          <p:cNvPr id="3" name="图片占位符 2"/>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8839200" y="1186670"/>
            <a:ext cx="2499360" cy="4767090"/>
          </a:xfrm>
          <a:prstGeom prst="rect">
            <a:avLst/>
          </a:prstGeom>
        </p:spPr>
        <p:txBody>
          <a:bodyPr/>
          <a:lstStyle/>
          <a:p>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5" name="文本占位符 40"/>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6" name="文本占位符 40"/>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7" name="文本占位符 40"/>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9" name="文本占位符 40"/>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50" name="文本框 49"/>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2425132" y="3183822"/>
            <a:ext cx="1945700"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12192000" cy="3357217"/>
          </a:xfrm>
          <a:prstGeom prst="rect">
            <a:avLst/>
          </a:prstGeom>
        </p:spPr>
      </p:pic>
      <p:sp>
        <p:nvSpPr>
          <p:cNvPr id="4" name="矩形 3"/>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5410200" y="2670375"/>
            <a:ext cx="13716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模板</a:t>
            </a:r>
          </a:p>
        </p:txBody>
      </p:sp>
      <p:sp>
        <p:nvSpPr>
          <p:cNvPr id="41" name="文本占位符 37"/>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5" name="文本占位符 40"/>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6" name="文本占位符 40"/>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7" name="文本占位符 40"/>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9" name="文本占位符 40"/>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50" name="文本框 49"/>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2425132" y="3183822"/>
            <a:ext cx="1945700"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71" name="矩形 70"/>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2" name="文本占位符 40"/>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3" name="文本占位符 40"/>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4" name="文本占位符 40"/>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36" name="文本占位符 40"/>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2" name="文本框 1"/>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2425132" y="3183822"/>
            <a:ext cx="1945700"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grpSp>
        <p:nvGrpSpPr>
          <p:cNvPr id="11" name="组合 10"/>
          <p:cNvGrpSpPr/>
          <p:nvPr userDrawn="1"/>
        </p:nvGrpSpPr>
        <p:grpSpPr>
          <a:xfrm>
            <a:off x="2425132" y="3183822"/>
            <a:ext cx="1945700"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2" name="文本占位符 40"/>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3" name="文本占位符 40"/>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4" name="文本占位符 40"/>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36" name="文本占位符 40"/>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2" name="文本框 1"/>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8" name="文本框 47"/>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cxnSp>
        <p:nvCxnSpPr>
          <p:cNvPr id="70" name="直接连接符 69"/>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p>
        </p:txBody>
      </p:sp>
      <p:pic>
        <p:nvPicPr>
          <p:cNvPr id="128" name="图形 127"/>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p:cNvGrpSpPr/>
          <p:nvPr userDrawn="1"/>
        </p:nvGrpSpPr>
        <p:grpSpPr>
          <a:xfrm>
            <a:off x="1654090" y="1145460"/>
            <a:ext cx="1477533"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38" name="组合 137"/>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51" name="组合 150"/>
          <p:cNvGrpSpPr/>
          <p:nvPr userDrawn="1"/>
        </p:nvGrpSpPr>
        <p:grpSpPr>
          <a:xfrm>
            <a:off x="882188" y="613507"/>
            <a:ext cx="664422"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sp>
        <p:nvSpPr>
          <p:cNvPr id="5" name="矩形 4"/>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63" name="椭圆 62"/>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64" name="组合 63"/>
          <p:cNvGrpSpPr/>
          <p:nvPr/>
        </p:nvGrpSpPr>
        <p:grpSpPr>
          <a:xfrm>
            <a:off x="5317814" y="741574"/>
            <a:ext cx="1614432"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147" name="标题 1"/>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p>
        </p:txBody>
      </p:sp>
      <p:sp>
        <p:nvSpPr>
          <p:cNvPr id="148" name="副标题 2"/>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20204"/>
                <a:ea typeface="微软雅黑" panose="020B0503020204020204" pitchFamily="34" charset="-122"/>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t>‹#›</a:t>
            </a:fld>
            <a:r>
              <a:rPr lang="zh-CN" altLang="en-US" dirty="0"/>
              <a:t> </a:t>
            </a:r>
            <a:r>
              <a:rPr lang="en-US" altLang="zh-CN" dirty="0"/>
              <a:t>&gt;</a:t>
            </a:r>
            <a:endParaRPr lang="zh-CN" altLang="en-US" dirty="0"/>
          </a:p>
        </p:txBody>
      </p:sp>
      <p:cxnSp>
        <p:nvCxnSpPr>
          <p:cNvPr id="71" name="直接连接符 70"/>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71" name="矩形 70"/>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2" name="文本占位符 40"/>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3" name="文本占位符 40"/>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4" name="文本占位符 40"/>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36" name="文本占位符 40"/>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2" name="文本框 1"/>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2425132" y="3183822"/>
            <a:ext cx="1945700"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528706" y="867990"/>
            <a:ext cx="2433027"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t>‹#›</a:t>
            </a:fld>
            <a:r>
              <a:rPr lang="zh-CN" altLang="en-US" dirty="0"/>
              <a:t> </a:t>
            </a:r>
            <a:r>
              <a:rPr lang="en-US" altLang="zh-CN" dirty="0"/>
              <a:t>&gt;</a:t>
            </a:r>
            <a:endParaRPr lang="zh-CN" altLang="en-US" dirty="0"/>
          </a:p>
        </p:txBody>
      </p:sp>
      <p:sp>
        <p:nvSpPr>
          <p:cNvPr id="125"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5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p:nvPr>
        </p:nvSpPr>
        <p:spPr>
          <a:xfrm>
            <a:off x="2546350" y="1186670"/>
            <a:ext cx="6170930" cy="2242330"/>
          </a:xfrm>
        </p:spPr>
        <p:txBody>
          <a:bodyPr/>
          <a:lstStyle/>
          <a:p>
            <a:endParaRPr lang="zh-CN" altLang="en-US"/>
          </a:p>
        </p:txBody>
      </p:sp>
      <p:sp>
        <p:nvSpPr>
          <p:cNvPr id="3" name="图片占位符 2"/>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8839200" y="1186670"/>
            <a:ext cx="2499360" cy="4767090"/>
          </a:xfrm>
          <a:prstGeom prst="rect">
            <a:avLst/>
          </a:prstGeom>
        </p:spPr>
        <p:txBody>
          <a:bodyPr/>
          <a:lstStyle/>
          <a:p>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grpSp>
        <p:nvGrpSpPr>
          <p:cNvPr id="11" name="组合 10"/>
          <p:cNvGrpSpPr/>
          <p:nvPr userDrawn="1"/>
        </p:nvGrpSpPr>
        <p:grpSpPr>
          <a:xfrm>
            <a:off x="2425132" y="3183822"/>
            <a:ext cx="1945700"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2" name="文本占位符 40"/>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3" name="文本占位符 40"/>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4" name="文本占位符 40"/>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36" name="文本占位符 40"/>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2" name="文本框 1"/>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p>
        </p:txBody>
      </p:sp>
      <p:sp>
        <p:nvSpPr>
          <p:cNvPr id="48" name="文本框 47"/>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cxnSp>
        <p:nvCxnSpPr>
          <p:cNvPr id="70" name="直接连接符 69"/>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p>
        </p:txBody>
      </p:sp>
      <p:pic>
        <p:nvPicPr>
          <p:cNvPr id="128" name="图形 127"/>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p:cNvGrpSpPr/>
          <p:nvPr userDrawn="1"/>
        </p:nvGrpSpPr>
        <p:grpSpPr>
          <a:xfrm>
            <a:off x="1654090" y="1145460"/>
            <a:ext cx="1477533"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38" name="组合 137"/>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51" name="组合 150"/>
          <p:cNvGrpSpPr/>
          <p:nvPr userDrawn="1"/>
        </p:nvGrpSpPr>
        <p:grpSpPr>
          <a:xfrm>
            <a:off x="882188" y="613507"/>
            <a:ext cx="664422"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sp>
        <p:nvSpPr>
          <p:cNvPr id="5" name="矩形 4"/>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63" name="椭圆 62"/>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64" name="组合 63"/>
          <p:cNvGrpSpPr/>
          <p:nvPr/>
        </p:nvGrpSpPr>
        <p:grpSpPr>
          <a:xfrm>
            <a:off x="5317814" y="741574"/>
            <a:ext cx="1614432"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147" name="标题 1"/>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p>
        </p:txBody>
      </p:sp>
      <p:sp>
        <p:nvSpPr>
          <p:cNvPr id="148" name="副标题 2"/>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20204"/>
                <a:ea typeface="微软雅黑" panose="020B0503020204020204" pitchFamily="34" charset="-122"/>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t>‹#›</a:t>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t>‹#›</a:t>
            </a:fld>
            <a:r>
              <a:rPr lang="zh-CN" altLang="en-US" dirty="0"/>
              <a:t> </a:t>
            </a:r>
            <a:r>
              <a:rPr lang="en-US" altLang="zh-CN" dirty="0"/>
              <a:t>&gt;</a:t>
            </a:r>
            <a:endParaRPr lang="zh-CN" altLang="en-US" dirty="0"/>
          </a:p>
        </p:txBody>
      </p:sp>
      <p:cxnSp>
        <p:nvCxnSpPr>
          <p:cNvPr id="71" name="直接连接符 70"/>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theme" Target="../theme/theme2.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 bg1="lt1" tx1="dk1" bg2="lt2" tx2="dk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91"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notesSlide" Target="../notesSlides/notesSlide10.xml"/><Relationship Id="rId7" Type="http://schemas.openxmlformats.org/officeDocument/2006/relationships/image" Target="../media/image20.png"/><Relationship Id="rId2" Type="http://schemas.openxmlformats.org/officeDocument/2006/relationships/slideLayout" Target="../slideLayouts/slideLayout12.xml"/><Relationship Id="rId1" Type="http://schemas.openxmlformats.org/officeDocument/2006/relationships/tags" Target="../tags/tag49.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2.xml"/><Relationship Id="rId1" Type="http://schemas.openxmlformats.org/officeDocument/2006/relationships/tags" Target="../tags/tag50.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12.xml"/><Relationship Id="rId13" Type="http://schemas.openxmlformats.org/officeDocument/2006/relationships/image" Target="../media/image27.svg"/><Relationship Id="rId3" Type="http://schemas.openxmlformats.org/officeDocument/2006/relationships/tags" Target="../tags/tag53.xml"/><Relationship Id="rId7" Type="http://schemas.openxmlformats.org/officeDocument/2006/relationships/slideLayout" Target="../slideLayouts/slideLayout12.xml"/><Relationship Id="rId12" Type="http://schemas.openxmlformats.org/officeDocument/2006/relationships/image" Target="../media/image26.svg"/><Relationship Id="rId17" Type="http://schemas.openxmlformats.org/officeDocument/2006/relationships/image" Target="../media/image31.svg"/><Relationship Id="rId2" Type="http://schemas.openxmlformats.org/officeDocument/2006/relationships/tags" Target="../tags/tag52.xml"/><Relationship Id="rId16" Type="http://schemas.openxmlformats.org/officeDocument/2006/relationships/image" Target="../media/image30.png"/><Relationship Id="rId1" Type="http://schemas.openxmlformats.org/officeDocument/2006/relationships/tags" Target="../tags/tag51.xml"/><Relationship Id="rId6" Type="http://schemas.openxmlformats.org/officeDocument/2006/relationships/tags" Target="../tags/tag56.xml"/><Relationship Id="rId11" Type="http://schemas.openxmlformats.org/officeDocument/2006/relationships/image" Target="../media/image25.svg"/><Relationship Id="rId5" Type="http://schemas.openxmlformats.org/officeDocument/2006/relationships/tags" Target="../tags/tag55.xml"/><Relationship Id="rId15" Type="http://schemas.openxmlformats.org/officeDocument/2006/relationships/image" Target="../media/image29.svg"/><Relationship Id="rId10" Type="http://schemas.openxmlformats.org/officeDocument/2006/relationships/image" Target="../media/image24.png"/><Relationship Id="rId4" Type="http://schemas.openxmlformats.org/officeDocument/2006/relationships/tags" Target="../tags/tag54.xml"/><Relationship Id="rId9" Type="http://schemas.openxmlformats.org/officeDocument/2006/relationships/image" Target="../media/image5.png"/><Relationship Id="rId14" Type="http://schemas.openxmlformats.org/officeDocument/2006/relationships/image" Target="../media/image28.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2.xml"/><Relationship Id="rId1" Type="http://schemas.openxmlformats.org/officeDocument/2006/relationships/tags" Target="../tags/tag57.xml"/><Relationship Id="rId5" Type="http://schemas.openxmlformats.org/officeDocument/2006/relationships/image" Target="../media/image32.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tags" Target="../tags/tag60.xml"/><Relationship Id="rId7" Type="http://schemas.openxmlformats.org/officeDocument/2006/relationships/image" Target="../media/image5.png"/><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notesSlide" Target="../notesSlides/notesSlide14.xml"/><Relationship Id="rId5" Type="http://schemas.openxmlformats.org/officeDocument/2006/relationships/slideLayout" Target="../slideLayouts/slideLayout12.xml"/><Relationship Id="rId4" Type="http://schemas.openxmlformats.org/officeDocument/2006/relationships/tags" Target="../tags/tag61.xml"/><Relationship Id="rId9" Type="http://schemas.openxmlformats.org/officeDocument/2006/relationships/image" Target="../media/image25.sv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2.xml"/><Relationship Id="rId1" Type="http://schemas.openxmlformats.org/officeDocument/2006/relationships/tags" Target="../tags/tag62.xml"/><Relationship Id="rId5" Type="http://schemas.openxmlformats.org/officeDocument/2006/relationships/image" Target="../media/image21.png"/><Relationship Id="rId4" Type="http://schemas.openxmlformats.org/officeDocument/2006/relationships/image" Target="../media/image5.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2.xml"/><Relationship Id="rId1" Type="http://schemas.openxmlformats.org/officeDocument/2006/relationships/tags" Target="../tags/tag63.xml"/><Relationship Id="rId5" Type="http://schemas.openxmlformats.org/officeDocument/2006/relationships/image" Target="../media/image33.png"/><Relationship Id="rId4" Type="http://schemas.openxmlformats.org/officeDocument/2006/relationships/image" Target="../media/image5.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2.xml"/><Relationship Id="rId1" Type="http://schemas.openxmlformats.org/officeDocument/2006/relationships/tags" Target="../tags/tag64.xml"/><Relationship Id="rId4" Type="http://schemas.openxmlformats.org/officeDocument/2006/relationships/image" Target="../media/image5.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2.xml"/><Relationship Id="rId1" Type="http://schemas.openxmlformats.org/officeDocument/2006/relationships/tags" Target="../tags/tag65.xml"/><Relationship Id="rId4" Type="http://schemas.openxmlformats.org/officeDocument/2006/relationships/image" Target="../media/image5.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2.xml"/><Relationship Id="rId1" Type="http://schemas.openxmlformats.org/officeDocument/2006/relationships/tags" Target="../tags/tag66.xml"/><Relationship Id="rId4" Type="http://schemas.openxmlformats.org/officeDocument/2006/relationships/image" Target="../media/image5.png"/></Relationships>
</file>

<file path=ppt/slides/_rels/slide2.xml.rels><?xml version="1.0" encoding="UTF-8" standalone="yes"?>
<Relationships xmlns="http://schemas.openxmlformats.org/package/2006/relationships"><Relationship Id="rId13" Type="http://schemas.openxmlformats.org/officeDocument/2006/relationships/tags" Target="../tags/tag13.xml"/><Relationship Id="rId18" Type="http://schemas.openxmlformats.org/officeDocument/2006/relationships/tags" Target="../tags/tag18.xml"/><Relationship Id="rId26" Type="http://schemas.openxmlformats.org/officeDocument/2006/relationships/tags" Target="../tags/tag26.xml"/><Relationship Id="rId39" Type="http://schemas.openxmlformats.org/officeDocument/2006/relationships/image" Target="../media/image4.png"/><Relationship Id="rId21" Type="http://schemas.openxmlformats.org/officeDocument/2006/relationships/tags" Target="../tags/tag21.xml"/><Relationship Id="rId34" Type="http://schemas.openxmlformats.org/officeDocument/2006/relationships/tags" Target="../tags/tag34.xml"/><Relationship Id="rId7" Type="http://schemas.openxmlformats.org/officeDocument/2006/relationships/tags" Target="../tags/tag7.xml"/><Relationship Id="rId12" Type="http://schemas.openxmlformats.org/officeDocument/2006/relationships/tags" Target="../tags/tag12.xml"/><Relationship Id="rId17" Type="http://schemas.openxmlformats.org/officeDocument/2006/relationships/tags" Target="../tags/tag17.xml"/><Relationship Id="rId25" Type="http://schemas.openxmlformats.org/officeDocument/2006/relationships/tags" Target="../tags/tag25.xml"/><Relationship Id="rId33" Type="http://schemas.openxmlformats.org/officeDocument/2006/relationships/tags" Target="../tags/tag33.xml"/><Relationship Id="rId38" Type="http://schemas.openxmlformats.org/officeDocument/2006/relationships/notesSlide" Target="../notesSlides/notesSlide2.xml"/><Relationship Id="rId2" Type="http://schemas.openxmlformats.org/officeDocument/2006/relationships/tags" Target="../tags/tag2.xml"/><Relationship Id="rId16" Type="http://schemas.openxmlformats.org/officeDocument/2006/relationships/tags" Target="../tags/tag16.xml"/><Relationship Id="rId20" Type="http://schemas.openxmlformats.org/officeDocument/2006/relationships/tags" Target="../tags/tag20.xml"/><Relationship Id="rId29" Type="http://schemas.openxmlformats.org/officeDocument/2006/relationships/tags" Target="../tags/tag29.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tags" Target="../tags/tag11.xml"/><Relationship Id="rId24" Type="http://schemas.openxmlformats.org/officeDocument/2006/relationships/tags" Target="../tags/tag24.xml"/><Relationship Id="rId32" Type="http://schemas.openxmlformats.org/officeDocument/2006/relationships/tags" Target="../tags/tag32.xml"/><Relationship Id="rId37" Type="http://schemas.openxmlformats.org/officeDocument/2006/relationships/slideLayout" Target="../slideLayouts/slideLayout12.xml"/><Relationship Id="rId5" Type="http://schemas.openxmlformats.org/officeDocument/2006/relationships/tags" Target="../tags/tag5.xml"/><Relationship Id="rId15" Type="http://schemas.openxmlformats.org/officeDocument/2006/relationships/tags" Target="../tags/tag15.xml"/><Relationship Id="rId23" Type="http://schemas.openxmlformats.org/officeDocument/2006/relationships/tags" Target="../tags/tag23.xml"/><Relationship Id="rId28" Type="http://schemas.openxmlformats.org/officeDocument/2006/relationships/tags" Target="../tags/tag28.xml"/><Relationship Id="rId36" Type="http://schemas.openxmlformats.org/officeDocument/2006/relationships/tags" Target="../tags/tag36.xml"/><Relationship Id="rId10" Type="http://schemas.openxmlformats.org/officeDocument/2006/relationships/tags" Target="../tags/tag10.xml"/><Relationship Id="rId19" Type="http://schemas.openxmlformats.org/officeDocument/2006/relationships/tags" Target="../tags/tag19.xml"/><Relationship Id="rId31" Type="http://schemas.openxmlformats.org/officeDocument/2006/relationships/tags" Target="../tags/tag31.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tags" Target="../tags/tag14.xml"/><Relationship Id="rId22" Type="http://schemas.openxmlformats.org/officeDocument/2006/relationships/tags" Target="../tags/tag22.xml"/><Relationship Id="rId27" Type="http://schemas.openxmlformats.org/officeDocument/2006/relationships/tags" Target="../tags/tag27.xml"/><Relationship Id="rId30" Type="http://schemas.openxmlformats.org/officeDocument/2006/relationships/tags" Target="../tags/tag30.xml"/><Relationship Id="rId35" Type="http://schemas.openxmlformats.org/officeDocument/2006/relationships/tags" Target="../tags/tag35.xml"/><Relationship Id="rId8" Type="http://schemas.openxmlformats.org/officeDocument/2006/relationships/tags" Target="../tags/tag8.xml"/><Relationship Id="rId3"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2.xml"/><Relationship Id="rId1" Type="http://schemas.openxmlformats.org/officeDocument/2006/relationships/tags" Target="../tags/tag67.xml"/><Relationship Id="rId4" Type="http://schemas.openxmlformats.org/officeDocument/2006/relationships/image" Target="../media/image5.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2.xml"/><Relationship Id="rId1" Type="http://schemas.openxmlformats.org/officeDocument/2006/relationships/tags" Target="../tags/tag68.xml"/><Relationship Id="rId4" Type="http://schemas.openxmlformats.org/officeDocument/2006/relationships/image" Target="../media/image5.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2.xml"/><Relationship Id="rId1" Type="http://schemas.openxmlformats.org/officeDocument/2006/relationships/tags" Target="../tags/tag69.xml"/><Relationship Id="rId4" Type="http://schemas.openxmlformats.org/officeDocument/2006/relationships/image" Target="../media/image5.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2.xml"/><Relationship Id="rId1" Type="http://schemas.openxmlformats.org/officeDocument/2006/relationships/tags" Target="../tags/tag70.xml"/><Relationship Id="rId4" Type="http://schemas.openxmlformats.org/officeDocument/2006/relationships/image" Target="../media/image5.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2.xml"/><Relationship Id="rId1" Type="http://schemas.openxmlformats.org/officeDocument/2006/relationships/tags" Target="../tags/tag71.xml"/><Relationship Id="rId4" Type="http://schemas.openxmlformats.org/officeDocument/2006/relationships/image" Target="../media/image5.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2.xml"/><Relationship Id="rId1" Type="http://schemas.openxmlformats.org/officeDocument/2006/relationships/tags" Target="../tags/tag72.xml"/><Relationship Id="rId4" Type="http://schemas.openxmlformats.org/officeDocument/2006/relationships/image" Target="../media/image5.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2.xml"/><Relationship Id="rId1" Type="http://schemas.openxmlformats.org/officeDocument/2006/relationships/tags" Target="../tags/tag73.xml"/><Relationship Id="rId4" Type="http://schemas.openxmlformats.org/officeDocument/2006/relationships/image" Target="../media/image5.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2.xml"/><Relationship Id="rId1" Type="http://schemas.openxmlformats.org/officeDocument/2006/relationships/tags" Target="../tags/tag74.xml"/><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2.xml"/><Relationship Id="rId1" Type="http://schemas.openxmlformats.org/officeDocument/2006/relationships/tags" Target="../tags/tag75.xml"/><Relationship Id="rId4" Type="http://schemas.openxmlformats.org/officeDocument/2006/relationships/image" Target="../media/image34.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2.xml"/><Relationship Id="rId1" Type="http://schemas.openxmlformats.org/officeDocument/2006/relationships/tags" Target="../tags/tag37.xml"/><Relationship Id="rId5" Type="http://schemas.openxmlformats.org/officeDocument/2006/relationships/image" Target="../media/image6.png"/><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2.xml"/><Relationship Id="rId1" Type="http://schemas.openxmlformats.org/officeDocument/2006/relationships/tags" Target="../tags/tag38.xml"/><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2.xml"/><Relationship Id="rId1" Type="http://schemas.openxmlformats.org/officeDocument/2006/relationships/tags" Target="../tags/tag39.xml"/><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2.xml"/><Relationship Id="rId1" Type="http://schemas.openxmlformats.org/officeDocument/2006/relationships/tags" Target="../tags/tag40.xml"/><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tags" Target="../tags/tag43.xml"/><Relationship Id="rId7" Type="http://schemas.openxmlformats.org/officeDocument/2006/relationships/image" Target="../media/image7.png"/><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image" Target="../media/image5.png"/><Relationship Id="rId5" Type="http://schemas.openxmlformats.org/officeDocument/2006/relationships/notesSlide" Target="../notesSlides/notesSlide7.xml"/><Relationship Id="rId10" Type="http://schemas.openxmlformats.org/officeDocument/2006/relationships/image" Target="../media/image10.svg"/><Relationship Id="rId4" Type="http://schemas.openxmlformats.org/officeDocument/2006/relationships/slideLayout" Target="../slideLayouts/slideLayout12.xml"/><Relationship Id="rId9" Type="http://schemas.openxmlformats.org/officeDocument/2006/relationships/image" Target="../media/image9.png"/></Relationships>
</file>

<file path=ppt/slides/_rels/slide8.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svg"/><Relationship Id="rId3" Type="http://schemas.openxmlformats.org/officeDocument/2006/relationships/tags" Target="../tags/tag46.xml"/><Relationship Id="rId7" Type="http://schemas.openxmlformats.org/officeDocument/2006/relationships/image" Target="../media/image5.png"/><Relationship Id="rId12" Type="http://schemas.openxmlformats.org/officeDocument/2006/relationships/image" Target="../media/image15.png"/><Relationship Id="rId2" Type="http://schemas.openxmlformats.org/officeDocument/2006/relationships/tags" Target="../tags/tag45.xml"/><Relationship Id="rId1" Type="http://schemas.openxmlformats.org/officeDocument/2006/relationships/tags" Target="../tags/tag44.xml"/><Relationship Id="rId6" Type="http://schemas.openxmlformats.org/officeDocument/2006/relationships/notesSlide" Target="../notesSlides/notesSlide8.xml"/><Relationship Id="rId11" Type="http://schemas.openxmlformats.org/officeDocument/2006/relationships/image" Target="../media/image14.svg"/><Relationship Id="rId5" Type="http://schemas.openxmlformats.org/officeDocument/2006/relationships/slideLayout" Target="../slideLayouts/slideLayout12.xml"/><Relationship Id="rId10" Type="http://schemas.openxmlformats.org/officeDocument/2006/relationships/image" Target="../media/image13.png"/><Relationship Id="rId4" Type="http://schemas.openxmlformats.org/officeDocument/2006/relationships/tags" Target="../tags/tag47.xml"/><Relationship Id="rId9" Type="http://schemas.openxmlformats.org/officeDocument/2006/relationships/image" Target="../media/image12.sv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2.xml"/><Relationship Id="rId1" Type="http://schemas.openxmlformats.org/officeDocument/2006/relationships/tags" Target="../tags/tag48.xml"/><Relationship Id="rId5" Type="http://schemas.openxmlformats.org/officeDocument/2006/relationships/image" Target="../media/image17.jpg"/><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stretch>
            <a:fillRect/>
          </a:stretch>
        </p:blipFill>
        <p:spPr>
          <a:xfrm>
            <a:off x="0" y="0"/>
            <a:ext cx="12192000" cy="3357217"/>
          </a:xfrm>
          <a:prstGeom prst="rect">
            <a:avLst/>
          </a:prstGeom>
        </p:spPr>
      </p:pic>
      <p:sp>
        <p:nvSpPr>
          <p:cNvPr id="10" name="矩形 9"/>
          <p:cNvSpPr/>
          <p:nvPr/>
        </p:nvSpPr>
        <p:spPr>
          <a:xfrm>
            <a:off x="0" y="-3991"/>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48" name="组合 47"/>
          <p:cNvGrpSpPr/>
          <p:nvPr/>
        </p:nvGrpSpPr>
        <p:grpSpPr>
          <a:xfrm>
            <a:off x="539327" y="329882"/>
            <a:ext cx="1512002" cy="444892"/>
            <a:chOff x="9556201" y="498129"/>
            <a:chExt cx="1993881" cy="586680"/>
          </a:xfrm>
        </p:grpSpPr>
        <p:grpSp>
          <p:nvGrpSpPr>
            <p:cNvPr id="49" name="组合 48"/>
            <p:cNvGrpSpPr/>
            <p:nvPr userDrawn="1"/>
          </p:nvGrpSpPr>
          <p:grpSpPr>
            <a:xfrm>
              <a:off x="10239376" y="968937"/>
              <a:ext cx="1307697" cy="96254"/>
              <a:chOff x="4616246" y="3878362"/>
              <a:chExt cx="5571416" cy="410087"/>
            </a:xfrm>
            <a:solidFill>
              <a:schemeClr val="tx1">
                <a:alpha val="80000"/>
              </a:schemeClr>
            </a:solidFill>
          </p:grpSpPr>
          <p:sp>
            <p:nvSpPr>
              <p:cNvPr id="92"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3"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4"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5"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6"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7"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8"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50" name="组合 49"/>
            <p:cNvGrpSpPr/>
            <p:nvPr userDrawn="1"/>
          </p:nvGrpSpPr>
          <p:grpSpPr>
            <a:xfrm>
              <a:off x="10237120" y="539555"/>
              <a:ext cx="1312962" cy="375239"/>
              <a:chOff x="4606634" y="2048989"/>
              <a:chExt cx="5593843" cy="1598699"/>
            </a:xfrm>
            <a:solidFill>
              <a:schemeClr val="accent1">
                <a:alpha val="80000"/>
              </a:schemeClr>
            </a:solidFill>
          </p:grpSpPr>
          <p:sp>
            <p:nvSpPr>
              <p:cNvPr id="75"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1"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4"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5"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6"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7"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8"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9"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0"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1"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51" name="组合 50"/>
            <p:cNvGrpSpPr/>
            <p:nvPr userDrawn="1"/>
          </p:nvGrpSpPr>
          <p:grpSpPr>
            <a:xfrm>
              <a:off x="9556201" y="498129"/>
              <a:ext cx="588050" cy="586680"/>
              <a:chOff x="2105799" y="20055838"/>
              <a:chExt cx="6748090" cy="6732363"/>
            </a:xfrm>
            <a:solidFill>
              <a:schemeClr val="accent1">
                <a:alpha val="80000"/>
              </a:schemeClr>
            </a:solidFill>
          </p:grpSpPr>
          <p:sp>
            <p:nvSpPr>
              <p:cNvPr id="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sp>
        <p:nvSpPr>
          <p:cNvPr id="108" name="椭圆 107"/>
          <p:cNvSpPr/>
          <p:nvPr/>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09" name="组合 108"/>
          <p:cNvGrpSpPr/>
          <p:nvPr/>
        </p:nvGrpSpPr>
        <p:grpSpPr>
          <a:xfrm>
            <a:off x="5410200" y="2670375"/>
            <a:ext cx="1371600" cy="1368402"/>
            <a:chOff x="2105799" y="20055838"/>
            <a:chExt cx="6748090" cy="6732363"/>
          </a:xfrm>
          <a:solidFill>
            <a:schemeClr val="accent1">
              <a:alpha val="80000"/>
            </a:schemeClr>
          </a:solidFill>
        </p:grpSpPr>
        <p:sp>
          <p:nvSpPr>
            <p:cNvPr id="110"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1"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2"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3"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4"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5"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6"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7"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8"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9"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0"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1"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2"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3"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4"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5"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6"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7"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8"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9"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0"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1"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2"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2" name="文本框 1">
            <a:extLst>
              <a:ext uri="{FF2B5EF4-FFF2-40B4-BE49-F238E27FC236}">
                <a16:creationId xmlns:a16="http://schemas.microsoft.com/office/drawing/2014/main" id="{6D02CE9E-94A5-537E-06CC-18AF79B8ADD0}"/>
              </a:ext>
            </a:extLst>
          </p:cNvPr>
          <p:cNvSpPr txBox="1"/>
          <p:nvPr/>
        </p:nvSpPr>
        <p:spPr>
          <a:xfrm>
            <a:off x="2653267" y="4155049"/>
            <a:ext cx="6974987" cy="769441"/>
          </a:xfrm>
          <a:prstGeom prst="rect">
            <a:avLst/>
          </a:prstGeom>
          <a:noFill/>
        </p:spPr>
        <p:txBody>
          <a:bodyPr wrap="none" rtlCol="0">
            <a:spAutoFit/>
          </a:bodyPr>
          <a:lstStyle/>
          <a:p>
            <a:pPr algn="ctr"/>
            <a:r>
              <a:rPr lang="zh-CN" altLang="en-US" sz="4400" b="1" dirty="0">
                <a:latin typeface="仿宋" panose="02010609060101010101" pitchFamily="49" charset="-122"/>
                <a:ea typeface="仿宋" panose="02010609060101010101" pitchFamily="49" charset="-122"/>
                <a:cs typeface="+mn-ea"/>
                <a:sym typeface="Arial" panose="020B0604020202020204" pitchFamily="34" charset="0"/>
              </a:rPr>
              <a:t>知识库驱动的语言数据生成</a:t>
            </a:r>
          </a:p>
        </p:txBody>
      </p:sp>
      <p:sp>
        <p:nvSpPr>
          <p:cNvPr id="3" name="文本框 2">
            <a:extLst>
              <a:ext uri="{FF2B5EF4-FFF2-40B4-BE49-F238E27FC236}">
                <a16:creationId xmlns:a16="http://schemas.microsoft.com/office/drawing/2014/main" id="{BDE728F4-D2BD-E1B0-9713-C3D93FA74041}"/>
              </a:ext>
            </a:extLst>
          </p:cNvPr>
          <p:cNvSpPr txBox="1"/>
          <p:nvPr/>
        </p:nvSpPr>
        <p:spPr>
          <a:xfrm>
            <a:off x="2162309" y="5672465"/>
            <a:ext cx="2040943" cy="461665"/>
          </a:xfrm>
          <a:prstGeom prst="rect">
            <a:avLst/>
          </a:prstGeom>
          <a:noFill/>
        </p:spPr>
        <p:txBody>
          <a:bodyPr wrap="none" rtlCol="0">
            <a:spAutoFit/>
          </a:bodyPr>
          <a:lstStyle/>
          <a:p>
            <a:pPr algn="ctr"/>
            <a:r>
              <a:rPr lang="zh-CN" altLang="en-US" sz="2400" b="1" dirty="0">
                <a:latin typeface="仿宋" panose="02010609060101010101" pitchFamily="49" charset="-122"/>
                <a:ea typeface="仿宋" panose="02010609060101010101" pitchFamily="49" charset="-122"/>
                <a:cs typeface="+mn-ea"/>
                <a:sym typeface="Arial" panose="020B0604020202020204" pitchFamily="34" charset="0"/>
              </a:rPr>
              <a:t>报告人：胡楠</a:t>
            </a:r>
          </a:p>
        </p:txBody>
      </p:sp>
      <p:sp>
        <p:nvSpPr>
          <p:cNvPr id="4" name="文本框 3">
            <a:extLst>
              <a:ext uri="{FF2B5EF4-FFF2-40B4-BE49-F238E27FC236}">
                <a16:creationId xmlns:a16="http://schemas.microsoft.com/office/drawing/2014/main" id="{B5AE3EE3-49D3-CA7A-7DBE-D462B95A2DD4}"/>
              </a:ext>
            </a:extLst>
          </p:cNvPr>
          <p:cNvSpPr txBox="1"/>
          <p:nvPr/>
        </p:nvSpPr>
        <p:spPr>
          <a:xfrm>
            <a:off x="7369989" y="5727698"/>
            <a:ext cx="2659702" cy="461665"/>
          </a:xfrm>
          <a:prstGeom prst="rect">
            <a:avLst/>
          </a:prstGeom>
          <a:noFill/>
        </p:spPr>
        <p:txBody>
          <a:bodyPr wrap="none" rtlCol="0">
            <a:spAutoFit/>
          </a:bodyPr>
          <a:lstStyle/>
          <a:p>
            <a:pPr algn="ctr"/>
            <a:r>
              <a:rPr lang="zh-CN" altLang="en-US" sz="2400" b="1" dirty="0">
                <a:latin typeface="仿宋" panose="02010609060101010101" pitchFamily="49" charset="-122"/>
                <a:ea typeface="仿宋" panose="02010609060101010101" pitchFamily="49" charset="-122"/>
                <a:cs typeface="+mn-ea"/>
                <a:sym typeface="Arial" panose="020B0604020202020204" pitchFamily="34" charset="0"/>
              </a:rPr>
              <a:t>指导教师：詹卫东</a:t>
            </a:r>
          </a:p>
        </p:txBody>
      </p:sp>
      <p:sp>
        <p:nvSpPr>
          <p:cNvPr id="5" name="文本框 4">
            <a:extLst>
              <a:ext uri="{FF2B5EF4-FFF2-40B4-BE49-F238E27FC236}">
                <a16:creationId xmlns:a16="http://schemas.microsoft.com/office/drawing/2014/main" id="{AAB63A4C-EC4D-9BE4-152B-33B235105FE5}"/>
              </a:ext>
            </a:extLst>
          </p:cNvPr>
          <p:cNvSpPr txBox="1"/>
          <p:nvPr/>
        </p:nvSpPr>
        <p:spPr>
          <a:xfrm>
            <a:off x="4230807" y="6489990"/>
            <a:ext cx="3685625" cy="307777"/>
          </a:xfrm>
          <a:prstGeom prst="rect">
            <a:avLst/>
          </a:prstGeom>
          <a:noFill/>
        </p:spPr>
        <p:txBody>
          <a:bodyPr wrap="none" rtlCol="0">
            <a:spAutoFit/>
          </a:bodyPr>
          <a:lstStyle/>
          <a:p>
            <a:pPr algn="ctr"/>
            <a:r>
              <a:rPr lang="zh-CN" altLang="en-US" sz="1400" b="1" dirty="0">
                <a:latin typeface="仿宋" panose="02010609060101010101" pitchFamily="49" charset="-122"/>
                <a:ea typeface="仿宋" panose="02010609060101010101" pitchFamily="49" charset="-122"/>
                <a:cs typeface="+mn-ea"/>
                <a:sym typeface="Arial" panose="020B0604020202020204" pitchFamily="34" charset="0"/>
              </a:rPr>
              <a:t>北京大学中文系博士生中期考核 </a:t>
            </a:r>
            <a:r>
              <a:rPr lang="en-US" altLang="zh-CN" sz="1400" b="1" dirty="0">
                <a:latin typeface="仿宋" panose="02010609060101010101" pitchFamily="49" charset="-122"/>
                <a:ea typeface="仿宋" panose="02010609060101010101" pitchFamily="49" charset="-122"/>
                <a:cs typeface="+mn-ea"/>
                <a:sym typeface="Arial" panose="020B0604020202020204" pitchFamily="34" charset="0"/>
              </a:rPr>
              <a:t>2025.12.29</a:t>
            </a:r>
            <a:endParaRPr lang="zh-CN" altLang="en-US" sz="1400" b="1" dirty="0">
              <a:latin typeface="仿宋" panose="02010609060101010101" pitchFamily="49" charset="-122"/>
              <a:ea typeface="仿宋" panose="02010609060101010101" pitchFamily="49" charset="-122"/>
              <a:cs typeface="+mn-ea"/>
              <a:sym typeface="Arial" panose="020B0604020202020204" pitchFamily="34" charset="0"/>
            </a:endParaRPr>
          </a:p>
        </p:txBody>
      </p:sp>
      <p:sp>
        <p:nvSpPr>
          <p:cNvPr id="6" name="文本框 5">
            <a:extLst>
              <a:ext uri="{FF2B5EF4-FFF2-40B4-BE49-F238E27FC236}">
                <a16:creationId xmlns:a16="http://schemas.microsoft.com/office/drawing/2014/main" id="{DEE59F84-038A-0349-4A7B-F0D715585D0A}"/>
              </a:ext>
            </a:extLst>
          </p:cNvPr>
          <p:cNvSpPr txBox="1"/>
          <p:nvPr/>
        </p:nvSpPr>
        <p:spPr>
          <a:xfrm>
            <a:off x="4867815" y="4951418"/>
            <a:ext cx="5753498" cy="461665"/>
          </a:xfrm>
          <a:prstGeom prst="rect">
            <a:avLst/>
          </a:prstGeom>
          <a:noFill/>
        </p:spPr>
        <p:txBody>
          <a:bodyPr wrap="none" rtlCol="0">
            <a:spAutoFit/>
          </a:bodyPr>
          <a:lstStyle/>
          <a:p>
            <a:pPr algn="ctr"/>
            <a:r>
              <a:rPr lang="en-US" altLang="zh-CN" sz="2400" b="1" dirty="0">
                <a:latin typeface="仿宋" panose="02010609060101010101" pitchFamily="49" charset="-122"/>
                <a:ea typeface="仿宋" panose="02010609060101010101" pitchFamily="49" charset="-122"/>
                <a:cs typeface="+mn-ea"/>
                <a:sym typeface="Arial" panose="020B0604020202020204" pitchFamily="34" charset="0"/>
              </a:rPr>
              <a:t>——</a:t>
            </a:r>
            <a:r>
              <a:rPr lang="zh-CN" altLang="en-US" sz="2400" b="1" dirty="0">
                <a:latin typeface="仿宋" panose="02010609060101010101" pitchFamily="49" charset="-122"/>
                <a:ea typeface="仿宋" panose="02010609060101010101" pitchFamily="49" charset="-122"/>
                <a:cs typeface="+mn-ea"/>
                <a:sym typeface="Arial" panose="020B0604020202020204" pitchFamily="34" charset="0"/>
              </a:rPr>
              <a:t>以空间方位推理测试题自动生成为例</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2DCEDA-0479-E0BC-8CA6-77F17B37FADD}"/>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A88CDC41-EA2B-1C0E-FB07-2FC5E31A0E18}"/>
              </a:ext>
            </a:extLst>
          </p:cNvPr>
          <p:cNvPicPr>
            <a:picLocks noChangeAspect="1"/>
          </p:cNvPicPr>
          <p:nvPr/>
        </p:nvPicPr>
        <p:blipFill>
          <a:blip r:embed="rId4"/>
          <a:stretch>
            <a:fillRect/>
          </a:stretch>
        </p:blipFill>
        <p:spPr>
          <a:xfrm>
            <a:off x="25853" y="0"/>
            <a:ext cx="12192000" cy="6858000"/>
          </a:xfrm>
          <a:prstGeom prst="rect">
            <a:avLst/>
          </a:prstGeom>
        </p:spPr>
      </p:pic>
      <p:grpSp>
        <p:nvGrpSpPr>
          <p:cNvPr id="11" name="组合 10">
            <a:extLst>
              <a:ext uri="{FF2B5EF4-FFF2-40B4-BE49-F238E27FC236}">
                <a16:creationId xmlns:a16="http://schemas.microsoft.com/office/drawing/2014/main" id="{FD2BA9C3-4C22-D896-B597-B19D3B3B157E}"/>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52404FD8-5213-B83B-8230-7BAC9A30AF62}"/>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7BA6590E-3EC0-5299-D525-8552D6006754}"/>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5BE01344-F548-FC81-89AD-348C6CD13DD8}"/>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89E4E488-5601-3C41-B556-3C64F8C1D628}"/>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E7DAE12F-6837-860F-C79E-08F1626ECFF5}"/>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92A859C0-D5B7-0E1C-942C-C6CA01CADD44}"/>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EFA927AA-A956-9B8F-A2E7-C41B64F6BC09}"/>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FAB5BCDB-25D2-1098-073F-DE2544C65EC4}"/>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F142F811-D5E0-7931-F54E-1EE481C7419A}"/>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17CA42AC-DCB5-08B6-E5E9-DD6F0149CCA3}"/>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8C45CDCB-F1C6-0C68-DE5B-92EBD14BA475}"/>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BEF3392C-C771-1456-C756-041E1BCC5368}"/>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2FCE5CB6-056E-845A-8530-6E0903712445}"/>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0F8655B5-5B32-FD24-FBE3-3152730DDFA4}"/>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31078386-C3F6-3DF1-88EE-82E3E74D8F56}"/>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C2AB0CF8-8546-F7D8-2322-5E714133F2C6}"/>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73238CC0-112F-6DC7-AEB4-3442DE0832DA}"/>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1E37C744-DDEB-73E4-0115-9D2426888D5D}"/>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66387C57-8011-EE0D-3DEF-5BE0D6A5028C}"/>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2957C28E-B6FF-9F42-B6C0-CF3BA58BF56C}"/>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D081F03B-FF33-4AA0-AE8E-BDAC654ED7E2}"/>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CCD7196F-0668-9419-3390-DA403F9D02D2}"/>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8073D855-C388-4072-B998-08C73DD7C534}"/>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E0C8F084-D6C2-79FE-F69C-0A1F9A9D3995}"/>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5980684C-EDB4-D3BD-5EA9-85025AA57EFC}"/>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5B20F084-4C4F-8A31-257C-5489B438A865}"/>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DA887CE9-A00C-8CAD-39B5-7E26CC0CE336}"/>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40C377BD-B56C-3108-E2B9-72E2E15F9FE3}"/>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899279F8-C3E9-92F6-20AD-D21705050773}"/>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BA3DA43F-408C-803A-D7D8-4DBB977C14A0}"/>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099F406B-E0D5-DB92-B954-D1200D245615}"/>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98937B07-0362-8DE4-D69C-6D0391D69CF7}"/>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AB36B5C8-8D1F-1861-2899-9EFE6D837CD3}"/>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9DB4F3A4-E026-F0B0-D20E-39E1123B49D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DA0DC6D9-996C-1453-B7BD-5E3393FED800}"/>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09A4609F-09AB-9CDE-A855-5AFD1CCC800E}"/>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99A09E38-8E56-66BE-6E6B-127250B6805B}"/>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707D442D-633F-F18B-69D7-123861E4B4E5}"/>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6BF8FCEF-77AD-7BE4-E6E8-EE6BA236196F}"/>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338DA4CB-BEC6-002D-35CE-D975E2F7BC18}"/>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DF2109B5-C2B0-482B-31A2-98F788090F74}"/>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A57D6EB7-1627-2B5C-90C3-7F1E9CBB97A4}"/>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456DA676-DE93-6961-46B7-89DB74CB5243}"/>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2207D622-8BF1-70F1-8C37-463C92BEDFA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247363DC-4E24-FA6B-9238-C4F8A683E688}"/>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C2EB30A0-6D0C-5245-FC5A-DD1A889986A8}"/>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FDA415CA-6A43-6B6D-FAB4-D70932F301A0}"/>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DEAB6FEA-F4CB-2A84-B4E3-FBC2C501DB19}"/>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5AADDF5B-3774-2D5F-4706-A25903B4FE85}"/>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3AE65E3E-9359-4BAE-6560-A890584B6398}"/>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49ABB370-E4D1-2F5C-B7E7-569910A13BA1}"/>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2D71F812-719B-8742-85C7-4E1DCA085789}"/>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867FA305-B74D-6AAF-7832-13AD5AF51CEE}"/>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F5CB5EEA-8472-A01A-4CA7-6A0D8244F9E5}"/>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43FBC7E4-2273-8104-CBA3-DBB8D001D653}"/>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5F48E221-EA1F-7046-48FC-349124489FB8}"/>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E0225E3E-7337-9F7C-073F-D564F13665CF}"/>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830636F7-8BB0-3D3E-7E93-DB05D889DC8A}"/>
              </a:ext>
            </a:extLst>
          </p:cNvPr>
          <p:cNvSpPr txBox="1"/>
          <p:nvPr/>
        </p:nvSpPr>
        <p:spPr>
          <a:xfrm>
            <a:off x="-259431" y="6535034"/>
            <a:ext cx="2484000" cy="369332"/>
          </a:xfrm>
          <a:prstGeom prst="rect">
            <a:avLst/>
          </a:prstGeom>
          <a:noFill/>
        </p:spPr>
        <p:txBody>
          <a:bodyPr wrap="none" rtlCol="0" anchor="ctr" anchorCtr="1">
            <a:noAutofit/>
          </a:bodyPr>
          <a:lstStyle/>
          <a:p>
            <a:r>
              <a:rPr lang="zh-CN" altLang="en-US" dirty="0">
                <a:solidFill>
                  <a:schemeClr val="bg1"/>
                </a:solidFill>
                <a:latin typeface="微软雅黑 Light" panose="020B0502040204020203" pitchFamily="34" charset="-122"/>
                <a:ea typeface="微软雅黑 Light" panose="020B0502040204020203" pitchFamily="34" charset="-122"/>
              </a:rPr>
              <a:t>文本</a:t>
            </a:r>
          </a:p>
        </p:txBody>
      </p:sp>
      <p:sp>
        <p:nvSpPr>
          <p:cNvPr id="104" name="Body-1">
            <a:extLst>
              <a:ext uri="{FF2B5EF4-FFF2-40B4-BE49-F238E27FC236}">
                <a16:creationId xmlns:a16="http://schemas.microsoft.com/office/drawing/2014/main" id="{3E31697A-12ED-145F-9D58-0B8405C37712}"/>
              </a:ext>
            </a:extLst>
          </p:cNvPr>
          <p:cNvSpPr txBox="1"/>
          <p:nvPr>
            <p:custDataLst>
              <p:tags r:id="rId1"/>
            </p:custDataLst>
          </p:nvPr>
        </p:nvSpPr>
        <p:spPr>
          <a:xfrm>
            <a:off x="420360" y="105116"/>
            <a:ext cx="4824740" cy="63767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rPr>
              <a:t>空间方位推理知识库的构建</a:t>
            </a:r>
            <a:endParaRPr kumimoji="0" lang="en-GB"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endParaRPr>
          </a:p>
        </p:txBody>
      </p:sp>
      <p:sp>
        <p:nvSpPr>
          <p:cNvPr id="123" name="文本框 122">
            <a:extLst>
              <a:ext uri="{FF2B5EF4-FFF2-40B4-BE49-F238E27FC236}">
                <a16:creationId xmlns:a16="http://schemas.microsoft.com/office/drawing/2014/main" id="{903BD2FB-216C-0998-ECA6-790D55D1D920}"/>
              </a:ext>
            </a:extLst>
          </p:cNvPr>
          <p:cNvSpPr txBox="1"/>
          <p:nvPr/>
        </p:nvSpPr>
        <p:spPr>
          <a:xfrm>
            <a:off x="526269" y="1598664"/>
            <a:ext cx="10567322" cy="1418915"/>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将具体空间场景抽象为空间图式有利于固定空间实体的分布和实体的数量，从而集中考察特定类型的空间关系。设计不同类型的空间图式时，主要考虑因素是提高各种空间图式对空间关系的整体覆盖率。目前共设计了</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4</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类空间图式，覆盖了</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30</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种空间关系。</a:t>
            </a:r>
          </a:p>
        </p:txBody>
      </p:sp>
      <p:sp>
        <p:nvSpPr>
          <p:cNvPr id="2" name="文本框 1">
            <a:extLst>
              <a:ext uri="{FF2B5EF4-FFF2-40B4-BE49-F238E27FC236}">
                <a16:creationId xmlns:a16="http://schemas.microsoft.com/office/drawing/2014/main" id="{51D7C9E5-09AD-C95E-AC41-C2F4C62D0CBD}"/>
              </a:ext>
            </a:extLst>
          </p:cNvPr>
          <p:cNvSpPr txBox="1"/>
          <p:nvPr/>
        </p:nvSpPr>
        <p:spPr>
          <a:xfrm>
            <a:off x="482633" y="1076035"/>
            <a:ext cx="3281669"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一、基于图式的形式化表达</a:t>
            </a:r>
          </a:p>
        </p:txBody>
      </p:sp>
      <p:grpSp>
        <p:nvGrpSpPr>
          <p:cNvPr id="72" name="组合 71">
            <a:extLst>
              <a:ext uri="{FF2B5EF4-FFF2-40B4-BE49-F238E27FC236}">
                <a16:creationId xmlns:a16="http://schemas.microsoft.com/office/drawing/2014/main" id="{1A5D69DF-3DDE-9ADF-3A1E-46D947E55A2C}"/>
              </a:ext>
            </a:extLst>
          </p:cNvPr>
          <p:cNvGrpSpPr/>
          <p:nvPr/>
        </p:nvGrpSpPr>
        <p:grpSpPr>
          <a:xfrm>
            <a:off x="3659042" y="3228679"/>
            <a:ext cx="2478145" cy="2208729"/>
            <a:chOff x="0" y="0"/>
            <a:chExt cx="2000250" cy="1847532"/>
          </a:xfrm>
        </p:grpSpPr>
        <p:pic>
          <p:nvPicPr>
            <p:cNvPr id="97" name="图片 96">
              <a:extLst>
                <a:ext uri="{FF2B5EF4-FFF2-40B4-BE49-F238E27FC236}">
                  <a16:creationId xmlns:a16="http://schemas.microsoft.com/office/drawing/2014/main" id="{6429E5DE-156C-E6F7-BBF8-BC3F8950D4B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8600" y="261937"/>
              <a:ext cx="1585595" cy="1585595"/>
            </a:xfrm>
            <a:prstGeom prst="rect">
              <a:avLst/>
            </a:prstGeom>
          </p:spPr>
        </p:pic>
        <p:sp>
          <p:nvSpPr>
            <p:cNvPr id="98" name="文本框 2">
              <a:extLst>
                <a:ext uri="{FF2B5EF4-FFF2-40B4-BE49-F238E27FC236}">
                  <a16:creationId xmlns:a16="http://schemas.microsoft.com/office/drawing/2014/main" id="{DCBCAFBC-9065-E5D0-8D3A-E5493B84CDAC}"/>
                </a:ext>
              </a:extLst>
            </p:cNvPr>
            <p:cNvSpPr txBox="1">
              <a:spLocks noChangeArrowheads="1"/>
            </p:cNvSpPr>
            <p:nvPr/>
          </p:nvSpPr>
          <p:spPr bwMode="auto">
            <a:xfrm>
              <a:off x="0" y="633412"/>
              <a:ext cx="290513"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A</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99" name="文本框 2">
              <a:extLst>
                <a:ext uri="{FF2B5EF4-FFF2-40B4-BE49-F238E27FC236}">
                  <a16:creationId xmlns:a16="http://schemas.microsoft.com/office/drawing/2014/main" id="{17449767-68F4-FD6C-08E9-9AD2D3559BA8}"/>
                </a:ext>
              </a:extLst>
            </p:cNvPr>
            <p:cNvSpPr txBox="1">
              <a:spLocks noChangeArrowheads="1"/>
            </p:cNvSpPr>
            <p:nvPr/>
          </p:nvSpPr>
          <p:spPr bwMode="auto">
            <a:xfrm>
              <a:off x="561975" y="0"/>
              <a:ext cx="309562" cy="452437"/>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B</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00" name="文本框 2">
              <a:extLst>
                <a:ext uri="{FF2B5EF4-FFF2-40B4-BE49-F238E27FC236}">
                  <a16:creationId xmlns:a16="http://schemas.microsoft.com/office/drawing/2014/main" id="{1665C043-5922-B4D9-C204-08B8768A7D55}"/>
                </a:ext>
              </a:extLst>
            </p:cNvPr>
            <p:cNvSpPr txBox="1">
              <a:spLocks noChangeArrowheads="1"/>
            </p:cNvSpPr>
            <p:nvPr/>
          </p:nvSpPr>
          <p:spPr bwMode="auto">
            <a:xfrm>
              <a:off x="1138237" y="0"/>
              <a:ext cx="290513"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C</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01" name="文本框 2">
              <a:extLst>
                <a:ext uri="{FF2B5EF4-FFF2-40B4-BE49-F238E27FC236}">
                  <a16:creationId xmlns:a16="http://schemas.microsoft.com/office/drawing/2014/main" id="{E21CF739-6B9F-4F03-D0CA-973AD4E4F971}"/>
                </a:ext>
              </a:extLst>
            </p:cNvPr>
            <p:cNvSpPr txBox="1">
              <a:spLocks noChangeArrowheads="1"/>
            </p:cNvSpPr>
            <p:nvPr/>
          </p:nvSpPr>
          <p:spPr bwMode="auto">
            <a:xfrm>
              <a:off x="1709737" y="347662"/>
              <a:ext cx="290513"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D</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02" name="文本框 2">
              <a:extLst>
                <a:ext uri="{FF2B5EF4-FFF2-40B4-BE49-F238E27FC236}">
                  <a16:creationId xmlns:a16="http://schemas.microsoft.com/office/drawing/2014/main" id="{C1349C85-5B26-024B-2190-C3391A754104}"/>
                </a:ext>
              </a:extLst>
            </p:cNvPr>
            <p:cNvSpPr txBox="1">
              <a:spLocks noChangeArrowheads="1"/>
            </p:cNvSpPr>
            <p:nvPr/>
          </p:nvSpPr>
          <p:spPr bwMode="auto">
            <a:xfrm>
              <a:off x="1619250" y="1400175"/>
              <a:ext cx="290513"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E</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03" name="文本框 2">
              <a:extLst>
                <a:ext uri="{FF2B5EF4-FFF2-40B4-BE49-F238E27FC236}">
                  <a16:creationId xmlns:a16="http://schemas.microsoft.com/office/drawing/2014/main" id="{E1A1CFA5-0C3E-E524-11EE-E80B58465E7D}"/>
                </a:ext>
              </a:extLst>
            </p:cNvPr>
            <p:cNvSpPr txBox="1">
              <a:spLocks noChangeArrowheads="1"/>
            </p:cNvSpPr>
            <p:nvPr/>
          </p:nvSpPr>
          <p:spPr bwMode="auto">
            <a:xfrm>
              <a:off x="190500" y="1376362"/>
              <a:ext cx="290513"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F</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grpSp>
      <p:grpSp>
        <p:nvGrpSpPr>
          <p:cNvPr id="73" name="组合 72">
            <a:extLst>
              <a:ext uri="{FF2B5EF4-FFF2-40B4-BE49-F238E27FC236}">
                <a16:creationId xmlns:a16="http://schemas.microsoft.com/office/drawing/2014/main" id="{80505973-B96D-81F1-103C-8A0BE4245308}"/>
              </a:ext>
            </a:extLst>
          </p:cNvPr>
          <p:cNvGrpSpPr/>
          <p:nvPr/>
        </p:nvGrpSpPr>
        <p:grpSpPr>
          <a:xfrm>
            <a:off x="1118419" y="3180852"/>
            <a:ext cx="2335256" cy="2351060"/>
            <a:chOff x="0" y="0"/>
            <a:chExt cx="1818958" cy="2009775"/>
          </a:xfrm>
        </p:grpSpPr>
        <p:pic>
          <p:nvPicPr>
            <p:cNvPr id="89" name="图片 88">
              <a:extLst>
                <a:ext uri="{FF2B5EF4-FFF2-40B4-BE49-F238E27FC236}">
                  <a16:creationId xmlns:a16="http://schemas.microsoft.com/office/drawing/2014/main" id="{29003C70-95DB-4AE3-A9B7-54A86BEE8104}"/>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6466" t="3423" r="4739" b="7414"/>
            <a:stretch/>
          </p:blipFill>
          <p:spPr bwMode="auto">
            <a:xfrm>
              <a:off x="142875" y="238125"/>
              <a:ext cx="1528445" cy="1534795"/>
            </a:xfrm>
            <a:prstGeom prst="rect">
              <a:avLst/>
            </a:prstGeom>
            <a:ln>
              <a:noFill/>
            </a:ln>
            <a:extLst>
              <a:ext uri="{53640926-AAD7-44D8-BBD7-CCE9431645EC}">
                <a14:shadowObscured xmlns:a14="http://schemas.microsoft.com/office/drawing/2010/main"/>
              </a:ext>
            </a:extLst>
          </p:spPr>
        </p:pic>
        <p:grpSp>
          <p:nvGrpSpPr>
            <p:cNvPr id="90" name="组合 89">
              <a:extLst>
                <a:ext uri="{FF2B5EF4-FFF2-40B4-BE49-F238E27FC236}">
                  <a16:creationId xmlns:a16="http://schemas.microsoft.com/office/drawing/2014/main" id="{59918C14-C567-F81B-12E4-8085064B2E8F}"/>
                </a:ext>
              </a:extLst>
            </p:cNvPr>
            <p:cNvGrpSpPr/>
            <p:nvPr/>
          </p:nvGrpSpPr>
          <p:grpSpPr>
            <a:xfrm>
              <a:off x="0" y="0"/>
              <a:ext cx="1818958" cy="2009775"/>
              <a:chOff x="0" y="0"/>
              <a:chExt cx="1818958" cy="2009775"/>
            </a:xfrm>
          </p:grpSpPr>
          <p:sp>
            <p:nvSpPr>
              <p:cNvPr id="91" name="文本框 2">
                <a:extLst>
                  <a:ext uri="{FF2B5EF4-FFF2-40B4-BE49-F238E27FC236}">
                    <a16:creationId xmlns:a16="http://schemas.microsoft.com/office/drawing/2014/main" id="{64CB6F4D-E703-F83C-3DEB-56801DC721CA}"/>
                  </a:ext>
                </a:extLst>
              </p:cNvPr>
              <p:cNvSpPr txBox="1">
                <a:spLocks noChangeArrowheads="1"/>
              </p:cNvSpPr>
              <p:nvPr/>
            </p:nvSpPr>
            <p:spPr bwMode="auto">
              <a:xfrm>
                <a:off x="0" y="347663"/>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A</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92" name="文本框 2">
                <a:extLst>
                  <a:ext uri="{FF2B5EF4-FFF2-40B4-BE49-F238E27FC236}">
                    <a16:creationId xmlns:a16="http://schemas.microsoft.com/office/drawing/2014/main" id="{CD1E19D5-083C-627C-EC9D-2DEDFE60BE3D}"/>
                  </a:ext>
                </a:extLst>
              </p:cNvPr>
              <p:cNvSpPr txBox="1">
                <a:spLocks noChangeArrowheads="1"/>
              </p:cNvSpPr>
              <p:nvPr/>
            </p:nvSpPr>
            <p:spPr bwMode="auto">
              <a:xfrm>
                <a:off x="647700" y="0"/>
                <a:ext cx="309245" cy="452120"/>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B</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93" name="文本框 2">
                <a:extLst>
                  <a:ext uri="{FF2B5EF4-FFF2-40B4-BE49-F238E27FC236}">
                    <a16:creationId xmlns:a16="http://schemas.microsoft.com/office/drawing/2014/main" id="{B87607D8-689A-4A05-7A80-589BBD6D006B}"/>
                  </a:ext>
                </a:extLst>
              </p:cNvPr>
              <p:cNvSpPr txBox="1">
                <a:spLocks noChangeArrowheads="1"/>
              </p:cNvSpPr>
              <p:nvPr/>
            </p:nvSpPr>
            <p:spPr bwMode="auto">
              <a:xfrm>
                <a:off x="1381125" y="204788"/>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C</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94" name="文本框 2">
                <a:extLst>
                  <a:ext uri="{FF2B5EF4-FFF2-40B4-BE49-F238E27FC236}">
                    <a16:creationId xmlns:a16="http://schemas.microsoft.com/office/drawing/2014/main" id="{430CDC49-AF99-523B-B88C-F24ED565F8EC}"/>
                  </a:ext>
                </a:extLst>
              </p:cNvPr>
              <p:cNvSpPr txBox="1">
                <a:spLocks noChangeArrowheads="1"/>
              </p:cNvSpPr>
              <p:nvPr/>
            </p:nvSpPr>
            <p:spPr bwMode="auto">
              <a:xfrm>
                <a:off x="1528763" y="1366838"/>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D</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95" name="文本框 2">
                <a:extLst>
                  <a:ext uri="{FF2B5EF4-FFF2-40B4-BE49-F238E27FC236}">
                    <a16:creationId xmlns:a16="http://schemas.microsoft.com/office/drawing/2014/main" id="{0945F667-9B48-BD1D-EB7A-87305DE0C558}"/>
                  </a:ext>
                </a:extLst>
              </p:cNvPr>
              <p:cNvSpPr txBox="1">
                <a:spLocks noChangeArrowheads="1"/>
              </p:cNvSpPr>
              <p:nvPr/>
            </p:nvSpPr>
            <p:spPr bwMode="auto">
              <a:xfrm>
                <a:off x="762000" y="1600200"/>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E</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96" name="文本框 2">
                <a:extLst>
                  <a:ext uri="{FF2B5EF4-FFF2-40B4-BE49-F238E27FC236}">
                    <a16:creationId xmlns:a16="http://schemas.microsoft.com/office/drawing/2014/main" id="{3932A450-9AE2-5CF2-565A-7DD04ECD845B}"/>
                  </a:ext>
                </a:extLst>
              </p:cNvPr>
              <p:cNvSpPr txBox="1">
                <a:spLocks noChangeArrowheads="1"/>
              </p:cNvSpPr>
              <p:nvPr/>
            </p:nvSpPr>
            <p:spPr bwMode="auto">
              <a:xfrm>
                <a:off x="138113" y="1524000"/>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F</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grpSp>
      </p:grpSp>
      <p:grpSp>
        <p:nvGrpSpPr>
          <p:cNvPr id="75" name="组合 74">
            <a:extLst>
              <a:ext uri="{FF2B5EF4-FFF2-40B4-BE49-F238E27FC236}">
                <a16:creationId xmlns:a16="http://schemas.microsoft.com/office/drawing/2014/main" id="{54D86D6D-82E8-F842-B94A-0241FEB1982A}"/>
              </a:ext>
            </a:extLst>
          </p:cNvPr>
          <p:cNvGrpSpPr/>
          <p:nvPr/>
        </p:nvGrpSpPr>
        <p:grpSpPr>
          <a:xfrm>
            <a:off x="9133453" y="3315424"/>
            <a:ext cx="1973845" cy="2107436"/>
            <a:chOff x="0" y="0"/>
            <a:chExt cx="1542732" cy="1557020"/>
          </a:xfrm>
        </p:grpSpPr>
        <p:pic>
          <p:nvPicPr>
            <p:cNvPr id="82" name="图片 81">
              <a:extLst>
                <a:ext uri="{FF2B5EF4-FFF2-40B4-BE49-F238E27FC236}">
                  <a16:creationId xmlns:a16="http://schemas.microsoft.com/office/drawing/2014/main" id="{AB134031-C113-03D6-0EE9-AA1028D33FD3}"/>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20189" t="3976" r="18927" b="5091"/>
            <a:stretch/>
          </p:blipFill>
          <p:spPr bwMode="auto">
            <a:xfrm>
              <a:off x="233362" y="0"/>
              <a:ext cx="1042670" cy="1557020"/>
            </a:xfrm>
            <a:prstGeom prst="rect">
              <a:avLst/>
            </a:prstGeom>
            <a:ln>
              <a:noFill/>
            </a:ln>
            <a:extLst>
              <a:ext uri="{53640926-AAD7-44D8-BBD7-CCE9431645EC}">
                <a14:shadowObscured xmlns:a14="http://schemas.microsoft.com/office/drawing/2010/main"/>
              </a:ext>
            </a:extLst>
          </p:spPr>
        </p:pic>
        <p:sp>
          <p:nvSpPr>
            <p:cNvPr id="83" name="文本框 2">
              <a:extLst>
                <a:ext uri="{FF2B5EF4-FFF2-40B4-BE49-F238E27FC236}">
                  <a16:creationId xmlns:a16="http://schemas.microsoft.com/office/drawing/2014/main" id="{C822B9F8-1A35-C85D-617B-E405B7734537}"/>
                </a:ext>
              </a:extLst>
            </p:cNvPr>
            <p:cNvSpPr txBox="1">
              <a:spLocks noChangeArrowheads="1"/>
            </p:cNvSpPr>
            <p:nvPr/>
          </p:nvSpPr>
          <p:spPr bwMode="auto">
            <a:xfrm>
              <a:off x="9525" y="109538"/>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A</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84" name="文本框 2">
              <a:extLst>
                <a:ext uri="{FF2B5EF4-FFF2-40B4-BE49-F238E27FC236}">
                  <a16:creationId xmlns:a16="http://schemas.microsoft.com/office/drawing/2014/main" id="{82C427F4-FE3D-63BB-2E2F-BF230BE5241D}"/>
                </a:ext>
              </a:extLst>
            </p:cNvPr>
            <p:cNvSpPr txBox="1">
              <a:spLocks noChangeArrowheads="1"/>
            </p:cNvSpPr>
            <p:nvPr/>
          </p:nvSpPr>
          <p:spPr bwMode="auto">
            <a:xfrm>
              <a:off x="1219200" y="95250"/>
              <a:ext cx="223837" cy="452120"/>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B</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85" name="文本框 2">
              <a:extLst>
                <a:ext uri="{FF2B5EF4-FFF2-40B4-BE49-F238E27FC236}">
                  <a16:creationId xmlns:a16="http://schemas.microsoft.com/office/drawing/2014/main" id="{FAA1A925-5098-B2AE-8B6B-78C23083DF0D}"/>
                </a:ext>
              </a:extLst>
            </p:cNvPr>
            <p:cNvSpPr txBox="1">
              <a:spLocks noChangeArrowheads="1"/>
            </p:cNvSpPr>
            <p:nvPr/>
          </p:nvSpPr>
          <p:spPr bwMode="auto">
            <a:xfrm>
              <a:off x="0" y="581025"/>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C</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86" name="文本框 2">
              <a:extLst>
                <a:ext uri="{FF2B5EF4-FFF2-40B4-BE49-F238E27FC236}">
                  <a16:creationId xmlns:a16="http://schemas.microsoft.com/office/drawing/2014/main" id="{C6148BF3-525C-E1C2-4CA6-A6E2FF8F292E}"/>
                </a:ext>
              </a:extLst>
            </p:cNvPr>
            <p:cNvSpPr txBox="1">
              <a:spLocks noChangeArrowheads="1"/>
            </p:cNvSpPr>
            <p:nvPr/>
          </p:nvSpPr>
          <p:spPr bwMode="auto">
            <a:xfrm>
              <a:off x="1252537" y="561975"/>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D</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87" name="文本框 2">
              <a:extLst>
                <a:ext uri="{FF2B5EF4-FFF2-40B4-BE49-F238E27FC236}">
                  <a16:creationId xmlns:a16="http://schemas.microsoft.com/office/drawing/2014/main" id="{DAEC72CD-F034-C0F4-DCB9-A3A68FB9DA6D}"/>
                </a:ext>
              </a:extLst>
            </p:cNvPr>
            <p:cNvSpPr txBox="1">
              <a:spLocks noChangeArrowheads="1"/>
            </p:cNvSpPr>
            <p:nvPr/>
          </p:nvSpPr>
          <p:spPr bwMode="auto">
            <a:xfrm>
              <a:off x="9525" y="1033463"/>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E</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88" name="文本框 2">
              <a:extLst>
                <a:ext uri="{FF2B5EF4-FFF2-40B4-BE49-F238E27FC236}">
                  <a16:creationId xmlns:a16="http://schemas.microsoft.com/office/drawing/2014/main" id="{280F0FB9-9A62-74AF-46F4-674C5290F1CE}"/>
                </a:ext>
              </a:extLst>
            </p:cNvPr>
            <p:cNvSpPr txBox="1">
              <a:spLocks noChangeArrowheads="1"/>
            </p:cNvSpPr>
            <p:nvPr/>
          </p:nvSpPr>
          <p:spPr bwMode="auto">
            <a:xfrm>
              <a:off x="1252537" y="1023938"/>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F</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grpSp>
      <p:grpSp>
        <p:nvGrpSpPr>
          <p:cNvPr id="76" name="组合 75">
            <a:extLst>
              <a:ext uri="{FF2B5EF4-FFF2-40B4-BE49-F238E27FC236}">
                <a16:creationId xmlns:a16="http://schemas.microsoft.com/office/drawing/2014/main" id="{4273FA14-61AE-0A5E-0DEA-383F1637CF66}"/>
              </a:ext>
            </a:extLst>
          </p:cNvPr>
          <p:cNvGrpSpPr/>
          <p:nvPr/>
        </p:nvGrpSpPr>
        <p:grpSpPr>
          <a:xfrm>
            <a:off x="6580792" y="3201239"/>
            <a:ext cx="1973845" cy="2455608"/>
            <a:chOff x="0" y="-29737"/>
            <a:chExt cx="1609725" cy="2101425"/>
          </a:xfrm>
        </p:grpSpPr>
        <p:pic>
          <p:nvPicPr>
            <p:cNvPr id="77" name="图片 76">
              <a:extLst>
                <a:ext uri="{FF2B5EF4-FFF2-40B4-BE49-F238E27FC236}">
                  <a16:creationId xmlns:a16="http://schemas.microsoft.com/office/drawing/2014/main" id="{27075E62-A1B7-CA00-9247-C43D55563DC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0" y="180975"/>
              <a:ext cx="1609725" cy="1609725"/>
            </a:xfrm>
            <a:prstGeom prst="rect">
              <a:avLst/>
            </a:prstGeom>
          </p:spPr>
        </p:pic>
        <p:sp>
          <p:nvSpPr>
            <p:cNvPr id="78" name="文本框 2">
              <a:extLst>
                <a:ext uri="{FF2B5EF4-FFF2-40B4-BE49-F238E27FC236}">
                  <a16:creationId xmlns:a16="http://schemas.microsoft.com/office/drawing/2014/main" id="{9B8E606E-5BB7-8112-D86B-3AE4C33901D3}"/>
                </a:ext>
              </a:extLst>
            </p:cNvPr>
            <p:cNvSpPr txBox="1">
              <a:spLocks noChangeArrowheads="1"/>
            </p:cNvSpPr>
            <p:nvPr/>
          </p:nvSpPr>
          <p:spPr bwMode="auto">
            <a:xfrm>
              <a:off x="442796" y="-29737"/>
              <a:ext cx="381577"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B</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79" name="文本框 2">
              <a:extLst>
                <a:ext uri="{FF2B5EF4-FFF2-40B4-BE49-F238E27FC236}">
                  <a16:creationId xmlns:a16="http://schemas.microsoft.com/office/drawing/2014/main" id="{40580F7F-34D2-5A49-336D-25FEE6606B24}"/>
                </a:ext>
              </a:extLst>
            </p:cNvPr>
            <p:cNvSpPr txBox="1">
              <a:spLocks noChangeArrowheads="1"/>
            </p:cNvSpPr>
            <p:nvPr/>
          </p:nvSpPr>
          <p:spPr bwMode="auto">
            <a:xfrm>
              <a:off x="885594" y="-29737"/>
              <a:ext cx="223520" cy="452120"/>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A</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80" name="文本框 2">
              <a:extLst>
                <a:ext uri="{FF2B5EF4-FFF2-40B4-BE49-F238E27FC236}">
                  <a16:creationId xmlns:a16="http://schemas.microsoft.com/office/drawing/2014/main" id="{39458A47-2A06-7A91-152B-079397925A8B}"/>
                </a:ext>
              </a:extLst>
            </p:cNvPr>
            <p:cNvSpPr txBox="1">
              <a:spLocks noChangeArrowheads="1"/>
            </p:cNvSpPr>
            <p:nvPr/>
          </p:nvSpPr>
          <p:spPr bwMode="auto">
            <a:xfrm>
              <a:off x="409575" y="1662113"/>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C</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81" name="文本框 2">
              <a:extLst>
                <a:ext uri="{FF2B5EF4-FFF2-40B4-BE49-F238E27FC236}">
                  <a16:creationId xmlns:a16="http://schemas.microsoft.com/office/drawing/2014/main" id="{E4FD7BB2-9D1E-FF75-F97E-BAF6884B6CA4}"/>
                </a:ext>
              </a:extLst>
            </p:cNvPr>
            <p:cNvSpPr txBox="1">
              <a:spLocks noChangeArrowheads="1"/>
            </p:cNvSpPr>
            <p:nvPr/>
          </p:nvSpPr>
          <p:spPr bwMode="auto">
            <a:xfrm>
              <a:off x="866775" y="1662113"/>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sz="1050" kern="100">
                  <a:effectLst/>
                  <a:latin typeface="Times New Roman" panose="02020603050405020304" pitchFamily="18" charset="0"/>
                  <a:ea typeface="宋体" panose="02010600030101010101" pitchFamily="2" charset="-122"/>
                  <a:cs typeface="Times New Roman" panose="02020603050405020304" pitchFamily="18" charset="0"/>
                </a:rPr>
                <a:t>D</a:t>
              </a:r>
              <a:endParaRPr lang="zh-CN" sz="1050" kern="100">
                <a:effectLst/>
                <a:latin typeface="Times New Roman" panose="02020603050405020304" pitchFamily="18" charset="0"/>
                <a:ea typeface="宋体" panose="02010600030101010101" pitchFamily="2" charset="-122"/>
                <a:cs typeface="Times New Roman" panose="02020603050405020304" pitchFamily="18" charset="0"/>
              </a:endParaRPr>
            </a:p>
          </p:txBody>
        </p:sp>
      </p:grpSp>
      <p:sp>
        <p:nvSpPr>
          <p:cNvPr id="117" name="文本框 116">
            <a:extLst>
              <a:ext uri="{FF2B5EF4-FFF2-40B4-BE49-F238E27FC236}">
                <a16:creationId xmlns:a16="http://schemas.microsoft.com/office/drawing/2014/main" id="{DEAB7511-F425-D62A-BED2-9746C16C98F8}"/>
              </a:ext>
            </a:extLst>
          </p:cNvPr>
          <p:cNvSpPr txBox="1"/>
          <p:nvPr/>
        </p:nvSpPr>
        <p:spPr>
          <a:xfrm>
            <a:off x="1130229" y="5363771"/>
            <a:ext cx="2283064" cy="495585"/>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向心六角空间图式</a:t>
            </a:r>
          </a:p>
        </p:txBody>
      </p:sp>
      <p:sp>
        <p:nvSpPr>
          <p:cNvPr id="118" name="文本框 117">
            <a:extLst>
              <a:ext uri="{FF2B5EF4-FFF2-40B4-BE49-F238E27FC236}">
                <a16:creationId xmlns:a16="http://schemas.microsoft.com/office/drawing/2014/main" id="{4AC09EA6-F963-3163-E588-FA6254453C9F}"/>
              </a:ext>
            </a:extLst>
          </p:cNvPr>
          <p:cNvSpPr txBox="1"/>
          <p:nvPr/>
        </p:nvSpPr>
        <p:spPr>
          <a:xfrm>
            <a:off x="3924110" y="5409054"/>
            <a:ext cx="2283064" cy="495585"/>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离心六角空间图式</a:t>
            </a:r>
          </a:p>
        </p:txBody>
      </p:sp>
      <p:sp>
        <p:nvSpPr>
          <p:cNvPr id="119" name="文本框 118">
            <a:extLst>
              <a:ext uri="{FF2B5EF4-FFF2-40B4-BE49-F238E27FC236}">
                <a16:creationId xmlns:a16="http://schemas.microsoft.com/office/drawing/2014/main" id="{C889980F-A965-ACC6-D6AA-4F909E71D1EA}"/>
              </a:ext>
            </a:extLst>
          </p:cNvPr>
          <p:cNvSpPr txBox="1"/>
          <p:nvPr/>
        </p:nvSpPr>
        <p:spPr>
          <a:xfrm>
            <a:off x="6580792" y="5427045"/>
            <a:ext cx="2283064" cy="495585"/>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四人卡座空间图式</a:t>
            </a:r>
          </a:p>
        </p:txBody>
      </p:sp>
      <p:sp>
        <p:nvSpPr>
          <p:cNvPr id="120" name="文本框 119">
            <a:extLst>
              <a:ext uri="{FF2B5EF4-FFF2-40B4-BE49-F238E27FC236}">
                <a16:creationId xmlns:a16="http://schemas.microsoft.com/office/drawing/2014/main" id="{AD1AA5DC-0B60-2D88-8F87-FAC428E83D65}"/>
              </a:ext>
            </a:extLst>
          </p:cNvPr>
          <p:cNvSpPr txBox="1"/>
          <p:nvPr/>
        </p:nvSpPr>
        <p:spPr>
          <a:xfrm>
            <a:off x="9133453" y="5446938"/>
            <a:ext cx="2283064" cy="495585"/>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三层两列空间图式</a:t>
            </a:r>
          </a:p>
        </p:txBody>
      </p:sp>
      <p:grpSp>
        <p:nvGrpSpPr>
          <p:cNvPr id="3" name="组合 2">
            <a:extLst>
              <a:ext uri="{FF2B5EF4-FFF2-40B4-BE49-F238E27FC236}">
                <a16:creationId xmlns:a16="http://schemas.microsoft.com/office/drawing/2014/main" id="{F806DFB0-C641-6008-4AFA-70591A95776E}"/>
              </a:ext>
            </a:extLst>
          </p:cNvPr>
          <p:cNvGrpSpPr/>
          <p:nvPr/>
        </p:nvGrpSpPr>
        <p:grpSpPr>
          <a:xfrm>
            <a:off x="0" y="6458090"/>
            <a:ext cx="12222891" cy="523220"/>
            <a:chOff x="0" y="6458090"/>
            <a:chExt cx="12222891" cy="523220"/>
          </a:xfrm>
        </p:grpSpPr>
        <p:sp>
          <p:nvSpPr>
            <p:cNvPr id="5" name="矩形 4">
              <a:extLst>
                <a:ext uri="{FF2B5EF4-FFF2-40B4-BE49-F238E27FC236}">
                  <a16:creationId xmlns:a16="http://schemas.microsoft.com/office/drawing/2014/main" id="{00D15C90-5BE6-FD1D-3C26-5C1BAA4A27F1}"/>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文本框 5">
              <a:extLst>
                <a:ext uri="{FF2B5EF4-FFF2-40B4-BE49-F238E27FC236}">
                  <a16:creationId xmlns:a16="http://schemas.microsoft.com/office/drawing/2014/main" id="{F06F981D-3D9A-9DB7-A9F5-C5727907E966}"/>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10</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7" name="椭圆 6">
              <a:extLst>
                <a:ext uri="{FF2B5EF4-FFF2-40B4-BE49-F238E27FC236}">
                  <a16:creationId xmlns:a16="http://schemas.microsoft.com/office/drawing/2014/main" id="{2C6D4673-88F7-251D-6B4D-46EDC625E894}"/>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a16="http://schemas.microsoft.com/office/drawing/2014/main" id="{CFF8A696-0884-313C-601E-F09FBFDF1273}"/>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D5B1A512-D031-2F6F-E905-8B977AC6F079}"/>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BF3C1FFC-DF13-BD88-3908-7816602B775C}"/>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69688951-265C-44CF-649F-B8A6ADDD426E}"/>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C9D7C076-11B5-7D2C-E713-9F4FE206142A}"/>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5BEF8040-4759-B97A-BD29-78582E716EFF}"/>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a:extLst>
                <a:ext uri="{FF2B5EF4-FFF2-40B4-BE49-F238E27FC236}">
                  <a16:creationId xmlns:a16="http://schemas.microsoft.com/office/drawing/2014/main" id="{2F9FCE26-E44A-448B-0963-405414A5FCC8}"/>
                </a:ext>
              </a:extLst>
            </p:cNvPr>
            <p:cNvSpPr/>
            <p:nvPr/>
          </p:nvSpPr>
          <p:spPr>
            <a:xfrm>
              <a:off x="3041682" y="6700768"/>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a:extLst>
                <a:ext uri="{FF2B5EF4-FFF2-40B4-BE49-F238E27FC236}">
                  <a16:creationId xmlns:a16="http://schemas.microsoft.com/office/drawing/2014/main" id="{E363DFFB-F8F0-56C1-143F-BD4FD1C3A1C5}"/>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a:extLst>
                <a:ext uri="{FF2B5EF4-FFF2-40B4-BE49-F238E27FC236}">
                  <a16:creationId xmlns:a16="http://schemas.microsoft.com/office/drawing/2014/main" id="{20322062-62F5-B2E7-521E-8717823E131E}"/>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椭圆 124">
              <a:extLst>
                <a:ext uri="{FF2B5EF4-FFF2-40B4-BE49-F238E27FC236}">
                  <a16:creationId xmlns:a16="http://schemas.microsoft.com/office/drawing/2014/main" id="{5426324D-5D5D-9D2B-C298-F9177A230CBA}"/>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a:extLst>
                <a:ext uri="{FF2B5EF4-FFF2-40B4-BE49-F238E27FC236}">
                  <a16:creationId xmlns:a16="http://schemas.microsoft.com/office/drawing/2014/main" id="{A694E406-E677-AF0E-20F6-3E3773C66356}"/>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椭圆 126">
              <a:extLst>
                <a:ext uri="{FF2B5EF4-FFF2-40B4-BE49-F238E27FC236}">
                  <a16:creationId xmlns:a16="http://schemas.microsoft.com/office/drawing/2014/main" id="{D071707B-691C-A60E-E2AF-377210920DB6}"/>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a:extLst>
                <a:ext uri="{FF2B5EF4-FFF2-40B4-BE49-F238E27FC236}">
                  <a16:creationId xmlns:a16="http://schemas.microsoft.com/office/drawing/2014/main" id="{A38FF599-342E-502E-B546-717734C38141}"/>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a:extLst>
                <a:ext uri="{FF2B5EF4-FFF2-40B4-BE49-F238E27FC236}">
                  <a16:creationId xmlns:a16="http://schemas.microsoft.com/office/drawing/2014/main" id="{1FD0A1E3-CD7F-035F-7C4D-0CDDD8AB1A15}"/>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a:extLst>
                <a:ext uri="{FF2B5EF4-FFF2-40B4-BE49-F238E27FC236}">
                  <a16:creationId xmlns:a16="http://schemas.microsoft.com/office/drawing/2014/main" id="{CBD56C41-12DD-4F15-A0EC-803C5DC59CEB}"/>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a:extLst>
                <a:ext uri="{FF2B5EF4-FFF2-40B4-BE49-F238E27FC236}">
                  <a16:creationId xmlns:a16="http://schemas.microsoft.com/office/drawing/2014/main" id="{BBD75ED7-5B7B-FDC9-29D0-6BFAA68B0C37}"/>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a:extLst>
                <a:ext uri="{FF2B5EF4-FFF2-40B4-BE49-F238E27FC236}">
                  <a16:creationId xmlns:a16="http://schemas.microsoft.com/office/drawing/2014/main" id="{9FC1CD80-8B01-10D1-A3DE-2FF1013A9AB3}"/>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椭圆 132">
              <a:extLst>
                <a:ext uri="{FF2B5EF4-FFF2-40B4-BE49-F238E27FC236}">
                  <a16:creationId xmlns:a16="http://schemas.microsoft.com/office/drawing/2014/main" id="{7B23DF14-F234-05FE-E518-2B3C5CF26628}"/>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椭圆 133">
              <a:extLst>
                <a:ext uri="{FF2B5EF4-FFF2-40B4-BE49-F238E27FC236}">
                  <a16:creationId xmlns:a16="http://schemas.microsoft.com/office/drawing/2014/main" id="{F9C8909C-7C9B-4079-A54D-5A8FA540FC67}"/>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a:extLst>
                <a:ext uri="{FF2B5EF4-FFF2-40B4-BE49-F238E27FC236}">
                  <a16:creationId xmlns:a16="http://schemas.microsoft.com/office/drawing/2014/main" id="{6D0AB735-D3B1-B877-4AC5-8A653D00D29C}"/>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椭圆 135">
              <a:extLst>
                <a:ext uri="{FF2B5EF4-FFF2-40B4-BE49-F238E27FC236}">
                  <a16:creationId xmlns:a16="http://schemas.microsoft.com/office/drawing/2014/main" id="{E71FBDA4-DA8B-1F26-3291-AB3B918AE982}"/>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a:extLst>
                <a:ext uri="{FF2B5EF4-FFF2-40B4-BE49-F238E27FC236}">
                  <a16:creationId xmlns:a16="http://schemas.microsoft.com/office/drawing/2014/main" id="{798B9FA1-EE74-22E3-AC2E-0FC738001B26}"/>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a:extLst>
                <a:ext uri="{FF2B5EF4-FFF2-40B4-BE49-F238E27FC236}">
                  <a16:creationId xmlns:a16="http://schemas.microsoft.com/office/drawing/2014/main" id="{C3EAE391-F203-6479-2566-773D438DF0D0}"/>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椭圆 138">
              <a:extLst>
                <a:ext uri="{FF2B5EF4-FFF2-40B4-BE49-F238E27FC236}">
                  <a16:creationId xmlns:a16="http://schemas.microsoft.com/office/drawing/2014/main" id="{247FCF63-CB8F-3E37-0E8B-FEBED339CD66}"/>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2359627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1C4AC0-578D-3FBD-2B7F-A5C7EB8DBA6B}"/>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FB8FEE49-2E48-C8DF-7ED7-25A624293D95}"/>
              </a:ext>
            </a:extLst>
          </p:cNvPr>
          <p:cNvPicPr>
            <a:picLocks noChangeAspect="1"/>
          </p:cNvPicPr>
          <p:nvPr/>
        </p:nvPicPr>
        <p:blipFill>
          <a:blip r:embed="rId4"/>
          <a:stretch>
            <a:fillRect/>
          </a:stretch>
        </p:blipFill>
        <p:spPr>
          <a:xfrm>
            <a:off x="25853" y="0"/>
            <a:ext cx="12192000" cy="6858000"/>
          </a:xfrm>
          <a:prstGeom prst="rect">
            <a:avLst/>
          </a:prstGeom>
        </p:spPr>
      </p:pic>
      <p:grpSp>
        <p:nvGrpSpPr>
          <p:cNvPr id="11" name="组合 10">
            <a:extLst>
              <a:ext uri="{FF2B5EF4-FFF2-40B4-BE49-F238E27FC236}">
                <a16:creationId xmlns:a16="http://schemas.microsoft.com/office/drawing/2014/main" id="{4F510E7C-A73A-7262-6F36-33D3A9B27FB0}"/>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F947E4D8-CD07-2EFD-0B11-6CB7614243EF}"/>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237C5A2A-DAE7-2EBC-D76A-21E89D8A3E80}"/>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D3BF39DB-5E39-D5B3-B252-8CE2E891A7F9}"/>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BE308FF1-8AB8-1E09-E391-D0D6E652C9FC}"/>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A1F11589-4BBC-D838-46F6-9B62D2432212}"/>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85889F4E-5521-36F3-8F4C-ED08FE05C8D8}"/>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AFD7759E-29EE-7BE3-B03C-FED55BA69676}"/>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D96FCE7F-2C85-666F-2F43-DD5F9EB76A13}"/>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A5031012-DA12-B5D1-FBC0-620D968A94A6}"/>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7522235C-F90C-322F-3316-EFEB9C76D2F2}"/>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833959BD-65D0-3371-B4E3-BB6A8A555BBB}"/>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0260D8F2-B331-8257-ED4D-376B33E47DDE}"/>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394D9356-AF49-45FB-57C6-01361F53C8CE}"/>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7B66FBE9-F8D8-5881-7A32-D01C07D4C39F}"/>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3A486132-A04E-3145-1AFE-9445A29BAE93}"/>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27583E0C-A1F8-B96E-36EE-63CA8F3CB0C6}"/>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C459B8FA-9279-ACCE-DD83-78D83B940B2D}"/>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51389CA7-7CB8-F051-8B30-14701C8FEA94}"/>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BC7AFAD6-724B-D579-F94C-557AF3DA32A1}"/>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AEAD1DF2-3155-6A1E-B3F2-7BA6323E6203}"/>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3939FE6A-D287-36A8-C849-1CADE6FA45B4}"/>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96FA63EB-FBBC-8FFE-158E-EB81918E9362}"/>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1F4C21C5-EF5E-19AB-4B01-1E5461CB1F5C}"/>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313B3818-5DD9-8490-9C96-68DFA9D464A5}"/>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61ED7A6F-2A4D-AFAF-9089-07DA5F83E80A}"/>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930B813E-061D-8900-06B9-A126B6A8A04C}"/>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907A50C9-068E-F896-0D58-EB1043FF170B}"/>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BB7AEB9E-B310-9959-3231-6FE5D213792E}"/>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5F82FEC2-84A7-1BFD-6D70-434423C78637}"/>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2BEDA22F-74BD-793A-B0CC-7CDFDBC97E45}"/>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3CC5FD92-7E32-55C3-0684-54BA41CDC8AE}"/>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B25F77C5-57C6-9B8A-B6B7-A14E6F3E0DBE}"/>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D068CB26-76FD-265C-6FE4-DD3A32DFC0C3}"/>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AE71D43D-62CA-2C37-7B3C-A604B35C5DBC}"/>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96CC238E-7F8D-922F-E98E-94657B919DD7}"/>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F82B1C76-C5FB-9052-F6D8-DE67891395B9}"/>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4070B839-63C5-65FC-D413-B47C3699C9E9}"/>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DA5086CB-0234-0CCA-CCFB-1EBD66EB7C7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23FA8BDA-8FBA-9316-DB69-D90402A67BB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449CB062-6471-41D4-CC6C-A31EE94F6944}"/>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3827E09F-EBB7-2406-9DCA-E58B7E6B0370}"/>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51218B57-4E9B-DFFA-A8F0-E9A88A84EB51}"/>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95CC64F1-BA5B-6239-0860-374685902E96}"/>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26389606-85AF-8D15-E8F3-FC6EF44798B9}"/>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D0AF743C-589A-C7FD-8E8D-D421C1662B80}"/>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29172255-4AC6-5417-9BE3-F94A5937065B}"/>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107855AE-CCE9-AAAF-B454-F3B4C5D0BDAC}"/>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ABFE1042-EEFB-4A2B-4F02-F6592C6FFF5B}"/>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0398F805-9684-22A1-31BB-46950FBC51E0}"/>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7E90F359-991A-6D9E-69BB-B24AAC5EF258}"/>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BE00EB04-47FD-8AFB-27B2-46183E83A99D}"/>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7C25333F-961C-FC4B-6FA3-727E5F238848}"/>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79F4D8E5-862B-F3C5-0813-8C5FB0E4E800}"/>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282D8C20-C7D4-149B-88B9-F7A45EE10C5E}"/>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6AE4B84B-A485-322A-C38A-97C2AA5BBFF8}"/>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3C336FB0-B3C5-3604-BDEF-01F37E04FE49}"/>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4CCC9AB4-3980-F91A-1266-5682840F2C0F}"/>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1CB12FDB-810B-77BD-40B8-4A3C0C3206F5}"/>
              </a:ext>
            </a:extLst>
          </p:cNvPr>
          <p:cNvSpPr txBox="1"/>
          <p:nvPr/>
        </p:nvSpPr>
        <p:spPr>
          <a:xfrm>
            <a:off x="-259431" y="6535034"/>
            <a:ext cx="2484000" cy="369332"/>
          </a:xfrm>
          <a:prstGeom prst="rect">
            <a:avLst/>
          </a:prstGeom>
          <a:noFill/>
        </p:spPr>
        <p:txBody>
          <a:bodyPr wrap="none" rtlCol="0" anchor="ctr" anchorCtr="1">
            <a:noAutofit/>
          </a:bodyPr>
          <a:lstStyle/>
          <a:p>
            <a:r>
              <a:rPr lang="zh-CN" altLang="en-US" dirty="0">
                <a:solidFill>
                  <a:schemeClr val="bg1"/>
                </a:solidFill>
                <a:latin typeface="微软雅黑 Light" panose="020B0502040204020203" pitchFamily="34" charset="-122"/>
                <a:ea typeface="微软雅黑 Light" panose="020B0502040204020203" pitchFamily="34" charset="-122"/>
              </a:rPr>
              <a:t>文本</a:t>
            </a:r>
          </a:p>
        </p:txBody>
      </p:sp>
      <p:sp>
        <p:nvSpPr>
          <p:cNvPr id="104" name="Body-1">
            <a:extLst>
              <a:ext uri="{FF2B5EF4-FFF2-40B4-BE49-F238E27FC236}">
                <a16:creationId xmlns:a16="http://schemas.microsoft.com/office/drawing/2014/main" id="{08A8E85C-950F-BE87-7676-232949EE615A}"/>
              </a:ext>
            </a:extLst>
          </p:cNvPr>
          <p:cNvSpPr txBox="1"/>
          <p:nvPr>
            <p:custDataLst>
              <p:tags r:id="rId1"/>
            </p:custDataLst>
          </p:nvPr>
        </p:nvSpPr>
        <p:spPr>
          <a:xfrm>
            <a:off x="420360" y="105116"/>
            <a:ext cx="4824740" cy="63767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rPr>
              <a:t>空间方位推理知识库的构建</a:t>
            </a:r>
            <a:endParaRPr kumimoji="0" lang="en-GB"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endParaRPr>
          </a:p>
        </p:txBody>
      </p:sp>
      <p:sp>
        <p:nvSpPr>
          <p:cNvPr id="123" name="文本框 122">
            <a:extLst>
              <a:ext uri="{FF2B5EF4-FFF2-40B4-BE49-F238E27FC236}">
                <a16:creationId xmlns:a16="http://schemas.microsoft.com/office/drawing/2014/main" id="{308525CA-0141-C6A6-FAA5-D4C3DE3C0073}"/>
              </a:ext>
            </a:extLst>
          </p:cNvPr>
          <p:cNvSpPr txBox="1"/>
          <p:nvPr/>
        </p:nvSpPr>
        <p:spPr>
          <a:xfrm>
            <a:off x="526269" y="1598664"/>
            <a:ext cx="10567322" cy="1418915"/>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四种空间图式中引入更多空间关系，可以进一步扩展出更具体的空间场景，例如：引入了东、南、西、北等空间关系，为场景中的实体规定了特定的朝向或所处方位，就得到更具体的空间场景。目前，空间关系推理知识库包含</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4</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个空间图式的</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10</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个空间场景。</a:t>
            </a:r>
          </a:p>
        </p:txBody>
      </p:sp>
      <p:sp>
        <p:nvSpPr>
          <p:cNvPr id="2" name="文本框 1">
            <a:extLst>
              <a:ext uri="{FF2B5EF4-FFF2-40B4-BE49-F238E27FC236}">
                <a16:creationId xmlns:a16="http://schemas.microsoft.com/office/drawing/2014/main" id="{5DB9A3B1-C8E9-F207-A749-1A710CB80A9D}"/>
              </a:ext>
            </a:extLst>
          </p:cNvPr>
          <p:cNvSpPr txBox="1"/>
          <p:nvPr/>
        </p:nvSpPr>
        <p:spPr>
          <a:xfrm>
            <a:off x="482633" y="1076035"/>
            <a:ext cx="3281669"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一、基于图式的形式化表达</a:t>
            </a:r>
          </a:p>
        </p:txBody>
      </p:sp>
      <p:pic>
        <p:nvPicPr>
          <p:cNvPr id="3" name="图片 2">
            <a:extLst>
              <a:ext uri="{FF2B5EF4-FFF2-40B4-BE49-F238E27FC236}">
                <a16:creationId xmlns:a16="http://schemas.microsoft.com/office/drawing/2014/main" id="{6D0D4039-D417-F008-5B9B-8C08506F0FE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06836" y="3082495"/>
            <a:ext cx="3116975" cy="2394943"/>
          </a:xfrm>
          <a:prstGeom prst="rect">
            <a:avLst/>
          </a:prstGeom>
        </p:spPr>
      </p:pic>
      <p:pic>
        <p:nvPicPr>
          <p:cNvPr id="5" name="图片 4">
            <a:extLst>
              <a:ext uri="{FF2B5EF4-FFF2-40B4-BE49-F238E27FC236}">
                <a16:creationId xmlns:a16="http://schemas.microsoft.com/office/drawing/2014/main" id="{94EF7513-6559-1D76-29D6-505E231EA93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730450" y="3082496"/>
            <a:ext cx="2638541" cy="2394943"/>
          </a:xfrm>
          <a:prstGeom prst="rect">
            <a:avLst/>
          </a:prstGeom>
        </p:spPr>
      </p:pic>
      <p:sp>
        <p:nvSpPr>
          <p:cNvPr id="6" name="文本框 5">
            <a:extLst>
              <a:ext uri="{FF2B5EF4-FFF2-40B4-BE49-F238E27FC236}">
                <a16:creationId xmlns:a16="http://schemas.microsoft.com/office/drawing/2014/main" id="{5D4CB0DD-00E4-068D-2CBD-D876657BBD07}"/>
              </a:ext>
            </a:extLst>
          </p:cNvPr>
          <p:cNvSpPr txBox="1"/>
          <p:nvPr/>
        </p:nvSpPr>
        <p:spPr>
          <a:xfrm>
            <a:off x="2397139" y="5548138"/>
            <a:ext cx="3305161" cy="495585"/>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向心六角正南正北空间场景</a:t>
            </a:r>
          </a:p>
        </p:txBody>
      </p:sp>
      <p:sp>
        <p:nvSpPr>
          <p:cNvPr id="8" name="文本框 7">
            <a:extLst>
              <a:ext uri="{FF2B5EF4-FFF2-40B4-BE49-F238E27FC236}">
                <a16:creationId xmlns:a16="http://schemas.microsoft.com/office/drawing/2014/main" id="{73904C0B-1688-5FAE-2996-00CC1F3947CA}"/>
              </a:ext>
            </a:extLst>
          </p:cNvPr>
          <p:cNvSpPr txBox="1"/>
          <p:nvPr/>
        </p:nvSpPr>
        <p:spPr>
          <a:xfrm>
            <a:off x="6328078" y="5548137"/>
            <a:ext cx="3305161" cy="495585"/>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向心六角正东正西空间场景</a:t>
            </a:r>
          </a:p>
        </p:txBody>
      </p:sp>
      <p:grpSp>
        <p:nvGrpSpPr>
          <p:cNvPr id="7" name="组合 6">
            <a:extLst>
              <a:ext uri="{FF2B5EF4-FFF2-40B4-BE49-F238E27FC236}">
                <a16:creationId xmlns:a16="http://schemas.microsoft.com/office/drawing/2014/main" id="{0530F4CB-3BEC-F11C-760F-585CAE2CC77A}"/>
              </a:ext>
            </a:extLst>
          </p:cNvPr>
          <p:cNvGrpSpPr/>
          <p:nvPr/>
        </p:nvGrpSpPr>
        <p:grpSpPr>
          <a:xfrm>
            <a:off x="0" y="6458090"/>
            <a:ext cx="12222891" cy="523220"/>
            <a:chOff x="0" y="6458090"/>
            <a:chExt cx="12222891" cy="523220"/>
          </a:xfrm>
        </p:grpSpPr>
        <p:sp>
          <p:nvSpPr>
            <p:cNvPr id="9" name="矩形 8">
              <a:extLst>
                <a:ext uri="{FF2B5EF4-FFF2-40B4-BE49-F238E27FC236}">
                  <a16:creationId xmlns:a16="http://schemas.microsoft.com/office/drawing/2014/main" id="{F8C6474B-D565-41D8-B2CC-1C59966F4707}"/>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文本框 9">
              <a:extLst>
                <a:ext uri="{FF2B5EF4-FFF2-40B4-BE49-F238E27FC236}">
                  <a16:creationId xmlns:a16="http://schemas.microsoft.com/office/drawing/2014/main" id="{CF9AAA02-59EA-3D8F-147E-3110025667AE}"/>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11</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66" name="椭圆 65">
              <a:extLst>
                <a:ext uri="{FF2B5EF4-FFF2-40B4-BE49-F238E27FC236}">
                  <a16:creationId xmlns:a16="http://schemas.microsoft.com/office/drawing/2014/main" id="{CD8372BC-CF6F-6998-D2D0-F95BBF109E91}"/>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D92FBB85-9548-BA4A-AEDF-4B7BACBF478D}"/>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97EB10BD-478A-5AD3-E8ED-FCA3EB625BAD}"/>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5B4B302E-BA66-B0E9-7803-216C4559633C}"/>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498B5603-2768-0033-5DB3-8E238AF23F46}"/>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F5BDCCC7-FE9C-8ACF-1910-F173424CBB74}"/>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6C56BBFB-DA51-3B2D-7BFA-FB6EAA5A5A39}"/>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EBF224E0-043C-49E5-F233-4E4130AD563D}"/>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E3E51D41-D992-151C-9B53-B9514B975E32}"/>
                </a:ext>
              </a:extLst>
            </p:cNvPr>
            <p:cNvSpPr/>
            <p:nvPr/>
          </p:nvSpPr>
          <p:spPr>
            <a:xfrm>
              <a:off x="3379510" y="6707689"/>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F5E7E3B8-998C-3128-26E2-78D2A025CF97}"/>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D6D4F82C-7A45-124C-7617-67EAE0675BA1}"/>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DB0E5703-2F61-F019-0540-B851199D699B}"/>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E90AB463-6947-7629-2AB8-1F9AA1EA39A9}"/>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4ED19221-5E1B-ABB5-8B30-47E226E8D7AC}"/>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A6F1AA90-7E69-D9B7-5077-D274D44512A4}"/>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85ED264B-09B3-3A38-4198-2FAE1560EB4A}"/>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ECE7CB65-3EBF-1C43-7832-98297D1A9272}"/>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BFC9771B-98A1-8159-5AD9-A3E4CA3467B7}"/>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BC44ED8D-46E3-AE00-80AD-D54B5C003991}"/>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768AB9CC-DAD0-74D9-C053-4F643E35EB75}"/>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4B32F72B-E811-0787-2D4C-80D4BFD75C90}"/>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BCC985F3-454E-D5E2-FF0B-DD66F1BCD361}"/>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CE2C0822-96A0-780C-5D10-77A84A1515AD}"/>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EA4F1E8C-FE6B-2F38-FB37-49CC8832D98A}"/>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a:extLst>
                <a:ext uri="{FF2B5EF4-FFF2-40B4-BE49-F238E27FC236}">
                  <a16:creationId xmlns:a16="http://schemas.microsoft.com/office/drawing/2014/main" id="{D0A1D7DB-6677-54C1-0DB1-A7142419BC00}"/>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3397539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5CDCBB-BD83-D01B-CDEB-65DBBE2325B7}"/>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53DB9C20-0F01-1114-F218-60BE2DFF0865}"/>
              </a:ext>
            </a:extLst>
          </p:cNvPr>
          <p:cNvPicPr>
            <a:picLocks noChangeAspect="1"/>
          </p:cNvPicPr>
          <p:nvPr/>
        </p:nvPicPr>
        <p:blipFill>
          <a:blip r:embed="rId9"/>
          <a:stretch>
            <a:fillRect/>
          </a:stretch>
        </p:blipFill>
        <p:spPr>
          <a:xfrm>
            <a:off x="25853" y="0"/>
            <a:ext cx="12192000" cy="6858000"/>
          </a:xfrm>
          <a:prstGeom prst="rect">
            <a:avLst/>
          </a:prstGeom>
        </p:spPr>
      </p:pic>
      <p:grpSp>
        <p:nvGrpSpPr>
          <p:cNvPr id="11" name="组合 10">
            <a:extLst>
              <a:ext uri="{FF2B5EF4-FFF2-40B4-BE49-F238E27FC236}">
                <a16:creationId xmlns:a16="http://schemas.microsoft.com/office/drawing/2014/main" id="{0657AB18-8B61-3E0C-B4A8-28611BEF371D}"/>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98AFABA6-577E-C0D7-BC07-3E4BEC3C5764}"/>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AA1BDEB9-88EF-4237-C9DF-403186DFE4E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4EE3D81D-1723-32BC-5C74-E22564E89DE1}"/>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F0E2429A-A61C-329F-E21C-6365DBF33729}"/>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98EC3CBC-2023-3626-7F3D-2B8913B59EDC}"/>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8446273C-0301-9692-DAF3-FA599A95EA41}"/>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C926DC59-E83B-DA62-9887-300C3BD5B2B8}"/>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0D9AE390-DF8A-BE77-F52F-06122A740691}"/>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CC07F01A-A82C-B590-7232-2E863B38829E}"/>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94B79D79-B531-A7B9-9C34-64557A2F4982}"/>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F535C3BF-10BF-9CE8-79BF-40D6364F01CC}"/>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18B0CEBE-86FF-733A-0A1A-C3085EE8E1DF}"/>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D5D1A946-0669-F2D7-03C0-08998309117C}"/>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AC4B1634-1519-43F0-78FC-ED262FB47E6B}"/>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49B883D0-E1A5-1AD6-D124-911226D70930}"/>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E51ACA61-D171-B269-6491-E9E57F6F29F9}"/>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E0779FBF-3ACE-9D77-9DEA-71EA90845647}"/>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92F02113-2555-6BB9-8F94-0F51D916BB0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BBC4EE33-D557-2E11-CDB2-0FCB163BE9F6}"/>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22091508-7E13-CC93-FB4F-D8CB282A6C75}"/>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21288A4E-F03C-9FD2-B250-CE8609169D8F}"/>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FCEED863-0D81-EE54-C774-C56F7CBB3394}"/>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9333A3D6-B1A5-6645-9DF5-C4EDCD5E3F05}"/>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940AAD7C-118B-7FE7-BFD2-7BE6C255566E}"/>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EA0220E5-4DC8-69EE-22D6-580DB8B404E2}"/>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124557ED-42C7-B2EE-9C5F-79AE01E44103}"/>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62908370-3F52-77AF-6E07-A8F0C4DA692E}"/>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B6FCB2BD-CA74-E0A2-BEA2-2FDD43EB187E}"/>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66779114-F1A6-1CEF-21AD-8EE0582D861C}"/>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A9118640-49A0-9ACA-8EB5-CE1DDC5321A8}"/>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8E971ADA-078E-37A2-7E97-5A906526D1FD}"/>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E44850BC-C2D5-D587-A0FB-7EA11B46DD0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E6E6E169-58A6-BF7F-F9D9-3A1CC578260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707DF265-CBF6-2DA2-E378-A05F431F9BD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1D4527A4-E8B1-F106-6893-6D63193A406D}"/>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B38730E2-B803-4C6C-97B7-216B4B705895}"/>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228125C2-1044-8122-718A-CF09897D2F8D}"/>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FA627182-48AE-9536-DC43-80C815ABA6A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B907794F-C1B4-5341-7F00-67504E1A17F5}"/>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3107B329-05EF-169A-33A5-7E60F58F3486}"/>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69A2D72B-3517-33DB-ED3F-08B4FCB0CE02}"/>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6C2F042E-5E88-076F-6B9D-5B3015151341}"/>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3FF1ADF2-FF93-24F9-2167-4646A2F28B8E}"/>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ADDDB054-372C-B092-714E-4D2B7F046ED2}"/>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CDDCFF27-4EDD-52B7-2904-A7AB88C7FB61}"/>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8FEAC263-D5AB-5B1C-E0F7-3392B7A3A8FA}"/>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FB94AC48-BE40-3622-CF65-330B935A7F43}"/>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8A5344EC-8FA3-0F99-20DD-55BA60A2699B}"/>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0EB3292F-450F-A643-B73D-635E6811831B}"/>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0FFBF9D1-5695-1D2C-474B-C516E4FE88A3}"/>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7C871166-5A8A-8BAD-71A4-39D594171637}"/>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0F520EF2-0499-0193-0FD5-E29AE529BFC7}"/>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E6B2CD4D-FA3E-FE13-74FF-11C1BFB16AC6}"/>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9E75251D-9237-2447-1ACE-532ACEB5586F}"/>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4690C18D-D36A-FB4C-30C5-74ABB237A668}"/>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03040401-302E-F6D5-CDBF-8D8C3C2A0204}"/>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1BD908CB-A5E7-8ED6-FC04-2ECD0756BC06}"/>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24B47BC5-4BD2-D900-BA15-EBCB2C56D157}"/>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4015762E-4B36-8CD9-7FE6-6162F46AEE2C}"/>
              </a:ext>
            </a:extLst>
          </p:cNvPr>
          <p:cNvSpPr txBox="1"/>
          <p:nvPr>
            <p:custDataLst>
              <p:tags r:id="rId1"/>
            </p:custDataLst>
          </p:nvPr>
        </p:nvSpPr>
        <p:spPr>
          <a:xfrm>
            <a:off x="420360" y="105116"/>
            <a:ext cx="4824740"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空间方位推理知识库的构建</a:t>
            </a:r>
            <a:endParaRPr kumimoji="0" lang="en-GB"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endParaRPr>
          </a:p>
        </p:txBody>
      </p:sp>
      <p:sp>
        <p:nvSpPr>
          <p:cNvPr id="123" name="文本框 122">
            <a:extLst>
              <a:ext uri="{FF2B5EF4-FFF2-40B4-BE49-F238E27FC236}">
                <a16:creationId xmlns:a16="http://schemas.microsoft.com/office/drawing/2014/main" id="{BA5DACD8-681A-BD0A-5FE2-16DD946EE932}"/>
              </a:ext>
            </a:extLst>
          </p:cNvPr>
          <p:cNvSpPr txBox="1"/>
          <p:nvPr/>
        </p:nvSpPr>
        <p:spPr>
          <a:xfrm>
            <a:off x="526269" y="1598664"/>
            <a:ext cx="10567322" cy="960328"/>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空间方位模板描述了一个空间图式中实体的位置信息或实体间的方位关系信息。</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对于一个模板而言，</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X</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和</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Y</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可被具体的空间实体替代，以形成描述一个空间方位事实的命题。</a:t>
            </a:r>
          </a:p>
        </p:txBody>
      </p:sp>
      <p:sp>
        <p:nvSpPr>
          <p:cNvPr id="2" name="文本框 1">
            <a:extLst>
              <a:ext uri="{FF2B5EF4-FFF2-40B4-BE49-F238E27FC236}">
                <a16:creationId xmlns:a16="http://schemas.microsoft.com/office/drawing/2014/main" id="{8766C697-2F6F-3EBA-3AEE-26CB73F700A2}"/>
              </a:ext>
            </a:extLst>
          </p:cNvPr>
          <p:cNvSpPr txBox="1"/>
          <p:nvPr/>
        </p:nvSpPr>
        <p:spPr>
          <a:xfrm>
            <a:off x="526269" y="1069853"/>
            <a:ext cx="6375463" cy="400110"/>
          </a:xfrm>
          <a:prstGeom prst="rect">
            <a:avLst/>
          </a:prstGeom>
          <a:noFill/>
        </p:spPr>
        <p:txBody>
          <a:bodyPr wrap="non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二、基于模板和逻辑关系的推理规则</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空间方位模板</a:t>
            </a:r>
          </a:p>
        </p:txBody>
      </p:sp>
      <p:sp>
        <p:nvSpPr>
          <p:cNvPr id="70" name="箭头: 十字 69">
            <a:extLst>
              <a:ext uri="{FF2B5EF4-FFF2-40B4-BE49-F238E27FC236}">
                <a16:creationId xmlns:a16="http://schemas.microsoft.com/office/drawing/2014/main" id="{141B901B-E391-FD90-D496-B9C7ACA0688C}"/>
              </a:ext>
            </a:extLst>
          </p:cNvPr>
          <p:cNvSpPr/>
          <p:nvPr/>
        </p:nvSpPr>
        <p:spPr>
          <a:xfrm>
            <a:off x="1603015" y="3717682"/>
            <a:ext cx="974346" cy="974346"/>
          </a:xfrm>
          <a:prstGeom prst="quadArrow">
            <a:avLst>
              <a:gd name="adj1" fmla="val 12547"/>
              <a:gd name="adj2" fmla="val 9703"/>
              <a:gd name="adj3" fmla="val 1467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1" name="文本框 70">
            <a:extLst>
              <a:ext uri="{FF2B5EF4-FFF2-40B4-BE49-F238E27FC236}">
                <a16:creationId xmlns:a16="http://schemas.microsoft.com/office/drawing/2014/main" id="{8819AC12-BEC9-8AFE-9ACB-601BC53A2C71}"/>
              </a:ext>
            </a:extLst>
          </p:cNvPr>
          <p:cNvSpPr txBox="1"/>
          <p:nvPr/>
        </p:nvSpPr>
        <p:spPr>
          <a:xfrm>
            <a:off x="2577361" y="3813863"/>
            <a:ext cx="47278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东</a:t>
            </a:r>
          </a:p>
        </p:txBody>
      </p:sp>
      <p:sp>
        <p:nvSpPr>
          <p:cNvPr id="72" name="文本框 71">
            <a:extLst>
              <a:ext uri="{FF2B5EF4-FFF2-40B4-BE49-F238E27FC236}">
                <a16:creationId xmlns:a16="http://schemas.microsoft.com/office/drawing/2014/main" id="{0780E508-50CE-5E87-2F21-0EE2F4531A53}"/>
              </a:ext>
            </a:extLst>
          </p:cNvPr>
          <p:cNvSpPr txBox="1"/>
          <p:nvPr/>
        </p:nvSpPr>
        <p:spPr>
          <a:xfrm>
            <a:off x="1853795" y="4628185"/>
            <a:ext cx="47278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南</a:t>
            </a:r>
          </a:p>
        </p:txBody>
      </p:sp>
      <p:sp>
        <p:nvSpPr>
          <p:cNvPr id="73" name="文本框 72">
            <a:extLst>
              <a:ext uri="{FF2B5EF4-FFF2-40B4-BE49-F238E27FC236}">
                <a16:creationId xmlns:a16="http://schemas.microsoft.com/office/drawing/2014/main" id="{F8C5C808-0F93-B0C2-3FB9-26ECF4310539}"/>
              </a:ext>
            </a:extLst>
          </p:cNvPr>
          <p:cNvSpPr txBox="1"/>
          <p:nvPr/>
        </p:nvSpPr>
        <p:spPr>
          <a:xfrm>
            <a:off x="1013001" y="3873112"/>
            <a:ext cx="47278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西</a:t>
            </a:r>
          </a:p>
        </p:txBody>
      </p:sp>
      <p:sp>
        <p:nvSpPr>
          <p:cNvPr id="75" name="文本框 74">
            <a:extLst>
              <a:ext uri="{FF2B5EF4-FFF2-40B4-BE49-F238E27FC236}">
                <a16:creationId xmlns:a16="http://schemas.microsoft.com/office/drawing/2014/main" id="{2653CB9F-EEB5-0E53-FEE5-83D70AE0D584}"/>
              </a:ext>
            </a:extLst>
          </p:cNvPr>
          <p:cNvSpPr txBox="1"/>
          <p:nvPr/>
        </p:nvSpPr>
        <p:spPr>
          <a:xfrm>
            <a:off x="1853795" y="3086774"/>
            <a:ext cx="47278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北</a:t>
            </a:r>
          </a:p>
        </p:txBody>
      </p:sp>
      <p:pic>
        <p:nvPicPr>
          <p:cNvPr id="82" name="图形 81">
            <a:extLst>
              <a:ext uri="{FF2B5EF4-FFF2-40B4-BE49-F238E27FC236}">
                <a16:creationId xmlns:a16="http://schemas.microsoft.com/office/drawing/2014/main" id="{6B6DCE56-3180-AE4C-0F27-5C93D1001500}"/>
              </a:ext>
            </a:extLst>
          </p:cNvPr>
          <p:cNvPicPr>
            <a:picLocks noChangeAspect="1"/>
          </p:cNvPicPr>
          <p:nvPr>
            <p:custDataLst>
              <p:tags r:id="rId2"/>
            </p:custDataLst>
          </p:nvPr>
        </p:nvPicPr>
        <p:blipFill>
          <a:blip r:embed="rId10">
            <a:extLst>
              <a:ext uri="{96DAC541-7B7A-43D3-8B79-37D633B846F1}">
                <asvg:svgBlip xmlns:asvg="http://schemas.microsoft.com/office/drawing/2016/SVG/main" r:embed="rId11"/>
              </a:ext>
            </a:extLst>
          </a:blip>
          <a:stretch>
            <a:fillRect/>
          </a:stretch>
        </p:blipFill>
        <p:spPr>
          <a:xfrm>
            <a:off x="2571512" y="3334566"/>
            <a:ext cx="1192790" cy="1192790"/>
          </a:xfrm>
          <a:prstGeom prst="rect">
            <a:avLst/>
          </a:prstGeom>
        </p:spPr>
      </p:pic>
      <p:sp>
        <p:nvSpPr>
          <p:cNvPr id="83" name="文本框 82">
            <a:extLst>
              <a:ext uri="{FF2B5EF4-FFF2-40B4-BE49-F238E27FC236}">
                <a16:creationId xmlns:a16="http://schemas.microsoft.com/office/drawing/2014/main" id="{6B96CAD9-9C11-C95B-149A-B768DFCF2BA2}"/>
              </a:ext>
            </a:extLst>
          </p:cNvPr>
          <p:cNvSpPr txBox="1"/>
          <p:nvPr/>
        </p:nvSpPr>
        <p:spPr>
          <a:xfrm>
            <a:off x="2963704" y="2977537"/>
            <a:ext cx="40840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X</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84" name="文本框 83">
            <a:extLst>
              <a:ext uri="{FF2B5EF4-FFF2-40B4-BE49-F238E27FC236}">
                <a16:creationId xmlns:a16="http://schemas.microsoft.com/office/drawing/2014/main" id="{66F20330-FE24-4F70-9969-925F2D217A44}"/>
              </a:ext>
            </a:extLst>
          </p:cNvPr>
          <p:cNvSpPr txBox="1"/>
          <p:nvPr/>
        </p:nvSpPr>
        <p:spPr>
          <a:xfrm>
            <a:off x="955929" y="5342244"/>
            <a:ext cx="3004670"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空间方位模板：</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X</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在东侧</a:t>
            </a:r>
          </a:p>
        </p:txBody>
      </p:sp>
      <p:pic>
        <p:nvPicPr>
          <p:cNvPr id="85" name="图形 84">
            <a:extLst>
              <a:ext uri="{FF2B5EF4-FFF2-40B4-BE49-F238E27FC236}">
                <a16:creationId xmlns:a16="http://schemas.microsoft.com/office/drawing/2014/main" id="{583451E2-C1AE-F52D-0D74-9268B22BBBB3}"/>
              </a:ext>
            </a:extLst>
          </p:cNvPr>
          <p:cNvPicPr>
            <a:picLocks noChangeAspect="1"/>
          </p:cNvPicPr>
          <p:nvPr>
            <p:custDataLst>
              <p:tags r:id="rId3"/>
            </p:custDataLst>
          </p:nvPr>
        </p:nvPicPr>
        <p:blipFill>
          <a:blip r:embed="rId10">
            <a:extLst>
              <a:ext uri="{96DAC541-7B7A-43D3-8B79-37D633B846F1}">
                <asvg:svgBlip xmlns:asvg="http://schemas.microsoft.com/office/drawing/2016/SVG/main" r:embed="rId12"/>
              </a:ext>
            </a:extLst>
          </a:blip>
          <a:stretch>
            <a:fillRect/>
          </a:stretch>
        </p:blipFill>
        <p:spPr>
          <a:xfrm>
            <a:off x="5312263" y="3429000"/>
            <a:ext cx="1192790" cy="1192790"/>
          </a:xfrm>
          <a:prstGeom prst="rect">
            <a:avLst/>
          </a:prstGeom>
        </p:spPr>
      </p:pic>
      <p:pic>
        <p:nvPicPr>
          <p:cNvPr id="86" name="图形 85">
            <a:extLst>
              <a:ext uri="{FF2B5EF4-FFF2-40B4-BE49-F238E27FC236}">
                <a16:creationId xmlns:a16="http://schemas.microsoft.com/office/drawing/2014/main" id="{73F7D8CA-2962-EF23-EF44-9A886A6A889A}"/>
              </a:ext>
            </a:extLst>
          </p:cNvPr>
          <p:cNvPicPr>
            <a:picLocks noChangeAspect="1"/>
          </p:cNvPicPr>
          <p:nvPr>
            <p:custDataLst>
              <p:tags r:id="rId4"/>
            </p:custDataLst>
          </p:nvPr>
        </p:nvPicPr>
        <p:blipFill>
          <a:blip r:embed="rId10">
            <a:extLst>
              <a:ext uri="{96DAC541-7B7A-43D3-8B79-37D633B846F1}">
                <asvg:svgBlip xmlns:asvg="http://schemas.microsoft.com/office/drawing/2016/SVG/main" r:embed="rId13"/>
              </a:ext>
            </a:extLst>
          </a:blip>
          <a:stretch>
            <a:fillRect/>
          </a:stretch>
        </p:blipFill>
        <p:spPr>
          <a:xfrm>
            <a:off x="6193942" y="3435395"/>
            <a:ext cx="1192790" cy="1192790"/>
          </a:xfrm>
          <a:prstGeom prst="rect">
            <a:avLst/>
          </a:prstGeom>
        </p:spPr>
      </p:pic>
      <p:sp>
        <p:nvSpPr>
          <p:cNvPr id="87" name="文本框 86">
            <a:extLst>
              <a:ext uri="{FF2B5EF4-FFF2-40B4-BE49-F238E27FC236}">
                <a16:creationId xmlns:a16="http://schemas.microsoft.com/office/drawing/2014/main" id="{4A960C25-44F6-98D1-3EA0-928EBA845259}"/>
              </a:ext>
            </a:extLst>
          </p:cNvPr>
          <p:cNvSpPr txBox="1"/>
          <p:nvPr/>
        </p:nvSpPr>
        <p:spPr>
          <a:xfrm>
            <a:off x="4329545" y="5342244"/>
            <a:ext cx="3565800"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空间方位模板：</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X</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Y</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的左边</a:t>
            </a:r>
          </a:p>
        </p:txBody>
      </p:sp>
      <p:pic>
        <p:nvPicPr>
          <p:cNvPr id="88" name="图形 87">
            <a:extLst>
              <a:ext uri="{FF2B5EF4-FFF2-40B4-BE49-F238E27FC236}">
                <a16:creationId xmlns:a16="http://schemas.microsoft.com/office/drawing/2014/main" id="{178D8E76-2751-D661-26BB-1EE6C1051D49}"/>
              </a:ext>
            </a:extLst>
          </p:cNvPr>
          <p:cNvPicPr>
            <a:picLocks noChangeAspect="1"/>
          </p:cNvPicPr>
          <p:nvPr>
            <p:custDataLst>
              <p:tags r:id="rId5"/>
            </p:custDataLst>
          </p:nvPr>
        </p:nvPicPr>
        <p:blipFill>
          <a:blip r:embed="rId14">
            <a:extLst>
              <a:ext uri="{96DAC541-7B7A-43D3-8B79-37D633B846F1}">
                <asvg:svgBlip xmlns:asvg="http://schemas.microsoft.com/office/drawing/2016/SVG/main" r:embed="rId15"/>
              </a:ext>
            </a:extLst>
          </a:blip>
          <a:stretch>
            <a:fillRect/>
          </a:stretch>
        </p:blipFill>
        <p:spPr>
          <a:xfrm>
            <a:off x="8860131" y="3429000"/>
            <a:ext cx="1192790" cy="1192790"/>
          </a:xfrm>
          <a:prstGeom prst="rect">
            <a:avLst/>
          </a:prstGeom>
        </p:spPr>
      </p:pic>
      <p:pic>
        <p:nvPicPr>
          <p:cNvPr id="89" name="图形 88">
            <a:extLst>
              <a:ext uri="{FF2B5EF4-FFF2-40B4-BE49-F238E27FC236}">
                <a16:creationId xmlns:a16="http://schemas.microsoft.com/office/drawing/2014/main" id="{68352F6F-C926-2A48-9EA2-5BA9098EE5E5}"/>
              </a:ext>
            </a:extLst>
          </p:cNvPr>
          <p:cNvPicPr>
            <a:picLocks noChangeAspect="1"/>
          </p:cNvPicPr>
          <p:nvPr>
            <p:custDataLst>
              <p:tags r:id="rId6"/>
            </p:custDataLst>
          </p:nvPr>
        </p:nvPicPr>
        <p:blipFill>
          <a:blip r:embed="rId16">
            <a:extLst>
              <a:ext uri="{96DAC541-7B7A-43D3-8B79-37D633B846F1}">
                <asvg:svgBlip xmlns:asvg="http://schemas.microsoft.com/office/drawing/2016/SVG/main" r:embed="rId17"/>
              </a:ext>
            </a:extLst>
          </a:blip>
          <a:stretch>
            <a:fillRect/>
          </a:stretch>
        </p:blipFill>
        <p:spPr>
          <a:xfrm>
            <a:off x="9741810" y="3435395"/>
            <a:ext cx="1192790" cy="1192790"/>
          </a:xfrm>
          <a:prstGeom prst="rect">
            <a:avLst/>
          </a:prstGeom>
        </p:spPr>
      </p:pic>
      <p:sp>
        <p:nvSpPr>
          <p:cNvPr id="90" name="文本框 89">
            <a:extLst>
              <a:ext uri="{FF2B5EF4-FFF2-40B4-BE49-F238E27FC236}">
                <a16:creationId xmlns:a16="http://schemas.microsoft.com/office/drawing/2014/main" id="{0A168B1C-5C79-B479-943F-2805F88C08F0}"/>
              </a:ext>
            </a:extLst>
          </p:cNvPr>
          <p:cNvSpPr txBox="1"/>
          <p:nvPr/>
        </p:nvSpPr>
        <p:spPr>
          <a:xfrm>
            <a:off x="7831252" y="5342244"/>
            <a:ext cx="5105379"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空间方位命题：</a:t>
            </a:r>
            <a:r>
              <a:rPr kumimoji="0" lang="zh-CN" altLang="en-US" sz="2000" b="1" i="0" u="sng"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小红</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zh-CN" altLang="en-US" sz="2000" b="1" i="0" u="sng"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小蓝</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的左边</a:t>
            </a:r>
          </a:p>
        </p:txBody>
      </p:sp>
      <p:sp>
        <p:nvSpPr>
          <p:cNvPr id="91" name="文本框 90">
            <a:extLst>
              <a:ext uri="{FF2B5EF4-FFF2-40B4-BE49-F238E27FC236}">
                <a16:creationId xmlns:a16="http://schemas.microsoft.com/office/drawing/2014/main" id="{247112B9-DC5A-98F7-987D-EF23CAD74B7B}"/>
              </a:ext>
            </a:extLst>
          </p:cNvPr>
          <p:cNvSpPr txBox="1"/>
          <p:nvPr/>
        </p:nvSpPr>
        <p:spPr>
          <a:xfrm>
            <a:off x="5727188" y="3015350"/>
            <a:ext cx="40840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X</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92" name="文本框 91">
            <a:extLst>
              <a:ext uri="{FF2B5EF4-FFF2-40B4-BE49-F238E27FC236}">
                <a16:creationId xmlns:a16="http://schemas.microsoft.com/office/drawing/2014/main" id="{45CAF408-8EBF-B0F3-CF6D-8F885828A773}"/>
              </a:ext>
            </a:extLst>
          </p:cNvPr>
          <p:cNvSpPr txBox="1"/>
          <p:nvPr/>
        </p:nvSpPr>
        <p:spPr>
          <a:xfrm>
            <a:off x="6605451" y="3015349"/>
            <a:ext cx="40840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Y</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93" name="箭头: 下 92">
            <a:extLst>
              <a:ext uri="{FF2B5EF4-FFF2-40B4-BE49-F238E27FC236}">
                <a16:creationId xmlns:a16="http://schemas.microsoft.com/office/drawing/2014/main" id="{54F83BA2-50A4-7062-9319-C601842BF972}"/>
              </a:ext>
            </a:extLst>
          </p:cNvPr>
          <p:cNvSpPr>
            <a:spLocks noChangeAspect="1"/>
          </p:cNvSpPr>
          <p:nvPr/>
        </p:nvSpPr>
        <p:spPr>
          <a:xfrm rot="16200000">
            <a:off x="7949968" y="3835643"/>
            <a:ext cx="430909" cy="540154"/>
          </a:xfrm>
          <a:prstGeom prst="downArrow">
            <a:avLst/>
          </a:prstGeom>
          <a:solidFill>
            <a:schemeClr val="tx2">
              <a:alpha val="30000"/>
            </a:schemeClr>
          </a:solidFill>
          <a:ln w="605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cs"/>
            </a:endParaRPr>
          </a:p>
        </p:txBody>
      </p:sp>
      <p:sp>
        <p:nvSpPr>
          <p:cNvPr id="94" name="文本框 93">
            <a:extLst>
              <a:ext uri="{FF2B5EF4-FFF2-40B4-BE49-F238E27FC236}">
                <a16:creationId xmlns:a16="http://schemas.microsoft.com/office/drawing/2014/main" id="{CBA30B70-F932-44A2-31DE-10CDF197640C}"/>
              </a:ext>
            </a:extLst>
          </p:cNvPr>
          <p:cNvSpPr txBox="1"/>
          <p:nvPr/>
        </p:nvSpPr>
        <p:spPr>
          <a:xfrm>
            <a:off x="9818746" y="5665164"/>
            <a:ext cx="40840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X</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95" name="文本框 94">
            <a:extLst>
              <a:ext uri="{FF2B5EF4-FFF2-40B4-BE49-F238E27FC236}">
                <a16:creationId xmlns:a16="http://schemas.microsoft.com/office/drawing/2014/main" id="{6418C441-2075-691B-7292-84957C5E5118}"/>
              </a:ext>
            </a:extLst>
          </p:cNvPr>
          <p:cNvSpPr txBox="1"/>
          <p:nvPr/>
        </p:nvSpPr>
        <p:spPr>
          <a:xfrm>
            <a:off x="10609893" y="5665164"/>
            <a:ext cx="40840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Y</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3" name="组合 2">
            <a:extLst>
              <a:ext uri="{FF2B5EF4-FFF2-40B4-BE49-F238E27FC236}">
                <a16:creationId xmlns:a16="http://schemas.microsoft.com/office/drawing/2014/main" id="{08C39569-39AD-F992-A776-ED2E9588A190}"/>
              </a:ext>
            </a:extLst>
          </p:cNvPr>
          <p:cNvGrpSpPr/>
          <p:nvPr/>
        </p:nvGrpSpPr>
        <p:grpSpPr>
          <a:xfrm>
            <a:off x="0" y="6458090"/>
            <a:ext cx="12222891" cy="523220"/>
            <a:chOff x="0" y="6458090"/>
            <a:chExt cx="12222891" cy="523220"/>
          </a:xfrm>
        </p:grpSpPr>
        <p:sp>
          <p:nvSpPr>
            <p:cNvPr id="5" name="矩形 4">
              <a:extLst>
                <a:ext uri="{FF2B5EF4-FFF2-40B4-BE49-F238E27FC236}">
                  <a16:creationId xmlns:a16="http://schemas.microsoft.com/office/drawing/2014/main" id="{EACB8829-EB29-E813-AEE1-F008C8A65E38}"/>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文本框 5">
              <a:extLst>
                <a:ext uri="{FF2B5EF4-FFF2-40B4-BE49-F238E27FC236}">
                  <a16:creationId xmlns:a16="http://schemas.microsoft.com/office/drawing/2014/main" id="{CD6C9B88-63E4-8CDE-161E-32D57C98F647}"/>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12</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7" name="椭圆 6">
              <a:extLst>
                <a:ext uri="{FF2B5EF4-FFF2-40B4-BE49-F238E27FC236}">
                  <a16:creationId xmlns:a16="http://schemas.microsoft.com/office/drawing/2014/main" id="{A689E8BF-3513-AABD-7EC4-B3BEAE317BA0}"/>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a16="http://schemas.microsoft.com/office/drawing/2014/main" id="{8E035A89-8EBF-286E-5880-A712E3A3C220}"/>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A450B0AB-2652-6211-6D03-12F23CC547C2}"/>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E1D385C6-408B-46DA-2AE9-7A867D5042E7}"/>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38E4F6B5-2CE4-26E8-56CD-E1B6D617AE45}"/>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0F272040-A552-2C28-EA96-268B834D62EF}"/>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15CDC748-5AB6-000A-081C-63D907FF1AD5}"/>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CDF5B0DC-6CDD-3526-C056-502B36909426}"/>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59C2B70D-E514-14EB-485C-FA64C1E681B1}"/>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77065182-0EF6-AEFF-F875-15D13EAE87EC}"/>
                </a:ext>
              </a:extLst>
            </p:cNvPr>
            <p:cNvSpPr/>
            <p:nvPr/>
          </p:nvSpPr>
          <p:spPr>
            <a:xfrm>
              <a:off x="3717338" y="6707689"/>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9308B994-F6EA-B191-3541-B8EAB38974DD}"/>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a:extLst>
                <a:ext uri="{FF2B5EF4-FFF2-40B4-BE49-F238E27FC236}">
                  <a16:creationId xmlns:a16="http://schemas.microsoft.com/office/drawing/2014/main" id="{B9F2F5D1-1AD4-7D9F-1290-8E32913E0B2E}"/>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a16="http://schemas.microsoft.com/office/drawing/2014/main" id="{D17B7876-3E44-E9F4-25DA-606DE36F58B4}"/>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a:extLst>
                <a:ext uri="{FF2B5EF4-FFF2-40B4-BE49-F238E27FC236}">
                  <a16:creationId xmlns:a16="http://schemas.microsoft.com/office/drawing/2014/main" id="{B693A4AC-C52F-7CC9-B90E-E045A207FA47}"/>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ACA1D8A6-96B6-E3E0-2973-7EACA48752E1}"/>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id="{F189831E-8C57-6673-EE5C-D92A18C63FE4}"/>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id="{5398866B-4CFF-1D0C-4660-DE03AE68F48F}"/>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AC0283B0-63A4-E0C9-C587-3BDE02148D0F}"/>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a:extLst>
                <a:ext uri="{FF2B5EF4-FFF2-40B4-BE49-F238E27FC236}">
                  <a16:creationId xmlns:a16="http://schemas.microsoft.com/office/drawing/2014/main" id="{58DF861E-7D12-559F-AE6D-5FC885B98CB7}"/>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a:extLst>
                <a:ext uri="{FF2B5EF4-FFF2-40B4-BE49-F238E27FC236}">
                  <a16:creationId xmlns:a16="http://schemas.microsoft.com/office/drawing/2014/main" id="{A0810F7E-B87B-477D-7AB3-3C7C5FDFE642}"/>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a:extLst>
                <a:ext uri="{FF2B5EF4-FFF2-40B4-BE49-F238E27FC236}">
                  <a16:creationId xmlns:a16="http://schemas.microsoft.com/office/drawing/2014/main" id="{36A193D0-9588-A52F-5B5D-83CE00AE5865}"/>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a:extLst>
                <a:ext uri="{FF2B5EF4-FFF2-40B4-BE49-F238E27FC236}">
                  <a16:creationId xmlns:a16="http://schemas.microsoft.com/office/drawing/2014/main" id="{5D11E637-0192-98A9-2A25-D949D20A6300}"/>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119">
              <a:extLst>
                <a:ext uri="{FF2B5EF4-FFF2-40B4-BE49-F238E27FC236}">
                  <a16:creationId xmlns:a16="http://schemas.microsoft.com/office/drawing/2014/main" id="{D8C7B2FC-D188-602B-41E8-6D961EE99DB6}"/>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a:extLst>
                <a:ext uri="{FF2B5EF4-FFF2-40B4-BE49-F238E27FC236}">
                  <a16:creationId xmlns:a16="http://schemas.microsoft.com/office/drawing/2014/main" id="{C505D73A-5E49-D827-3181-7D6D394B5557}"/>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a:extLst>
                <a:ext uri="{FF2B5EF4-FFF2-40B4-BE49-F238E27FC236}">
                  <a16:creationId xmlns:a16="http://schemas.microsoft.com/office/drawing/2014/main" id="{58D2FB9A-14FE-A15E-63CA-C43EDE7A8C62}"/>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24420837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653ED1-A74A-EE5C-FD9E-1342F65FCE7B}"/>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3447E72E-4898-B17E-2889-F486796D1D60}"/>
              </a:ext>
            </a:extLst>
          </p:cNvPr>
          <p:cNvPicPr>
            <a:picLocks noChangeAspect="1"/>
          </p:cNvPicPr>
          <p:nvPr/>
        </p:nvPicPr>
        <p:blipFill>
          <a:blip r:embed="rId4"/>
          <a:stretch>
            <a:fillRect/>
          </a:stretch>
        </p:blipFill>
        <p:spPr>
          <a:xfrm>
            <a:off x="25853" y="0"/>
            <a:ext cx="12192000" cy="6858000"/>
          </a:xfrm>
          <a:prstGeom prst="rect">
            <a:avLst/>
          </a:prstGeom>
        </p:spPr>
      </p:pic>
      <p:grpSp>
        <p:nvGrpSpPr>
          <p:cNvPr id="11" name="组合 10">
            <a:extLst>
              <a:ext uri="{FF2B5EF4-FFF2-40B4-BE49-F238E27FC236}">
                <a16:creationId xmlns:a16="http://schemas.microsoft.com/office/drawing/2014/main" id="{A17B2A10-695C-DA22-07F9-2C08A46DD18A}"/>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5BE18DE8-1D8E-CC5F-073C-9675B49E3C7D}"/>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05564B8D-0F48-FDE7-8562-3572122094EA}"/>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7F505A7A-E2A2-6FDA-3159-E36067182326}"/>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281D42FC-01CE-87E3-A603-683DB2DE33D7}"/>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71028864-6972-F6C6-250F-4A097CD36E8F}"/>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AF13E7B0-C46D-C7A8-5E8D-2C629BC113F1}"/>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BB995577-E0BA-D41F-89A5-41E9B3D8CDB3}"/>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9A6B88AA-8E4B-8DF6-83DB-11D31B26FC16}"/>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E1A578D0-E7CD-576C-0B55-8C5854272A1D}"/>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EABF963F-0BF2-47CB-B899-71ADB3497A6E}"/>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C0FB9BA0-EE79-F0A8-DB52-04CB09970DBD}"/>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CC9B1F2C-D708-3128-E7B5-66235616F7E6}"/>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F0923FCA-5D05-6EAC-4F02-E7D8EDD1BE85}"/>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B588520C-8B09-ADBC-9772-C63277F28501}"/>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FE8FD529-FCC3-180A-C8C5-C43E51AF89FB}"/>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2941B10C-2F72-DFB9-4E5C-E97D68CF24C1}"/>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E460AEEC-9AC4-B683-A081-E81990E1BA45}"/>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9264273C-102E-2987-F553-10174322C4A9}"/>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1BC8A8EB-CBD6-AE97-ED80-E2B886138E70}"/>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6B5C931D-7476-36AC-6F59-C779EA8CDC74}"/>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0D80C86D-E3AB-20AB-D4E1-29E67A10CE17}"/>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AB8577DB-2103-7008-1016-0E4CD2817E99}"/>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3168A90D-249F-3776-9619-1BE00FB17ED5}"/>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D58F06C7-0B69-F3CE-CBF8-415928AB4962}"/>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9DF677E5-E35B-2B61-FBE7-BF33FCDBED17}"/>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1DE9857D-32E9-00E0-CAFF-437380F19883}"/>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828AC0C3-E3E8-913E-58ED-223D2D8E14FB}"/>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BD408B06-3C32-ECE4-2746-E28BC20EF9B0}"/>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44D9B0C7-3B6C-0EB5-FF09-3187A73B97FC}"/>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425C756C-745C-C215-E0C8-328CB9299761}"/>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CB0A6E2B-D690-D03E-FC18-09E020C245D3}"/>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89521957-41DD-7DC4-77A8-D59F6C823B92}"/>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FB7E3578-6918-31A6-9F31-7E8B53C026FB}"/>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73D2A837-EFE5-8DD8-C152-04B0DD751FC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7AD76DB7-BC2E-4BA5-86D8-34FF9F9CF9F5}"/>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A55B85CF-F74F-41C9-E1BE-5C8831F10CE3}"/>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39924D90-353A-182A-4F4C-17E865620544}"/>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22A87396-26A2-00B8-3644-77274F388949}"/>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3B01E501-88CC-50CA-3E3A-815DAE5004F5}"/>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C4EFA524-E170-807D-D305-D1B08F460708}"/>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F469DFEC-9D08-303F-DD46-05F97D242EA2}"/>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4A5C47FA-2E1F-CDD5-556D-B345F79ED566}"/>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1E29DB21-0268-B163-C6EB-33CB9EBDEB91}"/>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284B5440-BBFD-E206-32F5-1AF7C1E3E99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AA8A5750-9201-6FFA-7215-7F2783A9A183}"/>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0A04D75A-E694-976B-D859-104030920C17}"/>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B2430277-52B7-E939-A395-A5FADC1F1C47}"/>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34E1FE40-9610-D68F-4B63-486BD6093E53}"/>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229D959A-A67A-393F-CD2E-06D0EC26C4CB}"/>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5434C8F1-7C4D-2395-6A98-BE08B664E9FC}"/>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48EC867E-2A9D-3632-DD30-4E2237F1BAA9}"/>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305F9BB2-FCCB-EC24-FAEB-0FC15F5AA4DE}"/>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216891A5-259B-2AFA-39FE-915DE50526BA}"/>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31EBA3A4-4AC8-B6D9-729C-7B6215E07DD8}"/>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611C5F11-1974-BA48-9697-80B5BE11EB89}"/>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DA8A6457-E89F-9354-026B-F0924FE4F453}"/>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71380A1E-D73D-F1D3-CE94-6217DF0B55E9}"/>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905813B0-BF34-FDCC-2496-A2752D982D82}"/>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4F665AFF-CBBA-FFF4-CA28-A038AFA00788}"/>
              </a:ext>
            </a:extLst>
          </p:cNvPr>
          <p:cNvSpPr txBox="1"/>
          <p:nvPr>
            <p:custDataLst>
              <p:tags r:id="rId1"/>
            </p:custDataLst>
          </p:nvPr>
        </p:nvSpPr>
        <p:spPr>
          <a:xfrm>
            <a:off x="420360" y="105116"/>
            <a:ext cx="4824740"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空间方位推理知识库的构建</a:t>
            </a:r>
            <a:endParaRPr kumimoji="0" lang="en-GB"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endParaRPr>
          </a:p>
        </p:txBody>
      </p:sp>
      <p:sp>
        <p:nvSpPr>
          <p:cNvPr id="123" name="文本框 122">
            <a:extLst>
              <a:ext uri="{FF2B5EF4-FFF2-40B4-BE49-F238E27FC236}">
                <a16:creationId xmlns:a16="http://schemas.microsoft.com/office/drawing/2014/main" id="{3A2CACD3-7840-2606-1C2F-3797625EB765}"/>
              </a:ext>
            </a:extLst>
          </p:cNvPr>
          <p:cNvSpPr txBox="1"/>
          <p:nvPr/>
        </p:nvSpPr>
        <p:spPr>
          <a:xfrm>
            <a:off x="526269" y="1381942"/>
            <a:ext cx="10567322" cy="957250"/>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逻辑关系是两个空间方位模板之间的简单推导规则。共有五种逻辑关系类型：等价、蕴含、包括、冲突和互反。</a:t>
            </a:r>
          </a:p>
        </p:txBody>
      </p:sp>
      <p:sp>
        <p:nvSpPr>
          <p:cNvPr id="2" name="文本框 1">
            <a:extLst>
              <a:ext uri="{FF2B5EF4-FFF2-40B4-BE49-F238E27FC236}">
                <a16:creationId xmlns:a16="http://schemas.microsoft.com/office/drawing/2014/main" id="{83A9AF69-08DE-4042-3A73-E65705783DE5}"/>
              </a:ext>
            </a:extLst>
          </p:cNvPr>
          <p:cNvSpPr txBox="1"/>
          <p:nvPr/>
        </p:nvSpPr>
        <p:spPr>
          <a:xfrm>
            <a:off x="526269" y="1069853"/>
            <a:ext cx="7665881" cy="400110"/>
          </a:xfrm>
          <a:prstGeom prst="rect">
            <a:avLst/>
          </a:prstGeom>
          <a:noFill/>
        </p:spPr>
        <p:txBody>
          <a:bodyPr wrap="non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二、基于模板和逻辑关系的推理规则</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空间方位模板的逻辑关系</a:t>
            </a:r>
          </a:p>
        </p:txBody>
      </p:sp>
      <mc:AlternateContent xmlns:mc="http://schemas.openxmlformats.org/markup-compatibility/2006" xmlns:a14="http://schemas.microsoft.com/office/drawing/2010/main">
        <mc:Choice Requires="a14">
          <p:graphicFrame>
            <p:nvGraphicFramePr>
              <p:cNvPr id="3" name="表格 2">
                <a:extLst>
                  <a:ext uri="{FF2B5EF4-FFF2-40B4-BE49-F238E27FC236}">
                    <a16:creationId xmlns:a16="http://schemas.microsoft.com/office/drawing/2014/main" id="{D8DA2B2B-6602-5421-4437-C0822842B451}"/>
                  </a:ext>
                </a:extLst>
              </p:cNvPr>
              <p:cNvGraphicFramePr>
                <a:graphicFrameLocks noGrp="1"/>
              </p:cNvGraphicFramePr>
              <p:nvPr>
                <p:extLst>
                  <p:ext uri="{D42A27DB-BD31-4B8C-83A1-F6EECF244321}">
                    <p14:modId xmlns:p14="http://schemas.microsoft.com/office/powerpoint/2010/main" val="3165644774"/>
                  </p:ext>
                </p:extLst>
              </p:nvPr>
            </p:nvGraphicFramePr>
            <p:xfrm>
              <a:off x="1370761" y="2340175"/>
              <a:ext cx="9421456" cy="3851693"/>
            </p:xfrm>
            <a:graphic>
              <a:graphicData uri="http://schemas.openxmlformats.org/drawingml/2006/table">
                <a:tbl>
                  <a:tblPr firstRow="1" firstCol="1" bandRow="1">
                    <a:tableStyleId>{5C22544A-7EE6-4342-B048-85BDC9FD1C3A}</a:tableStyleId>
                  </a:tblPr>
                  <a:tblGrid>
                    <a:gridCol w="1982039">
                      <a:extLst>
                        <a:ext uri="{9D8B030D-6E8A-4147-A177-3AD203B41FA5}">
                          <a16:colId xmlns:a16="http://schemas.microsoft.com/office/drawing/2014/main" val="2208986533"/>
                        </a:ext>
                      </a:extLst>
                    </a:gridCol>
                    <a:gridCol w="2069161">
                      <a:extLst>
                        <a:ext uri="{9D8B030D-6E8A-4147-A177-3AD203B41FA5}">
                          <a16:colId xmlns:a16="http://schemas.microsoft.com/office/drawing/2014/main" val="1087581190"/>
                        </a:ext>
                      </a:extLst>
                    </a:gridCol>
                    <a:gridCol w="2757027">
                      <a:extLst>
                        <a:ext uri="{9D8B030D-6E8A-4147-A177-3AD203B41FA5}">
                          <a16:colId xmlns:a16="http://schemas.microsoft.com/office/drawing/2014/main" val="1754782506"/>
                        </a:ext>
                      </a:extLst>
                    </a:gridCol>
                    <a:gridCol w="2613229">
                      <a:extLst>
                        <a:ext uri="{9D8B030D-6E8A-4147-A177-3AD203B41FA5}">
                          <a16:colId xmlns:a16="http://schemas.microsoft.com/office/drawing/2014/main" val="697411733"/>
                        </a:ext>
                      </a:extLst>
                    </a:gridCol>
                  </a:tblGrid>
                  <a:tr h="357432">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逻辑关系</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逻辑表达式</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示例</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a16="http://schemas.microsoft.com/office/drawing/2014/main" val="813251777"/>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p</a:t>
                          </a:r>
                          <a:r>
                            <a:rPr lang="zh-CN" sz="1600" kern="100" dirty="0">
                              <a:solidFill>
                                <a:sysClr val="windowText" lastClr="000000"/>
                              </a:solidFill>
                              <a:effectLst/>
                              <a:latin typeface="仿宋" panose="02010609060101010101" pitchFamily="49" charset="-122"/>
                              <a:ea typeface="仿宋" panose="02010609060101010101" pitchFamily="49" charset="-122"/>
                            </a:rPr>
                            <a:t>（模板</a:t>
                          </a:r>
                          <a:r>
                            <a:rPr lang="en-US" sz="1600" kern="100" dirty="0">
                              <a:solidFill>
                                <a:sysClr val="windowText" lastClr="000000"/>
                              </a:solidFill>
                              <a:effectLst/>
                              <a:latin typeface="仿宋" panose="02010609060101010101" pitchFamily="49" charset="-122"/>
                              <a:ea typeface="仿宋" panose="02010609060101010101" pitchFamily="49" charset="-122"/>
                            </a:rPr>
                            <a:t>1</a:t>
                          </a:r>
                          <a:r>
                            <a:rPr lang="zh-CN" sz="1600" kern="100" dirty="0">
                              <a:solidFill>
                                <a:sysClr val="windowText" lastClr="000000"/>
                              </a:solidFill>
                              <a:effectLst/>
                              <a:latin typeface="仿宋" panose="02010609060101010101" pitchFamily="49" charset="-122"/>
                              <a:ea typeface="仿宋" panose="02010609060101010101" pitchFamily="49" charset="-122"/>
                            </a:rPr>
                            <a:t>）</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q</a:t>
                          </a:r>
                          <a:r>
                            <a:rPr lang="zh-CN" sz="1600" kern="100">
                              <a:solidFill>
                                <a:sysClr val="windowText" lastClr="000000"/>
                              </a:solidFill>
                              <a:effectLst/>
                              <a:latin typeface="仿宋" panose="02010609060101010101" pitchFamily="49" charset="-122"/>
                              <a:ea typeface="仿宋" panose="02010609060101010101" pitchFamily="49" charset="-122"/>
                            </a:rPr>
                            <a:t>（模板</a:t>
                          </a:r>
                          <a:r>
                            <a:rPr lang="en-US" sz="1600" kern="100">
                              <a:solidFill>
                                <a:sysClr val="windowText" lastClr="000000"/>
                              </a:solidFill>
                              <a:effectLst/>
                              <a:latin typeface="仿宋" panose="02010609060101010101" pitchFamily="49" charset="-122"/>
                              <a:ea typeface="仿宋" panose="02010609060101010101" pitchFamily="49" charset="-122"/>
                            </a:rPr>
                            <a:t>2</a:t>
                          </a:r>
                          <a:r>
                            <a:rPr lang="zh-CN" sz="1600" kern="100">
                              <a:solidFill>
                                <a:sysClr val="windowText" lastClr="000000"/>
                              </a:solidFill>
                              <a:effectLst/>
                              <a:latin typeface="仿宋" panose="02010609060101010101" pitchFamily="49" charset="-122"/>
                              <a:ea typeface="仿宋" panose="02010609060101010101" pitchFamily="49" charset="-122"/>
                            </a:rPr>
                            <a:t>）</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70585889"/>
                      </a:ext>
                    </a:extLst>
                  </a:tr>
                  <a:tr h="309426">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等价</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indent="127000" algn="ctr">
                            <a:lnSpc>
                              <a:spcPct val="115000"/>
                            </a:lnSpc>
                            <a:buNone/>
                          </a:pPr>
                          <a14:m>
                            <m:oMathPara xmlns:m="http://schemas.openxmlformats.org/officeDocument/2006/math">
                              <m:oMathParaPr>
                                <m:jc m:val="centerGroup"/>
                              </m:oMathParaPr>
                              <m:oMath xmlns:m="http://schemas.openxmlformats.org/officeDocument/2006/math">
                                <m:r>
                                  <a:rPr lang="en-US" sz="1600" kern="100" smtClean="0">
                                    <a:solidFill>
                                      <a:sysClr val="windowText" lastClr="000000"/>
                                    </a:solidFill>
                                    <a:effectLst/>
                                    <a:latin typeface="Cambria Math" panose="02040503050406030204" pitchFamily="18" charset="0"/>
                                  </a:rPr>
                                  <m:t>𝑝</m:t>
                                </m:r>
                                <m:r>
                                  <a:rPr lang="en-US" sz="1600" kern="100" smtClean="0">
                                    <a:solidFill>
                                      <a:sysClr val="windowText" lastClr="000000"/>
                                    </a:solidFill>
                                    <a:effectLst/>
                                    <a:latin typeface="Cambria Math" panose="02040503050406030204" pitchFamily="18" charset="0"/>
                                  </a:rPr>
                                  <m:t> </m:t>
                                </m:r>
                                <m:r>
                                  <a:rPr lang="en-US" sz="1600" kern="100" smtClean="0">
                                    <a:solidFill>
                                      <a:sysClr val="windowText" lastClr="000000"/>
                                    </a:solidFill>
                                    <a:effectLst/>
                                    <a:latin typeface="Cambria Math" panose="02040503050406030204" pitchFamily="18" charset="0"/>
                                  </a:rPr>
                                  <m:t>↔</m:t>
                                </m:r>
                                <m:r>
                                  <a:rPr lang="en-US" sz="1600" kern="100" smtClean="0">
                                    <a:solidFill>
                                      <a:sysClr val="windowText" lastClr="000000"/>
                                    </a:solidFill>
                                    <a:effectLst/>
                                    <a:latin typeface="Cambria Math" panose="02040503050406030204" pitchFamily="18" charset="0"/>
                                  </a:rPr>
                                  <m:t>𝑞</m:t>
                                </m:r>
                              </m:oMath>
                            </m:oMathPara>
                          </a14:m>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的左邻在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的左下方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Y</a:t>
                          </a:r>
                          <a:r>
                            <a:rPr lang="zh-CN" sz="1600" kern="100">
                              <a:solidFill>
                                <a:sysClr val="windowText" lastClr="000000"/>
                              </a:solidFill>
                              <a:effectLst/>
                              <a:latin typeface="仿宋" panose="02010609060101010101" pitchFamily="49" charset="-122"/>
                              <a:ea typeface="仿宋" panose="02010609060101010101" pitchFamily="49" charset="-122"/>
                            </a:rPr>
                            <a:t>的左邻在</a:t>
                          </a: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的左上方</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25608519"/>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的右边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Y</a:t>
                          </a:r>
                          <a:r>
                            <a:rPr lang="zh-CN" sz="1600" kern="100">
                              <a:solidFill>
                                <a:sysClr val="windowText" lastClr="000000"/>
                              </a:solidFill>
                              <a:effectLst/>
                              <a:latin typeface="仿宋" panose="02010609060101010101" pitchFamily="49" charset="-122"/>
                              <a:ea typeface="仿宋" panose="02010609060101010101" pitchFamily="49" charset="-122"/>
                            </a:rPr>
                            <a:t>在</a:t>
                          </a: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的左边</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88374848"/>
                      </a:ext>
                    </a:extLst>
                  </a:tr>
                  <a:tr h="309426">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蕴含</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indent="127000" algn="ctr">
                            <a:lnSpc>
                              <a:spcPct val="115000"/>
                            </a:lnSpc>
                            <a:buNone/>
                          </a:pPr>
                          <a14:m>
                            <m:oMathPara xmlns:m="http://schemas.openxmlformats.org/officeDocument/2006/math">
                              <m:oMathParaPr>
                                <m:jc m:val="centerGroup"/>
                              </m:oMathParaPr>
                              <m:oMath xmlns:m="http://schemas.openxmlformats.org/officeDocument/2006/math">
                                <m:r>
                                  <a:rPr lang="en-US" sz="1600" kern="100" smtClean="0">
                                    <a:solidFill>
                                      <a:sysClr val="windowText" lastClr="000000"/>
                                    </a:solidFill>
                                    <a:effectLst/>
                                    <a:latin typeface="Cambria Math" panose="02040503050406030204" pitchFamily="18" charset="0"/>
                                  </a:rPr>
                                  <m:t>𝑝</m:t>
                                </m:r>
                                <m:r>
                                  <a:rPr lang="en-US" sz="1600" kern="100" smtClean="0">
                                    <a:solidFill>
                                      <a:sysClr val="windowText" lastClr="000000"/>
                                    </a:solidFill>
                                    <a:effectLst/>
                                    <a:latin typeface="Cambria Math" panose="02040503050406030204" pitchFamily="18" charset="0"/>
                                  </a:rPr>
                                  <m:t> → </m:t>
                                </m:r>
                                <m:r>
                                  <a:rPr lang="en-US" sz="1600" kern="100" smtClean="0">
                                    <a:solidFill>
                                      <a:sysClr val="windowText" lastClr="000000"/>
                                    </a:solidFill>
                                    <a:effectLst/>
                                    <a:latin typeface="Cambria Math" panose="02040503050406030204" pitchFamily="18" charset="0"/>
                                  </a:rPr>
                                  <m:t>𝑞</m:t>
                                </m:r>
                              </m:oMath>
                            </m:oMathPara>
                          </a14:m>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的左邻在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的左下方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正下方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85763483"/>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的右边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和</a:t>
                          </a:r>
                          <a:r>
                            <a:rPr lang="en-US" sz="1600" kern="100">
                              <a:solidFill>
                                <a:sysClr val="windowText" lastClr="000000"/>
                              </a:solidFill>
                              <a:effectLst/>
                              <a:latin typeface="仿宋" panose="02010609060101010101" pitchFamily="49" charset="-122"/>
                              <a:ea typeface="仿宋" panose="02010609060101010101" pitchFamily="49" charset="-122"/>
                            </a:rPr>
                            <a:t>Y</a:t>
                          </a:r>
                          <a:r>
                            <a:rPr lang="zh-CN" sz="1600" kern="100">
                              <a:solidFill>
                                <a:sysClr val="windowText" lastClr="000000"/>
                              </a:solidFill>
                              <a:effectLst/>
                              <a:latin typeface="仿宋" panose="02010609060101010101" pitchFamily="49" charset="-122"/>
                              <a:ea typeface="仿宋" panose="02010609060101010101" pitchFamily="49" charset="-122"/>
                            </a:rPr>
                            <a:t>左右相邻</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19533420"/>
                      </a:ext>
                    </a:extLst>
                  </a:tr>
                  <a:tr h="309426">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包括</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indent="127000" algn="ctr">
                            <a:lnSpc>
                              <a:spcPct val="115000"/>
                            </a:lnSpc>
                            <a:buNone/>
                          </a:pPr>
                          <a14:m>
                            <m:oMathPara xmlns:m="http://schemas.openxmlformats.org/officeDocument/2006/math">
                              <m:oMathParaPr>
                                <m:jc m:val="centerGroup"/>
                              </m:oMathParaPr>
                              <m:oMath xmlns:m="http://schemas.openxmlformats.org/officeDocument/2006/math">
                                <m:r>
                                  <a:rPr lang="en-US" sz="1600" kern="100" smtClean="0">
                                    <a:solidFill>
                                      <a:sysClr val="windowText" lastClr="000000"/>
                                    </a:solidFill>
                                    <a:effectLst/>
                                    <a:latin typeface="Cambria Math" panose="02040503050406030204" pitchFamily="18" charset="0"/>
                                  </a:rPr>
                                  <m:t>𝑞</m:t>
                                </m:r>
                                <m:r>
                                  <a:rPr lang="en-US" sz="1600" kern="100" smtClean="0">
                                    <a:solidFill>
                                      <a:sysClr val="windowText" lastClr="000000"/>
                                    </a:solidFill>
                                    <a:effectLst/>
                                    <a:latin typeface="Cambria Math" panose="02040503050406030204" pitchFamily="18" charset="0"/>
                                  </a:rPr>
                                  <m:t> → </m:t>
                                </m:r>
                                <m:r>
                                  <a:rPr lang="en-US" sz="1600" kern="100" smtClean="0">
                                    <a:solidFill>
                                      <a:sysClr val="windowText" lastClr="000000"/>
                                    </a:solidFill>
                                    <a:effectLst/>
                                    <a:latin typeface="Cambria Math" panose="02040503050406030204" pitchFamily="18" charset="0"/>
                                  </a:rPr>
                                  <m:t>𝑝</m:t>
                                </m:r>
                              </m:oMath>
                            </m:oMathPara>
                          </a14:m>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与</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同层</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左边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25230362"/>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的右下方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91942627"/>
                      </a:ext>
                    </a:extLst>
                  </a:tr>
                  <a:tr h="309426">
                    <a:tc rowSpan="2">
                      <a:txBody>
                        <a:bodyPr/>
                        <a:lstStyle/>
                        <a:p>
                          <a:pPr indent="127000" algn="ctr">
                            <a:lnSpc>
                              <a:spcPct val="115000"/>
                            </a:lnSpc>
                            <a:buNone/>
                          </a:pPr>
                          <a:r>
                            <a:rPr lang="zh-CN" sz="2000" kern="100">
                              <a:solidFill>
                                <a:sysClr val="windowText" lastClr="000000"/>
                              </a:solidFill>
                              <a:effectLst/>
                              <a:latin typeface="仿宋" panose="02010609060101010101" pitchFamily="49" charset="-122"/>
                              <a:ea typeface="仿宋" panose="02010609060101010101" pitchFamily="49" charset="-122"/>
                            </a:rPr>
                            <a:t>冲突</a:t>
                          </a:r>
                          <a:endParaRPr lang="zh-CN" sz="20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indent="127000" algn="ctr">
                            <a:lnSpc>
                              <a:spcPct val="115000"/>
                            </a:lnSpc>
                            <a:buNone/>
                          </a:pPr>
                          <a14:m>
                            <m:oMathPara xmlns:m="http://schemas.openxmlformats.org/officeDocument/2006/math">
                              <m:oMathParaPr>
                                <m:jc m:val="centerGroup"/>
                              </m:oMathParaPr>
                              <m:oMath xmlns:m="http://schemas.openxmlformats.org/officeDocument/2006/math">
                                <m:r>
                                  <a:rPr lang="en-US" sz="1600" kern="100" smtClean="0">
                                    <a:solidFill>
                                      <a:sysClr val="windowText" lastClr="000000"/>
                                    </a:solidFill>
                                    <a:effectLst/>
                                    <a:latin typeface="Cambria Math" panose="02040503050406030204" pitchFamily="18" charset="0"/>
                                  </a:rPr>
                                  <m:t>¬(</m:t>
                                </m:r>
                                <m:r>
                                  <a:rPr lang="en-US" sz="1600" kern="100" smtClean="0">
                                    <a:solidFill>
                                      <a:sysClr val="windowText" lastClr="000000"/>
                                    </a:solidFill>
                                    <a:effectLst/>
                                    <a:latin typeface="Cambria Math" panose="02040503050406030204" pitchFamily="18" charset="0"/>
                                  </a:rPr>
                                  <m:t>𝑝</m:t>
                                </m:r>
                                <m:r>
                                  <a:rPr lang="en-US" sz="1600" kern="100" smtClean="0">
                                    <a:solidFill>
                                      <a:sysClr val="windowText" lastClr="000000"/>
                                    </a:solidFill>
                                    <a:effectLst/>
                                    <a:latin typeface="Cambria Math" panose="02040503050406030204" pitchFamily="18" charset="0"/>
                                  </a:rPr>
                                  <m:t> ∩ </m:t>
                                </m:r>
                                <m:r>
                                  <a:rPr lang="en-US" sz="1600" kern="100" smtClean="0">
                                    <a:solidFill>
                                      <a:sysClr val="windowText" lastClr="000000"/>
                                    </a:solidFill>
                                    <a:effectLst/>
                                    <a:latin typeface="Cambria Math" panose="02040503050406030204" pitchFamily="18" charset="0"/>
                                  </a:rPr>
                                  <m:t>𝑞</m:t>
                                </m:r>
                                <m:r>
                                  <a:rPr lang="en-US" sz="1600" kern="100" smtClean="0">
                                    <a:solidFill>
                                      <a:sysClr val="windowText" lastClr="000000"/>
                                    </a:solidFill>
                                    <a:effectLst/>
                                    <a:latin typeface="Cambria Math" panose="02040503050406030204" pitchFamily="18" charset="0"/>
                                  </a:rPr>
                                  <m:t>)</m:t>
                                </m:r>
                              </m:oMath>
                            </m:oMathPara>
                          </a14:m>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和</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隔了一层</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所在层和</a:t>
                          </a: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所在层相邻</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09929305"/>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在西侧</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在东侧</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42624090"/>
                      </a:ext>
                    </a:extLst>
                  </a:tr>
                  <a:tr h="309426">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互反</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indent="127000" algn="ctr">
                            <a:lnSpc>
                              <a:spcPct val="115000"/>
                            </a:lnSpc>
                            <a:buNone/>
                          </a:pPr>
                          <a14:m>
                            <m:oMathPara xmlns:m="http://schemas.openxmlformats.org/officeDocument/2006/math">
                              <m:oMathParaPr>
                                <m:jc m:val="centerGroup"/>
                              </m:oMathParaPr>
                              <m:oMath xmlns:m="http://schemas.openxmlformats.org/officeDocument/2006/math">
                                <m:d>
                                  <m:dPr>
                                    <m:ctrlPr>
                                      <a:rPr lang="zh-CN" sz="1600" i="1" kern="100" smtClean="0">
                                        <a:solidFill>
                                          <a:sysClr val="windowText" lastClr="000000"/>
                                        </a:solidFill>
                                        <a:effectLst/>
                                        <a:latin typeface="Cambria Math" panose="02040503050406030204" pitchFamily="18" charset="0"/>
                                      </a:rPr>
                                    </m:ctrlPr>
                                  </m:dPr>
                                  <m:e>
                                    <m:r>
                                      <a:rPr lang="en-US" sz="1600" kern="100">
                                        <a:solidFill>
                                          <a:sysClr val="windowText" lastClr="000000"/>
                                        </a:solidFill>
                                        <a:effectLst/>
                                        <a:latin typeface="Cambria Math" panose="02040503050406030204" pitchFamily="18" charset="0"/>
                                      </a:rPr>
                                      <m:t>¬</m:t>
                                    </m:r>
                                    <m:r>
                                      <a:rPr lang="en-US" sz="1600" kern="100">
                                        <a:solidFill>
                                          <a:sysClr val="windowText" lastClr="000000"/>
                                        </a:solidFill>
                                        <a:effectLst/>
                                        <a:latin typeface="Cambria Math" panose="02040503050406030204" pitchFamily="18" charset="0"/>
                                      </a:rPr>
                                      <m:t>𝑝</m:t>
                                    </m:r>
                                    <m:r>
                                      <a:rPr lang="en-US" sz="1600" kern="100">
                                        <a:solidFill>
                                          <a:sysClr val="windowText" lastClr="000000"/>
                                        </a:solidFill>
                                        <a:effectLst/>
                                        <a:latin typeface="Cambria Math" panose="02040503050406030204" pitchFamily="18" charset="0"/>
                                      </a:rPr>
                                      <m:t>↔</m:t>
                                    </m:r>
                                    <m:r>
                                      <a:rPr lang="en-US" sz="1600" kern="100">
                                        <a:solidFill>
                                          <a:sysClr val="windowText" lastClr="000000"/>
                                        </a:solidFill>
                                        <a:effectLst/>
                                        <a:latin typeface="Cambria Math" panose="02040503050406030204" pitchFamily="18" charset="0"/>
                                      </a:rPr>
                                      <m:t>𝑞</m:t>
                                    </m:r>
                                  </m:e>
                                </m:d>
                                <m:r>
                                  <a:rPr lang="en-US" sz="1600" kern="100">
                                    <a:solidFill>
                                      <a:sysClr val="windowText" lastClr="000000"/>
                                    </a:solidFill>
                                    <a:effectLst/>
                                    <a:latin typeface="Cambria Math" panose="02040503050406030204" pitchFamily="18" charset="0"/>
                                  </a:rPr>
                                  <m:t>∪</m:t>
                                </m:r>
                              </m:oMath>
                            </m:oMathPara>
                          </a14:m>
                          <a:endParaRPr lang="zh-CN" sz="1600" kern="100" dirty="0">
                            <a:solidFill>
                              <a:sysClr val="windowText" lastClr="000000"/>
                            </a:solidFill>
                            <a:effectLst/>
                            <a:latin typeface="仿宋" panose="02010609060101010101" pitchFamily="49" charset="-122"/>
                            <a:ea typeface="仿宋" panose="02010609060101010101" pitchFamily="49" charset="-122"/>
                          </a:endParaRPr>
                        </a:p>
                        <a:p>
                          <a:pPr indent="127000" algn="ctr">
                            <a:lnSpc>
                              <a:spcPct val="115000"/>
                            </a:lnSpc>
                            <a:buNone/>
                          </a:pPr>
                          <a14:m>
                            <m:oMathPara xmlns:m="http://schemas.openxmlformats.org/officeDocument/2006/math">
                              <m:oMathParaPr>
                                <m:jc m:val="centerGroup"/>
                              </m:oMathParaPr>
                              <m:oMath xmlns:m="http://schemas.openxmlformats.org/officeDocument/2006/math">
                                <m:r>
                                  <a:rPr lang="en-US" sz="1600" kern="100">
                                    <a:solidFill>
                                      <a:sysClr val="windowText" lastClr="000000"/>
                                    </a:solidFill>
                                    <a:effectLst/>
                                    <a:latin typeface="Cambria Math" panose="02040503050406030204" pitchFamily="18" charset="0"/>
                                  </a:rPr>
                                  <m:t>(</m:t>
                                </m:r>
                                <m:r>
                                  <a:rPr lang="en-US" sz="1600" kern="100">
                                    <a:solidFill>
                                      <a:sysClr val="windowText" lastClr="000000"/>
                                    </a:solidFill>
                                    <a:effectLst/>
                                    <a:latin typeface="Cambria Math" panose="02040503050406030204" pitchFamily="18" charset="0"/>
                                  </a:rPr>
                                  <m:t>𝑝</m:t>
                                </m:r>
                                <m:r>
                                  <a:rPr lang="en-US" sz="1600" kern="100">
                                    <a:solidFill>
                                      <a:sysClr val="windowText" lastClr="000000"/>
                                    </a:solidFill>
                                    <a:effectLst/>
                                    <a:latin typeface="Cambria Math" panose="02040503050406030204" pitchFamily="18" charset="0"/>
                                  </a:rPr>
                                  <m:t>↔</m:t>
                                </m:r>
                                <m:r>
                                  <a:rPr lang="en-US" sz="1600" kern="100">
                                    <a:solidFill>
                                      <a:sysClr val="windowText" lastClr="000000"/>
                                    </a:solidFill>
                                    <a:effectLst/>
                                    <a:latin typeface="Cambria Math" panose="02040503050406030204" pitchFamily="18" charset="0"/>
                                  </a:rPr>
                                  <m:t>¬</m:t>
                                </m:r>
                                <m:r>
                                  <a:rPr lang="en-US" sz="1600" kern="100">
                                    <a:solidFill>
                                      <a:sysClr val="windowText" lastClr="000000"/>
                                    </a:solidFill>
                                    <a:effectLst/>
                                    <a:latin typeface="Cambria Math" panose="02040503050406030204" pitchFamily="18" charset="0"/>
                                  </a:rPr>
                                  <m:t>𝑞</m:t>
                                </m:r>
                                <m:r>
                                  <a:rPr lang="en-US" sz="1600" kern="100">
                                    <a:solidFill>
                                      <a:sysClr val="windowText" lastClr="000000"/>
                                    </a:solidFill>
                                    <a:effectLst/>
                                    <a:latin typeface="Cambria Math" panose="02040503050406030204" pitchFamily="18" charset="0"/>
                                  </a:rPr>
                                  <m:t>) </m:t>
                                </m:r>
                              </m:oMath>
                            </m:oMathPara>
                          </a14:m>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与</a:t>
                          </a:r>
                          <a:r>
                            <a:rPr lang="en-US" sz="1600" kern="100">
                              <a:solidFill>
                                <a:sysClr val="windowText" lastClr="000000"/>
                              </a:solidFill>
                              <a:effectLst/>
                              <a:latin typeface="仿宋" panose="02010609060101010101" pitchFamily="49" charset="-122"/>
                              <a:ea typeface="仿宋" panose="02010609060101010101" pitchFamily="49" charset="-122"/>
                            </a:rPr>
                            <a:t>Y</a:t>
                          </a:r>
                          <a:r>
                            <a:rPr lang="zh-CN" sz="1600" kern="100">
                              <a:solidFill>
                                <a:sysClr val="windowText" lastClr="000000"/>
                              </a:solidFill>
                              <a:effectLst/>
                              <a:latin typeface="仿宋" panose="02010609060101010101" pitchFamily="49" charset="-122"/>
                              <a:ea typeface="仿宋" panose="02010609060101010101" pitchFamily="49" charset="-122"/>
                            </a:rPr>
                            <a:t>同侧</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与</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不同侧</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22882701"/>
                      </a:ext>
                    </a:extLst>
                  </a:tr>
                  <a:tr h="400001">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与</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在同一层</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与</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不同层</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76814095"/>
                      </a:ext>
                    </a:extLst>
                  </a:tr>
                </a:tbl>
              </a:graphicData>
            </a:graphic>
          </p:graphicFrame>
        </mc:Choice>
        <mc:Fallback xmlns="">
          <p:graphicFrame>
            <p:nvGraphicFramePr>
              <p:cNvPr id="3" name="表格 2">
                <a:extLst>
                  <a:ext uri="{FF2B5EF4-FFF2-40B4-BE49-F238E27FC236}">
                    <a16:creationId xmlns:a16="http://schemas.microsoft.com/office/drawing/2014/main" id="{D8DA2B2B-6602-5421-4437-C0822842B451}"/>
                  </a:ext>
                </a:extLst>
              </p:cNvPr>
              <p:cNvGraphicFramePr>
                <a:graphicFrameLocks noGrp="1"/>
              </p:cNvGraphicFramePr>
              <p:nvPr>
                <p:extLst>
                  <p:ext uri="{D42A27DB-BD31-4B8C-83A1-F6EECF244321}">
                    <p14:modId xmlns:p14="http://schemas.microsoft.com/office/powerpoint/2010/main" val="3165644774"/>
                  </p:ext>
                </p:extLst>
              </p:nvPr>
            </p:nvGraphicFramePr>
            <p:xfrm>
              <a:off x="1370761" y="2340175"/>
              <a:ext cx="9421456" cy="3851693"/>
            </p:xfrm>
            <a:graphic>
              <a:graphicData uri="http://schemas.openxmlformats.org/drawingml/2006/table">
                <a:tbl>
                  <a:tblPr firstRow="1" firstCol="1" bandRow="1">
                    <a:tableStyleId>{5C22544A-7EE6-4342-B048-85BDC9FD1C3A}</a:tableStyleId>
                  </a:tblPr>
                  <a:tblGrid>
                    <a:gridCol w="1982039">
                      <a:extLst>
                        <a:ext uri="{9D8B030D-6E8A-4147-A177-3AD203B41FA5}">
                          <a16:colId xmlns:a16="http://schemas.microsoft.com/office/drawing/2014/main" val="2208986533"/>
                        </a:ext>
                      </a:extLst>
                    </a:gridCol>
                    <a:gridCol w="2069161">
                      <a:extLst>
                        <a:ext uri="{9D8B030D-6E8A-4147-A177-3AD203B41FA5}">
                          <a16:colId xmlns:a16="http://schemas.microsoft.com/office/drawing/2014/main" val="1087581190"/>
                        </a:ext>
                      </a:extLst>
                    </a:gridCol>
                    <a:gridCol w="2757027">
                      <a:extLst>
                        <a:ext uri="{9D8B030D-6E8A-4147-A177-3AD203B41FA5}">
                          <a16:colId xmlns:a16="http://schemas.microsoft.com/office/drawing/2014/main" val="1754782506"/>
                        </a:ext>
                      </a:extLst>
                    </a:gridCol>
                    <a:gridCol w="2613229">
                      <a:extLst>
                        <a:ext uri="{9D8B030D-6E8A-4147-A177-3AD203B41FA5}">
                          <a16:colId xmlns:a16="http://schemas.microsoft.com/office/drawing/2014/main" val="697411733"/>
                        </a:ext>
                      </a:extLst>
                    </a:gridCol>
                  </a:tblGrid>
                  <a:tr h="357432">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逻辑关系</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逻辑表达式</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示例</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extLst>
                      <a:ext uri="{0D108BD9-81ED-4DB2-BD59-A6C34878D82A}">
                        <a16:rowId xmlns:a16="http://schemas.microsoft.com/office/drawing/2014/main" val="813251777"/>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p</a:t>
                          </a:r>
                          <a:r>
                            <a:rPr lang="zh-CN" sz="1600" kern="100" dirty="0">
                              <a:solidFill>
                                <a:sysClr val="windowText" lastClr="000000"/>
                              </a:solidFill>
                              <a:effectLst/>
                              <a:latin typeface="仿宋" panose="02010609060101010101" pitchFamily="49" charset="-122"/>
                              <a:ea typeface="仿宋" panose="02010609060101010101" pitchFamily="49" charset="-122"/>
                            </a:rPr>
                            <a:t>（模板</a:t>
                          </a:r>
                          <a:r>
                            <a:rPr lang="en-US" sz="1600" kern="100" dirty="0">
                              <a:solidFill>
                                <a:sysClr val="windowText" lastClr="000000"/>
                              </a:solidFill>
                              <a:effectLst/>
                              <a:latin typeface="仿宋" panose="02010609060101010101" pitchFamily="49" charset="-122"/>
                              <a:ea typeface="仿宋" panose="02010609060101010101" pitchFamily="49" charset="-122"/>
                            </a:rPr>
                            <a:t>1</a:t>
                          </a:r>
                          <a:r>
                            <a:rPr lang="zh-CN" sz="1600" kern="100" dirty="0">
                              <a:solidFill>
                                <a:sysClr val="windowText" lastClr="000000"/>
                              </a:solidFill>
                              <a:effectLst/>
                              <a:latin typeface="仿宋" panose="02010609060101010101" pitchFamily="49" charset="-122"/>
                              <a:ea typeface="仿宋" panose="02010609060101010101" pitchFamily="49" charset="-122"/>
                            </a:rPr>
                            <a:t>）</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q</a:t>
                          </a:r>
                          <a:r>
                            <a:rPr lang="zh-CN" sz="1600" kern="100">
                              <a:solidFill>
                                <a:sysClr val="windowText" lastClr="000000"/>
                              </a:solidFill>
                              <a:effectLst/>
                              <a:latin typeface="仿宋" panose="02010609060101010101" pitchFamily="49" charset="-122"/>
                              <a:ea typeface="仿宋" panose="02010609060101010101" pitchFamily="49" charset="-122"/>
                            </a:rPr>
                            <a:t>（模板</a:t>
                          </a:r>
                          <a:r>
                            <a:rPr lang="en-US" sz="1600" kern="100">
                              <a:solidFill>
                                <a:sysClr val="windowText" lastClr="000000"/>
                              </a:solidFill>
                              <a:effectLst/>
                              <a:latin typeface="仿宋" panose="02010609060101010101" pitchFamily="49" charset="-122"/>
                              <a:ea typeface="仿宋" panose="02010609060101010101" pitchFamily="49" charset="-122"/>
                            </a:rPr>
                            <a:t>2</a:t>
                          </a:r>
                          <a:r>
                            <a:rPr lang="zh-CN" sz="1600" kern="100">
                              <a:solidFill>
                                <a:sysClr val="windowText" lastClr="000000"/>
                              </a:solidFill>
                              <a:effectLst/>
                              <a:latin typeface="仿宋" panose="02010609060101010101" pitchFamily="49" charset="-122"/>
                              <a:ea typeface="仿宋" panose="02010609060101010101" pitchFamily="49" charset="-122"/>
                            </a:rPr>
                            <a:t>）</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70585889"/>
                      </a:ext>
                    </a:extLst>
                  </a:tr>
                  <a:tr h="309426">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等价</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endParaRPr lang="zh-CN"/>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95882" t="-116832" r="-260000" b="-425743"/>
                          </a:stretch>
                        </a:blip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的左邻在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的左下方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Y</a:t>
                          </a:r>
                          <a:r>
                            <a:rPr lang="zh-CN" sz="1600" kern="100">
                              <a:solidFill>
                                <a:sysClr val="windowText" lastClr="000000"/>
                              </a:solidFill>
                              <a:effectLst/>
                              <a:latin typeface="仿宋" panose="02010609060101010101" pitchFamily="49" charset="-122"/>
                              <a:ea typeface="仿宋" panose="02010609060101010101" pitchFamily="49" charset="-122"/>
                            </a:rPr>
                            <a:t>的左邻在</a:t>
                          </a: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的左上方</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25608519"/>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的右边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Y</a:t>
                          </a:r>
                          <a:r>
                            <a:rPr lang="zh-CN" sz="1600" kern="100">
                              <a:solidFill>
                                <a:sysClr val="windowText" lastClr="000000"/>
                              </a:solidFill>
                              <a:effectLst/>
                              <a:latin typeface="仿宋" panose="02010609060101010101" pitchFamily="49" charset="-122"/>
                              <a:ea typeface="仿宋" panose="02010609060101010101" pitchFamily="49" charset="-122"/>
                            </a:rPr>
                            <a:t>在</a:t>
                          </a: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的左边</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88374848"/>
                      </a:ext>
                    </a:extLst>
                  </a:tr>
                  <a:tr h="309426">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蕴含</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endParaRPr lang="zh-CN"/>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95882" t="-214706" r="-260000" b="-321569"/>
                          </a:stretch>
                        </a:blip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的左邻在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的左下方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正下方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85763483"/>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的右边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和</a:t>
                          </a:r>
                          <a:r>
                            <a:rPr lang="en-US" sz="1600" kern="100">
                              <a:solidFill>
                                <a:sysClr val="windowText" lastClr="000000"/>
                              </a:solidFill>
                              <a:effectLst/>
                              <a:latin typeface="仿宋" panose="02010609060101010101" pitchFamily="49" charset="-122"/>
                              <a:ea typeface="仿宋" panose="02010609060101010101" pitchFamily="49" charset="-122"/>
                            </a:rPr>
                            <a:t>Y</a:t>
                          </a:r>
                          <a:r>
                            <a:rPr lang="zh-CN" sz="1600" kern="100">
                              <a:solidFill>
                                <a:sysClr val="windowText" lastClr="000000"/>
                              </a:solidFill>
                              <a:effectLst/>
                              <a:latin typeface="仿宋" panose="02010609060101010101" pitchFamily="49" charset="-122"/>
                              <a:ea typeface="仿宋" panose="02010609060101010101" pitchFamily="49" charset="-122"/>
                            </a:rPr>
                            <a:t>左右相邻</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19533420"/>
                      </a:ext>
                    </a:extLst>
                  </a:tr>
                  <a:tr h="309426">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包括</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endParaRPr lang="zh-CN"/>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95882" t="-314706" r="-260000" b="-221569"/>
                          </a:stretch>
                        </a:blip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与</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同层</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左边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25230362"/>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的右下方</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91942627"/>
                      </a:ext>
                    </a:extLst>
                  </a:tr>
                  <a:tr h="309426">
                    <a:tc rowSpan="2">
                      <a:txBody>
                        <a:bodyPr/>
                        <a:lstStyle/>
                        <a:p>
                          <a:pPr indent="127000" algn="ctr">
                            <a:lnSpc>
                              <a:spcPct val="115000"/>
                            </a:lnSpc>
                            <a:buNone/>
                          </a:pPr>
                          <a:r>
                            <a:rPr lang="zh-CN" sz="2000" kern="100">
                              <a:solidFill>
                                <a:sysClr val="windowText" lastClr="000000"/>
                              </a:solidFill>
                              <a:effectLst/>
                              <a:latin typeface="仿宋" panose="02010609060101010101" pitchFamily="49" charset="-122"/>
                              <a:ea typeface="仿宋" panose="02010609060101010101" pitchFamily="49" charset="-122"/>
                            </a:rPr>
                            <a:t>冲突</a:t>
                          </a:r>
                          <a:endParaRPr lang="zh-CN" sz="20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endParaRPr lang="zh-CN"/>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95882" t="-418812" r="-260000" b="-123762"/>
                          </a:stretch>
                        </a:blip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和</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隔了一层</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所在层和</a:t>
                          </a: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所在层相邻</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09929305"/>
                      </a:ext>
                    </a:extLst>
                  </a:tr>
                  <a:tr h="309426">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在西侧</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在东侧</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42624090"/>
                      </a:ext>
                    </a:extLst>
                  </a:tr>
                  <a:tr h="309426">
                    <a:tc rowSpan="2">
                      <a:txBody>
                        <a:bodyPr/>
                        <a:lstStyle/>
                        <a:p>
                          <a:pPr indent="127000" algn="ctr">
                            <a:lnSpc>
                              <a:spcPct val="115000"/>
                            </a:lnSpc>
                            <a:buNone/>
                          </a:pPr>
                          <a:r>
                            <a:rPr lang="zh-CN" sz="2000" kern="100" dirty="0">
                              <a:solidFill>
                                <a:sysClr val="windowText" lastClr="000000"/>
                              </a:solidFill>
                              <a:effectLst/>
                              <a:latin typeface="仿宋" panose="02010609060101010101" pitchFamily="49" charset="-122"/>
                              <a:ea typeface="仿宋" panose="02010609060101010101" pitchFamily="49" charset="-122"/>
                            </a:rPr>
                            <a:t>互反</a:t>
                          </a:r>
                          <a:endParaRPr lang="zh-CN" sz="20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endParaRPr lang="zh-CN"/>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95882" t="-447863" r="-260000" b="-6838"/>
                          </a:stretch>
                        </a:blipFill>
                      </a:tcPr>
                    </a:tc>
                    <a:tc>
                      <a:txBody>
                        <a:bodyPr/>
                        <a:lstStyle/>
                        <a:p>
                          <a:pPr indent="127000" algn="ctr">
                            <a:lnSpc>
                              <a:spcPct val="115000"/>
                            </a:lnSpc>
                            <a:buNone/>
                          </a:pPr>
                          <a:r>
                            <a:rPr lang="en-US" sz="1600" kern="100">
                              <a:solidFill>
                                <a:sysClr val="windowText" lastClr="000000"/>
                              </a:solidFill>
                              <a:effectLst/>
                              <a:latin typeface="仿宋" panose="02010609060101010101" pitchFamily="49" charset="-122"/>
                              <a:ea typeface="仿宋" panose="02010609060101010101" pitchFamily="49" charset="-122"/>
                            </a:rPr>
                            <a:t>X</a:t>
                          </a:r>
                          <a:r>
                            <a:rPr lang="zh-CN" sz="1600" kern="100">
                              <a:solidFill>
                                <a:sysClr val="windowText" lastClr="000000"/>
                              </a:solidFill>
                              <a:effectLst/>
                              <a:latin typeface="仿宋" panose="02010609060101010101" pitchFamily="49" charset="-122"/>
                              <a:ea typeface="仿宋" panose="02010609060101010101" pitchFamily="49" charset="-122"/>
                            </a:rPr>
                            <a:t>与</a:t>
                          </a:r>
                          <a:r>
                            <a:rPr lang="en-US" sz="1600" kern="100">
                              <a:solidFill>
                                <a:sysClr val="windowText" lastClr="000000"/>
                              </a:solidFill>
                              <a:effectLst/>
                              <a:latin typeface="仿宋" panose="02010609060101010101" pitchFamily="49" charset="-122"/>
                              <a:ea typeface="仿宋" panose="02010609060101010101" pitchFamily="49" charset="-122"/>
                            </a:rPr>
                            <a:t>Y</a:t>
                          </a:r>
                          <a:r>
                            <a:rPr lang="zh-CN" sz="1600" kern="100">
                              <a:solidFill>
                                <a:sysClr val="windowText" lastClr="000000"/>
                              </a:solidFill>
                              <a:effectLst/>
                              <a:latin typeface="仿宋" panose="02010609060101010101" pitchFamily="49" charset="-122"/>
                              <a:ea typeface="仿宋" panose="02010609060101010101" pitchFamily="49" charset="-122"/>
                            </a:rPr>
                            <a:t>同侧</a:t>
                          </a:r>
                          <a:endParaRPr lang="zh-CN" sz="1600" kern="10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与</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不同侧</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22882701"/>
                      </a:ext>
                    </a:extLst>
                  </a:tr>
                  <a:tr h="400001">
                    <a:tc vMerge="1">
                      <a:txBody>
                        <a:bodyPr/>
                        <a:lstStyle/>
                        <a:p>
                          <a:endParaRPr lang="zh-CN" altLang="en-US"/>
                        </a:p>
                      </a:txBody>
                      <a:tcPr/>
                    </a:tc>
                    <a:tc vMerge="1">
                      <a:txBody>
                        <a:bodyPr/>
                        <a:lstStyle/>
                        <a:p>
                          <a:endParaRPr lang="zh-CN" altLang="en-US"/>
                        </a:p>
                      </a:txBody>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与</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在同一层</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indent="127000" algn="ctr">
                            <a:lnSpc>
                              <a:spcPct val="115000"/>
                            </a:lnSpc>
                            <a:buNone/>
                          </a:pPr>
                          <a:r>
                            <a:rPr lang="en-US" sz="1600" kern="100" dirty="0">
                              <a:solidFill>
                                <a:sysClr val="windowText" lastClr="000000"/>
                              </a:solidFill>
                              <a:effectLst/>
                              <a:latin typeface="仿宋" panose="02010609060101010101" pitchFamily="49" charset="-122"/>
                              <a:ea typeface="仿宋" panose="02010609060101010101" pitchFamily="49" charset="-122"/>
                            </a:rPr>
                            <a:t>X</a:t>
                          </a:r>
                          <a:r>
                            <a:rPr lang="zh-CN" sz="1600" kern="100" dirty="0">
                              <a:solidFill>
                                <a:sysClr val="windowText" lastClr="000000"/>
                              </a:solidFill>
                              <a:effectLst/>
                              <a:latin typeface="仿宋" panose="02010609060101010101" pitchFamily="49" charset="-122"/>
                              <a:ea typeface="仿宋" panose="02010609060101010101" pitchFamily="49" charset="-122"/>
                            </a:rPr>
                            <a:t>与</a:t>
                          </a:r>
                          <a:r>
                            <a:rPr lang="en-US" sz="1600" kern="100" dirty="0">
                              <a:solidFill>
                                <a:sysClr val="windowText" lastClr="000000"/>
                              </a:solidFill>
                              <a:effectLst/>
                              <a:latin typeface="仿宋" panose="02010609060101010101" pitchFamily="49" charset="-122"/>
                              <a:ea typeface="仿宋" panose="02010609060101010101" pitchFamily="49" charset="-122"/>
                            </a:rPr>
                            <a:t>Y</a:t>
                          </a:r>
                          <a:r>
                            <a:rPr lang="zh-CN" sz="1600" kern="100" dirty="0">
                              <a:solidFill>
                                <a:sysClr val="windowText" lastClr="000000"/>
                              </a:solidFill>
                              <a:effectLst/>
                              <a:latin typeface="仿宋" panose="02010609060101010101" pitchFamily="49" charset="-122"/>
                              <a:ea typeface="仿宋" panose="02010609060101010101" pitchFamily="49" charset="-122"/>
                            </a:rPr>
                            <a:t>不同层</a:t>
                          </a:r>
                          <a:endParaRPr lang="zh-CN" sz="1600" kern="100" dirty="0">
                            <a:solidFill>
                              <a:sysClr val="windowText" lastClr="000000"/>
                            </a:solidFill>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76814095"/>
                      </a:ext>
                    </a:extLst>
                  </a:tr>
                </a:tbl>
              </a:graphicData>
            </a:graphic>
          </p:graphicFrame>
        </mc:Fallback>
      </mc:AlternateContent>
      <p:grpSp>
        <p:nvGrpSpPr>
          <p:cNvPr id="5" name="组合 4">
            <a:extLst>
              <a:ext uri="{FF2B5EF4-FFF2-40B4-BE49-F238E27FC236}">
                <a16:creationId xmlns:a16="http://schemas.microsoft.com/office/drawing/2014/main" id="{FFA7F1A2-A581-5347-20FE-DF2636404A0A}"/>
              </a:ext>
            </a:extLst>
          </p:cNvPr>
          <p:cNvGrpSpPr/>
          <p:nvPr/>
        </p:nvGrpSpPr>
        <p:grpSpPr>
          <a:xfrm>
            <a:off x="0" y="6458090"/>
            <a:ext cx="12222891" cy="523220"/>
            <a:chOff x="0" y="6458090"/>
            <a:chExt cx="12222891" cy="523220"/>
          </a:xfrm>
        </p:grpSpPr>
        <p:sp>
          <p:nvSpPr>
            <p:cNvPr id="6" name="矩形 5">
              <a:extLst>
                <a:ext uri="{FF2B5EF4-FFF2-40B4-BE49-F238E27FC236}">
                  <a16:creationId xmlns:a16="http://schemas.microsoft.com/office/drawing/2014/main" id="{D2CB0C25-B7D4-C276-E7E6-0C5C6DF36987}"/>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文本框 6">
              <a:extLst>
                <a:ext uri="{FF2B5EF4-FFF2-40B4-BE49-F238E27FC236}">
                  <a16:creationId xmlns:a16="http://schemas.microsoft.com/office/drawing/2014/main" id="{EBDA1707-72A2-0336-8B3F-F375DAB82615}"/>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13</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8" name="椭圆 7">
              <a:extLst>
                <a:ext uri="{FF2B5EF4-FFF2-40B4-BE49-F238E27FC236}">
                  <a16:creationId xmlns:a16="http://schemas.microsoft.com/office/drawing/2014/main" id="{25B5D01E-26C4-5AB6-DED1-9EB3372DD7BA}"/>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A093DFA0-C9B3-B4A1-07DA-CECB3015FCA5}"/>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CD77C48D-0B66-6CC1-6CAF-633E6FF76B59}"/>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FBDC2D7F-36AF-174E-F044-600422240490}"/>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4FE40414-38C4-28CE-E437-B5856675A156}"/>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5B9408B4-2DB9-AD02-4DF1-B77E1D2B4FF9}"/>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46630C9B-E423-A5BE-5A23-A24B60C624DA}"/>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1C76DB0B-A5C0-09E7-063B-ACFE5C7C5D33}"/>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AA84E55C-72FC-8A68-DE46-E00A14D167AC}"/>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B0D25C3C-8881-58ED-7909-4D8CCF6FA589}"/>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D9882A2E-B859-AE4E-752D-2006A0796E7B}"/>
                </a:ext>
              </a:extLst>
            </p:cNvPr>
            <p:cNvSpPr/>
            <p:nvPr/>
          </p:nvSpPr>
          <p:spPr>
            <a:xfrm>
              <a:off x="4055166" y="6707691"/>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57281490-B583-9384-F413-49B821D07338}"/>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A0002BBB-959A-C182-BDCC-D5E22FFA4BDE}"/>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39310549-62F6-15D9-CC60-07A51BBBD076}"/>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265B5BB3-ED10-3D46-7151-A5FFF3D1B370}"/>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5B669CC0-F5F0-46A7-A0D8-62A9114C676E}"/>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9717F5F6-B3D0-8EE0-5999-8DFA63A8C2BD}"/>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EBB955FD-4FF7-0355-3BDD-5263C8D835C2}"/>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B877001C-162C-F124-0E96-E0B0FF89AC55}"/>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6264EDD5-4832-B3EC-855A-D9AC8EDB090E}"/>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05BDB80F-69E5-6322-28B4-E89131B13013}"/>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FEF1F37F-6FF3-B46F-0299-3AE0C9D139B9}"/>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EACE72B1-6046-1D1D-EBDB-867A97A067DB}"/>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C4C1865A-CB8B-34CE-28FA-CF1E2F466E4F}"/>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018B4B23-7D70-F1EB-0FE2-C4DC3F5A0BAC}"/>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0307029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E0F40D-218D-A190-9438-5CB80EFD2F68}"/>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3766F71B-B32E-8932-D516-9F326D7A8737}"/>
              </a:ext>
            </a:extLst>
          </p:cNvPr>
          <p:cNvPicPr>
            <a:picLocks noChangeAspect="1"/>
          </p:cNvPicPr>
          <p:nvPr/>
        </p:nvPicPr>
        <p:blipFill>
          <a:blip r:embed="rId7"/>
          <a:stretch>
            <a:fillRect/>
          </a:stretch>
        </p:blipFill>
        <p:spPr>
          <a:xfrm>
            <a:off x="10577" y="-22857"/>
            <a:ext cx="12192000" cy="6858000"/>
          </a:xfrm>
          <a:prstGeom prst="rect">
            <a:avLst/>
          </a:prstGeom>
        </p:spPr>
      </p:pic>
      <p:grpSp>
        <p:nvGrpSpPr>
          <p:cNvPr id="11" name="组合 10">
            <a:extLst>
              <a:ext uri="{FF2B5EF4-FFF2-40B4-BE49-F238E27FC236}">
                <a16:creationId xmlns:a16="http://schemas.microsoft.com/office/drawing/2014/main" id="{6E2C5307-B36B-7F21-92B0-923E3C1574C5}"/>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85A80BA4-A689-1F8C-A3DD-2DDDBA9B6315}"/>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CFAE0977-2F5F-0A09-9AA6-E316FC521AE6}"/>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013AC130-A404-ADBE-660A-11A763422468}"/>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7E0A6C43-DCE0-6480-E962-1FEF7F42E942}"/>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F99074F7-B8A3-6167-E830-89CD57AB545A}"/>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2241F731-217E-15DB-A360-A2E241FE325E}"/>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81435FE2-798F-D3C7-41A7-BF98554B56BF}"/>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A9E9392F-68B6-A584-D0DE-D5E1FC1016F4}"/>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3A3AEE26-34CF-936A-ED82-4D579F4E4239}"/>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ABB08192-A2BC-852B-FD5E-E37B97A94AE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C9D1BEDE-9DD1-0A59-7A71-E60BDEFE09DA}"/>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377007EF-B8C5-E9C2-5DBB-1A6BA56DE3EB}"/>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8F4E589A-2041-CA43-D429-8E1E8D0FB49A}"/>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54C3E028-468D-99D1-A0FD-E18BEA841341}"/>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845633D7-AC9C-7B8A-B9E6-A5F758262000}"/>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6CEBD446-934F-DFE3-C7E2-8E3B01362517}"/>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8CF0B570-3309-2F0F-AE8F-D4FA3221812E}"/>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220414C6-A3C8-2B87-5B38-0178CCF4BB46}"/>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A4BA1634-EFD9-BAB8-4C3A-23E5148DB7CA}"/>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EDCA2E53-2EEC-6597-5074-21528941973F}"/>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3D1D5869-A659-5E09-89D9-DB3E55068D9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E1006A62-4F1B-5E4E-27A6-DB5D2368AB54}"/>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4F6385AC-AE45-3F7D-72F7-CC3A102B5D2F}"/>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CF7C266A-E291-72E7-686B-B881564B66A7}"/>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995EFB2D-FC6A-B6CF-CC34-70D0754C9018}"/>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6FDF1BCA-C5F7-400E-9742-74D89D9698D6}"/>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987D88F1-EFE9-6E33-8983-3BE014B40E05}"/>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41F6545A-85C9-2F93-7B31-B803A3346C0B}"/>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DA57C433-F133-9766-E77F-677F40CF4FC3}"/>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B8FA7247-1F14-E5AE-49C8-4A42CFC891F8}"/>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BB0C5300-0A6A-FC9C-A4C6-06EAAD35C8F2}"/>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E3F85C7B-D19B-860A-B9AF-CA7083AAB88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B6AD436C-CA98-BF0B-D535-4E2ECC480DB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5B0A41B4-5706-8D7B-84CD-FD370D009C7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D07A92AE-C7AE-645B-A666-CEE0119733BD}"/>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D90BA6F7-75BD-5506-37A2-2637BF2E8369}"/>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9719D296-1CC9-E46F-B6B6-305BBE20EA2A}"/>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0A993F82-6179-B418-8C1B-988FF7265CB2}"/>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8948AA2A-AF95-AD64-63B8-EB3A1714C3A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E377A554-C968-7A7F-215C-1FC7EE9A5B14}"/>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49E28C19-80BC-B1A5-90BD-8938CF348CE1}"/>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82754F47-23F4-5F6E-1BA4-AF67628FD1A7}"/>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C72EE20C-9576-9C69-EB74-B761FE0F3FE9}"/>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76A440B9-4E5D-B35F-B698-D56ACB57A939}"/>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2352C719-E830-C70E-DF71-5DCCE70E1A71}"/>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0EAAB643-E020-B420-20D3-A78C24A100FF}"/>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C897772D-CCB2-90E8-0E1D-0810540C87D0}"/>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97A7EC7C-A7C7-1568-DD99-0D9F76ADA3B5}"/>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171F2A1A-6197-6F2A-28C7-9F5516E2FC2E}"/>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72161CBD-15BD-96A9-975B-03EC148F0A27}"/>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2AD363FF-AD54-DB59-AD95-3997A2D0EB26}"/>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7DE70624-1B21-1C7B-7BFD-07C5A157DBA2}"/>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9657C9C4-3DB5-FBBC-68A1-77426C5FC6E6}"/>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40EBB30D-08BE-7F19-D235-2826AEC17CB9}"/>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996D9B1B-7E6D-B0CF-8EAC-BD70398D3573}"/>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D988ED05-4BF0-2F3F-1778-682FFF603D4C}"/>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C2206331-83C7-54A9-26C5-4B103CA7967C}"/>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13A851F8-F8DD-FE7D-E650-C4F43B1B541B}"/>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D8920D4E-F075-817A-A47B-F3EFCE6B5EE2}"/>
              </a:ext>
            </a:extLst>
          </p:cNvPr>
          <p:cNvSpPr txBox="1"/>
          <p:nvPr>
            <p:custDataLst>
              <p:tags r:id="rId1"/>
            </p:custDataLst>
          </p:nvPr>
        </p:nvSpPr>
        <p:spPr>
          <a:xfrm>
            <a:off x="420360" y="105116"/>
            <a:ext cx="4824740"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空间方位推理知识库的构建</a:t>
            </a:r>
            <a:endParaRPr kumimoji="0" lang="en-GB"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endParaRPr>
          </a:p>
        </p:txBody>
      </p:sp>
      <p:sp>
        <p:nvSpPr>
          <p:cNvPr id="123" name="文本框 122">
            <a:extLst>
              <a:ext uri="{FF2B5EF4-FFF2-40B4-BE49-F238E27FC236}">
                <a16:creationId xmlns:a16="http://schemas.microsoft.com/office/drawing/2014/main" id="{555FADAE-067B-E497-4E9C-A6138C4B1258}"/>
              </a:ext>
            </a:extLst>
          </p:cNvPr>
          <p:cNvSpPr txBox="1"/>
          <p:nvPr/>
        </p:nvSpPr>
        <p:spPr>
          <a:xfrm>
            <a:off x="526269" y="1508352"/>
            <a:ext cx="10567322" cy="141891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除简单逻辑关系外，知识库中还引入了推导规则来描述空间关系之间更复杂的推理。规则由条件和结论两部分组成。条件部分是一个或多个模板，结论部分为一个模板，即单个或多个条件可推出一个结论。</a:t>
            </a:r>
          </a:p>
        </p:txBody>
      </p:sp>
      <p:sp>
        <p:nvSpPr>
          <p:cNvPr id="2" name="文本框 1">
            <a:extLst>
              <a:ext uri="{FF2B5EF4-FFF2-40B4-BE49-F238E27FC236}">
                <a16:creationId xmlns:a16="http://schemas.microsoft.com/office/drawing/2014/main" id="{B4F568BB-A922-8804-E40C-6ACC1484AE5A}"/>
              </a:ext>
            </a:extLst>
          </p:cNvPr>
          <p:cNvSpPr txBox="1"/>
          <p:nvPr/>
        </p:nvSpPr>
        <p:spPr>
          <a:xfrm>
            <a:off x="526269" y="1069853"/>
            <a:ext cx="7665881" cy="400110"/>
          </a:xfrm>
          <a:prstGeom prst="rect">
            <a:avLst/>
          </a:prstGeom>
          <a:noFill/>
        </p:spPr>
        <p:txBody>
          <a:bodyPr wrap="non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二、基于模板和逻辑关系的推理规则</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空间方位模板的推导规则</a:t>
            </a:r>
          </a:p>
        </p:txBody>
      </p:sp>
      <p:grpSp>
        <p:nvGrpSpPr>
          <p:cNvPr id="66" name="组合 65">
            <a:extLst>
              <a:ext uri="{FF2B5EF4-FFF2-40B4-BE49-F238E27FC236}">
                <a16:creationId xmlns:a16="http://schemas.microsoft.com/office/drawing/2014/main" id="{4C12C4DA-D3EC-B93A-802E-E058CC111982}"/>
              </a:ext>
            </a:extLst>
          </p:cNvPr>
          <p:cNvGrpSpPr/>
          <p:nvPr/>
        </p:nvGrpSpPr>
        <p:grpSpPr>
          <a:xfrm>
            <a:off x="3987838" y="2699870"/>
            <a:ext cx="3553093" cy="1627272"/>
            <a:chOff x="2769334" y="2910558"/>
            <a:chExt cx="3553093" cy="1627272"/>
          </a:xfrm>
        </p:grpSpPr>
        <p:pic>
          <p:nvPicPr>
            <p:cNvPr id="5" name="图形 4">
              <a:extLst>
                <a:ext uri="{FF2B5EF4-FFF2-40B4-BE49-F238E27FC236}">
                  <a16:creationId xmlns:a16="http://schemas.microsoft.com/office/drawing/2014/main" id="{9895316C-FD20-7EBD-1C69-FF95AEA899DF}"/>
                </a:ext>
              </a:extLst>
            </p:cNvPr>
            <p:cNvPicPr>
              <a:picLocks noChangeAspect="1"/>
            </p:cNvPicPr>
            <p:nvPr>
              <p:custDataLst>
                <p:tags r:id="rId2"/>
              </p:custDataLst>
            </p:nvPr>
          </p:nvPicPr>
          <p:blipFill>
            <a:blip r:embed="rId8">
              <a:extLst>
                <a:ext uri="{96DAC541-7B7A-43D3-8B79-37D633B846F1}">
                  <asvg:svgBlip xmlns:asvg="http://schemas.microsoft.com/office/drawing/2016/SVG/main" r:embed="rId9"/>
                </a:ext>
              </a:extLst>
            </a:blip>
            <a:stretch>
              <a:fillRect/>
            </a:stretch>
          </p:blipFill>
          <p:spPr>
            <a:xfrm>
              <a:off x="2769334" y="3324208"/>
              <a:ext cx="1192790" cy="1192790"/>
            </a:xfrm>
            <a:prstGeom prst="rect">
              <a:avLst/>
            </a:prstGeom>
          </p:spPr>
        </p:pic>
        <p:pic>
          <p:nvPicPr>
            <p:cNvPr id="6" name="图形 5">
              <a:extLst>
                <a:ext uri="{FF2B5EF4-FFF2-40B4-BE49-F238E27FC236}">
                  <a16:creationId xmlns:a16="http://schemas.microsoft.com/office/drawing/2014/main" id="{F68F55C2-16C8-7721-C57E-C730936E0DDE}"/>
                </a:ext>
              </a:extLst>
            </p:cNvPr>
            <p:cNvPicPr>
              <a:picLocks noChangeAspect="1"/>
            </p:cNvPicPr>
            <p:nvPr>
              <p:custDataLst>
                <p:tags r:id="rId3"/>
              </p:custDataLst>
            </p:nvPr>
          </p:nvPicPr>
          <p:blipFill>
            <a:blip r:embed="rId8">
              <a:extLst>
                <a:ext uri="{96DAC541-7B7A-43D3-8B79-37D633B846F1}">
                  <asvg:svgBlip xmlns:asvg="http://schemas.microsoft.com/office/drawing/2016/SVG/main" r:embed="rId9"/>
                </a:ext>
              </a:extLst>
            </a:blip>
            <a:stretch>
              <a:fillRect/>
            </a:stretch>
          </p:blipFill>
          <p:spPr>
            <a:xfrm>
              <a:off x="3913344" y="3345040"/>
              <a:ext cx="1192790" cy="1192790"/>
            </a:xfrm>
            <a:prstGeom prst="rect">
              <a:avLst/>
            </a:prstGeom>
          </p:spPr>
        </p:pic>
        <p:sp>
          <p:nvSpPr>
            <p:cNvPr id="7" name="文本框 6">
              <a:extLst>
                <a:ext uri="{FF2B5EF4-FFF2-40B4-BE49-F238E27FC236}">
                  <a16:creationId xmlns:a16="http://schemas.microsoft.com/office/drawing/2014/main" id="{0A6B30C5-3316-F595-A19F-B5D8BFC96828}"/>
                </a:ext>
              </a:extLst>
            </p:cNvPr>
            <p:cNvSpPr txBox="1"/>
            <p:nvPr/>
          </p:nvSpPr>
          <p:spPr>
            <a:xfrm>
              <a:off x="3184259" y="2910558"/>
              <a:ext cx="40840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J</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8" name="文本框 7">
              <a:extLst>
                <a:ext uri="{FF2B5EF4-FFF2-40B4-BE49-F238E27FC236}">
                  <a16:creationId xmlns:a16="http://schemas.microsoft.com/office/drawing/2014/main" id="{6271B207-9278-7B8B-5444-7557313F993D}"/>
                </a:ext>
              </a:extLst>
            </p:cNvPr>
            <p:cNvSpPr txBox="1"/>
            <p:nvPr/>
          </p:nvSpPr>
          <p:spPr>
            <a:xfrm>
              <a:off x="4339969" y="2915928"/>
              <a:ext cx="40840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K</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pic>
          <p:nvPicPr>
            <p:cNvPr id="9" name="图形 8">
              <a:extLst>
                <a:ext uri="{FF2B5EF4-FFF2-40B4-BE49-F238E27FC236}">
                  <a16:creationId xmlns:a16="http://schemas.microsoft.com/office/drawing/2014/main" id="{ADF99958-A303-A772-F18D-FD4AB3156EC5}"/>
                </a:ext>
              </a:extLst>
            </p:cNvPr>
            <p:cNvPicPr>
              <a:picLocks noChangeAspect="1"/>
            </p:cNvPicPr>
            <p:nvPr>
              <p:custDataLst>
                <p:tags r:id="rId4"/>
              </p:custDataLst>
            </p:nvPr>
          </p:nvPicPr>
          <p:blipFill>
            <a:blip r:embed="rId8">
              <a:extLst>
                <a:ext uri="{96DAC541-7B7A-43D3-8B79-37D633B846F1}">
                  <asvg:svgBlip xmlns:asvg="http://schemas.microsoft.com/office/drawing/2016/SVG/main" r:embed="rId9"/>
                </a:ext>
              </a:extLst>
            </a:blip>
            <a:stretch>
              <a:fillRect/>
            </a:stretch>
          </p:blipFill>
          <p:spPr>
            <a:xfrm>
              <a:off x="5129637" y="3330604"/>
              <a:ext cx="1192790" cy="1192790"/>
            </a:xfrm>
            <a:prstGeom prst="rect">
              <a:avLst/>
            </a:prstGeom>
          </p:spPr>
        </p:pic>
        <p:sp>
          <p:nvSpPr>
            <p:cNvPr id="10" name="文本框 9">
              <a:extLst>
                <a:ext uri="{FF2B5EF4-FFF2-40B4-BE49-F238E27FC236}">
                  <a16:creationId xmlns:a16="http://schemas.microsoft.com/office/drawing/2014/main" id="{6EAE25BF-D4BC-ECDE-0761-29399A480E83}"/>
                </a:ext>
              </a:extLst>
            </p:cNvPr>
            <p:cNvSpPr txBox="1"/>
            <p:nvPr/>
          </p:nvSpPr>
          <p:spPr>
            <a:xfrm>
              <a:off x="5541146" y="2910558"/>
              <a:ext cx="408406"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L</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sp>
        <p:nvSpPr>
          <p:cNvPr id="70" name="文本框 69">
            <a:extLst>
              <a:ext uri="{FF2B5EF4-FFF2-40B4-BE49-F238E27FC236}">
                <a16:creationId xmlns:a16="http://schemas.microsoft.com/office/drawing/2014/main" id="{2DE6002D-6BC9-1133-8EC3-4B321FEF5518}"/>
              </a:ext>
            </a:extLst>
          </p:cNvPr>
          <p:cNvSpPr txBox="1"/>
          <p:nvPr/>
        </p:nvSpPr>
        <p:spPr>
          <a:xfrm>
            <a:off x="2409984" y="4315171"/>
            <a:ext cx="4191035"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模板</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J</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K</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的左边紧挨着</a:t>
            </a:r>
          </a:p>
        </p:txBody>
      </p:sp>
      <p:sp>
        <p:nvSpPr>
          <p:cNvPr id="71" name="文本框 70">
            <a:extLst>
              <a:ext uri="{FF2B5EF4-FFF2-40B4-BE49-F238E27FC236}">
                <a16:creationId xmlns:a16="http://schemas.microsoft.com/office/drawing/2014/main" id="{77AA1ECC-E227-DEF6-D457-7B2F4FE3DE06}"/>
              </a:ext>
            </a:extLst>
          </p:cNvPr>
          <p:cNvSpPr txBox="1"/>
          <p:nvPr/>
        </p:nvSpPr>
        <p:spPr>
          <a:xfrm>
            <a:off x="5924724" y="4323091"/>
            <a:ext cx="4191035"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模板</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K</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L</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的左边紧挨着</a:t>
            </a:r>
          </a:p>
        </p:txBody>
      </p:sp>
      <p:sp>
        <p:nvSpPr>
          <p:cNvPr id="72" name="文本框 71">
            <a:extLst>
              <a:ext uri="{FF2B5EF4-FFF2-40B4-BE49-F238E27FC236}">
                <a16:creationId xmlns:a16="http://schemas.microsoft.com/office/drawing/2014/main" id="{645443AB-0CB5-A170-CF1A-8F7111815488}"/>
              </a:ext>
            </a:extLst>
          </p:cNvPr>
          <p:cNvSpPr txBox="1"/>
          <p:nvPr/>
        </p:nvSpPr>
        <p:spPr>
          <a:xfrm>
            <a:off x="5604045" y="4305636"/>
            <a:ext cx="471761"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73" name="箭头: 下 72">
            <a:extLst>
              <a:ext uri="{FF2B5EF4-FFF2-40B4-BE49-F238E27FC236}">
                <a16:creationId xmlns:a16="http://schemas.microsoft.com/office/drawing/2014/main" id="{62E5C1DF-F7A3-6029-5FE7-5BB7E01C6CB3}"/>
              </a:ext>
            </a:extLst>
          </p:cNvPr>
          <p:cNvSpPr>
            <a:spLocks noChangeAspect="1"/>
          </p:cNvSpPr>
          <p:nvPr/>
        </p:nvSpPr>
        <p:spPr>
          <a:xfrm>
            <a:off x="5565084" y="4952287"/>
            <a:ext cx="430909" cy="540154"/>
          </a:xfrm>
          <a:prstGeom prst="downArrow">
            <a:avLst/>
          </a:prstGeom>
          <a:solidFill>
            <a:schemeClr val="tx2">
              <a:alpha val="30000"/>
            </a:schemeClr>
          </a:solidFill>
          <a:ln w="605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cs"/>
            </a:endParaRPr>
          </a:p>
        </p:txBody>
      </p:sp>
      <p:sp>
        <p:nvSpPr>
          <p:cNvPr id="75" name="文本框 74">
            <a:extLst>
              <a:ext uri="{FF2B5EF4-FFF2-40B4-BE49-F238E27FC236}">
                <a16:creationId xmlns:a16="http://schemas.microsoft.com/office/drawing/2014/main" id="{066867AF-AE73-F09D-46D5-DB26C2F62C27}"/>
              </a:ext>
            </a:extLst>
          </p:cNvPr>
          <p:cNvSpPr txBox="1"/>
          <p:nvPr/>
        </p:nvSpPr>
        <p:spPr>
          <a:xfrm>
            <a:off x="4151270" y="5435503"/>
            <a:ext cx="3258535" cy="495585"/>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模板</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3</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J</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L</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的左边</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第二位</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3" name="矩形 2">
            <a:extLst>
              <a:ext uri="{FF2B5EF4-FFF2-40B4-BE49-F238E27FC236}">
                <a16:creationId xmlns:a16="http://schemas.microsoft.com/office/drawing/2014/main" id="{46F93C24-B945-9E99-3175-7A3465AF0E62}"/>
              </a:ext>
            </a:extLst>
          </p:cNvPr>
          <p:cNvSpPr/>
          <p:nvPr/>
        </p:nvSpPr>
        <p:spPr>
          <a:xfrm>
            <a:off x="4108174" y="2699870"/>
            <a:ext cx="2113722" cy="1629207"/>
          </a:xfrm>
          <a:prstGeom prst="rect">
            <a:avLst/>
          </a:prstGeom>
          <a:noFill/>
          <a:ln w="25400">
            <a:solidFill>
              <a:schemeClr val="accent1">
                <a:lumMod val="40000"/>
                <a:lumOff val="6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a:extLst>
              <a:ext uri="{FF2B5EF4-FFF2-40B4-BE49-F238E27FC236}">
                <a16:creationId xmlns:a16="http://schemas.microsoft.com/office/drawing/2014/main" id="{0402D500-50CF-D841-8D61-ED2C0F3B6861}"/>
              </a:ext>
            </a:extLst>
          </p:cNvPr>
          <p:cNvSpPr/>
          <p:nvPr/>
        </p:nvSpPr>
        <p:spPr>
          <a:xfrm>
            <a:off x="2409983" y="4422934"/>
            <a:ext cx="3155101" cy="369332"/>
          </a:xfrm>
          <a:prstGeom prst="rect">
            <a:avLst/>
          </a:prstGeom>
          <a:noFill/>
          <a:ln w="25400">
            <a:solidFill>
              <a:schemeClr val="accent1">
                <a:lumMod val="40000"/>
                <a:lumOff val="6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矩形 76">
            <a:extLst>
              <a:ext uri="{FF2B5EF4-FFF2-40B4-BE49-F238E27FC236}">
                <a16:creationId xmlns:a16="http://schemas.microsoft.com/office/drawing/2014/main" id="{41B50064-3DB1-9ADE-F4A0-FF6F93DCE57F}"/>
              </a:ext>
            </a:extLst>
          </p:cNvPr>
          <p:cNvSpPr/>
          <p:nvPr/>
        </p:nvSpPr>
        <p:spPr>
          <a:xfrm>
            <a:off x="5413757" y="2691950"/>
            <a:ext cx="2113722" cy="1629207"/>
          </a:xfrm>
          <a:prstGeom prst="rect">
            <a:avLst/>
          </a:prstGeom>
          <a:noFill/>
          <a:ln w="25400">
            <a:solidFill>
              <a:schemeClr val="accent3">
                <a:lumMod val="40000"/>
                <a:lumOff val="6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77">
            <a:extLst>
              <a:ext uri="{FF2B5EF4-FFF2-40B4-BE49-F238E27FC236}">
                <a16:creationId xmlns:a16="http://schemas.microsoft.com/office/drawing/2014/main" id="{6EC513A8-FCD2-2012-2B6A-60261303A812}"/>
              </a:ext>
            </a:extLst>
          </p:cNvPr>
          <p:cNvSpPr/>
          <p:nvPr/>
        </p:nvSpPr>
        <p:spPr>
          <a:xfrm>
            <a:off x="6016354" y="4429330"/>
            <a:ext cx="3063469" cy="399731"/>
          </a:xfrm>
          <a:prstGeom prst="rect">
            <a:avLst/>
          </a:prstGeom>
          <a:noFill/>
          <a:ln w="25400">
            <a:solidFill>
              <a:schemeClr val="accent3">
                <a:lumMod val="40000"/>
                <a:lumOff val="6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a:extLst>
              <a:ext uri="{FF2B5EF4-FFF2-40B4-BE49-F238E27FC236}">
                <a16:creationId xmlns:a16="http://schemas.microsoft.com/office/drawing/2014/main" id="{68289372-C52C-3215-2DA4-50F28E353544}"/>
              </a:ext>
            </a:extLst>
          </p:cNvPr>
          <p:cNvGrpSpPr/>
          <p:nvPr/>
        </p:nvGrpSpPr>
        <p:grpSpPr>
          <a:xfrm>
            <a:off x="0" y="6458090"/>
            <a:ext cx="12222891" cy="523220"/>
            <a:chOff x="0" y="6458090"/>
            <a:chExt cx="12222891" cy="523220"/>
          </a:xfrm>
        </p:grpSpPr>
        <p:sp>
          <p:nvSpPr>
            <p:cNvPr id="80" name="矩形 79">
              <a:extLst>
                <a:ext uri="{FF2B5EF4-FFF2-40B4-BE49-F238E27FC236}">
                  <a16:creationId xmlns:a16="http://schemas.microsoft.com/office/drawing/2014/main" id="{09766A9C-2F32-F9C0-E709-9229081F79E8}"/>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1" name="文本框 80">
              <a:extLst>
                <a:ext uri="{FF2B5EF4-FFF2-40B4-BE49-F238E27FC236}">
                  <a16:creationId xmlns:a16="http://schemas.microsoft.com/office/drawing/2014/main" id="{61FB0E8E-5854-DDC4-C3E8-E8626B479E01}"/>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14</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82" name="椭圆 81">
              <a:extLst>
                <a:ext uri="{FF2B5EF4-FFF2-40B4-BE49-F238E27FC236}">
                  <a16:creationId xmlns:a16="http://schemas.microsoft.com/office/drawing/2014/main" id="{F0D934AE-E92B-17FA-DED1-3614958D8C2C}"/>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358FF484-EF0F-FF5C-14B9-F62DD67B6C88}"/>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6A22B78C-2EFE-268F-B32C-434866113CE9}"/>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962BDC45-2477-2FCA-43F0-E58C23F30629}"/>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C36D9563-70F1-BA04-3184-3710822AA1DC}"/>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1A874512-2604-F171-DD0A-D99293A463C5}"/>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CA40D5E6-010A-102F-C1E4-A59CCA800197}"/>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A00EB049-2D24-677F-3FB6-38B103783ED8}"/>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B82E34F8-E81B-673F-3926-0F8E19A3EEA3}"/>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D6FD52C4-7030-064A-2369-76E27D5FE239}"/>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3169C3F6-556E-BC66-847D-DE5B697DB215}"/>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CF5FE812-CF34-9FFF-C94E-2F5138E70A51}"/>
                </a:ext>
              </a:extLst>
            </p:cNvPr>
            <p:cNvSpPr/>
            <p:nvPr/>
          </p:nvSpPr>
          <p:spPr>
            <a:xfrm>
              <a:off x="4392994" y="6707691"/>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a:extLst>
                <a:ext uri="{FF2B5EF4-FFF2-40B4-BE49-F238E27FC236}">
                  <a16:creationId xmlns:a16="http://schemas.microsoft.com/office/drawing/2014/main" id="{9D556BFE-7D09-EE67-F38A-2EDA12988D32}"/>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a:extLst>
                <a:ext uri="{FF2B5EF4-FFF2-40B4-BE49-F238E27FC236}">
                  <a16:creationId xmlns:a16="http://schemas.microsoft.com/office/drawing/2014/main" id="{5162DF0A-6AAA-DD32-D73D-22F253A55538}"/>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a:extLst>
                <a:ext uri="{FF2B5EF4-FFF2-40B4-BE49-F238E27FC236}">
                  <a16:creationId xmlns:a16="http://schemas.microsoft.com/office/drawing/2014/main" id="{5D5B2627-E902-D617-ABF8-EB1826D40DA7}"/>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a16="http://schemas.microsoft.com/office/drawing/2014/main" id="{3A7DA1F8-F04F-B07F-FD0B-4DACA8BC06D4}"/>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a:extLst>
                <a:ext uri="{FF2B5EF4-FFF2-40B4-BE49-F238E27FC236}">
                  <a16:creationId xmlns:a16="http://schemas.microsoft.com/office/drawing/2014/main" id="{6941FC62-9770-9F63-7120-6D3D648862BE}"/>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E799AE0D-25A1-65F0-421B-D101E2B686AE}"/>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id="{0E1D4FE6-170A-1AB1-ECAC-7CB92F14B27F}"/>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id="{F52131B6-348B-24B8-8F44-8EC95203E6C4}"/>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86DAF7C7-67E3-B2EE-E7FD-C642BCFDEA96}"/>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a:extLst>
                <a:ext uri="{FF2B5EF4-FFF2-40B4-BE49-F238E27FC236}">
                  <a16:creationId xmlns:a16="http://schemas.microsoft.com/office/drawing/2014/main" id="{01E460F4-CEA6-EBD4-B7A8-F4ABEF412C39}"/>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a:extLst>
                <a:ext uri="{FF2B5EF4-FFF2-40B4-BE49-F238E27FC236}">
                  <a16:creationId xmlns:a16="http://schemas.microsoft.com/office/drawing/2014/main" id="{B11E21B8-5588-A45E-790F-9AD9E659BDC3}"/>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a:extLst>
                <a:ext uri="{FF2B5EF4-FFF2-40B4-BE49-F238E27FC236}">
                  <a16:creationId xmlns:a16="http://schemas.microsoft.com/office/drawing/2014/main" id="{5E1FC043-CDDC-BB62-BDEF-5548F3382A86}"/>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a:extLst>
                <a:ext uri="{FF2B5EF4-FFF2-40B4-BE49-F238E27FC236}">
                  <a16:creationId xmlns:a16="http://schemas.microsoft.com/office/drawing/2014/main" id="{03E48A54-589E-BA01-3507-1C8CBD6D70DA}"/>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996137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94B95A-9485-D043-19A0-6A9C121A0C49}"/>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9CC9FEE1-F7AB-0707-88F9-85FA5F4E398A}"/>
              </a:ext>
            </a:extLst>
          </p:cNvPr>
          <p:cNvPicPr>
            <a:picLocks noChangeAspect="1"/>
          </p:cNvPicPr>
          <p:nvPr/>
        </p:nvPicPr>
        <p:blipFill>
          <a:blip r:embed="rId4"/>
          <a:stretch>
            <a:fillRect/>
          </a:stretch>
        </p:blipFill>
        <p:spPr>
          <a:xfrm>
            <a:off x="10577" y="-22857"/>
            <a:ext cx="12192000" cy="6858000"/>
          </a:xfrm>
          <a:prstGeom prst="rect">
            <a:avLst/>
          </a:prstGeom>
        </p:spPr>
      </p:pic>
      <p:grpSp>
        <p:nvGrpSpPr>
          <p:cNvPr id="11" name="组合 10">
            <a:extLst>
              <a:ext uri="{FF2B5EF4-FFF2-40B4-BE49-F238E27FC236}">
                <a16:creationId xmlns:a16="http://schemas.microsoft.com/office/drawing/2014/main" id="{9F0D9562-63A6-89E9-5E2D-268517BDA9D8}"/>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D39E0623-F7B2-11B7-433A-73A1ACF2086D}"/>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EAA58965-431A-BE3D-7C55-C112555CD8D3}"/>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8466C430-021F-7902-5825-4E8D45D9EB37}"/>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FB522A03-F525-1855-F8E7-AAAC0DA8140D}"/>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D85FA472-3BFB-2E39-C040-BAF58A4F9FF7}"/>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3DCB483F-B476-D7F1-AA7D-6D2C30DCA619}"/>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FA22746F-2FD5-B7A4-964F-8BA4A8419638}"/>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A2321F26-CC2F-1D41-E09E-1F85DDA3CCEA}"/>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897CF996-88B7-68B9-3B57-89BBFEF78FD8}"/>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A8E2CBD9-CC87-F732-3786-86D7C0C6EA96}"/>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B8DB5895-B28B-1BB8-BBA6-837C62BBD360}"/>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215388DC-5C65-18EF-01C6-039D39DED32A}"/>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E329310B-63BB-E96D-AB93-2DB3D0CBC91B}"/>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F776EF61-2B5B-8925-451A-EC76F313CD59}"/>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F630697B-9152-A46A-1E50-C5EED1462143}"/>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6E246D2D-B215-BFC3-A2FC-EB38DA0B1332}"/>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0AB1D2F2-3811-636D-713D-DD69EC6EE89B}"/>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16B5AD68-0ADA-CD18-CF84-AC8B26DC09CA}"/>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A0DAFA64-3593-3050-3CCD-1474EFC676C7}"/>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173669E2-3DF1-F27C-FC9A-28E74F106EB7}"/>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C1F16178-E051-C920-0CA2-EDD5A5ED785C}"/>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90649337-C1C1-1F0F-F6EB-452F946E85E6}"/>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30B8DA44-EC09-4A2B-C575-81240A52666D}"/>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FB7B05B1-A8F7-E4CD-3F5E-41F17B807073}"/>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ED1A77AD-3521-991C-3749-04DA16FB6635}"/>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184E9677-86A4-AC9F-7A5E-87426C3CEE3C}"/>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6DDEA48C-5CED-0A01-0EB8-9A24B241971E}"/>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1851EC6C-E190-FF14-A28C-925529C16F46}"/>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F4F1C145-6FDA-AC45-C1A5-BDE76D332231}"/>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CD25F92A-1824-D614-CFCA-FAB6D8087CDC}"/>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A062F991-2A29-8FF9-F94A-10C0E68B4D0D}"/>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0C643B03-4AAA-2A3D-13A3-280862F4F81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9BC9D3D5-9232-2221-DDFD-5A5A52816C11}"/>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939E0EFA-5FB3-B8A5-6212-A5803CE39198}"/>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C596CB20-380D-1F39-3EFE-73AFD4AF656F}"/>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A52090EB-6187-D4FF-CDC5-BCAD60E70D69}"/>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DCD5C7C1-7507-C309-1C0E-F5B8C60B74C2}"/>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8C221EDB-CDC8-21A9-ACAA-3A7E6845C7A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CF7B824D-BF08-A3C5-EA1D-3076EE004A75}"/>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6A84F5F8-5D85-6406-25A7-A154DADD2068}"/>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F88B2AFC-E1ED-32EA-ADF4-52E47B5408F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E6CC9602-4A76-2B42-659A-7AEC50C9D779}"/>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FA9B2EC0-BEE2-3934-3FC0-875F8ABDB9CD}"/>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FBEFC43E-0F39-79BE-E3AF-A523E2CCE85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550F24C1-A82D-37C6-10E3-0DBFF4396ED8}"/>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94775A79-5E30-2F33-F757-E96C0BB51399}"/>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DE4F807B-AF5D-7A6F-6495-E9438953B941}"/>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31CA16D8-7910-D89B-7FCF-077C31937DDE}"/>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72F3BC1E-B9D0-B914-FFE6-9ED77C41FDBB}"/>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F8FADDA1-ADDB-9133-DB76-70542D6CF97D}"/>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459F1843-8C0C-6D1C-B86C-FDE2E6F9D16C}"/>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A3016909-E23B-1DF8-2F30-5E17E8B80BD2}"/>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105857D3-665E-6E56-9014-CE1F92DA0B77}"/>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2CC35F77-C9A3-9667-04E1-484564CF5F23}"/>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8AF707CD-7D8D-CC74-4732-BE33F1E4550A}"/>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90E7AE92-1644-9148-8D8F-7B65D2939D43}"/>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24D636A4-74EF-BDFF-6853-4DA9D92CBB0A}"/>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CF77DFFB-F80F-2E26-0270-7EE0B6B80FD4}"/>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38FEA88E-684A-EE22-4210-945054B8751E}"/>
              </a:ext>
            </a:extLst>
          </p:cNvPr>
          <p:cNvSpPr txBox="1"/>
          <p:nvPr>
            <p:custDataLst>
              <p:tags r:id="rId1"/>
            </p:custDataLst>
          </p:nvPr>
        </p:nvSpPr>
        <p:spPr>
          <a:xfrm>
            <a:off x="420360" y="105116"/>
            <a:ext cx="4824740"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空间方位推理知识库的构建</a:t>
            </a:r>
            <a:endParaRPr kumimoji="0" lang="en-GB"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endParaRPr>
          </a:p>
        </p:txBody>
      </p:sp>
      <p:sp>
        <p:nvSpPr>
          <p:cNvPr id="123" name="文本框 122">
            <a:extLst>
              <a:ext uri="{FF2B5EF4-FFF2-40B4-BE49-F238E27FC236}">
                <a16:creationId xmlns:a16="http://schemas.microsoft.com/office/drawing/2014/main" id="{EAF77DD0-13B1-1407-C5DF-5507416135A0}"/>
              </a:ext>
            </a:extLst>
          </p:cNvPr>
          <p:cNvSpPr txBox="1"/>
          <p:nvPr/>
        </p:nvSpPr>
        <p:spPr>
          <a:xfrm>
            <a:off x="526269" y="1508352"/>
            <a:ext cx="10567322" cy="5115311"/>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初始事实是一组空间方位命题，对一个特定空间图式进行全局性描述。例如，在四人卡座空间图式中，分别以</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来指代四个空间实体，有初始事实（</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Initial Facts</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，记作</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IF</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）如下：</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的右手边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的正对面</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3</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的右手边</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以上三条命题确定了明确了该空间图式的所有实体的空间关系</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。基于初始事实，应用模板间的逻辑关系和推导规则，便可得出该空间图式的所有空间关系事实。</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2" name="文本框 1">
            <a:extLst>
              <a:ext uri="{FF2B5EF4-FFF2-40B4-BE49-F238E27FC236}">
                <a16:creationId xmlns:a16="http://schemas.microsoft.com/office/drawing/2014/main" id="{ACE252BA-BA4B-8F6F-B689-FB486F673B25}"/>
              </a:ext>
            </a:extLst>
          </p:cNvPr>
          <p:cNvSpPr txBox="1"/>
          <p:nvPr/>
        </p:nvSpPr>
        <p:spPr>
          <a:xfrm>
            <a:off x="526269" y="1069853"/>
            <a:ext cx="5859296" cy="400110"/>
          </a:xfrm>
          <a:prstGeom prst="rect">
            <a:avLst/>
          </a:prstGeom>
          <a:noFill/>
        </p:spPr>
        <p:txBody>
          <a:bodyPr wrap="non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二、基于模板和逻辑关系的推理规则</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初始事实</a:t>
            </a:r>
          </a:p>
        </p:txBody>
      </p:sp>
      <p:grpSp>
        <p:nvGrpSpPr>
          <p:cNvPr id="79" name="组合 78">
            <a:extLst>
              <a:ext uri="{FF2B5EF4-FFF2-40B4-BE49-F238E27FC236}">
                <a16:creationId xmlns:a16="http://schemas.microsoft.com/office/drawing/2014/main" id="{72761FB9-C43E-B2E6-0E10-2F4A4043F20D}"/>
              </a:ext>
            </a:extLst>
          </p:cNvPr>
          <p:cNvGrpSpPr/>
          <p:nvPr/>
        </p:nvGrpSpPr>
        <p:grpSpPr>
          <a:xfrm>
            <a:off x="3602065" y="2562673"/>
            <a:ext cx="1973845" cy="2530738"/>
            <a:chOff x="0" y="-29737"/>
            <a:chExt cx="1609725" cy="2165719"/>
          </a:xfrm>
        </p:grpSpPr>
        <p:pic>
          <p:nvPicPr>
            <p:cNvPr id="80" name="图片 79">
              <a:extLst>
                <a:ext uri="{FF2B5EF4-FFF2-40B4-BE49-F238E27FC236}">
                  <a16:creationId xmlns:a16="http://schemas.microsoft.com/office/drawing/2014/main" id="{A855C4F6-CF95-AEAB-8396-46DEE6622F6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180975"/>
              <a:ext cx="1609725" cy="1609725"/>
            </a:xfrm>
            <a:prstGeom prst="rect">
              <a:avLst/>
            </a:prstGeom>
          </p:spPr>
        </p:pic>
        <p:sp>
          <p:nvSpPr>
            <p:cNvPr id="81" name="文本框 2">
              <a:extLst>
                <a:ext uri="{FF2B5EF4-FFF2-40B4-BE49-F238E27FC236}">
                  <a16:creationId xmlns:a16="http://schemas.microsoft.com/office/drawing/2014/main" id="{6E5B0015-C984-55FE-7A23-6CA492EEF06A}"/>
                </a:ext>
              </a:extLst>
            </p:cNvPr>
            <p:cNvSpPr txBox="1">
              <a:spLocks noChangeArrowheads="1"/>
            </p:cNvSpPr>
            <p:nvPr/>
          </p:nvSpPr>
          <p:spPr bwMode="auto">
            <a:xfrm>
              <a:off x="442796" y="-29737"/>
              <a:ext cx="381577"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kern="100" dirty="0">
                  <a:effectLst/>
                  <a:latin typeface="Times New Roman" panose="02020603050405020304" pitchFamily="18" charset="0"/>
                  <a:ea typeface="宋体" panose="02010600030101010101" pitchFamily="2" charset="-122"/>
                  <a:cs typeface="Times New Roman" panose="02020603050405020304" pitchFamily="18" charset="0"/>
                </a:rPr>
                <a:t>B</a:t>
              </a:r>
              <a:endParaRPr 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82" name="文本框 2">
              <a:extLst>
                <a:ext uri="{FF2B5EF4-FFF2-40B4-BE49-F238E27FC236}">
                  <a16:creationId xmlns:a16="http://schemas.microsoft.com/office/drawing/2014/main" id="{5FB3EEAB-72C4-B493-DCA0-95B33857272C}"/>
                </a:ext>
              </a:extLst>
            </p:cNvPr>
            <p:cNvSpPr txBox="1">
              <a:spLocks noChangeArrowheads="1"/>
            </p:cNvSpPr>
            <p:nvPr/>
          </p:nvSpPr>
          <p:spPr bwMode="auto">
            <a:xfrm>
              <a:off x="885594" y="-29737"/>
              <a:ext cx="223520" cy="452120"/>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altLang="zh-CN" kern="100" dirty="0">
                  <a:latin typeface="Times New Roman" panose="02020603050405020304" pitchFamily="18" charset="0"/>
                  <a:ea typeface="宋体" panose="02010600030101010101" pitchFamily="2" charset="-122"/>
                  <a:cs typeface="Times New Roman" panose="02020603050405020304" pitchFamily="18" charset="0"/>
                </a:rPr>
                <a:t>A</a:t>
              </a:r>
              <a:endParaRPr lang="zh-CN" altLang="zh-CN" kern="100" dirty="0">
                <a:latin typeface="Times New Roman" panose="02020603050405020304" pitchFamily="18" charset="0"/>
                <a:ea typeface="宋体" panose="02010600030101010101" pitchFamily="2" charset="-122"/>
                <a:cs typeface="Times New Roman" panose="02020603050405020304" pitchFamily="18" charset="0"/>
              </a:endParaRPr>
            </a:p>
          </p:txBody>
        </p:sp>
        <p:sp>
          <p:nvSpPr>
            <p:cNvPr id="83" name="文本框 2">
              <a:extLst>
                <a:ext uri="{FF2B5EF4-FFF2-40B4-BE49-F238E27FC236}">
                  <a16:creationId xmlns:a16="http://schemas.microsoft.com/office/drawing/2014/main" id="{38364256-7568-AF80-90BB-2B92CBC52199}"/>
                </a:ext>
              </a:extLst>
            </p:cNvPr>
            <p:cNvSpPr txBox="1">
              <a:spLocks noChangeArrowheads="1"/>
            </p:cNvSpPr>
            <p:nvPr/>
          </p:nvSpPr>
          <p:spPr bwMode="auto">
            <a:xfrm>
              <a:off x="297699" y="1726407"/>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kern="100" dirty="0">
                  <a:effectLst/>
                  <a:latin typeface="Times New Roman" panose="02020603050405020304" pitchFamily="18" charset="0"/>
                  <a:ea typeface="宋体" panose="02010600030101010101" pitchFamily="2" charset="-122"/>
                  <a:cs typeface="Times New Roman" panose="02020603050405020304" pitchFamily="18" charset="0"/>
                </a:rPr>
                <a:t>C</a:t>
              </a:r>
              <a:endParaRPr 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84" name="文本框 2">
              <a:extLst>
                <a:ext uri="{FF2B5EF4-FFF2-40B4-BE49-F238E27FC236}">
                  <a16:creationId xmlns:a16="http://schemas.microsoft.com/office/drawing/2014/main" id="{FE5BFEC1-D1D4-856E-CCEA-8290F898D711}"/>
                </a:ext>
              </a:extLst>
            </p:cNvPr>
            <p:cNvSpPr txBox="1">
              <a:spLocks noChangeArrowheads="1"/>
            </p:cNvSpPr>
            <p:nvPr/>
          </p:nvSpPr>
          <p:spPr bwMode="auto">
            <a:xfrm>
              <a:off x="781112" y="1726407"/>
              <a:ext cx="290195" cy="409575"/>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kern="100" dirty="0">
                  <a:effectLst/>
                  <a:latin typeface="Times New Roman" panose="02020603050405020304" pitchFamily="18" charset="0"/>
                  <a:ea typeface="宋体" panose="02010600030101010101" pitchFamily="2" charset="-122"/>
                  <a:cs typeface="Times New Roman" panose="02020603050405020304" pitchFamily="18" charset="0"/>
                </a:rPr>
                <a:t>D</a:t>
              </a:r>
              <a:endParaRPr 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grpSp>
      <p:sp>
        <p:nvSpPr>
          <p:cNvPr id="85" name="不完整圆 84">
            <a:extLst>
              <a:ext uri="{FF2B5EF4-FFF2-40B4-BE49-F238E27FC236}">
                <a16:creationId xmlns:a16="http://schemas.microsoft.com/office/drawing/2014/main" id="{12B84B0B-25C3-B2F0-47F6-2C0BC0DFBC56}"/>
              </a:ext>
            </a:extLst>
          </p:cNvPr>
          <p:cNvSpPr/>
          <p:nvPr/>
        </p:nvSpPr>
        <p:spPr>
          <a:xfrm rot="7980772">
            <a:off x="6452941" y="2995405"/>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6" name="不完整圆 85">
            <a:extLst>
              <a:ext uri="{FF2B5EF4-FFF2-40B4-BE49-F238E27FC236}">
                <a16:creationId xmlns:a16="http://schemas.microsoft.com/office/drawing/2014/main" id="{52B28E20-2FC1-934F-321D-6BC6B2E77B9D}"/>
              </a:ext>
            </a:extLst>
          </p:cNvPr>
          <p:cNvSpPr/>
          <p:nvPr/>
        </p:nvSpPr>
        <p:spPr>
          <a:xfrm rot="7980772">
            <a:off x="7586281" y="2989395"/>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7" name="不完整圆 86">
            <a:extLst>
              <a:ext uri="{FF2B5EF4-FFF2-40B4-BE49-F238E27FC236}">
                <a16:creationId xmlns:a16="http://schemas.microsoft.com/office/drawing/2014/main" id="{A5697AC1-300B-AB29-CA50-D039E19D7D89}"/>
              </a:ext>
            </a:extLst>
          </p:cNvPr>
          <p:cNvSpPr/>
          <p:nvPr/>
        </p:nvSpPr>
        <p:spPr>
          <a:xfrm rot="18900000">
            <a:off x="6452942" y="4158952"/>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8" name="不完整圆 87">
            <a:extLst>
              <a:ext uri="{FF2B5EF4-FFF2-40B4-BE49-F238E27FC236}">
                <a16:creationId xmlns:a16="http://schemas.microsoft.com/office/drawing/2014/main" id="{E8EF3243-9E16-745D-CDE1-1483B58CEF24}"/>
              </a:ext>
            </a:extLst>
          </p:cNvPr>
          <p:cNvSpPr/>
          <p:nvPr/>
        </p:nvSpPr>
        <p:spPr>
          <a:xfrm rot="18900000">
            <a:off x="7586498" y="4176852"/>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90" name="直接箭头连接符 89">
            <a:extLst>
              <a:ext uri="{FF2B5EF4-FFF2-40B4-BE49-F238E27FC236}">
                <a16:creationId xmlns:a16="http://schemas.microsoft.com/office/drawing/2014/main" id="{8F9D2412-481E-48EE-2AA5-0DA3CD8C7DA4}"/>
              </a:ext>
            </a:extLst>
          </p:cNvPr>
          <p:cNvCxnSpPr>
            <a:cxnSpLocks/>
          </p:cNvCxnSpPr>
          <p:nvPr/>
        </p:nvCxnSpPr>
        <p:spPr>
          <a:xfrm>
            <a:off x="6975265" y="3235590"/>
            <a:ext cx="575462" cy="0"/>
          </a:xfrm>
          <a:prstGeom prst="straightConnector1">
            <a:avLst/>
          </a:prstGeom>
          <a:ln w="38100">
            <a:headEnd type="arrow"/>
            <a:tailEnd type="none"/>
          </a:ln>
        </p:spPr>
        <p:style>
          <a:lnRef idx="1">
            <a:schemeClr val="accent1"/>
          </a:lnRef>
          <a:fillRef idx="0">
            <a:schemeClr val="accent1"/>
          </a:fillRef>
          <a:effectRef idx="0">
            <a:schemeClr val="accent1"/>
          </a:effectRef>
          <a:fontRef idx="minor">
            <a:schemeClr val="tx1"/>
          </a:fontRef>
        </p:style>
      </p:cxnSp>
      <p:sp>
        <p:nvSpPr>
          <p:cNvPr id="94" name="文本框 2">
            <a:extLst>
              <a:ext uri="{FF2B5EF4-FFF2-40B4-BE49-F238E27FC236}">
                <a16:creationId xmlns:a16="http://schemas.microsoft.com/office/drawing/2014/main" id="{70AB2CFD-150C-3318-9ADE-BAF0C923CAEC}"/>
              </a:ext>
            </a:extLst>
          </p:cNvPr>
          <p:cNvSpPr txBox="1">
            <a:spLocks noChangeArrowheads="1"/>
          </p:cNvSpPr>
          <p:nvPr/>
        </p:nvSpPr>
        <p:spPr bwMode="auto">
          <a:xfrm>
            <a:off x="6427880" y="2562673"/>
            <a:ext cx="467890" cy="478606"/>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kern="100" dirty="0">
                <a:effectLst/>
                <a:latin typeface="Times New Roman" panose="02020603050405020304" pitchFamily="18" charset="0"/>
                <a:ea typeface="宋体" panose="02010600030101010101" pitchFamily="2" charset="-122"/>
                <a:cs typeface="Times New Roman" panose="02020603050405020304" pitchFamily="18" charset="0"/>
              </a:rPr>
              <a:t>B</a:t>
            </a:r>
            <a:endParaRPr 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96" name="文本框 95">
            <a:extLst>
              <a:ext uri="{FF2B5EF4-FFF2-40B4-BE49-F238E27FC236}">
                <a16:creationId xmlns:a16="http://schemas.microsoft.com/office/drawing/2014/main" id="{0EADAD4A-82B4-0D05-B1CC-444737A4CFAB}"/>
              </a:ext>
            </a:extLst>
          </p:cNvPr>
          <p:cNvSpPr txBox="1"/>
          <p:nvPr/>
        </p:nvSpPr>
        <p:spPr>
          <a:xfrm>
            <a:off x="7549143" y="2545583"/>
            <a:ext cx="586894" cy="348813"/>
          </a:xfrm>
          <a:prstGeom prst="rect">
            <a:avLst/>
          </a:prstGeom>
          <a:noFill/>
        </p:spPr>
        <p:txBody>
          <a:bodyPr wrap="square">
            <a:spAutoFit/>
          </a:bodyPr>
          <a:lstStyle/>
          <a:p>
            <a:pPr indent="127000" algn="just">
              <a:lnSpc>
                <a:spcPts val="2000"/>
              </a:lnSpc>
              <a:buNone/>
            </a:pPr>
            <a:r>
              <a:rPr lang="en-US" altLang="zh-CN" kern="100" dirty="0">
                <a:effectLst/>
                <a:latin typeface="Times New Roman" panose="02020603050405020304" pitchFamily="18" charset="0"/>
                <a:ea typeface="宋体" panose="02010600030101010101" pitchFamily="2" charset="-122"/>
                <a:cs typeface="Times New Roman" panose="02020603050405020304" pitchFamily="18" charset="0"/>
              </a:rPr>
              <a:t>A</a:t>
            </a:r>
            <a:endParaRPr lang="zh-CN" alt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97" name="文本框 96">
            <a:extLst>
              <a:ext uri="{FF2B5EF4-FFF2-40B4-BE49-F238E27FC236}">
                <a16:creationId xmlns:a16="http://schemas.microsoft.com/office/drawing/2014/main" id="{85ADF9E3-133B-4201-75CB-1A3D7AECC3ED}"/>
              </a:ext>
            </a:extLst>
          </p:cNvPr>
          <p:cNvSpPr txBox="1"/>
          <p:nvPr/>
        </p:nvSpPr>
        <p:spPr>
          <a:xfrm>
            <a:off x="6415803" y="4760801"/>
            <a:ext cx="586894" cy="348813"/>
          </a:xfrm>
          <a:prstGeom prst="rect">
            <a:avLst/>
          </a:prstGeom>
          <a:noFill/>
        </p:spPr>
        <p:txBody>
          <a:bodyPr wrap="square">
            <a:spAutoFit/>
          </a:bodyPr>
          <a:lstStyle/>
          <a:p>
            <a:pPr indent="127000" algn="just">
              <a:lnSpc>
                <a:spcPts val="2000"/>
              </a:lnSpc>
              <a:buNone/>
            </a:pPr>
            <a:r>
              <a:rPr lang="en-US" altLang="zh-CN" kern="100" dirty="0">
                <a:effectLst/>
                <a:latin typeface="Times New Roman" panose="02020603050405020304" pitchFamily="18" charset="0"/>
                <a:ea typeface="宋体" panose="02010600030101010101" pitchFamily="2" charset="-122"/>
                <a:cs typeface="Times New Roman" panose="02020603050405020304" pitchFamily="18" charset="0"/>
              </a:rPr>
              <a:t>C</a:t>
            </a:r>
            <a:endParaRPr lang="zh-CN" alt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98" name="文本框 97">
            <a:extLst>
              <a:ext uri="{FF2B5EF4-FFF2-40B4-BE49-F238E27FC236}">
                <a16:creationId xmlns:a16="http://schemas.microsoft.com/office/drawing/2014/main" id="{51CE89EA-133E-DEE9-F9E8-60983A853846}"/>
              </a:ext>
            </a:extLst>
          </p:cNvPr>
          <p:cNvSpPr txBox="1"/>
          <p:nvPr/>
        </p:nvSpPr>
        <p:spPr>
          <a:xfrm>
            <a:off x="7589469" y="4754514"/>
            <a:ext cx="586894" cy="348813"/>
          </a:xfrm>
          <a:prstGeom prst="rect">
            <a:avLst/>
          </a:prstGeom>
          <a:noFill/>
        </p:spPr>
        <p:txBody>
          <a:bodyPr wrap="square">
            <a:spAutoFit/>
          </a:bodyPr>
          <a:lstStyle/>
          <a:p>
            <a:pPr indent="127000" algn="just">
              <a:lnSpc>
                <a:spcPts val="2000"/>
              </a:lnSpc>
              <a:buNone/>
            </a:pPr>
            <a:r>
              <a:rPr lang="en-US" altLang="zh-CN" kern="100" dirty="0">
                <a:effectLst/>
                <a:latin typeface="Times New Roman" panose="02020603050405020304" pitchFamily="18" charset="0"/>
                <a:ea typeface="宋体" panose="02010600030101010101" pitchFamily="2" charset="-122"/>
                <a:cs typeface="Times New Roman" panose="02020603050405020304" pitchFamily="18" charset="0"/>
              </a:rPr>
              <a:t>D</a:t>
            </a:r>
            <a:endParaRPr lang="zh-CN" alt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cxnSp>
        <p:nvCxnSpPr>
          <p:cNvPr id="117" name="直接箭头连接符 116">
            <a:extLst>
              <a:ext uri="{FF2B5EF4-FFF2-40B4-BE49-F238E27FC236}">
                <a16:creationId xmlns:a16="http://schemas.microsoft.com/office/drawing/2014/main" id="{19127AF7-899B-05B3-5F31-4186548036A7}"/>
              </a:ext>
            </a:extLst>
          </p:cNvPr>
          <p:cNvCxnSpPr>
            <a:cxnSpLocks/>
          </p:cNvCxnSpPr>
          <p:nvPr/>
        </p:nvCxnSpPr>
        <p:spPr>
          <a:xfrm flipV="1">
            <a:off x="6709250" y="3519055"/>
            <a:ext cx="0" cy="551630"/>
          </a:xfrm>
          <a:prstGeom prst="straightConnector1">
            <a:avLst/>
          </a:prstGeom>
          <a:ln w="38100">
            <a:headEnd type="arrow"/>
            <a:tailEnd type="none"/>
          </a:ln>
        </p:spPr>
        <p:style>
          <a:lnRef idx="1">
            <a:schemeClr val="accent1"/>
          </a:lnRef>
          <a:fillRef idx="0">
            <a:schemeClr val="accent1"/>
          </a:fillRef>
          <a:effectRef idx="0">
            <a:schemeClr val="accent1"/>
          </a:effectRef>
          <a:fontRef idx="minor">
            <a:schemeClr val="tx1"/>
          </a:fontRef>
        </p:style>
      </p:cxnSp>
      <p:cxnSp>
        <p:nvCxnSpPr>
          <p:cNvPr id="120" name="直接箭头连接符 119">
            <a:extLst>
              <a:ext uri="{FF2B5EF4-FFF2-40B4-BE49-F238E27FC236}">
                <a16:creationId xmlns:a16="http://schemas.microsoft.com/office/drawing/2014/main" id="{4D1DFA21-2951-1B72-7123-EFC2E36DFA46}"/>
              </a:ext>
            </a:extLst>
          </p:cNvPr>
          <p:cNvCxnSpPr>
            <a:cxnSpLocks/>
          </p:cNvCxnSpPr>
          <p:nvPr/>
        </p:nvCxnSpPr>
        <p:spPr>
          <a:xfrm flipH="1">
            <a:off x="7071508" y="4481652"/>
            <a:ext cx="477635" cy="0"/>
          </a:xfrm>
          <a:prstGeom prst="straightConnector1">
            <a:avLst/>
          </a:prstGeom>
          <a:ln w="38100">
            <a:headEnd type="arrow"/>
            <a:tailEnd type="none"/>
          </a:ln>
        </p:spPr>
        <p:style>
          <a:lnRef idx="1">
            <a:schemeClr val="accent1"/>
          </a:lnRef>
          <a:fillRef idx="0">
            <a:schemeClr val="accent1"/>
          </a:fillRef>
          <a:effectRef idx="0">
            <a:schemeClr val="accent1"/>
          </a:effectRef>
          <a:fontRef idx="minor">
            <a:schemeClr val="tx1"/>
          </a:fontRef>
        </p:style>
      </p:cxnSp>
      <p:sp>
        <p:nvSpPr>
          <p:cNvPr id="126" name="箭头: 上弧形 125">
            <a:extLst>
              <a:ext uri="{FF2B5EF4-FFF2-40B4-BE49-F238E27FC236}">
                <a16:creationId xmlns:a16="http://schemas.microsoft.com/office/drawing/2014/main" id="{B1074266-99A4-79D0-B758-6D8FF01D84EC}"/>
              </a:ext>
            </a:extLst>
          </p:cNvPr>
          <p:cNvSpPr/>
          <p:nvPr/>
        </p:nvSpPr>
        <p:spPr>
          <a:xfrm rot="20499525">
            <a:off x="8480048" y="3265714"/>
            <a:ext cx="842745" cy="376377"/>
          </a:xfrm>
          <a:prstGeom prst="curved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7" name="箭头: 上弧形 126">
            <a:extLst>
              <a:ext uri="{FF2B5EF4-FFF2-40B4-BE49-F238E27FC236}">
                <a16:creationId xmlns:a16="http://schemas.microsoft.com/office/drawing/2014/main" id="{761227DE-4978-63F5-3705-1A1D00AB5334}"/>
              </a:ext>
            </a:extLst>
          </p:cNvPr>
          <p:cNvSpPr/>
          <p:nvPr/>
        </p:nvSpPr>
        <p:spPr>
          <a:xfrm rot="9398509">
            <a:off x="8360621" y="3800571"/>
            <a:ext cx="842745" cy="376377"/>
          </a:xfrm>
          <a:prstGeom prst="curved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9" name="文本框 128">
            <a:extLst>
              <a:ext uri="{FF2B5EF4-FFF2-40B4-BE49-F238E27FC236}">
                <a16:creationId xmlns:a16="http://schemas.microsoft.com/office/drawing/2014/main" id="{4C7EE2D9-15A0-0474-6E56-C508DFA080DF}"/>
              </a:ext>
            </a:extLst>
          </p:cNvPr>
          <p:cNvSpPr txBox="1"/>
          <p:nvPr/>
        </p:nvSpPr>
        <p:spPr>
          <a:xfrm>
            <a:off x="8378219" y="2837166"/>
            <a:ext cx="1215167" cy="369332"/>
          </a:xfrm>
          <a:prstGeom prst="rect">
            <a:avLst/>
          </a:prstGeom>
          <a:noFill/>
        </p:spPr>
        <p:txBody>
          <a:bodyPr wrap="square">
            <a:spAutoFit/>
          </a:bodyPr>
          <a:lstStyle/>
          <a:p>
            <a:r>
              <a:rPr kumimoji="0" lang="zh-CN"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逻辑关系</a:t>
            </a:r>
            <a:endParaRPr lang="zh-CN" altLang="en-US" dirty="0"/>
          </a:p>
        </p:txBody>
      </p:sp>
      <p:sp>
        <p:nvSpPr>
          <p:cNvPr id="130" name="文本框 129">
            <a:extLst>
              <a:ext uri="{FF2B5EF4-FFF2-40B4-BE49-F238E27FC236}">
                <a16:creationId xmlns:a16="http://schemas.microsoft.com/office/drawing/2014/main" id="{3A9D5359-AD42-1E16-235B-C18ED5505E2F}"/>
              </a:ext>
            </a:extLst>
          </p:cNvPr>
          <p:cNvSpPr txBox="1"/>
          <p:nvPr/>
        </p:nvSpPr>
        <p:spPr>
          <a:xfrm>
            <a:off x="8378219" y="4248495"/>
            <a:ext cx="1215167" cy="369332"/>
          </a:xfrm>
          <a:prstGeom prst="rect">
            <a:avLst/>
          </a:prstGeom>
          <a:noFill/>
        </p:spPr>
        <p:txBody>
          <a:bodyPr wrap="square">
            <a:spAutoFit/>
          </a:bodyPr>
          <a:lstStyle/>
          <a:p>
            <a:r>
              <a:rPr kumimoji="0" lang="zh-CN"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推导规则</a:t>
            </a:r>
            <a:endParaRPr lang="zh-CN" altLang="en-US" dirty="0"/>
          </a:p>
        </p:txBody>
      </p:sp>
      <p:sp>
        <p:nvSpPr>
          <p:cNvPr id="131" name="不完整圆 130">
            <a:extLst>
              <a:ext uri="{FF2B5EF4-FFF2-40B4-BE49-F238E27FC236}">
                <a16:creationId xmlns:a16="http://schemas.microsoft.com/office/drawing/2014/main" id="{436ABCD9-61A0-C90A-CABF-A40EDB0D82AF}"/>
              </a:ext>
            </a:extLst>
          </p:cNvPr>
          <p:cNvSpPr/>
          <p:nvPr/>
        </p:nvSpPr>
        <p:spPr>
          <a:xfrm rot="7980772">
            <a:off x="9790891" y="3049982"/>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2" name="不完整圆 131">
            <a:extLst>
              <a:ext uri="{FF2B5EF4-FFF2-40B4-BE49-F238E27FC236}">
                <a16:creationId xmlns:a16="http://schemas.microsoft.com/office/drawing/2014/main" id="{731B37C9-681A-BDF2-D1B9-892E1872C6B0}"/>
              </a:ext>
            </a:extLst>
          </p:cNvPr>
          <p:cNvSpPr/>
          <p:nvPr/>
        </p:nvSpPr>
        <p:spPr>
          <a:xfrm rot="7980772">
            <a:off x="10924231" y="3043972"/>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3" name="不完整圆 132">
            <a:extLst>
              <a:ext uri="{FF2B5EF4-FFF2-40B4-BE49-F238E27FC236}">
                <a16:creationId xmlns:a16="http://schemas.microsoft.com/office/drawing/2014/main" id="{4DE67960-24B4-D88F-295C-BC8F91C4F20C}"/>
              </a:ext>
            </a:extLst>
          </p:cNvPr>
          <p:cNvSpPr/>
          <p:nvPr/>
        </p:nvSpPr>
        <p:spPr>
          <a:xfrm rot="18900000">
            <a:off x="9790892" y="4213529"/>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4" name="不完整圆 133">
            <a:extLst>
              <a:ext uri="{FF2B5EF4-FFF2-40B4-BE49-F238E27FC236}">
                <a16:creationId xmlns:a16="http://schemas.microsoft.com/office/drawing/2014/main" id="{39F4C42B-B22B-68A7-DE2A-19978D9BEB38}"/>
              </a:ext>
            </a:extLst>
          </p:cNvPr>
          <p:cNvSpPr/>
          <p:nvPr/>
        </p:nvSpPr>
        <p:spPr>
          <a:xfrm rot="18900000">
            <a:off x="10924448" y="4231429"/>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135" name="直接箭头连接符 134">
            <a:extLst>
              <a:ext uri="{FF2B5EF4-FFF2-40B4-BE49-F238E27FC236}">
                <a16:creationId xmlns:a16="http://schemas.microsoft.com/office/drawing/2014/main" id="{54392473-BF3C-57AD-E3A6-1BC4AF69671A}"/>
              </a:ext>
            </a:extLst>
          </p:cNvPr>
          <p:cNvCxnSpPr>
            <a:cxnSpLocks/>
          </p:cNvCxnSpPr>
          <p:nvPr/>
        </p:nvCxnSpPr>
        <p:spPr>
          <a:xfrm>
            <a:off x="10313215" y="3290167"/>
            <a:ext cx="575462" cy="0"/>
          </a:xfrm>
          <a:prstGeom prst="straightConnector1">
            <a:avLst/>
          </a:prstGeom>
          <a:ln w="38100">
            <a:headEnd type="arrow"/>
            <a:tailEnd type="arrow"/>
          </a:ln>
        </p:spPr>
        <p:style>
          <a:lnRef idx="1">
            <a:schemeClr val="accent1"/>
          </a:lnRef>
          <a:fillRef idx="0">
            <a:schemeClr val="accent1"/>
          </a:fillRef>
          <a:effectRef idx="0">
            <a:schemeClr val="accent1"/>
          </a:effectRef>
          <a:fontRef idx="minor">
            <a:schemeClr val="tx1"/>
          </a:fontRef>
        </p:style>
      </p:cxnSp>
      <p:sp>
        <p:nvSpPr>
          <p:cNvPr id="136" name="文本框 2">
            <a:extLst>
              <a:ext uri="{FF2B5EF4-FFF2-40B4-BE49-F238E27FC236}">
                <a16:creationId xmlns:a16="http://schemas.microsoft.com/office/drawing/2014/main" id="{DE393A84-BD47-B29E-4E55-640C13887176}"/>
              </a:ext>
            </a:extLst>
          </p:cNvPr>
          <p:cNvSpPr txBox="1">
            <a:spLocks noChangeArrowheads="1"/>
          </p:cNvSpPr>
          <p:nvPr/>
        </p:nvSpPr>
        <p:spPr bwMode="auto">
          <a:xfrm>
            <a:off x="9765830" y="2617250"/>
            <a:ext cx="467890" cy="478606"/>
          </a:xfrm>
          <a:prstGeom prst="rect">
            <a:avLst/>
          </a:prstGeom>
          <a:noFill/>
          <a:ln w="9525">
            <a:noFill/>
            <a:miter lim="800000"/>
            <a:headEnd/>
            <a:tailEnd/>
          </a:ln>
        </p:spPr>
        <p:txBody>
          <a:bodyPr rot="0" vert="horz" wrap="square" lIns="91440" tIns="45720" rIns="91440" bIns="45720" anchor="t" anchorCtr="0">
            <a:noAutofit/>
          </a:bodyPr>
          <a:lstStyle/>
          <a:p>
            <a:pPr indent="127000" algn="just">
              <a:lnSpc>
                <a:spcPts val="2000"/>
              </a:lnSpc>
              <a:buNone/>
            </a:pPr>
            <a:r>
              <a:rPr lang="en-US" kern="100" dirty="0">
                <a:effectLst/>
                <a:latin typeface="Times New Roman" panose="02020603050405020304" pitchFamily="18" charset="0"/>
                <a:ea typeface="宋体" panose="02010600030101010101" pitchFamily="2" charset="-122"/>
                <a:cs typeface="Times New Roman" panose="02020603050405020304" pitchFamily="18" charset="0"/>
              </a:rPr>
              <a:t>B</a:t>
            </a:r>
            <a:endParaRPr 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37" name="文本框 136">
            <a:extLst>
              <a:ext uri="{FF2B5EF4-FFF2-40B4-BE49-F238E27FC236}">
                <a16:creationId xmlns:a16="http://schemas.microsoft.com/office/drawing/2014/main" id="{E3127612-1EED-FE67-68EE-AB1077A44439}"/>
              </a:ext>
            </a:extLst>
          </p:cNvPr>
          <p:cNvSpPr txBox="1"/>
          <p:nvPr/>
        </p:nvSpPr>
        <p:spPr>
          <a:xfrm>
            <a:off x="10887093" y="2600160"/>
            <a:ext cx="586894" cy="348813"/>
          </a:xfrm>
          <a:prstGeom prst="rect">
            <a:avLst/>
          </a:prstGeom>
          <a:noFill/>
        </p:spPr>
        <p:txBody>
          <a:bodyPr wrap="square">
            <a:spAutoFit/>
          </a:bodyPr>
          <a:lstStyle/>
          <a:p>
            <a:pPr indent="127000" algn="just">
              <a:lnSpc>
                <a:spcPts val="2000"/>
              </a:lnSpc>
              <a:buNone/>
            </a:pPr>
            <a:r>
              <a:rPr lang="en-US" altLang="zh-CN" kern="100" dirty="0">
                <a:effectLst/>
                <a:latin typeface="Times New Roman" panose="02020603050405020304" pitchFamily="18" charset="0"/>
                <a:ea typeface="宋体" panose="02010600030101010101" pitchFamily="2" charset="-122"/>
                <a:cs typeface="Times New Roman" panose="02020603050405020304" pitchFamily="18" charset="0"/>
              </a:rPr>
              <a:t>A</a:t>
            </a:r>
            <a:endParaRPr lang="zh-CN" alt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38" name="文本框 137">
            <a:extLst>
              <a:ext uri="{FF2B5EF4-FFF2-40B4-BE49-F238E27FC236}">
                <a16:creationId xmlns:a16="http://schemas.microsoft.com/office/drawing/2014/main" id="{AD25E68E-EC38-8C8F-6768-2F0D28AC620A}"/>
              </a:ext>
            </a:extLst>
          </p:cNvPr>
          <p:cNvSpPr txBox="1"/>
          <p:nvPr/>
        </p:nvSpPr>
        <p:spPr>
          <a:xfrm>
            <a:off x="9753753" y="4815378"/>
            <a:ext cx="586894" cy="348813"/>
          </a:xfrm>
          <a:prstGeom prst="rect">
            <a:avLst/>
          </a:prstGeom>
          <a:noFill/>
        </p:spPr>
        <p:txBody>
          <a:bodyPr wrap="square">
            <a:spAutoFit/>
          </a:bodyPr>
          <a:lstStyle/>
          <a:p>
            <a:pPr indent="127000" algn="just">
              <a:lnSpc>
                <a:spcPts val="2000"/>
              </a:lnSpc>
              <a:buNone/>
            </a:pPr>
            <a:r>
              <a:rPr lang="en-US" altLang="zh-CN" kern="100" dirty="0">
                <a:effectLst/>
                <a:latin typeface="Times New Roman" panose="02020603050405020304" pitchFamily="18" charset="0"/>
                <a:ea typeface="宋体" panose="02010600030101010101" pitchFamily="2" charset="-122"/>
                <a:cs typeface="Times New Roman" panose="02020603050405020304" pitchFamily="18" charset="0"/>
              </a:rPr>
              <a:t>C</a:t>
            </a:r>
            <a:endParaRPr lang="zh-CN" alt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39" name="文本框 138">
            <a:extLst>
              <a:ext uri="{FF2B5EF4-FFF2-40B4-BE49-F238E27FC236}">
                <a16:creationId xmlns:a16="http://schemas.microsoft.com/office/drawing/2014/main" id="{B4BC14F5-8663-F68C-9CBF-3983370BB412}"/>
              </a:ext>
            </a:extLst>
          </p:cNvPr>
          <p:cNvSpPr txBox="1"/>
          <p:nvPr/>
        </p:nvSpPr>
        <p:spPr>
          <a:xfrm>
            <a:off x="10927419" y="4809091"/>
            <a:ext cx="586894" cy="348813"/>
          </a:xfrm>
          <a:prstGeom prst="rect">
            <a:avLst/>
          </a:prstGeom>
          <a:noFill/>
        </p:spPr>
        <p:txBody>
          <a:bodyPr wrap="square">
            <a:spAutoFit/>
          </a:bodyPr>
          <a:lstStyle/>
          <a:p>
            <a:pPr indent="127000" algn="just">
              <a:lnSpc>
                <a:spcPts val="2000"/>
              </a:lnSpc>
              <a:buNone/>
            </a:pPr>
            <a:r>
              <a:rPr lang="en-US" altLang="zh-CN" kern="100" dirty="0">
                <a:effectLst/>
                <a:latin typeface="Times New Roman" panose="02020603050405020304" pitchFamily="18" charset="0"/>
                <a:ea typeface="宋体" panose="02010600030101010101" pitchFamily="2" charset="-122"/>
                <a:cs typeface="Times New Roman" panose="02020603050405020304" pitchFamily="18" charset="0"/>
              </a:rPr>
              <a:t>D</a:t>
            </a:r>
            <a:endParaRPr lang="zh-CN" altLang="zh-CN"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cxnSp>
        <p:nvCxnSpPr>
          <p:cNvPr id="140" name="直接箭头连接符 139">
            <a:extLst>
              <a:ext uri="{FF2B5EF4-FFF2-40B4-BE49-F238E27FC236}">
                <a16:creationId xmlns:a16="http://schemas.microsoft.com/office/drawing/2014/main" id="{9667E49B-3AA4-101F-B247-BA8800356008}"/>
              </a:ext>
            </a:extLst>
          </p:cNvPr>
          <p:cNvCxnSpPr>
            <a:cxnSpLocks/>
          </p:cNvCxnSpPr>
          <p:nvPr/>
        </p:nvCxnSpPr>
        <p:spPr>
          <a:xfrm flipV="1">
            <a:off x="10047200" y="3573632"/>
            <a:ext cx="0" cy="551630"/>
          </a:xfrm>
          <a:prstGeom prst="straightConnector1">
            <a:avLst/>
          </a:prstGeom>
          <a:ln w="38100">
            <a:headEnd type="arrow"/>
            <a:tailEnd type="arrow"/>
          </a:ln>
        </p:spPr>
        <p:style>
          <a:lnRef idx="1">
            <a:schemeClr val="accent1"/>
          </a:lnRef>
          <a:fillRef idx="0">
            <a:schemeClr val="accent1"/>
          </a:fillRef>
          <a:effectRef idx="0">
            <a:schemeClr val="accent1"/>
          </a:effectRef>
          <a:fontRef idx="minor">
            <a:schemeClr val="tx1"/>
          </a:fontRef>
        </p:style>
      </p:cxnSp>
      <p:cxnSp>
        <p:nvCxnSpPr>
          <p:cNvPr id="141" name="直接箭头连接符 140">
            <a:extLst>
              <a:ext uri="{FF2B5EF4-FFF2-40B4-BE49-F238E27FC236}">
                <a16:creationId xmlns:a16="http://schemas.microsoft.com/office/drawing/2014/main" id="{A9B18004-4FB7-2AA7-EC51-0BCE5A47FE77}"/>
              </a:ext>
            </a:extLst>
          </p:cNvPr>
          <p:cNvCxnSpPr>
            <a:cxnSpLocks/>
          </p:cNvCxnSpPr>
          <p:nvPr/>
        </p:nvCxnSpPr>
        <p:spPr>
          <a:xfrm flipH="1">
            <a:off x="10313215" y="4536229"/>
            <a:ext cx="573878" cy="0"/>
          </a:xfrm>
          <a:prstGeom prst="straightConnector1">
            <a:avLst/>
          </a:prstGeom>
          <a:ln w="38100">
            <a:headEnd type="arrow"/>
            <a:tailEnd type="arrow"/>
          </a:ln>
        </p:spPr>
        <p:style>
          <a:lnRef idx="1">
            <a:schemeClr val="accent1"/>
          </a:lnRef>
          <a:fillRef idx="0">
            <a:schemeClr val="accent1"/>
          </a:fillRef>
          <a:effectRef idx="0">
            <a:schemeClr val="accent1"/>
          </a:effectRef>
          <a:fontRef idx="minor">
            <a:schemeClr val="tx1"/>
          </a:fontRef>
        </p:style>
      </p:cxnSp>
      <p:cxnSp>
        <p:nvCxnSpPr>
          <p:cNvPr id="143" name="直接箭头连接符 142">
            <a:extLst>
              <a:ext uri="{FF2B5EF4-FFF2-40B4-BE49-F238E27FC236}">
                <a16:creationId xmlns:a16="http://schemas.microsoft.com/office/drawing/2014/main" id="{809354D1-F964-6DFA-B690-CDA58F87C73C}"/>
              </a:ext>
            </a:extLst>
          </p:cNvPr>
          <p:cNvCxnSpPr>
            <a:cxnSpLocks/>
          </p:cNvCxnSpPr>
          <p:nvPr/>
        </p:nvCxnSpPr>
        <p:spPr>
          <a:xfrm flipV="1">
            <a:off x="11190200" y="3607962"/>
            <a:ext cx="0" cy="551630"/>
          </a:xfrm>
          <a:prstGeom prst="straightConnector1">
            <a:avLst/>
          </a:prstGeom>
          <a:ln w="38100">
            <a:headEnd type="arrow"/>
            <a:tailEnd type="arrow"/>
          </a:ln>
        </p:spPr>
        <p:style>
          <a:lnRef idx="1">
            <a:schemeClr val="accent1"/>
          </a:lnRef>
          <a:fillRef idx="0">
            <a:schemeClr val="accent1"/>
          </a:fillRef>
          <a:effectRef idx="0">
            <a:schemeClr val="accent1"/>
          </a:effectRef>
          <a:fontRef idx="minor">
            <a:schemeClr val="tx1"/>
          </a:fontRef>
        </p:style>
      </p:cxnSp>
      <p:cxnSp>
        <p:nvCxnSpPr>
          <p:cNvPr id="144" name="直接箭头连接符 143">
            <a:extLst>
              <a:ext uri="{FF2B5EF4-FFF2-40B4-BE49-F238E27FC236}">
                <a16:creationId xmlns:a16="http://schemas.microsoft.com/office/drawing/2014/main" id="{0FB36C50-3EE9-7946-F10C-FF31ED40A1DD}"/>
              </a:ext>
            </a:extLst>
          </p:cNvPr>
          <p:cNvCxnSpPr>
            <a:cxnSpLocks/>
          </p:cNvCxnSpPr>
          <p:nvPr/>
        </p:nvCxnSpPr>
        <p:spPr>
          <a:xfrm flipH="1" flipV="1">
            <a:off x="10306768" y="3584705"/>
            <a:ext cx="614204" cy="551630"/>
          </a:xfrm>
          <a:prstGeom prst="straightConnector1">
            <a:avLst/>
          </a:prstGeom>
          <a:ln w="38100">
            <a:headEnd type="arrow"/>
            <a:tailEnd type="arrow"/>
          </a:ln>
        </p:spPr>
        <p:style>
          <a:lnRef idx="1">
            <a:schemeClr val="accent1"/>
          </a:lnRef>
          <a:fillRef idx="0">
            <a:schemeClr val="accent1"/>
          </a:fillRef>
          <a:effectRef idx="0">
            <a:schemeClr val="accent1"/>
          </a:effectRef>
          <a:fontRef idx="minor">
            <a:schemeClr val="tx1"/>
          </a:fontRef>
        </p:style>
      </p:cxnSp>
      <p:cxnSp>
        <p:nvCxnSpPr>
          <p:cNvPr id="146" name="直接箭头连接符 145">
            <a:extLst>
              <a:ext uri="{FF2B5EF4-FFF2-40B4-BE49-F238E27FC236}">
                <a16:creationId xmlns:a16="http://schemas.microsoft.com/office/drawing/2014/main" id="{08B785BC-D83B-955D-198A-08A6311F0B26}"/>
              </a:ext>
            </a:extLst>
          </p:cNvPr>
          <p:cNvCxnSpPr>
            <a:cxnSpLocks/>
          </p:cNvCxnSpPr>
          <p:nvPr/>
        </p:nvCxnSpPr>
        <p:spPr>
          <a:xfrm flipH="1">
            <a:off x="10340647" y="3552173"/>
            <a:ext cx="537163" cy="572061"/>
          </a:xfrm>
          <a:prstGeom prst="straightConnector1">
            <a:avLst/>
          </a:prstGeom>
          <a:ln w="38100">
            <a:headEnd type="arrow"/>
            <a:tailEnd type="arrow"/>
          </a:ln>
        </p:spPr>
        <p:style>
          <a:lnRef idx="1">
            <a:schemeClr val="accent1"/>
          </a:lnRef>
          <a:fillRef idx="0">
            <a:schemeClr val="accent1"/>
          </a:fillRef>
          <a:effectRef idx="0">
            <a:schemeClr val="accent1"/>
          </a:effectRef>
          <a:fontRef idx="minor">
            <a:schemeClr val="tx1"/>
          </a:fontRef>
        </p:style>
      </p:cxnSp>
      <p:grpSp>
        <p:nvGrpSpPr>
          <p:cNvPr id="149" name="组合 148">
            <a:extLst>
              <a:ext uri="{FF2B5EF4-FFF2-40B4-BE49-F238E27FC236}">
                <a16:creationId xmlns:a16="http://schemas.microsoft.com/office/drawing/2014/main" id="{C53F424C-BD96-7A81-94BE-0FCF598F4297}"/>
              </a:ext>
            </a:extLst>
          </p:cNvPr>
          <p:cNvGrpSpPr/>
          <p:nvPr/>
        </p:nvGrpSpPr>
        <p:grpSpPr>
          <a:xfrm>
            <a:off x="0" y="6458090"/>
            <a:ext cx="12222891" cy="523220"/>
            <a:chOff x="0" y="6458090"/>
            <a:chExt cx="12222891" cy="523220"/>
          </a:xfrm>
        </p:grpSpPr>
        <p:sp>
          <p:nvSpPr>
            <p:cNvPr id="150" name="矩形 149">
              <a:extLst>
                <a:ext uri="{FF2B5EF4-FFF2-40B4-BE49-F238E27FC236}">
                  <a16:creationId xmlns:a16="http://schemas.microsoft.com/office/drawing/2014/main" id="{8E645D5C-E59E-7228-F168-F90328337363}"/>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51" name="文本框 150">
              <a:extLst>
                <a:ext uri="{FF2B5EF4-FFF2-40B4-BE49-F238E27FC236}">
                  <a16:creationId xmlns:a16="http://schemas.microsoft.com/office/drawing/2014/main" id="{CAED9677-3EE5-DC71-3125-C27074E95A55}"/>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15</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152" name="椭圆 151">
              <a:extLst>
                <a:ext uri="{FF2B5EF4-FFF2-40B4-BE49-F238E27FC236}">
                  <a16:creationId xmlns:a16="http://schemas.microsoft.com/office/drawing/2014/main" id="{BA06C068-3970-42C0-2B72-903F57A6AF54}"/>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椭圆 152">
              <a:extLst>
                <a:ext uri="{FF2B5EF4-FFF2-40B4-BE49-F238E27FC236}">
                  <a16:creationId xmlns:a16="http://schemas.microsoft.com/office/drawing/2014/main" id="{EC4729DC-30F4-BCF0-066A-D31B40C0095A}"/>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椭圆 153">
              <a:extLst>
                <a:ext uri="{FF2B5EF4-FFF2-40B4-BE49-F238E27FC236}">
                  <a16:creationId xmlns:a16="http://schemas.microsoft.com/office/drawing/2014/main" id="{28A30936-26AD-85CA-6B51-42910C3614FB}"/>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椭圆 154">
              <a:extLst>
                <a:ext uri="{FF2B5EF4-FFF2-40B4-BE49-F238E27FC236}">
                  <a16:creationId xmlns:a16="http://schemas.microsoft.com/office/drawing/2014/main" id="{6DF40231-DE01-DC6E-82EB-55EAD433EE84}"/>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椭圆 155">
              <a:extLst>
                <a:ext uri="{FF2B5EF4-FFF2-40B4-BE49-F238E27FC236}">
                  <a16:creationId xmlns:a16="http://schemas.microsoft.com/office/drawing/2014/main" id="{9501592B-7F8A-F39A-3425-E42F4B52C338}"/>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椭圆 156">
              <a:extLst>
                <a:ext uri="{FF2B5EF4-FFF2-40B4-BE49-F238E27FC236}">
                  <a16:creationId xmlns:a16="http://schemas.microsoft.com/office/drawing/2014/main" id="{C8DB575D-A61D-9F7F-353A-EB47F9A9F164}"/>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椭圆 157">
              <a:extLst>
                <a:ext uri="{FF2B5EF4-FFF2-40B4-BE49-F238E27FC236}">
                  <a16:creationId xmlns:a16="http://schemas.microsoft.com/office/drawing/2014/main" id="{6B59C874-BF21-E00E-3273-F4278EA8E894}"/>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椭圆 158">
              <a:extLst>
                <a:ext uri="{FF2B5EF4-FFF2-40B4-BE49-F238E27FC236}">
                  <a16:creationId xmlns:a16="http://schemas.microsoft.com/office/drawing/2014/main" id="{B51D9C8E-05DD-3189-D41A-D5AC103DA380}"/>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椭圆 159">
              <a:extLst>
                <a:ext uri="{FF2B5EF4-FFF2-40B4-BE49-F238E27FC236}">
                  <a16:creationId xmlns:a16="http://schemas.microsoft.com/office/drawing/2014/main" id="{28C44A83-9073-6533-F400-1A02EE11B854}"/>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椭圆 160">
              <a:extLst>
                <a:ext uri="{FF2B5EF4-FFF2-40B4-BE49-F238E27FC236}">
                  <a16:creationId xmlns:a16="http://schemas.microsoft.com/office/drawing/2014/main" id="{024D9A33-7CE3-3840-4691-07698A327977}"/>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椭圆 161">
              <a:extLst>
                <a:ext uri="{FF2B5EF4-FFF2-40B4-BE49-F238E27FC236}">
                  <a16:creationId xmlns:a16="http://schemas.microsoft.com/office/drawing/2014/main" id="{849FE1CE-E0A7-D8D9-D8B5-508FE4ABF25B}"/>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a:extLst>
                <a:ext uri="{FF2B5EF4-FFF2-40B4-BE49-F238E27FC236}">
                  <a16:creationId xmlns:a16="http://schemas.microsoft.com/office/drawing/2014/main" id="{89594329-0FE9-6E9C-0BC9-D65BE25DB270}"/>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椭圆 163">
              <a:extLst>
                <a:ext uri="{FF2B5EF4-FFF2-40B4-BE49-F238E27FC236}">
                  <a16:creationId xmlns:a16="http://schemas.microsoft.com/office/drawing/2014/main" id="{3C8E4146-5033-0886-ABE9-3084855E5335}"/>
                </a:ext>
              </a:extLst>
            </p:cNvPr>
            <p:cNvSpPr/>
            <p:nvPr/>
          </p:nvSpPr>
          <p:spPr>
            <a:xfrm>
              <a:off x="4730822" y="6707692"/>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a:extLst>
                <a:ext uri="{FF2B5EF4-FFF2-40B4-BE49-F238E27FC236}">
                  <a16:creationId xmlns:a16="http://schemas.microsoft.com/office/drawing/2014/main" id="{F561226C-E178-AECE-D1F4-2BBC599041A6}"/>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椭圆 165">
              <a:extLst>
                <a:ext uri="{FF2B5EF4-FFF2-40B4-BE49-F238E27FC236}">
                  <a16:creationId xmlns:a16="http://schemas.microsoft.com/office/drawing/2014/main" id="{F06ABBFE-99C2-D888-B5C2-162105627451}"/>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椭圆 166">
              <a:extLst>
                <a:ext uri="{FF2B5EF4-FFF2-40B4-BE49-F238E27FC236}">
                  <a16:creationId xmlns:a16="http://schemas.microsoft.com/office/drawing/2014/main" id="{EAF0AE40-6E62-8C1C-9361-67208A4AFA03}"/>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椭圆 167">
              <a:extLst>
                <a:ext uri="{FF2B5EF4-FFF2-40B4-BE49-F238E27FC236}">
                  <a16:creationId xmlns:a16="http://schemas.microsoft.com/office/drawing/2014/main" id="{58298434-86FE-EE2C-D497-1545A4B701A3}"/>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椭圆 168">
              <a:extLst>
                <a:ext uri="{FF2B5EF4-FFF2-40B4-BE49-F238E27FC236}">
                  <a16:creationId xmlns:a16="http://schemas.microsoft.com/office/drawing/2014/main" id="{495FDFD5-162E-B4E3-1D51-DED2FB31710D}"/>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a:extLst>
                <a:ext uri="{FF2B5EF4-FFF2-40B4-BE49-F238E27FC236}">
                  <a16:creationId xmlns:a16="http://schemas.microsoft.com/office/drawing/2014/main" id="{360A315D-C6CF-F868-F009-27E414577A4B}"/>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a:extLst>
                <a:ext uri="{FF2B5EF4-FFF2-40B4-BE49-F238E27FC236}">
                  <a16:creationId xmlns:a16="http://schemas.microsoft.com/office/drawing/2014/main" id="{95D5DFCC-D68F-1C9D-5431-E4FDF4AC4562}"/>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a:extLst>
                <a:ext uri="{FF2B5EF4-FFF2-40B4-BE49-F238E27FC236}">
                  <a16:creationId xmlns:a16="http://schemas.microsoft.com/office/drawing/2014/main" id="{28770B60-A7CF-9264-8D9A-93F5F27BC726}"/>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a:extLst>
                <a:ext uri="{FF2B5EF4-FFF2-40B4-BE49-F238E27FC236}">
                  <a16:creationId xmlns:a16="http://schemas.microsoft.com/office/drawing/2014/main" id="{2D40CF42-E789-9DCC-429B-E9D3E63E7725}"/>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椭圆 173">
              <a:extLst>
                <a:ext uri="{FF2B5EF4-FFF2-40B4-BE49-F238E27FC236}">
                  <a16:creationId xmlns:a16="http://schemas.microsoft.com/office/drawing/2014/main" id="{862D0527-6D6A-C3C3-3D0B-CDD258BC4FFF}"/>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椭圆 174">
              <a:extLst>
                <a:ext uri="{FF2B5EF4-FFF2-40B4-BE49-F238E27FC236}">
                  <a16:creationId xmlns:a16="http://schemas.microsoft.com/office/drawing/2014/main" id="{FB94A0EB-D860-B138-6047-9F3AB0536C45}"/>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椭圆 175">
              <a:extLst>
                <a:ext uri="{FF2B5EF4-FFF2-40B4-BE49-F238E27FC236}">
                  <a16:creationId xmlns:a16="http://schemas.microsoft.com/office/drawing/2014/main" id="{E77468A1-A296-C360-34D4-1FA4D1BF0419}"/>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877690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25EE62-9F3B-BEBB-D3D0-C0558C4C94C0}"/>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01F2D875-F7C3-24C9-8345-5032521B7303}"/>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606CEBA4-802E-30E7-191D-AEDEAAE12D19}"/>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614E16F7-466C-7189-E53B-AF60E32FE927}"/>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1DB59522-CEAE-3748-EC0E-957BC3F44BE0}"/>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B7000E3E-CF6E-2173-3487-893EC865EF4B}"/>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32979694-78DA-A3AF-D855-3B09FB4BB3DB}"/>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3D6CD94E-53C5-5391-97F0-0D67538377BA}"/>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189660D4-708E-A624-DFCA-08BB5B711784}"/>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35234137-CFD2-DA9E-0DFA-5D9D2BA7DE3E}"/>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45145A83-933E-372E-0082-FA2D3C340B4F}"/>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098E9071-F386-90B6-B262-3845B7F91509}"/>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67C27B78-16F8-C362-0AB7-5DE3442183F7}"/>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11A7DDEF-9B04-A9AE-A072-1B4F62A2AC5E}"/>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5B1397DB-57AE-AE29-93C7-92ABAAC1FA0B}"/>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92B08CB7-099A-27D6-4BBC-4F5B8613CFA4}"/>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83697362-0D37-757C-C23F-D3E980B35B9C}"/>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667B518C-31BF-4BF0-B344-0D7707D0C473}"/>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2E34DB70-EBC5-811A-F37D-52563CA601FA}"/>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FC87E610-5017-26AB-9BE3-C390A94F28F3}"/>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B68BF86D-93F7-3505-3A81-F1A299306206}"/>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6B249869-4FBB-31A1-01D5-8886DB2A2FA4}"/>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9FCE03B8-1978-5F89-40A4-79DF258EFA87}"/>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51ACDCFC-8BF2-FECE-27DB-A48EC1955FFC}"/>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41D2FE4C-FCA6-E86F-F002-9C57EF3BD81C}"/>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2BC942E7-BC4D-2C65-3334-B628056CDC50}"/>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48011126-6064-E65F-10A6-72577E9A4069}"/>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1156BF24-61CA-BA74-1A2A-8E2A5AFC1B8F}"/>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CFE4AD72-F32F-AC02-0B8C-FA8686407A1F}"/>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EDB40582-A045-B3FF-D3F3-62F7D36D0A62}"/>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8E6468F3-3198-1F5F-BB7C-0F67FF5C133F}"/>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2030DFB9-9E5E-ED32-C4A6-DE69DF9E88AC}"/>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DBA65DAB-EF2D-0216-6D36-8675041B88C7}"/>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BEDF01DF-2209-D754-D75C-D0B34A70C96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6CF3C373-1CAB-EF7F-E449-1C0EE8FB8D63}"/>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13B9562C-8EA6-7A36-927E-A62FF6F6FC7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C5BBB044-E3FB-4128-8A24-BC75D48C747D}"/>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618B0734-D184-7C57-7503-3EFDCA881C38}"/>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0AD25285-6067-7FD2-CBBD-8E2770AAC85E}"/>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2C84B664-5C8C-EB1C-FEA6-005993CD3FA3}"/>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495D4BD7-6FE2-B080-72CB-E2CC2F9CB34F}"/>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A5207501-547A-23CF-3516-DF6851F32408}"/>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D1B7CA78-B964-516E-8803-E5453C9728FA}"/>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330B4156-E015-109B-FF51-E58CB02AD010}"/>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34FAE790-1676-5D6E-5EFF-7145E8BCE9C8}"/>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B9AA02B1-20CB-85BC-6D88-772CF8B92232}"/>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C4CA207A-FDC0-151B-CA22-3150B824E6C7}"/>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22220D46-0284-A290-A73A-EB1EE84CFB1F}"/>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990E8E71-6239-7926-8A52-B13F2D9D68C7}"/>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3E02CCF4-1817-E878-7BE5-2CFE11085AE7}"/>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68676AAB-D69C-A1C4-0EC1-3F176C9162CC}"/>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B8DFFC8B-D4E1-1BBC-55E0-D445F1061E96}"/>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B215AD5E-3826-6943-5255-3007E1A51A94}"/>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BD119D52-0BCB-BD19-EC8A-42BCA0311D78}"/>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4A84CF47-CA93-3862-FEF3-FD06C06F5DF1}"/>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C314E6C7-096B-957C-61DE-AAE19D79E198}"/>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C5A89DEA-8FEC-0055-A513-91E0D2D0E274}"/>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8FA97A0C-2BC2-EA5A-37DA-4C91D632C085}"/>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AA1670F3-F8DF-1C33-8D78-EF2BDE1FAAC5}"/>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B1B5EB69-00C2-8A50-87D2-41B993266528}"/>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C7884331-24B8-62A0-7713-21BC4C6B45C0}"/>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F6936136-B644-7FDC-240C-6D7E62A330AA}"/>
              </a:ext>
            </a:extLst>
          </p:cNvPr>
          <p:cNvSpPr txBox="1"/>
          <p:nvPr>
            <p:custDataLst>
              <p:tags r:id="rId1"/>
            </p:custDataLst>
          </p:nvPr>
        </p:nvSpPr>
        <p:spPr>
          <a:xfrm>
            <a:off x="420359" y="105116"/>
            <a:ext cx="53569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空间方位推理测试题自动生成</a:t>
            </a:r>
          </a:p>
        </p:txBody>
      </p:sp>
      <p:sp>
        <p:nvSpPr>
          <p:cNvPr id="2" name="文本框 1">
            <a:extLst>
              <a:ext uri="{FF2B5EF4-FFF2-40B4-BE49-F238E27FC236}">
                <a16:creationId xmlns:a16="http://schemas.microsoft.com/office/drawing/2014/main" id="{CB5EAC53-2AC2-4D37-E935-7939A059AD73}"/>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一、总体流程</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5" name="文本框 4">
            <a:extLst>
              <a:ext uri="{FF2B5EF4-FFF2-40B4-BE49-F238E27FC236}">
                <a16:creationId xmlns:a16="http://schemas.microsoft.com/office/drawing/2014/main" id="{032ACF75-27D6-D1FE-2F25-9E0795E927D9}"/>
              </a:ext>
            </a:extLst>
          </p:cNvPr>
          <p:cNvSpPr txBox="1"/>
          <p:nvPr/>
        </p:nvSpPr>
        <p:spPr>
          <a:xfrm>
            <a:off x="488494" y="1662509"/>
            <a:ext cx="11082677" cy="1418915"/>
          </a:xfrm>
          <a:prstGeom prst="rect">
            <a:avLst/>
          </a:prstGeom>
          <a:noFill/>
        </p:spPr>
        <p:txBody>
          <a:bodyPr wrap="square">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本框架的核心目标是基于结构化知识库自动生成自然语言文本数据。生成的语言数据的形式为包含“问题</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答案”对的测试题。为实现此目标，我们设计了自动化生成程序，它包含两个主要模块：推理模块和出题模块。其工作流程如图所示：</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pic>
        <p:nvPicPr>
          <p:cNvPr id="6" name="图片 5">
            <a:extLst>
              <a:ext uri="{FF2B5EF4-FFF2-40B4-BE49-F238E27FC236}">
                <a16:creationId xmlns:a16="http://schemas.microsoft.com/office/drawing/2014/main" id="{8CD3C550-D297-EBB1-E054-18BD0316414F}"/>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144462" y="3275718"/>
            <a:ext cx="7488777" cy="1507548"/>
          </a:xfrm>
          <a:prstGeom prst="rect">
            <a:avLst/>
          </a:prstGeom>
          <a:noFill/>
        </p:spPr>
      </p:pic>
      <p:sp>
        <p:nvSpPr>
          <p:cNvPr id="7" name="文本框 6">
            <a:extLst>
              <a:ext uri="{FF2B5EF4-FFF2-40B4-BE49-F238E27FC236}">
                <a16:creationId xmlns:a16="http://schemas.microsoft.com/office/drawing/2014/main" id="{D5CC82B0-52E7-8A43-4EB1-6B144F61A05C}"/>
              </a:ext>
            </a:extLst>
          </p:cNvPr>
          <p:cNvSpPr txBox="1"/>
          <p:nvPr/>
        </p:nvSpPr>
        <p:spPr>
          <a:xfrm>
            <a:off x="4225250" y="5162822"/>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自动化生成程序的工作流程</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8" name="组合 7">
            <a:extLst>
              <a:ext uri="{FF2B5EF4-FFF2-40B4-BE49-F238E27FC236}">
                <a16:creationId xmlns:a16="http://schemas.microsoft.com/office/drawing/2014/main" id="{A10A4686-7C33-F1AA-0465-D8A854E4B31B}"/>
              </a:ext>
            </a:extLst>
          </p:cNvPr>
          <p:cNvGrpSpPr/>
          <p:nvPr/>
        </p:nvGrpSpPr>
        <p:grpSpPr>
          <a:xfrm>
            <a:off x="0" y="6458090"/>
            <a:ext cx="12222891" cy="523220"/>
            <a:chOff x="0" y="6458090"/>
            <a:chExt cx="12222891" cy="523220"/>
          </a:xfrm>
        </p:grpSpPr>
        <p:sp>
          <p:nvSpPr>
            <p:cNvPr id="9" name="矩形 8">
              <a:extLst>
                <a:ext uri="{FF2B5EF4-FFF2-40B4-BE49-F238E27FC236}">
                  <a16:creationId xmlns:a16="http://schemas.microsoft.com/office/drawing/2014/main" id="{AB7DB337-591E-5173-600A-9FDDB318BC37}"/>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文本框 9">
              <a:extLst>
                <a:ext uri="{FF2B5EF4-FFF2-40B4-BE49-F238E27FC236}">
                  <a16:creationId xmlns:a16="http://schemas.microsoft.com/office/drawing/2014/main" id="{733A132C-2F78-BEA5-100A-BF6A93BA5746}"/>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16</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66" name="椭圆 65">
              <a:extLst>
                <a:ext uri="{FF2B5EF4-FFF2-40B4-BE49-F238E27FC236}">
                  <a16:creationId xmlns:a16="http://schemas.microsoft.com/office/drawing/2014/main" id="{7E77E2B8-3A30-EB75-08C7-4E11BCFE52CA}"/>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4FBECFF2-B03E-9803-0C72-2557EFC8241E}"/>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F5F01CFE-84CD-7766-668B-05DF2B39F8DD}"/>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17426F99-301F-92CF-16BB-CA1F2409FBD2}"/>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6A32DB60-7ED2-C925-92A9-6AA6E2FAE074}"/>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63D156E2-B7DA-D9E3-B240-DA47CE10A9FD}"/>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80E2B6A0-8F32-D850-B9EB-183DBBE7A1A7}"/>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B89E0931-F15A-F8A4-5C76-9D11954A826C}"/>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64FB70F5-8160-251C-B50A-56D0AE01C2EB}"/>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38B34DD0-9CC3-871B-C9F3-2A94A8384047}"/>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152BB2F9-0B3F-D2F6-C911-5F5791633718}"/>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C75FA07C-560D-CB56-42DE-471559B0E503}"/>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E25BB165-1B75-450A-445A-E533F96A7003}"/>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a:extLst>
                <a:ext uri="{FF2B5EF4-FFF2-40B4-BE49-F238E27FC236}">
                  <a16:creationId xmlns:a16="http://schemas.microsoft.com/office/drawing/2014/main" id="{DDD4B439-2A30-5985-A309-01C9A35877B6}"/>
                </a:ext>
              </a:extLst>
            </p:cNvPr>
            <p:cNvSpPr/>
            <p:nvPr/>
          </p:nvSpPr>
          <p:spPr>
            <a:xfrm>
              <a:off x="5456582" y="6707692"/>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FA736B6F-BA08-8658-2F39-84E9CA0022CF}"/>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0" name="椭圆 99">
              <a:extLst>
                <a:ext uri="{FF2B5EF4-FFF2-40B4-BE49-F238E27FC236}">
                  <a16:creationId xmlns:a16="http://schemas.microsoft.com/office/drawing/2014/main" id="{89DD025F-9CD6-C58D-32C2-AE7A4CA46D3D}"/>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id="{2EAA8A94-A5D5-4AE8-12C1-ED3AB08DA918}"/>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534B5314-E204-FCAD-1432-EC9614878317}"/>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a:extLst>
                <a:ext uri="{FF2B5EF4-FFF2-40B4-BE49-F238E27FC236}">
                  <a16:creationId xmlns:a16="http://schemas.microsoft.com/office/drawing/2014/main" id="{43B6E4B9-345E-21EB-5481-50206D706349}"/>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a:extLst>
                <a:ext uri="{FF2B5EF4-FFF2-40B4-BE49-F238E27FC236}">
                  <a16:creationId xmlns:a16="http://schemas.microsoft.com/office/drawing/2014/main" id="{1F5FB5F1-74E4-5DB7-813E-5D484F8C31CB}"/>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a:extLst>
                <a:ext uri="{FF2B5EF4-FFF2-40B4-BE49-F238E27FC236}">
                  <a16:creationId xmlns:a16="http://schemas.microsoft.com/office/drawing/2014/main" id="{E1C3DA0C-E41D-F24E-B831-32AC93395968}"/>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a:extLst>
                <a:ext uri="{FF2B5EF4-FFF2-40B4-BE49-F238E27FC236}">
                  <a16:creationId xmlns:a16="http://schemas.microsoft.com/office/drawing/2014/main" id="{9873D093-443E-7CE2-D4D8-86BD1870819E}"/>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a:extLst>
                <a:ext uri="{FF2B5EF4-FFF2-40B4-BE49-F238E27FC236}">
                  <a16:creationId xmlns:a16="http://schemas.microsoft.com/office/drawing/2014/main" id="{6C2BE854-43D5-1356-2988-E0F1AFB75BC4}"/>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a:extLst>
                <a:ext uri="{FF2B5EF4-FFF2-40B4-BE49-F238E27FC236}">
                  <a16:creationId xmlns:a16="http://schemas.microsoft.com/office/drawing/2014/main" id="{6C4B249A-90EE-7A11-8DBA-693CC48FBD1D}"/>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椭圆 124">
              <a:extLst>
                <a:ext uri="{FF2B5EF4-FFF2-40B4-BE49-F238E27FC236}">
                  <a16:creationId xmlns:a16="http://schemas.microsoft.com/office/drawing/2014/main" id="{784751F3-E327-81C1-DC73-93C9563E25FF}"/>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3398233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E66AFC-E332-ADEC-3575-0414E3E20FB4}"/>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D2A86C53-5957-BB22-F631-76E41A4D303C}"/>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ABA25CEB-637E-4D85-CC54-964C95722CAD}"/>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4500D94B-2CAD-DEBF-FF0B-EEF5C9E2C689}"/>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A6301290-3613-2904-A87E-367C5CC5E7A7}"/>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19FC206A-83DB-330E-7F57-AC0D22920A76}"/>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B3263C35-889F-AE1D-832D-556743F064DA}"/>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49C3CAF0-302A-2435-7C80-6D645095BAF1}"/>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87B06ABC-FF00-0AA0-D4E0-54C7590AEDB3}"/>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95EF8C69-7746-F684-A092-B63A1700F5B8}"/>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95A03B80-3958-5838-A824-18737A523915}"/>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745B348B-EB61-D252-A9E9-67738A386D71}"/>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92BB06FB-E79D-2663-7CA8-9678E38590D4}"/>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AD5C0FBB-F665-A428-A95B-04166CDA8FEA}"/>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C59977BE-A475-5BDA-5F5D-E23B4E0832FA}"/>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F0382986-A0CB-1045-4DC9-5DC8B399D521}"/>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50E8C107-8A71-BEEE-D46B-600EEE3F2A15}"/>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9C581747-C39D-320F-06D6-3584E54462A5}"/>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C6F9F303-BFE2-AECD-C79C-7329E3122880}"/>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0C1B4EA5-F4D1-5A3D-D32C-6399EC310772}"/>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92DB688B-1C94-D2B3-399D-3B1B6DEEE153}"/>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6A04F903-E0AA-9B41-B070-3E73D1ED0934}"/>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5F00B048-7833-A95E-3122-E63C7EFFDCEB}"/>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193E08B3-F86F-FFEC-EA5F-5E75E07E502C}"/>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FFCB22D1-0589-6AE1-87CA-9F659F2345CB}"/>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AD8EF780-43BC-FB7B-6D20-E2A0754AA46B}"/>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0D1BA395-5002-1561-28C1-8B15FFC35E0C}"/>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D8080C47-1F35-76E9-37C3-C5B07D34432E}"/>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45533B68-2BB4-B51F-50C9-07A3F30A9E76}"/>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CE045719-B233-8B0D-3DC5-7B95B86D704B}"/>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3F1A36EA-FB59-1BA4-E16C-ED6D1A0A9EFC}"/>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10104A3E-CDCF-10CC-230B-59AF4F995B7C}"/>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C5A92940-8DA5-B1B7-743B-72D55355FE41}"/>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A7A6D191-68DF-B788-6EE6-D8A7EF946B44}"/>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6E51ED40-F4E5-6D24-6DE9-043BB2CA021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31E851F5-00B3-8671-7D9E-3790E9DD314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30984244-3567-D7BD-C1AE-803632B4E2C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8C9A8251-3BD9-4903-8EC1-974DF92F0CA0}"/>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4A9C459A-7032-DE2D-0B1F-FDB3C91FFF68}"/>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E367A6C6-5657-08C9-2FE4-8B43EF0E56AF}"/>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73669C1B-E18E-1479-50E7-7B28717BD93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A25F5AB7-34D0-FEA8-0488-7580D53AD7CE}"/>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085832F9-B504-040D-2A36-8DDC021324D8}"/>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0D67B6C4-12F8-9895-7F15-571616C8C2B1}"/>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0B54C853-9938-649E-43C2-EEAC793D8BFE}"/>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63DA0678-3AEE-CC00-63F5-0CEA48320E08}"/>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8B22C3E6-FC53-C5F9-DC9A-330EAFAC98EB}"/>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81971225-A78C-FB85-912A-19273BD102E9}"/>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9448DCC0-E45B-9568-879D-5B6DF189B52B}"/>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F9BDCEB0-35C8-7F16-B5C8-95BA9C69FF69}"/>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4AF0EBC4-47E9-568D-A5AB-2A0892E09691}"/>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61B277BD-2EB2-4036-890B-C50B4225788E}"/>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65E33FC8-00F3-1E43-80DF-53E4AD3A44FE}"/>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6992BBC1-900D-E455-A81A-2CD2A3A73CED}"/>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24AF91FE-FEF1-C264-D9B2-1C72CDE56A0F}"/>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882658D6-B29C-D3A3-6FCC-763318890B6B}"/>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F04E271F-9785-682B-9915-C9D94760DECF}"/>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2D753C71-5FAF-F3C1-4989-ABA8CFA06FDE}"/>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FF3050C4-9F59-B774-41E4-D82C9C91D074}"/>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31578CAB-7093-ADA8-D0CB-2F44135C56B8}"/>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9FD4B8EA-1714-7EE1-E680-B6C7247F3412}"/>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EB3599F7-16D5-B8FF-79EA-881E2F07C8FD}"/>
              </a:ext>
            </a:extLst>
          </p:cNvPr>
          <p:cNvSpPr txBox="1"/>
          <p:nvPr>
            <p:custDataLst>
              <p:tags r:id="rId1"/>
            </p:custDataLst>
          </p:nvPr>
        </p:nvSpPr>
        <p:spPr>
          <a:xfrm>
            <a:off x="420359" y="105116"/>
            <a:ext cx="53569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空间方位推理测试题自动生成</a:t>
            </a:r>
          </a:p>
        </p:txBody>
      </p:sp>
      <p:sp>
        <p:nvSpPr>
          <p:cNvPr id="2" name="文本框 1">
            <a:extLst>
              <a:ext uri="{FF2B5EF4-FFF2-40B4-BE49-F238E27FC236}">
                <a16:creationId xmlns:a16="http://schemas.microsoft.com/office/drawing/2014/main" id="{D3F452D6-48F5-ED86-A780-CAB37451BE89}"/>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二、推理模块</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5" name="文本框 4">
            <a:extLst>
              <a:ext uri="{FF2B5EF4-FFF2-40B4-BE49-F238E27FC236}">
                <a16:creationId xmlns:a16="http://schemas.microsoft.com/office/drawing/2014/main" id="{EE306F86-C8A2-1076-ED0B-0416537F5B96}"/>
              </a:ext>
            </a:extLst>
          </p:cNvPr>
          <p:cNvSpPr txBox="1"/>
          <p:nvPr/>
        </p:nvSpPr>
        <p:spPr>
          <a:xfrm>
            <a:off x="524704" y="1532126"/>
            <a:ext cx="11082677" cy="495585"/>
          </a:xfrm>
          <a:prstGeom prst="rect">
            <a:avLst/>
          </a:prstGeom>
          <a:noFill/>
        </p:spPr>
        <p:txBody>
          <a:bodyPr wrap="square">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推理模块基于结构化知识库中存储的图式信息，依据实体间关系的逻辑约束规则进行自动推理。</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7" name="文本框 6">
            <a:extLst>
              <a:ext uri="{FF2B5EF4-FFF2-40B4-BE49-F238E27FC236}">
                <a16:creationId xmlns:a16="http://schemas.microsoft.com/office/drawing/2014/main" id="{77C2A6E4-9720-6829-75E8-5FCE565203A1}"/>
              </a:ext>
            </a:extLst>
          </p:cNvPr>
          <p:cNvSpPr txBox="1"/>
          <p:nvPr/>
        </p:nvSpPr>
        <p:spPr>
          <a:xfrm>
            <a:off x="4579804" y="5876557"/>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推理模块的工作流程</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3" name="组合 2">
            <a:extLst>
              <a:ext uri="{FF2B5EF4-FFF2-40B4-BE49-F238E27FC236}">
                <a16:creationId xmlns:a16="http://schemas.microsoft.com/office/drawing/2014/main" id="{8DBE1FEB-7B30-4E62-8860-CF925DC8670B}"/>
              </a:ext>
            </a:extLst>
          </p:cNvPr>
          <p:cNvGrpSpPr/>
          <p:nvPr/>
        </p:nvGrpSpPr>
        <p:grpSpPr>
          <a:xfrm>
            <a:off x="952130" y="2517987"/>
            <a:ext cx="2553070" cy="1846194"/>
            <a:chOff x="1557188" y="3053790"/>
            <a:chExt cx="1875098" cy="1469229"/>
          </a:xfrm>
        </p:grpSpPr>
        <p:sp>
          <p:nvSpPr>
            <p:cNvPr id="8" name="文本框 7">
              <a:extLst>
                <a:ext uri="{FF2B5EF4-FFF2-40B4-BE49-F238E27FC236}">
                  <a16:creationId xmlns:a16="http://schemas.microsoft.com/office/drawing/2014/main" id="{505862A5-48B7-6514-ACBA-D6E8F9CD555C}"/>
                </a:ext>
              </a:extLst>
            </p:cNvPr>
            <p:cNvSpPr txBox="1"/>
            <p:nvPr/>
          </p:nvSpPr>
          <p:spPr>
            <a:xfrm>
              <a:off x="1775513" y="3613972"/>
              <a:ext cx="1506031" cy="812515"/>
            </a:xfrm>
            <a:prstGeom prst="rect">
              <a:avLst/>
            </a:prstGeom>
            <a:noFill/>
          </p:spPr>
          <p:txBody>
            <a:bodyPr wrap="none" rtlCol="0">
              <a:spAutoFit/>
            </a:bodyPr>
            <a:lstStyle/>
            <a:p>
              <a:pPr lvl="0" algn="just">
                <a:lnSpc>
                  <a:spcPct val="150000"/>
                </a:lnSpc>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的右手边  </a:t>
              </a:r>
            </a:p>
            <a:p>
              <a:pPr lvl="0" algn="just">
                <a:lnSpc>
                  <a:spcPct val="150000"/>
                </a:lnSpc>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的正对面</a:t>
              </a:r>
            </a:p>
            <a:p>
              <a:pPr lvl="0" algn="just">
                <a:lnSpc>
                  <a:spcPct val="150000"/>
                </a:lnSpc>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3</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的右手边</a:t>
              </a:r>
              <a:endPar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9" name="流程图: 磁盘 8">
              <a:extLst>
                <a:ext uri="{FF2B5EF4-FFF2-40B4-BE49-F238E27FC236}">
                  <a16:creationId xmlns:a16="http://schemas.microsoft.com/office/drawing/2014/main" id="{88F0B05A-3F6A-20D4-F72B-5CB933A0257E}"/>
                </a:ext>
              </a:extLst>
            </p:cNvPr>
            <p:cNvSpPr/>
            <p:nvPr/>
          </p:nvSpPr>
          <p:spPr>
            <a:xfrm>
              <a:off x="1557188" y="3053790"/>
              <a:ext cx="1875098" cy="1469229"/>
            </a:xfrm>
            <a:prstGeom prst="flowChartMagneticDisk">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文本框 9">
            <a:extLst>
              <a:ext uri="{FF2B5EF4-FFF2-40B4-BE49-F238E27FC236}">
                <a16:creationId xmlns:a16="http://schemas.microsoft.com/office/drawing/2014/main" id="{F3848224-9F8B-A9E3-A09B-8C3A57E439E4}"/>
              </a:ext>
            </a:extLst>
          </p:cNvPr>
          <p:cNvSpPr txBox="1"/>
          <p:nvPr/>
        </p:nvSpPr>
        <p:spPr>
          <a:xfrm>
            <a:off x="426839" y="4683778"/>
            <a:ext cx="359545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步骤</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初始化事实库：加载初始事实</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66" name="文本框 65">
            <a:extLst>
              <a:ext uri="{FF2B5EF4-FFF2-40B4-BE49-F238E27FC236}">
                <a16:creationId xmlns:a16="http://schemas.microsoft.com/office/drawing/2014/main" id="{B02F2BE7-9482-42F0-45AC-1FE64D175F9E}"/>
              </a:ext>
            </a:extLst>
          </p:cNvPr>
          <p:cNvSpPr txBox="1"/>
          <p:nvPr/>
        </p:nvSpPr>
        <p:spPr>
          <a:xfrm>
            <a:off x="1249394" y="2616991"/>
            <a:ext cx="21163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初始事实库</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70" name="箭头: 下 69">
            <a:extLst>
              <a:ext uri="{FF2B5EF4-FFF2-40B4-BE49-F238E27FC236}">
                <a16:creationId xmlns:a16="http://schemas.microsoft.com/office/drawing/2014/main" id="{0E72F34C-9FF2-70C7-01A4-84FAA2518193}"/>
              </a:ext>
            </a:extLst>
          </p:cNvPr>
          <p:cNvSpPr>
            <a:spLocks noChangeAspect="1"/>
          </p:cNvSpPr>
          <p:nvPr/>
        </p:nvSpPr>
        <p:spPr>
          <a:xfrm rot="16200000">
            <a:off x="4015222" y="3309883"/>
            <a:ext cx="430909" cy="540154"/>
          </a:xfrm>
          <a:prstGeom prst="downArrow">
            <a:avLst/>
          </a:prstGeom>
          <a:solidFill>
            <a:schemeClr val="tx2">
              <a:alpha val="30000"/>
            </a:schemeClr>
          </a:solidFill>
          <a:ln w="605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cs"/>
            </a:endParaRPr>
          </a:p>
        </p:txBody>
      </p:sp>
      <p:sp>
        <p:nvSpPr>
          <p:cNvPr id="71" name="文本框 70">
            <a:extLst>
              <a:ext uri="{FF2B5EF4-FFF2-40B4-BE49-F238E27FC236}">
                <a16:creationId xmlns:a16="http://schemas.microsoft.com/office/drawing/2014/main" id="{4D5BE8DF-14B9-8D11-1A85-1233369C1BC4}"/>
              </a:ext>
            </a:extLst>
          </p:cNvPr>
          <p:cNvSpPr txBox="1"/>
          <p:nvPr/>
        </p:nvSpPr>
        <p:spPr>
          <a:xfrm>
            <a:off x="4103841" y="4669102"/>
            <a:ext cx="3595459"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步骤</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迭代推理：对事实库应用逻辑关系和推理规则</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72" name="箭头: 上弧形 71">
            <a:extLst>
              <a:ext uri="{FF2B5EF4-FFF2-40B4-BE49-F238E27FC236}">
                <a16:creationId xmlns:a16="http://schemas.microsoft.com/office/drawing/2014/main" id="{C036A0E0-B960-88F7-6D2F-449EC28F98E4}"/>
              </a:ext>
            </a:extLst>
          </p:cNvPr>
          <p:cNvSpPr/>
          <p:nvPr/>
        </p:nvSpPr>
        <p:spPr>
          <a:xfrm rot="20499525">
            <a:off x="5395817" y="3150624"/>
            <a:ext cx="842745" cy="376377"/>
          </a:xfrm>
          <a:prstGeom prst="curved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3" name="箭头: 上弧形 72">
            <a:extLst>
              <a:ext uri="{FF2B5EF4-FFF2-40B4-BE49-F238E27FC236}">
                <a16:creationId xmlns:a16="http://schemas.microsoft.com/office/drawing/2014/main" id="{E8BA8702-AFE8-D095-7AC7-B7457700CAA2}"/>
              </a:ext>
            </a:extLst>
          </p:cNvPr>
          <p:cNvSpPr/>
          <p:nvPr/>
        </p:nvSpPr>
        <p:spPr>
          <a:xfrm rot="9398509">
            <a:off x="5276390" y="3685481"/>
            <a:ext cx="842745" cy="376377"/>
          </a:xfrm>
          <a:prstGeom prst="curved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5" name="文本框 74">
            <a:extLst>
              <a:ext uri="{FF2B5EF4-FFF2-40B4-BE49-F238E27FC236}">
                <a16:creationId xmlns:a16="http://schemas.microsoft.com/office/drawing/2014/main" id="{F4335519-A0BD-B7B3-02DF-FB1FCB3B5F8F}"/>
              </a:ext>
            </a:extLst>
          </p:cNvPr>
          <p:cNvSpPr txBox="1"/>
          <p:nvPr/>
        </p:nvSpPr>
        <p:spPr>
          <a:xfrm>
            <a:off x="5293988" y="2722076"/>
            <a:ext cx="1215167" cy="369332"/>
          </a:xfrm>
          <a:prstGeom prst="rect">
            <a:avLst/>
          </a:prstGeom>
          <a:noFill/>
        </p:spPr>
        <p:txBody>
          <a:bodyPr wrap="square">
            <a:spAutoFit/>
          </a:bodyPr>
          <a:lstStyle/>
          <a:p>
            <a:r>
              <a:rPr kumimoji="0" lang="zh-CN"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逻辑关系</a:t>
            </a:r>
            <a:endParaRPr lang="zh-CN" altLang="en-US" dirty="0"/>
          </a:p>
        </p:txBody>
      </p:sp>
      <p:sp>
        <p:nvSpPr>
          <p:cNvPr id="76" name="文本框 75">
            <a:extLst>
              <a:ext uri="{FF2B5EF4-FFF2-40B4-BE49-F238E27FC236}">
                <a16:creationId xmlns:a16="http://schemas.microsoft.com/office/drawing/2014/main" id="{64A54918-5C00-A019-0DF6-27C280B4D3E3}"/>
              </a:ext>
            </a:extLst>
          </p:cNvPr>
          <p:cNvSpPr txBox="1"/>
          <p:nvPr/>
        </p:nvSpPr>
        <p:spPr>
          <a:xfrm>
            <a:off x="5293988" y="4133405"/>
            <a:ext cx="1215167" cy="369332"/>
          </a:xfrm>
          <a:prstGeom prst="rect">
            <a:avLst/>
          </a:prstGeom>
          <a:noFill/>
        </p:spPr>
        <p:txBody>
          <a:bodyPr wrap="square">
            <a:spAutoFit/>
          </a:bodyPr>
          <a:lstStyle/>
          <a:p>
            <a:r>
              <a:rPr kumimoji="0" lang="zh-CN"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推导规则</a:t>
            </a:r>
            <a:endParaRPr lang="zh-CN" altLang="en-US" dirty="0"/>
          </a:p>
        </p:txBody>
      </p:sp>
      <p:sp>
        <p:nvSpPr>
          <p:cNvPr id="83" name="箭头: 下 82">
            <a:extLst>
              <a:ext uri="{FF2B5EF4-FFF2-40B4-BE49-F238E27FC236}">
                <a16:creationId xmlns:a16="http://schemas.microsoft.com/office/drawing/2014/main" id="{243B1993-15EB-6A8B-42ED-A9B2E9786328}"/>
              </a:ext>
            </a:extLst>
          </p:cNvPr>
          <p:cNvSpPr>
            <a:spLocks noChangeAspect="1"/>
          </p:cNvSpPr>
          <p:nvPr/>
        </p:nvSpPr>
        <p:spPr>
          <a:xfrm rot="16200000">
            <a:off x="7255882" y="3284189"/>
            <a:ext cx="430909" cy="540154"/>
          </a:xfrm>
          <a:prstGeom prst="downArrow">
            <a:avLst/>
          </a:prstGeom>
          <a:solidFill>
            <a:schemeClr val="tx2">
              <a:alpha val="30000"/>
            </a:schemeClr>
          </a:solidFill>
          <a:ln w="605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cs"/>
            </a:endParaRPr>
          </a:p>
        </p:txBody>
      </p:sp>
      <p:sp>
        <p:nvSpPr>
          <p:cNvPr id="88" name="文本框 87">
            <a:extLst>
              <a:ext uri="{FF2B5EF4-FFF2-40B4-BE49-F238E27FC236}">
                <a16:creationId xmlns:a16="http://schemas.microsoft.com/office/drawing/2014/main" id="{F8D80573-B7BB-5E8F-EC33-D5E86CACCCCD}"/>
              </a:ext>
            </a:extLst>
          </p:cNvPr>
          <p:cNvSpPr txBox="1"/>
          <p:nvPr/>
        </p:nvSpPr>
        <p:spPr>
          <a:xfrm>
            <a:off x="7912302" y="4647008"/>
            <a:ext cx="4066696"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步骤</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3</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更新事实库：直到无新事实产生，</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输出全量事实库</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90" name="组合 89">
            <a:extLst>
              <a:ext uri="{FF2B5EF4-FFF2-40B4-BE49-F238E27FC236}">
                <a16:creationId xmlns:a16="http://schemas.microsoft.com/office/drawing/2014/main" id="{19B3A961-1C24-8FC6-0AC1-3B2B70ABB9B0}"/>
              </a:ext>
            </a:extLst>
          </p:cNvPr>
          <p:cNvGrpSpPr/>
          <p:nvPr/>
        </p:nvGrpSpPr>
        <p:grpSpPr>
          <a:xfrm>
            <a:off x="8478785" y="2610742"/>
            <a:ext cx="2553070" cy="1846194"/>
            <a:chOff x="8478785" y="2610742"/>
            <a:chExt cx="2553070" cy="1846194"/>
          </a:xfrm>
        </p:grpSpPr>
        <p:grpSp>
          <p:nvGrpSpPr>
            <p:cNvPr id="84" name="组合 83">
              <a:extLst>
                <a:ext uri="{FF2B5EF4-FFF2-40B4-BE49-F238E27FC236}">
                  <a16:creationId xmlns:a16="http://schemas.microsoft.com/office/drawing/2014/main" id="{3597084D-4624-9086-603D-797AA6C69C23}"/>
                </a:ext>
              </a:extLst>
            </p:cNvPr>
            <p:cNvGrpSpPr/>
            <p:nvPr/>
          </p:nvGrpSpPr>
          <p:grpSpPr>
            <a:xfrm>
              <a:off x="8478785" y="2610742"/>
              <a:ext cx="2553070" cy="1846194"/>
              <a:chOff x="1557188" y="3053790"/>
              <a:chExt cx="1875098" cy="1469229"/>
            </a:xfrm>
          </p:grpSpPr>
          <p:sp>
            <p:nvSpPr>
              <p:cNvPr id="85" name="文本框 84">
                <a:extLst>
                  <a:ext uri="{FF2B5EF4-FFF2-40B4-BE49-F238E27FC236}">
                    <a16:creationId xmlns:a16="http://schemas.microsoft.com/office/drawing/2014/main" id="{E944F161-277D-7D03-E08F-7F7A7711968E}"/>
                  </a:ext>
                </a:extLst>
              </p:cNvPr>
              <p:cNvSpPr txBox="1"/>
              <p:nvPr/>
            </p:nvSpPr>
            <p:spPr>
              <a:xfrm>
                <a:off x="2460692" y="3613972"/>
                <a:ext cx="135675" cy="299890"/>
              </a:xfrm>
              <a:prstGeom prst="rect">
                <a:avLst/>
              </a:prstGeom>
              <a:noFill/>
            </p:spPr>
            <p:txBody>
              <a:bodyPr wrap="none" rtlCol="0">
                <a:spAutoFit/>
              </a:bodyPr>
              <a:lstStyle/>
              <a:p>
                <a:pPr lvl="0" algn="just">
                  <a:lnSpc>
                    <a:spcPct val="150000"/>
                  </a:lnSpc>
                  <a:defRPr/>
                </a:pPr>
                <a:endPar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86" name="流程图: 磁盘 85">
                <a:extLst>
                  <a:ext uri="{FF2B5EF4-FFF2-40B4-BE49-F238E27FC236}">
                    <a16:creationId xmlns:a16="http://schemas.microsoft.com/office/drawing/2014/main" id="{D89EB5A0-E399-0BE4-A4D9-A88FFF1BAFF8}"/>
                  </a:ext>
                </a:extLst>
              </p:cNvPr>
              <p:cNvSpPr/>
              <p:nvPr/>
            </p:nvSpPr>
            <p:spPr>
              <a:xfrm>
                <a:off x="1557188" y="3053790"/>
                <a:ext cx="1875098" cy="1469229"/>
              </a:xfrm>
              <a:prstGeom prst="flowChartMagneticDisk">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87" name="文本框 86">
              <a:extLst>
                <a:ext uri="{FF2B5EF4-FFF2-40B4-BE49-F238E27FC236}">
                  <a16:creationId xmlns:a16="http://schemas.microsoft.com/office/drawing/2014/main" id="{D5A7879B-7098-3BC1-27D7-28799DBCE26F}"/>
                </a:ext>
              </a:extLst>
            </p:cNvPr>
            <p:cNvSpPr txBox="1"/>
            <p:nvPr/>
          </p:nvSpPr>
          <p:spPr>
            <a:xfrm>
              <a:off x="8776049" y="2709746"/>
              <a:ext cx="21163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全量事实库</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89" name="文本框 88">
              <a:extLst>
                <a:ext uri="{FF2B5EF4-FFF2-40B4-BE49-F238E27FC236}">
                  <a16:creationId xmlns:a16="http://schemas.microsoft.com/office/drawing/2014/main" id="{CF69D243-2E4B-CC53-96AA-DAB0B0B20A23}"/>
                </a:ext>
              </a:extLst>
            </p:cNvPr>
            <p:cNvSpPr txBox="1"/>
            <p:nvPr/>
          </p:nvSpPr>
          <p:spPr>
            <a:xfrm>
              <a:off x="8731165" y="3258199"/>
              <a:ext cx="2140330" cy="1020985"/>
            </a:xfrm>
            <a:prstGeom prst="rect">
              <a:avLst/>
            </a:prstGeom>
            <a:noFill/>
          </p:spPr>
          <p:txBody>
            <a:bodyPr wrap="none" rtlCol="0">
              <a:spAutoFit/>
            </a:bodyPr>
            <a:lstStyle/>
            <a:p>
              <a:pPr lvl="0" algn="just">
                <a:lnSpc>
                  <a:spcPct val="150000"/>
                </a:lnSpc>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的右手边  </a:t>
              </a:r>
            </a:p>
            <a:p>
              <a:pPr lvl="0" algn="ctr">
                <a:lnSpc>
                  <a:spcPct val="150000"/>
                </a:lnSpc>
                <a:defRPr/>
              </a:pP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lvl="0" algn="just">
                <a:lnSpc>
                  <a:spcPct val="150000"/>
                </a:lnSpc>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158</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的斜对面</a:t>
              </a:r>
              <a:endPar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grpSp>
        <p:nvGrpSpPr>
          <p:cNvPr id="91" name="组合 90">
            <a:extLst>
              <a:ext uri="{FF2B5EF4-FFF2-40B4-BE49-F238E27FC236}">
                <a16:creationId xmlns:a16="http://schemas.microsoft.com/office/drawing/2014/main" id="{E53E7854-C96C-EAA2-F80C-1BF6308B2264}"/>
              </a:ext>
            </a:extLst>
          </p:cNvPr>
          <p:cNvGrpSpPr/>
          <p:nvPr/>
        </p:nvGrpSpPr>
        <p:grpSpPr>
          <a:xfrm>
            <a:off x="0" y="6458090"/>
            <a:ext cx="12222891" cy="523220"/>
            <a:chOff x="0" y="6458090"/>
            <a:chExt cx="12222891" cy="523220"/>
          </a:xfrm>
        </p:grpSpPr>
        <p:sp>
          <p:nvSpPr>
            <p:cNvPr id="92" name="矩形 91">
              <a:extLst>
                <a:ext uri="{FF2B5EF4-FFF2-40B4-BE49-F238E27FC236}">
                  <a16:creationId xmlns:a16="http://schemas.microsoft.com/office/drawing/2014/main" id="{1A6E1D59-C434-9C8D-040D-68B8BC51E389}"/>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3" name="文本框 92">
              <a:extLst>
                <a:ext uri="{FF2B5EF4-FFF2-40B4-BE49-F238E27FC236}">
                  <a16:creationId xmlns:a16="http://schemas.microsoft.com/office/drawing/2014/main" id="{025F1197-55EE-BB3C-8359-9E7FEC826BA6}"/>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17</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94" name="椭圆 93">
              <a:extLst>
                <a:ext uri="{FF2B5EF4-FFF2-40B4-BE49-F238E27FC236}">
                  <a16:creationId xmlns:a16="http://schemas.microsoft.com/office/drawing/2014/main" id="{31ABAD48-B91F-5947-19D9-EF80373C62D1}"/>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a:extLst>
                <a:ext uri="{FF2B5EF4-FFF2-40B4-BE49-F238E27FC236}">
                  <a16:creationId xmlns:a16="http://schemas.microsoft.com/office/drawing/2014/main" id="{C346B723-F287-BF3E-E2C9-310AE3D73EEB}"/>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a:extLst>
                <a:ext uri="{FF2B5EF4-FFF2-40B4-BE49-F238E27FC236}">
                  <a16:creationId xmlns:a16="http://schemas.microsoft.com/office/drawing/2014/main" id="{071A6A96-1FDC-116A-9141-F365B0ACCE5C}"/>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a16="http://schemas.microsoft.com/office/drawing/2014/main" id="{F0643A80-0152-52F5-D963-543F9D85C6D3}"/>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a:extLst>
                <a:ext uri="{FF2B5EF4-FFF2-40B4-BE49-F238E27FC236}">
                  <a16:creationId xmlns:a16="http://schemas.microsoft.com/office/drawing/2014/main" id="{870FDAD9-DE6F-77B4-864A-6918BA4542F6}"/>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4E418915-D5B7-4DE2-B648-AF6513C86076}"/>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id="{F8F891CD-B9F9-831A-E4E7-2D64DF8C074B}"/>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id="{1A8845BC-2990-404C-4500-57A13B489078}"/>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C961D93F-B219-04B1-5845-6367481CA785}"/>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a:extLst>
                <a:ext uri="{FF2B5EF4-FFF2-40B4-BE49-F238E27FC236}">
                  <a16:creationId xmlns:a16="http://schemas.microsoft.com/office/drawing/2014/main" id="{3B8E1D3B-E8BA-7C63-6C75-9C5813569113}"/>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a:extLst>
                <a:ext uri="{FF2B5EF4-FFF2-40B4-BE49-F238E27FC236}">
                  <a16:creationId xmlns:a16="http://schemas.microsoft.com/office/drawing/2014/main" id="{1054682C-3753-D18A-21EE-D3BD377FD49E}"/>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a:extLst>
                <a:ext uri="{FF2B5EF4-FFF2-40B4-BE49-F238E27FC236}">
                  <a16:creationId xmlns:a16="http://schemas.microsoft.com/office/drawing/2014/main" id="{E6F4ADC8-33B6-3EC5-8265-8D2F46BCDD79}"/>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a:extLst>
                <a:ext uri="{FF2B5EF4-FFF2-40B4-BE49-F238E27FC236}">
                  <a16:creationId xmlns:a16="http://schemas.microsoft.com/office/drawing/2014/main" id="{AE9F6168-450C-AEE8-64CC-C49F3B771C5B}"/>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119">
              <a:extLst>
                <a:ext uri="{FF2B5EF4-FFF2-40B4-BE49-F238E27FC236}">
                  <a16:creationId xmlns:a16="http://schemas.microsoft.com/office/drawing/2014/main" id="{E6F14124-EAC5-3A3C-70C7-EA9546D92FD5}"/>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a:extLst>
                <a:ext uri="{FF2B5EF4-FFF2-40B4-BE49-F238E27FC236}">
                  <a16:creationId xmlns:a16="http://schemas.microsoft.com/office/drawing/2014/main" id="{A93CBB8C-811E-6BC2-8DBB-C4338B99492E}"/>
                </a:ext>
              </a:extLst>
            </p:cNvPr>
            <p:cNvSpPr/>
            <p:nvPr/>
          </p:nvSpPr>
          <p:spPr>
            <a:xfrm>
              <a:off x="5794410" y="6707694"/>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a:extLst>
                <a:ext uri="{FF2B5EF4-FFF2-40B4-BE49-F238E27FC236}">
                  <a16:creationId xmlns:a16="http://schemas.microsoft.com/office/drawing/2014/main" id="{DFBA166D-0729-F3F7-92AB-30C3F7BD0153}"/>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椭圆 122">
              <a:extLst>
                <a:ext uri="{FF2B5EF4-FFF2-40B4-BE49-F238E27FC236}">
                  <a16:creationId xmlns:a16="http://schemas.microsoft.com/office/drawing/2014/main" id="{576B6632-515F-02B2-1723-2F24615BBE7E}"/>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a:extLst>
                <a:ext uri="{FF2B5EF4-FFF2-40B4-BE49-F238E27FC236}">
                  <a16:creationId xmlns:a16="http://schemas.microsoft.com/office/drawing/2014/main" id="{3DDAD4BD-40A4-A113-EDDD-2BDC5E4B86A6}"/>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椭圆 124">
              <a:extLst>
                <a:ext uri="{FF2B5EF4-FFF2-40B4-BE49-F238E27FC236}">
                  <a16:creationId xmlns:a16="http://schemas.microsoft.com/office/drawing/2014/main" id="{16865275-4B93-F32F-A293-27F3EE178915}"/>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a:extLst>
                <a:ext uri="{FF2B5EF4-FFF2-40B4-BE49-F238E27FC236}">
                  <a16:creationId xmlns:a16="http://schemas.microsoft.com/office/drawing/2014/main" id="{D36FF93C-4258-80AD-65F8-15178D35607C}"/>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椭圆 126">
              <a:extLst>
                <a:ext uri="{FF2B5EF4-FFF2-40B4-BE49-F238E27FC236}">
                  <a16:creationId xmlns:a16="http://schemas.microsoft.com/office/drawing/2014/main" id="{C09283F3-58FE-9DB9-EB71-6275AE0D7B8D}"/>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a:extLst>
                <a:ext uri="{FF2B5EF4-FFF2-40B4-BE49-F238E27FC236}">
                  <a16:creationId xmlns:a16="http://schemas.microsoft.com/office/drawing/2014/main" id="{F19C7296-F102-9F19-1A2A-188990AC2CFD}"/>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a:extLst>
                <a:ext uri="{FF2B5EF4-FFF2-40B4-BE49-F238E27FC236}">
                  <a16:creationId xmlns:a16="http://schemas.microsoft.com/office/drawing/2014/main" id="{E99EA102-5531-4A3A-ABAD-6BE4C529E7D8}"/>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a:extLst>
                <a:ext uri="{FF2B5EF4-FFF2-40B4-BE49-F238E27FC236}">
                  <a16:creationId xmlns:a16="http://schemas.microsoft.com/office/drawing/2014/main" id="{F4AAE26E-8A85-B331-5AFB-3E8A6DDE65CF}"/>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a:extLst>
                <a:ext uri="{FF2B5EF4-FFF2-40B4-BE49-F238E27FC236}">
                  <a16:creationId xmlns:a16="http://schemas.microsoft.com/office/drawing/2014/main" id="{ABFC58B0-50CD-0F6C-6A92-E2D96CAF46E6}"/>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883345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793611-D798-C78D-64DF-0277197DF033}"/>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DA760AE8-622A-4759-78A2-8A35AA423C25}"/>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545F5BD8-8319-AE78-002A-53F222CF961E}"/>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02B8BD8B-CEDB-0696-FEFD-E901FDD76C29}"/>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2E5A1631-3183-F5D6-4BC5-EBAAFF54ED6B}"/>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8E5DF186-CF97-2CB7-5832-D9A6DF161837}"/>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449A7051-E396-3A47-8B5A-5FB3C5587B2A}"/>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73F6B91F-187B-9E1A-BA74-D51F6CDA37D2}"/>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AF8F3167-C655-B863-9090-DF5965D25603}"/>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814398DA-2CD3-1CD4-BD66-D8B5FD6ABD45}"/>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AD8056C4-575B-1F93-2322-C8C6E58194C1}"/>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3F9EA779-5D9F-4620-C129-8A009E694502}"/>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4B86683C-7881-7908-84C2-D16F5840A12D}"/>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3368C761-5844-F63E-044D-24D5F9BC33AA}"/>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6D84E1FA-CA0F-5050-26CB-527A6189EE8D}"/>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C04EC75F-31C4-8F12-5A22-DC8A9FC46FCC}"/>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F19324F4-87C3-E98E-7CD7-96A6D7088637}"/>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72AF6C27-E4C3-821C-7F9F-5E3B4210E65D}"/>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CF65CD89-40CD-89EF-65E8-E0DCCD831CF8}"/>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D92FA526-21D1-17A6-8F32-26DDFAF0EEBA}"/>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02557FEB-C69E-E37F-D1A3-23881518DCC9}"/>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2EF3A5F6-C2F2-B70B-6D9F-25D68D8EA19C}"/>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59EB26E2-B886-57CA-D09C-DB70D2858A6C}"/>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AC34CBC8-5C2E-7B4E-AB28-802C3562DD97}"/>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2B1960E6-F09B-1BBA-7EEC-CE61D48CAEEF}"/>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67D3E378-CF5B-5A5B-EC9E-DD3E961B68F7}"/>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DD9C5469-4EF0-945C-4854-584411B218F8}"/>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2189E28F-B22D-99CD-142D-E8B20E73E142}"/>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9065DB35-8F7D-18EC-F178-870590DBADB3}"/>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EBBA6CCD-76DC-E257-39C7-ED6CB7736B26}"/>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BD52DD01-D2F4-62B7-41DC-385B513EC52F}"/>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78A8A40B-7152-F231-C939-CE9EEADB5D31}"/>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04844C1E-C95B-CAAA-8374-369848782BE5}"/>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200F12F6-1037-1E68-EEA6-51666870AA0B}"/>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87F720DC-659C-DD2C-8DC2-A15F2FDA0273}"/>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AB951DC2-521B-BE71-D7ED-6009CF8BB34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A0A0BBBA-64DD-1A6F-D19B-02E361C4631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AFC17B02-05EC-2E6F-7F05-54DAC96E9D0D}"/>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2DA17919-1396-8331-C535-42B5B3BE6156}"/>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29186724-8E2A-14C2-1B49-E68F54A3656B}"/>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E94EEC09-17EB-7811-41CF-CFD444E4F695}"/>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F48332DB-27CF-6CC8-7677-DDE59417EAE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3E23F909-EA66-4D09-CF7B-22B20B5246B6}"/>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A41232FC-DA91-B5B6-3E2B-FA43C6409830}"/>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FEDB15B6-5744-7E66-1E0A-0916DCC1E37F}"/>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8EEECBC1-9850-8FED-2386-9039CB22360A}"/>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AE32E147-73DA-F3AD-418F-BD9061F31D0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D40AF174-7548-811F-224D-4A0866A56E5B}"/>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D161701D-8F68-2AC3-9B70-C508F98A2B58}"/>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AE16653A-1253-BCD5-E041-D72D92DE1C65}"/>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63BC4D90-DBC8-6F49-6AB7-862C227215F7}"/>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10710B07-8BEE-FB3B-27C1-B65C64B5B973}"/>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A096A6A7-68E6-24FF-AE86-02AFF7285638}"/>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F8F05B80-A6DC-FF17-170A-F43389B3A592}"/>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D86501DB-4CE7-F65E-D70D-913EBF57FA96}"/>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D97379D1-6936-4321-A230-5DA6D3A5274B}"/>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A4B3C2AA-E66F-0571-871A-838A6AE15FE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C1E50AE0-435E-9E58-A30C-950B857BB62F}"/>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6C3F391F-A454-2858-2E2F-5DB870F01834}"/>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8210BD08-C5AB-D79B-41EF-32321EC74AA0}"/>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0B654060-9F25-038E-2622-0FC2C43F7352}"/>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FFF123CB-E9A3-BF9A-1BDC-A317213CBB40}"/>
              </a:ext>
            </a:extLst>
          </p:cNvPr>
          <p:cNvSpPr txBox="1"/>
          <p:nvPr>
            <p:custDataLst>
              <p:tags r:id="rId1"/>
            </p:custDataLst>
          </p:nvPr>
        </p:nvSpPr>
        <p:spPr>
          <a:xfrm>
            <a:off x="420359" y="105116"/>
            <a:ext cx="53569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空间方位推理测试题自动生成</a:t>
            </a:r>
          </a:p>
        </p:txBody>
      </p:sp>
      <p:sp>
        <p:nvSpPr>
          <p:cNvPr id="2" name="文本框 1">
            <a:extLst>
              <a:ext uri="{FF2B5EF4-FFF2-40B4-BE49-F238E27FC236}">
                <a16:creationId xmlns:a16="http://schemas.microsoft.com/office/drawing/2014/main" id="{28E6FF96-234B-76EB-B299-5548D5523543}"/>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三、出题模块</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5" name="文本框 4">
            <a:extLst>
              <a:ext uri="{FF2B5EF4-FFF2-40B4-BE49-F238E27FC236}">
                <a16:creationId xmlns:a16="http://schemas.microsoft.com/office/drawing/2014/main" id="{9BC543C4-52A1-5D35-866B-2B3A7A281A42}"/>
              </a:ext>
            </a:extLst>
          </p:cNvPr>
          <p:cNvSpPr txBox="1"/>
          <p:nvPr/>
        </p:nvSpPr>
        <p:spPr>
          <a:xfrm>
            <a:off x="524704" y="1532126"/>
            <a:ext cx="11082677" cy="495585"/>
          </a:xfrm>
          <a:prstGeom prst="rect">
            <a:avLst/>
          </a:prstGeom>
          <a:noFill/>
        </p:spPr>
        <p:txBody>
          <a:bodyPr wrap="square">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数据生成模块则根据推理结果，通过预设的映射规则将其转化为自然语言文本试题。</a:t>
            </a:r>
            <a:endPar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7" name="文本框 6">
            <a:extLst>
              <a:ext uri="{FF2B5EF4-FFF2-40B4-BE49-F238E27FC236}">
                <a16:creationId xmlns:a16="http://schemas.microsoft.com/office/drawing/2014/main" id="{446B64D1-C17E-089A-B43A-6CE870F4ECEE}"/>
              </a:ext>
            </a:extLst>
          </p:cNvPr>
          <p:cNvSpPr txBox="1"/>
          <p:nvPr/>
        </p:nvSpPr>
        <p:spPr>
          <a:xfrm>
            <a:off x="4184949" y="5895087"/>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出题模块的工作流程</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93" name="组合 92">
            <a:extLst>
              <a:ext uri="{FF2B5EF4-FFF2-40B4-BE49-F238E27FC236}">
                <a16:creationId xmlns:a16="http://schemas.microsoft.com/office/drawing/2014/main" id="{5552498B-E809-4D48-8CEA-04BD5428F62D}"/>
              </a:ext>
            </a:extLst>
          </p:cNvPr>
          <p:cNvGrpSpPr/>
          <p:nvPr/>
        </p:nvGrpSpPr>
        <p:grpSpPr>
          <a:xfrm>
            <a:off x="1006091" y="2972688"/>
            <a:ext cx="2553070" cy="1846194"/>
            <a:chOff x="8478785" y="2610742"/>
            <a:chExt cx="2553070" cy="1846194"/>
          </a:xfrm>
        </p:grpSpPr>
        <p:grpSp>
          <p:nvGrpSpPr>
            <p:cNvPr id="94" name="组合 93">
              <a:extLst>
                <a:ext uri="{FF2B5EF4-FFF2-40B4-BE49-F238E27FC236}">
                  <a16:creationId xmlns:a16="http://schemas.microsoft.com/office/drawing/2014/main" id="{686145B4-9091-7F6A-D1A8-E77E4218FE95}"/>
                </a:ext>
              </a:extLst>
            </p:cNvPr>
            <p:cNvGrpSpPr/>
            <p:nvPr/>
          </p:nvGrpSpPr>
          <p:grpSpPr>
            <a:xfrm>
              <a:off x="8478785" y="2610742"/>
              <a:ext cx="2553070" cy="1846194"/>
              <a:chOff x="1557188" y="3053790"/>
              <a:chExt cx="1875098" cy="1469229"/>
            </a:xfrm>
          </p:grpSpPr>
          <p:sp>
            <p:nvSpPr>
              <p:cNvPr id="97" name="文本框 96">
                <a:extLst>
                  <a:ext uri="{FF2B5EF4-FFF2-40B4-BE49-F238E27FC236}">
                    <a16:creationId xmlns:a16="http://schemas.microsoft.com/office/drawing/2014/main" id="{638BF260-C0FB-94E3-5347-39E4B9701AD5}"/>
                  </a:ext>
                </a:extLst>
              </p:cNvPr>
              <p:cNvSpPr txBox="1"/>
              <p:nvPr/>
            </p:nvSpPr>
            <p:spPr>
              <a:xfrm>
                <a:off x="2460692" y="3613972"/>
                <a:ext cx="135675" cy="299890"/>
              </a:xfrm>
              <a:prstGeom prst="rect">
                <a:avLst/>
              </a:prstGeom>
              <a:noFill/>
            </p:spPr>
            <p:txBody>
              <a:bodyPr wrap="none" rtlCol="0">
                <a:spAutoFit/>
              </a:bodyPr>
              <a:lstStyle/>
              <a:p>
                <a:pPr lvl="0" algn="just">
                  <a:lnSpc>
                    <a:spcPct val="150000"/>
                  </a:lnSpc>
                  <a:defRPr/>
                </a:pPr>
                <a:endPar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98" name="流程图: 磁盘 97">
                <a:extLst>
                  <a:ext uri="{FF2B5EF4-FFF2-40B4-BE49-F238E27FC236}">
                    <a16:creationId xmlns:a16="http://schemas.microsoft.com/office/drawing/2014/main" id="{E4E978E0-9DDE-8E73-5DE6-37B9CECF8641}"/>
                  </a:ext>
                </a:extLst>
              </p:cNvPr>
              <p:cNvSpPr/>
              <p:nvPr/>
            </p:nvSpPr>
            <p:spPr>
              <a:xfrm>
                <a:off x="1557188" y="3053790"/>
                <a:ext cx="1875098" cy="1469229"/>
              </a:xfrm>
              <a:prstGeom prst="flowChartMagneticDisk">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95" name="文本框 94">
              <a:extLst>
                <a:ext uri="{FF2B5EF4-FFF2-40B4-BE49-F238E27FC236}">
                  <a16:creationId xmlns:a16="http://schemas.microsoft.com/office/drawing/2014/main" id="{4829C1F0-C06C-063A-3881-4758719C2D96}"/>
                </a:ext>
              </a:extLst>
            </p:cNvPr>
            <p:cNvSpPr txBox="1"/>
            <p:nvPr/>
          </p:nvSpPr>
          <p:spPr>
            <a:xfrm>
              <a:off x="8776049" y="2709746"/>
              <a:ext cx="211638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全量事实库</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96" name="文本框 95">
              <a:extLst>
                <a:ext uri="{FF2B5EF4-FFF2-40B4-BE49-F238E27FC236}">
                  <a16:creationId xmlns:a16="http://schemas.microsoft.com/office/drawing/2014/main" id="{9A7BAF96-F707-CE38-33CA-E3619FC6B0EB}"/>
                </a:ext>
              </a:extLst>
            </p:cNvPr>
            <p:cNvSpPr txBox="1"/>
            <p:nvPr/>
          </p:nvSpPr>
          <p:spPr>
            <a:xfrm>
              <a:off x="8731165" y="3258199"/>
              <a:ext cx="2140330" cy="1020985"/>
            </a:xfrm>
            <a:prstGeom prst="rect">
              <a:avLst/>
            </a:prstGeom>
            <a:noFill/>
          </p:spPr>
          <p:txBody>
            <a:bodyPr wrap="none" rtlCol="0">
              <a:spAutoFit/>
            </a:bodyPr>
            <a:lstStyle/>
            <a:p>
              <a:pPr lvl="0" algn="just">
                <a:lnSpc>
                  <a:spcPct val="150000"/>
                </a:lnSpc>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的右手边  </a:t>
              </a:r>
            </a:p>
            <a:p>
              <a:pPr lvl="0" algn="ctr">
                <a:lnSpc>
                  <a:spcPct val="150000"/>
                </a:lnSpc>
                <a:defRPr/>
              </a:pP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lvl="0" algn="just">
                <a:lnSpc>
                  <a:spcPct val="150000"/>
                </a:lnSpc>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158</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的左手边</a:t>
              </a:r>
              <a:endPar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sp>
        <p:nvSpPr>
          <p:cNvPr id="99" name="箭头: 下 98">
            <a:extLst>
              <a:ext uri="{FF2B5EF4-FFF2-40B4-BE49-F238E27FC236}">
                <a16:creationId xmlns:a16="http://schemas.microsoft.com/office/drawing/2014/main" id="{6B729D27-7CF5-C235-9D49-3C8E9A9ACCAA}"/>
              </a:ext>
            </a:extLst>
          </p:cNvPr>
          <p:cNvSpPr>
            <a:spLocks noChangeAspect="1"/>
          </p:cNvSpPr>
          <p:nvPr/>
        </p:nvSpPr>
        <p:spPr>
          <a:xfrm rot="16200000">
            <a:off x="3946122" y="3752196"/>
            <a:ext cx="430909" cy="540154"/>
          </a:xfrm>
          <a:prstGeom prst="downArrow">
            <a:avLst/>
          </a:prstGeom>
          <a:solidFill>
            <a:schemeClr val="tx2">
              <a:alpha val="30000"/>
            </a:schemeClr>
          </a:solidFill>
          <a:ln w="605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cs"/>
            </a:endParaRPr>
          </a:p>
        </p:txBody>
      </p:sp>
      <p:sp>
        <p:nvSpPr>
          <p:cNvPr id="100" name="文本框 99">
            <a:extLst>
              <a:ext uri="{FF2B5EF4-FFF2-40B4-BE49-F238E27FC236}">
                <a16:creationId xmlns:a16="http://schemas.microsoft.com/office/drawing/2014/main" id="{BDEE51DA-5A55-7F83-8FF9-46202F351D03}"/>
              </a:ext>
            </a:extLst>
          </p:cNvPr>
          <p:cNvSpPr txBox="1"/>
          <p:nvPr/>
        </p:nvSpPr>
        <p:spPr>
          <a:xfrm>
            <a:off x="4375658" y="2599284"/>
            <a:ext cx="2595582" cy="1286250"/>
          </a:xfrm>
          <a:prstGeom prst="rect">
            <a:avLst/>
          </a:prstGeom>
          <a:noFill/>
        </p:spPr>
        <p:txBody>
          <a:bodyPr wrap="none" rtlCol="0">
            <a:spAutoFit/>
          </a:bodyPr>
          <a:lstStyle/>
          <a:p>
            <a:pPr lvl="0" algn="just">
              <a:lnSpc>
                <a:spcPct val="150000"/>
              </a:lnSpc>
              <a:defRPr/>
            </a:pP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4</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的左手边  </a:t>
            </a:r>
          </a:p>
          <a:p>
            <a:pPr lvl="0" algn="just">
              <a:lnSpc>
                <a:spcPct val="150000"/>
              </a:lnSpc>
              <a:defRPr/>
            </a:pP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5</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的正对面</a:t>
            </a:r>
          </a:p>
          <a:p>
            <a:pPr lvl="0" algn="just">
              <a:lnSpc>
                <a:spcPct val="150000"/>
              </a:lnSpc>
              <a:defRPr/>
            </a:pP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6</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的左手边</a:t>
            </a:r>
            <a:endPar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101" name="文本框 100">
            <a:extLst>
              <a:ext uri="{FF2B5EF4-FFF2-40B4-BE49-F238E27FC236}">
                <a16:creationId xmlns:a16="http://schemas.microsoft.com/office/drawing/2014/main" id="{7E49CD56-8A1D-432E-73A3-79B603496F43}"/>
              </a:ext>
            </a:extLst>
          </p:cNvPr>
          <p:cNvSpPr txBox="1"/>
          <p:nvPr/>
        </p:nvSpPr>
        <p:spPr>
          <a:xfrm>
            <a:off x="4271358" y="4470311"/>
            <a:ext cx="2731838" cy="870751"/>
          </a:xfrm>
          <a:prstGeom prst="rect">
            <a:avLst/>
          </a:prstGeom>
          <a:noFill/>
        </p:spPr>
        <p:txBody>
          <a:bodyPr wrap="none" rtlCol="0">
            <a:spAutoFit/>
          </a:bodyPr>
          <a:lstStyle/>
          <a:p>
            <a:pPr lvl="0" algn="just">
              <a:lnSpc>
                <a:spcPct val="150000"/>
              </a:lnSpc>
              <a:defRPr/>
            </a:pP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命题</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7</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的斜对面 </a:t>
            </a:r>
            <a:endPar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lvl="0" algn="just">
              <a:lnSpc>
                <a:spcPct val="150000"/>
              </a:lnSpc>
              <a:defRPr/>
            </a:pP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问题：</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__</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a:t>
            </a: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的斜对面？ </a:t>
            </a:r>
          </a:p>
        </p:txBody>
      </p:sp>
      <p:sp>
        <p:nvSpPr>
          <p:cNvPr id="102" name="箭头: 下 101">
            <a:extLst>
              <a:ext uri="{FF2B5EF4-FFF2-40B4-BE49-F238E27FC236}">
                <a16:creationId xmlns:a16="http://schemas.microsoft.com/office/drawing/2014/main" id="{07A4B9CB-E504-8BAB-0BB9-7BC3EA0D84E6}"/>
              </a:ext>
            </a:extLst>
          </p:cNvPr>
          <p:cNvSpPr>
            <a:spLocks noChangeAspect="1"/>
          </p:cNvSpPr>
          <p:nvPr/>
        </p:nvSpPr>
        <p:spPr>
          <a:xfrm rot="16200000">
            <a:off x="7460156" y="3395063"/>
            <a:ext cx="430909" cy="1232547"/>
          </a:xfrm>
          <a:prstGeom prst="downArrow">
            <a:avLst/>
          </a:prstGeom>
          <a:solidFill>
            <a:schemeClr val="tx2">
              <a:alpha val="30000"/>
            </a:schemeClr>
          </a:solidFill>
          <a:ln w="605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微软雅黑" panose="020B0503020204020204" pitchFamily="34" charset="-122"/>
              <a:cs typeface="+mn-cs"/>
            </a:endParaRPr>
          </a:p>
        </p:txBody>
      </p:sp>
      <p:sp>
        <p:nvSpPr>
          <p:cNvPr id="103" name="文本框 102">
            <a:extLst>
              <a:ext uri="{FF2B5EF4-FFF2-40B4-BE49-F238E27FC236}">
                <a16:creationId xmlns:a16="http://schemas.microsoft.com/office/drawing/2014/main" id="{27A72EDD-1525-D536-6041-B4F374D052E2}"/>
              </a:ext>
            </a:extLst>
          </p:cNvPr>
          <p:cNvSpPr txBox="1"/>
          <p:nvPr/>
        </p:nvSpPr>
        <p:spPr>
          <a:xfrm>
            <a:off x="5000027" y="2219438"/>
            <a:ext cx="1346844" cy="455253"/>
          </a:xfrm>
          <a:prstGeom prst="rect">
            <a:avLst/>
          </a:prstGeom>
          <a:noFill/>
        </p:spPr>
        <p:txBody>
          <a:bodyPr wrap="none" rtlCol="0">
            <a:spAutoFit/>
          </a:bodyPr>
          <a:lstStyle/>
          <a:p>
            <a:pPr lvl="0" algn="just">
              <a:lnSpc>
                <a:spcPct val="150000"/>
              </a:lnSpc>
              <a:defRPr/>
            </a:pPr>
            <a:r>
              <a:rPr lang="zh-CN" altLang="en-US" b="1" u="sng"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题干命题组</a:t>
            </a:r>
          </a:p>
        </p:txBody>
      </p:sp>
      <p:sp>
        <p:nvSpPr>
          <p:cNvPr id="117" name="文本框 116">
            <a:extLst>
              <a:ext uri="{FF2B5EF4-FFF2-40B4-BE49-F238E27FC236}">
                <a16:creationId xmlns:a16="http://schemas.microsoft.com/office/drawing/2014/main" id="{37A1305E-BEE1-B276-B3F2-9BBAB590B8D4}"/>
              </a:ext>
            </a:extLst>
          </p:cNvPr>
          <p:cNvSpPr txBox="1"/>
          <p:nvPr/>
        </p:nvSpPr>
        <p:spPr>
          <a:xfrm>
            <a:off x="5094072" y="4148870"/>
            <a:ext cx="1114408" cy="455253"/>
          </a:xfrm>
          <a:prstGeom prst="rect">
            <a:avLst/>
          </a:prstGeom>
          <a:noFill/>
        </p:spPr>
        <p:txBody>
          <a:bodyPr wrap="none" rtlCol="0">
            <a:spAutoFit/>
          </a:bodyPr>
          <a:lstStyle/>
          <a:p>
            <a:pPr lvl="0" algn="just">
              <a:lnSpc>
                <a:spcPct val="150000"/>
              </a:lnSpc>
              <a:defRPr/>
            </a:pPr>
            <a:r>
              <a:rPr lang="zh-CN" altLang="en-US" b="1" u="sng"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问题命题</a:t>
            </a:r>
          </a:p>
        </p:txBody>
      </p:sp>
      <p:sp>
        <p:nvSpPr>
          <p:cNvPr id="118" name="文本框 117">
            <a:extLst>
              <a:ext uri="{FF2B5EF4-FFF2-40B4-BE49-F238E27FC236}">
                <a16:creationId xmlns:a16="http://schemas.microsoft.com/office/drawing/2014/main" id="{A2C53ED1-2E2A-92C4-4115-EA96E99148C0}"/>
              </a:ext>
            </a:extLst>
          </p:cNvPr>
          <p:cNvSpPr txBox="1"/>
          <p:nvPr/>
        </p:nvSpPr>
        <p:spPr>
          <a:xfrm>
            <a:off x="3815869" y="3492244"/>
            <a:ext cx="543739" cy="374654"/>
          </a:xfrm>
          <a:prstGeom prst="rect">
            <a:avLst/>
          </a:prstGeom>
          <a:noFill/>
        </p:spPr>
        <p:txBody>
          <a:bodyPr wrap="none" rtlCol="0">
            <a:spAutoFit/>
          </a:bodyPr>
          <a:lstStyle/>
          <a:p>
            <a:pPr lvl="0" algn="just">
              <a:lnSpc>
                <a:spcPct val="150000"/>
              </a:lnSpc>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筛选</a:t>
            </a:r>
          </a:p>
        </p:txBody>
      </p:sp>
      <p:sp>
        <p:nvSpPr>
          <p:cNvPr id="119" name="文本框 118">
            <a:extLst>
              <a:ext uri="{FF2B5EF4-FFF2-40B4-BE49-F238E27FC236}">
                <a16:creationId xmlns:a16="http://schemas.microsoft.com/office/drawing/2014/main" id="{17EB18E3-685B-349E-E231-E8D4C40C21CC}"/>
              </a:ext>
            </a:extLst>
          </p:cNvPr>
          <p:cNvSpPr txBox="1"/>
          <p:nvPr/>
        </p:nvSpPr>
        <p:spPr>
          <a:xfrm>
            <a:off x="6947054" y="3362314"/>
            <a:ext cx="1441420" cy="523220"/>
          </a:xfrm>
          <a:prstGeom prst="rect">
            <a:avLst/>
          </a:prstGeom>
          <a:noFill/>
        </p:spPr>
        <p:txBody>
          <a:bodyPr wrap="none" rtlCol="0">
            <a:spAutoFit/>
          </a:bodyPr>
          <a:lstStyle/>
          <a:p>
            <a:pPr lvl="0" algn="just">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实体映射，加入</a:t>
            </a:r>
            <a:endPar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lvl="0" algn="ctr">
              <a:defRPr/>
            </a:pPr>
            <a:r>
              <a:rPr lang="zh-CN" altLang="en-US"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前导语</a:t>
            </a:r>
          </a:p>
        </p:txBody>
      </p:sp>
      <p:sp>
        <p:nvSpPr>
          <p:cNvPr id="122" name="文本框 121">
            <a:extLst>
              <a:ext uri="{FF2B5EF4-FFF2-40B4-BE49-F238E27FC236}">
                <a16:creationId xmlns:a16="http://schemas.microsoft.com/office/drawing/2014/main" id="{A7AFC037-2736-55E1-2D1B-3F1C07C030BA}"/>
              </a:ext>
            </a:extLst>
          </p:cNvPr>
          <p:cNvSpPr txBox="1"/>
          <p:nvPr/>
        </p:nvSpPr>
        <p:spPr>
          <a:xfrm>
            <a:off x="8919087" y="2569240"/>
            <a:ext cx="1394934" cy="1701748"/>
          </a:xfrm>
          <a:prstGeom prst="rect">
            <a:avLst/>
          </a:prstGeom>
          <a:noFill/>
        </p:spPr>
        <p:txBody>
          <a:bodyPr wrap="none" rtlCol="0">
            <a:spAutoFit/>
          </a:bodyPr>
          <a:lstStyle/>
          <a:p>
            <a:pPr lvl="0" algn="just">
              <a:lnSpc>
                <a:spcPct val="150000"/>
              </a:lnSpc>
              <a:defRPr/>
            </a:pP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 </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 汉钟离</a:t>
            </a:r>
            <a:endPar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lvl="0" algn="just">
              <a:lnSpc>
                <a:spcPct val="150000"/>
              </a:lnSpc>
              <a:defRPr/>
            </a:pP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 </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 铁拐李</a:t>
            </a:r>
            <a:endPar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lvl="0" algn="just">
              <a:lnSpc>
                <a:spcPct val="150000"/>
              </a:lnSpc>
              <a:defRPr/>
            </a:pP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 </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 姜子牙</a:t>
            </a:r>
            <a:endPar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lvl="0" algn="just">
              <a:lnSpc>
                <a:spcPct val="150000"/>
              </a:lnSpc>
              <a:defRPr/>
            </a:pPr>
            <a:r>
              <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 </a:t>
            </a: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 何仙姑</a:t>
            </a:r>
            <a:endParaRPr lang="en-US" altLang="zh-CN"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123" name="文本框 122">
            <a:extLst>
              <a:ext uri="{FF2B5EF4-FFF2-40B4-BE49-F238E27FC236}">
                <a16:creationId xmlns:a16="http://schemas.microsoft.com/office/drawing/2014/main" id="{7FA8D504-7687-5CED-6E3C-341D873100AA}"/>
              </a:ext>
            </a:extLst>
          </p:cNvPr>
          <p:cNvSpPr txBox="1"/>
          <p:nvPr/>
        </p:nvSpPr>
        <p:spPr>
          <a:xfrm>
            <a:off x="8438072" y="4350592"/>
            <a:ext cx="2276585" cy="455253"/>
          </a:xfrm>
          <a:prstGeom prst="rect">
            <a:avLst/>
          </a:prstGeom>
          <a:noFill/>
        </p:spPr>
        <p:txBody>
          <a:bodyPr wrap="none" rtlCol="0">
            <a:spAutoFit/>
          </a:bodyPr>
          <a:lstStyle/>
          <a:p>
            <a:pPr lvl="0" algn="just">
              <a:lnSpc>
                <a:spcPct val="150000"/>
              </a:lnSpc>
              <a:defRPr/>
            </a:pPr>
            <a:r>
              <a:rPr lang="zh-CN" altLang="en-US"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“火锅店用餐”场景</a:t>
            </a:r>
            <a:endParaRPr lang="en-US" altLang="zh-CN" sz="14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124" name="组合 123">
            <a:extLst>
              <a:ext uri="{FF2B5EF4-FFF2-40B4-BE49-F238E27FC236}">
                <a16:creationId xmlns:a16="http://schemas.microsoft.com/office/drawing/2014/main" id="{8E648E67-4238-B072-304A-DC1D7BAF7AD8}"/>
              </a:ext>
            </a:extLst>
          </p:cNvPr>
          <p:cNvGrpSpPr/>
          <p:nvPr/>
        </p:nvGrpSpPr>
        <p:grpSpPr>
          <a:xfrm>
            <a:off x="0" y="6458090"/>
            <a:ext cx="12222891" cy="523220"/>
            <a:chOff x="0" y="6458090"/>
            <a:chExt cx="12222891" cy="523220"/>
          </a:xfrm>
        </p:grpSpPr>
        <p:sp>
          <p:nvSpPr>
            <p:cNvPr id="125" name="矩形 124">
              <a:extLst>
                <a:ext uri="{FF2B5EF4-FFF2-40B4-BE49-F238E27FC236}">
                  <a16:creationId xmlns:a16="http://schemas.microsoft.com/office/drawing/2014/main" id="{5C080FEB-A8F6-B1EC-8978-40E66BE00E69}"/>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6" name="文本框 125">
              <a:extLst>
                <a:ext uri="{FF2B5EF4-FFF2-40B4-BE49-F238E27FC236}">
                  <a16:creationId xmlns:a16="http://schemas.microsoft.com/office/drawing/2014/main" id="{C26C22E5-5CB6-EEF0-4C3C-03833BC449F7}"/>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18</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127" name="椭圆 126">
              <a:extLst>
                <a:ext uri="{FF2B5EF4-FFF2-40B4-BE49-F238E27FC236}">
                  <a16:creationId xmlns:a16="http://schemas.microsoft.com/office/drawing/2014/main" id="{9D18B294-8151-C4C7-D284-E0D717F10499}"/>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a:extLst>
                <a:ext uri="{FF2B5EF4-FFF2-40B4-BE49-F238E27FC236}">
                  <a16:creationId xmlns:a16="http://schemas.microsoft.com/office/drawing/2014/main" id="{8ABD9DDF-AD44-F6AD-E10A-9BEE992A82AB}"/>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a:extLst>
                <a:ext uri="{FF2B5EF4-FFF2-40B4-BE49-F238E27FC236}">
                  <a16:creationId xmlns:a16="http://schemas.microsoft.com/office/drawing/2014/main" id="{DD80349B-DF5C-6F6F-718D-0081C26AE7BA}"/>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a:extLst>
                <a:ext uri="{FF2B5EF4-FFF2-40B4-BE49-F238E27FC236}">
                  <a16:creationId xmlns:a16="http://schemas.microsoft.com/office/drawing/2014/main" id="{EEB411B2-8F53-2370-5B3A-8A39F3A4FE8B}"/>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a:extLst>
                <a:ext uri="{FF2B5EF4-FFF2-40B4-BE49-F238E27FC236}">
                  <a16:creationId xmlns:a16="http://schemas.microsoft.com/office/drawing/2014/main" id="{8BE8CF9F-367A-CEC4-B307-04698C9D91BB}"/>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a:extLst>
                <a:ext uri="{FF2B5EF4-FFF2-40B4-BE49-F238E27FC236}">
                  <a16:creationId xmlns:a16="http://schemas.microsoft.com/office/drawing/2014/main" id="{429533B4-9908-9975-4A09-FDB29B78AA11}"/>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椭圆 132">
              <a:extLst>
                <a:ext uri="{FF2B5EF4-FFF2-40B4-BE49-F238E27FC236}">
                  <a16:creationId xmlns:a16="http://schemas.microsoft.com/office/drawing/2014/main" id="{24BC77A8-BDCF-0443-BB12-AE25AA130081}"/>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椭圆 133">
              <a:extLst>
                <a:ext uri="{FF2B5EF4-FFF2-40B4-BE49-F238E27FC236}">
                  <a16:creationId xmlns:a16="http://schemas.microsoft.com/office/drawing/2014/main" id="{041F55D4-5034-F2D6-EC05-31F255C1D26D}"/>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a:extLst>
                <a:ext uri="{FF2B5EF4-FFF2-40B4-BE49-F238E27FC236}">
                  <a16:creationId xmlns:a16="http://schemas.microsoft.com/office/drawing/2014/main" id="{058A0572-6700-860F-8357-FFAE61E3D1E1}"/>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椭圆 135">
              <a:extLst>
                <a:ext uri="{FF2B5EF4-FFF2-40B4-BE49-F238E27FC236}">
                  <a16:creationId xmlns:a16="http://schemas.microsoft.com/office/drawing/2014/main" id="{71F1D031-A8BA-F0BE-650E-52FC481642AA}"/>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a:extLst>
                <a:ext uri="{FF2B5EF4-FFF2-40B4-BE49-F238E27FC236}">
                  <a16:creationId xmlns:a16="http://schemas.microsoft.com/office/drawing/2014/main" id="{5DB0718D-DC5E-995E-DFD2-10F5371F50A0}"/>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a:extLst>
                <a:ext uri="{FF2B5EF4-FFF2-40B4-BE49-F238E27FC236}">
                  <a16:creationId xmlns:a16="http://schemas.microsoft.com/office/drawing/2014/main" id="{D8784D63-84A2-5368-62EA-15F7875E8F17}"/>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椭圆 138">
              <a:extLst>
                <a:ext uri="{FF2B5EF4-FFF2-40B4-BE49-F238E27FC236}">
                  <a16:creationId xmlns:a16="http://schemas.microsoft.com/office/drawing/2014/main" id="{44C8D5F8-00D0-601A-693F-923FEAB19DF1}"/>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椭圆 139">
              <a:extLst>
                <a:ext uri="{FF2B5EF4-FFF2-40B4-BE49-F238E27FC236}">
                  <a16:creationId xmlns:a16="http://schemas.microsoft.com/office/drawing/2014/main" id="{AA44BA41-3161-550C-D733-D67F82ACE923}"/>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椭圆 140">
              <a:extLst>
                <a:ext uri="{FF2B5EF4-FFF2-40B4-BE49-F238E27FC236}">
                  <a16:creationId xmlns:a16="http://schemas.microsoft.com/office/drawing/2014/main" id="{8A1D8EB9-0148-D9DD-40A4-FB66700F3623}"/>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椭圆 141">
              <a:extLst>
                <a:ext uri="{FF2B5EF4-FFF2-40B4-BE49-F238E27FC236}">
                  <a16:creationId xmlns:a16="http://schemas.microsoft.com/office/drawing/2014/main" id="{38547C95-B0B8-C565-BDE3-C9B53964C8AB}"/>
                </a:ext>
              </a:extLst>
            </p:cNvPr>
            <p:cNvSpPr/>
            <p:nvPr/>
          </p:nvSpPr>
          <p:spPr>
            <a:xfrm>
              <a:off x="6132238" y="6707694"/>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椭圆 142">
              <a:extLst>
                <a:ext uri="{FF2B5EF4-FFF2-40B4-BE49-F238E27FC236}">
                  <a16:creationId xmlns:a16="http://schemas.microsoft.com/office/drawing/2014/main" id="{1572EB69-521D-62DC-8E43-22FCA995D1EF}"/>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4" name="椭圆 143">
              <a:extLst>
                <a:ext uri="{FF2B5EF4-FFF2-40B4-BE49-F238E27FC236}">
                  <a16:creationId xmlns:a16="http://schemas.microsoft.com/office/drawing/2014/main" id="{1C3AC7C4-9C0C-6398-BC5B-79AFB7203435}"/>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椭圆 144">
              <a:extLst>
                <a:ext uri="{FF2B5EF4-FFF2-40B4-BE49-F238E27FC236}">
                  <a16:creationId xmlns:a16="http://schemas.microsoft.com/office/drawing/2014/main" id="{8942FF4A-772E-BC88-3296-C83725FF5518}"/>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椭圆 145">
              <a:extLst>
                <a:ext uri="{FF2B5EF4-FFF2-40B4-BE49-F238E27FC236}">
                  <a16:creationId xmlns:a16="http://schemas.microsoft.com/office/drawing/2014/main" id="{2F852F2F-0CBE-CB79-13DC-7D05AEB9A73C}"/>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a:extLst>
                <a:ext uri="{FF2B5EF4-FFF2-40B4-BE49-F238E27FC236}">
                  <a16:creationId xmlns:a16="http://schemas.microsoft.com/office/drawing/2014/main" id="{F3E5FDCF-2F1C-59A1-1644-C73529158B0F}"/>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a:extLst>
                <a:ext uri="{FF2B5EF4-FFF2-40B4-BE49-F238E27FC236}">
                  <a16:creationId xmlns:a16="http://schemas.microsoft.com/office/drawing/2014/main" id="{120A3CF8-B476-ECA0-C884-D57BEFDD35E2}"/>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椭圆 148">
              <a:extLst>
                <a:ext uri="{FF2B5EF4-FFF2-40B4-BE49-F238E27FC236}">
                  <a16:creationId xmlns:a16="http://schemas.microsoft.com/office/drawing/2014/main" id="{280C8EF7-3ACB-8868-7A5A-AEFB32A13798}"/>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椭圆 149">
              <a:extLst>
                <a:ext uri="{FF2B5EF4-FFF2-40B4-BE49-F238E27FC236}">
                  <a16:creationId xmlns:a16="http://schemas.microsoft.com/office/drawing/2014/main" id="{51612796-29DA-D343-B3B2-B05A8DC54D44}"/>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椭圆 150">
              <a:extLst>
                <a:ext uri="{FF2B5EF4-FFF2-40B4-BE49-F238E27FC236}">
                  <a16:creationId xmlns:a16="http://schemas.microsoft.com/office/drawing/2014/main" id="{FA38A1F1-0741-0DFE-E9D4-1015F9E4E4A6}"/>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2288557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D4991C-E334-CBFB-CEAC-7FE9714595DD}"/>
            </a:ext>
          </a:extLst>
        </p:cNvPr>
        <p:cNvGrpSpPr/>
        <p:nvPr/>
      </p:nvGrpSpPr>
      <p:grpSpPr>
        <a:xfrm>
          <a:off x="0" y="0"/>
          <a:ext cx="0" cy="0"/>
          <a:chOff x="0" y="0"/>
          <a:chExt cx="0" cy="0"/>
        </a:xfrm>
      </p:grpSpPr>
      <p:pic>
        <p:nvPicPr>
          <p:cNvPr id="3" name="图片 2">
            <a:extLst>
              <a:ext uri="{FF2B5EF4-FFF2-40B4-BE49-F238E27FC236}">
                <a16:creationId xmlns:a16="http://schemas.microsoft.com/office/drawing/2014/main" id="{BFB0215F-629C-CAC9-1EC8-53401BDC16C3}"/>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121C5D35-B8AB-4C0C-A108-4FEC70C06EB4}"/>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77BA7C1A-0E4A-1B6C-CF67-3F771C2D2C79}"/>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6F4D95EA-B63C-C9DB-96DA-4409557571A8}"/>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BC85E40D-EBBD-D5D8-3D5A-4470D6CA7E46}"/>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FAF5D915-B5A9-15CF-E07F-8A8AB911F46A}"/>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57D61B0D-81D9-B849-3A03-AAF10EB4DA0C}"/>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B597790A-D189-F58D-B1CE-38DBA5F11ED0}"/>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5DE1D8EA-E007-7A31-2F38-A8658CDC19BB}"/>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788DF099-4A0F-7ABE-2949-E1C983AC0149}"/>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4A884C20-1A04-4971-EF07-BB5927F4D045}"/>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C0A207EC-7389-9665-29E3-DECCDA055FFB}"/>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6A494AA3-B244-09F5-E580-373C8867E73E}"/>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1BD76F64-BE65-AB5D-243E-E8EF891E9A58}"/>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E8076884-E2CD-4DDF-DF21-670305F293A5}"/>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A5A456F8-6D33-6231-3910-B96E11ED9BA9}"/>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D2DB4B00-6500-974C-EF2A-F74AB37B70DA}"/>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16CF6B3A-CA69-8D8D-9F14-B0B2ADF76DE9}"/>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134DB696-AADF-69E2-7D9C-9D80E88B4EFA}"/>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25BA78EE-FEAB-A401-E777-D20F4DA9FA94}"/>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6DBDF000-4C30-F015-9ABC-D04E8EC5DC51}"/>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C27E4CDC-481A-0570-EB15-06BF8034B924}"/>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5BCEF0D3-A7BB-97A0-9575-4DCD51FDAD69}"/>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D5B8A5FB-633A-882E-9CBC-A6281AA01DA3}"/>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FCC8BA03-8F69-3789-B6F4-721EEEE67BBB}"/>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E1687DC2-748C-1BF7-0010-8D529E7DB4DC}"/>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5D83A076-8224-9971-B516-25C9F3FD6909}"/>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668028D9-CD50-E339-8365-55B9FF716DF7}"/>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89EDC1C7-6111-238F-3DDE-D609E4DF2256}"/>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08A15CF5-3493-B762-30DD-21E1075FAA49}"/>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F53E5518-44BB-DA93-8B37-1730FC194827}"/>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448D948C-507D-85E8-C2C2-33EA8449CEB8}"/>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B2369C48-C4B0-3BB7-41B3-D52A8ACE92ED}"/>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EA841883-3CE4-5F0F-4552-F85753373954}"/>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2FF3A017-CB61-527A-6A79-A640CB871EB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12918505-2A85-8098-C558-973E04BF6C07}"/>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ADDE58D1-55D2-00B7-F058-F54C432B4B41}"/>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6AD92C67-7C3B-B465-9E63-6E464E3F6385}"/>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85F6026D-3707-B44C-D124-2A125574A3CD}"/>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694EC1E1-3C79-D4E0-5632-B15420E48DF1}"/>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1EFADC3E-537E-F6A9-243F-FF51BB9B2CFF}"/>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0EDFF132-2933-3E90-1423-BC8AA44F3DD5}"/>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BC74FDBD-BEB8-10CF-7BF2-7EE7312365BF}"/>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0B70A0F6-73F5-6238-CAFE-B373108ED68B}"/>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3A46FC64-4C87-5722-8F0D-2C1C5E8DF281}"/>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F851F432-F016-F243-B5A8-D9BF45ED8EC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7B42C60C-290F-968A-5EED-E7DF86B60F39}"/>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52E0922A-A670-5464-421E-34874F8B4C41}"/>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0F7F9768-C102-6404-B4DB-3AEF5F6F3F52}"/>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D3102007-DF01-89E2-E40E-F0485B312183}"/>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6DAEE2E4-3D2A-87F6-A16F-E2B281E67062}"/>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B80BA4B3-0DCB-2DB2-140D-97398B3F3FA0}"/>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4B2E59CC-D201-4D56-0D22-E1E19FDC73FF}"/>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0FEE73D8-71E8-0D68-9728-A4B2B9BF2B34}"/>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C97BC106-C849-AA81-6A37-191E7884DA16}"/>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608804DB-F0AD-4F0E-673F-53BFCBCA7703}"/>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598E387A-0BFC-8E2E-184D-B32885730482}"/>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D5F321EE-4ABE-E17C-7C46-B55778526DCE}"/>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D0C3B3C5-E64D-E089-A937-2EDFAF1E7261}"/>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605FB85F-D5E7-5B79-7296-1BC9180018B4}"/>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8004C095-A37D-5A8D-311F-476A92B328AC}"/>
              </a:ext>
            </a:extLst>
          </p:cNvPr>
          <p:cNvSpPr txBox="1"/>
          <p:nvPr>
            <p:custDataLst>
              <p:tags r:id="rId1"/>
            </p:custDataLst>
          </p:nvPr>
        </p:nvSpPr>
        <p:spPr>
          <a:xfrm>
            <a:off x="420359" y="105116"/>
            <a:ext cx="53569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空间方位推理测试题自动生成</a:t>
            </a:r>
          </a:p>
        </p:txBody>
      </p:sp>
      <p:sp>
        <p:nvSpPr>
          <p:cNvPr id="2" name="文本框 1">
            <a:extLst>
              <a:ext uri="{FF2B5EF4-FFF2-40B4-BE49-F238E27FC236}">
                <a16:creationId xmlns:a16="http://schemas.microsoft.com/office/drawing/2014/main" id="{8AF40A99-14D2-72F6-350B-D816F99BD745}"/>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三、出题模块</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5" name="文本框 4">
            <a:extLst>
              <a:ext uri="{FF2B5EF4-FFF2-40B4-BE49-F238E27FC236}">
                <a16:creationId xmlns:a16="http://schemas.microsoft.com/office/drawing/2014/main" id="{2026131B-BBDA-7F2B-9CFE-11C1B6554DD2}"/>
              </a:ext>
            </a:extLst>
          </p:cNvPr>
          <p:cNvSpPr txBox="1"/>
          <p:nvPr/>
        </p:nvSpPr>
        <p:spPr>
          <a:xfrm>
            <a:off x="524704" y="1532126"/>
            <a:ext cx="11082677" cy="4188904"/>
          </a:xfrm>
          <a:prstGeom prst="rect">
            <a:avLst/>
          </a:prstGeom>
          <a:noFill/>
        </p:spPr>
        <p:txBody>
          <a:bodyPr wrap="square">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四人来到火锅店吃火锅，选了四人卡座坐下。卡座分列一张长方形桌子长边两侧，每排卡座上坐两人。面对面而坐。</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已知：</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汉钟离在铁拐李的左手边，</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铁拐李在姜子牙的正对面，</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姜子牙在何仙姑的左手边。</a:t>
            </a: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问题：</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____</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在何仙姑的斜对面？</a:t>
            </a: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选项：</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汉钟离 </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铁拐李 </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姜子牙 </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以上选项都不是</a:t>
            </a: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答案：</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B.</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铁拐李</a:t>
            </a:r>
          </a:p>
        </p:txBody>
      </p:sp>
      <p:sp>
        <p:nvSpPr>
          <p:cNvPr id="7" name="文本框 6">
            <a:extLst>
              <a:ext uri="{FF2B5EF4-FFF2-40B4-BE49-F238E27FC236}">
                <a16:creationId xmlns:a16="http://schemas.microsoft.com/office/drawing/2014/main" id="{F92A8FB3-B542-20CA-4DEB-08809BA921AD}"/>
              </a:ext>
            </a:extLst>
          </p:cNvPr>
          <p:cNvSpPr txBox="1"/>
          <p:nvPr/>
        </p:nvSpPr>
        <p:spPr>
          <a:xfrm>
            <a:off x="5179737" y="5985055"/>
            <a:ext cx="2862825"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空间方位推理题示例</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8" name="组合 7">
            <a:extLst>
              <a:ext uri="{FF2B5EF4-FFF2-40B4-BE49-F238E27FC236}">
                <a16:creationId xmlns:a16="http://schemas.microsoft.com/office/drawing/2014/main" id="{F252844A-ED86-8E0B-43F4-F2760FB02ABB}"/>
              </a:ext>
            </a:extLst>
          </p:cNvPr>
          <p:cNvGrpSpPr/>
          <p:nvPr/>
        </p:nvGrpSpPr>
        <p:grpSpPr>
          <a:xfrm>
            <a:off x="0" y="6458090"/>
            <a:ext cx="12222891" cy="523220"/>
            <a:chOff x="0" y="6458090"/>
            <a:chExt cx="12222891" cy="523220"/>
          </a:xfrm>
        </p:grpSpPr>
        <p:sp>
          <p:nvSpPr>
            <p:cNvPr id="9" name="矩形 8">
              <a:extLst>
                <a:ext uri="{FF2B5EF4-FFF2-40B4-BE49-F238E27FC236}">
                  <a16:creationId xmlns:a16="http://schemas.microsoft.com/office/drawing/2014/main" id="{CD2ED364-D3A3-2683-13FA-EBB94B88B0E6}"/>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文本框 9">
              <a:extLst>
                <a:ext uri="{FF2B5EF4-FFF2-40B4-BE49-F238E27FC236}">
                  <a16:creationId xmlns:a16="http://schemas.microsoft.com/office/drawing/2014/main" id="{073CFE98-C2BC-9D85-3D4F-E9234AE9C825}"/>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19</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66" name="椭圆 65">
              <a:extLst>
                <a:ext uri="{FF2B5EF4-FFF2-40B4-BE49-F238E27FC236}">
                  <a16:creationId xmlns:a16="http://schemas.microsoft.com/office/drawing/2014/main" id="{C4A3699F-AD05-F1D2-8443-508662F966F8}"/>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93B766BA-60BF-CE5A-A273-D5CE0776B207}"/>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BA674322-28B9-8491-B3EA-64C9175CFD4B}"/>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F7341088-7BE0-0A86-227B-FDD163CBC82C}"/>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A1395D7C-9D90-53AC-288F-B97D83E29E98}"/>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D41638D1-7275-3B46-05CE-F3FECA745E24}"/>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7329785E-F2AA-CE4F-5B3A-4ADE2D7C5AEB}"/>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81D4208A-1956-FF6A-3AF0-C892545E701B}"/>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C2CA7548-5FB4-6685-8B70-522F6AB593C2}"/>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64F5B9F4-5603-1DB0-0BC0-FD9B931946EC}"/>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97B8E8E2-12F3-0697-2C43-0040C105F9C3}"/>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C4714137-58DE-67B6-7E2F-696433058FE6}"/>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4D51AFBF-96EE-1202-EBC7-50AF2C3359B8}"/>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D52308D4-C120-6F0A-497F-F7475B59C924}"/>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99721E07-4737-9529-B719-B2A404433FF6}"/>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CBCF0545-847F-1141-BC6A-041EB8307E0C}"/>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0F2F4427-884C-A66A-02F2-1B7913518D86}"/>
                </a:ext>
              </a:extLst>
            </p:cNvPr>
            <p:cNvSpPr/>
            <p:nvPr/>
          </p:nvSpPr>
          <p:spPr>
            <a:xfrm>
              <a:off x="6470066" y="6707684"/>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AC2F040E-9A2E-454C-3FA8-6D0260EA4490}"/>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927AC7CB-D54E-DB0D-6BB2-30B8E979FF6C}"/>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CDB3A9BF-CE12-E442-722B-D1A765541383}"/>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327ADBB6-27D2-A7F5-FCEF-6F1F3863B654}"/>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40FB3635-79FE-FEC1-00B6-C1AD247BD4A5}"/>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56CD42CB-2586-C8A5-EC64-54167FE46324}"/>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119">
              <a:extLst>
                <a:ext uri="{FF2B5EF4-FFF2-40B4-BE49-F238E27FC236}">
                  <a16:creationId xmlns:a16="http://schemas.microsoft.com/office/drawing/2014/main" id="{657868E1-22A2-982E-142B-CD3F7E421010}"/>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a:extLst>
                <a:ext uri="{FF2B5EF4-FFF2-40B4-BE49-F238E27FC236}">
                  <a16:creationId xmlns:a16="http://schemas.microsoft.com/office/drawing/2014/main" id="{27F21967-CA91-6C9E-3E40-1A8920839687}"/>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8596668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9"/>
          <a:stretch>
            <a:fillRect/>
          </a:stretch>
        </p:blipFill>
        <p:spPr>
          <a:xfrm>
            <a:off x="0" y="0"/>
            <a:ext cx="12192000" cy="6858000"/>
          </a:xfrm>
          <a:prstGeom prst="rect">
            <a:avLst/>
          </a:prstGeom>
        </p:spPr>
      </p:pic>
      <p:grpSp>
        <p:nvGrpSpPr>
          <p:cNvPr id="12" name="组合 11"/>
          <p:cNvGrpSpPr/>
          <p:nvPr/>
        </p:nvGrpSpPr>
        <p:grpSpPr>
          <a:xfrm>
            <a:off x="10177780" y="329882"/>
            <a:ext cx="1512002" cy="444892"/>
            <a:chOff x="9556201" y="498129"/>
            <a:chExt cx="1993881" cy="586680"/>
          </a:xfrm>
        </p:grpSpPr>
        <p:grpSp>
          <p:nvGrpSpPr>
            <p:cNvPr id="13" name="组合 12"/>
            <p:cNvGrpSpPr/>
            <p:nvPr userDrawn="1"/>
          </p:nvGrpSpPr>
          <p:grpSpPr>
            <a:xfrm>
              <a:off x="10239376" y="968937"/>
              <a:ext cx="1307697" cy="96254"/>
              <a:chOff x="4616246" y="3878362"/>
              <a:chExt cx="5571416" cy="410087"/>
            </a:xfrm>
            <a:solidFill>
              <a:schemeClr val="tx1">
                <a:alpha val="80000"/>
              </a:schemeClr>
            </a:solidFill>
          </p:grpSpPr>
          <p:sp>
            <p:nvSpPr>
              <p:cNvPr id="57"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5" name="组合 14"/>
            <p:cNvGrpSpPr/>
            <p:nvPr userDrawn="1"/>
          </p:nvGrpSpPr>
          <p:grpSpPr>
            <a:xfrm>
              <a:off x="9556201" y="498129"/>
              <a:ext cx="588050" cy="586680"/>
              <a:chOff x="2105799" y="20055838"/>
              <a:chExt cx="6748090" cy="6732363"/>
            </a:xfrm>
            <a:solidFill>
              <a:schemeClr val="accent1">
                <a:alpha val="80000"/>
              </a:schemeClr>
            </a:solidFill>
          </p:grpSpPr>
          <p:sp>
            <p:nvSpPr>
              <p:cNvPr id="16"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3" name="组合 2">
            <a:extLst>
              <a:ext uri="{FF2B5EF4-FFF2-40B4-BE49-F238E27FC236}">
                <a16:creationId xmlns:a16="http://schemas.microsoft.com/office/drawing/2014/main" id="{0B822517-94CF-DB20-F257-195D232428F4}"/>
              </a:ext>
            </a:extLst>
          </p:cNvPr>
          <p:cNvGrpSpPr>
            <a:grpSpLocks noChangeAspect="1"/>
          </p:cNvGrpSpPr>
          <p:nvPr>
            <p:custDataLst>
              <p:tags r:id="rId1"/>
            </p:custDataLst>
          </p:nvPr>
        </p:nvGrpSpPr>
        <p:grpSpPr>
          <a:xfrm>
            <a:off x="737600" y="806305"/>
            <a:ext cx="7264976" cy="5154246"/>
            <a:chOff x="772326" y="806450"/>
            <a:chExt cx="7264976" cy="5154246"/>
          </a:xfrm>
        </p:grpSpPr>
        <p:grpSp>
          <p:nvGrpSpPr>
            <p:cNvPr id="4" name="组合 3">
              <a:extLst>
                <a:ext uri="{FF2B5EF4-FFF2-40B4-BE49-F238E27FC236}">
                  <a16:creationId xmlns:a16="http://schemas.microsoft.com/office/drawing/2014/main" id="{F527CF63-1301-EA25-359F-D0D1925B2212}"/>
                </a:ext>
              </a:extLst>
            </p:cNvPr>
            <p:cNvGrpSpPr/>
            <p:nvPr/>
          </p:nvGrpSpPr>
          <p:grpSpPr>
            <a:xfrm>
              <a:off x="772326" y="992738"/>
              <a:ext cx="4826302" cy="4826302"/>
              <a:chOff x="772326" y="1039038"/>
              <a:chExt cx="4826302" cy="4826302"/>
            </a:xfrm>
          </p:grpSpPr>
          <p:sp>
            <p:nvSpPr>
              <p:cNvPr id="104" name="0">
                <a:extLst>
                  <a:ext uri="{FF2B5EF4-FFF2-40B4-BE49-F238E27FC236}">
                    <a16:creationId xmlns:a16="http://schemas.microsoft.com/office/drawing/2014/main" id="{22E39C68-4A0B-BC9C-8C08-757433950A14}"/>
                  </a:ext>
                </a:extLst>
              </p:cNvPr>
              <p:cNvSpPr/>
              <p:nvPr>
                <p:custDataLst>
                  <p:tags r:id="rId32"/>
                </p:custDataLst>
              </p:nvPr>
            </p:nvSpPr>
            <p:spPr>
              <a:xfrm>
                <a:off x="772326" y="1039038"/>
                <a:ext cx="4826302" cy="4826302"/>
              </a:xfrm>
              <a:prstGeom prst="arc">
                <a:avLst>
                  <a:gd name="adj1" fmla="val 15756771"/>
                  <a:gd name="adj2" fmla="val 5987644"/>
                </a:avLst>
              </a:prstGeom>
              <a:noFill/>
              <a:ln>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05" name="组合 104">
                <a:extLst>
                  <a:ext uri="{FF2B5EF4-FFF2-40B4-BE49-F238E27FC236}">
                    <a16:creationId xmlns:a16="http://schemas.microsoft.com/office/drawing/2014/main" id="{F916E7F2-CFFA-BB78-AB88-4F21480AB4D9}"/>
                  </a:ext>
                </a:extLst>
              </p:cNvPr>
              <p:cNvGrpSpPr/>
              <p:nvPr/>
            </p:nvGrpSpPr>
            <p:grpSpPr>
              <a:xfrm>
                <a:off x="1126747" y="1393459"/>
                <a:ext cx="4117461" cy="4117461"/>
                <a:chOff x="796054" y="1662219"/>
                <a:chExt cx="4117461" cy="4117461"/>
              </a:xfrm>
            </p:grpSpPr>
            <p:grpSp>
              <p:nvGrpSpPr>
                <p:cNvPr id="106" name="组合 105">
                  <a:extLst>
                    <a:ext uri="{FF2B5EF4-FFF2-40B4-BE49-F238E27FC236}">
                      <a16:creationId xmlns:a16="http://schemas.microsoft.com/office/drawing/2014/main" id="{CA379778-8DA6-2405-046E-2DD73D070730}"/>
                    </a:ext>
                  </a:extLst>
                </p:cNvPr>
                <p:cNvGrpSpPr/>
                <p:nvPr/>
              </p:nvGrpSpPr>
              <p:grpSpPr>
                <a:xfrm>
                  <a:off x="796054" y="1662219"/>
                  <a:ext cx="4117461" cy="4117461"/>
                  <a:chOff x="474220" y="1079166"/>
                  <a:chExt cx="5621780" cy="5621780"/>
                </a:xfrm>
              </p:grpSpPr>
              <p:sp>
                <p:nvSpPr>
                  <p:cNvPr id="108" name="0">
                    <a:extLst>
                      <a:ext uri="{FF2B5EF4-FFF2-40B4-BE49-F238E27FC236}">
                        <a16:creationId xmlns:a16="http://schemas.microsoft.com/office/drawing/2014/main" id="{FFE94D3A-B306-52D2-B739-0B66649CCBC3}"/>
                      </a:ext>
                    </a:extLst>
                  </p:cNvPr>
                  <p:cNvSpPr/>
                  <p:nvPr>
                    <p:custDataLst>
                      <p:tags r:id="rId34"/>
                    </p:custDataLst>
                  </p:nvPr>
                </p:nvSpPr>
                <p:spPr>
                  <a:xfrm>
                    <a:off x="474220" y="1079166"/>
                    <a:ext cx="5621780" cy="5621780"/>
                  </a:xfrm>
                  <a:prstGeom prst="ellipse">
                    <a:avLst/>
                  </a:prstGeom>
                  <a:solidFill>
                    <a:schemeClr val="accent2">
                      <a:lumMod val="40000"/>
                      <a:lumOff val="6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9" name="0">
                    <a:extLst>
                      <a:ext uri="{FF2B5EF4-FFF2-40B4-BE49-F238E27FC236}">
                        <a16:creationId xmlns:a16="http://schemas.microsoft.com/office/drawing/2014/main" id="{E8C3C32D-97C2-D989-390B-5C3A959BC988}"/>
                      </a:ext>
                    </a:extLst>
                  </p:cNvPr>
                  <p:cNvSpPr/>
                  <p:nvPr>
                    <p:custDataLst>
                      <p:tags r:id="rId35"/>
                    </p:custDataLst>
                  </p:nvPr>
                </p:nvSpPr>
                <p:spPr>
                  <a:xfrm>
                    <a:off x="893334" y="1498280"/>
                    <a:ext cx="4783551" cy="4783551"/>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10" name="0">
                    <a:extLst>
                      <a:ext uri="{FF2B5EF4-FFF2-40B4-BE49-F238E27FC236}">
                        <a16:creationId xmlns:a16="http://schemas.microsoft.com/office/drawing/2014/main" id="{A2081E3D-B70E-CF54-3DB4-61A5DAC29132}"/>
                      </a:ext>
                    </a:extLst>
                  </p:cNvPr>
                  <p:cNvSpPr/>
                  <p:nvPr>
                    <p:custDataLst>
                      <p:tags r:id="rId36"/>
                    </p:custDataLst>
                  </p:nvPr>
                </p:nvSpPr>
                <p:spPr>
                  <a:xfrm>
                    <a:off x="1305850" y="1910796"/>
                    <a:ext cx="3958520" cy="3958520"/>
                  </a:xfrm>
                  <a:prstGeom prst="ellipse">
                    <a:avLst/>
                  </a:prstGeom>
                  <a:solidFill>
                    <a:srgbClr val="8B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sp>
              <p:nvSpPr>
                <p:cNvPr id="107" name="Title-0">
                  <a:extLst>
                    <a:ext uri="{FF2B5EF4-FFF2-40B4-BE49-F238E27FC236}">
                      <a16:creationId xmlns:a16="http://schemas.microsoft.com/office/drawing/2014/main" id="{348C0AE0-2412-E2C6-BADB-38853073CFFB}"/>
                    </a:ext>
                  </a:extLst>
                </p:cNvPr>
                <p:cNvSpPr txBox="1"/>
                <p:nvPr>
                  <p:custDataLst>
                    <p:tags r:id="rId33"/>
                  </p:custDataLst>
                </p:nvPr>
              </p:nvSpPr>
              <p:spPr>
                <a:xfrm>
                  <a:off x="1661171" y="3213117"/>
                  <a:ext cx="2204083" cy="1015663"/>
                </a:xfrm>
                <a:prstGeom prst="rect">
                  <a:avLst/>
                </a:prstGeom>
                <a:noFill/>
              </p:spPr>
              <p:txBody>
                <a:bodyPr wrap="square" rtlCol="0">
                  <a:spAutoFit/>
                </a:bodyPr>
                <a:lstStyle/>
                <a:p>
                  <a:pPr algn="ctr"/>
                  <a:r>
                    <a:rPr lang="zh-CN" altLang="en-US" sz="6000" b="1" dirty="0">
                      <a:solidFill>
                        <a:schemeClr val="bg1"/>
                      </a:solidFill>
                    </a:rPr>
                    <a:t>目录</a:t>
                  </a:r>
                </a:p>
              </p:txBody>
            </p:sp>
          </p:grpSp>
        </p:grpSp>
        <p:grpSp>
          <p:nvGrpSpPr>
            <p:cNvPr id="5" name="组合 4">
              <a:extLst>
                <a:ext uri="{FF2B5EF4-FFF2-40B4-BE49-F238E27FC236}">
                  <a16:creationId xmlns:a16="http://schemas.microsoft.com/office/drawing/2014/main" id="{E2331983-B25D-097D-04C9-F4F08E54AB62}"/>
                </a:ext>
              </a:extLst>
            </p:cNvPr>
            <p:cNvGrpSpPr/>
            <p:nvPr/>
          </p:nvGrpSpPr>
          <p:grpSpPr>
            <a:xfrm>
              <a:off x="5185223" y="2013736"/>
              <a:ext cx="2270758" cy="598533"/>
              <a:chOff x="4930576" y="1672050"/>
              <a:chExt cx="2270758" cy="598533"/>
            </a:xfrm>
          </p:grpSpPr>
          <p:sp>
            <p:nvSpPr>
              <p:cNvPr id="97" name="2">
                <a:extLst>
                  <a:ext uri="{FF2B5EF4-FFF2-40B4-BE49-F238E27FC236}">
                    <a16:creationId xmlns:a16="http://schemas.microsoft.com/office/drawing/2014/main" id="{CDA8709D-29C0-9F7B-F478-6197C1677F8A}"/>
                  </a:ext>
                </a:extLst>
              </p:cNvPr>
              <p:cNvSpPr/>
              <p:nvPr>
                <p:custDataLst>
                  <p:tags r:id="rId27"/>
                </p:custDataLst>
              </p:nvPr>
            </p:nvSpPr>
            <p:spPr>
              <a:xfrm flipV="1">
                <a:off x="4930576" y="1792116"/>
                <a:ext cx="358401" cy="358401"/>
              </a:xfrm>
              <a:prstGeom prst="ellipse">
                <a:avLst/>
              </a:prstGeom>
              <a:solidFill>
                <a:schemeClr val="accent2">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2">
                <a:extLst>
                  <a:ext uri="{FF2B5EF4-FFF2-40B4-BE49-F238E27FC236}">
                    <a16:creationId xmlns:a16="http://schemas.microsoft.com/office/drawing/2014/main" id="{BB33C144-6351-46A5-50F5-3DA093F9C6DC}"/>
                  </a:ext>
                </a:extLst>
              </p:cNvPr>
              <p:cNvSpPr/>
              <p:nvPr>
                <p:custDataLst>
                  <p:tags r:id="rId28"/>
                </p:custDataLst>
              </p:nvPr>
            </p:nvSpPr>
            <p:spPr>
              <a:xfrm flipV="1">
                <a:off x="5022531" y="1884071"/>
                <a:ext cx="174490" cy="1744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9" name="2">
                <a:extLst>
                  <a:ext uri="{FF2B5EF4-FFF2-40B4-BE49-F238E27FC236}">
                    <a16:creationId xmlns:a16="http://schemas.microsoft.com/office/drawing/2014/main" id="{1D5E9710-DCAE-FA60-7C6B-0A0447A67D1B}"/>
                  </a:ext>
                </a:extLst>
              </p:cNvPr>
              <p:cNvCxnSpPr>
                <a:cxnSpLocks/>
              </p:cNvCxnSpPr>
              <p:nvPr>
                <p:custDataLst>
                  <p:tags r:id="rId29"/>
                </p:custDataLst>
              </p:nvPr>
            </p:nvCxnSpPr>
            <p:spPr>
              <a:xfrm>
                <a:off x="5054130" y="1970691"/>
                <a:ext cx="1864094" cy="0"/>
              </a:xfrm>
              <a:prstGeom prst="line">
                <a:avLst/>
              </a:prstGeom>
              <a:ln>
                <a:solidFill>
                  <a:schemeClr val="accent2">
                    <a:alpha val="50000"/>
                  </a:schemeClr>
                </a:solidFill>
              </a:ln>
            </p:spPr>
            <p:style>
              <a:lnRef idx="1">
                <a:schemeClr val="accent1"/>
              </a:lnRef>
              <a:fillRef idx="0">
                <a:schemeClr val="accent1"/>
              </a:fillRef>
              <a:effectRef idx="0">
                <a:schemeClr val="accent1"/>
              </a:effectRef>
              <a:fontRef idx="minor">
                <a:schemeClr val="tx1"/>
              </a:fontRef>
            </p:style>
          </p:cxnSp>
          <p:sp>
            <p:nvSpPr>
              <p:cNvPr id="102" name="2">
                <a:extLst>
                  <a:ext uri="{FF2B5EF4-FFF2-40B4-BE49-F238E27FC236}">
                    <a16:creationId xmlns:a16="http://schemas.microsoft.com/office/drawing/2014/main" id="{11439762-A1B4-8D22-8A66-28DB30625F8A}"/>
                  </a:ext>
                </a:extLst>
              </p:cNvPr>
              <p:cNvSpPr/>
              <p:nvPr>
                <p:custDataLst>
                  <p:tags r:id="rId30"/>
                </p:custDataLst>
              </p:nvPr>
            </p:nvSpPr>
            <p:spPr>
              <a:xfrm>
                <a:off x="6602801" y="1672050"/>
                <a:ext cx="598533" cy="598533"/>
              </a:xfrm>
              <a:prstGeom prst="ellipse">
                <a:avLst/>
              </a:prstGeom>
              <a:solidFill>
                <a:srgbClr val="8B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3" name="Index-2">
                <a:extLst>
                  <a:ext uri="{FF2B5EF4-FFF2-40B4-BE49-F238E27FC236}">
                    <a16:creationId xmlns:a16="http://schemas.microsoft.com/office/drawing/2014/main" id="{F923994E-C2E9-8B9E-2ABF-372147B7A61B}"/>
                  </a:ext>
                </a:extLst>
              </p:cNvPr>
              <p:cNvSpPr txBox="1"/>
              <p:nvPr>
                <p:custDataLst>
                  <p:tags r:id="rId31"/>
                </p:custDataLst>
              </p:nvPr>
            </p:nvSpPr>
            <p:spPr>
              <a:xfrm>
                <a:off x="6681494" y="1786650"/>
                <a:ext cx="441146" cy="369332"/>
              </a:xfrm>
              <a:prstGeom prst="rect">
                <a:avLst/>
              </a:prstGeom>
              <a:noFill/>
            </p:spPr>
            <p:txBody>
              <a:bodyPr wrap="none" rtlCol="0">
                <a:spAutoFit/>
              </a:bodyPr>
              <a:lstStyle/>
              <a:p>
                <a:r>
                  <a:rPr lang="en-US" altLang="zh-CN" b="1" dirty="0">
                    <a:solidFill>
                      <a:schemeClr val="bg1"/>
                    </a:solidFill>
                  </a:rPr>
                  <a:t>02</a:t>
                </a:r>
                <a:endParaRPr lang="zh-CN" altLang="en-US" b="1" dirty="0">
                  <a:solidFill>
                    <a:schemeClr val="bg1"/>
                  </a:solidFill>
                </a:endParaRPr>
              </a:p>
            </p:txBody>
          </p:sp>
        </p:grpSp>
        <p:grpSp>
          <p:nvGrpSpPr>
            <p:cNvPr id="6" name="组合 5">
              <a:extLst>
                <a:ext uri="{FF2B5EF4-FFF2-40B4-BE49-F238E27FC236}">
                  <a16:creationId xmlns:a16="http://schemas.microsoft.com/office/drawing/2014/main" id="{205FE14C-D1E2-6388-DA95-E91F409B1A31}"/>
                </a:ext>
              </a:extLst>
            </p:cNvPr>
            <p:cNvGrpSpPr/>
            <p:nvPr/>
          </p:nvGrpSpPr>
          <p:grpSpPr>
            <a:xfrm>
              <a:off x="5435800" y="3129878"/>
              <a:ext cx="2216248" cy="598533"/>
              <a:chOff x="5366350" y="2643840"/>
              <a:chExt cx="2216248" cy="598533"/>
            </a:xfrm>
          </p:grpSpPr>
          <p:sp>
            <p:nvSpPr>
              <p:cNvPr id="91" name="3">
                <a:extLst>
                  <a:ext uri="{FF2B5EF4-FFF2-40B4-BE49-F238E27FC236}">
                    <a16:creationId xmlns:a16="http://schemas.microsoft.com/office/drawing/2014/main" id="{D5A7FFE8-2174-9F7D-2987-94FC45EC5ABE}"/>
                  </a:ext>
                </a:extLst>
              </p:cNvPr>
              <p:cNvSpPr/>
              <p:nvPr>
                <p:custDataLst>
                  <p:tags r:id="rId22"/>
                </p:custDataLst>
              </p:nvPr>
            </p:nvSpPr>
            <p:spPr>
              <a:xfrm flipV="1">
                <a:off x="5366350" y="2760955"/>
                <a:ext cx="358401" cy="358401"/>
              </a:xfrm>
              <a:prstGeom prst="ellipse">
                <a:avLst/>
              </a:prstGeom>
              <a:solidFill>
                <a:schemeClr val="accent2">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3">
                <a:extLst>
                  <a:ext uri="{FF2B5EF4-FFF2-40B4-BE49-F238E27FC236}">
                    <a16:creationId xmlns:a16="http://schemas.microsoft.com/office/drawing/2014/main" id="{93BA7B33-56B5-9A9C-51FE-A4C96411AE4C}"/>
                  </a:ext>
                </a:extLst>
              </p:cNvPr>
              <p:cNvSpPr/>
              <p:nvPr>
                <p:custDataLst>
                  <p:tags r:id="rId23"/>
                </p:custDataLst>
              </p:nvPr>
            </p:nvSpPr>
            <p:spPr>
              <a:xfrm flipV="1">
                <a:off x="5458305" y="2852910"/>
                <a:ext cx="174490" cy="1744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3" name="3">
                <a:extLst>
                  <a:ext uri="{FF2B5EF4-FFF2-40B4-BE49-F238E27FC236}">
                    <a16:creationId xmlns:a16="http://schemas.microsoft.com/office/drawing/2014/main" id="{4FB105B1-54EC-8098-B178-60EB46888EEB}"/>
                  </a:ext>
                </a:extLst>
              </p:cNvPr>
              <p:cNvCxnSpPr>
                <a:cxnSpLocks/>
              </p:cNvCxnSpPr>
              <p:nvPr>
                <p:custDataLst>
                  <p:tags r:id="rId24"/>
                </p:custDataLst>
              </p:nvPr>
            </p:nvCxnSpPr>
            <p:spPr>
              <a:xfrm>
                <a:off x="5489904" y="2939530"/>
                <a:ext cx="1864094" cy="0"/>
              </a:xfrm>
              <a:prstGeom prst="line">
                <a:avLst/>
              </a:prstGeom>
              <a:ln>
                <a:solidFill>
                  <a:schemeClr val="accent2">
                    <a:alpha val="50000"/>
                  </a:schemeClr>
                </a:solidFill>
              </a:ln>
            </p:spPr>
            <p:style>
              <a:lnRef idx="1">
                <a:schemeClr val="accent1"/>
              </a:lnRef>
              <a:fillRef idx="0">
                <a:schemeClr val="accent1"/>
              </a:fillRef>
              <a:effectRef idx="0">
                <a:schemeClr val="accent1"/>
              </a:effectRef>
              <a:fontRef idx="minor">
                <a:schemeClr val="tx1"/>
              </a:fontRef>
            </p:style>
          </p:cxnSp>
          <p:sp>
            <p:nvSpPr>
              <p:cNvPr id="95" name="3">
                <a:extLst>
                  <a:ext uri="{FF2B5EF4-FFF2-40B4-BE49-F238E27FC236}">
                    <a16:creationId xmlns:a16="http://schemas.microsoft.com/office/drawing/2014/main" id="{153BFFE6-A0C6-1AD4-165A-458CCCA2C000}"/>
                  </a:ext>
                </a:extLst>
              </p:cNvPr>
              <p:cNvSpPr/>
              <p:nvPr>
                <p:custDataLst>
                  <p:tags r:id="rId25"/>
                </p:custDataLst>
              </p:nvPr>
            </p:nvSpPr>
            <p:spPr>
              <a:xfrm>
                <a:off x="6984065" y="2643840"/>
                <a:ext cx="598533" cy="598533"/>
              </a:xfrm>
              <a:prstGeom prst="ellipse">
                <a:avLst/>
              </a:prstGeom>
              <a:solidFill>
                <a:srgbClr val="8B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6" name="Index-3">
                <a:extLst>
                  <a:ext uri="{FF2B5EF4-FFF2-40B4-BE49-F238E27FC236}">
                    <a16:creationId xmlns:a16="http://schemas.microsoft.com/office/drawing/2014/main" id="{30C6013F-5768-BBC4-9058-8F1AFE063723}"/>
                  </a:ext>
                </a:extLst>
              </p:cNvPr>
              <p:cNvSpPr txBox="1"/>
              <p:nvPr>
                <p:custDataLst>
                  <p:tags r:id="rId26"/>
                </p:custDataLst>
              </p:nvPr>
            </p:nvSpPr>
            <p:spPr>
              <a:xfrm>
                <a:off x="7062758" y="2758440"/>
                <a:ext cx="441146" cy="369332"/>
              </a:xfrm>
              <a:prstGeom prst="rect">
                <a:avLst/>
              </a:prstGeom>
              <a:noFill/>
            </p:spPr>
            <p:txBody>
              <a:bodyPr wrap="none" rtlCol="0">
                <a:spAutoFit/>
              </a:bodyPr>
              <a:lstStyle/>
              <a:p>
                <a:r>
                  <a:rPr lang="en-US" altLang="zh-CN" b="1" dirty="0">
                    <a:solidFill>
                      <a:schemeClr val="bg1"/>
                    </a:solidFill>
                  </a:rPr>
                  <a:t>03</a:t>
                </a:r>
                <a:endParaRPr lang="zh-CN" altLang="en-US" b="1" dirty="0">
                  <a:solidFill>
                    <a:schemeClr val="bg1"/>
                  </a:solidFill>
                </a:endParaRPr>
              </a:p>
            </p:txBody>
          </p:sp>
        </p:grpSp>
        <p:grpSp>
          <p:nvGrpSpPr>
            <p:cNvPr id="7" name="组合 6">
              <a:extLst>
                <a:ext uri="{FF2B5EF4-FFF2-40B4-BE49-F238E27FC236}">
                  <a16:creationId xmlns:a16="http://schemas.microsoft.com/office/drawing/2014/main" id="{59B683B3-5B64-16B9-C6C1-566007F1BAB6}"/>
                </a:ext>
              </a:extLst>
            </p:cNvPr>
            <p:cNvGrpSpPr/>
            <p:nvPr/>
          </p:nvGrpSpPr>
          <p:grpSpPr>
            <a:xfrm>
              <a:off x="5185223" y="4246020"/>
              <a:ext cx="2203171" cy="598533"/>
              <a:chOff x="5372888" y="3615630"/>
              <a:chExt cx="2203171" cy="598533"/>
            </a:xfrm>
          </p:grpSpPr>
          <p:sp>
            <p:nvSpPr>
              <p:cNvPr id="83" name="4">
                <a:extLst>
                  <a:ext uri="{FF2B5EF4-FFF2-40B4-BE49-F238E27FC236}">
                    <a16:creationId xmlns:a16="http://schemas.microsoft.com/office/drawing/2014/main" id="{924C0554-CE43-5BFE-E5A0-02B300FA94B4}"/>
                  </a:ext>
                </a:extLst>
              </p:cNvPr>
              <p:cNvSpPr/>
              <p:nvPr>
                <p:custDataLst>
                  <p:tags r:id="rId17"/>
                </p:custDataLst>
              </p:nvPr>
            </p:nvSpPr>
            <p:spPr>
              <a:xfrm flipV="1">
                <a:off x="5372888" y="3735246"/>
                <a:ext cx="358401" cy="358401"/>
              </a:xfrm>
              <a:prstGeom prst="ellipse">
                <a:avLst/>
              </a:prstGeom>
              <a:solidFill>
                <a:schemeClr val="accent2">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4">
                <a:extLst>
                  <a:ext uri="{FF2B5EF4-FFF2-40B4-BE49-F238E27FC236}">
                    <a16:creationId xmlns:a16="http://schemas.microsoft.com/office/drawing/2014/main" id="{0A2395C2-87C3-F8DC-1FF4-6EEE24614D82}"/>
                  </a:ext>
                </a:extLst>
              </p:cNvPr>
              <p:cNvSpPr/>
              <p:nvPr>
                <p:custDataLst>
                  <p:tags r:id="rId18"/>
                </p:custDataLst>
              </p:nvPr>
            </p:nvSpPr>
            <p:spPr>
              <a:xfrm flipV="1">
                <a:off x="5464843" y="3827201"/>
                <a:ext cx="174490" cy="1744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5" name="4">
                <a:extLst>
                  <a:ext uri="{FF2B5EF4-FFF2-40B4-BE49-F238E27FC236}">
                    <a16:creationId xmlns:a16="http://schemas.microsoft.com/office/drawing/2014/main" id="{E0783E28-EA15-AD0A-B19C-098FA48B3A6A}"/>
                  </a:ext>
                </a:extLst>
              </p:cNvPr>
              <p:cNvCxnSpPr>
                <a:cxnSpLocks/>
              </p:cNvCxnSpPr>
              <p:nvPr>
                <p:custDataLst>
                  <p:tags r:id="rId19"/>
                </p:custDataLst>
              </p:nvPr>
            </p:nvCxnSpPr>
            <p:spPr>
              <a:xfrm>
                <a:off x="5496442" y="3913821"/>
                <a:ext cx="1864094" cy="0"/>
              </a:xfrm>
              <a:prstGeom prst="line">
                <a:avLst/>
              </a:prstGeom>
              <a:ln>
                <a:solidFill>
                  <a:schemeClr val="accent2">
                    <a:alpha val="50000"/>
                  </a:schemeClr>
                </a:solidFill>
              </a:ln>
            </p:spPr>
            <p:style>
              <a:lnRef idx="1">
                <a:schemeClr val="accent1"/>
              </a:lnRef>
              <a:fillRef idx="0">
                <a:schemeClr val="accent1"/>
              </a:fillRef>
              <a:effectRef idx="0">
                <a:schemeClr val="accent1"/>
              </a:effectRef>
              <a:fontRef idx="minor">
                <a:schemeClr val="tx1"/>
              </a:fontRef>
            </p:style>
          </p:cxnSp>
          <p:sp>
            <p:nvSpPr>
              <p:cNvPr id="88" name="4">
                <a:extLst>
                  <a:ext uri="{FF2B5EF4-FFF2-40B4-BE49-F238E27FC236}">
                    <a16:creationId xmlns:a16="http://schemas.microsoft.com/office/drawing/2014/main" id="{CAB6E116-3EB0-735B-4227-9A408538CD5F}"/>
                  </a:ext>
                </a:extLst>
              </p:cNvPr>
              <p:cNvSpPr/>
              <p:nvPr>
                <p:custDataLst>
                  <p:tags r:id="rId20"/>
                </p:custDataLst>
              </p:nvPr>
            </p:nvSpPr>
            <p:spPr>
              <a:xfrm>
                <a:off x="6977526" y="3615630"/>
                <a:ext cx="598533" cy="598533"/>
              </a:xfrm>
              <a:prstGeom prst="ellipse">
                <a:avLst/>
              </a:prstGeom>
              <a:solidFill>
                <a:srgbClr val="8B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9" name="Index-4">
                <a:extLst>
                  <a:ext uri="{FF2B5EF4-FFF2-40B4-BE49-F238E27FC236}">
                    <a16:creationId xmlns:a16="http://schemas.microsoft.com/office/drawing/2014/main" id="{DBBE3FEF-EE99-497C-EB8D-341C587652BD}"/>
                  </a:ext>
                </a:extLst>
              </p:cNvPr>
              <p:cNvSpPr txBox="1"/>
              <p:nvPr>
                <p:custDataLst>
                  <p:tags r:id="rId21"/>
                </p:custDataLst>
              </p:nvPr>
            </p:nvSpPr>
            <p:spPr>
              <a:xfrm>
                <a:off x="7056219" y="3730230"/>
                <a:ext cx="441146" cy="369332"/>
              </a:xfrm>
              <a:prstGeom prst="rect">
                <a:avLst/>
              </a:prstGeom>
              <a:noFill/>
            </p:spPr>
            <p:txBody>
              <a:bodyPr wrap="none" rtlCol="0">
                <a:spAutoFit/>
              </a:bodyPr>
              <a:lstStyle/>
              <a:p>
                <a:r>
                  <a:rPr lang="en-US" altLang="zh-CN" b="1" dirty="0">
                    <a:solidFill>
                      <a:schemeClr val="bg1"/>
                    </a:solidFill>
                  </a:rPr>
                  <a:t>04</a:t>
                </a:r>
                <a:endParaRPr lang="zh-CN" altLang="en-US" b="1" dirty="0">
                  <a:solidFill>
                    <a:schemeClr val="bg1"/>
                  </a:solidFill>
                </a:endParaRPr>
              </a:p>
            </p:txBody>
          </p:sp>
        </p:grpSp>
        <p:grpSp>
          <p:nvGrpSpPr>
            <p:cNvPr id="8" name="组合 7">
              <a:extLst>
                <a:ext uri="{FF2B5EF4-FFF2-40B4-BE49-F238E27FC236}">
                  <a16:creationId xmlns:a16="http://schemas.microsoft.com/office/drawing/2014/main" id="{85B406A0-71CC-6A3E-C872-89052F1384A4}"/>
                </a:ext>
              </a:extLst>
            </p:cNvPr>
            <p:cNvGrpSpPr/>
            <p:nvPr/>
          </p:nvGrpSpPr>
          <p:grpSpPr>
            <a:xfrm>
              <a:off x="4008840" y="5362163"/>
              <a:ext cx="2213303" cy="598533"/>
              <a:chOff x="4959303" y="4587420"/>
              <a:chExt cx="2213303" cy="598533"/>
            </a:xfrm>
          </p:grpSpPr>
          <p:sp>
            <p:nvSpPr>
              <p:cNvPr id="73" name="5">
                <a:extLst>
                  <a:ext uri="{FF2B5EF4-FFF2-40B4-BE49-F238E27FC236}">
                    <a16:creationId xmlns:a16="http://schemas.microsoft.com/office/drawing/2014/main" id="{7B9F1AA9-71B6-1EAA-32A7-6BB04FF721A1}"/>
                  </a:ext>
                </a:extLst>
              </p:cNvPr>
              <p:cNvSpPr/>
              <p:nvPr>
                <p:custDataLst>
                  <p:tags r:id="rId12"/>
                </p:custDataLst>
              </p:nvPr>
            </p:nvSpPr>
            <p:spPr>
              <a:xfrm flipV="1">
                <a:off x="4959303" y="4707486"/>
                <a:ext cx="358401" cy="358401"/>
              </a:xfrm>
              <a:prstGeom prst="ellipse">
                <a:avLst/>
              </a:prstGeom>
              <a:solidFill>
                <a:schemeClr val="accent2">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5">
                <a:extLst>
                  <a:ext uri="{FF2B5EF4-FFF2-40B4-BE49-F238E27FC236}">
                    <a16:creationId xmlns:a16="http://schemas.microsoft.com/office/drawing/2014/main" id="{08520A0F-67DF-3118-4DD6-14FA3D291363}"/>
                  </a:ext>
                </a:extLst>
              </p:cNvPr>
              <p:cNvSpPr/>
              <p:nvPr>
                <p:custDataLst>
                  <p:tags r:id="rId13"/>
                </p:custDataLst>
              </p:nvPr>
            </p:nvSpPr>
            <p:spPr>
              <a:xfrm flipV="1">
                <a:off x="5051258" y="4799441"/>
                <a:ext cx="174490" cy="1744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8" name="5">
                <a:extLst>
                  <a:ext uri="{FF2B5EF4-FFF2-40B4-BE49-F238E27FC236}">
                    <a16:creationId xmlns:a16="http://schemas.microsoft.com/office/drawing/2014/main" id="{87A964FF-7893-EAD5-0AA9-CECAB185DA44}"/>
                  </a:ext>
                </a:extLst>
              </p:cNvPr>
              <p:cNvCxnSpPr>
                <a:cxnSpLocks/>
              </p:cNvCxnSpPr>
              <p:nvPr>
                <p:custDataLst>
                  <p:tags r:id="rId14"/>
                </p:custDataLst>
              </p:nvPr>
            </p:nvCxnSpPr>
            <p:spPr>
              <a:xfrm>
                <a:off x="5082857" y="4886061"/>
                <a:ext cx="1864094" cy="0"/>
              </a:xfrm>
              <a:prstGeom prst="line">
                <a:avLst/>
              </a:prstGeom>
              <a:ln>
                <a:solidFill>
                  <a:schemeClr val="accent2">
                    <a:alpha val="50000"/>
                  </a:schemeClr>
                </a:solidFill>
              </a:ln>
            </p:spPr>
            <p:style>
              <a:lnRef idx="1">
                <a:schemeClr val="accent1"/>
              </a:lnRef>
              <a:fillRef idx="0">
                <a:schemeClr val="accent1"/>
              </a:fillRef>
              <a:effectRef idx="0">
                <a:schemeClr val="accent1"/>
              </a:effectRef>
              <a:fontRef idx="minor">
                <a:schemeClr val="tx1"/>
              </a:fontRef>
            </p:style>
          </p:cxnSp>
          <p:sp>
            <p:nvSpPr>
              <p:cNvPr id="81" name="5">
                <a:extLst>
                  <a:ext uri="{FF2B5EF4-FFF2-40B4-BE49-F238E27FC236}">
                    <a16:creationId xmlns:a16="http://schemas.microsoft.com/office/drawing/2014/main" id="{45559AB5-63F9-A73B-B1F0-BC9637450011}"/>
                  </a:ext>
                </a:extLst>
              </p:cNvPr>
              <p:cNvSpPr/>
              <p:nvPr>
                <p:custDataLst>
                  <p:tags r:id="rId15"/>
                </p:custDataLst>
              </p:nvPr>
            </p:nvSpPr>
            <p:spPr>
              <a:xfrm>
                <a:off x="6574073" y="4587420"/>
                <a:ext cx="598533" cy="598533"/>
              </a:xfrm>
              <a:prstGeom prst="ellipse">
                <a:avLst/>
              </a:prstGeom>
              <a:solidFill>
                <a:srgbClr val="8B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2" name="Index-5">
                <a:extLst>
                  <a:ext uri="{FF2B5EF4-FFF2-40B4-BE49-F238E27FC236}">
                    <a16:creationId xmlns:a16="http://schemas.microsoft.com/office/drawing/2014/main" id="{AC9C6199-9D20-32E2-F9A5-47221C8671CD}"/>
                  </a:ext>
                </a:extLst>
              </p:cNvPr>
              <p:cNvSpPr txBox="1"/>
              <p:nvPr>
                <p:custDataLst>
                  <p:tags r:id="rId16"/>
                </p:custDataLst>
              </p:nvPr>
            </p:nvSpPr>
            <p:spPr>
              <a:xfrm>
                <a:off x="6652766" y="4702020"/>
                <a:ext cx="441146" cy="369332"/>
              </a:xfrm>
              <a:prstGeom prst="rect">
                <a:avLst/>
              </a:prstGeom>
              <a:noFill/>
            </p:spPr>
            <p:txBody>
              <a:bodyPr wrap="none" rtlCol="0">
                <a:spAutoFit/>
              </a:bodyPr>
              <a:lstStyle/>
              <a:p>
                <a:r>
                  <a:rPr lang="en-US" altLang="zh-CN" b="1" dirty="0">
                    <a:solidFill>
                      <a:schemeClr val="bg1"/>
                    </a:solidFill>
                  </a:rPr>
                  <a:t>05</a:t>
                </a:r>
                <a:endParaRPr lang="zh-CN" altLang="en-US" b="1" dirty="0">
                  <a:solidFill>
                    <a:schemeClr val="bg1"/>
                  </a:solidFill>
                </a:endParaRPr>
              </a:p>
            </p:txBody>
          </p:sp>
        </p:grpSp>
        <p:grpSp>
          <p:nvGrpSpPr>
            <p:cNvPr id="9" name="组合 8">
              <a:extLst>
                <a:ext uri="{FF2B5EF4-FFF2-40B4-BE49-F238E27FC236}">
                  <a16:creationId xmlns:a16="http://schemas.microsoft.com/office/drawing/2014/main" id="{4F38A2F2-0253-B7FE-437B-031D524E2B24}"/>
                </a:ext>
              </a:extLst>
            </p:cNvPr>
            <p:cNvGrpSpPr/>
            <p:nvPr/>
          </p:nvGrpSpPr>
          <p:grpSpPr>
            <a:xfrm>
              <a:off x="4008840" y="806450"/>
              <a:ext cx="4028462" cy="689677"/>
              <a:chOff x="3161107" y="609116"/>
              <a:chExt cx="4028462" cy="689677"/>
            </a:xfrm>
          </p:grpSpPr>
          <p:grpSp>
            <p:nvGrpSpPr>
              <p:cNvPr id="10" name="组合 9">
                <a:extLst>
                  <a:ext uri="{FF2B5EF4-FFF2-40B4-BE49-F238E27FC236}">
                    <a16:creationId xmlns:a16="http://schemas.microsoft.com/office/drawing/2014/main" id="{28DF5E01-5B47-738B-8196-2A270A928983}"/>
                  </a:ext>
                </a:extLst>
              </p:cNvPr>
              <p:cNvGrpSpPr/>
              <p:nvPr/>
            </p:nvGrpSpPr>
            <p:grpSpPr>
              <a:xfrm>
                <a:off x="3161107" y="820326"/>
                <a:ext cx="358401" cy="358401"/>
                <a:chOff x="3161107" y="820326"/>
                <a:chExt cx="358401" cy="358401"/>
              </a:xfrm>
            </p:grpSpPr>
            <p:sp>
              <p:nvSpPr>
                <p:cNvPr id="41" name="1">
                  <a:extLst>
                    <a:ext uri="{FF2B5EF4-FFF2-40B4-BE49-F238E27FC236}">
                      <a16:creationId xmlns:a16="http://schemas.microsoft.com/office/drawing/2014/main" id="{9CD195A9-EA75-2664-6F5E-86895CAC3EF2}"/>
                    </a:ext>
                  </a:extLst>
                </p:cNvPr>
                <p:cNvSpPr/>
                <p:nvPr>
                  <p:custDataLst>
                    <p:tags r:id="rId10"/>
                  </p:custDataLst>
                </p:nvPr>
              </p:nvSpPr>
              <p:spPr>
                <a:xfrm flipV="1">
                  <a:off x="3161107" y="820326"/>
                  <a:ext cx="358401" cy="358401"/>
                </a:xfrm>
                <a:prstGeom prst="ellipse">
                  <a:avLst/>
                </a:prstGeom>
                <a:solidFill>
                  <a:schemeClr val="accent2">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1">
                  <a:extLst>
                    <a:ext uri="{FF2B5EF4-FFF2-40B4-BE49-F238E27FC236}">
                      <a16:creationId xmlns:a16="http://schemas.microsoft.com/office/drawing/2014/main" id="{2D720223-C645-E9D8-D7D8-D7D1F5BD0DC8}"/>
                    </a:ext>
                  </a:extLst>
                </p:cNvPr>
                <p:cNvSpPr/>
                <p:nvPr>
                  <p:custDataLst>
                    <p:tags r:id="rId11"/>
                  </p:custDataLst>
                </p:nvPr>
              </p:nvSpPr>
              <p:spPr>
                <a:xfrm flipV="1">
                  <a:off x="3253062" y="912281"/>
                  <a:ext cx="174490" cy="1744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1" name="1">
                <a:extLst>
                  <a:ext uri="{FF2B5EF4-FFF2-40B4-BE49-F238E27FC236}">
                    <a16:creationId xmlns:a16="http://schemas.microsoft.com/office/drawing/2014/main" id="{B6A1810F-083B-1923-305C-53B5C6479891}"/>
                  </a:ext>
                </a:extLst>
              </p:cNvPr>
              <p:cNvCxnSpPr>
                <a:cxnSpLocks/>
              </p:cNvCxnSpPr>
              <p:nvPr>
                <p:custDataLst>
                  <p:tags r:id="rId6"/>
                </p:custDataLst>
              </p:nvPr>
            </p:nvCxnSpPr>
            <p:spPr>
              <a:xfrm>
                <a:off x="3284661" y="998901"/>
                <a:ext cx="1864094" cy="0"/>
              </a:xfrm>
              <a:prstGeom prst="line">
                <a:avLst/>
              </a:prstGeom>
              <a:ln>
                <a:solidFill>
                  <a:schemeClr val="accent2">
                    <a:alpha val="50000"/>
                  </a:schemeClr>
                </a:solidFill>
              </a:ln>
            </p:spPr>
            <p:style>
              <a:lnRef idx="1">
                <a:schemeClr val="accent1"/>
              </a:lnRef>
              <a:fillRef idx="0">
                <a:schemeClr val="accent1"/>
              </a:fillRef>
              <a:effectRef idx="0">
                <a:schemeClr val="accent1"/>
              </a:effectRef>
              <a:fontRef idx="minor">
                <a:schemeClr val="tx1"/>
              </a:fontRef>
            </p:style>
          </p:cxnSp>
          <p:sp>
            <p:nvSpPr>
              <p:cNvPr id="37" name="Body-1">
                <a:extLst>
                  <a:ext uri="{FF2B5EF4-FFF2-40B4-BE49-F238E27FC236}">
                    <a16:creationId xmlns:a16="http://schemas.microsoft.com/office/drawing/2014/main" id="{0CE16214-9699-613E-41AA-480465121304}"/>
                  </a:ext>
                </a:extLst>
              </p:cNvPr>
              <p:cNvSpPr txBox="1"/>
              <p:nvPr>
                <p:custDataLst>
                  <p:tags r:id="rId7"/>
                </p:custDataLst>
              </p:nvPr>
            </p:nvSpPr>
            <p:spPr>
              <a:xfrm>
                <a:off x="5539797" y="609116"/>
                <a:ext cx="1649772" cy="58041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400" b="1" i="0" u="none" strike="noStrike" kern="1200" cap="none" spc="0" normalizeH="0" baseline="0" noProof="0" dirty="0">
                    <a:ln>
                      <a:noFill/>
                    </a:ln>
                    <a:effectLst/>
                    <a:uLnTx/>
                    <a:uFillTx/>
                  </a:rPr>
                  <a:t>研究背景</a:t>
                </a:r>
                <a:endParaRPr kumimoji="0" lang="en-GB" sz="2400" b="1" i="0" u="none" strike="noStrike" kern="1200" cap="none" spc="0" normalizeH="0" baseline="0" noProof="0" dirty="0">
                  <a:ln>
                    <a:noFill/>
                  </a:ln>
                  <a:effectLst/>
                  <a:uLnTx/>
                  <a:uFillTx/>
                </a:endParaRPr>
              </a:p>
            </p:txBody>
          </p:sp>
          <p:sp>
            <p:nvSpPr>
              <p:cNvPr id="38" name="1">
                <a:extLst>
                  <a:ext uri="{FF2B5EF4-FFF2-40B4-BE49-F238E27FC236}">
                    <a16:creationId xmlns:a16="http://schemas.microsoft.com/office/drawing/2014/main" id="{63EB3AA8-9414-56DE-ACF2-57C61B3CAC08}"/>
                  </a:ext>
                </a:extLst>
              </p:cNvPr>
              <p:cNvSpPr/>
              <p:nvPr>
                <p:custDataLst>
                  <p:tags r:id="rId8"/>
                </p:custDataLst>
              </p:nvPr>
            </p:nvSpPr>
            <p:spPr>
              <a:xfrm>
                <a:off x="4833332" y="700260"/>
                <a:ext cx="598533" cy="598533"/>
              </a:xfrm>
              <a:prstGeom prst="ellipse">
                <a:avLst/>
              </a:prstGeom>
              <a:solidFill>
                <a:srgbClr val="8B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0" name="Index-1">
                <a:extLst>
                  <a:ext uri="{FF2B5EF4-FFF2-40B4-BE49-F238E27FC236}">
                    <a16:creationId xmlns:a16="http://schemas.microsoft.com/office/drawing/2014/main" id="{56EB8D86-9F3D-A2D0-89DD-4D1B5C1C23E3}"/>
                  </a:ext>
                </a:extLst>
              </p:cNvPr>
              <p:cNvSpPr txBox="1"/>
              <p:nvPr>
                <p:custDataLst>
                  <p:tags r:id="rId9"/>
                </p:custDataLst>
              </p:nvPr>
            </p:nvSpPr>
            <p:spPr>
              <a:xfrm>
                <a:off x="4912025" y="814860"/>
                <a:ext cx="441146" cy="369332"/>
              </a:xfrm>
              <a:prstGeom prst="rect">
                <a:avLst/>
              </a:prstGeom>
              <a:noFill/>
            </p:spPr>
            <p:txBody>
              <a:bodyPr wrap="none" rtlCol="0">
                <a:spAutoFit/>
              </a:bodyPr>
              <a:lstStyle/>
              <a:p>
                <a:r>
                  <a:rPr lang="en-US" altLang="zh-CN" b="1" dirty="0">
                    <a:solidFill>
                      <a:schemeClr val="bg1"/>
                    </a:solidFill>
                  </a:rPr>
                  <a:t>01</a:t>
                </a:r>
                <a:endParaRPr lang="zh-CN" altLang="en-US" b="1" dirty="0">
                  <a:solidFill>
                    <a:schemeClr val="bg1"/>
                  </a:solidFill>
                </a:endParaRPr>
              </a:p>
            </p:txBody>
          </p:sp>
        </p:grpSp>
      </p:grpSp>
      <p:sp>
        <p:nvSpPr>
          <p:cNvPr id="111" name="Body-1">
            <a:extLst>
              <a:ext uri="{FF2B5EF4-FFF2-40B4-BE49-F238E27FC236}">
                <a16:creationId xmlns:a16="http://schemas.microsoft.com/office/drawing/2014/main" id="{5C0B9575-CF79-CB7E-240C-8EA71260F31F}"/>
              </a:ext>
            </a:extLst>
          </p:cNvPr>
          <p:cNvSpPr txBox="1"/>
          <p:nvPr>
            <p:custDataLst>
              <p:tags r:id="rId2"/>
            </p:custDataLst>
          </p:nvPr>
        </p:nvSpPr>
        <p:spPr>
          <a:xfrm>
            <a:off x="7545727" y="1941588"/>
            <a:ext cx="4051387" cy="58041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400" b="1" i="0" u="none" strike="noStrike" kern="1200" cap="none" spc="0" normalizeH="0" baseline="0" noProof="0" dirty="0">
                <a:ln>
                  <a:noFill/>
                </a:ln>
                <a:effectLst/>
                <a:uLnTx/>
                <a:uFillTx/>
              </a:rPr>
              <a:t>空间方位推理知识库的构建</a:t>
            </a:r>
            <a:endParaRPr kumimoji="0" lang="en-GB" sz="2400" b="1" i="0" u="none" strike="noStrike" kern="1200" cap="none" spc="0" normalizeH="0" baseline="0" noProof="0" dirty="0">
              <a:ln>
                <a:noFill/>
              </a:ln>
              <a:effectLst/>
              <a:uLnTx/>
              <a:uFillTx/>
            </a:endParaRPr>
          </a:p>
        </p:txBody>
      </p:sp>
      <p:sp>
        <p:nvSpPr>
          <p:cNvPr id="112" name="Body-1">
            <a:extLst>
              <a:ext uri="{FF2B5EF4-FFF2-40B4-BE49-F238E27FC236}">
                <a16:creationId xmlns:a16="http://schemas.microsoft.com/office/drawing/2014/main" id="{BF824027-B48C-8451-F7F3-987C9CFD7D8F}"/>
              </a:ext>
            </a:extLst>
          </p:cNvPr>
          <p:cNvSpPr txBox="1"/>
          <p:nvPr>
            <p:custDataLst>
              <p:tags r:id="rId3"/>
            </p:custDataLst>
          </p:nvPr>
        </p:nvSpPr>
        <p:spPr>
          <a:xfrm>
            <a:off x="7671852" y="3083257"/>
            <a:ext cx="4770294" cy="58041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400" b="1" i="0" u="none" strike="noStrike" kern="1200" cap="none" spc="0" normalizeH="0" baseline="0" noProof="0" dirty="0">
                <a:ln>
                  <a:noFill/>
                </a:ln>
                <a:effectLst/>
                <a:uLnTx/>
                <a:uFillTx/>
              </a:rPr>
              <a:t>空间方位推理测试题自动生成</a:t>
            </a:r>
            <a:endParaRPr kumimoji="0" lang="en-GB" sz="2400" b="1" i="0" u="none" strike="noStrike" kern="1200" cap="none" spc="0" normalizeH="0" baseline="0" noProof="0" dirty="0">
              <a:ln>
                <a:noFill/>
              </a:ln>
              <a:effectLst/>
              <a:uLnTx/>
              <a:uFillTx/>
            </a:endParaRPr>
          </a:p>
        </p:txBody>
      </p:sp>
      <p:sp>
        <p:nvSpPr>
          <p:cNvPr id="113" name="Body-1">
            <a:extLst>
              <a:ext uri="{FF2B5EF4-FFF2-40B4-BE49-F238E27FC236}">
                <a16:creationId xmlns:a16="http://schemas.microsoft.com/office/drawing/2014/main" id="{C1ED2B0D-B398-A1F6-EF66-A3348E7F20B2}"/>
              </a:ext>
            </a:extLst>
          </p:cNvPr>
          <p:cNvSpPr txBox="1"/>
          <p:nvPr>
            <p:custDataLst>
              <p:tags r:id="rId4"/>
            </p:custDataLst>
          </p:nvPr>
        </p:nvSpPr>
        <p:spPr>
          <a:xfrm>
            <a:off x="7495979" y="4224926"/>
            <a:ext cx="3911949" cy="58041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400" b="1" i="0" u="none" strike="noStrike" kern="1200" cap="none" spc="0" normalizeH="0" baseline="0" noProof="0" dirty="0">
                <a:ln>
                  <a:noFill/>
                </a:ln>
                <a:effectLst/>
                <a:uLnTx/>
                <a:uFillTx/>
              </a:rPr>
              <a:t>空间方位推理测试题的应用</a:t>
            </a:r>
            <a:endParaRPr kumimoji="0" lang="en-GB" sz="2400" b="1" i="0" u="none" strike="noStrike" kern="1200" cap="none" spc="0" normalizeH="0" baseline="0" noProof="0" dirty="0">
              <a:ln>
                <a:noFill/>
              </a:ln>
              <a:effectLst/>
              <a:uLnTx/>
              <a:uFillTx/>
            </a:endParaRPr>
          </a:p>
        </p:txBody>
      </p:sp>
      <p:sp>
        <p:nvSpPr>
          <p:cNvPr id="114" name="Body-1">
            <a:extLst>
              <a:ext uri="{FF2B5EF4-FFF2-40B4-BE49-F238E27FC236}">
                <a16:creationId xmlns:a16="http://schemas.microsoft.com/office/drawing/2014/main" id="{711F8F09-639C-233A-5109-E45890C57B51}"/>
              </a:ext>
            </a:extLst>
          </p:cNvPr>
          <p:cNvSpPr txBox="1"/>
          <p:nvPr>
            <p:custDataLst>
              <p:tags r:id="rId5"/>
            </p:custDataLst>
          </p:nvPr>
        </p:nvSpPr>
        <p:spPr>
          <a:xfrm>
            <a:off x="6342994" y="5315052"/>
            <a:ext cx="3911949" cy="58041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400" b="1" i="0" u="none" strike="noStrike" kern="1200" cap="none" spc="0" normalizeH="0" baseline="0" noProof="0" dirty="0">
                <a:ln>
                  <a:noFill/>
                </a:ln>
                <a:effectLst/>
                <a:uLnTx/>
                <a:uFillTx/>
              </a:rPr>
              <a:t>总结</a:t>
            </a:r>
            <a:endParaRPr kumimoji="0" lang="en-GB" sz="2400" b="1" i="0" u="none" strike="noStrike" kern="1200" cap="none" spc="0" normalizeH="0" baseline="0" noProof="0" dirty="0">
              <a:ln>
                <a:noFill/>
              </a:ln>
              <a:effectLst/>
              <a:uLnTx/>
              <a:uFillTx/>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47C8EA-8CE2-9323-8D81-24D58AF0B3DC}"/>
            </a:ext>
          </a:extLst>
        </p:cNvPr>
        <p:cNvGrpSpPr/>
        <p:nvPr/>
      </p:nvGrpSpPr>
      <p:grpSpPr>
        <a:xfrm>
          <a:off x="0" y="0"/>
          <a:ext cx="0" cy="0"/>
          <a:chOff x="0" y="0"/>
          <a:chExt cx="0" cy="0"/>
        </a:xfrm>
      </p:grpSpPr>
      <p:pic>
        <p:nvPicPr>
          <p:cNvPr id="3" name="图片 2">
            <a:extLst>
              <a:ext uri="{FF2B5EF4-FFF2-40B4-BE49-F238E27FC236}">
                <a16:creationId xmlns:a16="http://schemas.microsoft.com/office/drawing/2014/main" id="{196D6404-80AD-8E3E-8BB2-0A4B0B2EDCCC}"/>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8063F725-FA7C-6103-0C4C-C8BF3DC9BE7E}"/>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89CAADA4-1989-3B59-4C08-D52AB2D2A40C}"/>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AD05F6F9-2E5F-4C74-9379-1FD2E9E8F889}"/>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DD4E23E4-D70F-30F9-3445-A4BF84326430}"/>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4951C670-5349-284A-0369-D7B6A10D716A}"/>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85181200-95B9-53AA-891D-8A7A18B5AFC9}"/>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4F1DD296-00DA-9A87-398B-6055E4FF72C4}"/>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5808871E-03EE-5EB6-FD67-0CBF43ACB7EA}"/>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A53AFAFE-BAA7-FDF1-C9C6-048BBB219AD3}"/>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6D655D56-9565-E543-9941-FD2BE9C4C226}"/>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FC4D3C7A-0A7C-E226-1F6A-DAF5A3CD4581}"/>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60CEB8B2-452D-6C76-5F18-868045D8B4A8}"/>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84F4C7B9-218F-42C0-DDC8-CC0D3858B5B8}"/>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B1D6F421-0FA3-A883-6DDB-EF9D4E097CBE}"/>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1CA5ABAE-16D8-1955-36D5-80F8F7BFD5BD}"/>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F994FD26-7BB8-4252-AEBA-91C4170537A7}"/>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FB6C3CB4-5327-6EE0-EBFE-9326F855D339}"/>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616114D3-496A-E838-DFE8-110EBD9C6071}"/>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5C34FB8D-B26F-ED53-4D6F-D7064799CD00}"/>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9832063E-19B0-AC03-E971-C297AD59A083}"/>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29C04666-13B7-C116-4684-1AF10802B59C}"/>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2F9B389F-B03D-582F-2502-EDF1C7AD58D2}"/>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18D745F8-48FC-AAED-8F18-D3B6F3168081}"/>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E09565B9-D349-3E3C-7896-E756B9BF8D0A}"/>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F9C37A3E-300C-37FB-1A89-E5825D9C67DA}"/>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F61FA1DD-857F-08EA-9038-37A8CA5A7B84}"/>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BFA11E4F-160B-4436-510A-3AFAE5DBBE4C}"/>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37CFD494-9120-57D9-3BD4-68557DE6CA34}"/>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6553867C-C340-3671-CA4D-DF5973FC719E}"/>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A8BE2DF9-3FEB-A123-9F4A-2F7DBA25E162}"/>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DC090179-5B88-E3B2-9B0F-A56B75B00954}"/>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B2B18729-4642-E617-179A-81D8C49AE7FE}"/>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92F0D3D2-92DD-716A-0466-A7A9E41FF50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D0F428B9-7690-F8B7-CEC1-43A1B22E7DA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5ACED766-DF5E-4B06-0889-7D4D21B99088}"/>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F1A5B024-2902-2130-612F-CFF04A87A688}"/>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EA5ACFA1-1CDC-6162-A5C4-9F85BD8DBDE2}"/>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F3DD364C-A93E-535D-43E3-FC1CBCE12D39}"/>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52DC969A-FFA8-1829-4AE1-28A788EC1D55}"/>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68E6213A-C201-A227-F452-F73828BA307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C72DE359-1746-FCE8-54B8-00EFBE24F636}"/>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3A00419B-DD56-1B31-4ACC-32DAD9F95450}"/>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9A0220F5-F0F0-68F3-9446-E2B2BA38386F}"/>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C1C4AC49-DF14-5CCB-A944-25F5D6EC2611}"/>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BBC82C78-79EE-04CA-B433-917D7D53BC7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4CD09180-CF47-07B7-B392-97E7889974E2}"/>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DB79C7F0-303A-07EA-8C11-FCD1587BAC12}"/>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98C0538A-DF9D-3E71-6BFC-4B01435F36BA}"/>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5BE4C3E5-14BE-7BCA-76F3-D6028C9A67EF}"/>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8424E9FA-6769-2560-5817-2461FCB0E4BA}"/>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037B465D-0BF7-FFCB-0368-369BD70BB538}"/>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49FC2835-67BE-1A68-D806-99D0F41D788B}"/>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9C53FC82-706B-F827-6517-B38848B8014F}"/>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3F83B32E-4CD9-2A0C-FFB7-0BEA19BE594F}"/>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442EFB38-8C9D-FF04-FE24-AF5205F9A243}"/>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C5513535-EDBB-5953-461F-27D27A7C5B2B}"/>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CE20A8DC-0FE1-85B4-E392-F131677179CD}"/>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36C8F3F5-F498-50B0-3DD9-AA53A560C8E9}"/>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BCBE60E4-ED9F-5115-C781-A3412CD5F003}"/>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EA8C7085-5467-B2D5-8350-43D2039E8D62}"/>
              </a:ext>
            </a:extLst>
          </p:cNvPr>
          <p:cNvSpPr txBox="1"/>
          <p:nvPr>
            <p:custDataLst>
              <p:tags r:id="rId1"/>
            </p:custDataLst>
          </p:nvPr>
        </p:nvSpPr>
        <p:spPr>
          <a:xfrm>
            <a:off x="420359" y="105116"/>
            <a:ext cx="71305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空间方位推理测试题的应用</a:t>
            </a:r>
            <a:r>
              <a:rPr kumimoji="0" lang="en-US" altLang="zh-CN"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a:t>
            </a: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评测和微调</a:t>
            </a:r>
          </a:p>
        </p:txBody>
      </p:sp>
      <p:sp>
        <p:nvSpPr>
          <p:cNvPr id="2" name="文本框 1">
            <a:extLst>
              <a:ext uri="{FF2B5EF4-FFF2-40B4-BE49-F238E27FC236}">
                <a16:creationId xmlns:a16="http://schemas.microsoft.com/office/drawing/2014/main" id="{370A01A8-DCD0-B647-009E-97C81318917C}"/>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一、</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SpaCE2024</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与</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空间推理任务</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5" name="文本框 4">
            <a:extLst>
              <a:ext uri="{FF2B5EF4-FFF2-40B4-BE49-F238E27FC236}">
                <a16:creationId xmlns:a16="http://schemas.microsoft.com/office/drawing/2014/main" id="{B9E2D103-E707-753D-CDEC-362E446518D4}"/>
              </a:ext>
            </a:extLst>
          </p:cNvPr>
          <p:cNvSpPr txBox="1"/>
          <p:nvPr/>
        </p:nvSpPr>
        <p:spPr>
          <a:xfrm>
            <a:off x="514439" y="1695766"/>
            <a:ext cx="11082677" cy="4191981"/>
          </a:xfrm>
          <a:prstGeom prst="rect">
            <a:avLst/>
          </a:prstGeom>
          <a:noFill/>
        </p:spPr>
        <p:txBody>
          <a:bodyPr wrap="square">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基于本文提出的数据生成框架，我们构建了空间关系推理数据集，并将其作为</a:t>
            </a:r>
            <a:r>
              <a:rPr lang="en-US" altLang="zh-CN" sz="2000" b="1" dirty="0" err="1">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评测任务中的一个子任务，称为空间方位推理（</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Spatial Position Reasoning, SPR</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）任务，旨在评估大语言模型的空间推理能力。</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与以往的评测仅仅给出分数不同，本框架依托结构化知识库生成试题，能够在题目生成过程中记录细粒度的特征信息。这些信息可在评测阶段帮助精准定位模型问题，并在微调阶段有针对性地生成短板数据，从而强化模型的能力弱项。</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（题目所属的空间图式类型、题目涉及到实体的数量</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4" name="组合 3">
            <a:extLst>
              <a:ext uri="{FF2B5EF4-FFF2-40B4-BE49-F238E27FC236}">
                <a16:creationId xmlns:a16="http://schemas.microsoft.com/office/drawing/2014/main" id="{824B0CBC-9E0A-343F-3658-69F885EEAC40}"/>
              </a:ext>
            </a:extLst>
          </p:cNvPr>
          <p:cNvGrpSpPr/>
          <p:nvPr/>
        </p:nvGrpSpPr>
        <p:grpSpPr>
          <a:xfrm>
            <a:off x="0" y="6458090"/>
            <a:ext cx="12222891" cy="523220"/>
            <a:chOff x="0" y="6458090"/>
            <a:chExt cx="12222891" cy="523220"/>
          </a:xfrm>
        </p:grpSpPr>
        <p:sp>
          <p:nvSpPr>
            <p:cNvPr id="6" name="矩形 5">
              <a:extLst>
                <a:ext uri="{FF2B5EF4-FFF2-40B4-BE49-F238E27FC236}">
                  <a16:creationId xmlns:a16="http://schemas.microsoft.com/office/drawing/2014/main" id="{BEC759B5-E791-072B-A616-B034A0564ADF}"/>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文本框 7">
              <a:extLst>
                <a:ext uri="{FF2B5EF4-FFF2-40B4-BE49-F238E27FC236}">
                  <a16:creationId xmlns:a16="http://schemas.microsoft.com/office/drawing/2014/main" id="{A7E40649-F87B-AFFA-831A-95C02331692A}"/>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20</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9" name="椭圆 8">
              <a:extLst>
                <a:ext uri="{FF2B5EF4-FFF2-40B4-BE49-F238E27FC236}">
                  <a16:creationId xmlns:a16="http://schemas.microsoft.com/office/drawing/2014/main" id="{1CBD08B0-C872-B063-A4BC-20496F0C64E4}"/>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2933C748-80AE-89E4-D807-04C39A3C5833}"/>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6" name="椭圆 65">
              <a:extLst>
                <a:ext uri="{FF2B5EF4-FFF2-40B4-BE49-F238E27FC236}">
                  <a16:creationId xmlns:a16="http://schemas.microsoft.com/office/drawing/2014/main" id="{39B10F52-43DB-4BFB-C835-2B82D7916A3B}"/>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A275D1DB-3463-4341-EF6E-E23FC4C5951B}"/>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A552AF26-0C39-9454-1F29-E85535155F21}"/>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30AB049F-BF16-5141-4DBC-830AD48360D5}"/>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04C97501-B7F8-83F7-FE26-FE84D8BFB5C7}"/>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5A3F1439-73DB-6608-6A73-237A2D9A3D6C}"/>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0BA719FF-0356-0ABB-EE49-5877AB5AC79E}"/>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4245B2F8-772A-9160-B004-458322B10E06}"/>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DAA4B24B-8DCA-9DAB-41E2-042C9A1D0D81}"/>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4B5AD40D-7D6E-BDC0-4FD9-8DBA8CAB68CB}"/>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C3B1C66B-4E2A-4636-B2B5-D5F0556AA847}"/>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7D9118F0-0D66-95CC-0CAA-6EC0210A75EC}"/>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CA87AA7B-13DD-4186-491E-9AAF815C0186}"/>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3A5497EF-2D9C-3EE1-AB52-1F0BC0E6C6D2}"/>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65EE9877-50D7-4880-875C-FAF76914C407}"/>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6D612474-2F0A-F592-421A-C6A2A39505B4}"/>
                </a:ext>
              </a:extLst>
            </p:cNvPr>
            <p:cNvSpPr/>
            <p:nvPr/>
          </p:nvSpPr>
          <p:spPr>
            <a:xfrm>
              <a:off x="7161189" y="6707684"/>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3476BC16-CA1C-D13F-E4CC-CC993FA4C795}"/>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60D8AFF4-79CC-8E4B-D0ED-3C9D947EC967}"/>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69AC67A8-DF83-971C-BBAF-A120CF61B06D}"/>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B1A5DEE1-DFD1-623F-82CF-0828D294644B}"/>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28883533-9FD1-7431-5AEF-EA6E442F74A2}"/>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40DB62B3-EA75-27EF-74D1-00DE0AFD5D70}"/>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A97E8A8A-69F2-6688-D616-FDCA4941AF7F}"/>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882265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06DA71-C9D6-9121-6996-1D18E4CD0E69}"/>
            </a:ext>
          </a:extLst>
        </p:cNvPr>
        <p:cNvGrpSpPr/>
        <p:nvPr/>
      </p:nvGrpSpPr>
      <p:grpSpPr>
        <a:xfrm>
          <a:off x="0" y="0"/>
          <a:ext cx="0" cy="0"/>
          <a:chOff x="0" y="0"/>
          <a:chExt cx="0" cy="0"/>
        </a:xfrm>
      </p:grpSpPr>
      <p:pic>
        <p:nvPicPr>
          <p:cNvPr id="3" name="图片 2">
            <a:extLst>
              <a:ext uri="{FF2B5EF4-FFF2-40B4-BE49-F238E27FC236}">
                <a16:creationId xmlns:a16="http://schemas.microsoft.com/office/drawing/2014/main" id="{4E38D2F9-3151-910D-9831-C52FEAEB47D7}"/>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B2E01D3B-3130-414D-2EB4-B7C0D6075069}"/>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72EAB34B-E57D-537F-E9E4-57B118939A7B}"/>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B7281683-C6F9-43FA-B5C9-17F02E0FE246}"/>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5583688D-B274-48A0-CDF9-88F9E7684044}"/>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06401E8C-3785-368B-BCC2-55C5B0557477}"/>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E861568C-4176-D012-AF7F-662FA222DF77}"/>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C0D5E49E-9DA2-87D6-47AF-000EEF5E3BA9}"/>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75C84419-C8ED-B55F-F52C-A85D5C3259ED}"/>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1F2A51CB-6E9D-0969-57C9-7F0EA039CB53}"/>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67ADC8EB-2D97-0078-BE63-48BEE5116729}"/>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724E9820-5181-33B2-85D0-1B5A593898BE}"/>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E8A89740-2C9F-60BE-918E-DE11A6AAB0DA}"/>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5CE21BF3-54FA-8719-FE7C-5E9A57030148}"/>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BB590DBD-880B-E386-8EB9-1243D49C5853}"/>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22C71EDD-7661-9C03-2447-A4B389E7FB75}"/>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71A5615A-8B7B-56DB-94C4-7A46B6F0C386}"/>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368F2C3A-0C14-FD33-D860-F1BD7A36D070}"/>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B2DC216B-7706-6D19-496B-92DF52D1AF85}"/>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39101D08-351A-B5AE-D4BB-6AD11B9142EA}"/>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D1CCE8C2-B362-31B6-AA1B-C8783A8DFD49}"/>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607860DF-8BAD-DDBD-0764-D3E6C6C5EBCC}"/>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BFC677FC-2346-B71A-E939-B01D7348F8E9}"/>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E57805FB-B42D-17B6-F0DA-AABC335BBF48}"/>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6C95104D-B400-72A1-E318-62083867EF57}"/>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9D1B2A12-D972-5B58-5A89-80565B94E52C}"/>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09AB4829-94DD-63D8-441D-65D156E1155B}"/>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52B3012C-D6D8-1835-C19A-5775AD1A34CA}"/>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9F4D6D92-E6EB-2BE5-5D65-CBDDEC5EB3FD}"/>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B881D513-EFF3-7E77-5209-4B8D369D7D69}"/>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C5728CA4-E4BF-BAD9-1644-48575771B722}"/>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2E3CE292-93FC-7425-7CC4-01AA3CC5A23B}"/>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F1F2FAEE-C13B-3D06-2D65-61C52917C483}"/>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C1180235-F84C-E362-54BC-93B940E954A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A5A65E20-A3A3-5478-A4B2-73FE0E0D5E53}"/>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6424DB9C-6693-1892-61B5-DB50BA7DD88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8677CB9D-376E-5F8E-C931-4FFE9D45D9A6}"/>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72629927-8801-A0A4-BE3C-91FC3372205E}"/>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7CA54D49-94FB-48E9-F7DC-776D269E7337}"/>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ABC828E2-0C4B-E7FA-1907-BD6EA5D3D842}"/>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1AA78FAD-8C0B-7E44-B54A-042E2DBBCE3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FE8CFBFE-E092-8CF3-997D-8093247331C7}"/>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86C5A6C4-C18A-127D-751A-DA7C69397D2F}"/>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77ABA357-E502-5D8E-9EAC-BF34F4B40311}"/>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0DC019ED-CB0A-F6A8-DE8A-A879DA4035D1}"/>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2177F69A-678B-5A63-87F2-A4108802118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98BB917A-A3B2-3B6A-C42C-FB505F5E7E8F}"/>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6611953C-9B94-2EC1-9A1F-4E121B606BC5}"/>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F44DC585-07A7-DEE4-1F36-0ACA45FAA989}"/>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4B6FF961-3AE8-F5CC-6837-1B7A5415A79E}"/>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44E2B975-A4E5-343D-B7CD-BE40274F1401}"/>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2CC29B04-EFF1-B253-3045-70BA35B9DFA3}"/>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13AB5E06-C41C-04CD-45F7-8010D2EC0C4B}"/>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E524F416-AE7F-C868-CB06-58694EDC511A}"/>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A94534A3-65C3-49EA-A8CA-F8754716E5E5}"/>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A71D6E69-2D6F-4BDF-8718-732B106239D0}"/>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05AD57E5-C1E3-2A79-CB99-C2F58FEFEFAE}"/>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B107EDE7-0D89-22E5-BD95-CA54CD87D529}"/>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E5F06AC4-EA57-372C-9200-E092F75029A8}"/>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A5EC2189-19DC-FDE3-2CCA-1A9932D47548}"/>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2" name="文本框 1">
            <a:extLst>
              <a:ext uri="{FF2B5EF4-FFF2-40B4-BE49-F238E27FC236}">
                <a16:creationId xmlns:a16="http://schemas.microsoft.com/office/drawing/2014/main" id="{02F3FC71-4F28-A973-0106-8EE5B42686B3}"/>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一、</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SpaCE2024</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与</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空间推理任务</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数据集情况</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aphicFrame>
        <p:nvGraphicFramePr>
          <p:cNvPr id="4" name="表格 3">
            <a:extLst>
              <a:ext uri="{FF2B5EF4-FFF2-40B4-BE49-F238E27FC236}">
                <a16:creationId xmlns:a16="http://schemas.microsoft.com/office/drawing/2014/main" id="{AD012622-6FBE-9D9E-8D9D-E354A7CD8890}"/>
              </a:ext>
            </a:extLst>
          </p:cNvPr>
          <p:cNvGraphicFramePr>
            <a:graphicFrameLocks noGrp="1"/>
          </p:cNvGraphicFramePr>
          <p:nvPr>
            <p:extLst>
              <p:ext uri="{D42A27DB-BD31-4B8C-83A1-F6EECF244321}">
                <p14:modId xmlns:p14="http://schemas.microsoft.com/office/powerpoint/2010/main" val="3037526859"/>
              </p:ext>
            </p:extLst>
          </p:nvPr>
        </p:nvGraphicFramePr>
        <p:xfrm>
          <a:off x="1242942" y="1727422"/>
          <a:ext cx="9899975" cy="3873648"/>
        </p:xfrm>
        <a:graphic>
          <a:graphicData uri="http://schemas.openxmlformats.org/drawingml/2006/table">
            <a:tbl>
              <a:tblPr firstRow="1" firstCol="1" bandRow="1"/>
              <a:tblGrid>
                <a:gridCol w="2884245">
                  <a:extLst>
                    <a:ext uri="{9D8B030D-6E8A-4147-A177-3AD203B41FA5}">
                      <a16:colId xmlns:a16="http://schemas.microsoft.com/office/drawing/2014/main" val="3978375828"/>
                    </a:ext>
                  </a:extLst>
                </a:gridCol>
                <a:gridCol w="3229633">
                  <a:extLst>
                    <a:ext uri="{9D8B030D-6E8A-4147-A177-3AD203B41FA5}">
                      <a16:colId xmlns:a16="http://schemas.microsoft.com/office/drawing/2014/main" val="4213548913"/>
                    </a:ext>
                  </a:extLst>
                </a:gridCol>
                <a:gridCol w="3786097">
                  <a:extLst>
                    <a:ext uri="{9D8B030D-6E8A-4147-A177-3AD203B41FA5}">
                      <a16:colId xmlns:a16="http://schemas.microsoft.com/office/drawing/2014/main" val="1394383380"/>
                    </a:ext>
                  </a:extLst>
                </a:gridCol>
              </a:tblGrid>
              <a:tr h="557519">
                <a:tc>
                  <a:txBody>
                    <a:bodyPr/>
                    <a:lstStyle/>
                    <a:p>
                      <a:pPr indent="127000" algn="ctr">
                        <a:lnSpc>
                          <a:spcPts val="2000"/>
                        </a:lnSpc>
                        <a:buNone/>
                      </a:pP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 </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2000" b="1" kern="100">
                          <a:effectLst/>
                          <a:latin typeface="宋体" panose="02010600030101010101" pitchFamily="2" charset="-122"/>
                          <a:ea typeface="宋体" panose="02010600030101010101" pitchFamily="2" charset="-122"/>
                          <a:cs typeface="Times New Roman" panose="02020603050405020304" pitchFamily="18" charset="0"/>
                        </a:rPr>
                        <a:t>SpaCE2024</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2000" b="1" kern="100">
                          <a:effectLst/>
                          <a:latin typeface="宋体" panose="02010600030101010101" pitchFamily="2" charset="-122"/>
                          <a:ea typeface="宋体" panose="02010600030101010101" pitchFamily="2" charset="-122"/>
                          <a:cs typeface="Times New Roman" panose="02020603050405020304" pitchFamily="18" charset="0"/>
                        </a:rPr>
                        <a:t>SpaCE2025</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57383953"/>
                  </a:ext>
                </a:extLst>
              </a:tr>
              <a:tr h="551722">
                <a:tc>
                  <a:txBody>
                    <a:bodyPr/>
                    <a:lstStyle/>
                    <a:p>
                      <a:pPr indent="127000" algn="ctr">
                        <a:lnSpc>
                          <a:spcPts val="2000"/>
                        </a:lnSpc>
                        <a:buNone/>
                      </a:pP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语言</a:t>
                      </a:r>
                    </a:p>
                  </a:txBody>
                  <a:tcPr marL="68580" marR="68580" marT="0" marB="0" anchor="ctr">
                    <a:lnL>
                      <a:noFill/>
                    </a:lnL>
                    <a:lnR>
                      <a:noFill/>
                    </a:lnR>
                    <a:lnT w="19050" cap="flat" cmpd="sng" algn="ctr">
                      <a:solidFill>
                        <a:srgbClr val="000000"/>
                      </a:solidFill>
                      <a:prstDash val="solid"/>
                      <a:round/>
                      <a:headEnd type="none" w="med" len="med"/>
                      <a:tailEnd type="none" w="med" len="med"/>
                    </a:lnT>
                    <a:lnB>
                      <a:noFill/>
                    </a:lnB>
                    <a:noFill/>
                  </a:tcPr>
                </a:tc>
                <a:tc>
                  <a:txBody>
                    <a:bodyPr/>
                    <a:lstStyle/>
                    <a:p>
                      <a:pPr indent="127000" algn="ctr">
                        <a:lnSpc>
                          <a:spcPts val="2000"/>
                        </a:lnSpc>
                        <a:buNone/>
                      </a:pP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中文</a:t>
                      </a:r>
                    </a:p>
                  </a:txBody>
                  <a:tcPr marL="68580" marR="68580" marT="0" marB="0" anchor="ctr">
                    <a:lnL>
                      <a:noFill/>
                    </a:lnL>
                    <a:lnR>
                      <a:noFill/>
                    </a:lnR>
                    <a:lnT w="19050" cap="flat" cmpd="sng" algn="ctr">
                      <a:solidFill>
                        <a:srgbClr val="000000"/>
                      </a:solidFill>
                      <a:prstDash val="solid"/>
                      <a:round/>
                      <a:headEnd type="none" w="med" len="med"/>
                      <a:tailEnd type="none" w="med" len="med"/>
                    </a:lnT>
                    <a:lnB>
                      <a:noFill/>
                    </a:lnB>
                    <a:noFill/>
                  </a:tcPr>
                </a:tc>
                <a:tc>
                  <a:txBody>
                    <a:bodyPr/>
                    <a:lstStyle/>
                    <a:p>
                      <a:pPr indent="127000" algn="ctr">
                        <a:lnSpc>
                          <a:spcPts val="2000"/>
                        </a:lnSpc>
                        <a:buNone/>
                      </a:pPr>
                      <a:r>
                        <a:rPr lang="zh-CN" sz="2000" b="1" kern="100">
                          <a:effectLst/>
                          <a:latin typeface="宋体" panose="02010600030101010101" pitchFamily="2" charset="-122"/>
                          <a:ea typeface="宋体" panose="02010600030101010101" pitchFamily="2" charset="-122"/>
                          <a:cs typeface="Times New Roman" panose="02020603050405020304" pitchFamily="18" charset="0"/>
                        </a:rPr>
                        <a:t>中英双语</a:t>
                      </a:r>
                    </a:p>
                  </a:txBody>
                  <a:tcPr marL="68580" marR="68580" marT="0" marB="0" anchor="ctr">
                    <a:lnL>
                      <a:noFill/>
                    </a:lnL>
                    <a:lnR>
                      <a:noFill/>
                    </a:lnR>
                    <a:lnT w="190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4166849997"/>
                  </a:ext>
                </a:extLst>
              </a:tr>
              <a:tr h="551722">
                <a:tc>
                  <a:txBody>
                    <a:bodyPr/>
                    <a:lstStyle/>
                    <a:p>
                      <a:pPr indent="127000" algn="ctr">
                        <a:lnSpc>
                          <a:spcPts val="2000"/>
                        </a:lnSpc>
                        <a:buNone/>
                      </a:pP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训练集大小</a:t>
                      </a:r>
                    </a:p>
                  </a:txBody>
                  <a:tcPr marL="68580" marR="68580" marT="0" marB="0" anchor="ctr">
                    <a:lnL>
                      <a:noFill/>
                    </a:lnL>
                    <a:lnR>
                      <a:noFill/>
                    </a:lnR>
                    <a:lnT>
                      <a:noFill/>
                    </a:lnT>
                    <a:lnB>
                      <a:noFill/>
                    </a:lnB>
                    <a:noFill/>
                  </a:tcPr>
                </a:tc>
                <a:tc>
                  <a:txBody>
                    <a:bodyPr/>
                    <a:lstStyle/>
                    <a:p>
                      <a:pPr indent="127000" algn="ctr">
                        <a:lnSpc>
                          <a:spcPts val="2000"/>
                        </a:lnSpc>
                        <a:buNone/>
                      </a:pP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1210</a:t>
                      </a: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道中文题</a:t>
                      </a:r>
                    </a:p>
                  </a:txBody>
                  <a:tcPr marL="68580" marR="68580" marT="0" marB="0" anchor="ctr">
                    <a:lnL>
                      <a:noFill/>
                    </a:lnL>
                    <a:lnR>
                      <a:noFill/>
                    </a:lnR>
                    <a:lnT>
                      <a:noFill/>
                    </a:lnT>
                    <a:lnB>
                      <a:noFill/>
                    </a:lnB>
                    <a:noFill/>
                  </a:tcPr>
                </a:tc>
                <a:tc>
                  <a:txBody>
                    <a:bodyPr/>
                    <a:lstStyle/>
                    <a:p>
                      <a:pPr indent="127000" algn="ctr">
                        <a:lnSpc>
                          <a:spcPts val="2000"/>
                        </a:lnSpc>
                        <a:buNone/>
                      </a:pPr>
                      <a:r>
                        <a:rPr lang="en-US" sz="2000" b="1" kern="100">
                          <a:effectLst/>
                          <a:latin typeface="宋体" panose="02010600030101010101" pitchFamily="2" charset="-122"/>
                          <a:ea typeface="宋体" panose="02010600030101010101" pitchFamily="2" charset="-122"/>
                          <a:cs typeface="Times New Roman" panose="02020603050405020304" pitchFamily="18" charset="0"/>
                        </a:rPr>
                        <a:t>2000</a:t>
                      </a:r>
                      <a:r>
                        <a:rPr lang="zh-CN" sz="2000" b="1" kern="100">
                          <a:effectLst/>
                          <a:latin typeface="宋体" panose="02010600030101010101" pitchFamily="2" charset="-122"/>
                          <a:ea typeface="宋体" panose="02010600030101010101" pitchFamily="2" charset="-122"/>
                          <a:cs typeface="Times New Roman" panose="02020603050405020304" pitchFamily="18" charset="0"/>
                        </a:rPr>
                        <a:t>道中文题、</a:t>
                      </a:r>
                      <a:r>
                        <a:rPr lang="en-US" sz="2000" b="1" kern="100">
                          <a:effectLst/>
                          <a:latin typeface="宋体" panose="02010600030101010101" pitchFamily="2" charset="-122"/>
                          <a:ea typeface="宋体" panose="02010600030101010101" pitchFamily="2" charset="-122"/>
                          <a:cs typeface="Times New Roman" panose="02020603050405020304" pitchFamily="18" charset="0"/>
                        </a:rPr>
                        <a:t>2000</a:t>
                      </a:r>
                      <a:r>
                        <a:rPr lang="zh-CN" sz="2000" b="1" kern="100">
                          <a:effectLst/>
                          <a:latin typeface="宋体" panose="02010600030101010101" pitchFamily="2" charset="-122"/>
                          <a:ea typeface="宋体" panose="02010600030101010101" pitchFamily="2" charset="-122"/>
                          <a:cs typeface="Times New Roman" panose="02020603050405020304" pitchFamily="18" charset="0"/>
                        </a:rPr>
                        <a:t>道英文题</a:t>
                      </a:r>
                    </a:p>
                  </a:txBody>
                  <a:tcPr marL="68580" marR="68580" marT="0" marB="0" anchor="ctr">
                    <a:lnL>
                      <a:noFill/>
                    </a:lnL>
                    <a:lnR>
                      <a:noFill/>
                    </a:lnR>
                    <a:lnT>
                      <a:noFill/>
                    </a:lnT>
                    <a:lnB>
                      <a:noFill/>
                    </a:lnB>
                    <a:noFill/>
                  </a:tcPr>
                </a:tc>
                <a:extLst>
                  <a:ext uri="{0D108BD9-81ED-4DB2-BD59-A6C34878D82A}">
                    <a16:rowId xmlns:a16="http://schemas.microsoft.com/office/drawing/2014/main" val="764120162"/>
                  </a:ext>
                </a:extLst>
              </a:tr>
              <a:tr h="551722">
                <a:tc>
                  <a:txBody>
                    <a:bodyPr/>
                    <a:lstStyle/>
                    <a:p>
                      <a:pPr indent="127000" algn="ctr">
                        <a:lnSpc>
                          <a:spcPts val="2000"/>
                        </a:lnSpc>
                        <a:buNone/>
                      </a:pPr>
                      <a:r>
                        <a:rPr lang="zh-CN" sz="2000" b="1" kern="100">
                          <a:effectLst/>
                          <a:latin typeface="宋体" panose="02010600030101010101" pitchFamily="2" charset="-122"/>
                          <a:ea typeface="宋体" panose="02010600030101010101" pitchFamily="2" charset="-122"/>
                          <a:cs typeface="Times New Roman" panose="02020603050405020304" pitchFamily="18" charset="0"/>
                        </a:rPr>
                        <a:t>验证集大小</a:t>
                      </a:r>
                    </a:p>
                  </a:txBody>
                  <a:tcPr marL="68580" marR="68580" marT="0" marB="0" anchor="ctr">
                    <a:lnL>
                      <a:noFill/>
                    </a:lnL>
                    <a:lnR>
                      <a:noFill/>
                    </a:lnR>
                    <a:lnT>
                      <a:noFill/>
                    </a:lnT>
                    <a:lnB>
                      <a:noFill/>
                    </a:lnB>
                    <a:noFill/>
                  </a:tcPr>
                </a:tc>
                <a:tc>
                  <a:txBody>
                    <a:bodyPr/>
                    <a:lstStyle/>
                    <a:p>
                      <a:pPr indent="127000" algn="ctr">
                        <a:lnSpc>
                          <a:spcPts val="2000"/>
                        </a:lnSpc>
                        <a:buNone/>
                      </a:pP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无</a:t>
                      </a:r>
                    </a:p>
                  </a:txBody>
                  <a:tcPr marL="68580" marR="68580" marT="0" marB="0" anchor="ctr">
                    <a:lnL>
                      <a:noFill/>
                    </a:lnL>
                    <a:lnR>
                      <a:noFill/>
                    </a:lnR>
                    <a:lnT>
                      <a:noFill/>
                    </a:lnT>
                    <a:lnB>
                      <a:noFill/>
                    </a:lnB>
                    <a:noFill/>
                  </a:tcPr>
                </a:tc>
                <a:tc>
                  <a:txBody>
                    <a:bodyPr/>
                    <a:lstStyle/>
                    <a:p>
                      <a:pPr indent="127000" algn="ctr">
                        <a:lnSpc>
                          <a:spcPts val="2000"/>
                        </a:lnSpc>
                        <a:buNone/>
                      </a:pP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500</a:t>
                      </a: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道中文题、</a:t>
                      </a: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500</a:t>
                      </a: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道英文题</a:t>
                      </a:r>
                    </a:p>
                  </a:txBody>
                  <a:tcPr marL="68580" marR="68580" marT="0" marB="0" anchor="ctr">
                    <a:lnL>
                      <a:noFill/>
                    </a:lnL>
                    <a:lnR>
                      <a:noFill/>
                    </a:lnR>
                    <a:lnT>
                      <a:noFill/>
                    </a:lnT>
                    <a:lnB>
                      <a:noFill/>
                    </a:lnB>
                    <a:noFill/>
                  </a:tcPr>
                </a:tc>
                <a:extLst>
                  <a:ext uri="{0D108BD9-81ED-4DB2-BD59-A6C34878D82A}">
                    <a16:rowId xmlns:a16="http://schemas.microsoft.com/office/drawing/2014/main" val="1729312323"/>
                  </a:ext>
                </a:extLst>
              </a:tr>
              <a:tr h="551722">
                <a:tc>
                  <a:txBody>
                    <a:bodyPr/>
                    <a:lstStyle/>
                    <a:p>
                      <a:pPr indent="127000" algn="ctr">
                        <a:lnSpc>
                          <a:spcPts val="2000"/>
                        </a:lnSpc>
                        <a:buNone/>
                      </a:pPr>
                      <a:r>
                        <a:rPr lang="zh-CN" sz="2000" b="1" kern="100">
                          <a:effectLst/>
                          <a:latin typeface="宋体" panose="02010600030101010101" pitchFamily="2" charset="-122"/>
                          <a:ea typeface="宋体" panose="02010600030101010101" pitchFamily="2" charset="-122"/>
                          <a:cs typeface="Times New Roman" panose="02020603050405020304" pitchFamily="18" charset="0"/>
                        </a:rPr>
                        <a:t>测试集大小</a:t>
                      </a:r>
                    </a:p>
                  </a:txBody>
                  <a:tcPr marL="68580" marR="68580" marT="0" marB="0" anchor="ctr">
                    <a:lnL>
                      <a:noFill/>
                    </a:lnL>
                    <a:lnR>
                      <a:noFill/>
                    </a:lnR>
                    <a:lnT>
                      <a:noFill/>
                    </a:lnT>
                    <a:lnB>
                      <a:noFill/>
                    </a:lnB>
                    <a:noFill/>
                  </a:tcPr>
                </a:tc>
                <a:tc>
                  <a:txBody>
                    <a:bodyPr/>
                    <a:lstStyle/>
                    <a:p>
                      <a:pPr indent="127000" algn="ctr">
                        <a:lnSpc>
                          <a:spcPts val="2000"/>
                        </a:lnSpc>
                        <a:buNone/>
                      </a:pP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2000</a:t>
                      </a: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道中文题</a:t>
                      </a:r>
                    </a:p>
                  </a:txBody>
                  <a:tcPr marL="68580" marR="68580" marT="0" marB="0" anchor="ctr">
                    <a:lnL>
                      <a:noFill/>
                    </a:lnL>
                    <a:lnR>
                      <a:noFill/>
                    </a:lnR>
                    <a:lnT>
                      <a:noFill/>
                    </a:lnT>
                    <a:lnB>
                      <a:noFill/>
                    </a:lnB>
                    <a:noFill/>
                  </a:tcPr>
                </a:tc>
                <a:tc>
                  <a:txBody>
                    <a:bodyPr/>
                    <a:lstStyle/>
                    <a:p>
                      <a:pPr indent="127000" algn="ctr">
                        <a:lnSpc>
                          <a:spcPts val="2000"/>
                        </a:lnSpc>
                        <a:buNone/>
                      </a:pP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3500</a:t>
                      </a: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道中文题、</a:t>
                      </a: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3500</a:t>
                      </a: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道英文题</a:t>
                      </a:r>
                    </a:p>
                  </a:txBody>
                  <a:tcPr marL="68580" marR="68580" marT="0" marB="0" anchor="ctr">
                    <a:lnL>
                      <a:noFill/>
                    </a:lnL>
                    <a:lnR>
                      <a:noFill/>
                    </a:lnR>
                    <a:lnT>
                      <a:noFill/>
                    </a:lnT>
                    <a:lnB>
                      <a:noFill/>
                    </a:lnB>
                    <a:noFill/>
                  </a:tcPr>
                </a:tc>
                <a:extLst>
                  <a:ext uri="{0D108BD9-81ED-4DB2-BD59-A6C34878D82A}">
                    <a16:rowId xmlns:a16="http://schemas.microsoft.com/office/drawing/2014/main" val="1198320208"/>
                  </a:ext>
                </a:extLst>
              </a:tr>
              <a:tr h="551722">
                <a:tc>
                  <a:txBody>
                    <a:bodyPr/>
                    <a:lstStyle/>
                    <a:p>
                      <a:pPr indent="127000" algn="ctr">
                        <a:lnSpc>
                          <a:spcPts val="2000"/>
                        </a:lnSpc>
                        <a:buNone/>
                      </a:pPr>
                      <a:r>
                        <a:rPr lang="zh-CN" sz="2000" b="1" kern="100">
                          <a:effectLst/>
                          <a:latin typeface="宋体" panose="02010600030101010101" pitchFamily="2" charset="-122"/>
                          <a:ea typeface="宋体" panose="02010600030101010101" pitchFamily="2" charset="-122"/>
                          <a:cs typeface="Times New Roman" panose="02020603050405020304" pitchFamily="18" charset="0"/>
                        </a:rPr>
                        <a:t>空间图式数量</a:t>
                      </a:r>
                    </a:p>
                  </a:txBody>
                  <a:tcPr marL="68580" marR="68580" marT="0" marB="0" anchor="ctr">
                    <a:lnL>
                      <a:noFill/>
                    </a:lnL>
                    <a:lnR>
                      <a:noFill/>
                    </a:lnR>
                    <a:lnT>
                      <a:noFill/>
                    </a:lnT>
                    <a:lnB>
                      <a:noFill/>
                    </a:lnB>
                    <a:noFill/>
                  </a:tcPr>
                </a:tc>
                <a:tc>
                  <a:txBody>
                    <a:bodyPr/>
                    <a:lstStyle/>
                    <a:p>
                      <a:pPr indent="127000" algn="ctr">
                        <a:lnSpc>
                          <a:spcPts val="2000"/>
                        </a:lnSpc>
                        <a:buNone/>
                      </a:pPr>
                      <a:r>
                        <a:rPr lang="en-US" sz="2000" b="1" kern="100">
                          <a:effectLst/>
                          <a:latin typeface="宋体" panose="02010600030101010101" pitchFamily="2" charset="-122"/>
                          <a:ea typeface="宋体" panose="02010600030101010101" pitchFamily="2" charset="-122"/>
                          <a:cs typeface="Times New Roman" panose="02020603050405020304" pitchFamily="18" charset="0"/>
                        </a:rPr>
                        <a:t>4</a:t>
                      </a:r>
                      <a:r>
                        <a:rPr lang="zh-CN" sz="2000" b="1" kern="100">
                          <a:effectLst/>
                          <a:latin typeface="宋体" panose="02010600030101010101" pitchFamily="2" charset="-122"/>
                          <a:ea typeface="宋体" panose="02010600030101010101" pitchFamily="2" charset="-122"/>
                          <a:cs typeface="Times New Roman" panose="02020603050405020304" pitchFamily="18" charset="0"/>
                        </a:rPr>
                        <a:t>类</a:t>
                      </a:r>
                      <a:r>
                        <a:rPr lang="en-US" sz="2000" b="1" kern="100">
                          <a:effectLst/>
                          <a:latin typeface="宋体" panose="02010600030101010101" pitchFamily="2" charset="-122"/>
                          <a:ea typeface="宋体" panose="02010600030101010101" pitchFamily="2" charset="-122"/>
                          <a:cs typeface="Times New Roman" panose="02020603050405020304" pitchFamily="18" charset="0"/>
                        </a:rPr>
                        <a:t>10</a:t>
                      </a:r>
                      <a:r>
                        <a:rPr lang="zh-CN" sz="2000" b="1" kern="100">
                          <a:effectLst/>
                          <a:latin typeface="宋体" panose="02010600030101010101" pitchFamily="2" charset="-122"/>
                          <a:ea typeface="宋体" panose="02010600030101010101" pitchFamily="2" charset="-122"/>
                          <a:cs typeface="Times New Roman" panose="02020603050405020304" pitchFamily="18" charset="0"/>
                        </a:rPr>
                        <a:t>场景</a:t>
                      </a:r>
                    </a:p>
                  </a:txBody>
                  <a:tcPr marL="68580" marR="68580" marT="0" marB="0" anchor="ctr">
                    <a:lnL>
                      <a:noFill/>
                    </a:lnL>
                    <a:lnR>
                      <a:noFill/>
                    </a:lnR>
                    <a:lnT>
                      <a:noFill/>
                    </a:lnT>
                    <a:lnB>
                      <a:noFill/>
                    </a:lnB>
                    <a:noFill/>
                  </a:tcPr>
                </a:tc>
                <a:tc>
                  <a:txBody>
                    <a:bodyPr/>
                    <a:lstStyle/>
                    <a:p>
                      <a:pPr indent="127000" algn="ctr">
                        <a:lnSpc>
                          <a:spcPts val="2000"/>
                        </a:lnSpc>
                        <a:buNone/>
                      </a:pP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4</a:t>
                      </a: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类</a:t>
                      </a: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10</a:t>
                      </a:r>
                      <a:r>
                        <a:rPr lang="zh-CN" sz="2000" b="1" kern="100" dirty="0">
                          <a:effectLst/>
                          <a:latin typeface="宋体" panose="02010600030101010101" pitchFamily="2" charset="-122"/>
                          <a:ea typeface="宋体" panose="02010600030101010101" pitchFamily="2" charset="-122"/>
                          <a:cs typeface="Times New Roman" panose="02020603050405020304" pitchFamily="18" charset="0"/>
                        </a:rPr>
                        <a:t>场景</a:t>
                      </a:r>
                    </a:p>
                  </a:txBody>
                  <a:tcPr marL="68580" marR="68580" marT="0" marB="0" anchor="ctr">
                    <a:lnL>
                      <a:noFill/>
                    </a:lnL>
                    <a:lnR>
                      <a:noFill/>
                    </a:lnR>
                    <a:lnT>
                      <a:noFill/>
                    </a:lnT>
                    <a:lnB>
                      <a:noFill/>
                    </a:lnB>
                    <a:noFill/>
                  </a:tcPr>
                </a:tc>
                <a:extLst>
                  <a:ext uri="{0D108BD9-81ED-4DB2-BD59-A6C34878D82A}">
                    <a16:rowId xmlns:a16="http://schemas.microsoft.com/office/drawing/2014/main" val="714692312"/>
                  </a:ext>
                </a:extLst>
              </a:tr>
              <a:tr h="557519">
                <a:tc>
                  <a:txBody>
                    <a:bodyPr/>
                    <a:lstStyle/>
                    <a:p>
                      <a:pPr indent="127000" algn="ctr">
                        <a:lnSpc>
                          <a:spcPts val="2000"/>
                        </a:lnSpc>
                        <a:buNone/>
                      </a:pPr>
                      <a:r>
                        <a:rPr lang="zh-CN" sz="2000" b="1" kern="100">
                          <a:effectLst/>
                          <a:latin typeface="宋体" panose="02010600030101010101" pitchFamily="2" charset="-122"/>
                          <a:ea typeface="宋体" panose="02010600030101010101" pitchFamily="2" charset="-122"/>
                          <a:cs typeface="Times New Roman" panose="02020603050405020304" pitchFamily="18" charset="0"/>
                        </a:rPr>
                        <a:t>空间关系种类</a:t>
                      </a:r>
                    </a:p>
                  </a:txBody>
                  <a:tcPr marL="68580" marR="68580" marT="0" marB="0" anchor="ctr">
                    <a:lnL>
                      <a:noFill/>
                    </a:lnL>
                    <a:lnR>
                      <a:noFill/>
                    </a:lnR>
                    <a:lnT>
                      <a:noFill/>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2000" b="1" kern="100">
                          <a:effectLst/>
                          <a:latin typeface="宋体" panose="02010600030101010101" pitchFamily="2" charset="-122"/>
                          <a:ea typeface="宋体" panose="02010600030101010101" pitchFamily="2" charset="-122"/>
                          <a:cs typeface="Times New Roman" panose="02020603050405020304" pitchFamily="18" charset="0"/>
                        </a:rPr>
                        <a:t>30</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a:noFill/>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2000" b="1" kern="100" dirty="0">
                          <a:effectLst/>
                          <a:latin typeface="宋体" panose="02010600030101010101" pitchFamily="2" charset="-122"/>
                          <a:ea typeface="宋体" panose="02010600030101010101" pitchFamily="2" charset="-122"/>
                          <a:cs typeface="Times New Roman" panose="02020603050405020304" pitchFamily="18" charset="0"/>
                        </a:rPr>
                        <a:t>30</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a:noFill/>
                    </a:lnT>
                    <a:lnB w="190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674537145"/>
                  </a:ext>
                </a:extLst>
              </a:tr>
            </a:tbl>
          </a:graphicData>
        </a:graphic>
      </p:graphicFrame>
      <p:sp>
        <p:nvSpPr>
          <p:cNvPr id="6" name="文本框 5">
            <a:extLst>
              <a:ext uri="{FF2B5EF4-FFF2-40B4-BE49-F238E27FC236}">
                <a16:creationId xmlns:a16="http://schemas.microsoft.com/office/drawing/2014/main" id="{2A302931-FB2F-13AF-D3AE-7AFBC8BFA766}"/>
              </a:ext>
            </a:extLst>
          </p:cNvPr>
          <p:cNvSpPr txBox="1"/>
          <p:nvPr/>
        </p:nvSpPr>
        <p:spPr>
          <a:xfrm>
            <a:off x="3494054" y="5857612"/>
            <a:ext cx="6714390"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SpaCE2024</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和</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空间推理任务数据集情况</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7" name="组合 6">
            <a:extLst>
              <a:ext uri="{FF2B5EF4-FFF2-40B4-BE49-F238E27FC236}">
                <a16:creationId xmlns:a16="http://schemas.microsoft.com/office/drawing/2014/main" id="{492E9579-808D-3880-A0C5-06EA57E05C14}"/>
              </a:ext>
            </a:extLst>
          </p:cNvPr>
          <p:cNvGrpSpPr/>
          <p:nvPr/>
        </p:nvGrpSpPr>
        <p:grpSpPr>
          <a:xfrm>
            <a:off x="0" y="6458090"/>
            <a:ext cx="12222891" cy="523220"/>
            <a:chOff x="0" y="6458090"/>
            <a:chExt cx="12222891" cy="523220"/>
          </a:xfrm>
        </p:grpSpPr>
        <p:sp>
          <p:nvSpPr>
            <p:cNvPr id="8" name="矩形 7">
              <a:extLst>
                <a:ext uri="{FF2B5EF4-FFF2-40B4-BE49-F238E27FC236}">
                  <a16:creationId xmlns:a16="http://schemas.microsoft.com/office/drawing/2014/main" id="{5AFB07BE-FF9D-89C4-CCEF-3EC93958DF56}"/>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文本框 8">
              <a:extLst>
                <a:ext uri="{FF2B5EF4-FFF2-40B4-BE49-F238E27FC236}">
                  <a16:creationId xmlns:a16="http://schemas.microsoft.com/office/drawing/2014/main" id="{E70F5DD6-77F6-9192-036B-CD93D043C5C1}"/>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21</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10" name="椭圆 9">
              <a:extLst>
                <a:ext uri="{FF2B5EF4-FFF2-40B4-BE49-F238E27FC236}">
                  <a16:creationId xmlns:a16="http://schemas.microsoft.com/office/drawing/2014/main" id="{C840C200-0324-57CD-7BFE-553FA7CCA70F}"/>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D2B5DF12-4F9C-6F8A-9E2A-13F7E2271D29}"/>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C4063E39-20B3-2FAE-D0B7-8C373853A460}"/>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6689ADB9-385D-D483-40A1-DDDA26AC5DF6}"/>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E2D1A9A8-1B37-1AD6-899A-803DF332FBA1}"/>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2240629D-E00B-ED70-04D1-3CB0AA8D3ACF}"/>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273093B9-42FD-87B6-32C2-4348D4E26E05}"/>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FD91385D-34CF-31FA-018A-3DC8B20C329D}"/>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41271AED-1511-1CFF-D99B-9155ECB74FB9}"/>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D9F00995-D243-6D10-892E-604F35371E01}"/>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B0C6EC97-16C6-2B04-9F8A-B717A6178A0E}"/>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0B8BCCC0-7CDF-6CC6-20F0-6832E6CC57F6}"/>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DC37C191-B241-8077-0641-0257D194DFBD}"/>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01A7CF54-07BB-4087-9563-EE6840517745}"/>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4BF65B41-073D-7E28-56B6-4D8A81181E8C}"/>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107BDD87-50C9-16C4-F556-2B42D61E6823}"/>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0040550B-84CC-51E3-0FE4-568DA2D6668B}"/>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120F7FFD-3815-18C3-26EB-FD9642A49674}"/>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B6771445-9DBE-FFA3-D1DB-26FE92055C83}"/>
                </a:ext>
              </a:extLst>
            </p:cNvPr>
            <p:cNvSpPr/>
            <p:nvPr/>
          </p:nvSpPr>
          <p:spPr>
            <a:xfrm>
              <a:off x="7499017" y="6707686"/>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89A02D58-660E-E063-B320-53C755919ED0}"/>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5A59C10F-8A2C-47AA-3CE2-9015D1C6B54A}"/>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6832CF7C-7643-CE31-8B0B-FB490BB5321D}"/>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4CA5BAB3-AB91-DD34-41D5-334EBE2B0779}"/>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787D6345-3FE9-3BC4-1B83-FC76AE904771}"/>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99865BA0-45E1-A30D-73C6-67559638531E}"/>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Body-1">
            <a:extLst>
              <a:ext uri="{FF2B5EF4-FFF2-40B4-BE49-F238E27FC236}">
                <a16:creationId xmlns:a16="http://schemas.microsoft.com/office/drawing/2014/main" id="{3B49CDC6-C026-00C9-05FF-7D2D3F3EFF18}"/>
              </a:ext>
            </a:extLst>
          </p:cNvPr>
          <p:cNvSpPr txBox="1"/>
          <p:nvPr>
            <p:custDataLst>
              <p:tags r:id="rId1"/>
            </p:custDataLst>
          </p:nvPr>
        </p:nvSpPr>
        <p:spPr>
          <a:xfrm>
            <a:off x="420359" y="105116"/>
            <a:ext cx="71305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空间方位推理测试题的应用</a:t>
            </a:r>
            <a:r>
              <a:rPr kumimoji="0" lang="en-US" altLang="zh-CN"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a:t>
            </a: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评测和微调</a:t>
            </a:r>
          </a:p>
        </p:txBody>
      </p:sp>
    </p:spTree>
    <p:extLst>
      <p:ext uri="{BB962C8B-B14F-4D97-AF65-F5344CB8AC3E}">
        <p14:creationId xmlns:p14="http://schemas.microsoft.com/office/powerpoint/2010/main" val="424605208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B67FEE-03B7-1D23-3342-5B42C9B16916}"/>
            </a:ext>
          </a:extLst>
        </p:cNvPr>
        <p:cNvGrpSpPr/>
        <p:nvPr/>
      </p:nvGrpSpPr>
      <p:grpSpPr>
        <a:xfrm>
          <a:off x="0" y="0"/>
          <a:ext cx="0" cy="0"/>
          <a:chOff x="0" y="0"/>
          <a:chExt cx="0" cy="0"/>
        </a:xfrm>
      </p:grpSpPr>
      <p:pic>
        <p:nvPicPr>
          <p:cNvPr id="3" name="图片 2">
            <a:extLst>
              <a:ext uri="{FF2B5EF4-FFF2-40B4-BE49-F238E27FC236}">
                <a16:creationId xmlns:a16="http://schemas.microsoft.com/office/drawing/2014/main" id="{91C709F7-4FBA-2FD3-147A-0B3EC9B72868}"/>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E853D156-3991-9550-4B19-2B96285EBFBF}"/>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10FDA00C-D10C-413C-91AC-ED134673D5FB}"/>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9D10F128-7CE5-30D2-9079-CE0E2A3DB64E}"/>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9556E7BD-C9F2-AB28-3F0F-B4EA58ACD128}"/>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EA442F8E-8267-CEEE-090E-C5E91F3DB629}"/>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5DA7D32A-F7FA-1208-BE23-DE1D939D7229}"/>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A3887F14-9E12-2128-E061-AD0B900E6962}"/>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A7F7DC8F-56C3-F45A-C4B6-5F9911E0423F}"/>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D949004E-9787-97BA-0440-E71B1E88A62A}"/>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A9B43187-C696-4CE2-FCC2-91D8F6E34A3C}"/>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EDF5451D-AD87-A8AF-2B5C-81C00DD6275F}"/>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9DEA95B2-0FBD-B524-C9A7-976EE6F3D010}"/>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94B9693E-11F5-EBE7-89B6-476335DAE831}"/>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A47D0FD0-2FB1-5872-05E4-E47DC6057A8E}"/>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9E2E1CDA-F0D8-9C91-6AF4-C7188ABC2FBF}"/>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B6F979F1-3723-8FB7-6059-5571890AFEE1}"/>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01CA99D0-D61A-260F-4DB4-83769C32E32A}"/>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21E7FB89-63BE-C563-9F18-55FAD114AA7B}"/>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0CB9CAFD-4FE5-DA0F-8F9F-BCD83CBDA8E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8EDAE0FE-40D8-7BD1-F258-4FA391F66F3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07D03662-0F46-F75D-5422-B6423CA07552}"/>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34511FEC-BF76-F645-AA04-FEB65020074B}"/>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4F8CACD4-5DE2-A162-D72D-3B25D7F8E55D}"/>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4D18A186-00EC-9EA5-8DDE-6D3396043C8D}"/>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A8875F29-A66C-C9CA-7502-35993F1299F4}"/>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CE0C1188-E96C-A389-BAA9-3B5811AB536A}"/>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E1E86F47-0DB5-1AAC-F668-E6C68CB7744D}"/>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BE71FC52-42A1-875C-3338-3BDB8B8A8E61}"/>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AB25D81B-B56B-66E3-0447-DBFC01B7B405}"/>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0F7E965B-C4C7-46C2-9983-24139A0BE04C}"/>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4A5E31C7-07FF-B416-FB50-89F86ADC2542}"/>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9EFF1C62-2830-6AA1-FB63-2641D585CB3E}"/>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30DC6B5C-2B2F-7B64-4FB8-14B6B608CAD0}"/>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EF6A07BF-00EE-F727-57B7-2BFAB87F4E81}"/>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E839585F-9031-6EBF-570C-A626902B279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E35C429A-0B51-14F4-585E-32424715ACCE}"/>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5CBCB16D-880B-ECB6-298D-CED0E37EB4D4}"/>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B5CFC187-57B9-808D-A71B-24679CF436BA}"/>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6C67A58B-DD2E-1D8E-6D6E-E835149C8768}"/>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A48792DD-304E-1773-30C9-7658136F436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049CF0F0-9530-C73B-5339-F5A46E2773D4}"/>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764D0F09-73E4-AA21-CC83-27337CA9D8A1}"/>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15449B0C-FC86-E31B-27C7-7C100284B74F}"/>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9380D712-BA5C-F10E-EE42-09C1547E1807}"/>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B400C187-8262-B41B-EEB7-F8DD7F6BA916}"/>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98846DCC-E1C0-AF39-9131-66F710B56389}"/>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F28D8541-B296-12D4-F0FD-1D7E18EEBCC2}"/>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21D2B1F4-B221-2B83-AAE8-91CFBDD8784B}"/>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4E163E71-0ABA-77FB-0CC0-58C7C222B7F7}"/>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A1B7CB7D-27DD-9340-9950-FE722E464EE5}"/>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2F9379BE-D6C5-407B-FB62-248CF3AC2686}"/>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D4653471-8A6F-3D6A-52A5-DF0E47A2E12B}"/>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9059DA20-2FCD-6D9A-BB70-5AA2AE1358E3}"/>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468E5B09-5B94-45F3-6948-43BF5D73BE6E}"/>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20938BBA-4E66-C1D9-3BEB-A82089D6B42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E4DD465C-C9F3-989E-4865-045DB28BE0D5}"/>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77E144D4-8711-535D-FBB7-D0E099854C5A}"/>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6019C075-7870-7D09-ACC1-D6BFDB3A2EB2}"/>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53951362-B1A9-C266-A535-3A571814E1AD}"/>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2" name="文本框 1">
            <a:extLst>
              <a:ext uri="{FF2B5EF4-FFF2-40B4-BE49-F238E27FC236}">
                <a16:creationId xmlns:a16="http://schemas.microsoft.com/office/drawing/2014/main" id="{4317822A-9F56-5A25-7938-6426F794DF5F}"/>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一、</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SpaCE2024</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与</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空间推理任务</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参赛队伍表现比较</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aphicFrame>
        <p:nvGraphicFramePr>
          <p:cNvPr id="5" name="表格 4">
            <a:extLst>
              <a:ext uri="{FF2B5EF4-FFF2-40B4-BE49-F238E27FC236}">
                <a16:creationId xmlns:a16="http://schemas.microsoft.com/office/drawing/2014/main" id="{ADF8846C-C5A5-229D-5CB8-A45A16847CD1}"/>
              </a:ext>
            </a:extLst>
          </p:cNvPr>
          <p:cNvGraphicFramePr>
            <a:graphicFrameLocks noGrp="1"/>
          </p:cNvGraphicFramePr>
          <p:nvPr>
            <p:extLst>
              <p:ext uri="{D42A27DB-BD31-4B8C-83A1-F6EECF244321}">
                <p14:modId xmlns:p14="http://schemas.microsoft.com/office/powerpoint/2010/main" val="2374955497"/>
              </p:ext>
            </p:extLst>
          </p:nvPr>
        </p:nvGraphicFramePr>
        <p:xfrm>
          <a:off x="920139" y="1567142"/>
          <a:ext cx="10203960" cy="4737541"/>
        </p:xfrm>
        <a:graphic>
          <a:graphicData uri="http://schemas.openxmlformats.org/drawingml/2006/table">
            <a:tbl>
              <a:tblPr firstRow="1" firstCol="1" bandRow="1"/>
              <a:tblGrid>
                <a:gridCol w="2063414">
                  <a:extLst>
                    <a:ext uri="{9D8B030D-6E8A-4147-A177-3AD203B41FA5}">
                      <a16:colId xmlns:a16="http://schemas.microsoft.com/office/drawing/2014/main" val="99672542"/>
                    </a:ext>
                  </a:extLst>
                </a:gridCol>
                <a:gridCol w="1572125">
                  <a:extLst>
                    <a:ext uri="{9D8B030D-6E8A-4147-A177-3AD203B41FA5}">
                      <a16:colId xmlns:a16="http://schemas.microsoft.com/office/drawing/2014/main" val="3752525585"/>
                    </a:ext>
                  </a:extLst>
                </a:gridCol>
                <a:gridCol w="1572125">
                  <a:extLst>
                    <a:ext uri="{9D8B030D-6E8A-4147-A177-3AD203B41FA5}">
                      <a16:colId xmlns:a16="http://schemas.microsoft.com/office/drawing/2014/main" val="1838674619"/>
                    </a:ext>
                  </a:extLst>
                </a:gridCol>
                <a:gridCol w="1757215">
                  <a:extLst>
                    <a:ext uri="{9D8B030D-6E8A-4147-A177-3AD203B41FA5}">
                      <a16:colId xmlns:a16="http://schemas.microsoft.com/office/drawing/2014/main" val="465324930"/>
                    </a:ext>
                  </a:extLst>
                </a:gridCol>
                <a:gridCol w="2105688">
                  <a:extLst>
                    <a:ext uri="{9D8B030D-6E8A-4147-A177-3AD203B41FA5}">
                      <a16:colId xmlns:a16="http://schemas.microsoft.com/office/drawing/2014/main" val="2713786074"/>
                    </a:ext>
                  </a:extLst>
                </a:gridCol>
                <a:gridCol w="1133393">
                  <a:extLst>
                    <a:ext uri="{9D8B030D-6E8A-4147-A177-3AD203B41FA5}">
                      <a16:colId xmlns:a16="http://schemas.microsoft.com/office/drawing/2014/main" val="1159030158"/>
                    </a:ext>
                  </a:extLst>
                </a:gridCol>
              </a:tblGrid>
              <a:tr h="259472">
                <a:tc gridSpan="3">
                  <a:txBody>
                    <a:bodyPr/>
                    <a:lstStyle/>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SpaCE2024</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hMerge="1">
                  <a:txBody>
                    <a:bodyPr/>
                    <a:lstStyle/>
                    <a:p>
                      <a:endParaRPr lang="zh-CN" altLang="en-US"/>
                    </a:p>
                  </a:txBody>
                  <a:tcPr/>
                </a:tc>
                <a:tc hMerge="1">
                  <a:txBody>
                    <a:bodyPr/>
                    <a:lstStyle/>
                    <a:p>
                      <a:endParaRPr lang="zh-CN" altLang="en-US"/>
                    </a:p>
                  </a:txBody>
                  <a:tcPr/>
                </a:tc>
                <a:tc gridSpan="3">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SpaCE2025</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a:noFill/>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734784031"/>
                  </a:ext>
                </a:extLst>
              </a:tr>
              <a:tr h="533545">
                <a:tc>
                  <a:txBody>
                    <a:bodyPr/>
                    <a:lstStyle/>
                    <a:p>
                      <a:pPr indent="127000" algn="ctr">
                        <a:lnSpc>
                          <a:spcPts val="2000"/>
                        </a:lnSpc>
                        <a:buNone/>
                      </a:pPr>
                      <a:r>
                        <a:rPr lang="zh-CN" sz="1600" b="1" kern="100" dirty="0">
                          <a:effectLst/>
                          <a:latin typeface="宋体" panose="02010600030101010101" pitchFamily="2" charset="-122"/>
                          <a:ea typeface="宋体" panose="02010600030101010101" pitchFamily="2" charset="-122"/>
                          <a:cs typeface="Times New Roman" panose="02020603050405020304" pitchFamily="18" charset="0"/>
                        </a:rPr>
                        <a:t>队伍所用模型</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dirty="0">
                          <a:effectLst/>
                          <a:latin typeface="宋体" panose="02010600030101010101" pitchFamily="2" charset="-122"/>
                          <a:ea typeface="宋体" panose="02010600030101010101" pitchFamily="2" charset="-122"/>
                          <a:cs typeface="Times New Roman" panose="02020603050405020304" pitchFamily="18" charset="0"/>
                        </a:rPr>
                        <a:t>策略</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平均准确率</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队伍使用的模型</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策略</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平均准确率</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551374010"/>
                  </a:ext>
                </a:extLst>
              </a:tr>
              <a:tr h="813013">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Qwen1.5-7B-Chat</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Yi-1.5-6B-Chat</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Intern2-chat-7b</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dirty="0">
                          <a:effectLst/>
                          <a:latin typeface="宋体" panose="02010600030101010101" pitchFamily="2" charset="-122"/>
                          <a:ea typeface="宋体" panose="02010600030101010101" pitchFamily="2" charset="-122"/>
                          <a:cs typeface="Times New Roman" panose="02020603050405020304" pitchFamily="18" charset="0"/>
                        </a:rPr>
                        <a:t>微调、多模型投票</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u="sng" kern="100" dirty="0">
                          <a:solidFill>
                            <a:srgbClr val="FF0000"/>
                          </a:solidFill>
                          <a:effectLst/>
                          <a:latin typeface="宋体" panose="02010600030101010101" pitchFamily="2" charset="-122"/>
                          <a:ea typeface="宋体" panose="02010600030101010101" pitchFamily="2" charset="-122"/>
                          <a:cs typeface="Times New Roman" panose="02020603050405020304" pitchFamily="18" charset="0"/>
                        </a:rPr>
                        <a:t>0.372</a:t>
                      </a:r>
                      <a:endParaRPr lang="zh-CN" sz="2000" b="1" u="sng" kern="100" dirty="0">
                        <a:solidFill>
                          <a:srgbClr val="FF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deepseek-r1-7b</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提示词工程、微调、单模型投票　</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u="sng" kern="100" dirty="0">
                          <a:solidFill>
                            <a:srgbClr val="FF0000"/>
                          </a:solidFill>
                          <a:effectLst/>
                          <a:latin typeface="宋体" panose="02010600030101010101" pitchFamily="2" charset="-122"/>
                          <a:ea typeface="宋体" panose="02010600030101010101" pitchFamily="2" charset="-122"/>
                          <a:cs typeface="Times New Roman" panose="02020603050405020304" pitchFamily="18" charset="0"/>
                        </a:rPr>
                        <a:t>0.847</a:t>
                      </a:r>
                      <a:endParaRPr lang="zh-CN" sz="2000" b="1" u="sng" kern="100" dirty="0">
                        <a:solidFill>
                          <a:srgbClr val="FF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99178226"/>
                  </a:ext>
                </a:extLst>
              </a:tr>
              <a:tr h="536242">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GPT-4o</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单模型投票</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0.371</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deepseek-r1-7b</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o3-mini-high</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数据蒸馏、微调</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0.613</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60339718"/>
                  </a:ext>
                </a:extLst>
              </a:tr>
              <a:tr h="536242">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Qwen1.5-7B-Chat</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微调、单模型投票</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0.347</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deepseek-r1-7b</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deepseek-r1</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数据蒸馏、微调、投票</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0.534</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14955198"/>
                  </a:ext>
                </a:extLst>
              </a:tr>
              <a:tr h="762127">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Ernie-4.0-8k-0329</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ChatGLM3-6B-base</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微调、多模型投票</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0.324</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deepseek-r1-7b</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deepseek-v3</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dirty="0">
                          <a:effectLst/>
                          <a:latin typeface="宋体" panose="02010600030101010101" pitchFamily="2" charset="-122"/>
                          <a:ea typeface="宋体" panose="02010600030101010101" pitchFamily="2" charset="-122"/>
                          <a:cs typeface="Times New Roman" panose="02020603050405020304" pitchFamily="18" charset="0"/>
                        </a:rPr>
                        <a:t>数据蒸馏、微调</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0.518</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24488589"/>
                  </a:ext>
                </a:extLst>
              </a:tr>
              <a:tr h="760658">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Qwen1.5-7B-Chat</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微调、数据增强、单模型投票</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0.324</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deepseek-r1-7b</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dirty="0">
                          <a:effectLst/>
                          <a:latin typeface="宋体" panose="02010600030101010101" pitchFamily="2" charset="-122"/>
                          <a:ea typeface="宋体" panose="02010600030101010101" pitchFamily="2" charset="-122"/>
                          <a:cs typeface="Times New Roman" panose="02020603050405020304" pitchFamily="18" charset="0"/>
                        </a:rPr>
                        <a:t>微调、单模型投票　　</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0.465</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70000831"/>
                  </a:ext>
                </a:extLst>
              </a:tr>
              <a:tr h="536242">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Ernie-4.0-8k-0329</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宋体" panose="02010600030101010101" pitchFamily="2" charset="-122"/>
                          <a:ea typeface="宋体" panose="02010600030101010101" pitchFamily="2" charset="-122"/>
                          <a:cs typeface="Times New Roman" panose="02020603050405020304" pitchFamily="18" charset="0"/>
                        </a:rPr>
                        <a:t>代表性示例</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0.306</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deepseek-r1-7b</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p>
                      <a:pPr indent="127000" algn="ctr">
                        <a:lnSpc>
                          <a:spcPts val="2000"/>
                        </a:lnSpc>
                        <a:buNone/>
                      </a:pPr>
                      <a:r>
                        <a:rPr lang="en-US" sz="1600" b="1" kern="100">
                          <a:effectLst/>
                          <a:latin typeface="宋体" panose="02010600030101010101" pitchFamily="2" charset="-122"/>
                          <a:ea typeface="宋体" panose="02010600030101010101" pitchFamily="2" charset="-122"/>
                          <a:cs typeface="Times New Roman" panose="02020603050405020304" pitchFamily="18" charset="0"/>
                        </a:rPr>
                        <a:t> </a:t>
                      </a:r>
                      <a:endParaRPr lang="zh-CN" sz="2000" b="1" kern="10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90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dirty="0">
                          <a:effectLst/>
                          <a:latin typeface="宋体" panose="02010600030101010101" pitchFamily="2" charset="-122"/>
                          <a:ea typeface="宋体" panose="02010600030101010101" pitchFamily="2" charset="-122"/>
                          <a:cs typeface="Times New Roman" panose="02020603050405020304" pitchFamily="18" charset="0"/>
                        </a:rPr>
                        <a:t>数据增强、微调、单模型投票</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dirty="0">
                          <a:effectLst/>
                          <a:latin typeface="宋体" panose="02010600030101010101" pitchFamily="2" charset="-122"/>
                          <a:ea typeface="宋体" panose="02010600030101010101" pitchFamily="2" charset="-122"/>
                          <a:cs typeface="Times New Roman" panose="02020603050405020304" pitchFamily="18" charset="0"/>
                        </a:rPr>
                        <a:t>0.447</a:t>
                      </a:r>
                      <a:endParaRPr lang="zh-CN" sz="2000" b="1" kern="100" dirty="0">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765509451"/>
                  </a:ext>
                </a:extLst>
              </a:tr>
            </a:tbl>
          </a:graphicData>
        </a:graphic>
      </p:graphicFrame>
      <p:grpSp>
        <p:nvGrpSpPr>
          <p:cNvPr id="7" name="组合 6">
            <a:extLst>
              <a:ext uri="{FF2B5EF4-FFF2-40B4-BE49-F238E27FC236}">
                <a16:creationId xmlns:a16="http://schemas.microsoft.com/office/drawing/2014/main" id="{1D89DE6F-2967-ED3E-0F7A-CCA604301782}"/>
              </a:ext>
            </a:extLst>
          </p:cNvPr>
          <p:cNvGrpSpPr/>
          <p:nvPr/>
        </p:nvGrpSpPr>
        <p:grpSpPr>
          <a:xfrm>
            <a:off x="0" y="6458090"/>
            <a:ext cx="12222891" cy="523220"/>
            <a:chOff x="0" y="6458090"/>
            <a:chExt cx="12222891" cy="523220"/>
          </a:xfrm>
        </p:grpSpPr>
        <p:sp>
          <p:nvSpPr>
            <p:cNvPr id="8" name="矩形 7">
              <a:extLst>
                <a:ext uri="{FF2B5EF4-FFF2-40B4-BE49-F238E27FC236}">
                  <a16:creationId xmlns:a16="http://schemas.microsoft.com/office/drawing/2014/main" id="{C0263623-B3E0-33DF-EDEB-9632934CF5A0}"/>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文本框 8">
              <a:extLst>
                <a:ext uri="{FF2B5EF4-FFF2-40B4-BE49-F238E27FC236}">
                  <a16:creationId xmlns:a16="http://schemas.microsoft.com/office/drawing/2014/main" id="{D42DBF5D-8B8C-0E10-3647-55F835829AFA}"/>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22</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10" name="椭圆 9">
              <a:extLst>
                <a:ext uri="{FF2B5EF4-FFF2-40B4-BE49-F238E27FC236}">
                  <a16:creationId xmlns:a16="http://schemas.microsoft.com/office/drawing/2014/main" id="{F84AFA69-E826-A788-6638-D20A7894BB39}"/>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9882BFF5-F3EF-59C0-A22F-AF56DDA4EB79}"/>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74EBC53C-8985-F970-EF94-B300D350ED32}"/>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D18A1C40-6F48-8011-F6FA-51FE02FF7132}"/>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1625299C-51D1-DF18-754D-261A8ED2270E}"/>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0876A7DC-40E5-4EF4-9285-C6A00E7C86E6}"/>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0B7C745C-308D-04C1-63B0-BB8881652A94}"/>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26A604BD-9093-7CFE-57D8-D3F1B816FD28}"/>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E40D2718-7274-D586-4FFA-FA99B620DD9D}"/>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86081DCD-DEE4-E350-EBFC-B6AF863F6B9A}"/>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D9962445-DB70-8190-016E-5257779ACBF8}"/>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0D06EFB9-02AA-DA59-ED3D-857E97164017}"/>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3719CBE7-B14F-29AF-E862-A17B063B467B}"/>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80FA0E17-33E5-0790-7457-F2D06C6A1660}"/>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380D1165-CA36-726F-EBA4-BB6F26520D46}"/>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A1EAC3F1-C2A4-F6B7-8D29-973CA6612B95}"/>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049A9E80-037F-529A-6A0D-C047F3777829}"/>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FDF657BA-4DF2-441C-3E8C-2D8862B35F39}"/>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3396229E-C1EC-A4C9-367D-B12847FE62F3}"/>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C47C139D-2329-88DF-6E71-0DB4C8C8913C}"/>
                </a:ext>
              </a:extLst>
            </p:cNvPr>
            <p:cNvSpPr/>
            <p:nvPr/>
          </p:nvSpPr>
          <p:spPr>
            <a:xfrm>
              <a:off x="7836845" y="6707686"/>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8E960219-1203-FCCC-8089-E07F31EF1658}"/>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2DE4737A-315F-0426-33DA-35820DCB0F21}"/>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0CD5E138-B4D5-D881-B475-3B143A47B09F}"/>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8935A98F-4768-36F7-EF8A-D7BB6892E8EF}"/>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8F95613E-810E-6AEF-A698-149381C05FE4}"/>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Body-1">
            <a:extLst>
              <a:ext uri="{FF2B5EF4-FFF2-40B4-BE49-F238E27FC236}">
                <a16:creationId xmlns:a16="http://schemas.microsoft.com/office/drawing/2014/main" id="{B8A75C1E-E332-895E-D0D8-295257774C14}"/>
              </a:ext>
            </a:extLst>
          </p:cNvPr>
          <p:cNvSpPr txBox="1"/>
          <p:nvPr>
            <p:custDataLst>
              <p:tags r:id="rId1"/>
            </p:custDataLst>
          </p:nvPr>
        </p:nvSpPr>
        <p:spPr>
          <a:xfrm>
            <a:off x="420359" y="105116"/>
            <a:ext cx="71305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空间方位推理测试题的应用</a:t>
            </a:r>
            <a:r>
              <a:rPr kumimoji="0" lang="en-US" altLang="zh-CN"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a:t>
            </a: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评测和微调</a:t>
            </a:r>
          </a:p>
        </p:txBody>
      </p:sp>
    </p:spTree>
    <p:extLst>
      <p:ext uri="{BB962C8B-B14F-4D97-AF65-F5344CB8AC3E}">
        <p14:creationId xmlns:p14="http://schemas.microsoft.com/office/powerpoint/2010/main" val="14573747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9E2BAE-0744-32BC-E56B-50AC6216A02B}"/>
            </a:ext>
          </a:extLst>
        </p:cNvPr>
        <p:cNvGrpSpPr/>
        <p:nvPr/>
      </p:nvGrpSpPr>
      <p:grpSpPr>
        <a:xfrm>
          <a:off x="0" y="0"/>
          <a:ext cx="0" cy="0"/>
          <a:chOff x="0" y="0"/>
          <a:chExt cx="0" cy="0"/>
        </a:xfrm>
      </p:grpSpPr>
      <p:pic>
        <p:nvPicPr>
          <p:cNvPr id="3" name="图片 2">
            <a:extLst>
              <a:ext uri="{FF2B5EF4-FFF2-40B4-BE49-F238E27FC236}">
                <a16:creationId xmlns:a16="http://schemas.microsoft.com/office/drawing/2014/main" id="{8FF4DD67-58A4-AF7A-DDC4-4C8E4CCE8B46}"/>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9D690ABC-6A31-A711-CBB0-96586BEE7E21}"/>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A925776E-278E-8E79-7BB5-D33EE45E0163}"/>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15D28945-AB13-6921-34F2-5F6482ECD160}"/>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AE740CBA-B744-D4BA-B605-BAAEAE669ACF}"/>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F2BAA3B3-CCDD-8F40-65B0-80256EE2F3B6}"/>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E25B8BC6-46E5-3FFF-FE26-D0D53E1AEF1C}"/>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032BAA3E-0499-52FA-1FCF-78A1143D7348}"/>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65B0981D-D184-A4CE-8DD8-B00F326D8296}"/>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6C804BCE-F7A7-28AC-CE33-B82B316E1A04}"/>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461B0475-16E7-F030-E05B-309DD7A86D3E}"/>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6E5A3BB4-F2DD-EEC9-7D6A-A257F08FE66C}"/>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63B8F027-79E1-240B-1FFC-FF44B8F19FCE}"/>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3433DD17-C9AF-2362-8209-9D21DDF7BB57}"/>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47EC9680-AB56-A085-6E78-7F591AEB8096}"/>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690468EA-CD95-157B-BA25-CF615393A2E4}"/>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AFF4A1C7-A64B-1BB7-794E-EBA9A69C6E02}"/>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54DA1E14-A012-C326-4725-147F2EAC6446}"/>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290D94BF-9ECA-5569-2BBE-ADE143F3C435}"/>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7E68043D-E821-6100-82BB-9856AA4EF1B3}"/>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D8FA2B5D-C297-1BBE-07C0-274A893DBAC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EEAC015B-1184-463B-0E3D-BD2037816D0A}"/>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96ED82D8-A42A-A098-7AB7-B0B224F9355F}"/>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45DD1A57-882F-9274-5113-4F3C154C6944}"/>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4ACB26B4-1F08-EC5E-06E9-890F3BE3026D}"/>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C9BECC69-8B8F-FDF3-9529-BEF514925998}"/>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93376A37-468D-29E5-964E-E4B47F34096E}"/>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110C1547-FD20-ED28-11DB-C12D48775766}"/>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36786DE1-FC1F-7AF6-9A07-E153A10A5073}"/>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3A40D07F-7589-AD7D-7E4C-BC8EB97A1E22}"/>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1CFEAD08-D955-90B5-C9C1-3914352D4DBA}"/>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1608C1D8-C870-52E9-6057-1170D66F67ED}"/>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8192FF4C-03BC-4616-BD4A-5CB169DE3FF3}"/>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BC9F6841-4414-4E2D-E0B1-BC125F437FAE}"/>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A8C6E0AB-9C57-2876-C2D2-5C8D7C03F669}"/>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1EF43B92-CA84-3A5F-4D09-1105346B2BC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161E627B-B9D8-5BDD-99EF-AD8C1D8A0749}"/>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786F1553-B442-0220-F5E1-37F04076F004}"/>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06142502-0006-3053-95E7-1B611D74F115}"/>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B97A4ACB-7CE9-0C47-E1DF-6EC02894037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84699BA7-D356-0C4E-0717-6C3D95CB3398}"/>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FB377C80-2858-D88D-72D3-A1C7485C06AF}"/>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2D02F8BC-ADD9-943B-0422-B05A2601811B}"/>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FC04E9FF-15E2-F3FA-295A-F79EE7F06631}"/>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45A9520B-80E2-AE4C-189B-BDC777F954D3}"/>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63EE81A0-CB7B-6445-250C-BB6212F7130B}"/>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72172D9C-5086-9DA2-E2DA-82C13D90F876}"/>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41A1228E-3129-D96C-21FB-603DFC39DDCA}"/>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CB5727AA-DEA6-6803-FFFA-9FBC3C792467}"/>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8B99076A-5804-B597-B245-A2413B13C7C1}"/>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E9A38B38-F13F-FC10-CF0B-620C1E5DADD7}"/>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8AB8C5A3-0E54-58A1-2D5B-83058FB8ED6F}"/>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275AD72E-98BB-3A0F-ED23-D35795DE4C3C}"/>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B5E59CD3-4492-4F48-1A2B-F8A7E2F378B7}"/>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1ED63674-7224-A957-5B4B-29EFDCAE8ABD}"/>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E991DA0E-1067-17C4-F018-011C51F2104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7129A911-77A0-91B6-6350-EB3D3A2D6F42}"/>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9A474A02-F47C-126B-9D72-4570CCAEFF17}"/>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7C7F4932-FE56-1AB1-CD42-C86C7415D575}"/>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F947AEF3-8188-E0FD-B65D-C4F59A200CCA}"/>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2" name="文本框 1">
            <a:extLst>
              <a:ext uri="{FF2B5EF4-FFF2-40B4-BE49-F238E27FC236}">
                <a16:creationId xmlns:a16="http://schemas.microsoft.com/office/drawing/2014/main" id="{F09BF94E-83B8-C361-C025-01EFF646F49F}"/>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一、</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SpaCE2024</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与</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空间推理任务</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参赛队伍表现比较</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4" name="文本框 3">
            <a:extLst>
              <a:ext uri="{FF2B5EF4-FFF2-40B4-BE49-F238E27FC236}">
                <a16:creationId xmlns:a16="http://schemas.microsoft.com/office/drawing/2014/main" id="{41AD2ADA-19D4-E8B3-A4BE-E492D94467EA}"/>
              </a:ext>
            </a:extLst>
          </p:cNvPr>
          <p:cNvSpPr txBox="1"/>
          <p:nvPr/>
        </p:nvSpPr>
        <p:spPr>
          <a:xfrm>
            <a:off x="524704" y="1893968"/>
            <a:ext cx="11082677" cy="3727239"/>
          </a:xfrm>
          <a:prstGeom prst="rect">
            <a:avLst/>
          </a:prstGeom>
          <a:noFill/>
        </p:spPr>
        <p:txBody>
          <a:bodyPr wrap="square">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）性能指标实现跨越式增长。空间推理任务的最高准确率由</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2024</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年的</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0.372</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跃升至</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年的</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0.847</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年的</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7b</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级模型经过微调后能优于参数量数十倍大的</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gpt-4o</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）模型范式从“通用对话”向“深度推理”迁移。从“</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Chat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”类通用模型转变为应用了强化学习和思维链机制的推理模型。</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3</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）优化策略从“外挂集成”转向“内化蒸馏”。从</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2024</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的投票策略到</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的思维链数据蒸馏技术。</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6" name="组合 5">
            <a:extLst>
              <a:ext uri="{FF2B5EF4-FFF2-40B4-BE49-F238E27FC236}">
                <a16:creationId xmlns:a16="http://schemas.microsoft.com/office/drawing/2014/main" id="{96725654-BD5B-512D-B6C1-1C0E7CA3BB45}"/>
              </a:ext>
            </a:extLst>
          </p:cNvPr>
          <p:cNvGrpSpPr/>
          <p:nvPr/>
        </p:nvGrpSpPr>
        <p:grpSpPr>
          <a:xfrm>
            <a:off x="0" y="6458090"/>
            <a:ext cx="12222891" cy="523220"/>
            <a:chOff x="0" y="6458090"/>
            <a:chExt cx="12222891" cy="523220"/>
          </a:xfrm>
        </p:grpSpPr>
        <p:sp>
          <p:nvSpPr>
            <p:cNvPr id="7" name="矩形 6">
              <a:extLst>
                <a:ext uri="{FF2B5EF4-FFF2-40B4-BE49-F238E27FC236}">
                  <a16:creationId xmlns:a16="http://schemas.microsoft.com/office/drawing/2014/main" id="{DB321273-EE8E-55AF-975E-04AF71F99366}"/>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文本框 7">
              <a:extLst>
                <a:ext uri="{FF2B5EF4-FFF2-40B4-BE49-F238E27FC236}">
                  <a16:creationId xmlns:a16="http://schemas.microsoft.com/office/drawing/2014/main" id="{CB9CFFE2-6910-C153-DBF3-8FAAE6080DAF}"/>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23</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9" name="椭圆 8">
              <a:extLst>
                <a:ext uri="{FF2B5EF4-FFF2-40B4-BE49-F238E27FC236}">
                  <a16:creationId xmlns:a16="http://schemas.microsoft.com/office/drawing/2014/main" id="{418ABE1E-056B-AF57-1A9F-B653E929CDAD}"/>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AFC6896D-7BD1-DC25-BAF1-B8D6102CD3A7}"/>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3EAB5E0F-1EA9-6478-4553-CC4D914BB13F}"/>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7D9B1B54-E0D5-078D-5E12-7283F5A92613}"/>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701E2A27-E17B-7C64-78C2-5B7063A826F3}"/>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9FC024A8-AD87-AD55-75C5-C16715AC2385}"/>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129A9F5D-EFB1-7C92-8D0F-6C2770EEBC9C}"/>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8568460E-F201-6FD8-2F44-908A1BC27082}"/>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BB3F2895-6859-AE98-ED27-938742908FB2}"/>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2A93A85C-2820-FEF7-4F4E-740E9FC25026}"/>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F4C23759-1258-E106-1C43-86F969CDEF30}"/>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4F83551C-D0FE-09C5-4C05-C8AACCCF5B47}"/>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6BFC4392-130C-8A45-AED3-820F9E5060FB}"/>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1CAA7180-72DB-C114-B58F-A2F75F9A71B0}"/>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5D004DDC-A404-664C-5785-7801FB40F989}"/>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589109DB-20BD-7A51-07A0-A77FCABC054B}"/>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B1100B92-DB9B-8D71-F7D1-D70D58A9A75F}"/>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6C78D3F6-251D-ABE6-3E74-4A2C638928BE}"/>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C02A72FA-829A-FE49-A446-631A8BB85629}"/>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3F98F612-976E-7CA0-7694-A44071D73BBB}"/>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F5737E15-ED67-5A0A-3627-7E4D3A6E2B7F}"/>
                </a:ext>
              </a:extLst>
            </p:cNvPr>
            <p:cNvSpPr/>
            <p:nvPr/>
          </p:nvSpPr>
          <p:spPr>
            <a:xfrm>
              <a:off x="8174673" y="6707687"/>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B98E6860-5329-0BF8-CBC0-2A685DC8EED2}"/>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9EB84CE5-D0F1-4A45-AE20-08D44B59E10F}"/>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2224AA59-8EE0-E057-F83B-892B8D135081}"/>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C4D7042F-2111-CD43-549A-741F65C37499}"/>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Body-1">
            <a:extLst>
              <a:ext uri="{FF2B5EF4-FFF2-40B4-BE49-F238E27FC236}">
                <a16:creationId xmlns:a16="http://schemas.microsoft.com/office/drawing/2014/main" id="{468C67A4-68F6-9523-6485-D9FA6342B71E}"/>
              </a:ext>
            </a:extLst>
          </p:cNvPr>
          <p:cNvSpPr txBox="1"/>
          <p:nvPr>
            <p:custDataLst>
              <p:tags r:id="rId1"/>
            </p:custDataLst>
          </p:nvPr>
        </p:nvSpPr>
        <p:spPr>
          <a:xfrm>
            <a:off x="420359" y="105116"/>
            <a:ext cx="71305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空间方位推理测试题的应用</a:t>
            </a:r>
            <a:r>
              <a:rPr kumimoji="0" lang="en-US" altLang="zh-CN"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a:t>
            </a: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评测和微调</a:t>
            </a:r>
          </a:p>
        </p:txBody>
      </p:sp>
    </p:spTree>
    <p:extLst>
      <p:ext uri="{BB962C8B-B14F-4D97-AF65-F5344CB8AC3E}">
        <p14:creationId xmlns:p14="http://schemas.microsoft.com/office/powerpoint/2010/main" val="247015382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C189A5-B045-3F20-6847-3F531F02FFC5}"/>
            </a:ext>
          </a:extLst>
        </p:cNvPr>
        <p:cNvGrpSpPr/>
        <p:nvPr/>
      </p:nvGrpSpPr>
      <p:grpSpPr>
        <a:xfrm>
          <a:off x="0" y="0"/>
          <a:ext cx="0" cy="0"/>
          <a:chOff x="0" y="0"/>
          <a:chExt cx="0" cy="0"/>
        </a:xfrm>
      </p:grpSpPr>
      <p:pic>
        <p:nvPicPr>
          <p:cNvPr id="3" name="图片 2">
            <a:extLst>
              <a:ext uri="{FF2B5EF4-FFF2-40B4-BE49-F238E27FC236}">
                <a16:creationId xmlns:a16="http://schemas.microsoft.com/office/drawing/2014/main" id="{52D05197-9F09-19EA-07FF-46518AA2D2BF}"/>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CF84AE58-3BD3-B087-9830-CA6D3AB4E8BE}"/>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9156686C-8D19-6BAC-885F-4F14CB92B356}"/>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C31DF21A-9120-78A2-E734-71425EA8456A}"/>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84B49FE7-537F-D567-0D9A-B9C360541102}"/>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5A223896-16AA-6F2B-24D4-85808F31436C}"/>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9619EAB6-5FBB-873F-5D52-B566B35D5CFD}"/>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A5764EA9-E242-1E02-12E1-A666C6FC4087}"/>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EA6A7AAC-1B80-932F-5326-3448268D2423}"/>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DC178121-2618-97A4-F636-7719BBD0A257}"/>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4F82E9F5-F433-0349-7481-AC221E4FC79C}"/>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2AD72646-BD84-9243-8236-F4516022B9C3}"/>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F9BA5708-F896-4E94-3C2D-2A377AF0A620}"/>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EAFB5078-86D9-C77C-9C03-889890C545AF}"/>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6CDE9525-8809-7E1E-0AB3-D9259E69CCA9}"/>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B1891F78-774B-EC96-879A-7D0194B9907D}"/>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8BC98792-CB87-9298-954D-69C809825621}"/>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586002F5-A058-E530-BEA1-166678365AC3}"/>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C277B818-16FD-A2C7-3E15-A665E8D4A828}"/>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9BE8B066-5D17-296F-B07C-CEB56CBEA8EC}"/>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78892A1B-BBB3-FA71-A788-8FF14F72BE88}"/>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86643064-9B5F-E637-D700-12C40D15321F}"/>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4F8AF529-73C7-C337-0712-EFFFAF079280}"/>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74F2D6C8-91C5-4437-3D96-7E51BAA245D9}"/>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EB04C1A5-F7AE-AB48-E114-B2B0AE7243B6}"/>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6A7490E4-6381-55F5-0A3F-579967524278}"/>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803D203F-D8BC-02CB-4C6A-88FEEDB2C055}"/>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790EBE92-73F1-875D-6EDD-B053C315B27B}"/>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C5E4B8B5-3246-5E43-6F50-8B0A6C8D2577}"/>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094CB59E-B6BA-A005-1AC1-74F4ADD19CB6}"/>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4BEFA7AE-DFFD-0D3F-229B-033E7E6BB904}"/>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D47B7AC6-049C-7013-8E7D-7BD16E0ECB1E}"/>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0ED2E73A-4FCB-F258-9B98-C23971E1CF47}"/>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E17D820A-5404-5E3B-BDF8-F0B948D44A5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A9F0549C-211D-8FF1-9C21-16A7F2B088E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E4B036CC-9768-6503-6010-FC12A843184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289EE1AE-C03B-1116-BE29-C1D48AD6A971}"/>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0ED39C18-A6F1-97B8-BBF2-4976E3D00E10}"/>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C45D2CAD-834D-EB9C-88EF-37D4A34098D7}"/>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D9BD1A5C-9075-6F27-21EC-F55B1243EB6E}"/>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9A92E876-066C-6721-3924-BD90C730938C}"/>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F21D8C57-86C0-CD0C-82A9-6DB72907BC1C}"/>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EE9D9086-C860-CEDD-6D2F-6BFC390E8BD1}"/>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9A1834B8-1AC9-0D77-2310-D0B6FDE3846B}"/>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2FCF45BB-C7BD-5C4D-E013-07DBF97D9530}"/>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EE4D8CF5-F62D-F539-ED65-979717CB3F3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BDA6B21A-C7C5-633E-57E9-493942ED3BFA}"/>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8E868489-8F06-7CCB-F7FA-8AACE45FE57C}"/>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8F2E0B83-5F6F-6D42-6E47-445E0F5653F1}"/>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6B4A64E7-9FEA-C704-5C70-1B2B930B75A3}"/>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2F71807D-75C1-0EE2-E94C-33C450B8B463}"/>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28870A69-FD79-4B4D-B752-79361ACB07CE}"/>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0B3284AD-7FF8-D5DE-216A-99EF8899DF9B}"/>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A549DCEE-2220-8F12-0F50-2F1E8ED1C590}"/>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0489B5E1-6911-C257-8EFB-696FAE7AA494}"/>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81F9BCA7-DFFE-AE60-4DBF-03D45855A24D}"/>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6385849C-B723-AA3B-41E1-2A9C073E442E}"/>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F7EAE780-6A17-5F9B-94DE-8170F39D9BAA}"/>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80A9DB00-C104-129E-75F4-1DED5B327BC6}"/>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D462F6EF-232F-7AB7-5018-64C93D6632A0}"/>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2" name="文本框 1">
            <a:extLst>
              <a:ext uri="{FF2B5EF4-FFF2-40B4-BE49-F238E27FC236}">
                <a16:creationId xmlns:a16="http://schemas.microsoft.com/office/drawing/2014/main" id="{E43840EE-EC2B-1215-F3A4-1F341C9E1C61}"/>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二、</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SpaCE2024</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与</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空间推理任务</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模型细粒度表现汇总</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aphicFrame>
        <p:nvGraphicFramePr>
          <p:cNvPr id="5" name="表格 4">
            <a:extLst>
              <a:ext uri="{FF2B5EF4-FFF2-40B4-BE49-F238E27FC236}">
                <a16:creationId xmlns:a16="http://schemas.microsoft.com/office/drawing/2014/main" id="{11575ABD-4DF1-57C3-EAC4-CEA62459A764}"/>
              </a:ext>
            </a:extLst>
          </p:cNvPr>
          <p:cNvGraphicFramePr>
            <a:graphicFrameLocks noGrp="1"/>
          </p:cNvGraphicFramePr>
          <p:nvPr>
            <p:extLst>
              <p:ext uri="{D42A27DB-BD31-4B8C-83A1-F6EECF244321}">
                <p14:modId xmlns:p14="http://schemas.microsoft.com/office/powerpoint/2010/main" val="2376461839"/>
              </p:ext>
            </p:extLst>
          </p:nvPr>
        </p:nvGraphicFramePr>
        <p:xfrm>
          <a:off x="1378526" y="1632576"/>
          <a:ext cx="9545417" cy="4421862"/>
        </p:xfrm>
        <a:graphic>
          <a:graphicData uri="http://schemas.openxmlformats.org/drawingml/2006/table">
            <a:tbl>
              <a:tblPr firstRow="1" firstCol="1" bandRow="1"/>
              <a:tblGrid>
                <a:gridCol w="1872287">
                  <a:extLst>
                    <a:ext uri="{9D8B030D-6E8A-4147-A177-3AD203B41FA5}">
                      <a16:colId xmlns:a16="http://schemas.microsoft.com/office/drawing/2014/main" val="2314151749"/>
                    </a:ext>
                  </a:extLst>
                </a:gridCol>
                <a:gridCol w="7673130">
                  <a:extLst>
                    <a:ext uri="{9D8B030D-6E8A-4147-A177-3AD203B41FA5}">
                      <a16:colId xmlns:a16="http://schemas.microsoft.com/office/drawing/2014/main" val="1239334710"/>
                    </a:ext>
                  </a:extLst>
                </a:gridCol>
              </a:tblGrid>
              <a:tr h="317562">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考察项</a:t>
                      </a:r>
                    </a:p>
                  </a:txBody>
                  <a:tcPr marL="68580" marR="68580" marT="0" marB="0" anchor="ctr">
                    <a:lnL>
                      <a:noFill/>
                    </a:lnL>
                    <a:lnR>
                      <a:noFill/>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indent="26797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评测结果</a:t>
                      </a:r>
                    </a:p>
                  </a:txBody>
                  <a:tcPr marL="68580" marR="68580" marT="0" marB="0" anchor="ctr">
                    <a:lnL>
                      <a:noFill/>
                    </a:lnL>
                    <a:lnR>
                      <a:noFill/>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84378544"/>
                  </a:ext>
                </a:extLst>
              </a:tr>
              <a:tr h="684050">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依赖信息条数</a:t>
                      </a:r>
                    </a:p>
                  </a:txBody>
                  <a:tcPr marL="68580" marR="68580" marT="0" marB="0" anchor="ctr">
                    <a:lnL>
                      <a:noFill/>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依赖信息越少，模型表现越好；依赖信息越多，表现越差</a:t>
                      </a:r>
                    </a:p>
                  </a:txBody>
                  <a:tcPr marL="68580" marR="68580" marT="0" marB="0" anchor="ctr">
                    <a:lnL>
                      <a:noFill/>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30491940"/>
                  </a:ext>
                </a:extLst>
              </a:tr>
              <a:tr h="684050">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答案选项个数</a:t>
                      </a: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答案选项个数越少，模型表现越好；答案选项个数越多，表现越差</a:t>
                      </a: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59713730"/>
                  </a:ext>
                </a:extLst>
              </a:tr>
              <a:tr h="684050">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空间图式类型</a:t>
                      </a: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四人卡座</a:t>
                      </a:r>
                      <a:r>
                        <a:rPr lang="en-US" sz="1600" b="1" kern="100">
                          <a:effectLst/>
                          <a:latin typeface="仿宋" panose="02010609060101010101" pitchFamily="49" charset="-122"/>
                          <a:ea typeface="仿宋" panose="02010609060101010101" pitchFamily="49" charset="-122"/>
                          <a:cs typeface="Times New Roman" panose="02020603050405020304" pitchFamily="18" charset="0"/>
                        </a:rPr>
                        <a:t> &gt;  </a:t>
                      </a:r>
                      <a:r>
                        <a:rPr lang="zh-CN" sz="1600" b="1" kern="100">
                          <a:effectLst/>
                          <a:latin typeface="仿宋" panose="02010609060101010101" pitchFamily="49" charset="-122"/>
                          <a:ea typeface="仿宋" panose="02010609060101010101" pitchFamily="49" charset="-122"/>
                          <a:cs typeface="Times New Roman" panose="02020603050405020304" pitchFamily="18" charset="0"/>
                        </a:rPr>
                        <a:t>向心</a:t>
                      </a:r>
                      <a:r>
                        <a:rPr lang="en-US" sz="1600" b="1" kern="100">
                          <a:effectLst/>
                          <a:latin typeface="仿宋" panose="02010609060101010101" pitchFamily="49" charset="-122"/>
                          <a:ea typeface="仿宋" panose="02010609060101010101" pitchFamily="49" charset="-122"/>
                          <a:cs typeface="Times New Roman" panose="02020603050405020304" pitchFamily="18" charset="0"/>
                        </a:rPr>
                        <a:t>/</a:t>
                      </a:r>
                      <a:r>
                        <a:rPr lang="zh-CN" sz="1600" b="1" kern="100">
                          <a:effectLst/>
                          <a:latin typeface="仿宋" panose="02010609060101010101" pitchFamily="49" charset="-122"/>
                          <a:ea typeface="仿宋" panose="02010609060101010101" pitchFamily="49" charset="-122"/>
                          <a:cs typeface="Times New Roman" panose="02020603050405020304" pitchFamily="18" charset="0"/>
                        </a:rPr>
                        <a:t>离心六角</a:t>
                      </a:r>
                      <a:r>
                        <a:rPr lang="en-US" sz="1600" b="1" kern="100">
                          <a:effectLst/>
                          <a:latin typeface="仿宋" panose="02010609060101010101" pitchFamily="49" charset="-122"/>
                          <a:ea typeface="仿宋" panose="02010609060101010101" pitchFamily="49" charset="-122"/>
                          <a:cs typeface="Times New Roman" panose="02020603050405020304" pitchFamily="18" charset="0"/>
                        </a:rPr>
                        <a:t> &gt; </a:t>
                      </a:r>
                      <a:r>
                        <a:rPr lang="zh-CN" sz="1600" b="1" kern="100">
                          <a:effectLst/>
                          <a:latin typeface="仿宋" panose="02010609060101010101" pitchFamily="49" charset="-122"/>
                          <a:ea typeface="仿宋" panose="02010609060101010101" pitchFamily="49" charset="-122"/>
                          <a:cs typeface="Times New Roman" panose="02020603050405020304" pitchFamily="18" charset="0"/>
                        </a:rPr>
                        <a:t>三层两列</a:t>
                      </a: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53771759"/>
                  </a:ext>
                </a:extLst>
              </a:tr>
              <a:tr h="684050">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空间关系类型</a:t>
                      </a: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相邻关系、顺逆时针关系、朝向关系</a:t>
                      </a:r>
                      <a:r>
                        <a:rPr lang="en-US" sz="1600" b="1" kern="100">
                          <a:effectLst/>
                          <a:latin typeface="仿宋" panose="02010609060101010101" pitchFamily="49" charset="-122"/>
                          <a:ea typeface="仿宋" panose="02010609060101010101" pitchFamily="49" charset="-122"/>
                          <a:cs typeface="Times New Roman" panose="02020603050405020304" pitchFamily="18" charset="0"/>
                        </a:rPr>
                        <a:t> &gt; </a:t>
                      </a:r>
                      <a:r>
                        <a:rPr lang="zh-CN" sz="1600" b="1" kern="100">
                          <a:effectLst/>
                          <a:latin typeface="仿宋" panose="02010609060101010101" pitchFamily="49" charset="-122"/>
                          <a:ea typeface="仿宋" panose="02010609060101010101" pitchFamily="49" charset="-122"/>
                          <a:cs typeface="Times New Roman" panose="02020603050405020304" pitchFamily="18" charset="0"/>
                        </a:rPr>
                        <a:t>上下关系</a:t>
                      </a:r>
                      <a:r>
                        <a:rPr lang="en-US" sz="1600" b="1" kern="100">
                          <a:effectLst/>
                          <a:latin typeface="仿宋" panose="02010609060101010101" pitchFamily="49" charset="-122"/>
                          <a:ea typeface="仿宋" panose="02010609060101010101" pitchFamily="49" charset="-122"/>
                          <a:cs typeface="Times New Roman" panose="02020603050405020304" pitchFamily="18" charset="0"/>
                        </a:rPr>
                        <a:t> &gt;  </a:t>
                      </a:r>
                      <a:r>
                        <a:rPr lang="zh-CN" sz="1600" b="1" kern="100">
                          <a:effectLst/>
                          <a:latin typeface="仿宋" panose="02010609060101010101" pitchFamily="49" charset="-122"/>
                          <a:ea typeface="仿宋" panose="02010609060101010101" pitchFamily="49" charset="-122"/>
                          <a:cs typeface="Times New Roman" panose="02020603050405020304" pitchFamily="18" charset="0"/>
                        </a:rPr>
                        <a:t>左右关系</a:t>
                      </a:r>
                      <a:r>
                        <a:rPr lang="en-US" sz="1600" b="1" kern="100">
                          <a:effectLst/>
                          <a:latin typeface="仿宋" panose="02010609060101010101" pitchFamily="49" charset="-122"/>
                          <a:ea typeface="仿宋" panose="02010609060101010101" pitchFamily="49" charset="-122"/>
                          <a:cs typeface="Times New Roman" panose="02020603050405020304" pitchFamily="18" charset="0"/>
                        </a:rPr>
                        <a:t> &gt; </a:t>
                      </a:r>
                      <a:r>
                        <a:rPr lang="zh-CN" sz="1600" b="1" kern="100">
                          <a:effectLst/>
                          <a:latin typeface="仿宋" panose="02010609060101010101" pitchFamily="49" charset="-122"/>
                          <a:ea typeface="仿宋" panose="02010609060101010101" pitchFamily="49" charset="-122"/>
                          <a:cs typeface="Times New Roman" panose="02020603050405020304" pitchFamily="18" charset="0"/>
                        </a:rPr>
                        <a:t>东西南北关系</a:t>
                      </a: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89521383"/>
                  </a:ext>
                </a:extLst>
              </a:tr>
              <a:tr h="684050">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表达精确程度</a:t>
                      </a: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精确</a:t>
                      </a:r>
                      <a:r>
                        <a:rPr lang="en-US" sz="1600" b="1" kern="100">
                          <a:effectLst/>
                          <a:latin typeface="仿宋" panose="02010609060101010101" pitchFamily="49" charset="-122"/>
                          <a:ea typeface="仿宋" panose="02010609060101010101" pitchFamily="49" charset="-122"/>
                          <a:cs typeface="Times New Roman" panose="02020603050405020304" pitchFamily="18" charset="0"/>
                        </a:rPr>
                        <a:t> &gt; </a:t>
                      </a:r>
                      <a:r>
                        <a:rPr lang="zh-CN" sz="1600" b="1" kern="100">
                          <a:effectLst/>
                          <a:latin typeface="仿宋" panose="02010609060101010101" pitchFamily="49" charset="-122"/>
                          <a:ea typeface="仿宋" panose="02010609060101010101" pitchFamily="49" charset="-122"/>
                          <a:cs typeface="Times New Roman" panose="02020603050405020304" pitchFamily="18" charset="0"/>
                        </a:rPr>
                        <a:t>非精确</a:t>
                      </a: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47019033"/>
                  </a:ext>
                </a:extLst>
              </a:tr>
              <a:tr h="684050">
                <a:tc>
                  <a:txBody>
                    <a:bodyPr/>
                    <a:lstStyle/>
                    <a:p>
                      <a:pPr indent="127000" algn="ctr">
                        <a:lnSpc>
                          <a:spcPts val="2000"/>
                        </a:lnSpc>
                        <a:buNone/>
                      </a:pPr>
                      <a:r>
                        <a:rPr lang="zh-CN" sz="1600" b="1" kern="100">
                          <a:effectLst/>
                          <a:latin typeface="仿宋" panose="02010609060101010101" pitchFamily="49" charset="-122"/>
                          <a:ea typeface="仿宋" panose="02010609060101010101" pitchFamily="49" charset="-122"/>
                          <a:cs typeface="Times New Roman" panose="02020603050405020304" pitchFamily="18" charset="0"/>
                        </a:rPr>
                        <a:t>空间实体数量</a:t>
                      </a:r>
                    </a:p>
                  </a:txBody>
                  <a:tcPr marL="68580" marR="68580" marT="0" marB="0" anchor="ctr">
                    <a:lnL>
                      <a:noFill/>
                    </a:lnL>
                    <a:lnR>
                      <a:noFill/>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tc>
                  <a:txBody>
                    <a:bodyPr/>
                    <a:lstStyle/>
                    <a:p>
                      <a:pPr indent="127000" algn="ctr">
                        <a:lnSpc>
                          <a:spcPts val="2000"/>
                        </a:lnSpc>
                        <a:buNone/>
                      </a:pPr>
                      <a:r>
                        <a:rPr lang="en-US" sz="1600" b="1" kern="100" dirty="0">
                          <a:effectLst/>
                          <a:latin typeface="仿宋" panose="02010609060101010101" pitchFamily="49" charset="-122"/>
                          <a:ea typeface="仿宋" panose="02010609060101010101" pitchFamily="49" charset="-122"/>
                          <a:cs typeface="Times New Roman" panose="02020603050405020304" pitchFamily="18" charset="0"/>
                        </a:rPr>
                        <a:t>4/6  &gt;  6/6  &gt;  5/6</a:t>
                      </a:r>
                      <a:endParaRPr lang="zh-CN" sz="1600" b="1" kern="100" dirty="0">
                        <a:effectLst/>
                        <a:latin typeface="仿宋" panose="02010609060101010101" pitchFamily="49" charset="-122"/>
                        <a:ea typeface="仿宋" panose="02010609060101010101" pitchFamily="49" charset="-122"/>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71587065"/>
                  </a:ext>
                </a:extLst>
              </a:tr>
            </a:tbl>
          </a:graphicData>
        </a:graphic>
      </p:graphicFrame>
      <p:grpSp>
        <p:nvGrpSpPr>
          <p:cNvPr id="6" name="组合 5">
            <a:extLst>
              <a:ext uri="{FF2B5EF4-FFF2-40B4-BE49-F238E27FC236}">
                <a16:creationId xmlns:a16="http://schemas.microsoft.com/office/drawing/2014/main" id="{B1A05CD8-2B8F-416D-906C-91322E22815E}"/>
              </a:ext>
            </a:extLst>
          </p:cNvPr>
          <p:cNvGrpSpPr/>
          <p:nvPr/>
        </p:nvGrpSpPr>
        <p:grpSpPr>
          <a:xfrm>
            <a:off x="0" y="6458090"/>
            <a:ext cx="12222891" cy="523220"/>
            <a:chOff x="0" y="6458090"/>
            <a:chExt cx="12222891" cy="523220"/>
          </a:xfrm>
        </p:grpSpPr>
        <p:sp>
          <p:nvSpPr>
            <p:cNvPr id="7" name="矩形 6">
              <a:extLst>
                <a:ext uri="{FF2B5EF4-FFF2-40B4-BE49-F238E27FC236}">
                  <a16:creationId xmlns:a16="http://schemas.microsoft.com/office/drawing/2014/main" id="{78C9625A-E0ED-611E-77F1-D8307D78BD82}"/>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文本框 7">
              <a:extLst>
                <a:ext uri="{FF2B5EF4-FFF2-40B4-BE49-F238E27FC236}">
                  <a16:creationId xmlns:a16="http://schemas.microsoft.com/office/drawing/2014/main" id="{F58E792A-6FD0-E7C0-6044-3428A54C541B}"/>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24</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9" name="椭圆 8">
              <a:extLst>
                <a:ext uri="{FF2B5EF4-FFF2-40B4-BE49-F238E27FC236}">
                  <a16:creationId xmlns:a16="http://schemas.microsoft.com/office/drawing/2014/main" id="{FD64EC68-7728-91C0-36C1-120A0D09DA38}"/>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614264C5-B76E-9869-E4BE-8AC5E82A4B00}"/>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8E52C1AF-7BE0-4A64-9C38-F28B812642E6}"/>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E67AAC65-23D9-7728-C257-A2914E636D56}"/>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04409C7E-A6D2-C0A4-1BE0-2140E4B66FE3}"/>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83E8998A-30CF-2AB1-CF53-D3A48F1150A4}"/>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B0D7A8E7-09D8-7455-0E04-CF818B6079D2}"/>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00FB62D1-9A61-CE49-47BE-3E664866A94F}"/>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B4052B4D-B800-443F-233F-5E2A0151E173}"/>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77735A97-FD1C-8CE5-167D-CBEBACA109A0}"/>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3ABBC3A3-C956-DED2-6828-3760EA18115D}"/>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FD166285-06AA-299F-08AD-45C6FEF21F71}"/>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FCFE006D-F211-403D-B9CC-26CDC4809E1D}"/>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2CD7AA8A-ECF3-CB0A-03F5-053C0B574340}"/>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F1CFCF0C-7ECB-1C8B-FC3D-165E52F2D083}"/>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47B6C259-3EB5-DCD7-0C40-A5FD4579413F}"/>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84B6014B-76A6-2489-3226-3A8A39EC78B4}"/>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35235101-32AD-825C-F79F-94D8EBE0506C}"/>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F3F32050-D8B6-A781-FD7F-2DF020AF91D5}"/>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A74E3D63-0A14-7D6E-95AE-5DAEDA7247CC}"/>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E1CE144F-1F71-1879-41CC-4DD421666CEC}"/>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665D5170-433D-2828-2C40-C7A361829E35}"/>
                </a:ext>
              </a:extLst>
            </p:cNvPr>
            <p:cNvSpPr/>
            <p:nvPr/>
          </p:nvSpPr>
          <p:spPr>
            <a:xfrm>
              <a:off x="8512501" y="6707687"/>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A56C712C-68EF-F868-6857-931A3236D773}"/>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CC0213C8-6658-B6EC-AE43-3552EE469623}"/>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F8D5EFC3-1B38-E262-A711-8445AD4D44D3}"/>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Body-1">
            <a:extLst>
              <a:ext uri="{FF2B5EF4-FFF2-40B4-BE49-F238E27FC236}">
                <a16:creationId xmlns:a16="http://schemas.microsoft.com/office/drawing/2014/main" id="{850E192A-9135-BD2D-A21D-C2552CB92381}"/>
              </a:ext>
            </a:extLst>
          </p:cNvPr>
          <p:cNvSpPr txBox="1"/>
          <p:nvPr>
            <p:custDataLst>
              <p:tags r:id="rId1"/>
            </p:custDataLst>
          </p:nvPr>
        </p:nvSpPr>
        <p:spPr>
          <a:xfrm>
            <a:off x="420359" y="105116"/>
            <a:ext cx="71305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空间方位推理测试题的应用</a:t>
            </a:r>
            <a:r>
              <a:rPr kumimoji="0" lang="en-US" altLang="zh-CN"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a:t>
            </a: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评测和微调</a:t>
            </a:r>
          </a:p>
        </p:txBody>
      </p:sp>
    </p:spTree>
    <p:extLst>
      <p:ext uri="{BB962C8B-B14F-4D97-AF65-F5344CB8AC3E}">
        <p14:creationId xmlns:p14="http://schemas.microsoft.com/office/powerpoint/2010/main" val="292239335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1B7985-8BB4-E089-F5FA-C821D16D644A}"/>
            </a:ext>
          </a:extLst>
        </p:cNvPr>
        <p:cNvGrpSpPr/>
        <p:nvPr/>
      </p:nvGrpSpPr>
      <p:grpSpPr>
        <a:xfrm>
          <a:off x="0" y="0"/>
          <a:ext cx="0" cy="0"/>
          <a:chOff x="0" y="0"/>
          <a:chExt cx="0" cy="0"/>
        </a:xfrm>
      </p:grpSpPr>
      <p:pic>
        <p:nvPicPr>
          <p:cNvPr id="3" name="图片 2">
            <a:extLst>
              <a:ext uri="{FF2B5EF4-FFF2-40B4-BE49-F238E27FC236}">
                <a16:creationId xmlns:a16="http://schemas.microsoft.com/office/drawing/2014/main" id="{56AB1FDE-C805-B0EE-6E56-EDC2713C067F}"/>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C2188CB2-D4E3-EB66-4C89-7734ED1262F9}"/>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EA0289B6-86DC-3FAC-85E0-AE8E3CAA5800}"/>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128B822A-2A3E-ECC0-0977-A898EF403FF0}"/>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46441F02-767C-685D-FC82-E2EE1665705E}"/>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67C59F7B-C8E4-7595-4892-16081694D873}"/>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EBF69DB9-B1D0-F26C-2912-AF9830AB4CE8}"/>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B3960B66-EBEE-E4E0-B4FB-A5AAC73B85A8}"/>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B6B6628E-F72F-AC24-8150-292169D87169}"/>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33CE5B0B-F65D-6974-9129-893C520CC307}"/>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0DAAC1BB-34BB-9B78-8F88-13FE20B618A8}"/>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BCA48C1C-AEE2-19A7-F187-DFCE25188508}"/>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437644CD-ACC9-304E-CAD9-0068831ADF95}"/>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4EEE1334-6A73-3A1C-D69C-FAFD96F5BCFD}"/>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48CB7704-7D71-E21C-4AA9-19C7290242FD}"/>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9DD54644-6911-341B-4CB5-45FC00E68666}"/>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A29DF16D-6CFD-5B9D-E370-BA91CD228B4B}"/>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4735974B-FC58-9600-F7F1-9D747D06633A}"/>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78A8FB05-E940-DAF6-C6EA-0D0966BB8AA6}"/>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342D3E9B-EA69-C38D-7085-628FB985871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01E4CB8E-FB64-FA4B-8444-27CBABEEF0F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5813EF39-81B1-9859-0D4A-B7AC373C0429}"/>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632A6194-9ABB-451A-2791-2158666F1BEB}"/>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E006DB50-1AF2-B2CB-AFAC-53671DDE098F}"/>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4C704825-083A-D372-144B-BAD30EC5991E}"/>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322D4B97-E1C4-9DDE-52A3-6A0A6B94B1A1}"/>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FE753122-1E53-003B-FD1D-464A36CB4C2B}"/>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8B9A744E-0D3E-899D-4955-003C2BA9FC36}"/>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C3631860-21A7-141A-8AB1-5DCAD28349C2}"/>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A759E926-939F-A78F-BD3B-899ED2C56DC7}"/>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88BB603F-3CDD-60D0-74AF-B361CA272E98}"/>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6DE10B87-5720-6C65-53B1-462462D54E24}"/>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42F69896-C97E-8C19-7A9C-1751DA5854DA}"/>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41D8B165-6121-6688-127D-56CC3F99E3B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2C9F2B1C-7BED-B349-EA41-FCB83D0A8257}"/>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F8A8B23F-71B7-D25E-F21B-619131492029}"/>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9B2577C3-C139-2834-7D36-6F45CA99C9E6}"/>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A484591E-DE98-65BA-2ABB-95A514B1BCAE}"/>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9C049C16-BE14-6396-8B62-8AD733A3E2D6}"/>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01AC378F-913B-CA5B-2B1E-834381AE3BA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73516224-B91B-91A9-32A9-04A16DD2A93D}"/>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389C9587-EA63-AA99-1F37-41F78B6F2CB0}"/>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B8E6F855-903B-D7E5-BBB2-4AF1259B04FE}"/>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D7CBAF73-971D-56C1-A33E-B3B339F88E5C}"/>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03C847DB-4106-AEF8-9D1E-1921180BC2E2}"/>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15B8B35A-DF42-22F4-3FF3-38CF5582525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3860D532-EBA0-A7E3-4176-43EF05050560}"/>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3B64E433-FBEB-534E-FEE8-051BFB109940}"/>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F96C4EDD-0CFE-4008-C986-70499175C169}"/>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B98CCBEF-9464-2A46-9D82-AF53CE408FE6}"/>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9D82835F-0BFE-46FB-6C79-6206DA1CC710}"/>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C0FD7763-02B7-7902-816E-44BD3B613640}"/>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4561D972-B590-70FF-D798-40950835E422}"/>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F7C3ADFF-3853-1D15-48D1-BE676910C51F}"/>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FC4F2F07-79C0-7253-62B4-4EEF0F1CCE08}"/>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BE5F0636-D727-9DA3-59B2-7D87F5A00543}"/>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D65D94EA-01F5-7CA8-B15D-C0B7EB0FC03F}"/>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64C555A9-433D-1980-AF22-6F12C0B9C4B4}"/>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6612F216-328B-7144-4C4A-B4FC46770F28}"/>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EB0AA7A4-F407-F334-4DF5-1B4BD7E7C430}"/>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2" name="文本框 1">
            <a:extLst>
              <a:ext uri="{FF2B5EF4-FFF2-40B4-BE49-F238E27FC236}">
                <a16:creationId xmlns:a16="http://schemas.microsoft.com/office/drawing/2014/main" id="{38D90836-ED6C-CF92-6428-C4874005610D}"/>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二、</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SpaCE2024</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与</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SpaCE2025</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空间推理任务</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模型细粒度表现汇总</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4" name="文本框 3">
            <a:extLst>
              <a:ext uri="{FF2B5EF4-FFF2-40B4-BE49-F238E27FC236}">
                <a16:creationId xmlns:a16="http://schemas.microsoft.com/office/drawing/2014/main" id="{36798B4D-D717-C870-3AB9-386A7C02A0C5}"/>
              </a:ext>
            </a:extLst>
          </p:cNvPr>
          <p:cNvSpPr txBox="1"/>
          <p:nvPr/>
        </p:nvSpPr>
        <p:spPr>
          <a:xfrm>
            <a:off x="457975" y="1669017"/>
            <a:ext cx="11014544" cy="4650568"/>
          </a:xfrm>
          <a:prstGeom prst="rect">
            <a:avLst/>
          </a:prstGeom>
          <a:noFill/>
        </p:spPr>
        <p:txBody>
          <a:bodyPr wrap="square" rtlCol="0">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随着推理链长度（依赖信息量）、记忆负载（实体数量）与解空间大小（选项数量）的增加，模型性能均呈现明显下降趋势。在涉及多步骤的复杂推理任务中，大模型容易受注意力衰减机制影响，导致个别推理环节出错，进而影响整体结果的正确性。</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）空间表达的精确程度影响推理难度。大模型在非精确空间表达（如旁边、不相邻）的表现明显弱于精确空间表达（左手边第一位）。</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3</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）模型在左、右、东、南、西、北这类空间关系上表现不佳。此类空间关系的认知和建模建立在身体经验和感知框架之上，当前的语言模型在这一维度严重缺失，进而在推理能力上表现出不足。</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6" name="组合 5">
            <a:extLst>
              <a:ext uri="{FF2B5EF4-FFF2-40B4-BE49-F238E27FC236}">
                <a16:creationId xmlns:a16="http://schemas.microsoft.com/office/drawing/2014/main" id="{EF354EF7-1834-50C6-8C42-40FE6BE046E4}"/>
              </a:ext>
            </a:extLst>
          </p:cNvPr>
          <p:cNvGrpSpPr/>
          <p:nvPr/>
        </p:nvGrpSpPr>
        <p:grpSpPr>
          <a:xfrm>
            <a:off x="0" y="6458090"/>
            <a:ext cx="12222891" cy="523220"/>
            <a:chOff x="0" y="6458090"/>
            <a:chExt cx="12222891" cy="523220"/>
          </a:xfrm>
        </p:grpSpPr>
        <p:sp>
          <p:nvSpPr>
            <p:cNvPr id="7" name="矩形 6">
              <a:extLst>
                <a:ext uri="{FF2B5EF4-FFF2-40B4-BE49-F238E27FC236}">
                  <a16:creationId xmlns:a16="http://schemas.microsoft.com/office/drawing/2014/main" id="{6A4BD996-DBD3-4EE5-6E6C-216494A1AB8F}"/>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文本框 7">
              <a:extLst>
                <a:ext uri="{FF2B5EF4-FFF2-40B4-BE49-F238E27FC236}">
                  <a16:creationId xmlns:a16="http://schemas.microsoft.com/office/drawing/2014/main" id="{798A9353-D89B-C82E-8EC7-40FDDA145562}"/>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25</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9" name="椭圆 8">
              <a:extLst>
                <a:ext uri="{FF2B5EF4-FFF2-40B4-BE49-F238E27FC236}">
                  <a16:creationId xmlns:a16="http://schemas.microsoft.com/office/drawing/2014/main" id="{2B217332-DD7D-4DAB-EF62-C741CB000A69}"/>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FE72E900-162B-E92D-3AB7-5673F47C66EE}"/>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237068D9-1A79-8E8D-7F98-E6D8D6947F87}"/>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E302FFC6-427F-B02C-16FD-1ABB6E017157}"/>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D6CF452A-30A8-DD8A-5382-DFBB8B0BB990}"/>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C3528308-88E6-ECE0-566F-6C13D3E35EE0}"/>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A5096EA3-6F03-87B1-669A-49654060CA33}"/>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860A4436-0B89-DBEE-3BC5-7B321CE392B7}"/>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A8346A32-3C43-0F89-E8A9-C6E360CD7B47}"/>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6E3BC462-4C62-D69C-2DA2-AB2E3DF8AC22}"/>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A436BD18-F226-FEAE-5A78-0B10639C9C06}"/>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F4D7FB41-2E36-BA70-8EAE-C52F757D2F11}"/>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67222C1F-0872-C952-DF68-D3E557C86457}"/>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E42A483D-975B-DC10-C5AA-7DA4838743F1}"/>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96A4D548-2909-4661-6E5D-2FCECC4A86C0}"/>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7916A6D3-0D53-57DB-1C9B-2BF734181E03}"/>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4604F864-C81E-D3F5-98CD-7B304B73663D}"/>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3D7285E8-4D08-316E-08E5-C1BD252386AB}"/>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0EB7F122-5B7F-950F-BAB7-71489235837A}"/>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82FAABA6-BC9B-BD10-20CB-7718D47DE31C}"/>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67E60619-1064-47B2-6692-79ABFF7BF1E5}"/>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67C56E04-5DFA-86EA-2C9C-34BCF1C8BE2F}"/>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44C665E7-D10E-B3A5-69A8-0EEE89A498ED}"/>
                </a:ext>
              </a:extLst>
            </p:cNvPr>
            <p:cNvSpPr/>
            <p:nvPr/>
          </p:nvSpPr>
          <p:spPr>
            <a:xfrm>
              <a:off x="8850329" y="6707689"/>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6FC9E850-535B-DB85-0611-7C6D368333E6}"/>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25275678-1A92-BED4-872F-DA8EC9504656}"/>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Body-1">
            <a:extLst>
              <a:ext uri="{FF2B5EF4-FFF2-40B4-BE49-F238E27FC236}">
                <a16:creationId xmlns:a16="http://schemas.microsoft.com/office/drawing/2014/main" id="{DD5EFFC8-A443-5E95-52C8-B4E651BA9519}"/>
              </a:ext>
            </a:extLst>
          </p:cNvPr>
          <p:cNvSpPr txBox="1"/>
          <p:nvPr>
            <p:custDataLst>
              <p:tags r:id="rId1"/>
            </p:custDataLst>
          </p:nvPr>
        </p:nvSpPr>
        <p:spPr>
          <a:xfrm>
            <a:off x="420359" y="105116"/>
            <a:ext cx="71305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空间方位推理测试题的应用</a:t>
            </a:r>
            <a:r>
              <a:rPr kumimoji="0" lang="en-US" altLang="zh-CN"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a:t>
            </a: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评测和微调</a:t>
            </a:r>
          </a:p>
        </p:txBody>
      </p:sp>
    </p:spTree>
    <p:extLst>
      <p:ext uri="{BB962C8B-B14F-4D97-AF65-F5344CB8AC3E}">
        <p14:creationId xmlns:p14="http://schemas.microsoft.com/office/powerpoint/2010/main" val="424002813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CE3F32-3A9A-73D3-52E1-E4F90CD5DB9E}"/>
            </a:ext>
          </a:extLst>
        </p:cNvPr>
        <p:cNvGrpSpPr/>
        <p:nvPr/>
      </p:nvGrpSpPr>
      <p:grpSpPr>
        <a:xfrm>
          <a:off x="0" y="0"/>
          <a:ext cx="0" cy="0"/>
          <a:chOff x="0" y="0"/>
          <a:chExt cx="0" cy="0"/>
        </a:xfrm>
      </p:grpSpPr>
      <p:pic>
        <p:nvPicPr>
          <p:cNvPr id="3" name="图片 2">
            <a:extLst>
              <a:ext uri="{FF2B5EF4-FFF2-40B4-BE49-F238E27FC236}">
                <a16:creationId xmlns:a16="http://schemas.microsoft.com/office/drawing/2014/main" id="{414271DA-2EC4-7EAE-8955-449C85C930D7}"/>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4B3B3429-65A8-DFB0-2F5B-89929E9B62E5}"/>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6755678A-B818-D021-9F30-E5D5E5962052}"/>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B94B4CCF-2932-CCF2-48C7-497E459B6BCF}"/>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816409A8-3921-FBC4-25C3-84743206510F}"/>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8C571FF5-F8F6-910D-D863-A9D5143FF828}"/>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8464BAE0-2E42-BDA1-B3D6-8E203F91C74D}"/>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E19BC762-DFBC-16CF-4F51-CD93249C81C2}"/>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5DFE4F95-23E6-C708-A48F-519CAFA3724D}"/>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C5B6BB49-64D7-E4C8-3D1E-C5D375EEA148}"/>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0DCD7BBA-1BDF-6BAF-AFFD-5ADA322632D2}"/>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6ECE89B0-E4C5-D421-E390-3CE07FB94749}"/>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F863E151-2B1D-604C-86B7-FCB646ED1F2D}"/>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1CEE35E8-D4D6-973A-8500-BE42929135B2}"/>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9D3EB7BE-E57C-8D4F-29FD-4557264A20EA}"/>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399FAE04-8740-30DD-44F2-C134A9B55E1F}"/>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4ECCD992-89DB-47F0-541B-3BF1C9D55496}"/>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4380BEA5-4E26-C0F8-C18C-EA91339A8CEF}"/>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2E80743F-5E66-1133-C314-DCF7E809DE9D}"/>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84A40079-51EB-BFD5-9BBD-6CD06C261219}"/>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84E71D3B-C45A-3D7A-222C-5502D4B19297}"/>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593416FC-EE41-8E1C-3608-6BCDD026D14A}"/>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A91F0FD7-061C-CD91-A4DA-E5BA8539EB8E}"/>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0CECCBAC-3B82-A189-0211-76A7C53CC79B}"/>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921A2745-DD96-54ED-7ADD-B9B0BD8E51A8}"/>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A9003401-FB9F-1D03-C7A0-F329278918B0}"/>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872C2417-A7EB-51ED-B4B8-8300693C6322}"/>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CE271262-AD46-3441-7EAA-700B6213DA4D}"/>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7194B3D0-7B76-C4D1-88E2-F0494354AE8F}"/>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3BDE5EA9-892E-5B66-792F-856249BCE55B}"/>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72854D10-6A69-109C-CBF2-DB160A9FDA4A}"/>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FC51B3DD-97EB-0297-D448-E7D45B1464AC}"/>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F281BAD9-A662-019A-E913-D0649311949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361CD7B3-0E98-75C8-AC5C-FB0D0A29AC4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EA2095F3-8707-7BD2-CD84-4C476896DE8F}"/>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0F99821D-50E7-8FE1-00DB-3FB395A4DF7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C0726B0B-B2A5-5BE6-C79D-51567141326E}"/>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13BF0D79-0666-E31C-6874-E7F9AB4A38D0}"/>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0AF8685E-4B95-F1DB-DDF0-1965023D0F5D}"/>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F150786A-9EDC-6F55-0ED7-CCC64CEDDAF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02646DDB-E4C8-D5A0-4639-390535B45B34}"/>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350EFF45-EA9C-64AB-B651-50227F4B25A4}"/>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6CC4F6F0-610F-2A76-288F-A89057B9707F}"/>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DB93ED7D-3B27-8190-A3AA-35AAD5176E42}"/>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ADE33741-7CC6-BA94-E37F-2A5070E33C3B}"/>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C99D9F4C-09F0-D5A4-200E-C1DD987BF1C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C58A9952-5719-D285-0C74-BE457ED539A8}"/>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E9B8CB86-0BE5-E3C6-E18D-5842D37C570C}"/>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815EE5DD-DE2F-8C6B-6492-5F0B7D3A7F97}"/>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D3A40B03-209F-24DF-DE6B-F91D6BCA1A34}"/>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A747B56B-DDBE-6425-192A-3FE2F4D04D08}"/>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352F6DD3-A326-8691-C733-97F02551FA03}"/>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131F53AE-276C-2DCB-D59F-8C3B5210924E}"/>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DE76F8F7-AAFE-99FD-64B4-98B5B5F160B3}"/>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3C9F5C26-AB5F-AAC0-A722-E2FB15DCE606}"/>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ABC1F7D4-1B17-A468-492F-81CED0412C2B}"/>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DBD3850E-B3C6-060D-5E54-34F0C6FAD90A}"/>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B4EB0FC0-A87E-1E98-6D0F-772148ED29EB}"/>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25B5BD30-AEB0-3432-F20E-55CDCAAB3E28}"/>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E89E12BE-2F3E-72DC-66F6-3F02CDCC5BC4}"/>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2" name="文本框 1">
            <a:extLst>
              <a:ext uri="{FF2B5EF4-FFF2-40B4-BE49-F238E27FC236}">
                <a16:creationId xmlns:a16="http://schemas.microsoft.com/office/drawing/2014/main" id="{8CA7D84D-6567-59B4-60AA-E506D641B469}"/>
              </a:ext>
            </a:extLst>
          </p:cNvPr>
          <p:cNvSpPr txBox="1"/>
          <p:nvPr/>
        </p:nvSpPr>
        <p:spPr>
          <a:xfrm>
            <a:off x="526269" y="1069853"/>
            <a:ext cx="11298586" cy="40011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三、模型微调实验</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4" name="文本框 3">
            <a:extLst>
              <a:ext uri="{FF2B5EF4-FFF2-40B4-BE49-F238E27FC236}">
                <a16:creationId xmlns:a16="http://schemas.microsoft.com/office/drawing/2014/main" id="{708C647C-29A5-32B5-7D53-C8A5F5F439E7}"/>
              </a:ext>
            </a:extLst>
          </p:cNvPr>
          <p:cNvSpPr txBox="1"/>
          <p:nvPr/>
        </p:nvSpPr>
        <p:spPr>
          <a:xfrm>
            <a:off x="457975" y="1669017"/>
            <a:ext cx="11014544" cy="4188904"/>
          </a:xfrm>
          <a:prstGeom prst="rect">
            <a:avLst/>
          </a:prstGeom>
          <a:noFill/>
        </p:spPr>
        <p:txBody>
          <a:bodyPr wrap="square" rtlCol="0">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为验证本框架生成数据在</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SFT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下游任务中的有效性与质量，我们设计了一项基于知识蒸馏的验证实验。</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实验设置上，基于本框架自动生成了空间推理数据</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1,000</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条。我们采用 </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DeepSeek-R1 </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作为“教师模型”对上述试题进行解答，经筛选后保留其回答正确且包含完整思维链（</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Chain-of-Thought, </a:t>
            </a:r>
            <a:r>
              <a:rPr lang="en-US" altLang="zh-CN" sz="2000" b="1" dirty="0" err="1">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CoT</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）的样本，构建成高质量的指令微调数据集。随后，以 </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Qwen2.5-7B </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为“学生模型”进行全量参数微调。</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15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实验结果显示，经过微调后的</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Qwen2.5-7B</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模型性能得到了显著提升，微调后的</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Qwen2.5-7B</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模型在空间推理任务上的准确率</a:t>
            </a:r>
            <a:r>
              <a:rPr kumimoji="0" lang="zh-CN"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从</a:t>
            </a:r>
            <a:r>
              <a:rPr kumimoji="0" lang="en-US" altLang="zh-CN" sz="2000" b="1" i="0" u="none" strike="noStrike" kern="1200" cap="none" spc="0" normalizeH="0" baseline="0" noProof="0" dirty="0">
                <a:ln>
                  <a:noFill/>
                </a:ln>
                <a:solidFill>
                  <a:srgbClr val="FF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7%</a:t>
            </a:r>
            <a:r>
              <a:rPr kumimoji="0" lang="zh-CN" alt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上升到</a:t>
            </a:r>
            <a:r>
              <a:rPr kumimoji="0" lang="en-US" altLang="zh-CN" sz="2000" b="1" i="0" u="none" strike="noStrike" kern="1200" cap="none" spc="0" normalizeH="0" baseline="0" noProof="0" dirty="0">
                <a:ln>
                  <a:noFill/>
                </a:ln>
                <a:solidFill>
                  <a:srgbClr val="FF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55.5%</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，绝对增幅达</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48.5%</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。实验结果证明了本框架生成的结构化数据具备逻辑密度与训练价值。</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5" name="组合 4">
            <a:extLst>
              <a:ext uri="{FF2B5EF4-FFF2-40B4-BE49-F238E27FC236}">
                <a16:creationId xmlns:a16="http://schemas.microsoft.com/office/drawing/2014/main" id="{96C2827F-DEA2-E3C0-6406-6E7163A6190F}"/>
              </a:ext>
            </a:extLst>
          </p:cNvPr>
          <p:cNvGrpSpPr/>
          <p:nvPr/>
        </p:nvGrpSpPr>
        <p:grpSpPr>
          <a:xfrm>
            <a:off x="0" y="6458090"/>
            <a:ext cx="12222891" cy="523220"/>
            <a:chOff x="0" y="6458090"/>
            <a:chExt cx="12222891" cy="523220"/>
          </a:xfrm>
        </p:grpSpPr>
        <p:sp>
          <p:nvSpPr>
            <p:cNvPr id="6" name="矩形 5">
              <a:extLst>
                <a:ext uri="{FF2B5EF4-FFF2-40B4-BE49-F238E27FC236}">
                  <a16:creationId xmlns:a16="http://schemas.microsoft.com/office/drawing/2014/main" id="{218A49F5-FC5E-6D04-80AA-E2420CF24D2A}"/>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文本框 6">
              <a:extLst>
                <a:ext uri="{FF2B5EF4-FFF2-40B4-BE49-F238E27FC236}">
                  <a16:creationId xmlns:a16="http://schemas.microsoft.com/office/drawing/2014/main" id="{45DB6B60-5ACC-2AA6-2319-87D9D2CBC079}"/>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26</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8" name="椭圆 7">
              <a:extLst>
                <a:ext uri="{FF2B5EF4-FFF2-40B4-BE49-F238E27FC236}">
                  <a16:creationId xmlns:a16="http://schemas.microsoft.com/office/drawing/2014/main" id="{414D2807-0063-A547-0595-3C75BDCF4B7F}"/>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CB304728-DEBC-313A-39BF-8ECA71808AFF}"/>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椭圆 9">
              <a:extLst>
                <a:ext uri="{FF2B5EF4-FFF2-40B4-BE49-F238E27FC236}">
                  <a16:creationId xmlns:a16="http://schemas.microsoft.com/office/drawing/2014/main" id="{254FA91A-DECF-C20F-7002-CE525C836284}"/>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8AF0EF66-B1A7-E0D7-0ABC-9B771D98A586}"/>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368EEAC5-D149-08BE-5A15-95B7E748C640}"/>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68897EE9-EA57-4945-0306-77384A68B7B4}"/>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C2AFA908-048B-6452-1A6D-E363B70F1094}"/>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6AC4C9FF-D8D4-76D3-6B9A-06EF55582457}"/>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7416B00B-8671-2C86-554A-F2F8C14BB5F9}"/>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119C9009-40AD-1F9D-5692-8DAD877D08C4}"/>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E8C1C451-768A-5CA9-DA88-E60193DBFB74}"/>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6029D3EC-2C8A-E29F-81D2-6CC02921CED7}"/>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1D305F42-1A2F-E54F-4EBA-B426A7D3B78B}"/>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C61CA64D-01CE-86AA-C37F-73FBF89A258D}"/>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57A34ECC-68BF-7134-9897-FC26668EDC66}"/>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8E700DB4-C3BF-64F7-3672-23E2675CDC5F}"/>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9DFC143B-BD9D-4E15-847C-509ECCE96653}"/>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ACCE6938-EDB6-2F3E-47FD-0BFAEC5C39B8}"/>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72762DCC-BCC2-C3EC-B525-7A63C843F9DC}"/>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99BB17B6-6F0E-E9AA-15D4-3CB1D144CD70}"/>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4933BA58-9530-A7E7-7803-25215BFA38AF}"/>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2BAE4806-0D6E-FAFF-534B-8B4D2A1A33F9}"/>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09C809E8-8FAA-6990-22AE-5C6AC9657413}"/>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0A7A0092-0E8B-4C54-7928-B475CA4BB8F4}"/>
                </a:ext>
              </a:extLst>
            </p:cNvPr>
            <p:cNvSpPr/>
            <p:nvPr/>
          </p:nvSpPr>
          <p:spPr>
            <a:xfrm>
              <a:off x="9188157" y="6707689"/>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76C63B9B-0226-9F5C-31C3-F15D3C33F627}"/>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2" name="Body-1">
            <a:extLst>
              <a:ext uri="{FF2B5EF4-FFF2-40B4-BE49-F238E27FC236}">
                <a16:creationId xmlns:a16="http://schemas.microsoft.com/office/drawing/2014/main" id="{83BEF250-DE82-9D8B-ABA5-79F51856BAB2}"/>
              </a:ext>
            </a:extLst>
          </p:cNvPr>
          <p:cNvSpPr txBox="1"/>
          <p:nvPr>
            <p:custDataLst>
              <p:tags r:id="rId1"/>
            </p:custDataLst>
          </p:nvPr>
        </p:nvSpPr>
        <p:spPr>
          <a:xfrm>
            <a:off x="420359" y="105116"/>
            <a:ext cx="71305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空间方位推理测试题的应用</a:t>
            </a:r>
            <a:r>
              <a:rPr kumimoji="0" lang="en-US" altLang="zh-CN"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a:t>
            </a: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评测和微调</a:t>
            </a:r>
          </a:p>
        </p:txBody>
      </p:sp>
    </p:spTree>
    <p:extLst>
      <p:ext uri="{BB962C8B-B14F-4D97-AF65-F5344CB8AC3E}">
        <p14:creationId xmlns:p14="http://schemas.microsoft.com/office/powerpoint/2010/main" val="118823255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A7A2F3-B570-E4E1-DB98-59E10A44F628}"/>
            </a:ext>
          </a:extLst>
        </p:cNvPr>
        <p:cNvGrpSpPr/>
        <p:nvPr/>
      </p:nvGrpSpPr>
      <p:grpSpPr>
        <a:xfrm>
          <a:off x="0" y="0"/>
          <a:ext cx="0" cy="0"/>
          <a:chOff x="0" y="0"/>
          <a:chExt cx="0" cy="0"/>
        </a:xfrm>
      </p:grpSpPr>
      <p:pic>
        <p:nvPicPr>
          <p:cNvPr id="3" name="图片 2">
            <a:extLst>
              <a:ext uri="{FF2B5EF4-FFF2-40B4-BE49-F238E27FC236}">
                <a16:creationId xmlns:a16="http://schemas.microsoft.com/office/drawing/2014/main" id="{89DD167D-64A7-8A77-709B-82C03817E00A}"/>
              </a:ext>
            </a:extLst>
          </p:cNvPr>
          <p:cNvPicPr>
            <a:picLocks noChangeAspect="1"/>
          </p:cNvPicPr>
          <p:nvPr/>
        </p:nvPicPr>
        <p:blipFill>
          <a:blip r:embed="rId4"/>
          <a:stretch>
            <a:fillRect/>
          </a:stretch>
        </p:blipFill>
        <p:spPr>
          <a:xfrm>
            <a:off x="0" y="21829"/>
            <a:ext cx="12192000" cy="6858000"/>
          </a:xfrm>
          <a:prstGeom prst="rect">
            <a:avLst/>
          </a:prstGeom>
        </p:spPr>
      </p:pic>
      <p:grpSp>
        <p:nvGrpSpPr>
          <p:cNvPr id="11" name="组合 10">
            <a:extLst>
              <a:ext uri="{FF2B5EF4-FFF2-40B4-BE49-F238E27FC236}">
                <a16:creationId xmlns:a16="http://schemas.microsoft.com/office/drawing/2014/main" id="{244A2DC2-BED5-302F-7442-A8CBEBC5A7BC}"/>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6D3D98EC-86B3-6314-78AB-641587C7BA19}"/>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6165FC68-6A7C-130B-E7E0-D64406247BB8}"/>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82B8FE74-4AFD-14EA-D463-B111F699D885}"/>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8EEFE850-ED8E-228E-C833-0EA367C55DF3}"/>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27BB8C19-C2B3-0D0D-D145-DB7FF69C3CC4}"/>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915A2DCD-4F85-D8F8-0D5B-0429F339EA99}"/>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29416482-C051-E297-03F2-3C0E9BBBDEF0}"/>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4B50F0DF-C26C-B1BA-FAD8-7A9016A0091D}"/>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FF040A4C-5761-28CD-6098-567BF980C63A}"/>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2EED76F6-685D-FDCC-2A29-A22E50BDCF65}"/>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D7A8F27B-607C-55F2-474F-C578C29C2AE0}"/>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D4B4B9B7-095E-8E95-E7C4-79D8A86B1F1E}"/>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9AF1DA87-0553-A1D1-A0FC-4761EAEBF2B4}"/>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1C27A8F6-929F-25B3-7E18-548159D231B5}"/>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221D15A2-EB96-10A2-9684-6CF78D27E641}"/>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F277922F-BA09-9269-EA74-CCADE112424D}"/>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5C8F2280-22AF-DEE6-CA52-56AD1D2AC8ED}"/>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2D1473BE-ABF4-8C43-E838-E04A1C3E1705}"/>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8660A0A8-354E-A838-F0B6-D2EFFFAF08AB}"/>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3943BC4E-9039-E5B4-9ED6-58EE45C3970B}"/>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7C90FCDD-B649-AF8C-656E-D94B041C5E3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8EFB47D6-C4CD-FCC4-87FE-A3BE39FC023E}"/>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9EA8DC45-F05C-2F51-7D6B-B15C2EFB2439}"/>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4F66DE68-BBEC-5394-745F-49592AA357F1}"/>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D3F8C551-EC02-7975-B350-4CDC539DB0AE}"/>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600C8329-1F31-706B-F164-07C992212EAE}"/>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A4B66C53-EBCB-8A35-8547-ED10975946FC}"/>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E4123697-7C51-6BCB-0B1E-34918F9D115F}"/>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F0F44BAC-AF96-3874-DBF3-68D0351AA017}"/>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1889AC24-0DB8-7095-DE9A-D051A38EC2EF}"/>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92727644-A416-F68E-A0A5-F6A7CB48E9FB}"/>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647E3D0F-8362-852D-DB7C-A793D79ED54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87E407B3-5BF9-9033-F493-AB166459476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6B58BE5D-0071-0759-F02A-8F8D14414BBD}"/>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CBD2F825-59D2-507B-76E6-68575452D795}"/>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DCCAE529-BE8F-F99A-8A18-5CAA1B4CCDA4}"/>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819A0D6E-F813-3D04-3202-F6DD41AC3044}"/>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7163C30B-078E-E8F4-7FB4-6E35B10CB9DE}"/>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8F7531BF-90B6-3FFB-7C99-67405FB7775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0035B292-FC72-D59D-78BA-4232F670ED1B}"/>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669AF565-A005-AB91-89BF-5ACBC5E8914B}"/>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01F5FDAF-580C-E63F-418D-0B0FAFAB9D24}"/>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4574532D-51ED-4E3C-1440-4AC2C08F8C08}"/>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2C65A2FB-2186-284E-10F4-037AFF9EC4B0}"/>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788F11F0-2214-AC2D-E8AE-EB0EEC8AA21A}"/>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C04623A2-4CDC-10BC-E632-B3200A6179D4}"/>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9C77E8AA-FB66-6FF8-A667-79F17E40AC9A}"/>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5C366EF0-B958-2FBD-2AA0-12956591DB92}"/>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13E05DA6-49ED-0D86-7C4B-D9FAE0D9A0DE}"/>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9DE16EC0-135F-4307-A80C-2ADFDC82903E}"/>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092D334A-E724-2AF7-4405-DCD5FC706AFE}"/>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B6518A1B-39B5-9223-EEB2-C58489E41803}"/>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F4F0B4E8-68E5-A4BA-CAB7-26FCB9BF4AC0}"/>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E20DCBAA-560C-8178-4EFC-ABEA668C5E0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083694EE-58ED-2861-CCFF-0BB678E6B0B8}"/>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A9BE5873-427F-5A8E-2F2A-CEAE456FE131}"/>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D604BC25-09CA-885E-57B4-F86C81212DEA}"/>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1901EA0C-A2EF-7D5F-F978-45A47EBA20EA}"/>
              </a:ext>
            </a:extLst>
          </p:cNvPr>
          <p:cNvSpPr txBox="1"/>
          <p:nvPr/>
        </p:nvSpPr>
        <p:spPr>
          <a:xfrm>
            <a:off x="-259431" y="6535034"/>
            <a:ext cx="2484000" cy="369332"/>
          </a:xfrm>
          <a:prstGeom prst="rect">
            <a:avLst/>
          </a:prstGeom>
          <a:noFill/>
        </p:spPr>
        <p:txBody>
          <a:bodyPr wrap="none" rtlCol="0" anchor="ctr" anchorCtr="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微软雅黑 Light" panose="020B0502040204020203" pitchFamily="34" charset="-122"/>
                <a:ea typeface="微软雅黑 Light" panose="020B0502040204020203" pitchFamily="34" charset="-122"/>
                <a:cs typeface="+mn-cs"/>
              </a:rPr>
              <a:t>文本</a:t>
            </a:r>
          </a:p>
        </p:txBody>
      </p:sp>
      <p:sp>
        <p:nvSpPr>
          <p:cNvPr id="104" name="Body-1">
            <a:extLst>
              <a:ext uri="{FF2B5EF4-FFF2-40B4-BE49-F238E27FC236}">
                <a16:creationId xmlns:a16="http://schemas.microsoft.com/office/drawing/2014/main" id="{BB05C5FE-F46F-3D8D-34BF-902847C11774}"/>
              </a:ext>
            </a:extLst>
          </p:cNvPr>
          <p:cNvSpPr txBox="1"/>
          <p:nvPr>
            <p:custDataLst>
              <p:tags r:id="rId1"/>
            </p:custDataLst>
          </p:nvPr>
        </p:nvSpPr>
        <p:spPr>
          <a:xfrm>
            <a:off x="420359" y="105116"/>
            <a:ext cx="5356985" cy="637675"/>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28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总结</a:t>
            </a:r>
          </a:p>
        </p:txBody>
      </p:sp>
      <p:sp>
        <p:nvSpPr>
          <p:cNvPr id="4" name="文本框 3">
            <a:extLst>
              <a:ext uri="{FF2B5EF4-FFF2-40B4-BE49-F238E27FC236}">
                <a16:creationId xmlns:a16="http://schemas.microsoft.com/office/drawing/2014/main" id="{3A96F78E-55BA-6F2A-3204-2E9D411C0B6F}"/>
              </a:ext>
            </a:extLst>
          </p:cNvPr>
          <p:cNvSpPr txBox="1"/>
          <p:nvPr/>
        </p:nvSpPr>
        <p:spPr>
          <a:xfrm>
            <a:off x="435420" y="1108853"/>
            <a:ext cx="11014544" cy="4919873"/>
          </a:xfrm>
          <a:prstGeom prst="rect">
            <a:avLst/>
          </a:prstGeom>
          <a:noFill/>
        </p:spPr>
        <p:txBody>
          <a:bodyPr wrap="square" rtlCol="0">
            <a:spAutoFit/>
          </a:bodyPr>
          <a:lstStyle/>
          <a:p>
            <a:pPr marL="0" marR="0" lvl="0" indent="0" defTabSz="914400" rtl="0" eaLnBrk="1" fontAlgn="auto" latinLnBrk="0" hangingPunct="1">
              <a:lnSpc>
                <a:spcPct val="2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本文提出了一种结构化知识库驱动的数据生成框架。该框架借助结构化知识库与自动化合成流程，实现了语言数据的大规模可控生成。本框架具有以下特点：</a:t>
            </a:r>
          </a:p>
          <a:p>
            <a:pPr marL="0" marR="0" lvl="0" indent="0" defTabSz="914400" rtl="0" eaLnBrk="1" fontAlgn="auto" latinLnBrk="0" hangingPunct="1">
              <a:lnSpc>
                <a:spcPct val="2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）与传统语言知识资源侧重于分析和描写不同，本框架致力于语言数据的生成；</a:t>
            </a:r>
          </a:p>
          <a:p>
            <a:pPr marL="0" marR="0" lvl="0" indent="0" defTabSz="914400" rtl="0" eaLnBrk="1" fontAlgn="auto" latinLnBrk="0" hangingPunct="1">
              <a:lnSpc>
                <a:spcPct val="2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）所生成的数据形式适配当前深度学习的主流范式，可有效用于大语言模型的评测与微调；</a:t>
            </a:r>
          </a:p>
          <a:p>
            <a:pPr marL="0" marR="0" lvl="0" indent="0" defTabSz="914400" rtl="0" eaLnBrk="1" fontAlgn="auto" latinLnBrk="0" hangingPunct="1">
              <a:lnSpc>
                <a:spcPct val="200000"/>
              </a:lnSpc>
              <a:spcBef>
                <a:spcPts val="0"/>
              </a:spcBef>
              <a:spcAft>
                <a:spcPts val="0"/>
              </a:spcAft>
              <a:buClrTx/>
              <a:buSzTx/>
              <a:buFontTx/>
              <a:buNone/>
              <a:tabLst/>
              <a:defRPr/>
            </a:pP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2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同时，本框架存在着一定的局限性：</a:t>
            </a:r>
            <a:endPar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2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kumimoji="0" lang="zh-CN" alt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）知识库的扩展性问题有待探究。如何扩充知识、将知识外推至其他领域？</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marL="0" marR="0" lvl="0" indent="0" defTabSz="914400" rtl="0" eaLnBrk="1" fontAlgn="auto" latinLnBrk="0" hangingPunct="1">
              <a:lnSpc>
                <a:spcPct val="200000"/>
              </a:lnSpc>
              <a:spcBef>
                <a:spcPts val="0"/>
              </a:spcBef>
              <a:spcAft>
                <a:spcPts val="0"/>
              </a:spcAft>
              <a:buClrTx/>
              <a:buSzTx/>
              <a:buFontTx/>
              <a:buNone/>
              <a:tabLst/>
              <a:defRPr/>
            </a:pP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lang="zh-CN" altLang="en-US" sz="2000" b="1" dirty="0">
                <a:solidFill>
                  <a:srgbClr val="00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）如何更进一步地测试模型的能力？仅靠目前的标签，是否能准确评估模型的能力？</a:t>
            </a:r>
            <a:endPar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5" name="组合 4">
            <a:extLst>
              <a:ext uri="{FF2B5EF4-FFF2-40B4-BE49-F238E27FC236}">
                <a16:creationId xmlns:a16="http://schemas.microsoft.com/office/drawing/2014/main" id="{F8E07353-383B-F474-7670-5C08AC9B098C}"/>
              </a:ext>
            </a:extLst>
          </p:cNvPr>
          <p:cNvGrpSpPr/>
          <p:nvPr/>
        </p:nvGrpSpPr>
        <p:grpSpPr>
          <a:xfrm>
            <a:off x="0" y="6458090"/>
            <a:ext cx="12222891" cy="523220"/>
            <a:chOff x="0" y="6458090"/>
            <a:chExt cx="12222891" cy="523220"/>
          </a:xfrm>
        </p:grpSpPr>
        <p:sp>
          <p:nvSpPr>
            <p:cNvPr id="6" name="矩形 5">
              <a:extLst>
                <a:ext uri="{FF2B5EF4-FFF2-40B4-BE49-F238E27FC236}">
                  <a16:creationId xmlns:a16="http://schemas.microsoft.com/office/drawing/2014/main" id="{31957E61-62CB-4AA0-86CB-01833FF8EE22}"/>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文本框 6">
              <a:extLst>
                <a:ext uri="{FF2B5EF4-FFF2-40B4-BE49-F238E27FC236}">
                  <a16:creationId xmlns:a16="http://schemas.microsoft.com/office/drawing/2014/main" id="{4A737F64-5C69-7FC8-516D-34867840699E}"/>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27</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8" name="椭圆 7">
              <a:extLst>
                <a:ext uri="{FF2B5EF4-FFF2-40B4-BE49-F238E27FC236}">
                  <a16:creationId xmlns:a16="http://schemas.microsoft.com/office/drawing/2014/main" id="{40EF76FD-E4EA-B0B6-0C7E-B453377A2FD7}"/>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8960D128-F1DC-00BB-ECCD-119B35D32549}"/>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椭圆 9">
              <a:extLst>
                <a:ext uri="{FF2B5EF4-FFF2-40B4-BE49-F238E27FC236}">
                  <a16:creationId xmlns:a16="http://schemas.microsoft.com/office/drawing/2014/main" id="{626FB975-D0D5-5CB2-0CFE-636FB5A2641F}"/>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9EBB52C2-3F46-CB96-1143-A809B21997CE}"/>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3D42CED9-9F06-4BDB-E65E-49E1C7EC5BA0}"/>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FC0F2ECD-C7A6-82A6-CC76-CDD2A46FD702}"/>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F8C87E6B-E673-7684-0FC8-251A1395F80E}"/>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82B9F8AE-DCB8-F960-9CE2-F9804918583F}"/>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2F4C94A8-C062-A515-F4F9-758A7BBC6F8B}"/>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3297F5F8-7F9E-BC8A-03CE-6D787C41A105}"/>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92362576-7C7D-512D-002A-B416F8CACF16}"/>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07AA10BB-3FD2-6839-53F2-E6FFD474E94B}"/>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927388F4-74A0-2758-2D23-28CBDCF79E85}"/>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298257BB-40AA-E80C-570D-AA7869A5D5E3}"/>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C1F667A7-0A9C-743D-9398-8A97F89626BA}"/>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8656E40E-1FEA-9639-8B0A-AA2901AB90FD}"/>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3389F62D-9DFE-4FDB-344D-9FAC93DA33A4}"/>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718CBEAE-8BD5-F4E1-483F-260757C98614}"/>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AE309CFD-DBDC-6891-8D98-7E2F62C3B974}"/>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3AB17FD6-F6C2-F2B4-C631-0C8FC9601590}"/>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69133E14-8071-51F3-009E-D5459C9D6BDC}"/>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94BACB00-F317-260A-63E3-54BDF310D8D5}"/>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F28D433F-2B03-4739-EC0F-3E7191870250}"/>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C11BE275-C46E-614B-283C-4CB654B2D967}"/>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589FB83B-3B08-087D-8A46-4DA38BB59A9E}"/>
                </a:ext>
              </a:extLst>
            </p:cNvPr>
            <p:cNvSpPr/>
            <p:nvPr/>
          </p:nvSpPr>
          <p:spPr>
            <a:xfrm>
              <a:off x="9872347" y="6707682"/>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6076990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0" y="0"/>
            <a:ext cx="12192000" cy="6858000"/>
          </a:xfrm>
          <a:prstGeom prst="rect">
            <a:avLst/>
          </a:prstGeom>
        </p:spPr>
      </p:pic>
      <p:grpSp>
        <p:nvGrpSpPr>
          <p:cNvPr id="9" name="组合 8"/>
          <p:cNvGrpSpPr/>
          <p:nvPr/>
        </p:nvGrpSpPr>
        <p:grpSpPr>
          <a:xfrm>
            <a:off x="10177780" y="329882"/>
            <a:ext cx="1512002" cy="444892"/>
            <a:chOff x="9556201" y="498129"/>
            <a:chExt cx="1993881" cy="586680"/>
          </a:xfrm>
        </p:grpSpPr>
        <p:grpSp>
          <p:nvGrpSpPr>
            <p:cNvPr id="11" name="组合 10"/>
            <p:cNvGrpSpPr/>
            <p:nvPr userDrawn="1"/>
          </p:nvGrpSpPr>
          <p:grpSpPr>
            <a:xfrm>
              <a:off x="10239376" y="968937"/>
              <a:ext cx="1307697" cy="96254"/>
              <a:chOff x="4616246" y="3878362"/>
              <a:chExt cx="5571416" cy="410087"/>
            </a:xfrm>
            <a:solidFill>
              <a:schemeClr val="tx1">
                <a:alpha val="80000"/>
              </a:schemeClr>
            </a:solidFill>
          </p:grpSpPr>
          <p:sp>
            <p:nvSpPr>
              <p:cNvPr id="49"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2" name="组合 11"/>
            <p:cNvGrpSpPr/>
            <p:nvPr userDrawn="1"/>
          </p:nvGrpSpPr>
          <p:grpSpPr>
            <a:xfrm>
              <a:off x="10237120" y="539555"/>
              <a:ext cx="1312962" cy="375239"/>
              <a:chOff x="4606634" y="2048989"/>
              <a:chExt cx="5593843" cy="1598699"/>
            </a:xfrm>
            <a:solidFill>
              <a:schemeClr val="accent1">
                <a:alpha val="80000"/>
              </a:schemeClr>
            </a:solidFill>
          </p:grpSpPr>
          <p:sp>
            <p:nvSpPr>
              <p:cNvPr id="37"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8"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p:cNvGrpSpPr/>
            <p:nvPr userDrawn="1"/>
          </p:nvGrpSpPr>
          <p:grpSpPr>
            <a:xfrm>
              <a:off x="9556201" y="498129"/>
              <a:ext cx="588050" cy="586680"/>
              <a:chOff x="2105799" y="20055838"/>
              <a:chExt cx="6748090" cy="6732363"/>
            </a:xfrm>
            <a:solidFill>
              <a:schemeClr val="accent1">
                <a:alpha val="80000"/>
              </a:schemeClr>
            </a:solidFill>
          </p:grpSpPr>
          <p:sp>
            <p:nvSpPr>
              <p:cNvPr id="14"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sp>
        <p:nvSpPr>
          <p:cNvPr id="3" name="文本框 2">
            <a:extLst>
              <a:ext uri="{FF2B5EF4-FFF2-40B4-BE49-F238E27FC236}">
                <a16:creationId xmlns:a16="http://schemas.microsoft.com/office/drawing/2014/main" id="{ECB69C51-F5F4-6F5B-0E24-BDD27D6B095D}"/>
              </a:ext>
            </a:extLst>
          </p:cNvPr>
          <p:cNvSpPr txBox="1"/>
          <p:nvPr/>
        </p:nvSpPr>
        <p:spPr>
          <a:xfrm>
            <a:off x="-259431" y="6535034"/>
            <a:ext cx="2484000" cy="369332"/>
          </a:xfrm>
          <a:prstGeom prst="rect">
            <a:avLst/>
          </a:prstGeom>
          <a:noFill/>
        </p:spPr>
        <p:txBody>
          <a:bodyPr wrap="none" rtlCol="0" anchor="ctr" anchorCtr="1">
            <a:noAutofit/>
          </a:bodyPr>
          <a:lstStyle/>
          <a:p>
            <a:r>
              <a:rPr lang="zh-CN" altLang="en-US" dirty="0">
                <a:solidFill>
                  <a:schemeClr val="bg1"/>
                </a:solidFill>
                <a:latin typeface="微软雅黑 Light" panose="020B0502040204020203" pitchFamily="34" charset="-122"/>
                <a:ea typeface="微软雅黑 Light" panose="020B0502040204020203" pitchFamily="34" charset="-122"/>
              </a:rPr>
              <a:t>文本</a:t>
            </a:r>
          </a:p>
        </p:txBody>
      </p:sp>
      <p:cxnSp>
        <p:nvCxnSpPr>
          <p:cNvPr id="76" name="直接连接符 75">
            <a:extLst>
              <a:ext uri="{FF2B5EF4-FFF2-40B4-BE49-F238E27FC236}">
                <a16:creationId xmlns:a16="http://schemas.microsoft.com/office/drawing/2014/main" id="{6F188FDC-A147-CC81-69DE-ABEA1AEFE012}"/>
              </a:ext>
            </a:extLst>
          </p:cNvPr>
          <p:cNvCxnSpPr>
            <a:cxnSpLocks/>
          </p:cNvCxnSpPr>
          <p:nvPr/>
        </p:nvCxnSpPr>
        <p:spPr>
          <a:xfrm>
            <a:off x="1249394" y="6597215"/>
            <a:ext cx="0" cy="23622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文本框 76">
            <a:extLst>
              <a:ext uri="{FF2B5EF4-FFF2-40B4-BE49-F238E27FC236}">
                <a16:creationId xmlns:a16="http://schemas.microsoft.com/office/drawing/2014/main" id="{DBAC8693-31C5-EDFC-53B9-5014577D4959}"/>
              </a:ext>
            </a:extLst>
          </p:cNvPr>
          <p:cNvSpPr txBox="1"/>
          <p:nvPr/>
        </p:nvSpPr>
        <p:spPr>
          <a:xfrm>
            <a:off x="1475435" y="6530659"/>
            <a:ext cx="2288867" cy="369332"/>
          </a:xfrm>
          <a:prstGeom prst="rect">
            <a:avLst/>
          </a:prstGeom>
          <a:noFill/>
        </p:spPr>
        <p:txBody>
          <a:bodyPr wrap="none" rtlCol="0" anchor="ctr" anchorCtr="1">
            <a:noAutofit/>
          </a:bodyPr>
          <a:lstStyle/>
          <a:p>
            <a:r>
              <a:rPr lang="zh-CN" altLang="en-US" sz="1400" dirty="0">
                <a:solidFill>
                  <a:schemeClr val="bg1"/>
                </a:solidFill>
                <a:latin typeface="微软雅黑 Light" panose="020B0502040204020203" pitchFamily="34" charset="-122"/>
                <a:ea typeface="微软雅黑 Light" panose="020B0502040204020203" pitchFamily="34" charset="-122"/>
              </a:rPr>
              <a:t>空间方位推理知识库的构建</a:t>
            </a:r>
          </a:p>
        </p:txBody>
      </p:sp>
      <p:cxnSp>
        <p:nvCxnSpPr>
          <p:cNvPr id="78" name="直接连接符 77">
            <a:extLst>
              <a:ext uri="{FF2B5EF4-FFF2-40B4-BE49-F238E27FC236}">
                <a16:creationId xmlns:a16="http://schemas.microsoft.com/office/drawing/2014/main" id="{654D70E1-D772-E42C-A04A-A85B832B575A}"/>
              </a:ext>
            </a:extLst>
          </p:cNvPr>
          <p:cNvCxnSpPr>
            <a:cxnSpLocks/>
          </p:cNvCxnSpPr>
          <p:nvPr/>
        </p:nvCxnSpPr>
        <p:spPr>
          <a:xfrm>
            <a:off x="3960599" y="6599951"/>
            <a:ext cx="0" cy="23622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a16="http://schemas.microsoft.com/office/drawing/2014/main" id="{5CCDB189-49A8-6524-B5B6-DF5128D9CBBB}"/>
              </a:ext>
            </a:extLst>
          </p:cNvPr>
          <p:cNvCxnSpPr>
            <a:cxnSpLocks/>
          </p:cNvCxnSpPr>
          <p:nvPr/>
        </p:nvCxnSpPr>
        <p:spPr>
          <a:xfrm>
            <a:off x="10383942" y="6597215"/>
            <a:ext cx="0" cy="23622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C9B0F344-140F-D5BF-1849-6D41EC55FEF9}"/>
              </a:ext>
            </a:extLst>
          </p:cNvPr>
          <p:cNvCxnSpPr>
            <a:cxnSpLocks/>
          </p:cNvCxnSpPr>
          <p:nvPr/>
        </p:nvCxnSpPr>
        <p:spPr>
          <a:xfrm>
            <a:off x="6975265" y="6599951"/>
            <a:ext cx="0" cy="23622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776DD190-31F7-993E-EC19-4A5C274A3965}"/>
              </a:ext>
            </a:extLst>
          </p:cNvPr>
          <p:cNvCxnSpPr>
            <a:cxnSpLocks/>
          </p:cNvCxnSpPr>
          <p:nvPr/>
        </p:nvCxnSpPr>
        <p:spPr>
          <a:xfrm>
            <a:off x="9633239" y="6599951"/>
            <a:ext cx="0" cy="23622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sp>
        <p:nvSpPr>
          <p:cNvPr id="82" name="文本框 81">
            <a:extLst>
              <a:ext uri="{FF2B5EF4-FFF2-40B4-BE49-F238E27FC236}">
                <a16:creationId xmlns:a16="http://schemas.microsoft.com/office/drawing/2014/main" id="{C956C963-D1AD-E477-8A33-B70534A9C969}"/>
              </a:ext>
            </a:extLst>
          </p:cNvPr>
          <p:cNvSpPr txBox="1"/>
          <p:nvPr/>
        </p:nvSpPr>
        <p:spPr>
          <a:xfrm>
            <a:off x="131606" y="6530659"/>
            <a:ext cx="946434" cy="369332"/>
          </a:xfrm>
          <a:prstGeom prst="rect">
            <a:avLst/>
          </a:prstGeom>
          <a:noFill/>
        </p:spPr>
        <p:txBody>
          <a:bodyPr wrap="none" rtlCol="0" anchor="ctr" anchorCtr="1">
            <a:noAutofit/>
          </a:bodyPr>
          <a:lstStyle/>
          <a:p>
            <a:r>
              <a:rPr lang="zh-CN" altLang="en-US" sz="1400" dirty="0">
                <a:solidFill>
                  <a:schemeClr val="bg1"/>
                </a:solidFill>
                <a:latin typeface="微软雅黑 Light" panose="020B0502040204020203" pitchFamily="34" charset="-122"/>
                <a:ea typeface="微软雅黑 Light" panose="020B0502040204020203" pitchFamily="34" charset="-122"/>
              </a:rPr>
              <a:t>研究背景</a:t>
            </a:r>
          </a:p>
        </p:txBody>
      </p:sp>
      <p:sp>
        <p:nvSpPr>
          <p:cNvPr id="83" name="文本框 82">
            <a:extLst>
              <a:ext uri="{FF2B5EF4-FFF2-40B4-BE49-F238E27FC236}">
                <a16:creationId xmlns:a16="http://schemas.microsoft.com/office/drawing/2014/main" id="{D89BF016-DC23-AA4F-D911-D386BC3DB02D}"/>
              </a:ext>
            </a:extLst>
          </p:cNvPr>
          <p:cNvSpPr txBox="1"/>
          <p:nvPr/>
        </p:nvSpPr>
        <p:spPr>
          <a:xfrm>
            <a:off x="4225250" y="6530659"/>
            <a:ext cx="2484000" cy="369332"/>
          </a:xfrm>
          <a:prstGeom prst="rect">
            <a:avLst/>
          </a:prstGeom>
          <a:noFill/>
        </p:spPr>
        <p:txBody>
          <a:bodyPr wrap="none" rtlCol="0" anchor="ctr" anchorCtr="1">
            <a:noAutofit/>
          </a:bodyPr>
          <a:lstStyle/>
          <a:p>
            <a:r>
              <a:rPr lang="zh-CN" altLang="en-US" sz="1400" dirty="0">
                <a:solidFill>
                  <a:schemeClr val="bg1"/>
                </a:solidFill>
                <a:latin typeface="微软雅黑 Light" panose="020B0502040204020203" pitchFamily="34" charset="-122"/>
                <a:ea typeface="微软雅黑 Light" panose="020B0502040204020203" pitchFamily="34" charset="-122"/>
              </a:rPr>
              <a:t>空间方位推理测试题的自动生成</a:t>
            </a:r>
          </a:p>
        </p:txBody>
      </p:sp>
      <p:sp>
        <p:nvSpPr>
          <p:cNvPr id="84" name="文本框 83">
            <a:extLst>
              <a:ext uri="{FF2B5EF4-FFF2-40B4-BE49-F238E27FC236}">
                <a16:creationId xmlns:a16="http://schemas.microsoft.com/office/drawing/2014/main" id="{8802224F-D39A-BFF5-AB7A-A5AB07CA16BE}"/>
              </a:ext>
            </a:extLst>
          </p:cNvPr>
          <p:cNvSpPr txBox="1"/>
          <p:nvPr/>
        </p:nvSpPr>
        <p:spPr>
          <a:xfrm>
            <a:off x="7139248" y="6524649"/>
            <a:ext cx="2362588" cy="369332"/>
          </a:xfrm>
          <a:prstGeom prst="rect">
            <a:avLst/>
          </a:prstGeom>
          <a:noFill/>
        </p:spPr>
        <p:txBody>
          <a:bodyPr wrap="none" rtlCol="0" anchor="ctr" anchorCtr="1">
            <a:noAutofit/>
          </a:bodyPr>
          <a:lstStyle/>
          <a:p>
            <a:r>
              <a:rPr lang="zh-CN" altLang="en-US" sz="1400" dirty="0">
                <a:solidFill>
                  <a:schemeClr val="bg1"/>
                </a:solidFill>
                <a:latin typeface="微软雅黑 Light" panose="020B0502040204020203" pitchFamily="34" charset="-122"/>
                <a:ea typeface="微软雅黑 Light" panose="020B0502040204020203" pitchFamily="34" charset="-122"/>
              </a:rPr>
              <a:t>空间方位推理测试题的应用</a:t>
            </a:r>
          </a:p>
        </p:txBody>
      </p:sp>
      <p:sp>
        <p:nvSpPr>
          <p:cNvPr id="85" name="文本框 84">
            <a:extLst>
              <a:ext uri="{FF2B5EF4-FFF2-40B4-BE49-F238E27FC236}">
                <a16:creationId xmlns:a16="http://schemas.microsoft.com/office/drawing/2014/main" id="{63C02BA3-27EA-716D-63B1-CDC28827DCC4}"/>
              </a:ext>
            </a:extLst>
          </p:cNvPr>
          <p:cNvSpPr txBox="1"/>
          <p:nvPr/>
        </p:nvSpPr>
        <p:spPr>
          <a:xfrm>
            <a:off x="9711717" y="6524649"/>
            <a:ext cx="602304" cy="369332"/>
          </a:xfrm>
          <a:prstGeom prst="rect">
            <a:avLst/>
          </a:prstGeom>
          <a:noFill/>
        </p:spPr>
        <p:txBody>
          <a:bodyPr wrap="none" rtlCol="0" anchor="ctr" anchorCtr="1">
            <a:noAutofit/>
          </a:bodyPr>
          <a:lstStyle/>
          <a:p>
            <a:r>
              <a:rPr lang="zh-CN" altLang="en-US" sz="1400" dirty="0">
                <a:solidFill>
                  <a:schemeClr val="bg1"/>
                </a:solidFill>
                <a:latin typeface="微软雅黑 Light" panose="020B0502040204020203" pitchFamily="34" charset="-122"/>
                <a:ea typeface="微软雅黑 Light" panose="020B0502040204020203" pitchFamily="34" charset="-122"/>
              </a:rPr>
              <a:t>总结</a:t>
            </a:r>
          </a:p>
        </p:txBody>
      </p:sp>
      <p:sp>
        <p:nvSpPr>
          <p:cNvPr id="4" name="Body-1">
            <a:extLst>
              <a:ext uri="{FF2B5EF4-FFF2-40B4-BE49-F238E27FC236}">
                <a16:creationId xmlns:a16="http://schemas.microsoft.com/office/drawing/2014/main" id="{B6ECEC8F-2FA8-5DDA-951A-06C38DC6FFD6}"/>
              </a:ext>
            </a:extLst>
          </p:cNvPr>
          <p:cNvSpPr txBox="1"/>
          <p:nvPr>
            <p:custDataLst>
              <p:tags r:id="rId1"/>
            </p:custDataLst>
          </p:nvPr>
        </p:nvSpPr>
        <p:spPr>
          <a:xfrm>
            <a:off x="4225250" y="2007380"/>
            <a:ext cx="5356985" cy="2332113"/>
          </a:xfrm>
          <a:prstGeom prst="rect">
            <a:avLst/>
          </a:prstGeom>
          <a:noFill/>
        </p:spPr>
        <p:txBody>
          <a:bodyPr wrap="square" rtlCol="0">
            <a:spAutoFit/>
          </a:bodyPr>
          <a:lstStyle/>
          <a:p>
            <a:pPr marL="0" marR="0" lvl="0" indent="0" algn="l" defTabSz="913765" rtl="0" eaLnBrk="1" fontAlgn="auto" latinLnBrk="0" hangingPunct="1">
              <a:lnSpc>
                <a:spcPct val="150000"/>
              </a:lnSpc>
              <a:spcBef>
                <a:spcPts val="0"/>
              </a:spcBef>
              <a:spcAft>
                <a:spcPts val="0"/>
              </a:spcAft>
              <a:buClrTx/>
              <a:buSzPct val="100000"/>
              <a:buFontTx/>
              <a:buNone/>
              <a:tabLst/>
              <a:defRPr/>
            </a:pPr>
            <a:r>
              <a:rPr kumimoji="0" lang="zh-CN" altLang="en-US" sz="11500" b="1" i="0" u="none" strike="noStrike" kern="1200" cap="none" spc="0" normalizeH="0" baseline="0" noProof="0" dirty="0">
                <a:ln>
                  <a:noFill/>
                </a:ln>
                <a:solidFill>
                  <a:srgbClr val="000000"/>
                </a:solidFill>
                <a:effectLst/>
                <a:uLnTx/>
                <a:uFillTx/>
                <a:latin typeface="仿宋" panose="02010609060101010101" pitchFamily="49" charset="-122"/>
                <a:ea typeface="仿宋" panose="02010609060101010101" pitchFamily="49" charset="-122"/>
                <a:cs typeface="+mn-cs"/>
              </a:rPr>
              <a:t>谢谢！</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4"/>
          <a:stretch>
            <a:fillRect/>
          </a:stretch>
        </p:blipFill>
        <p:spPr>
          <a:xfrm>
            <a:off x="0" y="0"/>
            <a:ext cx="12192000" cy="6858000"/>
          </a:xfrm>
          <a:prstGeom prst="rect">
            <a:avLst/>
          </a:prstGeom>
        </p:spPr>
      </p:pic>
      <p:grpSp>
        <p:nvGrpSpPr>
          <p:cNvPr id="11" name="组合 10"/>
          <p:cNvGrpSpPr/>
          <p:nvPr/>
        </p:nvGrpSpPr>
        <p:grpSpPr>
          <a:xfrm>
            <a:off x="10177780" y="329882"/>
            <a:ext cx="1512002" cy="444892"/>
            <a:chOff x="9556201" y="498129"/>
            <a:chExt cx="1993881" cy="586680"/>
          </a:xfrm>
        </p:grpSpPr>
        <p:grpSp>
          <p:nvGrpSpPr>
            <p:cNvPr id="12" name="组合 11"/>
            <p:cNvGrpSpPr/>
            <p:nvPr userDrawn="1"/>
          </p:nvGrpSpPr>
          <p:grpSpPr>
            <a:xfrm>
              <a:off x="10239376" y="968937"/>
              <a:ext cx="1307697" cy="96254"/>
              <a:chOff x="4616246" y="3878362"/>
              <a:chExt cx="5571416" cy="410087"/>
            </a:xfrm>
            <a:solidFill>
              <a:schemeClr val="tx1">
                <a:alpha val="80000"/>
              </a:schemeClr>
            </a:solidFill>
          </p:grpSpPr>
          <p:sp>
            <p:nvSpPr>
              <p:cNvPr id="5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p:cNvGrpSpPr/>
            <p:nvPr userDrawn="1"/>
          </p:nvGrpSpPr>
          <p:grpSpPr>
            <a:xfrm>
              <a:off x="9556201" y="498129"/>
              <a:ext cx="588050" cy="586680"/>
              <a:chOff x="2105799" y="20055838"/>
              <a:chExt cx="6748090" cy="6732363"/>
            </a:xfrm>
            <a:solidFill>
              <a:schemeClr val="accent1">
                <a:alpha val="80000"/>
              </a:schemeClr>
            </a:solidFill>
          </p:grpSpPr>
          <p:sp>
            <p:nvSpPr>
              <p:cNvPr id="1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p:cNvGrpSpPr/>
          <p:nvPr/>
        </p:nvGrpSpPr>
        <p:grpSpPr>
          <a:xfrm>
            <a:off x="528706" y="867990"/>
            <a:ext cx="2433027" cy="0"/>
            <a:chOff x="7460343" y="1311756"/>
            <a:chExt cx="2433027" cy="0"/>
          </a:xfrm>
        </p:grpSpPr>
        <p:cxnSp>
          <p:nvCxnSpPr>
            <p:cNvPr id="68" name="直接连接符 6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A6A07651-CE36-74CB-43C8-040E95F249C7}"/>
              </a:ext>
            </a:extLst>
          </p:cNvPr>
          <p:cNvSpPr txBox="1"/>
          <p:nvPr/>
        </p:nvSpPr>
        <p:spPr>
          <a:xfrm>
            <a:off x="-259431" y="6535034"/>
            <a:ext cx="2484000" cy="369332"/>
          </a:xfrm>
          <a:prstGeom prst="rect">
            <a:avLst/>
          </a:prstGeom>
          <a:noFill/>
        </p:spPr>
        <p:txBody>
          <a:bodyPr wrap="none" rtlCol="0" anchor="ctr" anchorCtr="1">
            <a:noAutofit/>
          </a:bodyPr>
          <a:lstStyle/>
          <a:p>
            <a:r>
              <a:rPr lang="zh-CN" altLang="en-US" dirty="0">
                <a:solidFill>
                  <a:schemeClr val="bg1"/>
                </a:solidFill>
                <a:latin typeface="微软雅黑 Light" panose="020B0502040204020203" pitchFamily="34" charset="-122"/>
                <a:ea typeface="微软雅黑 Light" panose="020B0502040204020203" pitchFamily="34" charset="-122"/>
              </a:rPr>
              <a:t>文本</a:t>
            </a:r>
          </a:p>
        </p:txBody>
      </p:sp>
      <p:sp>
        <p:nvSpPr>
          <p:cNvPr id="104" name="Body-1">
            <a:extLst>
              <a:ext uri="{FF2B5EF4-FFF2-40B4-BE49-F238E27FC236}">
                <a16:creationId xmlns:a16="http://schemas.microsoft.com/office/drawing/2014/main" id="{A84619A0-322F-A56A-625F-8317FD1501BC}"/>
              </a:ext>
            </a:extLst>
          </p:cNvPr>
          <p:cNvSpPr txBox="1"/>
          <p:nvPr>
            <p:custDataLst>
              <p:tags r:id="rId1"/>
            </p:custDataLst>
          </p:nvPr>
        </p:nvSpPr>
        <p:spPr>
          <a:xfrm>
            <a:off x="420360" y="105116"/>
            <a:ext cx="1649772" cy="63767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rPr>
              <a:t>研究背景</a:t>
            </a:r>
            <a:endParaRPr kumimoji="0" lang="en-GB"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endParaRPr>
          </a:p>
        </p:txBody>
      </p:sp>
      <p:pic>
        <p:nvPicPr>
          <p:cNvPr id="120" name="图片 119" descr="图示&#10;&#10;AI 生成的内容可能不正确。">
            <a:extLst>
              <a:ext uri="{FF2B5EF4-FFF2-40B4-BE49-F238E27FC236}">
                <a16:creationId xmlns:a16="http://schemas.microsoft.com/office/drawing/2014/main" id="{2F640433-76C6-C951-D3B3-E0756E19432E}"/>
              </a:ext>
            </a:extLst>
          </p:cNvPr>
          <p:cNvPicPr>
            <a:picLocks noChangeAspect="1"/>
          </p:cNvPicPr>
          <p:nvPr/>
        </p:nvPicPr>
        <p:blipFill>
          <a:blip r:embed="rId5"/>
          <a:stretch>
            <a:fillRect/>
          </a:stretch>
        </p:blipFill>
        <p:spPr>
          <a:xfrm>
            <a:off x="6258900" y="1306432"/>
            <a:ext cx="5870805" cy="3517629"/>
          </a:xfrm>
          <a:prstGeom prst="rect">
            <a:avLst/>
          </a:prstGeom>
        </p:spPr>
      </p:pic>
      <p:sp>
        <p:nvSpPr>
          <p:cNvPr id="121" name="文本框 120">
            <a:extLst>
              <a:ext uri="{FF2B5EF4-FFF2-40B4-BE49-F238E27FC236}">
                <a16:creationId xmlns:a16="http://schemas.microsoft.com/office/drawing/2014/main" id="{4D4FCC50-1D1B-D20A-BA98-447DB2000C19}"/>
              </a:ext>
            </a:extLst>
          </p:cNvPr>
          <p:cNvSpPr txBox="1"/>
          <p:nvPr/>
        </p:nvSpPr>
        <p:spPr>
          <a:xfrm>
            <a:off x="6531476" y="5297089"/>
            <a:ext cx="5660524"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大语言模型能力增长的尺度定律（</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Scaling Law</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p>
        </p:txBody>
      </p:sp>
      <p:sp>
        <p:nvSpPr>
          <p:cNvPr id="123" name="文本框 122">
            <a:extLst>
              <a:ext uri="{FF2B5EF4-FFF2-40B4-BE49-F238E27FC236}">
                <a16:creationId xmlns:a16="http://schemas.microsoft.com/office/drawing/2014/main" id="{AB7472E8-3D97-1153-0221-A1AB5FC54536}"/>
              </a:ext>
            </a:extLst>
          </p:cNvPr>
          <p:cNvSpPr txBox="1"/>
          <p:nvPr/>
        </p:nvSpPr>
        <p:spPr>
          <a:xfrm>
            <a:off x="372089" y="1037138"/>
            <a:ext cx="5870804" cy="5573898"/>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近年来，大语言模型（</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Large Language Models</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）在自然语言处理领域取得显著进展，在多项任务中展现出突破性性能。</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模型的能力提升离不开</a:t>
            </a:r>
            <a:r>
              <a:rPr lang="zh-CN" altLang="en-US" sz="2000" b="1" u="sng" dirty="0">
                <a:solidFill>
                  <a:srgbClr val="FF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大规模、高质量</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的语言数据。当前，主流大语言模型的参数量普遍达到千亿级别，相应地需要匹配千亿乃至万亿规模的数据，以实现最优训练效果。这一趋势对数据资源的获取与构建提出了巨大挑战。</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lnSpc>
                <a:spcPct val="150000"/>
              </a:lnSpc>
            </a:pP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lnSpc>
                <a:spcPct val="150000"/>
              </a:lnSpc>
            </a:pPr>
            <a:r>
              <a:rPr lang="zh-CN" altLang="en-US" sz="2000" b="1" dirty="0">
                <a:highlight>
                  <a:srgbClr val="FFFF00"/>
                </a:highlight>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现状</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：研究者预测，按照目前的算力增长和模型扩张速度，高质量的语言数据将在 </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2026 </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年前后耗尽。（</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Villalobos et al., 2022</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101" name="组合 100">
            <a:extLst>
              <a:ext uri="{FF2B5EF4-FFF2-40B4-BE49-F238E27FC236}">
                <a16:creationId xmlns:a16="http://schemas.microsoft.com/office/drawing/2014/main" id="{5C1217DF-6BAD-394C-557E-BFE29E39CB82}"/>
              </a:ext>
            </a:extLst>
          </p:cNvPr>
          <p:cNvGrpSpPr/>
          <p:nvPr/>
        </p:nvGrpSpPr>
        <p:grpSpPr>
          <a:xfrm>
            <a:off x="0" y="6458090"/>
            <a:ext cx="12222891" cy="523220"/>
            <a:chOff x="0" y="6458090"/>
            <a:chExt cx="12222891" cy="523220"/>
          </a:xfrm>
        </p:grpSpPr>
        <p:sp>
          <p:nvSpPr>
            <p:cNvPr id="105" name="矩形 104">
              <a:extLst>
                <a:ext uri="{FF2B5EF4-FFF2-40B4-BE49-F238E27FC236}">
                  <a16:creationId xmlns:a16="http://schemas.microsoft.com/office/drawing/2014/main" id="{92D42645-DA18-31A9-A982-F5A1A6A25A39}"/>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6" name="文本框 115">
              <a:extLst>
                <a:ext uri="{FF2B5EF4-FFF2-40B4-BE49-F238E27FC236}">
                  <a16:creationId xmlns:a16="http://schemas.microsoft.com/office/drawing/2014/main" id="{3237CD7F-FA2F-1050-C4F8-7277C573B94C}"/>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03</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2" name="椭圆 1">
              <a:extLst>
                <a:ext uri="{FF2B5EF4-FFF2-40B4-BE49-F238E27FC236}">
                  <a16:creationId xmlns:a16="http://schemas.microsoft.com/office/drawing/2014/main" id="{C1F95B07-ADA2-CF51-32AE-1049F0D0CB41}"/>
                </a:ext>
              </a:extLst>
            </p:cNvPr>
            <p:cNvSpPr/>
            <p:nvPr/>
          </p:nvSpPr>
          <p:spPr>
            <a:xfrm>
              <a:off x="372089" y="6700763"/>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a:extLst>
                <a:ext uri="{FF2B5EF4-FFF2-40B4-BE49-F238E27FC236}">
                  <a16:creationId xmlns:a16="http://schemas.microsoft.com/office/drawing/2014/main" id="{259A8901-7733-58BA-3DDD-DB4F83D59942}"/>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E3AB2278-8D7E-F690-7BD7-C69CD8CE57B4}"/>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a:extLst>
                <a:ext uri="{FF2B5EF4-FFF2-40B4-BE49-F238E27FC236}">
                  <a16:creationId xmlns:a16="http://schemas.microsoft.com/office/drawing/2014/main" id="{FEA131DC-F040-8C20-5FC2-C792142721C2}"/>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4D63EE92-614A-66E9-C21D-8FC063409038}"/>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D8AA1FFB-BF8E-F682-E94E-90540833079F}"/>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A5A8A39F-A154-3050-A3D7-43ABF7530870}"/>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344B379E-2263-B1D2-A83E-F1FF8CCC33CB}"/>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4F3CC13A-522A-E253-AB7A-5C9F6BD8325C}"/>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8DFF5FB3-1038-96FD-AECD-CBEBE32B1F9C}"/>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DCCC0C08-EF28-3CCA-89ED-6E3F5BEF15F4}"/>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573CC37E-EC4B-4EBB-EA34-75AFCF130CAD}"/>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E35C69F7-00C1-C213-5BEE-8E6600828500}"/>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C24EC43B-00F8-5149-2820-CE2133C645F0}"/>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F9E5A5EE-1342-B981-6A63-CC3F7DE4FA63}"/>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B04232EE-5943-4FB7-8471-683094C99889}"/>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1E15DBCD-6B0E-434F-FCC4-DEB96CE6D2DC}"/>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787E6E5D-7208-52B0-435C-E2F1A3A32A06}"/>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738D9E62-49A0-6B57-F19A-3DA15D7C217E}"/>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B951D27A-F20E-8116-D19C-A3296FD2D3A9}"/>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6E18055F-92D8-A75B-D037-8CD05630DA87}"/>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C43854D5-20CA-F8FB-8CCE-ED8753E74007}"/>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F898032B-DC8B-40B4-97CF-AEE8A1C8E764}"/>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C9F48065-0406-1BCE-9731-A348B2DA6687}"/>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22715B7D-8CD2-3EF0-9E6C-6A450DB66F8F}"/>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857148-F76D-9CA1-12FC-BE690CDA11E9}"/>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0221ECA6-F6E5-94A7-FAAB-A198D598A982}"/>
              </a:ext>
            </a:extLst>
          </p:cNvPr>
          <p:cNvPicPr>
            <a:picLocks noChangeAspect="1"/>
          </p:cNvPicPr>
          <p:nvPr/>
        </p:nvPicPr>
        <p:blipFill>
          <a:blip r:embed="rId4"/>
          <a:stretch>
            <a:fillRect/>
          </a:stretch>
        </p:blipFill>
        <p:spPr>
          <a:xfrm>
            <a:off x="0" y="0"/>
            <a:ext cx="12192000" cy="6858000"/>
          </a:xfrm>
          <a:prstGeom prst="rect">
            <a:avLst/>
          </a:prstGeom>
        </p:spPr>
      </p:pic>
      <p:grpSp>
        <p:nvGrpSpPr>
          <p:cNvPr id="11" name="组合 10">
            <a:extLst>
              <a:ext uri="{FF2B5EF4-FFF2-40B4-BE49-F238E27FC236}">
                <a16:creationId xmlns:a16="http://schemas.microsoft.com/office/drawing/2014/main" id="{BE1FF679-4407-E7F4-D8B9-397C915F602E}"/>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98993D9B-44E1-4F96-32D5-DF44287D28D3}"/>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D13CDC5E-B70D-85A0-D5EE-2FF70C823B08}"/>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C1E0FF23-7074-3FC3-4DDA-9AC538913181}"/>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9DFB0CFA-521E-50E9-3909-D2DFEBE80023}"/>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76E9B347-86E0-0EB3-1FE3-CA29300833BD}"/>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094EC146-CD0C-49EE-45FE-03DF914F3549}"/>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E0485A41-DDD9-BED9-CF6C-E7FB8BFF8917}"/>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0CCEF943-AE10-D0BE-E4F6-7A6630EC808F}"/>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9EF6B812-2A97-5D19-58FE-C85D542C33D8}"/>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E690FDE1-404A-D8AC-9390-7A5433245DF3}"/>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00D9F1EC-2CA1-8E13-D750-71BF118113C4}"/>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A2896119-5744-66C8-E5DD-5316F90B5BB2}"/>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1C3E1F90-E634-3F3C-DAFC-459C0CFF672F}"/>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D678E4A4-5169-C3E5-E913-7F22EF05635E}"/>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5B387922-D1C9-1DDF-CFE9-7AB974DE2891}"/>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BBF65E52-2C59-A06C-2019-5A01F6B5D4B9}"/>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6EFF207D-F228-632D-409A-0A84C037DAF4}"/>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1E6C0068-0C2B-6714-5172-B4C5EA7560B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BB107F7F-E668-6EE1-C8A0-72E3AAD2D47A}"/>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9520F355-B00C-C5A4-CCFA-7467DF5B8A5A}"/>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9E8C6456-1843-B3AB-C397-68B2A26E95D3}"/>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EDFA2B97-7AD9-2C5D-6FB3-41702CB089F5}"/>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E3754974-4586-C5CA-AAE4-3EA6BDAEC817}"/>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DCAFBED6-3AD3-FE91-3441-AFE9E496C0AA}"/>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14FC78FD-17F4-49D6-77C2-07D13C8ABB04}"/>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3C2EC523-16EF-5E18-CA80-3263321F64EE}"/>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0D08C1DB-4010-F5E9-22E1-B4E3AF92A7FB}"/>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A4067FA9-4670-2A82-616A-C2BC42FE8807}"/>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523CCB2A-A57F-FA16-AD0C-043177C0DC58}"/>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C901E9C6-4FEC-BA87-A215-C7D1BA97F4E7}"/>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7B55A1DE-66D6-086E-111B-5DEDBC1DAF71}"/>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F67B34E1-462B-4A35-56B0-522CDCA7F7A5}"/>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08F52A00-B924-AFB4-415E-D85DDC68CD5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A6734FDB-FF39-5F52-C777-FE2752944164}"/>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13C03570-F054-F5F4-A338-41CE85AE9887}"/>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5AF54990-8C1F-6955-5D5D-4167E9141244}"/>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68DFBE79-58D2-99FE-C8B5-77D45193FE23}"/>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BE165D47-2BE5-19DB-44B1-FA6C41E5FC2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AF433B9C-EDEB-E687-37F0-C29388192623}"/>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B2B897D8-47BA-2065-73AA-1A73CB7D617D}"/>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5B3FD923-53E3-64C3-1311-89786EB75F1B}"/>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485306E8-1A9E-F7EC-3642-29024C8C7DCF}"/>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A993CA13-7F66-AC37-9D32-33AD58A7CD41}"/>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C5A17938-2AE3-0224-1C25-B494B88E9A96}"/>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050CDCCF-5057-893A-AE63-D517799D99B7}"/>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954E6306-6A86-2971-F6BC-BA4BA27C7447}"/>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54D163F3-02BF-E97C-1A62-5C90066E6A63}"/>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8A089B07-D422-8000-7E35-C5B2230E41C3}"/>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A9F6DC2F-ADB7-BFCB-8552-77DC34DB8015}"/>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489571D2-C68B-3D96-7928-77F2CE1709DA}"/>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0DD39C8A-9560-5EA0-C20F-78C99D96C699}"/>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96166457-5CD3-5B9E-A04F-6A961178BD95}"/>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E0D47318-E9BA-F997-6506-D9AB44A12239}"/>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D7F38722-7DB0-85B2-2374-A26A26B08376}"/>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953953C5-A014-0E34-4569-7ADFB8F473EB}"/>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304E8254-35CA-5B9C-66F5-92B755FE1AFE}"/>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06836395-AFD3-47CE-3030-C6BC21DD12CF}"/>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04" name="Body-1">
            <a:extLst>
              <a:ext uri="{FF2B5EF4-FFF2-40B4-BE49-F238E27FC236}">
                <a16:creationId xmlns:a16="http://schemas.microsoft.com/office/drawing/2014/main" id="{D7F54DB4-ABB4-4AAD-971E-345E352216AE}"/>
              </a:ext>
            </a:extLst>
          </p:cNvPr>
          <p:cNvSpPr txBox="1"/>
          <p:nvPr>
            <p:custDataLst>
              <p:tags r:id="rId1"/>
            </p:custDataLst>
          </p:nvPr>
        </p:nvSpPr>
        <p:spPr>
          <a:xfrm>
            <a:off x="420360" y="105116"/>
            <a:ext cx="1649772" cy="63767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rPr>
              <a:t>研究背景</a:t>
            </a:r>
            <a:endParaRPr kumimoji="0" lang="en-GB"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endParaRPr>
          </a:p>
        </p:txBody>
      </p:sp>
      <p:sp>
        <p:nvSpPr>
          <p:cNvPr id="121" name="文本框 120">
            <a:extLst>
              <a:ext uri="{FF2B5EF4-FFF2-40B4-BE49-F238E27FC236}">
                <a16:creationId xmlns:a16="http://schemas.microsoft.com/office/drawing/2014/main" id="{5521FB91-A5D5-76BA-EF5D-947E77724060}"/>
              </a:ext>
            </a:extLst>
          </p:cNvPr>
          <p:cNvSpPr txBox="1"/>
          <p:nvPr/>
        </p:nvSpPr>
        <p:spPr>
          <a:xfrm>
            <a:off x="2848322" y="5890792"/>
            <a:ext cx="5346335"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语言学知识资源和大语言模型训练的范式错配</a:t>
            </a:r>
          </a:p>
        </p:txBody>
      </p:sp>
      <p:sp>
        <p:nvSpPr>
          <p:cNvPr id="123" name="文本框 122">
            <a:extLst>
              <a:ext uri="{FF2B5EF4-FFF2-40B4-BE49-F238E27FC236}">
                <a16:creationId xmlns:a16="http://schemas.microsoft.com/office/drawing/2014/main" id="{92427D68-E465-F19E-2CE6-5B6455DBC12A}"/>
              </a:ext>
            </a:extLst>
          </p:cNvPr>
          <p:cNvSpPr txBox="1"/>
          <p:nvPr/>
        </p:nvSpPr>
        <p:spPr>
          <a:xfrm>
            <a:off x="420360" y="1165745"/>
            <a:ext cx="10202260" cy="1421992"/>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在高质量数据资源建设方面，语言学领域长期积累的专家知识资源具有极高的挖掘价值。这些资源系统刻画并总结了语言的内在规律，是语言学理论的形式化体现。</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然而，现存资源无法直接用于模型能力的提升。</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83" name="组合 82">
            <a:extLst>
              <a:ext uri="{FF2B5EF4-FFF2-40B4-BE49-F238E27FC236}">
                <a16:creationId xmlns:a16="http://schemas.microsoft.com/office/drawing/2014/main" id="{698B13F9-EA83-9C64-B24E-6BC6F6033DA9}"/>
              </a:ext>
            </a:extLst>
          </p:cNvPr>
          <p:cNvGrpSpPr/>
          <p:nvPr/>
        </p:nvGrpSpPr>
        <p:grpSpPr>
          <a:xfrm>
            <a:off x="1813402" y="2541210"/>
            <a:ext cx="2537633" cy="2661091"/>
            <a:chOff x="1997552" y="2773367"/>
            <a:chExt cx="2537633" cy="2661091"/>
          </a:xfrm>
        </p:grpSpPr>
        <p:sp>
          <p:nvSpPr>
            <p:cNvPr id="2" name="文本框 1">
              <a:extLst>
                <a:ext uri="{FF2B5EF4-FFF2-40B4-BE49-F238E27FC236}">
                  <a16:creationId xmlns:a16="http://schemas.microsoft.com/office/drawing/2014/main" id="{826C010B-24DE-52A3-04E4-85996BF03F55}"/>
                </a:ext>
              </a:extLst>
            </p:cNvPr>
            <p:cNvSpPr txBox="1"/>
            <p:nvPr/>
          </p:nvSpPr>
          <p:spPr>
            <a:xfrm>
              <a:off x="2755586" y="2773367"/>
              <a:ext cx="412293" cy="584775"/>
            </a:xfrm>
            <a:prstGeom prst="rect">
              <a:avLst/>
            </a:prstGeom>
            <a:noFill/>
          </p:spPr>
          <p:txBody>
            <a:bodyPr wrap="none" rtlCol="0">
              <a:spAutoFit/>
            </a:bodyPr>
            <a:lstStyle/>
            <a:p>
              <a:pPr algn="ctr"/>
              <a:r>
                <a:rPr lang="en-US" altLang="zh-CN"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a:t>
              </a:r>
              <a:endParaRPr lang="zh-CN" altLang="en-US"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cxnSp>
          <p:nvCxnSpPr>
            <p:cNvPr id="5" name="直接连接符 4">
              <a:extLst>
                <a:ext uri="{FF2B5EF4-FFF2-40B4-BE49-F238E27FC236}">
                  <a16:creationId xmlns:a16="http://schemas.microsoft.com/office/drawing/2014/main" id="{87279DC1-110F-FEA6-2FB0-9B550062F2DE}"/>
                </a:ext>
              </a:extLst>
            </p:cNvPr>
            <p:cNvCxnSpPr>
              <a:cxnSpLocks/>
            </p:cNvCxnSpPr>
            <p:nvPr/>
          </p:nvCxnSpPr>
          <p:spPr>
            <a:xfrm flipH="1">
              <a:off x="2451100" y="3302189"/>
              <a:ext cx="428083" cy="45129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a16="http://schemas.microsoft.com/office/drawing/2014/main" id="{D4CF2DD6-691D-523D-5625-D102B6817639}"/>
                </a:ext>
              </a:extLst>
            </p:cNvPr>
            <p:cNvCxnSpPr>
              <a:cxnSpLocks/>
            </p:cNvCxnSpPr>
            <p:nvPr/>
          </p:nvCxnSpPr>
          <p:spPr>
            <a:xfrm>
              <a:off x="3032040" y="3300980"/>
              <a:ext cx="440325" cy="45250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文本框 75">
              <a:extLst>
                <a:ext uri="{FF2B5EF4-FFF2-40B4-BE49-F238E27FC236}">
                  <a16:creationId xmlns:a16="http://schemas.microsoft.com/office/drawing/2014/main" id="{39BD7A90-81C0-A00E-09AF-DAFCB645E7D9}"/>
                </a:ext>
              </a:extLst>
            </p:cNvPr>
            <p:cNvSpPr txBox="1"/>
            <p:nvPr/>
          </p:nvSpPr>
          <p:spPr>
            <a:xfrm>
              <a:off x="1997552" y="3748120"/>
              <a:ext cx="708848" cy="584775"/>
            </a:xfrm>
            <a:prstGeom prst="rect">
              <a:avLst/>
            </a:prstGeom>
            <a:noFill/>
          </p:spPr>
          <p:txBody>
            <a:bodyPr wrap="none" rtlCol="0">
              <a:spAutoFit/>
            </a:bodyPr>
            <a:lstStyle/>
            <a:p>
              <a:pPr algn="ctr"/>
              <a:r>
                <a:rPr lang="en-US" altLang="zh-CN"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NP</a:t>
              </a:r>
              <a:endParaRPr lang="zh-CN" altLang="en-US"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77" name="文本框 76">
              <a:extLst>
                <a:ext uri="{FF2B5EF4-FFF2-40B4-BE49-F238E27FC236}">
                  <a16:creationId xmlns:a16="http://schemas.microsoft.com/office/drawing/2014/main" id="{EC229007-5E39-BED9-68C9-F51D702A7423}"/>
                </a:ext>
              </a:extLst>
            </p:cNvPr>
            <p:cNvSpPr txBox="1"/>
            <p:nvPr/>
          </p:nvSpPr>
          <p:spPr>
            <a:xfrm>
              <a:off x="3251751" y="3757857"/>
              <a:ext cx="708848" cy="584775"/>
            </a:xfrm>
            <a:prstGeom prst="rect">
              <a:avLst/>
            </a:prstGeom>
            <a:noFill/>
          </p:spPr>
          <p:txBody>
            <a:bodyPr wrap="none" rtlCol="0">
              <a:spAutoFit/>
            </a:bodyPr>
            <a:lstStyle/>
            <a:p>
              <a:pPr algn="ctr"/>
              <a:r>
                <a:rPr lang="en-US" altLang="zh-CN"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VP</a:t>
              </a:r>
              <a:endParaRPr lang="zh-CN" altLang="en-US"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cxnSp>
          <p:nvCxnSpPr>
            <p:cNvPr id="78" name="直接连接符 77">
              <a:extLst>
                <a:ext uri="{FF2B5EF4-FFF2-40B4-BE49-F238E27FC236}">
                  <a16:creationId xmlns:a16="http://schemas.microsoft.com/office/drawing/2014/main" id="{D48003D7-0530-1783-1B7E-D933B3BBEC10}"/>
                </a:ext>
              </a:extLst>
            </p:cNvPr>
            <p:cNvCxnSpPr>
              <a:cxnSpLocks/>
            </p:cNvCxnSpPr>
            <p:nvPr/>
          </p:nvCxnSpPr>
          <p:spPr>
            <a:xfrm flipH="1">
              <a:off x="3159496" y="4331151"/>
              <a:ext cx="428083" cy="45129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a16="http://schemas.microsoft.com/office/drawing/2014/main" id="{110F6FC2-89ED-FE28-10E5-0B75CC292070}"/>
                </a:ext>
              </a:extLst>
            </p:cNvPr>
            <p:cNvCxnSpPr>
              <a:cxnSpLocks/>
            </p:cNvCxnSpPr>
            <p:nvPr/>
          </p:nvCxnSpPr>
          <p:spPr>
            <a:xfrm>
              <a:off x="3740436" y="4329942"/>
              <a:ext cx="440325" cy="45250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文本框 79">
              <a:extLst>
                <a:ext uri="{FF2B5EF4-FFF2-40B4-BE49-F238E27FC236}">
                  <a16:creationId xmlns:a16="http://schemas.microsoft.com/office/drawing/2014/main" id="{D963BA22-6D2E-97FD-8A5E-E6DBC062D9EC}"/>
                </a:ext>
              </a:extLst>
            </p:cNvPr>
            <p:cNvSpPr txBox="1"/>
            <p:nvPr/>
          </p:nvSpPr>
          <p:spPr>
            <a:xfrm>
              <a:off x="2927268" y="4849683"/>
              <a:ext cx="481221" cy="584775"/>
            </a:xfrm>
            <a:prstGeom prst="rect">
              <a:avLst/>
            </a:prstGeom>
            <a:noFill/>
          </p:spPr>
          <p:txBody>
            <a:bodyPr wrap="none" rtlCol="0">
              <a:spAutoFit/>
            </a:bodyPr>
            <a:lstStyle/>
            <a:p>
              <a:pPr algn="ctr"/>
              <a:r>
                <a:rPr lang="en-US" altLang="zh-CN"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V</a:t>
              </a:r>
              <a:endParaRPr lang="zh-CN" altLang="en-US"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81" name="文本框 80">
              <a:extLst>
                <a:ext uri="{FF2B5EF4-FFF2-40B4-BE49-F238E27FC236}">
                  <a16:creationId xmlns:a16="http://schemas.microsoft.com/office/drawing/2014/main" id="{E90140CD-51A3-740A-EA52-4400DF465162}"/>
                </a:ext>
              </a:extLst>
            </p:cNvPr>
            <p:cNvSpPr txBox="1"/>
            <p:nvPr/>
          </p:nvSpPr>
          <p:spPr>
            <a:xfrm>
              <a:off x="3826337" y="4849682"/>
              <a:ext cx="708848" cy="584775"/>
            </a:xfrm>
            <a:prstGeom prst="rect">
              <a:avLst/>
            </a:prstGeom>
            <a:noFill/>
          </p:spPr>
          <p:txBody>
            <a:bodyPr wrap="none" rtlCol="0">
              <a:spAutoFit/>
            </a:bodyPr>
            <a:lstStyle/>
            <a:p>
              <a:pPr algn="ctr"/>
              <a:r>
                <a:rPr lang="en-US" altLang="zh-CN"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NP</a:t>
              </a:r>
              <a:endParaRPr lang="zh-CN" altLang="en-US" sz="3200" dirty="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sp>
        <p:nvSpPr>
          <p:cNvPr id="84" name="文本框 83">
            <a:extLst>
              <a:ext uri="{FF2B5EF4-FFF2-40B4-BE49-F238E27FC236}">
                <a16:creationId xmlns:a16="http://schemas.microsoft.com/office/drawing/2014/main" id="{3FD50A18-BF26-F341-2D03-BB4F1114D9D9}"/>
              </a:ext>
            </a:extLst>
          </p:cNvPr>
          <p:cNvSpPr txBox="1"/>
          <p:nvPr/>
        </p:nvSpPr>
        <p:spPr>
          <a:xfrm>
            <a:off x="1078015" y="5301642"/>
            <a:ext cx="3539751"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语言学范式：</a:t>
            </a:r>
            <a:r>
              <a:rPr lang="zh-CN" altLang="en-US" sz="2000" b="1" dirty="0">
                <a:solidFill>
                  <a:srgbClr val="FF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分析和解释</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语言</a:t>
            </a:r>
          </a:p>
        </p:txBody>
      </p:sp>
      <p:sp>
        <p:nvSpPr>
          <p:cNvPr id="85" name="文本框 84">
            <a:extLst>
              <a:ext uri="{FF2B5EF4-FFF2-40B4-BE49-F238E27FC236}">
                <a16:creationId xmlns:a16="http://schemas.microsoft.com/office/drawing/2014/main" id="{8878E9E2-310C-8A23-6ABF-0133B81B1142}"/>
              </a:ext>
            </a:extLst>
          </p:cNvPr>
          <p:cNvSpPr txBox="1"/>
          <p:nvPr/>
        </p:nvSpPr>
        <p:spPr>
          <a:xfrm>
            <a:off x="5176893" y="5331110"/>
            <a:ext cx="6287299"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大语言模型训练范式：监督微调（</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SFT</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使用的</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Q-A</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对）</a:t>
            </a:r>
          </a:p>
        </p:txBody>
      </p:sp>
      <p:sp>
        <p:nvSpPr>
          <p:cNvPr id="86" name="文本框 85">
            <a:extLst>
              <a:ext uri="{FF2B5EF4-FFF2-40B4-BE49-F238E27FC236}">
                <a16:creationId xmlns:a16="http://schemas.microsoft.com/office/drawing/2014/main" id="{9253890E-249C-1F91-9BBD-A3662F263508}"/>
              </a:ext>
            </a:extLst>
          </p:cNvPr>
          <p:cNvSpPr txBox="1"/>
          <p:nvPr/>
        </p:nvSpPr>
        <p:spPr>
          <a:xfrm>
            <a:off x="6503080" y="2780256"/>
            <a:ext cx="3307316" cy="707886"/>
          </a:xfrm>
          <a:prstGeom prst="rect">
            <a:avLst/>
          </a:prstGeom>
          <a:noFill/>
        </p:spPr>
        <p:txBody>
          <a:bodyPr wrap="none" rtlCol="0">
            <a:spAutoFit/>
          </a:bodyPr>
          <a:lstStyle/>
          <a:p>
            <a:pPr algn="ct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Q:</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中国的首都是哪座城市？</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北京。</a:t>
            </a:r>
          </a:p>
        </p:txBody>
      </p:sp>
      <p:sp>
        <p:nvSpPr>
          <p:cNvPr id="87" name="文本框 86">
            <a:extLst>
              <a:ext uri="{FF2B5EF4-FFF2-40B4-BE49-F238E27FC236}">
                <a16:creationId xmlns:a16="http://schemas.microsoft.com/office/drawing/2014/main" id="{1BBFA9E0-BDA2-642F-F486-838B21DDB61E}"/>
              </a:ext>
            </a:extLst>
          </p:cNvPr>
          <p:cNvSpPr txBox="1"/>
          <p:nvPr/>
        </p:nvSpPr>
        <p:spPr>
          <a:xfrm>
            <a:off x="6503080" y="3531378"/>
            <a:ext cx="3307316" cy="707886"/>
          </a:xfrm>
          <a:prstGeom prst="rect">
            <a:avLst/>
          </a:prstGeom>
          <a:noFill/>
        </p:spPr>
        <p:txBody>
          <a:bodyPr wrap="none" rtlCol="0">
            <a:spAutoFit/>
          </a:bodyPr>
          <a:lstStyle/>
          <a:p>
            <a:pPr algn="ct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Q:</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日本的首都是哪座城市？</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东京。</a:t>
            </a:r>
          </a:p>
        </p:txBody>
      </p:sp>
      <p:sp>
        <p:nvSpPr>
          <p:cNvPr id="88" name="文本框 87">
            <a:extLst>
              <a:ext uri="{FF2B5EF4-FFF2-40B4-BE49-F238E27FC236}">
                <a16:creationId xmlns:a16="http://schemas.microsoft.com/office/drawing/2014/main" id="{6812CDC7-AFE4-3D7B-46D9-3896C6B680B2}"/>
              </a:ext>
            </a:extLst>
          </p:cNvPr>
          <p:cNvSpPr txBox="1"/>
          <p:nvPr/>
        </p:nvSpPr>
        <p:spPr>
          <a:xfrm>
            <a:off x="6503080" y="4287255"/>
            <a:ext cx="3307316" cy="707886"/>
          </a:xfrm>
          <a:prstGeom prst="rect">
            <a:avLst/>
          </a:prstGeom>
          <a:noFill/>
        </p:spPr>
        <p:txBody>
          <a:bodyPr wrap="none" rtlCol="0">
            <a:spAutoFit/>
          </a:bodyPr>
          <a:lstStyle/>
          <a:p>
            <a:pPr algn="ct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Q:</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法国的首都是哪座城市？</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巴黎。</a:t>
            </a:r>
          </a:p>
        </p:txBody>
      </p:sp>
      <p:sp>
        <p:nvSpPr>
          <p:cNvPr id="89" name="文本框 88">
            <a:extLst>
              <a:ext uri="{FF2B5EF4-FFF2-40B4-BE49-F238E27FC236}">
                <a16:creationId xmlns:a16="http://schemas.microsoft.com/office/drawing/2014/main" id="{4A1E9A40-9037-A5E1-45A1-3F4DF1E79C46}"/>
              </a:ext>
            </a:extLst>
          </p:cNvPr>
          <p:cNvSpPr txBox="1"/>
          <p:nvPr/>
        </p:nvSpPr>
        <p:spPr>
          <a:xfrm>
            <a:off x="7993222" y="4869188"/>
            <a:ext cx="377027" cy="400110"/>
          </a:xfrm>
          <a:prstGeom prst="rect">
            <a:avLst/>
          </a:prstGeom>
          <a:noFill/>
        </p:spPr>
        <p:txBody>
          <a:bodyPr wrap="none" rtlCol="0">
            <a:spAutoFit/>
          </a:bodyPr>
          <a:lstStyle/>
          <a:p>
            <a:pPr algn="ct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grpSp>
        <p:nvGrpSpPr>
          <p:cNvPr id="3" name="组合 2">
            <a:extLst>
              <a:ext uri="{FF2B5EF4-FFF2-40B4-BE49-F238E27FC236}">
                <a16:creationId xmlns:a16="http://schemas.microsoft.com/office/drawing/2014/main" id="{3408E881-734A-0A69-CA13-CACA136A47FD}"/>
              </a:ext>
            </a:extLst>
          </p:cNvPr>
          <p:cNvGrpSpPr/>
          <p:nvPr/>
        </p:nvGrpSpPr>
        <p:grpSpPr>
          <a:xfrm>
            <a:off x="0" y="6458090"/>
            <a:ext cx="12222891" cy="523220"/>
            <a:chOff x="0" y="6458090"/>
            <a:chExt cx="12222891" cy="523220"/>
          </a:xfrm>
        </p:grpSpPr>
        <p:sp>
          <p:nvSpPr>
            <p:cNvPr id="6" name="矩形 5">
              <a:extLst>
                <a:ext uri="{FF2B5EF4-FFF2-40B4-BE49-F238E27FC236}">
                  <a16:creationId xmlns:a16="http://schemas.microsoft.com/office/drawing/2014/main" id="{29653FCD-5954-7DFC-268E-D4813FB0B763}"/>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文本框 6">
              <a:extLst>
                <a:ext uri="{FF2B5EF4-FFF2-40B4-BE49-F238E27FC236}">
                  <a16:creationId xmlns:a16="http://schemas.microsoft.com/office/drawing/2014/main" id="{2C522C9A-EC3E-821E-46F0-9AFA920016DB}"/>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04</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8" name="椭圆 7">
              <a:extLst>
                <a:ext uri="{FF2B5EF4-FFF2-40B4-BE49-F238E27FC236}">
                  <a16:creationId xmlns:a16="http://schemas.microsoft.com/office/drawing/2014/main" id="{F00BDC69-2165-3BFA-03FF-0F79A7F9939A}"/>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7D1676DC-7014-942F-764E-D7CBE2904411}"/>
                </a:ext>
              </a:extLst>
            </p:cNvPr>
            <p:cNvSpPr/>
            <p:nvPr/>
          </p:nvSpPr>
          <p:spPr>
            <a:xfrm>
              <a:off x="709917" y="6700763"/>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47FE7314-7514-0F54-DB41-9186FDDDF374}"/>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0B113F5A-BE2A-D829-C944-E5D0792912E1}"/>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6F0F24F7-86CC-3E7C-51AD-7B35DB54E00F}"/>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E946CEFD-8FC2-7FE7-DADE-7B18E33B9DDC}"/>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946873B9-9B3C-1820-7E9D-8C260FB2EFB0}"/>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45E73437-BCD0-F234-D750-0007F97EEE6C}"/>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BF069173-3B6D-29DD-4C2A-3427AC93F460}"/>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DED3C376-50C9-7BDE-7746-E6FEDBC75339}"/>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404F2707-6612-2FE0-5199-711BA685CD3D}"/>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DF2A2A79-A442-7E23-783E-57DED2673482}"/>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2BACE214-9106-C610-21C7-0839D69A4B3E}"/>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a:extLst>
                <a:ext uri="{FF2B5EF4-FFF2-40B4-BE49-F238E27FC236}">
                  <a16:creationId xmlns:a16="http://schemas.microsoft.com/office/drawing/2014/main" id="{B44223E2-C7CE-FB20-2D01-BD6589298DC3}"/>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a:extLst>
                <a:ext uri="{FF2B5EF4-FFF2-40B4-BE49-F238E27FC236}">
                  <a16:creationId xmlns:a16="http://schemas.microsoft.com/office/drawing/2014/main" id="{36DB97D5-36F5-4BC8-6531-1706DE69E841}"/>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a:extLst>
                <a:ext uri="{FF2B5EF4-FFF2-40B4-BE49-F238E27FC236}">
                  <a16:creationId xmlns:a16="http://schemas.microsoft.com/office/drawing/2014/main" id="{127C986A-DD63-1E7D-99BE-291361090713}"/>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a16="http://schemas.microsoft.com/office/drawing/2014/main" id="{DA1285EF-B5C8-4FE3-79F0-2E31A7F5E30A}"/>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a:extLst>
                <a:ext uri="{FF2B5EF4-FFF2-40B4-BE49-F238E27FC236}">
                  <a16:creationId xmlns:a16="http://schemas.microsoft.com/office/drawing/2014/main" id="{78C39A1F-EB45-9103-C582-1B3F1DECBF50}"/>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929C008A-080C-7E0D-D837-215527D5A802}"/>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id="{6C3A13BB-0FF7-187F-95DD-98750591F7C9}"/>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id="{37FC9515-3C41-BD92-4131-016631EF33E1}"/>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7D678102-EAF9-69A9-C564-9D0175618103}"/>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a:extLst>
                <a:ext uri="{FF2B5EF4-FFF2-40B4-BE49-F238E27FC236}">
                  <a16:creationId xmlns:a16="http://schemas.microsoft.com/office/drawing/2014/main" id="{A0243326-F47A-C1AA-DC86-B46E90C8A96C}"/>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a:extLst>
                <a:ext uri="{FF2B5EF4-FFF2-40B4-BE49-F238E27FC236}">
                  <a16:creationId xmlns:a16="http://schemas.microsoft.com/office/drawing/2014/main" id="{1F1A2E12-22B1-EC73-56D7-97981A4C6B5C}"/>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a:extLst>
                <a:ext uri="{FF2B5EF4-FFF2-40B4-BE49-F238E27FC236}">
                  <a16:creationId xmlns:a16="http://schemas.microsoft.com/office/drawing/2014/main" id="{7136EAF8-3486-29F0-F87A-DA81502BA897}"/>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5081123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4047E7-E397-1A50-5292-632C5EBAA8E4}"/>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1875B7A6-0C00-4E75-EE20-E3CBEB143AF2}"/>
              </a:ext>
            </a:extLst>
          </p:cNvPr>
          <p:cNvPicPr>
            <a:picLocks noChangeAspect="1"/>
          </p:cNvPicPr>
          <p:nvPr/>
        </p:nvPicPr>
        <p:blipFill>
          <a:blip r:embed="rId4"/>
          <a:stretch>
            <a:fillRect/>
          </a:stretch>
        </p:blipFill>
        <p:spPr>
          <a:xfrm>
            <a:off x="0" y="0"/>
            <a:ext cx="12192000" cy="6858000"/>
          </a:xfrm>
          <a:prstGeom prst="rect">
            <a:avLst/>
          </a:prstGeom>
        </p:spPr>
      </p:pic>
      <p:grpSp>
        <p:nvGrpSpPr>
          <p:cNvPr id="11" name="组合 10">
            <a:extLst>
              <a:ext uri="{FF2B5EF4-FFF2-40B4-BE49-F238E27FC236}">
                <a16:creationId xmlns:a16="http://schemas.microsoft.com/office/drawing/2014/main" id="{AB727001-4D86-A7ED-F0E8-C83A7D8D6E15}"/>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071644C3-26F3-42A7-8FA9-F863872A1686}"/>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6540E759-B0B1-990A-42C5-93879097D1EA}"/>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8A9FBA2C-747E-48AB-1EE5-4495D21A9C6F}"/>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C963DBC9-F57D-7A7A-9183-416CABF05401}"/>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14856175-C997-5C45-257B-55EBD37A0BAA}"/>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76B0712B-376D-0849-5D7A-222ACE7AA59E}"/>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FA916DAB-4CF2-DB4C-1FFF-EB3C503C07A9}"/>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588A7E51-E98D-3C15-597C-D8B77953C190}"/>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B9A4112B-7004-EC8C-0CB3-CF6BF4FE42FD}"/>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6CD6A9FE-6821-E374-B1A2-2E9592F1753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319AB701-AC25-1DA8-E8D0-1E0A7642FACB}"/>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CF057E20-7EA4-D03A-B3B3-FCD86A7AB06E}"/>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2BF43D16-9096-2C65-A0B2-990064A6EA2A}"/>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9CB5C175-E0E9-1A34-0779-5E4994F474D2}"/>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702197FF-BF95-E46D-E5EF-764082053F94}"/>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1861E2CA-8182-0A23-D46F-FF8287BD48E3}"/>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398DFE0D-B3D7-35F1-1C32-2A886CBF4BCD}"/>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BBE08DC9-253D-5594-B068-8BD597887D9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B968B11A-5047-E234-2B3A-444B60E79B59}"/>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0747F514-DAD8-8089-6B92-A1501B3E8C8B}"/>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4876F59B-617E-1CAA-7661-BEC54D2DA45B}"/>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0BBECD16-3F68-45C6-144B-59D0DEB73A30}"/>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E5D73AC9-9B2B-53DA-4E3F-43617DA67ADD}"/>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F070978A-9CE3-64B8-573E-74679961AB29}"/>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7FD0933D-A993-3139-C023-930EA08407CB}"/>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814E9AAA-0CB7-1A37-DFFA-E90F5503C955}"/>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FCEE71A1-B884-B087-5A77-C9ACA6D742F2}"/>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D5514F07-685D-5175-A3C8-30D5743ECC67}"/>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F343BE73-C16C-47FD-0C8E-486B427755AB}"/>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5A63E038-4AA3-55FD-8540-E55AB1620E2B}"/>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FA9DF205-731F-427D-0782-E69C7182D9FC}"/>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4C329613-8759-37E3-BCB8-BFA1E6871B27}"/>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ACD827D3-4CE8-E38A-C2EC-42E2BD197EC7}"/>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8897B7C9-5E39-CED8-5B0E-67CFB78562A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6BEEFBB0-8E61-2F4D-BA5B-AE249A2E8332}"/>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3F41496C-158B-F600-7235-A8FD38CA05A3}"/>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032975E3-0963-69ED-F5D7-68CAA313F84B}"/>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5A17A61F-20E4-D139-162B-156A9558ABD5}"/>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9D0A21BA-9F48-842B-A542-33B5BB781DBC}"/>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27645661-6CA0-B731-3399-5DDA72E48616}"/>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7E3F3853-EA57-6A97-B16D-B06689D06014}"/>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E46BA804-9098-D7AC-CBAA-0B1986FDE448}"/>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F8DC665C-4C5D-37CB-8FFE-F3A92409E405}"/>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7763C132-FA3A-53F2-4806-0A57487F7AE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EFD05B90-1F89-64C5-FA64-C3DCF616FB6D}"/>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59A1AC79-DF12-1010-7326-A0E847A620F0}"/>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AAF18CB6-8690-BA89-9958-03CA1E3B28CD}"/>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727157B9-A2E4-F5DB-A49E-2E97637B96AE}"/>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33D4978A-F190-7A32-776B-476386343503}"/>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40EAFBDD-95C0-6881-4666-923CA9652CDB}"/>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737B4731-6B6E-61A2-0BEB-71DF40B4BBCF}"/>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AB0A147C-49F9-E5BB-0538-C1CEBCFA8FC1}"/>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3E5DB40C-B5FF-BECA-41E3-EBA280E05178}"/>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4689DDEE-E1BD-91E6-EC51-41D86F6C508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A9EDC845-31C8-A4B3-DF73-25A2D561DE40}"/>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56F5BE3E-70E9-3423-2743-6421B9C06631}"/>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169736CB-D936-2E76-7FA5-659752E951F4}"/>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A864396E-5054-C083-55E2-EFFFB9D988EC}"/>
              </a:ext>
            </a:extLst>
          </p:cNvPr>
          <p:cNvSpPr txBox="1"/>
          <p:nvPr/>
        </p:nvSpPr>
        <p:spPr>
          <a:xfrm>
            <a:off x="-259431" y="6535034"/>
            <a:ext cx="2484000" cy="369332"/>
          </a:xfrm>
          <a:prstGeom prst="rect">
            <a:avLst/>
          </a:prstGeom>
          <a:noFill/>
        </p:spPr>
        <p:txBody>
          <a:bodyPr wrap="none" rtlCol="0" anchor="ctr" anchorCtr="1">
            <a:noAutofit/>
          </a:bodyPr>
          <a:lstStyle/>
          <a:p>
            <a:r>
              <a:rPr lang="zh-CN" altLang="en-US" dirty="0">
                <a:solidFill>
                  <a:schemeClr val="bg1"/>
                </a:solidFill>
                <a:latin typeface="微软雅黑 Light" panose="020B0502040204020203" pitchFamily="34" charset="-122"/>
                <a:ea typeface="微软雅黑 Light" panose="020B0502040204020203" pitchFamily="34" charset="-122"/>
              </a:rPr>
              <a:t>文本</a:t>
            </a:r>
          </a:p>
        </p:txBody>
      </p:sp>
      <p:sp>
        <p:nvSpPr>
          <p:cNvPr id="104" name="Body-1">
            <a:extLst>
              <a:ext uri="{FF2B5EF4-FFF2-40B4-BE49-F238E27FC236}">
                <a16:creationId xmlns:a16="http://schemas.microsoft.com/office/drawing/2014/main" id="{952590CE-E279-A7F0-B003-E71F9DA11926}"/>
              </a:ext>
            </a:extLst>
          </p:cNvPr>
          <p:cNvSpPr txBox="1"/>
          <p:nvPr>
            <p:custDataLst>
              <p:tags r:id="rId1"/>
            </p:custDataLst>
          </p:nvPr>
        </p:nvSpPr>
        <p:spPr>
          <a:xfrm>
            <a:off x="420360" y="105116"/>
            <a:ext cx="1649772" cy="63767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rPr>
              <a:t>研究背景</a:t>
            </a:r>
            <a:endParaRPr kumimoji="0" lang="en-GB"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endParaRPr>
          </a:p>
        </p:txBody>
      </p:sp>
      <p:sp>
        <p:nvSpPr>
          <p:cNvPr id="121" name="文本框 120">
            <a:extLst>
              <a:ext uri="{FF2B5EF4-FFF2-40B4-BE49-F238E27FC236}">
                <a16:creationId xmlns:a16="http://schemas.microsoft.com/office/drawing/2014/main" id="{1832E5D6-65BB-3DE4-D43C-C12F099FF0DD}"/>
              </a:ext>
            </a:extLst>
          </p:cNvPr>
          <p:cNvSpPr txBox="1"/>
          <p:nvPr/>
        </p:nvSpPr>
        <p:spPr>
          <a:xfrm>
            <a:off x="4372280" y="5197112"/>
            <a:ext cx="3281669"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知识库驱动的数据生成框架</a:t>
            </a:r>
          </a:p>
        </p:txBody>
      </p:sp>
      <p:sp>
        <p:nvSpPr>
          <p:cNvPr id="123" name="文本框 122">
            <a:extLst>
              <a:ext uri="{FF2B5EF4-FFF2-40B4-BE49-F238E27FC236}">
                <a16:creationId xmlns:a16="http://schemas.microsoft.com/office/drawing/2014/main" id="{CEFE0D6C-AE77-3078-4C5F-5E8119357C19}"/>
              </a:ext>
            </a:extLst>
          </p:cNvPr>
          <p:cNvSpPr txBox="1"/>
          <p:nvPr/>
        </p:nvSpPr>
        <p:spPr>
          <a:xfrm>
            <a:off x="420360" y="1165745"/>
            <a:ext cx="10202260" cy="957250"/>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为此，本文提出一种以知识资源驱动的数据生成框架。该框架基于结构化知识库与自动化合成流程，旨在实现语言数据的大规模、可控生成。</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8" name="箭头: 下 7">
            <a:extLst>
              <a:ext uri="{FF2B5EF4-FFF2-40B4-BE49-F238E27FC236}">
                <a16:creationId xmlns:a16="http://schemas.microsoft.com/office/drawing/2014/main" id="{D024C8B0-5DB1-B403-5BE4-3B0060CD9B8C}"/>
              </a:ext>
            </a:extLst>
          </p:cNvPr>
          <p:cNvSpPr>
            <a:spLocks noChangeAspect="1"/>
          </p:cNvSpPr>
          <p:nvPr/>
        </p:nvSpPr>
        <p:spPr>
          <a:xfrm rot="16200000">
            <a:off x="2916184" y="3572174"/>
            <a:ext cx="430909" cy="540154"/>
          </a:xfrm>
          <a:prstGeom prst="downArrow">
            <a:avLst/>
          </a:prstGeom>
          <a:solidFill>
            <a:schemeClr val="tx2">
              <a:alpha val="30000"/>
            </a:schemeClr>
          </a:solidFill>
          <a:ln w="6055" cap="flat">
            <a:noFill/>
            <a:prstDash val="solid"/>
            <a:miter/>
          </a:ln>
        </p:spPr>
        <p:txBody>
          <a:bodyPr rtlCol="0" anchor="ctr"/>
          <a:lstStyle/>
          <a:p>
            <a:endParaRPr lang="zh-CN" altLang="en-US">
              <a:solidFill>
                <a:schemeClr val="tx1"/>
              </a:solidFill>
              <a:latin typeface="Arial" panose="020B0604020202020204" pitchFamily="34" charset="0"/>
              <a:ea typeface="微软雅黑" panose="020B0503020204020204" pitchFamily="34" charset="-122"/>
            </a:endParaRPr>
          </a:p>
        </p:txBody>
      </p:sp>
      <p:grpSp>
        <p:nvGrpSpPr>
          <p:cNvPr id="72" name="组合 71">
            <a:extLst>
              <a:ext uri="{FF2B5EF4-FFF2-40B4-BE49-F238E27FC236}">
                <a16:creationId xmlns:a16="http://schemas.microsoft.com/office/drawing/2014/main" id="{6520E667-5305-B0CA-F96A-C1F9D0B7BB32}"/>
              </a:ext>
            </a:extLst>
          </p:cNvPr>
          <p:cNvGrpSpPr/>
          <p:nvPr/>
        </p:nvGrpSpPr>
        <p:grpSpPr>
          <a:xfrm>
            <a:off x="1073302" y="3185434"/>
            <a:ext cx="1586178" cy="1227701"/>
            <a:chOff x="1557188" y="3053790"/>
            <a:chExt cx="1875098" cy="1469229"/>
          </a:xfrm>
        </p:grpSpPr>
        <p:sp>
          <p:nvSpPr>
            <p:cNvPr id="7" name="文本框 6">
              <a:extLst>
                <a:ext uri="{FF2B5EF4-FFF2-40B4-BE49-F238E27FC236}">
                  <a16:creationId xmlns:a16="http://schemas.microsoft.com/office/drawing/2014/main" id="{3EE683D1-F7B1-753F-5025-6C2A5F181085}"/>
                </a:ext>
              </a:extLst>
            </p:cNvPr>
            <p:cNvSpPr txBox="1"/>
            <p:nvPr/>
          </p:nvSpPr>
          <p:spPr>
            <a:xfrm>
              <a:off x="1628153" y="3788404"/>
              <a:ext cx="1733168"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结构化知识库</a:t>
              </a:r>
            </a:p>
          </p:txBody>
        </p:sp>
        <p:sp>
          <p:nvSpPr>
            <p:cNvPr id="66" name="流程图: 磁盘 65">
              <a:extLst>
                <a:ext uri="{FF2B5EF4-FFF2-40B4-BE49-F238E27FC236}">
                  <a16:creationId xmlns:a16="http://schemas.microsoft.com/office/drawing/2014/main" id="{3119D233-4C79-4CDA-9DB8-57122F873E1F}"/>
                </a:ext>
              </a:extLst>
            </p:cNvPr>
            <p:cNvSpPr/>
            <p:nvPr/>
          </p:nvSpPr>
          <p:spPr>
            <a:xfrm>
              <a:off x="1557188" y="3053790"/>
              <a:ext cx="1875098" cy="1469229"/>
            </a:xfrm>
            <a:prstGeom prst="flowChartMagneticDisk">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5" name="箭头: 下 74">
            <a:extLst>
              <a:ext uri="{FF2B5EF4-FFF2-40B4-BE49-F238E27FC236}">
                <a16:creationId xmlns:a16="http://schemas.microsoft.com/office/drawing/2014/main" id="{ED25B0AA-20D6-3E1F-BB48-4218FC230A37}"/>
              </a:ext>
            </a:extLst>
          </p:cNvPr>
          <p:cNvSpPr>
            <a:spLocks noChangeAspect="1"/>
          </p:cNvSpPr>
          <p:nvPr/>
        </p:nvSpPr>
        <p:spPr>
          <a:xfrm rot="16200000">
            <a:off x="5699484" y="3572173"/>
            <a:ext cx="430909" cy="540154"/>
          </a:xfrm>
          <a:prstGeom prst="downArrow">
            <a:avLst/>
          </a:prstGeom>
          <a:solidFill>
            <a:schemeClr val="tx2">
              <a:alpha val="30000"/>
            </a:schemeClr>
          </a:solidFill>
          <a:ln w="6055" cap="flat">
            <a:noFill/>
            <a:prstDash val="solid"/>
            <a:miter/>
          </a:ln>
        </p:spPr>
        <p:txBody>
          <a:bodyPr rtlCol="0" anchor="ctr"/>
          <a:lstStyle/>
          <a:p>
            <a:endParaRPr lang="zh-CN" altLang="en-US">
              <a:solidFill>
                <a:schemeClr val="tx1"/>
              </a:solidFill>
              <a:latin typeface="Arial" panose="020B0604020202020204" pitchFamily="34" charset="0"/>
              <a:ea typeface="微软雅黑" panose="020B0503020204020204" pitchFamily="34" charset="-122"/>
            </a:endParaRPr>
          </a:p>
        </p:txBody>
      </p:sp>
      <p:sp>
        <p:nvSpPr>
          <p:cNvPr id="97" name="箭头: 下 96">
            <a:extLst>
              <a:ext uri="{FF2B5EF4-FFF2-40B4-BE49-F238E27FC236}">
                <a16:creationId xmlns:a16="http://schemas.microsoft.com/office/drawing/2014/main" id="{134AB238-29F0-2641-E52B-81910787E117}"/>
              </a:ext>
            </a:extLst>
          </p:cNvPr>
          <p:cNvSpPr>
            <a:spLocks noChangeAspect="1"/>
          </p:cNvSpPr>
          <p:nvPr/>
        </p:nvSpPr>
        <p:spPr>
          <a:xfrm rot="16200000">
            <a:off x="8474285" y="3539750"/>
            <a:ext cx="430909" cy="540154"/>
          </a:xfrm>
          <a:prstGeom prst="downArrow">
            <a:avLst/>
          </a:prstGeom>
          <a:solidFill>
            <a:schemeClr val="tx2">
              <a:alpha val="30000"/>
            </a:schemeClr>
          </a:solidFill>
          <a:ln w="6055" cap="flat">
            <a:noFill/>
            <a:prstDash val="solid"/>
            <a:miter/>
          </a:ln>
        </p:spPr>
        <p:txBody>
          <a:bodyPr rtlCol="0" anchor="ctr"/>
          <a:lstStyle/>
          <a:p>
            <a:endParaRPr lang="zh-CN" altLang="en-US">
              <a:solidFill>
                <a:schemeClr val="tx1"/>
              </a:solidFill>
              <a:latin typeface="Arial" panose="020B0604020202020204" pitchFamily="34" charset="0"/>
              <a:ea typeface="微软雅黑" panose="020B0503020204020204" pitchFamily="34" charset="-122"/>
            </a:endParaRPr>
          </a:p>
        </p:txBody>
      </p:sp>
      <p:grpSp>
        <p:nvGrpSpPr>
          <p:cNvPr id="101" name="组合 100">
            <a:extLst>
              <a:ext uri="{FF2B5EF4-FFF2-40B4-BE49-F238E27FC236}">
                <a16:creationId xmlns:a16="http://schemas.microsoft.com/office/drawing/2014/main" id="{EA55EBD0-75BE-AC32-EA66-5D35CDAB547B}"/>
              </a:ext>
            </a:extLst>
          </p:cNvPr>
          <p:cNvGrpSpPr/>
          <p:nvPr/>
        </p:nvGrpSpPr>
        <p:grpSpPr>
          <a:xfrm>
            <a:off x="6509250" y="3228399"/>
            <a:ext cx="1586178" cy="1227701"/>
            <a:chOff x="1006289" y="3105208"/>
            <a:chExt cx="1875098" cy="1469229"/>
          </a:xfrm>
        </p:grpSpPr>
        <p:sp>
          <p:nvSpPr>
            <p:cNvPr id="102" name="文本框 101">
              <a:extLst>
                <a:ext uri="{FF2B5EF4-FFF2-40B4-BE49-F238E27FC236}">
                  <a16:creationId xmlns:a16="http://schemas.microsoft.com/office/drawing/2014/main" id="{C37F9B0D-0356-383E-D845-D92CA39086E0}"/>
                </a:ext>
              </a:extLst>
            </p:cNvPr>
            <p:cNvSpPr txBox="1"/>
            <p:nvPr/>
          </p:nvSpPr>
          <p:spPr>
            <a:xfrm>
              <a:off x="1221144" y="3801023"/>
              <a:ext cx="1438674" cy="478824"/>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语言数据</a:t>
              </a:r>
            </a:p>
          </p:txBody>
        </p:sp>
        <p:sp>
          <p:nvSpPr>
            <p:cNvPr id="103" name="流程图: 磁盘 102">
              <a:extLst>
                <a:ext uri="{FF2B5EF4-FFF2-40B4-BE49-F238E27FC236}">
                  <a16:creationId xmlns:a16="http://schemas.microsoft.com/office/drawing/2014/main" id="{B2508976-148C-9754-2977-53DFEF47FADC}"/>
                </a:ext>
              </a:extLst>
            </p:cNvPr>
            <p:cNvSpPr/>
            <p:nvPr/>
          </p:nvSpPr>
          <p:spPr>
            <a:xfrm>
              <a:off x="1006289" y="3105208"/>
              <a:ext cx="1875098" cy="1469229"/>
            </a:xfrm>
            <a:prstGeom prst="flowChartMagneticDisk">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8" name="组合 127">
            <a:extLst>
              <a:ext uri="{FF2B5EF4-FFF2-40B4-BE49-F238E27FC236}">
                <a16:creationId xmlns:a16="http://schemas.microsoft.com/office/drawing/2014/main" id="{E547AD7F-3BC0-81A7-0648-565BC71E6C0C}"/>
              </a:ext>
            </a:extLst>
          </p:cNvPr>
          <p:cNvGrpSpPr/>
          <p:nvPr/>
        </p:nvGrpSpPr>
        <p:grpSpPr>
          <a:xfrm>
            <a:off x="3636214" y="3434364"/>
            <a:ext cx="1758552" cy="829311"/>
            <a:chOff x="3636214" y="3434364"/>
            <a:chExt cx="1758552" cy="829311"/>
          </a:xfrm>
        </p:grpSpPr>
        <p:sp>
          <p:nvSpPr>
            <p:cNvPr id="125" name="矩形 124">
              <a:extLst>
                <a:ext uri="{FF2B5EF4-FFF2-40B4-BE49-F238E27FC236}">
                  <a16:creationId xmlns:a16="http://schemas.microsoft.com/office/drawing/2014/main" id="{1CD63105-DE16-1B2A-405F-DD5C58C8B19A}"/>
                </a:ext>
              </a:extLst>
            </p:cNvPr>
            <p:cNvSpPr/>
            <p:nvPr/>
          </p:nvSpPr>
          <p:spPr>
            <a:xfrm>
              <a:off x="3661147" y="3434364"/>
              <a:ext cx="1733619" cy="829311"/>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文本框 125">
              <a:extLst>
                <a:ext uri="{FF2B5EF4-FFF2-40B4-BE49-F238E27FC236}">
                  <a16:creationId xmlns:a16="http://schemas.microsoft.com/office/drawing/2014/main" id="{03985A34-AC63-1445-EBF3-F6439F2DEAF8}"/>
                </a:ext>
              </a:extLst>
            </p:cNvPr>
            <p:cNvSpPr txBox="1"/>
            <p:nvPr/>
          </p:nvSpPr>
          <p:spPr>
            <a:xfrm>
              <a:off x="3636214" y="3648964"/>
              <a:ext cx="1733168"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自动生成算法</a:t>
              </a:r>
            </a:p>
          </p:txBody>
        </p:sp>
      </p:grpSp>
      <p:grpSp>
        <p:nvGrpSpPr>
          <p:cNvPr id="129" name="组合 128">
            <a:extLst>
              <a:ext uri="{FF2B5EF4-FFF2-40B4-BE49-F238E27FC236}">
                <a16:creationId xmlns:a16="http://schemas.microsoft.com/office/drawing/2014/main" id="{3555268C-8279-53DD-791E-5BBFAB72EC95}"/>
              </a:ext>
            </a:extLst>
          </p:cNvPr>
          <p:cNvGrpSpPr/>
          <p:nvPr/>
        </p:nvGrpSpPr>
        <p:grpSpPr>
          <a:xfrm>
            <a:off x="9140738" y="3395171"/>
            <a:ext cx="2346566" cy="829311"/>
            <a:chOff x="3532330" y="3434364"/>
            <a:chExt cx="1991251" cy="829311"/>
          </a:xfrm>
        </p:grpSpPr>
        <p:sp>
          <p:nvSpPr>
            <p:cNvPr id="130" name="矩形 129">
              <a:extLst>
                <a:ext uri="{FF2B5EF4-FFF2-40B4-BE49-F238E27FC236}">
                  <a16:creationId xmlns:a16="http://schemas.microsoft.com/office/drawing/2014/main" id="{5758DEB4-E5B2-5A10-22DD-98E40DFB9338}"/>
                </a:ext>
              </a:extLst>
            </p:cNvPr>
            <p:cNvSpPr/>
            <p:nvPr/>
          </p:nvSpPr>
          <p:spPr>
            <a:xfrm>
              <a:off x="3661147" y="3434364"/>
              <a:ext cx="1733619" cy="829311"/>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文本框 130">
              <a:extLst>
                <a:ext uri="{FF2B5EF4-FFF2-40B4-BE49-F238E27FC236}">
                  <a16:creationId xmlns:a16="http://schemas.microsoft.com/office/drawing/2014/main" id="{D5DA6031-2344-43FF-2C03-070B7001600C}"/>
                </a:ext>
              </a:extLst>
            </p:cNvPr>
            <p:cNvSpPr txBox="1"/>
            <p:nvPr/>
          </p:nvSpPr>
          <p:spPr>
            <a:xfrm>
              <a:off x="3532330" y="3467660"/>
              <a:ext cx="1991251" cy="707886"/>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应用：</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模型评测和微调</a:t>
              </a:r>
            </a:p>
          </p:txBody>
        </p:sp>
      </p:grpSp>
      <p:grpSp>
        <p:nvGrpSpPr>
          <p:cNvPr id="3" name="组合 2">
            <a:extLst>
              <a:ext uri="{FF2B5EF4-FFF2-40B4-BE49-F238E27FC236}">
                <a16:creationId xmlns:a16="http://schemas.microsoft.com/office/drawing/2014/main" id="{183DD78D-9757-92AA-EE74-444393151415}"/>
              </a:ext>
            </a:extLst>
          </p:cNvPr>
          <p:cNvGrpSpPr/>
          <p:nvPr/>
        </p:nvGrpSpPr>
        <p:grpSpPr>
          <a:xfrm>
            <a:off x="0" y="6458090"/>
            <a:ext cx="12222891" cy="523220"/>
            <a:chOff x="0" y="6458090"/>
            <a:chExt cx="12222891" cy="523220"/>
          </a:xfrm>
        </p:grpSpPr>
        <p:sp>
          <p:nvSpPr>
            <p:cNvPr id="5" name="矩形 4">
              <a:extLst>
                <a:ext uri="{FF2B5EF4-FFF2-40B4-BE49-F238E27FC236}">
                  <a16:creationId xmlns:a16="http://schemas.microsoft.com/office/drawing/2014/main" id="{634B35D3-5F71-72AD-64C9-E2AD2160B82C}"/>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文本框 5">
              <a:extLst>
                <a:ext uri="{FF2B5EF4-FFF2-40B4-BE49-F238E27FC236}">
                  <a16:creationId xmlns:a16="http://schemas.microsoft.com/office/drawing/2014/main" id="{1CB25BE2-6BD7-4A5F-00DC-6A2766EED330}"/>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05</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9" name="椭圆 8">
              <a:extLst>
                <a:ext uri="{FF2B5EF4-FFF2-40B4-BE49-F238E27FC236}">
                  <a16:creationId xmlns:a16="http://schemas.microsoft.com/office/drawing/2014/main" id="{617F729A-2CC7-1354-ACAE-907EB174F7BC}"/>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D4F7669D-BEB2-BF49-DB70-6114CFC6DFCD}"/>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E39C78DD-3A51-B384-BF93-F7644EF2AE41}"/>
                </a:ext>
              </a:extLst>
            </p:cNvPr>
            <p:cNvSpPr/>
            <p:nvPr/>
          </p:nvSpPr>
          <p:spPr>
            <a:xfrm>
              <a:off x="1047745" y="6700765"/>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6CF02BD2-F24E-80C4-1331-27956ECE6D5F}"/>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7A4DD29D-FD24-7913-921B-CF54AC94D6EA}"/>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CB5E2FF5-2A78-6D6A-EE90-0381F8485D4C}"/>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6DC22375-7911-342E-E1CC-4AC75A9306B2}"/>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880034D3-62B1-D121-97F6-01AFDE4EF109}"/>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BA85E472-7012-B60D-3BCE-D524A761965F}"/>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BF266BEE-2AE0-5FE5-16F3-32AF04992153}"/>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9CA5D132-9888-0DF6-69FD-A70690B83628}"/>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981AE8D1-4F52-C43F-2CF1-742917451888}"/>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AA78C9BC-253A-DBB3-BD9D-F444A8B54644}"/>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963F0E2C-6AF9-09DF-AB75-E82473AEAA68}"/>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33F8C479-B580-98C1-A016-970E0983B679}"/>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2AB05979-1C5B-FF9F-6E15-86D2C91F8335}"/>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D48C99BD-8A4B-E164-768C-3AEE2C535AA6}"/>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8B7D084D-957F-C0AB-2C1D-005F6C475ABA}"/>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CC5B6675-3A20-F81D-E532-C755897E5DEA}"/>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969DA33B-B698-2B03-BFAA-43E3FAADEE33}"/>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D4946FE2-3827-FA9F-6E7E-2D9625B06630}"/>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543DBCB5-A72E-93A3-803D-DC3730D77D38}"/>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9313EBC1-C188-AD6D-FB72-138FEDC56A1E}"/>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a:extLst>
                <a:ext uri="{FF2B5EF4-FFF2-40B4-BE49-F238E27FC236}">
                  <a16:creationId xmlns:a16="http://schemas.microsoft.com/office/drawing/2014/main" id="{FC584D3D-1EDB-F349-FA5C-F9940B615444}"/>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a:extLst>
                <a:ext uri="{FF2B5EF4-FFF2-40B4-BE49-F238E27FC236}">
                  <a16:creationId xmlns:a16="http://schemas.microsoft.com/office/drawing/2014/main" id="{88D8AAC3-E398-4628-DE55-FC2B8FDCA701}"/>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195801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4172CE-9233-0A41-E261-E890672C1E0E}"/>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6F070C01-6F50-5941-19ED-2D5C9AE731C4}"/>
              </a:ext>
            </a:extLst>
          </p:cNvPr>
          <p:cNvPicPr>
            <a:picLocks noChangeAspect="1"/>
          </p:cNvPicPr>
          <p:nvPr/>
        </p:nvPicPr>
        <p:blipFill>
          <a:blip r:embed="rId4"/>
          <a:stretch>
            <a:fillRect/>
          </a:stretch>
        </p:blipFill>
        <p:spPr>
          <a:xfrm>
            <a:off x="0" y="0"/>
            <a:ext cx="12192000" cy="6858000"/>
          </a:xfrm>
          <a:prstGeom prst="rect">
            <a:avLst/>
          </a:prstGeom>
        </p:spPr>
      </p:pic>
      <p:grpSp>
        <p:nvGrpSpPr>
          <p:cNvPr id="11" name="组合 10">
            <a:extLst>
              <a:ext uri="{FF2B5EF4-FFF2-40B4-BE49-F238E27FC236}">
                <a16:creationId xmlns:a16="http://schemas.microsoft.com/office/drawing/2014/main" id="{5DBC38DB-B788-2577-DE58-113C7E5B423C}"/>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EDA06CA8-DD37-69F8-0BCD-6A86EE0752F0}"/>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C5328869-9FBB-CB0C-4007-D5CF14D15C6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9A877DD4-FBA6-411F-7206-55738C83CBDF}"/>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BF210800-014F-989D-2F3F-2BE648957B0F}"/>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64535808-A153-267E-926E-6D073758F183}"/>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5C4B839F-106D-3B53-73AD-0753E65B6D77}"/>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66ACD375-C04B-208C-E6B8-695E0A120C2A}"/>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2EB4AD83-7A79-B57E-D8CF-95E965F0D514}"/>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DBFF48C5-6FF1-DFDF-F960-E30D4F10D274}"/>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5CA52F07-D7B1-6512-1564-86A8C3957189}"/>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D59BA45D-0D50-800A-FF08-EAF51D45E7CD}"/>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118C4DA8-6ACD-015D-7348-74CB3320540A}"/>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A15EC4FB-784A-F2A9-0290-0ADE5D4A02FD}"/>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BE31A025-76A6-8432-CFDC-8BEB3E99D637}"/>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EFE22510-B56A-67F2-CBE6-9E84BA3D5797}"/>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129E5BA1-6213-56C0-2E05-568CEBBFF0DE}"/>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9DA590BE-1049-3088-B399-1A455E906EF0}"/>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394D536D-FB77-C4FE-C187-597CE9399C8D}"/>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31F823F7-9B51-A4CF-0CAE-8A8F754F8D30}"/>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70E2889C-8DDD-1EA2-7939-AAC24F1714D5}"/>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E5AE6CF1-BAEE-B999-512E-4B096540218E}"/>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45F95A60-B7D7-BDE0-5610-47EA8952EC66}"/>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90FEE622-F591-963A-3B3C-7B6B9896A636}"/>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57BB6360-E937-4160-8BD1-F61750B58A0F}"/>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780A9C7D-C542-3AF2-491F-4D55560D571B}"/>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15E069EA-A9CF-AB2D-EC4C-F624D5D1C2B3}"/>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7D6C06F3-FBDB-9DFD-9FF5-A9EA7F737AAF}"/>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01D263D5-5D2B-9402-B63C-393DCEEF4024}"/>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894B05C2-03ED-103B-A670-90EC674505A4}"/>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51C745C8-5900-3483-85C8-081941EFB639}"/>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8D9A9F67-63E7-0EA3-F856-235D04D43AAF}"/>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5DFADD88-7061-EF86-8A09-0178081CDF9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714C0005-56B9-DC57-55FE-F1F19124801D}"/>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4ABFD47E-1221-5885-D69B-429570831A37}"/>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39ED3355-F568-C5EF-FA50-94114B6DA70C}"/>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0135D4B1-C46B-BA9C-64B2-17329A619B65}"/>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2B0EB555-2BDE-F5DA-90F3-CF5A1DBFB8A6}"/>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614F22C1-5DFE-1D79-517F-372AEB0726D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3CEE4DAF-D1F7-C633-0FFD-132D6AD5EF2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2E6425DF-013E-CEC3-5D72-A259ABB00A13}"/>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792789F9-DCF9-1450-9AF5-78D0D386A33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6790F1CB-E33C-BE45-5212-F55FB30273F4}"/>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538EFC2B-4735-9706-EDCD-B0BB8ADBE38C}"/>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1D4C73E8-4C39-12EB-9C39-BDCC8955DD23}"/>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3AD74EEF-B60D-FF0A-C91C-CBC31F5B5BDC}"/>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E89CAADE-37D4-F0CA-E94B-934244B13C5C}"/>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4A11DFD5-02BE-CBFD-85FC-5166F57301B9}"/>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F29A3207-FB37-0EFB-4852-2991651E9BD7}"/>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2B092CB6-A44A-4207-6C27-E7359373D46B}"/>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7A7E8FEE-2FEE-4178-8D7C-223AC88DDC4B}"/>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E3EF3DED-BD99-240B-263A-0889B315A325}"/>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A077225F-6AE5-F9AA-28C0-DBA029673A0D}"/>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8C126203-771B-B7E0-DAF6-E67436538B55}"/>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E1DA9D34-8F56-4237-6DF5-1616F1632D34}"/>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D5B89323-7521-F23A-95A5-834827983727}"/>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20A4705E-C2D7-5590-1F28-A8D63A00BE75}"/>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66610DCD-6AA9-FE57-36DD-80D57F1F4F53}"/>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04" name="Body-1">
            <a:extLst>
              <a:ext uri="{FF2B5EF4-FFF2-40B4-BE49-F238E27FC236}">
                <a16:creationId xmlns:a16="http://schemas.microsoft.com/office/drawing/2014/main" id="{0F2FD90A-FB38-F27F-3738-85BC1B464CDB}"/>
              </a:ext>
            </a:extLst>
          </p:cNvPr>
          <p:cNvSpPr txBox="1"/>
          <p:nvPr>
            <p:custDataLst>
              <p:tags r:id="rId1"/>
            </p:custDataLst>
          </p:nvPr>
        </p:nvSpPr>
        <p:spPr>
          <a:xfrm>
            <a:off x="420360" y="105116"/>
            <a:ext cx="1649772" cy="63767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rPr>
              <a:t>研究背景</a:t>
            </a:r>
            <a:endParaRPr kumimoji="0" lang="en-GB"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endParaRPr>
          </a:p>
        </p:txBody>
      </p:sp>
      <p:sp>
        <p:nvSpPr>
          <p:cNvPr id="123" name="文本框 122">
            <a:extLst>
              <a:ext uri="{FF2B5EF4-FFF2-40B4-BE49-F238E27FC236}">
                <a16:creationId xmlns:a16="http://schemas.microsoft.com/office/drawing/2014/main" id="{28C7C5CE-7CD4-CC58-3365-1C590694E0C8}"/>
              </a:ext>
            </a:extLst>
          </p:cNvPr>
          <p:cNvSpPr txBox="1"/>
          <p:nvPr/>
        </p:nvSpPr>
        <p:spPr>
          <a:xfrm>
            <a:off x="309194" y="1735981"/>
            <a:ext cx="10567322" cy="2342244"/>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1</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）与传统语言知识资源侧重于分析和描写不同，本框架致力于语言数据的</a:t>
            </a:r>
            <a:r>
              <a:rPr lang="zh-CN" altLang="en-US" sz="2000" b="1" dirty="0">
                <a:solidFill>
                  <a:srgbClr val="FF0000"/>
                </a:solidFill>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生成</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lnSpc>
                <a:spcPct val="150000"/>
              </a:lnSpc>
            </a:pPr>
            <a:endPar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）所生成的数据形式适配当前深度学习的主流范式，可有效用于大语言模型的</a:t>
            </a:r>
            <a:r>
              <a:rPr lang="zh-CN" altLang="en-US" sz="2000" b="1" dirty="0">
                <a:highlight>
                  <a:srgbClr val="FFFF00"/>
                </a:highlight>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评测与微调</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lnSpc>
                <a:spcPct val="150000"/>
              </a:lnSpc>
            </a:pPr>
            <a:endPar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3</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）具备良好的可扩展性，能够支持不同领域的语言数据自动生成；</a:t>
            </a:r>
          </a:p>
        </p:txBody>
      </p:sp>
      <p:sp>
        <p:nvSpPr>
          <p:cNvPr id="2" name="文本框 1">
            <a:extLst>
              <a:ext uri="{FF2B5EF4-FFF2-40B4-BE49-F238E27FC236}">
                <a16:creationId xmlns:a16="http://schemas.microsoft.com/office/drawing/2014/main" id="{6F03578F-62C9-2FD7-0349-CAE9B81515B3}"/>
              </a:ext>
            </a:extLst>
          </p:cNvPr>
          <p:cNvSpPr txBox="1"/>
          <p:nvPr/>
        </p:nvSpPr>
        <p:spPr>
          <a:xfrm>
            <a:off x="400279" y="1210671"/>
            <a:ext cx="1991251"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本框架的优点：</a:t>
            </a:r>
          </a:p>
        </p:txBody>
      </p:sp>
      <p:sp>
        <p:nvSpPr>
          <p:cNvPr id="3" name="文本框 2">
            <a:extLst>
              <a:ext uri="{FF2B5EF4-FFF2-40B4-BE49-F238E27FC236}">
                <a16:creationId xmlns:a16="http://schemas.microsoft.com/office/drawing/2014/main" id="{366832C5-BF2D-B590-FFBB-788AC54FD366}"/>
              </a:ext>
            </a:extLst>
          </p:cNvPr>
          <p:cNvSpPr txBox="1"/>
          <p:nvPr/>
        </p:nvSpPr>
        <p:spPr>
          <a:xfrm>
            <a:off x="420360" y="4546105"/>
            <a:ext cx="8959504"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接下来，将以</a:t>
            </a:r>
            <a:r>
              <a:rPr lang="zh-CN" altLang="en-US" sz="2000" b="1" u="sng"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空间方位推理测试题</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的自动生成为例，说明本框架的工作流程。</a:t>
            </a:r>
          </a:p>
        </p:txBody>
      </p:sp>
      <p:grpSp>
        <p:nvGrpSpPr>
          <p:cNvPr id="5" name="组合 4">
            <a:extLst>
              <a:ext uri="{FF2B5EF4-FFF2-40B4-BE49-F238E27FC236}">
                <a16:creationId xmlns:a16="http://schemas.microsoft.com/office/drawing/2014/main" id="{E37C99BB-853E-43D7-B6DF-175F0EBB5B5A}"/>
              </a:ext>
            </a:extLst>
          </p:cNvPr>
          <p:cNvGrpSpPr/>
          <p:nvPr/>
        </p:nvGrpSpPr>
        <p:grpSpPr>
          <a:xfrm>
            <a:off x="0" y="6458090"/>
            <a:ext cx="12222891" cy="523220"/>
            <a:chOff x="0" y="6458090"/>
            <a:chExt cx="12222891" cy="523220"/>
          </a:xfrm>
        </p:grpSpPr>
        <p:sp>
          <p:nvSpPr>
            <p:cNvPr id="6" name="矩形 5">
              <a:extLst>
                <a:ext uri="{FF2B5EF4-FFF2-40B4-BE49-F238E27FC236}">
                  <a16:creationId xmlns:a16="http://schemas.microsoft.com/office/drawing/2014/main" id="{E35D4F58-84C8-ED1B-2918-21F0B25F4BA3}"/>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文本框 6">
              <a:extLst>
                <a:ext uri="{FF2B5EF4-FFF2-40B4-BE49-F238E27FC236}">
                  <a16:creationId xmlns:a16="http://schemas.microsoft.com/office/drawing/2014/main" id="{DCB75EBC-F96E-4544-6083-B5D14111E7F6}"/>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06</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8" name="椭圆 7">
              <a:extLst>
                <a:ext uri="{FF2B5EF4-FFF2-40B4-BE49-F238E27FC236}">
                  <a16:creationId xmlns:a16="http://schemas.microsoft.com/office/drawing/2014/main" id="{1D1C380A-04B9-3936-F484-2C14AE4F9A15}"/>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E3892873-62B7-976C-E169-C7EB4C0DE429}"/>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C47B8612-6488-CECC-F9CA-93C862756A06}"/>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605EE162-200A-5863-0AB0-C335320BD363}"/>
                </a:ext>
              </a:extLst>
            </p:cNvPr>
            <p:cNvSpPr/>
            <p:nvPr/>
          </p:nvSpPr>
          <p:spPr>
            <a:xfrm>
              <a:off x="1385573" y="6700765"/>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401D25E8-BE3D-A7CA-71C4-B096C2BD03A8}"/>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323EB81F-B0A2-F788-6791-4DD4E2A7B759}"/>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B804AAC4-F4FD-991B-4AE4-7117AFE87C1F}"/>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138BC7F1-0812-0173-F140-7113FBE0BB12}"/>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5AC2E188-144A-FE7D-E474-3EFC9A25624C}"/>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C9EF61CF-AF2D-150B-FE3F-F193B62031D3}"/>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D1F72BE4-B1F2-7B99-D3FD-AE22415FFE95}"/>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794D8780-226E-B686-CCE5-D83AF1116CA3}"/>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1B077760-4B45-D49E-085D-E1768BB5B1A9}"/>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BC8AF093-9C5A-9AD5-DAE2-6EA5DE761971}"/>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0982209B-45CC-486C-AA2F-C41A8FA9C5B3}"/>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874C1250-EF6B-8319-8423-5D7168AD3F3C}"/>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66055046-53F3-5082-BA1C-DB079E513E13}"/>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2F80B854-1AF5-507C-DAFC-2B39B790F89B}"/>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A17F5949-E28F-62A2-DDB4-30A0D70908EB}"/>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7D1A2755-B9DD-8801-F1AB-C5B58E6A2524}"/>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CE58105E-B992-E0D3-405A-11205930CD7D}"/>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0990B4CE-32E8-C04F-2D32-715154BE946F}"/>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25634296-8ACC-3B48-294F-3DC4028B222D}"/>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E911FFDF-4E89-9BA7-CDED-F8BEE1D9DFDB}"/>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BBCB0B02-97CA-807C-F7B7-1C4BE9D2F6EB}"/>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88843325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051F7F-615F-2B50-38E0-10E8BEB18109}"/>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D15B778C-D683-147B-6731-B152694115A9}"/>
              </a:ext>
            </a:extLst>
          </p:cNvPr>
          <p:cNvPicPr>
            <a:picLocks noChangeAspect="1"/>
          </p:cNvPicPr>
          <p:nvPr/>
        </p:nvPicPr>
        <p:blipFill>
          <a:blip r:embed="rId6"/>
          <a:stretch>
            <a:fillRect/>
          </a:stretch>
        </p:blipFill>
        <p:spPr>
          <a:xfrm>
            <a:off x="4980" y="0"/>
            <a:ext cx="12192000" cy="6858000"/>
          </a:xfrm>
          <a:prstGeom prst="rect">
            <a:avLst/>
          </a:prstGeom>
        </p:spPr>
      </p:pic>
      <p:grpSp>
        <p:nvGrpSpPr>
          <p:cNvPr id="11" name="组合 10">
            <a:extLst>
              <a:ext uri="{FF2B5EF4-FFF2-40B4-BE49-F238E27FC236}">
                <a16:creationId xmlns:a16="http://schemas.microsoft.com/office/drawing/2014/main" id="{D6CA4C52-58E6-3FF9-C595-79723F5044F4}"/>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C018355E-23F3-FEE0-B0EB-AC1304F82077}"/>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F1B2C1A9-DEEC-544F-EA1A-F2FE82076C24}"/>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9140A2C9-15D2-A7C9-7B07-083AD44F74C3}"/>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D06338E0-5CAD-8B17-2BDC-02597B0BBB60}"/>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E5E69D63-402A-940E-02E1-465B86F6B864}"/>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C37FFD5D-808F-4191-1F9B-3A47C1E0F2BF}"/>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A1229D2E-67F9-B74B-F9AB-7AEE564460E4}"/>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16B8AC6B-3F7C-E5D2-0A82-8EB63472EDFC}"/>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F26DA1C7-9740-280E-D471-25259A191F37}"/>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964B3316-C513-AB60-340D-BA97191D1D76}"/>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051BB4DE-583B-EFCF-0D28-A9A80D0D952E}"/>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7D9FA45F-A62A-DA1F-9893-6BFE00BD083B}"/>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DED81EEE-5B9C-50BE-664B-092595085BC2}"/>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616219D6-887C-D7BD-7FEF-9C7EBCC7165C}"/>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657F1533-550C-974B-EFD6-5770A8DE1A6A}"/>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4E8BD20B-A7D6-C896-E8E7-8EC0EBAC3CE9}"/>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C6E439A8-8816-119B-4A5C-3B93C5EC143D}"/>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AF8E6761-A7F1-652F-276C-BA39B06897A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A86413E0-E9A4-F137-B9D7-6C69468BD61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B189C9AD-FC49-7E84-24EC-5AD4B512CD39}"/>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7114591F-4E89-4534-7FA2-20FF01B61EE1}"/>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3F84252E-7A48-1080-FE8C-CAB9AE0FF8C9}"/>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FC45CC70-006E-C3B5-48EC-D70D65336AEC}"/>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EFCF4DC0-7452-F5E9-3C06-8A594B62FDEC}"/>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A0F0E92D-0A81-BAC2-E780-3F0A8EC8635B}"/>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A8FE3BD4-8CA1-E5E4-E111-A50E7292B3B6}"/>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1453C4EC-9B9F-3406-C5B7-17D109D32E82}"/>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E92F133D-4F69-6CD7-3CB0-858923B97965}"/>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6D7FC499-E11C-8500-C356-75D240E6E810}"/>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4AEFE9E8-984A-080D-00F0-07944F53F0DD}"/>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5D085A11-2F2B-8033-EDC6-ABDE32D2533D}"/>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1C515562-A41F-DD71-D1AD-0FCE2513AF4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25292AC9-6610-C694-D11C-00110A53AE8F}"/>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22D1A05A-51B5-8ED2-DE6C-2751926E805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98C3FAEC-4DC1-311C-EE61-8045A3394CDC}"/>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288D4B85-B567-1407-ED1D-4721BE7C9B4A}"/>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42BB105A-3E76-EB06-8C94-254BB9908B28}"/>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886A1BC6-D052-CD04-487B-BA55F2AEC42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78DE6DEC-4FFF-80BB-1B27-6FE9C044C04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A616BFCF-4EBF-0338-C502-B320D644A151}"/>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169F1EA6-5CB5-9EEB-6D56-505EE8F8FD49}"/>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C79BBEC0-4908-B727-5C20-21D51C4A83AD}"/>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0D6651D2-4E33-F461-4199-7E2707358CEF}"/>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15E6CDC2-BF34-5826-5D59-F2D40206B2F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9D3815A2-0B03-6A77-632C-E30548C3818A}"/>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4F70A379-B4D0-5609-BDC5-DBCDD3037CE8}"/>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C511E747-B319-F517-1C94-39A2FD251243}"/>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F03AD029-A938-2F25-52CE-E3DA23418040}"/>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94E9C4D2-6850-3802-A785-4BECD0424408}"/>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848E6051-24A6-FCBC-95B4-6E6F30AE60BE}"/>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50AC3A0F-96A4-9C1A-9633-219B389F3AAE}"/>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32004310-4FA1-26A3-A726-D5C26F5727C1}"/>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E7C13DED-EE01-4EB5-9F29-CE9FC63B4F16}"/>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977B5141-2EE5-7050-5E85-4F2924887D9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63F7EEC0-FB4E-2FEC-D05E-0B16424723BA}"/>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86DC6D9D-D3F8-A66F-02A9-5FF94916CDCE}"/>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A1DA18E8-011F-87E9-BC15-4FDD4D12E15F}"/>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AE49A03F-03AB-F331-9387-FF6A48D80B15}"/>
              </a:ext>
            </a:extLst>
          </p:cNvPr>
          <p:cNvSpPr txBox="1"/>
          <p:nvPr/>
        </p:nvSpPr>
        <p:spPr>
          <a:xfrm>
            <a:off x="-259431" y="6535034"/>
            <a:ext cx="2484000" cy="369332"/>
          </a:xfrm>
          <a:prstGeom prst="rect">
            <a:avLst/>
          </a:prstGeom>
          <a:noFill/>
        </p:spPr>
        <p:txBody>
          <a:bodyPr wrap="none" rtlCol="0" anchor="ctr" anchorCtr="1">
            <a:noAutofit/>
          </a:bodyPr>
          <a:lstStyle/>
          <a:p>
            <a:r>
              <a:rPr lang="zh-CN" altLang="en-US" dirty="0">
                <a:solidFill>
                  <a:schemeClr val="bg1"/>
                </a:solidFill>
                <a:latin typeface="微软雅黑 Light" panose="020B0502040204020203" pitchFamily="34" charset="-122"/>
                <a:ea typeface="微软雅黑 Light" panose="020B0502040204020203" pitchFamily="34" charset="-122"/>
              </a:rPr>
              <a:t>文本</a:t>
            </a:r>
          </a:p>
        </p:txBody>
      </p:sp>
      <p:sp>
        <p:nvSpPr>
          <p:cNvPr id="104" name="Body-1">
            <a:extLst>
              <a:ext uri="{FF2B5EF4-FFF2-40B4-BE49-F238E27FC236}">
                <a16:creationId xmlns:a16="http://schemas.microsoft.com/office/drawing/2014/main" id="{F324E88C-B4A9-822C-D948-A7460387C5A7}"/>
              </a:ext>
            </a:extLst>
          </p:cNvPr>
          <p:cNvSpPr txBox="1"/>
          <p:nvPr>
            <p:custDataLst>
              <p:tags r:id="rId1"/>
            </p:custDataLst>
          </p:nvPr>
        </p:nvSpPr>
        <p:spPr>
          <a:xfrm>
            <a:off x="420360" y="105116"/>
            <a:ext cx="4824740" cy="63767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rPr>
              <a:t>研究背景</a:t>
            </a:r>
            <a:endParaRPr kumimoji="0" lang="en-GB"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endParaRPr>
          </a:p>
        </p:txBody>
      </p:sp>
      <p:sp>
        <p:nvSpPr>
          <p:cNvPr id="2" name="文本框 1">
            <a:extLst>
              <a:ext uri="{FF2B5EF4-FFF2-40B4-BE49-F238E27FC236}">
                <a16:creationId xmlns:a16="http://schemas.microsoft.com/office/drawing/2014/main" id="{202B9289-9E78-FD49-FC8D-2EB7BEEEFE2D}"/>
              </a:ext>
            </a:extLst>
          </p:cNvPr>
          <p:cNvSpPr txBox="1"/>
          <p:nvPr/>
        </p:nvSpPr>
        <p:spPr>
          <a:xfrm>
            <a:off x="512274" y="1316216"/>
            <a:ext cx="11095107" cy="957250"/>
          </a:xfrm>
          <a:prstGeom prst="rect">
            <a:avLst/>
          </a:prstGeom>
          <a:noFill/>
        </p:spPr>
        <p:txBody>
          <a:bodyPr wrap="square" rtlCol="0">
            <a:spAutoFit/>
          </a:bodyPr>
          <a:lstStyle/>
          <a:p>
            <a:pPr>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空间表达描述了物体之间的空间方位关系。要准确理解文本中的空间语义，不仅需要语言知识，还需要调用空间认知能力，构建空间场景，并进行空间方位信息相关的推理。</a:t>
            </a:r>
          </a:p>
        </p:txBody>
      </p:sp>
      <p:sp>
        <p:nvSpPr>
          <p:cNvPr id="3" name="文本框 2">
            <a:extLst>
              <a:ext uri="{FF2B5EF4-FFF2-40B4-BE49-F238E27FC236}">
                <a16:creationId xmlns:a16="http://schemas.microsoft.com/office/drawing/2014/main" id="{67C91B9B-8E11-2B73-2FD5-B2C94B95A8EC}"/>
              </a:ext>
            </a:extLst>
          </p:cNvPr>
          <p:cNvSpPr txBox="1"/>
          <p:nvPr/>
        </p:nvSpPr>
        <p:spPr>
          <a:xfrm>
            <a:off x="5151396" y="5872182"/>
            <a:ext cx="1733168"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空间方位推理</a:t>
            </a:r>
          </a:p>
        </p:txBody>
      </p:sp>
      <p:pic>
        <p:nvPicPr>
          <p:cNvPr id="6" name="图形 5">
            <a:extLst>
              <a:ext uri="{FF2B5EF4-FFF2-40B4-BE49-F238E27FC236}">
                <a16:creationId xmlns:a16="http://schemas.microsoft.com/office/drawing/2014/main" id="{2E9B64CE-B075-7D97-7413-9E9551544620}"/>
              </a:ext>
            </a:extLst>
          </p:cNvPr>
          <p:cNvPicPr>
            <a:picLocks noChangeAspect="1"/>
          </p:cNvPicPr>
          <p:nvPr>
            <p:custDataLst>
              <p:tags r:id="rId2"/>
            </p:custDataLst>
          </p:nvPr>
        </p:nvPicPr>
        <p:blipFill>
          <a:blip r:embed="rId7">
            <a:extLst>
              <a:ext uri="{96DAC541-7B7A-43D3-8B79-37D633B846F1}">
                <asvg:svgBlip xmlns:asvg="http://schemas.microsoft.com/office/drawing/2016/SVG/main" r:embed="rId8"/>
              </a:ext>
            </a:extLst>
          </a:blip>
          <a:stretch>
            <a:fillRect/>
          </a:stretch>
        </p:blipFill>
        <p:spPr>
          <a:xfrm>
            <a:off x="676133" y="3994010"/>
            <a:ext cx="2138171" cy="1945509"/>
          </a:xfrm>
          <a:prstGeom prst="rect">
            <a:avLst/>
          </a:prstGeom>
        </p:spPr>
      </p:pic>
      <p:sp>
        <p:nvSpPr>
          <p:cNvPr id="7" name="对话气泡: 椭圆形 6">
            <a:extLst>
              <a:ext uri="{FF2B5EF4-FFF2-40B4-BE49-F238E27FC236}">
                <a16:creationId xmlns:a16="http://schemas.microsoft.com/office/drawing/2014/main" id="{BE4598D0-AA56-F281-8C0B-D9B575976D1B}"/>
              </a:ext>
            </a:extLst>
          </p:cNvPr>
          <p:cNvSpPr/>
          <p:nvPr/>
        </p:nvSpPr>
        <p:spPr>
          <a:xfrm>
            <a:off x="2579936" y="2348345"/>
            <a:ext cx="2968809" cy="2015837"/>
          </a:xfrm>
          <a:prstGeom prst="wedgeEllipseCallout">
            <a:avLst>
              <a:gd name="adj1" fmla="val -59436"/>
              <a:gd name="adj2" fmla="val 4822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A174631F-FB9B-6FAC-1BC2-F3FDC04D0EF5}"/>
              </a:ext>
            </a:extLst>
          </p:cNvPr>
          <p:cNvSpPr txBox="1"/>
          <p:nvPr/>
        </p:nvSpPr>
        <p:spPr>
          <a:xfrm>
            <a:off x="2864871" y="2565692"/>
            <a:ext cx="2839081" cy="1522917"/>
          </a:xfrm>
          <a:prstGeom prst="rect">
            <a:avLst/>
          </a:prstGeom>
          <a:noFill/>
        </p:spPr>
        <p:txBody>
          <a:bodyPr wrap="square" rtlCol="0">
            <a:spAutoFit/>
          </a:bodyPr>
          <a:lstStyle/>
          <a:p>
            <a:pPr>
              <a:lnSpc>
                <a:spcPct val="150000"/>
              </a:lnSpc>
            </a:pPr>
            <a:r>
              <a:rPr lang="zh-CN" altLang="en-US" sz="16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喂，你好，你的外卖到了，我给你放在正对大门右手边的架子的第二层了。放在一个红色箱子旁边。</a:t>
            </a:r>
          </a:p>
        </p:txBody>
      </p:sp>
      <p:pic>
        <p:nvPicPr>
          <p:cNvPr id="10" name="图形 9">
            <a:extLst>
              <a:ext uri="{FF2B5EF4-FFF2-40B4-BE49-F238E27FC236}">
                <a16:creationId xmlns:a16="http://schemas.microsoft.com/office/drawing/2014/main" id="{1E0A9B8D-132C-5627-2C0A-FBC1B28CF4A7}"/>
              </a:ext>
            </a:extLst>
          </p:cNvPr>
          <p:cNvPicPr>
            <a:picLocks noChangeAspect="1"/>
          </p:cNvPicPr>
          <p:nvPr>
            <p:custDataLst>
              <p:tags r:id="rId3"/>
            </p:custDataLst>
          </p:nvPr>
        </p:nvPicPr>
        <p:blipFill>
          <a:blip r:embed="rId9">
            <a:extLst>
              <a:ext uri="{96DAC541-7B7A-43D3-8B79-37D633B846F1}">
                <asvg:svgBlip xmlns:asvg="http://schemas.microsoft.com/office/drawing/2016/SVG/main" r:embed="rId10"/>
              </a:ext>
            </a:extLst>
          </a:blip>
          <a:stretch>
            <a:fillRect/>
          </a:stretch>
        </p:blipFill>
        <p:spPr>
          <a:xfrm>
            <a:off x="7030184" y="3327150"/>
            <a:ext cx="1187248" cy="2769390"/>
          </a:xfrm>
          <a:prstGeom prst="rect">
            <a:avLst/>
          </a:prstGeom>
        </p:spPr>
      </p:pic>
      <p:sp>
        <p:nvSpPr>
          <p:cNvPr id="66" name="箭头: 下 65">
            <a:extLst>
              <a:ext uri="{FF2B5EF4-FFF2-40B4-BE49-F238E27FC236}">
                <a16:creationId xmlns:a16="http://schemas.microsoft.com/office/drawing/2014/main" id="{4DA863E8-AC93-82F5-4B43-2D49DCEAECEF}"/>
              </a:ext>
            </a:extLst>
          </p:cNvPr>
          <p:cNvSpPr>
            <a:spLocks noChangeAspect="1"/>
          </p:cNvSpPr>
          <p:nvPr/>
        </p:nvSpPr>
        <p:spPr>
          <a:xfrm rot="16200000">
            <a:off x="5862799" y="4023088"/>
            <a:ext cx="430909" cy="540154"/>
          </a:xfrm>
          <a:prstGeom prst="downArrow">
            <a:avLst/>
          </a:prstGeom>
          <a:solidFill>
            <a:schemeClr val="tx2">
              <a:alpha val="30000"/>
            </a:schemeClr>
          </a:solidFill>
          <a:ln w="6055" cap="flat">
            <a:noFill/>
            <a:prstDash val="solid"/>
            <a:miter/>
          </a:ln>
        </p:spPr>
        <p:txBody>
          <a:bodyPr rtlCol="0" anchor="ctr"/>
          <a:lstStyle/>
          <a:p>
            <a:endParaRPr lang="zh-CN" altLang="en-US">
              <a:solidFill>
                <a:schemeClr val="tx1"/>
              </a:solidFill>
              <a:latin typeface="Arial" panose="020B0604020202020204" pitchFamily="34" charset="0"/>
              <a:ea typeface="微软雅黑" panose="020B0503020204020204" pitchFamily="34" charset="-122"/>
            </a:endParaRPr>
          </a:p>
        </p:txBody>
      </p:sp>
      <p:sp>
        <p:nvSpPr>
          <p:cNvPr id="70" name="思想气泡: 云 69">
            <a:extLst>
              <a:ext uri="{FF2B5EF4-FFF2-40B4-BE49-F238E27FC236}">
                <a16:creationId xmlns:a16="http://schemas.microsoft.com/office/drawing/2014/main" id="{188F5EA1-09E7-041C-2962-A56AD0706D36}"/>
              </a:ext>
            </a:extLst>
          </p:cNvPr>
          <p:cNvSpPr/>
          <p:nvPr/>
        </p:nvSpPr>
        <p:spPr>
          <a:xfrm>
            <a:off x="8481843" y="2565692"/>
            <a:ext cx="1368739" cy="1080708"/>
          </a:xfrm>
          <a:prstGeom prst="cloudCallout">
            <a:avLst>
              <a:gd name="adj1" fmla="val -87015"/>
              <a:gd name="adj2" fmla="val 40178"/>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文本框 70">
            <a:extLst>
              <a:ext uri="{FF2B5EF4-FFF2-40B4-BE49-F238E27FC236}">
                <a16:creationId xmlns:a16="http://schemas.microsoft.com/office/drawing/2014/main" id="{AB432053-DD0A-5D9E-5D7C-18E444F17062}"/>
              </a:ext>
            </a:extLst>
          </p:cNvPr>
          <p:cNvSpPr txBox="1"/>
          <p:nvPr/>
        </p:nvSpPr>
        <p:spPr>
          <a:xfrm>
            <a:off x="8709253" y="2732744"/>
            <a:ext cx="902811" cy="523220"/>
          </a:xfrm>
          <a:prstGeom prst="rect">
            <a:avLst/>
          </a:prstGeom>
          <a:noFill/>
        </p:spPr>
        <p:txBody>
          <a:bodyPr wrap="none" rtlCol="0">
            <a:spAutoFit/>
          </a:bodyPr>
          <a:lstStyle/>
          <a:p>
            <a:pPr algn="ctr"/>
            <a:r>
              <a:rPr lang="en-US" altLang="zh-CN" sz="28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endParaRPr lang="zh-CN" altLang="en-US" sz="28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endParaRPr>
          </a:p>
        </p:txBody>
      </p:sp>
      <p:sp>
        <p:nvSpPr>
          <p:cNvPr id="5" name="文本框 4">
            <a:extLst>
              <a:ext uri="{FF2B5EF4-FFF2-40B4-BE49-F238E27FC236}">
                <a16:creationId xmlns:a16="http://schemas.microsoft.com/office/drawing/2014/main" id="{0B59C527-03D0-C36D-4CE4-746B2CDE3410}"/>
              </a:ext>
            </a:extLst>
          </p:cNvPr>
          <p:cNvSpPr txBox="1"/>
          <p:nvPr/>
        </p:nvSpPr>
        <p:spPr>
          <a:xfrm>
            <a:off x="528706" y="961677"/>
            <a:ext cx="1733168"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空间方位推理</a:t>
            </a:r>
          </a:p>
        </p:txBody>
      </p:sp>
      <p:grpSp>
        <p:nvGrpSpPr>
          <p:cNvPr id="9" name="组合 8">
            <a:extLst>
              <a:ext uri="{FF2B5EF4-FFF2-40B4-BE49-F238E27FC236}">
                <a16:creationId xmlns:a16="http://schemas.microsoft.com/office/drawing/2014/main" id="{26AE622E-1DAD-758A-3CBC-46F5A2D749AD}"/>
              </a:ext>
            </a:extLst>
          </p:cNvPr>
          <p:cNvGrpSpPr/>
          <p:nvPr/>
        </p:nvGrpSpPr>
        <p:grpSpPr>
          <a:xfrm>
            <a:off x="0" y="6458090"/>
            <a:ext cx="12222891" cy="523220"/>
            <a:chOff x="0" y="6458090"/>
            <a:chExt cx="12222891" cy="523220"/>
          </a:xfrm>
        </p:grpSpPr>
        <p:sp>
          <p:nvSpPr>
            <p:cNvPr id="72" name="矩形 71">
              <a:extLst>
                <a:ext uri="{FF2B5EF4-FFF2-40B4-BE49-F238E27FC236}">
                  <a16:creationId xmlns:a16="http://schemas.microsoft.com/office/drawing/2014/main" id="{29D74EE1-C91D-2F84-BE27-B5E931BA4635}"/>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3" name="文本框 72">
              <a:extLst>
                <a:ext uri="{FF2B5EF4-FFF2-40B4-BE49-F238E27FC236}">
                  <a16:creationId xmlns:a16="http://schemas.microsoft.com/office/drawing/2014/main" id="{AAAA72FB-39BF-8718-6AA4-60C50461A88D}"/>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07</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75" name="椭圆 74">
              <a:extLst>
                <a:ext uri="{FF2B5EF4-FFF2-40B4-BE49-F238E27FC236}">
                  <a16:creationId xmlns:a16="http://schemas.microsoft.com/office/drawing/2014/main" id="{57E446E0-65C1-5546-0BBC-2DA028BCC89D}"/>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3DA120D0-DB3E-3D95-9076-B1393DFAFD43}"/>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80B48362-77D6-A5DC-F37C-F8888CFABB04}"/>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CC04984E-1617-847A-C33E-21B6EE566BAF}"/>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41766BCB-F1FA-EE74-69BB-76F7698CF4A8}"/>
                </a:ext>
              </a:extLst>
            </p:cNvPr>
            <p:cNvSpPr/>
            <p:nvPr/>
          </p:nvSpPr>
          <p:spPr>
            <a:xfrm>
              <a:off x="1723401" y="6700766"/>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9D1EE628-3DEA-F0E2-5AFC-2D8CEDDAF2FA}"/>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EE6EF45F-3BEA-9F09-0363-CCB6EC683312}"/>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FDA43C4A-7359-C9E8-42AC-4CEFE361BCF7}"/>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63DF5EF5-CCBF-671F-0E64-6E159DA52BCC}"/>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51CDAB94-125D-E608-35BD-68986515D019}"/>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9D142388-2A94-E054-8B8B-8DEFEAD5E013}"/>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6A1F3E81-1DEA-B78F-64D9-49DC54CE93D1}"/>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EE8B3761-E438-D474-F26D-0EE836FA3DBC}"/>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C53CC4BE-AE8A-A2CE-CFDD-AD32CBBD0A74}"/>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D9E7CA4E-D1CF-F7CE-69F3-8AC9B16771BE}"/>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211E18EF-D450-718C-494D-F267F843836C}"/>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32A152E0-BC55-857A-55D3-B727B36C71A7}"/>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266A8C34-E36B-995D-9506-645B0712D6FF}"/>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7BA9269C-F04F-2433-D071-D32776916CFA}"/>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a:extLst>
                <a:ext uri="{FF2B5EF4-FFF2-40B4-BE49-F238E27FC236}">
                  <a16:creationId xmlns:a16="http://schemas.microsoft.com/office/drawing/2014/main" id="{CBBCE7CE-6DE3-EB44-A0DF-D2140266DE41}"/>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a:extLst>
                <a:ext uri="{FF2B5EF4-FFF2-40B4-BE49-F238E27FC236}">
                  <a16:creationId xmlns:a16="http://schemas.microsoft.com/office/drawing/2014/main" id="{ADAE47B9-0E4C-8C5B-1D01-B09F385897AF}"/>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a:extLst>
                <a:ext uri="{FF2B5EF4-FFF2-40B4-BE49-F238E27FC236}">
                  <a16:creationId xmlns:a16="http://schemas.microsoft.com/office/drawing/2014/main" id="{CBB7DB26-1247-6815-347C-EDF14B2067AB}"/>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a16="http://schemas.microsoft.com/office/drawing/2014/main" id="{0C5CD1EE-F6FE-3BC5-F566-5091C289913D}"/>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a:extLst>
                <a:ext uri="{FF2B5EF4-FFF2-40B4-BE49-F238E27FC236}">
                  <a16:creationId xmlns:a16="http://schemas.microsoft.com/office/drawing/2014/main" id="{84A22C36-18E9-EFA1-3BDB-D18CC711C411}"/>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AECFA90C-B0C9-7A5D-37CF-A9B7FBD3E92A}"/>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7763509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822BC1-ED7F-9B8E-B501-E392607D6686}"/>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8037FAF4-1AD0-144B-4A9D-64EF0A569E04}"/>
              </a:ext>
            </a:extLst>
          </p:cNvPr>
          <p:cNvPicPr>
            <a:picLocks noChangeAspect="1"/>
          </p:cNvPicPr>
          <p:nvPr/>
        </p:nvPicPr>
        <p:blipFill>
          <a:blip r:embed="rId7"/>
          <a:stretch>
            <a:fillRect/>
          </a:stretch>
        </p:blipFill>
        <p:spPr>
          <a:xfrm>
            <a:off x="0" y="0"/>
            <a:ext cx="12192000" cy="6858000"/>
          </a:xfrm>
          <a:prstGeom prst="rect">
            <a:avLst/>
          </a:prstGeom>
        </p:spPr>
      </p:pic>
      <p:grpSp>
        <p:nvGrpSpPr>
          <p:cNvPr id="11" name="组合 10">
            <a:extLst>
              <a:ext uri="{FF2B5EF4-FFF2-40B4-BE49-F238E27FC236}">
                <a16:creationId xmlns:a16="http://schemas.microsoft.com/office/drawing/2014/main" id="{5CCB2E75-B73E-547D-F146-00FC3D35F7CF}"/>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0AD994E0-F6A5-1AFD-58E1-748320C42F33}"/>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0B59EE1B-9BF5-22C4-3DA9-BD9A170DBC0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96DBA83B-40C2-76AD-4093-48AC0772C970}"/>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C009AE68-545B-635C-659B-F766790E5F1D}"/>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D3432825-3462-BE89-0994-D4C9BD12886D}"/>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CA8BB013-AE67-A4BA-C7A1-B8F03E2F2F07}"/>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A8372FA3-0B14-4515-743D-60931DC9193E}"/>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DA6C202D-D4EE-0A13-4AD3-19BFCDD3C0FD}"/>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250347B3-F448-7A4B-D7E9-B04E00AE0ABF}"/>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619AE78B-3242-2B09-DC78-DC6AACC81975}"/>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EFD5C362-4A52-F852-D700-71275DB6C1E9}"/>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5842F447-CD2E-BE70-6C69-28CE22E1CA7F}"/>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70897B68-8FD5-48B0-09FF-EFB0B8320AB8}"/>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A4225306-1A00-FC97-3927-C63FA3B60A50}"/>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7BCFFA38-31E6-E05D-C821-FE6118531806}"/>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A59E47BD-DC3F-EA39-B99E-703CFE307B2E}"/>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1BBB72DF-8734-951F-2231-12A84E1FED1E}"/>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9AA8F979-7752-D40F-25E3-EA06F9C93A8D}"/>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6F30A5F9-3023-D12C-4351-08A90773BED0}"/>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84C8ED5B-FE18-DE25-EFF9-5C41E5094961}"/>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9F3BEA3A-15F7-FB60-9138-C59F7AA0C3B3}"/>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222A663F-1B80-1EF2-6617-267641E45F92}"/>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AFF483DA-0214-342E-A267-E1274F3D11A2}"/>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6394660E-B12C-3FBE-526D-2002735A2FDC}"/>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905BE96C-7661-7583-4562-9ACBEE625FED}"/>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710CDC44-30B9-3FDA-C34A-CC4BB5EC6BB5}"/>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EBE9256A-958E-D8C7-1BD6-0DBF06DB51B9}"/>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974B0144-9FE9-6929-141F-BE4421243128}"/>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E6498953-E01F-8F33-8451-1B720F6A149A}"/>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F1B0D16A-86DE-D227-B827-604B68101301}"/>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712E266A-06F4-9811-0347-8B71B13747B3}"/>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9E4433B3-89F3-9A62-6333-F863988EB0F5}"/>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87A890D7-9F00-50A6-5A0C-45510EAD914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314466DF-C000-D33A-3680-2537AB233CF7}"/>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D2CD908C-5AB0-D89B-00B9-FA31FD67689E}"/>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E3E66137-0A15-0CD3-6EB8-7BF899265AFA}"/>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5770061D-BCF7-168F-F2F3-5D0D026C2296}"/>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53653D8F-3261-D4BD-DA04-2481EDDC18F3}"/>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39D2566E-F307-2012-AFB8-96CEBDF42DF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7855754B-DC68-9777-266F-3690C412990E}"/>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35B9FDAC-6DD0-C6D2-7517-BDC167990823}"/>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819AF469-C783-7DAC-3DAD-7A5074B49B73}"/>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8013A3EC-8E97-8901-01CC-42E39CA87CA7}"/>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DE219E96-FFAE-B935-0DD4-E1AA85404F41}"/>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5AEDE2E6-494F-BABE-E2AF-0BB572048907}"/>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A86DB7E0-E095-89B0-4DD6-98C8C7952E51}"/>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39F5EE22-4165-58EE-641A-87918B0670F7}"/>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497D961D-5839-779A-8D45-F4829ACFCC8A}"/>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E06C1749-A9CB-33E4-B72B-E29C8B28DB72}"/>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9E2E9603-AB39-CDE9-681F-1201346A04C2}"/>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87545C9A-E9B4-7769-8E48-77E51CA34B04}"/>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01D93AD3-0258-DD02-A9C8-6B27D551D36A}"/>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FB0DE2FB-E5B1-F347-67F7-5B3CB4F6D9EC}"/>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0C8DA783-B7F8-7D0F-9ABF-7EA4DBA77F83}"/>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607AA855-21DA-58AF-FB68-1F518D02EA84}"/>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834D0272-1EDB-E15B-0BB8-A0C105B05B3D}"/>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B57AED48-84EE-A164-582D-8AB47EAEE462}"/>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AB07DB1A-814A-EC2D-0619-B14E25DC0D1B}"/>
              </a:ext>
            </a:extLst>
          </p:cNvPr>
          <p:cNvSpPr txBox="1"/>
          <p:nvPr/>
        </p:nvSpPr>
        <p:spPr>
          <a:xfrm>
            <a:off x="-259431" y="6535034"/>
            <a:ext cx="2484000" cy="369332"/>
          </a:xfrm>
          <a:prstGeom prst="rect">
            <a:avLst/>
          </a:prstGeom>
          <a:noFill/>
        </p:spPr>
        <p:txBody>
          <a:bodyPr wrap="none" rtlCol="0" anchor="ctr" anchorCtr="1">
            <a:noAutofit/>
          </a:bodyPr>
          <a:lstStyle/>
          <a:p>
            <a:r>
              <a:rPr lang="zh-CN" altLang="en-US" dirty="0">
                <a:solidFill>
                  <a:schemeClr val="bg1"/>
                </a:solidFill>
                <a:latin typeface="微软雅黑 Light" panose="020B0502040204020203" pitchFamily="34" charset="-122"/>
                <a:ea typeface="微软雅黑 Light" panose="020B0502040204020203" pitchFamily="34" charset="-122"/>
              </a:rPr>
              <a:t>文本</a:t>
            </a:r>
          </a:p>
        </p:txBody>
      </p:sp>
      <p:sp>
        <p:nvSpPr>
          <p:cNvPr id="104" name="Body-1">
            <a:extLst>
              <a:ext uri="{FF2B5EF4-FFF2-40B4-BE49-F238E27FC236}">
                <a16:creationId xmlns:a16="http://schemas.microsoft.com/office/drawing/2014/main" id="{2E8685CA-6CBF-72FD-7856-6048AB9F2FE3}"/>
              </a:ext>
            </a:extLst>
          </p:cNvPr>
          <p:cNvSpPr txBox="1"/>
          <p:nvPr>
            <p:custDataLst>
              <p:tags r:id="rId1"/>
            </p:custDataLst>
          </p:nvPr>
        </p:nvSpPr>
        <p:spPr>
          <a:xfrm>
            <a:off x="420360" y="105116"/>
            <a:ext cx="4824740" cy="63767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rPr>
              <a:t>研究背景</a:t>
            </a:r>
            <a:endParaRPr kumimoji="0" lang="en-GB"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endParaRPr>
          </a:p>
        </p:txBody>
      </p:sp>
      <p:pic>
        <p:nvPicPr>
          <p:cNvPr id="9" name="图形 8">
            <a:extLst>
              <a:ext uri="{FF2B5EF4-FFF2-40B4-BE49-F238E27FC236}">
                <a16:creationId xmlns:a16="http://schemas.microsoft.com/office/drawing/2014/main" id="{6EC1FB57-96AE-EF99-5669-14E04C327CB7}"/>
              </a:ext>
            </a:extLst>
          </p:cNvPr>
          <p:cNvPicPr>
            <a:picLocks noChangeAspect="1"/>
          </p:cNvPicPr>
          <p:nvPr>
            <p:custDataLst>
              <p:tags r:id="rId2"/>
            </p:custDataLst>
          </p:nvPr>
        </p:nvPicPr>
        <p:blipFill>
          <a:blip r:embed="rId8">
            <a:extLst>
              <a:ext uri="{96DAC541-7B7A-43D3-8B79-37D633B846F1}">
                <asvg:svgBlip xmlns:asvg="http://schemas.microsoft.com/office/drawing/2016/SVG/main" r:embed="rId9"/>
              </a:ext>
            </a:extLst>
          </a:blip>
          <a:stretch>
            <a:fillRect/>
          </a:stretch>
        </p:blipFill>
        <p:spPr>
          <a:xfrm>
            <a:off x="3905205" y="1389347"/>
            <a:ext cx="1762125" cy="3429000"/>
          </a:xfrm>
          <a:prstGeom prst="rect">
            <a:avLst/>
          </a:prstGeom>
        </p:spPr>
      </p:pic>
      <p:pic>
        <p:nvPicPr>
          <p:cNvPr id="73" name="图形 72">
            <a:extLst>
              <a:ext uri="{FF2B5EF4-FFF2-40B4-BE49-F238E27FC236}">
                <a16:creationId xmlns:a16="http://schemas.microsoft.com/office/drawing/2014/main" id="{D0798706-E1B9-DEB1-7C2E-E2F1BA836BD2}"/>
              </a:ext>
            </a:extLst>
          </p:cNvPr>
          <p:cNvPicPr>
            <a:picLocks noChangeAspect="1"/>
          </p:cNvPicPr>
          <p:nvPr>
            <p:custDataLst>
              <p:tags r:id="rId3"/>
            </p:custDataLst>
          </p:nvPr>
        </p:nvPicPr>
        <p:blipFill>
          <a:blip r:embed="rId10">
            <a:extLst>
              <a:ext uri="{96DAC541-7B7A-43D3-8B79-37D633B846F1}">
                <asvg:svgBlip xmlns:asvg="http://schemas.microsoft.com/office/drawing/2016/SVG/main" r:embed="rId11"/>
              </a:ext>
            </a:extLst>
          </a:blip>
          <a:stretch>
            <a:fillRect/>
          </a:stretch>
        </p:blipFill>
        <p:spPr>
          <a:xfrm>
            <a:off x="5667330" y="1839970"/>
            <a:ext cx="3319976" cy="2625240"/>
          </a:xfrm>
          <a:prstGeom prst="rect">
            <a:avLst/>
          </a:prstGeom>
        </p:spPr>
      </p:pic>
      <p:pic>
        <p:nvPicPr>
          <p:cNvPr id="76" name="图形 75">
            <a:extLst>
              <a:ext uri="{FF2B5EF4-FFF2-40B4-BE49-F238E27FC236}">
                <a16:creationId xmlns:a16="http://schemas.microsoft.com/office/drawing/2014/main" id="{0BAA34EF-EFAB-BB5A-96E9-2345908EC25B}"/>
              </a:ext>
            </a:extLst>
          </p:cNvPr>
          <p:cNvPicPr>
            <a:picLocks noChangeAspect="1"/>
          </p:cNvPicPr>
          <p:nvPr>
            <p:custDataLst>
              <p:tags r:id="rId4"/>
            </p:custDataLst>
          </p:nvPr>
        </p:nvPicPr>
        <p:blipFill>
          <a:blip r:embed="rId12">
            <a:extLst>
              <a:ext uri="{96DAC541-7B7A-43D3-8B79-37D633B846F1}">
                <asvg:svgBlip xmlns:asvg="http://schemas.microsoft.com/office/drawing/2016/SVG/main" r:embed="rId13"/>
              </a:ext>
            </a:extLst>
          </a:blip>
          <a:stretch>
            <a:fillRect/>
          </a:stretch>
        </p:blipFill>
        <p:spPr>
          <a:xfrm>
            <a:off x="6481935" y="2993735"/>
            <a:ext cx="454629" cy="435265"/>
          </a:xfrm>
          <a:prstGeom prst="rect">
            <a:avLst/>
          </a:prstGeom>
        </p:spPr>
      </p:pic>
      <p:grpSp>
        <p:nvGrpSpPr>
          <p:cNvPr id="79" name="组合 78">
            <a:extLst>
              <a:ext uri="{FF2B5EF4-FFF2-40B4-BE49-F238E27FC236}">
                <a16:creationId xmlns:a16="http://schemas.microsoft.com/office/drawing/2014/main" id="{CD9D5017-D825-C09D-2CDD-D6EDAE936400}"/>
              </a:ext>
            </a:extLst>
          </p:cNvPr>
          <p:cNvGrpSpPr/>
          <p:nvPr/>
        </p:nvGrpSpPr>
        <p:grpSpPr>
          <a:xfrm>
            <a:off x="6975265" y="3016770"/>
            <a:ext cx="307434" cy="369332"/>
            <a:chOff x="9407236" y="2043545"/>
            <a:chExt cx="394453" cy="429491"/>
          </a:xfrm>
        </p:grpSpPr>
        <p:sp>
          <p:nvSpPr>
            <p:cNvPr id="77" name="矩形 76">
              <a:extLst>
                <a:ext uri="{FF2B5EF4-FFF2-40B4-BE49-F238E27FC236}">
                  <a16:creationId xmlns:a16="http://schemas.microsoft.com/office/drawing/2014/main" id="{4CDE8C00-ABCC-46B2-1D93-9EC17822D368}"/>
                </a:ext>
              </a:extLst>
            </p:cNvPr>
            <p:cNvSpPr/>
            <p:nvPr/>
          </p:nvSpPr>
          <p:spPr>
            <a:xfrm>
              <a:off x="9407236" y="2043545"/>
              <a:ext cx="381000" cy="429491"/>
            </a:xfrm>
            <a:prstGeom prst="rect">
              <a:avLst/>
            </a:prstGeom>
            <a:noFill/>
            <a:ln w="412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文本框 77">
              <a:extLst>
                <a:ext uri="{FF2B5EF4-FFF2-40B4-BE49-F238E27FC236}">
                  <a16:creationId xmlns:a16="http://schemas.microsoft.com/office/drawing/2014/main" id="{E60CF660-DB77-2E1B-F856-9A6EE5A90143}"/>
                </a:ext>
              </a:extLst>
            </p:cNvPr>
            <p:cNvSpPr txBox="1"/>
            <p:nvPr/>
          </p:nvSpPr>
          <p:spPr>
            <a:xfrm>
              <a:off x="9501836" y="2043545"/>
              <a:ext cx="299853" cy="400110"/>
            </a:xfrm>
            <a:prstGeom prst="rect">
              <a:avLst/>
            </a:prstGeom>
            <a:noFill/>
          </p:spPr>
          <p:txBody>
            <a:bodyPr wrap="squar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p>
          </p:txBody>
        </p:sp>
      </p:grpSp>
      <p:grpSp>
        <p:nvGrpSpPr>
          <p:cNvPr id="80" name="组合 79">
            <a:extLst>
              <a:ext uri="{FF2B5EF4-FFF2-40B4-BE49-F238E27FC236}">
                <a16:creationId xmlns:a16="http://schemas.microsoft.com/office/drawing/2014/main" id="{6B107E95-548E-6FFC-007B-A05D392AC1AF}"/>
              </a:ext>
            </a:extLst>
          </p:cNvPr>
          <p:cNvGrpSpPr/>
          <p:nvPr/>
        </p:nvGrpSpPr>
        <p:grpSpPr>
          <a:xfrm>
            <a:off x="6174501" y="2999221"/>
            <a:ext cx="307434" cy="369332"/>
            <a:chOff x="9407236" y="2043545"/>
            <a:chExt cx="394453" cy="429491"/>
          </a:xfrm>
        </p:grpSpPr>
        <p:sp>
          <p:nvSpPr>
            <p:cNvPr id="81" name="矩形 80">
              <a:extLst>
                <a:ext uri="{FF2B5EF4-FFF2-40B4-BE49-F238E27FC236}">
                  <a16:creationId xmlns:a16="http://schemas.microsoft.com/office/drawing/2014/main" id="{22E9A928-AC77-C38F-E7D3-32A52812E185}"/>
                </a:ext>
              </a:extLst>
            </p:cNvPr>
            <p:cNvSpPr/>
            <p:nvPr/>
          </p:nvSpPr>
          <p:spPr>
            <a:xfrm>
              <a:off x="9407236" y="2043545"/>
              <a:ext cx="381000" cy="429491"/>
            </a:xfrm>
            <a:prstGeom prst="rect">
              <a:avLst/>
            </a:prstGeom>
            <a:noFill/>
            <a:ln w="412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文本框 81">
              <a:extLst>
                <a:ext uri="{FF2B5EF4-FFF2-40B4-BE49-F238E27FC236}">
                  <a16:creationId xmlns:a16="http://schemas.microsoft.com/office/drawing/2014/main" id="{CEF4AAFB-9B9B-2379-0D66-3C1B083ECA14}"/>
                </a:ext>
              </a:extLst>
            </p:cNvPr>
            <p:cNvSpPr txBox="1"/>
            <p:nvPr/>
          </p:nvSpPr>
          <p:spPr>
            <a:xfrm>
              <a:off x="9501836" y="2043545"/>
              <a:ext cx="299853" cy="400110"/>
            </a:xfrm>
            <a:prstGeom prst="rect">
              <a:avLst/>
            </a:prstGeom>
            <a:noFill/>
          </p:spPr>
          <p:txBody>
            <a:bodyPr wrap="squar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p>
          </p:txBody>
        </p:sp>
      </p:grpSp>
      <p:grpSp>
        <p:nvGrpSpPr>
          <p:cNvPr id="2" name="组合 1">
            <a:extLst>
              <a:ext uri="{FF2B5EF4-FFF2-40B4-BE49-F238E27FC236}">
                <a16:creationId xmlns:a16="http://schemas.microsoft.com/office/drawing/2014/main" id="{D6D8EAC0-30B8-C493-E568-DD9577130497}"/>
              </a:ext>
            </a:extLst>
          </p:cNvPr>
          <p:cNvGrpSpPr/>
          <p:nvPr/>
        </p:nvGrpSpPr>
        <p:grpSpPr>
          <a:xfrm>
            <a:off x="0" y="6458090"/>
            <a:ext cx="12222891" cy="523220"/>
            <a:chOff x="0" y="6458090"/>
            <a:chExt cx="12222891" cy="523220"/>
          </a:xfrm>
        </p:grpSpPr>
        <p:sp>
          <p:nvSpPr>
            <p:cNvPr id="5" name="矩形 4">
              <a:extLst>
                <a:ext uri="{FF2B5EF4-FFF2-40B4-BE49-F238E27FC236}">
                  <a16:creationId xmlns:a16="http://schemas.microsoft.com/office/drawing/2014/main" id="{E542B9E7-42F0-1DF1-5CE2-B50F92C60E31}"/>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文本框 5">
              <a:extLst>
                <a:ext uri="{FF2B5EF4-FFF2-40B4-BE49-F238E27FC236}">
                  <a16:creationId xmlns:a16="http://schemas.microsoft.com/office/drawing/2014/main" id="{F2169CF8-F191-02A8-697A-81CE34C27B1A}"/>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08</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7" name="椭圆 6">
              <a:extLst>
                <a:ext uri="{FF2B5EF4-FFF2-40B4-BE49-F238E27FC236}">
                  <a16:creationId xmlns:a16="http://schemas.microsoft.com/office/drawing/2014/main" id="{7EB9BA17-D559-E31B-59CE-CD134871730E}"/>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a16="http://schemas.microsoft.com/office/drawing/2014/main" id="{713C5D7B-DAA4-73AD-0BA1-6C1703D75880}"/>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0CA333B7-8D5D-817C-DC02-0853B818D34E}"/>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AA5C6FA3-F711-7B2C-679C-EF5526B5BC56}"/>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6720B20C-6969-7BC8-16EA-325B762FE2D6}"/>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a:extLst>
                <a:ext uri="{FF2B5EF4-FFF2-40B4-BE49-F238E27FC236}">
                  <a16:creationId xmlns:a16="http://schemas.microsoft.com/office/drawing/2014/main" id="{36C14518-8DC9-CB2D-1F99-BC03E3D58457}"/>
                </a:ext>
              </a:extLst>
            </p:cNvPr>
            <p:cNvSpPr/>
            <p:nvPr/>
          </p:nvSpPr>
          <p:spPr>
            <a:xfrm>
              <a:off x="2061229" y="6700766"/>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99235AC6-05F8-B727-9A53-25B9DCDB36E5}"/>
                </a:ext>
              </a:extLst>
            </p:cNvPr>
            <p:cNvSpPr/>
            <p:nvPr/>
          </p:nvSpPr>
          <p:spPr>
            <a:xfrm>
              <a:off x="2703854"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34F4096B-B8A7-65FC-F88F-DBF7B8DF87C3}"/>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DB5B2103-8360-1B41-C721-44453F313120}"/>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11642D84-0593-D2E5-3D72-0E02969D41C9}"/>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8EB78D72-3EEB-16A9-E5A6-7244CB945AA1}"/>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5373B288-6515-0ACC-19E7-A41B9000D621}"/>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DEB7A720-79ED-C6BD-84D2-170CBD8EC83A}"/>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D60ABA3E-7E93-D4D9-5362-052AA6541328}"/>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0C3918DB-D92F-F8E7-0A58-236F7E2E3D81}"/>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F66B4382-B9CE-BA5B-27C0-9E3C46D5B623}"/>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76EFFADC-45B9-382D-A010-8C0D7E9C54EC}"/>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F2446516-D64E-B847-0E85-CA34623AD175}"/>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21A1D6D9-2642-5616-42EF-B7CAEFCA7792}"/>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a:extLst>
                <a:ext uri="{FF2B5EF4-FFF2-40B4-BE49-F238E27FC236}">
                  <a16:creationId xmlns:a16="http://schemas.microsoft.com/office/drawing/2014/main" id="{4F3947E7-7DC3-2E4F-166B-E3C61FCDCA71}"/>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a:extLst>
                <a:ext uri="{FF2B5EF4-FFF2-40B4-BE49-F238E27FC236}">
                  <a16:creationId xmlns:a16="http://schemas.microsoft.com/office/drawing/2014/main" id="{F549CC32-EC2B-6FED-30DE-A90351E46E72}"/>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a:extLst>
                <a:ext uri="{FF2B5EF4-FFF2-40B4-BE49-F238E27FC236}">
                  <a16:creationId xmlns:a16="http://schemas.microsoft.com/office/drawing/2014/main" id="{3C9AB3CF-B83C-C7EA-F9F8-AD01719A6344}"/>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a16="http://schemas.microsoft.com/office/drawing/2014/main" id="{BB4B0F58-15FB-909D-1E44-4137E66B31B2}"/>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a:extLst>
                <a:ext uri="{FF2B5EF4-FFF2-40B4-BE49-F238E27FC236}">
                  <a16:creationId xmlns:a16="http://schemas.microsoft.com/office/drawing/2014/main" id="{B8B49FB5-A39F-F675-1498-D7D2EAF9DA97}"/>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80C72EC2-D00F-2CBA-FAC3-53E9CCB1D4D4}"/>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1332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14AA07-D2D4-6426-D0DD-6BC6F6252FD2}"/>
            </a:ext>
          </a:extLst>
        </p:cNvPr>
        <p:cNvGrpSpPr/>
        <p:nvPr/>
      </p:nvGrpSpPr>
      <p:grpSpPr>
        <a:xfrm>
          <a:off x="0" y="0"/>
          <a:ext cx="0" cy="0"/>
          <a:chOff x="0" y="0"/>
          <a:chExt cx="0" cy="0"/>
        </a:xfrm>
      </p:grpSpPr>
      <p:pic>
        <p:nvPicPr>
          <p:cNvPr id="4" name="图片 3">
            <a:extLst>
              <a:ext uri="{FF2B5EF4-FFF2-40B4-BE49-F238E27FC236}">
                <a16:creationId xmlns:a16="http://schemas.microsoft.com/office/drawing/2014/main" id="{72F5FBA9-681D-8CE7-3013-073FA81618ED}"/>
              </a:ext>
            </a:extLst>
          </p:cNvPr>
          <p:cNvPicPr>
            <a:picLocks noChangeAspect="1"/>
          </p:cNvPicPr>
          <p:nvPr/>
        </p:nvPicPr>
        <p:blipFill>
          <a:blip r:embed="rId4"/>
          <a:stretch>
            <a:fillRect/>
          </a:stretch>
        </p:blipFill>
        <p:spPr>
          <a:xfrm>
            <a:off x="25853" y="0"/>
            <a:ext cx="12192000" cy="6858000"/>
          </a:xfrm>
          <a:prstGeom prst="rect">
            <a:avLst/>
          </a:prstGeom>
        </p:spPr>
      </p:pic>
      <p:grpSp>
        <p:nvGrpSpPr>
          <p:cNvPr id="11" name="组合 10">
            <a:extLst>
              <a:ext uri="{FF2B5EF4-FFF2-40B4-BE49-F238E27FC236}">
                <a16:creationId xmlns:a16="http://schemas.microsoft.com/office/drawing/2014/main" id="{1004CE80-E869-5C0B-AE64-A8495A3B0872}"/>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D6CB1B5C-121D-DB7C-51DC-956D9D592002}"/>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FD4DF788-58DE-A5A1-45FF-66CE2BA18873}"/>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37599D3C-B492-98AA-69D7-61184333506F}"/>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A1DE9045-1892-C38F-8460-4820A637266C}"/>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46CC9507-4B3B-1950-0E67-FD57ADECF701}"/>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DCEBEDA2-89D7-ABD0-9ABE-D9F858D26396}"/>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A8592C77-3AED-A42D-BBC5-D6660AFBF4AA}"/>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04CEDBA8-EF5D-587A-A6DC-6C76EF3993F8}"/>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D53B93E6-BC66-FD3B-85D8-3D86A7CB734B}"/>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7407A631-06AE-01E2-2920-A4B1E42CB74A}"/>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55D9F977-B762-E62D-AA36-3360E389033C}"/>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CD4F37E7-CD97-9BAA-D2BF-CCFCD2720E65}"/>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2FD414C4-5303-B3CA-1F20-73B20E75642D}"/>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4066463C-E98C-0B85-D981-13E6F6B6DBF6}"/>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980B1467-C58D-6B92-6D03-9C269FC868EE}"/>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A27152E9-337D-58F0-23F2-64C0A69E4A70}"/>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0120AC01-7D42-99B5-A592-8D81CB17A28A}"/>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261D0497-D3D1-85AE-340A-F4CE7F110E44}"/>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416A30BB-3000-10D7-C793-B944F5AB949B}"/>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3C7606C2-CF87-BDAD-8F04-D5D47D54217B}"/>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FA7C57E2-B363-9E00-2B68-5C6117F472A4}"/>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18FC8A5D-615F-1925-EBC7-5838142DBAC3}"/>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04190A9F-5248-E8D6-8C7B-37BA7883818E}"/>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62DC1C79-418D-3C46-8D48-487F19865653}"/>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C613650F-A9D4-70E5-F4DB-E72B3EF33035}"/>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D1C6E410-DF75-D4CA-3F6A-D5FB75463D2A}"/>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9C458977-2C85-ECE9-9140-E215A28A4911}"/>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7269535A-F17F-A3EA-D799-034D951C2994}"/>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119C0FF3-5112-18F0-505D-5A098826471E}"/>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9789BE0F-4E7E-0AFA-070E-92CC14A42C97}"/>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A3C82AE8-59EF-E5E9-443A-CE3CCF3CF1F5}"/>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F15973E6-37E6-46B9-369E-36753E8D681F}"/>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10B11970-6BE6-CD9C-4611-A2F7B8713F7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7E173344-014F-DB68-17AF-C2108A1340F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7F5F01A8-A6E7-574B-1B04-B653524062FA}"/>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38DF456D-2C5C-2637-B866-A3BBA81B16C2}"/>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9D347466-B5FC-6FC4-E7BD-B136D3CE5F8E}"/>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D7B77A67-793F-CCFA-CFAB-737501CE8EA8}"/>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5ABA3B3F-DF06-EEDE-9F04-71C360A60320}"/>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11C6D41C-5454-AD7D-8833-D59299E839DB}"/>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5A8E9A80-01F7-5E84-39C6-D6E236E87980}"/>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3F6CE9C6-A1D3-1666-498E-2EACE013D9F1}"/>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FF615088-B73A-DECB-0809-E2D3CBE33B07}"/>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F3127A3C-8646-A8FD-DB34-560A950D4FC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A56ED10D-3D03-F4E4-FCED-EDB3E7C813F7}"/>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1B6F66DB-487C-1BB8-6D9E-1929C15AD574}"/>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D307A4B0-3533-2114-FB65-A8FC32BCBCB8}"/>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4E976EA1-6A3D-7E74-E7FE-E5B92A1953ED}"/>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71676D7F-6B4D-4429-B8D4-9E6B7AA8228A}"/>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D07DDEFA-B1A6-3F73-C1AF-55BE368110DC}"/>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E73B1C89-21E5-5C10-C492-2B470A7C96E3}"/>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EAFC8B68-A97F-0F19-130B-76A5618D9AC0}"/>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86D01B3E-6CCB-639C-B732-DB08D597CD69}"/>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B2E980BF-EAFB-0DD0-E6BF-EE89E0AFD3A2}"/>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67" name="组合 66">
            <a:extLst>
              <a:ext uri="{FF2B5EF4-FFF2-40B4-BE49-F238E27FC236}">
                <a16:creationId xmlns:a16="http://schemas.microsoft.com/office/drawing/2014/main" id="{43B279E2-BBF5-DC55-330E-DE4EE88287D7}"/>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C8B80CD6-B230-798E-DB58-25CB97EA6AF1}"/>
                </a:ext>
              </a:extLst>
            </p:cNvPr>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E3254500-D73E-752E-F876-3EEB80920A79}"/>
                </a:ext>
              </a:extLst>
            </p:cNvPr>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74" name="文本框 73">
            <a:extLst>
              <a:ext uri="{FF2B5EF4-FFF2-40B4-BE49-F238E27FC236}">
                <a16:creationId xmlns:a16="http://schemas.microsoft.com/office/drawing/2014/main" id="{B047EDD7-8939-2FCF-BF11-219162A822CB}"/>
              </a:ext>
            </a:extLst>
          </p:cNvPr>
          <p:cNvSpPr txBox="1"/>
          <p:nvPr/>
        </p:nvSpPr>
        <p:spPr>
          <a:xfrm>
            <a:off x="-259431" y="6535034"/>
            <a:ext cx="2484000" cy="369332"/>
          </a:xfrm>
          <a:prstGeom prst="rect">
            <a:avLst/>
          </a:prstGeom>
          <a:noFill/>
        </p:spPr>
        <p:txBody>
          <a:bodyPr wrap="none" rtlCol="0" anchor="ctr" anchorCtr="1">
            <a:noAutofit/>
          </a:bodyPr>
          <a:lstStyle/>
          <a:p>
            <a:r>
              <a:rPr lang="zh-CN" altLang="en-US" dirty="0">
                <a:solidFill>
                  <a:schemeClr val="bg1"/>
                </a:solidFill>
                <a:latin typeface="微软雅黑 Light" panose="020B0502040204020203" pitchFamily="34" charset="-122"/>
                <a:ea typeface="微软雅黑 Light" panose="020B0502040204020203" pitchFamily="34" charset="-122"/>
              </a:rPr>
              <a:t>文本</a:t>
            </a:r>
          </a:p>
        </p:txBody>
      </p:sp>
      <p:sp>
        <p:nvSpPr>
          <p:cNvPr id="104" name="Body-1">
            <a:extLst>
              <a:ext uri="{FF2B5EF4-FFF2-40B4-BE49-F238E27FC236}">
                <a16:creationId xmlns:a16="http://schemas.microsoft.com/office/drawing/2014/main" id="{317A2E3F-8A9C-92FF-F83E-CB2BE04F82E1}"/>
              </a:ext>
            </a:extLst>
          </p:cNvPr>
          <p:cNvSpPr txBox="1"/>
          <p:nvPr>
            <p:custDataLst>
              <p:tags r:id="rId1"/>
            </p:custDataLst>
          </p:nvPr>
        </p:nvSpPr>
        <p:spPr>
          <a:xfrm>
            <a:off x="420360" y="105116"/>
            <a:ext cx="4824740" cy="637675"/>
          </a:xfrm>
          <a:prstGeom prst="rect">
            <a:avLst/>
          </a:prstGeom>
          <a:noFill/>
        </p:spPr>
        <p:txBody>
          <a:bodyPr wrap="square" rtlCol="0">
            <a:spAutoFit/>
          </a:bodyPr>
          <a:lstStyle/>
          <a:p>
            <a:pPr marR="0" lvl="0" defTabSz="913765" rtl="0" eaLnBrk="1" fontAlgn="auto" latinLnBrk="0" hangingPunct="1">
              <a:lnSpc>
                <a:spcPct val="150000"/>
              </a:lnSpc>
              <a:buClrTx/>
              <a:buSzPct val="100000"/>
              <a:defRPr/>
            </a:pPr>
            <a:r>
              <a:rPr kumimoji="0" lang="zh-CN" altLang="en-US"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rPr>
              <a:t>空间方位推理知识库的构建</a:t>
            </a:r>
            <a:endParaRPr kumimoji="0" lang="en-GB" sz="2800" b="1" i="0" u="none" strike="noStrike" kern="1200" cap="none" spc="0" normalizeH="0" baseline="0" noProof="0" dirty="0">
              <a:ln>
                <a:noFill/>
              </a:ln>
              <a:effectLst/>
              <a:uLnTx/>
              <a:uFillTx/>
              <a:latin typeface="仿宋" panose="02010609060101010101" pitchFamily="49" charset="-122"/>
              <a:ea typeface="仿宋" panose="02010609060101010101" pitchFamily="49" charset="-122"/>
            </a:endParaRPr>
          </a:p>
        </p:txBody>
      </p:sp>
      <p:sp>
        <p:nvSpPr>
          <p:cNvPr id="123" name="文本框 122">
            <a:extLst>
              <a:ext uri="{FF2B5EF4-FFF2-40B4-BE49-F238E27FC236}">
                <a16:creationId xmlns:a16="http://schemas.microsoft.com/office/drawing/2014/main" id="{5B1974C9-970E-F7AE-5D6C-84AD71F584D4}"/>
              </a:ext>
            </a:extLst>
          </p:cNvPr>
          <p:cNvSpPr txBox="1"/>
          <p:nvPr/>
        </p:nvSpPr>
        <p:spPr>
          <a:xfrm>
            <a:off x="526269" y="1598664"/>
            <a:ext cx="10567322" cy="1880579"/>
          </a:xfrm>
          <a:prstGeom prst="rect">
            <a:avLst/>
          </a:prstGeom>
          <a:noFill/>
        </p:spPr>
        <p:txBody>
          <a:bodyPr wrap="square" rtlCol="0">
            <a:spAutoFit/>
          </a:bodyPr>
          <a:lstStyle/>
          <a:p>
            <a:pPr algn="just">
              <a:lnSpc>
                <a:spcPct val="150000"/>
              </a:lnSpc>
            </a:pP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一个空间实体并不是孤立的，一般总要与其它实体产生一定的空间关系，它们共同构成一个空间图式（</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Space Schema</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）。空间图式是对现实世界中无数具体的空间场景的抽象，如：桌上放着一本书、树上停着一只鸟、一艘渡轮正在渡河、一个人正横穿马路，等等，这些场景经抽象后形成的构型称为“空间图式”（</a:t>
            </a:r>
            <a:r>
              <a:rPr lang="en-US" altLang="zh-CN" sz="2000" b="1" dirty="0" err="1">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Talmy</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r>
              <a:rPr lang="en-US" altLang="zh-CN"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2005</a:t>
            </a: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a:t>
            </a:r>
          </a:p>
        </p:txBody>
      </p:sp>
      <p:sp>
        <p:nvSpPr>
          <p:cNvPr id="2" name="文本框 1">
            <a:extLst>
              <a:ext uri="{FF2B5EF4-FFF2-40B4-BE49-F238E27FC236}">
                <a16:creationId xmlns:a16="http://schemas.microsoft.com/office/drawing/2014/main" id="{0E9E1AA1-5E9F-A27B-883A-BD91A6A8B109}"/>
              </a:ext>
            </a:extLst>
          </p:cNvPr>
          <p:cNvSpPr txBox="1"/>
          <p:nvPr/>
        </p:nvSpPr>
        <p:spPr>
          <a:xfrm>
            <a:off x="482633" y="1076035"/>
            <a:ext cx="3281669" cy="400110"/>
          </a:xfrm>
          <a:prstGeom prst="rect">
            <a:avLst/>
          </a:prstGeom>
          <a:noFill/>
        </p:spPr>
        <p:txBody>
          <a:bodyPr wrap="none" rtlCol="0">
            <a:spAutoFit/>
          </a:bodyPr>
          <a:lstStyle/>
          <a:p>
            <a:pPr algn="ctr"/>
            <a:r>
              <a:rPr lang="zh-CN" altLang="en-US" sz="2000" b="1" dirty="0">
                <a:latin typeface="Times New Roman" panose="02020603050405020304" pitchFamily="18" charset="0"/>
                <a:ea typeface="仿宋" panose="02010609060101010101" pitchFamily="49" charset="-122"/>
                <a:cs typeface="Times New Roman" panose="02020603050405020304" pitchFamily="18" charset="0"/>
                <a:sym typeface="Arial" panose="020B0604020202020204" pitchFamily="34" charset="0"/>
              </a:rPr>
              <a:t>一、基于图式的形式化表达</a:t>
            </a:r>
          </a:p>
        </p:txBody>
      </p:sp>
      <p:pic>
        <p:nvPicPr>
          <p:cNvPr id="6" name="图片 5">
            <a:extLst>
              <a:ext uri="{FF2B5EF4-FFF2-40B4-BE49-F238E27FC236}">
                <a16:creationId xmlns:a16="http://schemas.microsoft.com/office/drawing/2014/main" id="{4B5D3A1A-6973-08BE-6783-1121586447FD}"/>
              </a:ext>
            </a:extLst>
          </p:cNvPr>
          <p:cNvPicPr>
            <a:picLocks/>
          </p:cNvPicPr>
          <p:nvPr/>
        </p:nvPicPr>
        <p:blipFill>
          <a:blip r:embed="rId5"/>
          <a:stretch>
            <a:fillRect/>
          </a:stretch>
        </p:blipFill>
        <p:spPr>
          <a:xfrm>
            <a:off x="1392381" y="3794207"/>
            <a:ext cx="3959235" cy="2254394"/>
          </a:xfrm>
          <a:prstGeom prst="rect">
            <a:avLst/>
          </a:prstGeom>
        </p:spPr>
      </p:pic>
      <p:sp>
        <p:nvSpPr>
          <p:cNvPr id="7" name="箭头: 下 6">
            <a:extLst>
              <a:ext uri="{FF2B5EF4-FFF2-40B4-BE49-F238E27FC236}">
                <a16:creationId xmlns:a16="http://schemas.microsoft.com/office/drawing/2014/main" id="{EF3F503B-B7E6-B40D-AC0B-7A25B9936B36}"/>
              </a:ext>
            </a:extLst>
          </p:cNvPr>
          <p:cNvSpPr>
            <a:spLocks noChangeAspect="1"/>
          </p:cNvSpPr>
          <p:nvPr/>
        </p:nvSpPr>
        <p:spPr>
          <a:xfrm rot="16200000">
            <a:off x="6223719" y="4651327"/>
            <a:ext cx="430909" cy="540154"/>
          </a:xfrm>
          <a:prstGeom prst="downArrow">
            <a:avLst/>
          </a:prstGeom>
          <a:solidFill>
            <a:schemeClr val="tx2">
              <a:alpha val="30000"/>
            </a:schemeClr>
          </a:solidFill>
          <a:ln w="6055" cap="flat">
            <a:noFill/>
            <a:prstDash val="solid"/>
            <a:miter/>
          </a:ln>
        </p:spPr>
        <p:txBody>
          <a:bodyPr rtlCol="0" anchor="ctr"/>
          <a:lstStyle/>
          <a:p>
            <a:endParaRPr lang="zh-CN" altLang="en-US">
              <a:solidFill>
                <a:schemeClr val="tx1"/>
              </a:solidFill>
              <a:latin typeface="Arial" panose="020B0604020202020204" pitchFamily="34" charset="0"/>
              <a:ea typeface="微软雅黑" panose="020B0503020204020204" pitchFamily="34" charset="-122"/>
            </a:endParaRPr>
          </a:p>
        </p:txBody>
      </p:sp>
      <p:sp>
        <p:nvSpPr>
          <p:cNvPr id="8" name="椭圆 7">
            <a:extLst>
              <a:ext uri="{FF2B5EF4-FFF2-40B4-BE49-F238E27FC236}">
                <a16:creationId xmlns:a16="http://schemas.microsoft.com/office/drawing/2014/main" id="{D6F96059-2CF7-C3D6-1044-176C3750E86D}"/>
              </a:ext>
            </a:extLst>
          </p:cNvPr>
          <p:cNvSpPr/>
          <p:nvPr/>
        </p:nvSpPr>
        <p:spPr>
          <a:xfrm>
            <a:off x="8320542" y="3794207"/>
            <a:ext cx="2239762" cy="2254394"/>
          </a:xfrm>
          <a:prstGeom prst="ellipse">
            <a:avLst/>
          </a:prstGeom>
          <a:noFill/>
          <a:ln>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不完整圆 8">
            <a:extLst>
              <a:ext uri="{FF2B5EF4-FFF2-40B4-BE49-F238E27FC236}">
                <a16:creationId xmlns:a16="http://schemas.microsoft.com/office/drawing/2014/main" id="{B960BF87-E1E3-AD2A-6CA6-AAA69D48E027}"/>
              </a:ext>
            </a:extLst>
          </p:cNvPr>
          <p:cNvSpPr/>
          <p:nvPr/>
        </p:nvSpPr>
        <p:spPr>
          <a:xfrm rot="7980772">
            <a:off x="9184113" y="3595576"/>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 name="不完整圆 9">
            <a:extLst>
              <a:ext uri="{FF2B5EF4-FFF2-40B4-BE49-F238E27FC236}">
                <a16:creationId xmlns:a16="http://schemas.microsoft.com/office/drawing/2014/main" id="{EE3B4CA7-F236-DE3C-CCF6-4CAB144AF769}"/>
              </a:ext>
            </a:extLst>
          </p:cNvPr>
          <p:cNvSpPr/>
          <p:nvPr/>
        </p:nvSpPr>
        <p:spPr>
          <a:xfrm rot="3943178">
            <a:off x="8283567" y="4385855"/>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6" name="不完整圆 65">
            <a:extLst>
              <a:ext uri="{FF2B5EF4-FFF2-40B4-BE49-F238E27FC236}">
                <a16:creationId xmlns:a16="http://schemas.microsoft.com/office/drawing/2014/main" id="{29A8C1F6-F593-69EE-D318-543E230B00E9}"/>
              </a:ext>
            </a:extLst>
          </p:cNvPr>
          <p:cNvSpPr/>
          <p:nvPr/>
        </p:nvSpPr>
        <p:spPr>
          <a:xfrm rot="11694642">
            <a:off x="10222536" y="4360476"/>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0" name="不完整圆 69">
            <a:extLst>
              <a:ext uri="{FF2B5EF4-FFF2-40B4-BE49-F238E27FC236}">
                <a16:creationId xmlns:a16="http://schemas.microsoft.com/office/drawing/2014/main" id="{9560E132-5A78-AC4C-D8AD-18546E286846}"/>
              </a:ext>
            </a:extLst>
          </p:cNvPr>
          <p:cNvSpPr/>
          <p:nvPr/>
        </p:nvSpPr>
        <p:spPr>
          <a:xfrm rot="437256">
            <a:off x="8480197" y="5476417"/>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1" name="不完整圆 70">
            <a:extLst>
              <a:ext uri="{FF2B5EF4-FFF2-40B4-BE49-F238E27FC236}">
                <a16:creationId xmlns:a16="http://schemas.microsoft.com/office/drawing/2014/main" id="{71E091EA-9C92-9D21-78F3-A6D2F12FA6D6}"/>
              </a:ext>
            </a:extLst>
          </p:cNvPr>
          <p:cNvSpPr/>
          <p:nvPr/>
        </p:nvSpPr>
        <p:spPr>
          <a:xfrm rot="16540892">
            <a:off x="9908905" y="5510733"/>
            <a:ext cx="512618" cy="512618"/>
          </a:xfrm>
          <a:prstGeom prst="pi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3" name="组合 2">
            <a:extLst>
              <a:ext uri="{FF2B5EF4-FFF2-40B4-BE49-F238E27FC236}">
                <a16:creationId xmlns:a16="http://schemas.microsoft.com/office/drawing/2014/main" id="{DDDAA69C-33A7-6CFF-28FE-B76BCF16A29F}"/>
              </a:ext>
            </a:extLst>
          </p:cNvPr>
          <p:cNvGrpSpPr/>
          <p:nvPr/>
        </p:nvGrpSpPr>
        <p:grpSpPr>
          <a:xfrm>
            <a:off x="0" y="6458090"/>
            <a:ext cx="12222891" cy="523220"/>
            <a:chOff x="0" y="6458090"/>
            <a:chExt cx="12222891" cy="523220"/>
          </a:xfrm>
        </p:grpSpPr>
        <p:sp>
          <p:nvSpPr>
            <p:cNvPr id="5" name="矩形 4">
              <a:extLst>
                <a:ext uri="{FF2B5EF4-FFF2-40B4-BE49-F238E27FC236}">
                  <a16:creationId xmlns:a16="http://schemas.microsoft.com/office/drawing/2014/main" id="{1224F2AD-E5E2-2FAB-D29A-FBAA6265CE01}"/>
                </a:ext>
              </a:extLst>
            </p:cNvPr>
            <p:cNvSpPr/>
            <p:nvPr/>
          </p:nvSpPr>
          <p:spPr>
            <a:xfrm>
              <a:off x="0" y="6643255"/>
              <a:ext cx="12192000" cy="261109"/>
            </a:xfrm>
            <a:prstGeom prst="rect">
              <a:avLst/>
            </a:prstGeom>
            <a:solidFill>
              <a:srgbClr val="8B001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2" name="文本框 71">
              <a:extLst>
                <a:ext uri="{FF2B5EF4-FFF2-40B4-BE49-F238E27FC236}">
                  <a16:creationId xmlns:a16="http://schemas.microsoft.com/office/drawing/2014/main" id="{7D444F34-2542-8B8D-A636-05BA3676A457}"/>
                </a:ext>
              </a:extLst>
            </p:cNvPr>
            <p:cNvSpPr txBox="1"/>
            <p:nvPr/>
          </p:nvSpPr>
          <p:spPr>
            <a:xfrm>
              <a:off x="11675946" y="6458090"/>
              <a:ext cx="546945" cy="523220"/>
            </a:xfrm>
            <a:prstGeom prst="rect">
              <a:avLst/>
            </a:prstGeom>
            <a:noFill/>
          </p:spPr>
          <p:txBody>
            <a:bodyPr wrap="none" rtlCol="0">
              <a:spAutoFit/>
            </a:bodyPr>
            <a:lstStyle/>
            <a:p>
              <a:r>
                <a:rPr lang="en-US" altLang="zh-CN" sz="2800" b="1" dirty="0">
                  <a:solidFill>
                    <a:schemeClr val="bg1"/>
                  </a:solidFill>
                  <a:latin typeface="黑体" panose="02010609060101010101" pitchFamily="49" charset="-122"/>
                  <a:ea typeface="黑体" panose="02010609060101010101" pitchFamily="49" charset="-122"/>
                </a:rPr>
                <a:t>09</a:t>
              </a:r>
              <a:endParaRPr lang="zh-CN" altLang="en-US" sz="2800" b="1" dirty="0">
                <a:solidFill>
                  <a:schemeClr val="bg1"/>
                </a:solidFill>
                <a:latin typeface="黑体" panose="02010609060101010101" pitchFamily="49" charset="-122"/>
                <a:ea typeface="黑体" panose="02010609060101010101" pitchFamily="49" charset="-122"/>
              </a:endParaRPr>
            </a:p>
          </p:txBody>
        </p:sp>
        <p:sp>
          <p:nvSpPr>
            <p:cNvPr id="73" name="椭圆 72">
              <a:extLst>
                <a:ext uri="{FF2B5EF4-FFF2-40B4-BE49-F238E27FC236}">
                  <a16:creationId xmlns:a16="http://schemas.microsoft.com/office/drawing/2014/main" id="{D15706C6-8A1A-0057-E207-0E2CEC895E57}"/>
                </a:ext>
              </a:extLst>
            </p:cNvPr>
            <p:cNvSpPr/>
            <p:nvPr/>
          </p:nvSpPr>
          <p:spPr>
            <a:xfrm>
              <a:off x="372089"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9FF307D1-9729-9857-5FBC-EB61CE35E035}"/>
                </a:ext>
              </a:extLst>
            </p:cNvPr>
            <p:cNvSpPr/>
            <p:nvPr/>
          </p:nvSpPr>
          <p:spPr>
            <a:xfrm>
              <a:off x="709917" y="6700763"/>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6" name="椭圆 75">
              <a:extLst>
                <a:ext uri="{FF2B5EF4-FFF2-40B4-BE49-F238E27FC236}">
                  <a16:creationId xmlns:a16="http://schemas.microsoft.com/office/drawing/2014/main" id="{0380D054-53FE-5C07-362E-5558E6AD0805}"/>
                </a:ext>
              </a:extLst>
            </p:cNvPr>
            <p:cNvSpPr/>
            <p:nvPr/>
          </p:nvSpPr>
          <p:spPr>
            <a:xfrm>
              <a:off x="1047745"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346C00FD-99E2-85A2-BDC9-CC7D7DC78E01}"/>
                </a:ext>
              </a:extLst>
            </p:cNvPr>
            <p:cNvSpPr/>
            <p:nvPr/>
          </p:nvSpPr>
          <p:spPr>
            <a:xfrm>
              <a:off x="1385573" y="6700765"/>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FA071C84-88CE-4973-2A20-1CA21A51D53C}"/>
                </a:ext>
              </a:extLst>
            </p:cNvPr>
            <p:cNvSpPr/>
            <p:nvPr/>
          </p:nvSpPr>
          <p:spPr>
            <a:xfrm>
              <a:off x="1723401"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00754FEE-CF4B-F533-3551-AB6FC56BC9BB}"/>
                </a:ext>
              </a:extLst>
            </p:cNvPr>
            <p:cNvSpPr/>
            <p:nvPr/>
          </p:nvSpPr>
          <p:spPr>
            <a:xfrm>
              <a:off x="2061229" y="670076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a:extLst>
                <a:ext uri="{FF2B5EF4-FFF2-40B4-BE49-F238E27FC236}">
                  <a16:creationId xmlns:a16="http://schemas.microsoft.com/office/drawing/2014/main" id="{ADB4B30A-F996-F18F-066F-AB98C7BE03DF}"/>
                </a:ext>
              </a:extLst>
            </p:cNvPr>
            <p:cNvSpPr/>
            <p:nvPr/>
          </p:nvSpPr>
          <p:spPr>
            <a:xfrm>
              <a:off x="2703854" y="6700768"/>
              <a:ext cx="126662" cy="126662"/>
            </a:xfrm>
            <a:prstGeom prst="ellipse">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a:extLst>
                <a:ext uri="{FF2B5EF4-FFF2-40B4-BE49-F238E27FC236}">
                  <a16:creationId xmlns:a16="http://schemas.microsoft.com/office/drawing/2014/main" id="{B1C4254E-F65B-CA79-87CB-A554FEE6A78E}"/>
                </a:ext>
              </a:extLst>
            </p:cNvPr>
            <p:cNvSpPr/>
            <p:nvPr/>
          </p:nvSpPr>
          <p:spPr>
            <a:xfrm>
              <a:off x="3041682" y="6700768"/>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97DC8D1B-4077-EC49-88DA-4CCDE275AE19}"/>
                </a:ext>
              </a:extLst>
            </p:cNvPr>
            <p:cNvSpPr/>
            <p:nvPr/>
          </p:nvSpPr>
          <p:spPr>
            <a:xfrm>
              <a:off x="3379510"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42D6724E-F6CA-CEDC-D748-3A17C146ED2C}"/>
                </a:ext>
              </a:extLst>
            </p:cNvPr>
            <p:cNvSpPr/>
            <p:nvPr/>
          </p:nvSpPr>
          <p:spPr>
            <a:xfrm>
              <a:off x="3717338"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2F1FAF5F-4AE9-B2FC-861B-3508509D4688}"/>
                </a:ext>
              </a:extLst>
            </p:cNvPr>
            <p:cNvSpPr/>
            <p:nvPr/>
          </p:nvSpPr>
          <p:spPr>
            <a:xfrm>
              <a:off x="4055166"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CBE5DA87-4D1C-8A62-D6F7-8A94AE65D3B5}"/>
                </a:ext>
              </a:extLst>
            </p:cNvPr>
            <p:cNvSpPr/>
            <p:nvPr/>
          </p:nvSpPr>
          <p:spPr>
            <a:xfrm>
              <a:off x="4392994" y="6707691"/>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50881F69-B5B5-2CBA-3455-7F018D2049F6}"/>
                </a:ext>
              </a:extLst>
            </p:cNvPr>
            <p:cNvSpPr/>
            <p:nvPr/>
          </p:nvSpPr>
          <p:spPr>
            <a:xfrm>
              <a:off x="473082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3EF5D892-CA4E-66ED-0C19-DBEFB30E704A}"/>
                </a:ext>
              </a:extLst>
            </p:cNvPr>
            <p:cNvSpPr/>
            <p:nvPr/>
          </p:nvSpPr>
          <p:spPr>
            <a:xfrm>
              <a:off x="5456582" y="670769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AE6624AF-736A-D2E4-2D4E-47A4A1FA518A}"/>
                </a:ext>
              </a:extLst>
            </p:cNvPr>
            <p:cNvSpPr/>
            <p:nvPr/>
          </p:nvSpPr>
          <p:spPr>
            <a:xfrm>
              <a:off x="5794410"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B5B59E87-9A5A-7110-D94E-29FCC39A868A}"/>
                </a:ext>
              </a:extLst>
            </p:cNvPr>
            <p:cNvSpPr/>
            <p:nvPr/>
          </p:nvSpPr>
          <p:spPr>
            <a:xfrm>
              <a:off x="6132238" y="670769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a:extLst>
                <a:ext uri="{FF2B5EF4-FFF2-40B4-BE49-F238E27FC236}">
                  <a16:creationId xmlns:a16="http://schemas.microsoft.com/office/drawing/2014/main" id="{2D4C020E-D47D-E985-EE23-E0AF4A1E8730}"/>
                </a:ext>
              </a:extLst>
            </p:cNvPr>
            <p:cNvSpPr/>
            <p:nvPr/>
          </p:nvSpPr>
          <p:spPr>
            <a:xfrm>
              <a:off x="6470066"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a:extLst>
                <a:ext uri="{FF2B5EF4-FFF2-40B4-BE49-F238E27FC236}">
                  <a16:creationId xmlns:a16="http://schemas.microsoft.com/office/drawing/2014/main" id="{11FCA7EF-DEDD-A780-0F8B-2736DCBAB86E}"/>
                </a:ext>
              </a:extLst>
            </p:cNvPr>
            <p:cNvSpPr/>
            <p:nvPr/>
          </p:nvSpPr>
          <p:spPr>
            <a:xfrm>
              <a:off x="7161189" y="6707684"/>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a:extLst>
                <a:ext uri="{FF2B5EF4-FFF2-40B4-BE49-F238E27FC236}">
                  <a16:creationId xmlns:a16="http://schemas.microsoft.com/office/drawing/2014/main" id="{7830BA23-669C-3F4E-EE6A-E827485F7ED7}"/>
                </a:ext>
              </a:extLst>
            </p:cNvPr>
            <p:cNvSpPr/>
            <p:nvPr/>
          </p:nvSpPr>
          <p:spPr>
            <a:xfrm>
              <a:off x="7499017"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a:extLst>
                <a:ext uri="{FF2B5EF4-FFF2-40B4-BE49-F238E27FC236}">
                  <a16:creationId xmlns:a16="http://schemas.microsoft.com/office/drawing/2014/main" id="{0672A232-E657-E6F3-5AFA-9F1395F38D63}"/>
                </a:ext>
              </a:extLst>
            </p:cNvPr>
            <p:cNvSpPr/>
            <p:nvPr/>
          </p:nvSpPr>
          <p:spPr>
            <a:xfrm>
              <a:off x="7836845" y="6707686"/>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a:extLst>
                <a:ext uri="{FF2B5EF4-FFF2-40B4-BE49-F238E27FC236}">
                  <a16:creationId xmlns:a16="http://schemas.microsoft.com/office/drawing/2014/main" id="{E0CF1C62-FE26-68AD-AD44-8CF909054F72}"/>
                </a:ext>
              </a:extLst>
            </p:cNvPr>
            <p:cNvSpPr/>
            <p:nvPr/>
          </p:nvSpPr>
          <p:spPr>
            <a:xfrm>
              <a:off x="8174673"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a:extLst>
                <a:ext uri="{FF2B5EF4-FFF2-40B4-BE49-F238E27FC236}">
                  <a16:creationId xmlns:a16="http://schemas.microsoft.com/office/drawing/2014/main" id="{B3405B67-9F6D-70B0-7939-31D08925908F}"/>
                </a:ext>
              </a:extLst>
            </p:cNvPr>
            <p:cNvSpPr/>
            <p:nvPr/>
          </p:nvSpPr>
          <p:spPr>
            <a:xfrm>
              <a:off x="8512501" y="6707687"/>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a:extLst>
                <a:ext uri="{FF2B5EF4-FFF2-40B4-BE49-F238E27FC236}">
                  <a16:creationId xmlns:a16="http://schemas.microsoft.com/office/drawing/2014/main" id="{F0C1E0E9-FC00-CB5E-F344-C0549DF7CF1D}"/>
                </a:ext>
              </a:extLst>
            </p:cNvPr>
            <p:cNvSpPr/>
            <p:nvPr/>
          </p:nvSpPr>
          <p:spPr>
            <a:xfrm>
              <a:off x="8850329"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a16="http://schemas.microsoft.com/office/drawing/2014/main" id="{BACA1998-DD66-DB5B-8121-4B347782C279}"/>
                </a:ext>
              </a:extLst>
            </p:cNvPr>
            <p:cNvSpPr/>
            <p:nvPr/>
          </p:nvSpPr>
          <p:spPr>
            <a:xfrm>
              <a:off x="9188157" y="6707689"/>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a:extLst>
                <a:ext uri="{FF2B5EF4-FFF2-40B4-BE49-F238E27FC236}">
                  <a16:creationId xmlns:a16="http://schemas.microsoft.com/office/drawing/2014/main" id="{EA49661C-4EA8-A50B-9E3B-4F66E873BBBB}"/>
                </a:ext>
              </a:extLst>
            </p:cNvPr>
            <p:cNvSpPr/>
            <p:nvPr/>
          </p:nvSpPr>
          <p:spPr>
            <a:xfrm>
              <a:off x="9872347" y="6707682"/>
              <a:ext cx="126662" cy="126662"/>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03758996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DATA_TYPE" val="OfficePlusSmartComponent"/>
  <p:tag name="OP_SCP_TAG_VERSION" val="1.0"/>
  <p:tag name="OP_SCP_CHANGE_COLOR" val="N"/>
  <p:tag name="OP_SCP_COMPONENT_TYPE" val="Relation"/>
  <p:tag name="OP_SCP_CONTENT_ID" val="MatlComponentContent-92"/>
  <p:tag name="OP_SCP_COMPONENT_INFO" val="{&quot;title&quot;:&quot;扁平5项总分PPT组件&quot;,&quot;description&quot;:&quot;扁平5项总分PPT组件&quot;,&quot;keywords&quot;:[&quot;扁平&quot;,&quot;5项&quot;,&quot;总分&quot;,&quot;PPT组件&quot;],&quot;labels&quot;:[]}"/>
  <p:tag name="OP_SCP_GROUP_ID" val="d743ff04-0f94-79b0-a1ce-180af10e4762"/>
  <p:tag name="OP_SCP_ITEM_COUNT" val="5"/>
</p:tagLst>
</file>

<file path=ppt/tags/tag10.xml><?xml version="1.0" encoding="utf-8"?>
<p:tagLst xmlns:a="http://schemas.openxmlformats.org/drawingml/2006/main" xmlns:r="http://schemas.openxmlformats.org/officeDocument/2006/relationships" xmlns:p="http://schemas.openxmlformats.org/presentationml/2006/main">
  <p:tag name="OP_SCP_ITEM_INDEX" val="1"/>
</p:tagLst>
</file>

<file path=ppt/tags/tag11.xml><?xml version="1.0" encoding="utf-8"?>
<p:tagLst xmlns:a="http://schemas.openxmlformats.org/drawingml/2006/main" xmlns:r="http://schemas.openxmlformats.org/officeDocument/2006/relationships" xmlns:p="http://schemas.openxmlformats.org/presentationml/2006/main">
  <p:tag name="OP_SCP_ITEM_INDEX" val="1"/>
</p:tagLst>
</file>

<file path=ppt/tags/tag12.xml><?xml version="1.0" encoding="utf-8"?>
<p:tagLst xmlns:a="http://schemas.openxmlformats.org/drawingml/2006/main" xmlns:r="http://schemas.openxmlformats.org/officeDocument/2006/relationships" xmlns:p="http://schemas.openxmlformats.org/presentationml/2006/main">
  <p:tag name="OP_SCP_ITEM_INDEX" val="5"/>
</p:tagLst>
</file>

<file path=ppt/tags/tag13.xml><?xml version="1.0" encoding="utf-8"?>
<p:tagLst xmlns:a="http://schemas.openxmlformats.org/drawingml/2006/main" xmlns:r="http://schemas.openxmlformats.org/officeDocument/2006/relationships" xmlns:p="http://schemas.openxmlformats.org/presentationml/2006/main">
  <p:tag name="OP_SCP_ITEM_INDEX" val="5"/>
</p:tagLst>
</file>

<file path=ppt/tags/tag14.xml><?xml version="1.0" encoding="utf-8"?>
<p:tagLst xmlns:a="http://schemas.openxmlformats.org/drawingml/2006/main" xmlns:r="http://schemas.openxmlformats.org/officeDocument/2006/relationships" xmlns:p="http://schemas.openxmlformats.org/presentationml/2006/main">
  <p:tag name="OP_SCP_ITEM_INDEX" val="5"/>
</p:tagLst>
</file>

<file path=ppt/tags/tag15.xml><?xml version="1.0" encoding="utf-8"?>
<p:tagLst xmlns:a="http://schemas.openxmlformats.org/drawingml/2006/main" xmlns:r="http://schemas.openxmlformats.org/officeDocument/2006/relationships" xmlns:p="http://schemas.openxmlformats.org/presentationml/2006/main">
  <p:tag name="OP_SCP_ITEM_INDEX" val="5"/>
</p:tagLst>
</file>

<file path=ppt/tags/tag16.xml><?xml version="1.0" encoding="utf-8"?>
<p:tagLst xmlns:a="http://schemas.openxmlformats.org/drawingml/2006/main" xmlns:r="http://schemas.openxmlformats.org/officeDocument/2006/relationships" xmlns:p="http://schemas.openxmlformats.org/presentationml/2006/main">
  <p:tag name="OP_SCP_SHAPE_TYPE" val="Index"/>
  <p:tag name="OP_SCP_ITEM_INDEX" val="5"/>
  <p:tag name="OP_SCP_DEFAULT_TEXT" val="05"/>
</p:tagLst>
</file>

<file path=ppt/tags/tag17.xml><?xml version="1.0" encoding="utf-8"?>
<p:tagLst xmlns:a="http://schemas.openxmlformats.org/drawingml/2006/main" xmlns:r="http://schemas.openxmlformats.org/officeDocument/2006/relationships" xmlns:p="http://schemas.openxmlformats.org/presentationml/2006/main">
  <p:tag name="OP_SCP_ITEM_INDEX" val="4"/>
</p:tagLst>
</file>

<file path=ppt/tags/tag18.xml><?xml version="1.0" encoding="utf-8"?>
<p:tagLst xmlns:a="http://schemas.openxmlformats.org/drawingml/2006/main" xmlns:r="http://schemas.openxmlformats.org/officeDocument/2006/relationships" xmlns:p="http://schemas.openxmlformats.org/presentationml/2006/main">
  <p:tag name="OP_SCP_ITEM_INDEX" val="4"/>
</p:tagLst>
</file>

<file path=ppt/tags/tag19.xml><?xml version="1.0" encoding="utf-8"?>
<p:tagLst xmlns:a="http://schemas.openxmlformats.org/drawingml/2006/main" xmlns:r="http://schemas.openxmlformats.org/officeDocument/2006/relationships" xmlns:p="http://schemas.openxmlformats.org/presentationml/2006/main">
  <p:tag name="OP_SCP_ITEM_INDEX" val="4"/>
</p:tagLst>
</file>

<file path=ppt/tags/tag2.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20.xml><?xml version="1.0" encoding="utf-8"?>
<p:tagLst xmlns:a="http://schemas.openxmlformats.org/drawingml/2006/main" xmlns:r="http://schemas.openxmlformats.org/officeDocument/2006/relationships" xmlns:p="http://schemas.openxmlformats.org/presentationml/2006/main">
  <p:tag name="OP_SCP_ITEM_INDEX" val="4"/>
</p:tagLst>
</file>

<file path=ppt/tags/tag21.xml><?xml version="1.0" encoding="utf-8"?>
<p:tagLst xmlns:a="http://schemas.openxmlformats.org/drawingml/2006/main" xmlns:r="http://schemas.openxmlformats.org/officeDocument/2006/relationships" xmlns:p="http://schemas.openxmlformats.org/presentationml/2006/main">
  <p:tag name="OP_SCP_SHAPE_TYPE" val="Index"/>
  <p:tag name="OP_SCP_ITEM_INDEX" val="4"/>
  <p:tag name="OP_SCP_DEFAULT_TEXT" val="04"/>
</p:tagLst>
</file>

<file path=ppt/tags/tag22.xml><?xml version="1.0" encoding="utf-8"?>
<p:tagLst xmlns:a="http://schemas.openxmlformats.org/drawingml/2006/main" xmlns:r="http://schemas.openxmlformats.org/officeDocument/2006/relationships" xmlns:p="http://schemas.openxmlformats.org/presentationml/2006/main">
  <p:tag name="OP_SCP_ITEM_INDEX" val="3"/>
</p:tagLst>
</file>

<file path=ppt/tags/tag23.xml><?xml version="1.0" encoding="utf-8"?>
<p:tagLst xmlns:a="http://schemas.openxmlformats.org/drawingml/2006/main" xmlns:r="http://schemas.openxmlformats.org/officeDocument/2006/relationships" xmlns:p="http://schemas.openxmlformats.org/presentationml/2006/main">
  <p:tag name="OP_SCP_ITEM_INDEX" val="3"/>
</p:tagLst>
</file>

<file path=ppt/tags/tag24.xml><?xml version="1.0" encoding="utf-8"?>
<p:tagLst xmlns:a="http://schemas.openxmlformats.org/drawingml/2006/main" xmlns:r="http://schemas.openxmlformats.org/officeDocument/2006/relationships" xmlns:p="http://schemas.openxmlformats.org/presentationml/2006/main">
  <p:tag name="OP_SCP_ITEM_INDEX" val="3"/>
</p:tagLst>
</file>

<file path=ppt/tags/tag25.xml><?xml version="1.0" encoding="utf-8"?>
<p:tagLst xmlns:a="http://schemas.openxmlformats.org/drawingml/2006/main" xmlns:r="http://schemas.openxmlformats.org/officeDocument/2006/relationships" xmlns:p="http://schemas.openxmlformats.org/presentationml/2006/main">
  <p:tag name="OP_SCP_ITEM_INDEX" val="3"/>
</p:tagLst>
</file>

<file path=ppt/tags/tag26.xml><?xml version="1.0" encoding="utf-8"?>
<p:tagLst xmlns:a="http://schemas.openxmlformats.org/drawingml/2006/main" xmlns:r="http://schemas.openxmlformats.org/officeDocument/2006/relationships" xmlns:p="http://schemas.openxmlformats.org/presentationml/2006/main">
  <p:tag name="OP_SCP_SHAPE_TYPE" val="Index"/>
  <p:tag name="OP_SCP_ITEM_INDEX" val="3"/>
  <p:tag name="OP_SCP_DEFAULT_TEXT" val="03"/>
</p:tagLst>
</file>

<file path=ppt/tags/tag27.xml><?xml version="1.0" encoding="utf-8"?>
<p:tagLst xmlns:a="http://schemas.openxmlformats.org/drawingml/2006/main" xmlns:r="http://schemas.openxmlformats.org/officeDocument/2006/relationships" xmlns:p="http://schemas.openxmlformats.org/presentationml/2006/main">
  <p:tag name="OP_SCP_ITEM_INDEX" val="2"/>
</p:tagLst>
</file>

<file path=ppt/tags/tag28.xml><?xml version="1.0" encoding="utf-8"?>
<p:tagLst xmlns:a="http://schemas.openxmlformats.org/drawingml/2006/main" xmlns:r="http://schemas.openxmlformats.org/officeDocument/2006/relationships" xmlns:p="http://schemas.openxmlformats.org/presentationml/2006/main">
  <p:tag name="OP_SCP_ITEM_INDEX" val="2"/>
</p:tagLst>
</file>

<file path=ppt/tags/tag29.xml><?xml version="1.0" encoding="utf-8"?>
<p:tagLst xmlns:a="http://schemas.openxmlformats.org/drawingml/2006/main" xmlns:r="http://schemas.openxmlformats.org/officeDocument/2006/relationships" xmlns:p="http://schemas.openxmlformats.org/presentationml/2006/main">
  <p:tag name="OP_SCP_ITEM_INDEX" val="2"/>
</p:tagLst>
</file>

<file path=ppt/tags/tag3.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30.xml><?xml version="1.0" encoding="utf-8"?>
<p:tagLst xmlns:a="http://schemas.openxmlformats.org/drawingml/2006/main" xmlns:r="http://schemas.openxmlformats.org/officeDocument/2006/relationships" xmlns:p="http://schemas.openxmlformats.org/presentationml/2006/main">
  <p:tag name="OP_SCP_ITEM_INDEX" val="2"/>
</p:tagLst>
</file>

<file path=ppt/tags/tag31.xml><?xml version="1.0" encoding="utf-8"?>
<p:tagLst xmlns:a="http://schemas.openxmlformats.org/drawingml/2006/main" xmlns:r="http://schemas.openxmlformats.org/officeDocument/2006/relationships" xmlns:p="http://schemas.openxmlformats.org/presentationml/2006/main">
  <p:tag name="OP_SCP_SHAPE_TYPE" val="Index"/>
  <p:tag name="OP_SCP_ITEM_INDEX" val="2"/>
  <p:tag name="OP_SCP_DEFAULT_TEXT" val="02"/>
</p:tagLst>
</file>

<file path=ppt/tags/tag32.xml><?xml version="1.0" encoding="utf-8"?>
<p:tagLst xmlns:a="http://schemas.openxmlformats.org/drawingml/2006/main" xmlns:r="http://schemas.openxmlformats.org/officeDocument/2006/relationships" xmlns:p="http://schemas.openxmlformats.org/presentationml/2006/main">
  <p:tag name="OP_SCP_ITEM_INDEX" val="0"/>
</p:tagLst>
</file>

<file path=ppt/tags/tag33.xml><?xml version="1.0" encoding="utf-8"?>
<p:tagLst xmlns:a="http://schemas.openxmlformats.org/drawingml/2006/main" xmlns:r="http://schemas.openxmlformats.org/officeDocument/2006/relationships" xmlns:p="http://schemas.openxmlformats.org/presentationml/2006/main">
  <p:tag name="OP_SCP_SHAPE_TYPE" val="Title"/>
  <p:tag name="OP_SCP_ITEM_INDEX" val="0"/>
  <p:tag name="OP_SCP_DEFAULT_TEXT" val="添加标题"/>
</p:tagLst>
</file>

<file path=ppt/tags/tag34.xml><?xml version="1.0" encoding="utf-8"?>
<p:tagLst xmlns:a="http://schemas.openxmlformats.org/drawingml/2006/main" xmlns:r="http://schemas.openxmlformats.org/officeDocument/2006/relationships" xmlns:p="http://schemas.openxmlformats.org/presentationml/2006/main">
  <p:tag name="OP_SCP_ITEM_INDEX" val="0"/>
</p:tagLst>
</file>

<file path=ppt/tags/tag35.xml><?xml version="1.0" encoding="utf-8"?>
<p:tagLst xmlns:a="http://schemas.openxmlformats.org/drawingml/2006/main" xmlns:r="http://schemas.openxmlformats.org/officeDocument/2006/relationships" xmlns:p="http://schemas.openxmlformats.org/presentationml/2006/main">
  <p:tag name="OP_SCP_ITEM_INDEX" val="0"/>
</p:tagLst>
</file>

<file path=ppt/tags/tag36.xml><?xml version="1.0" encoding="utf-8"?>
<p:tagLst xmlns:a="http://schemas.openxmlformats.org/drawingml/2006/main" xmlns:r="http://schemas.openxmlformats.org/officeDocument/2006/relationships" xmlns:p="http://schemas.openxmlformats.org/presentationml/2006/main">
  <p:tag name="OP_SCP_ITEM_INDEX" val="0"/>
</p:tagLst>
</file>

<file path=ppt/tags/tag37.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38.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39.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4.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40.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41.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42.xml><?xml version="1.0" encoding="utf-8"?>
<p:tagLst xmlns:a="http://schemas.openxmlformats.org/drawingml/2006/main" xmlns:r="http://schemas.openxmlformats.org/officeDocument/2006/relationships" xmlns:p="http://schemas.openxmlformats.org/presentationml/2006/main">
  <p:tag name="TYPE" val="vector"/>
</p:tagLst>
</file>

<file path=ppt/tags/tag43.xml><?xml version="1.0" encoding="utf-8"?>
<p:tagLst xmlns:a="http://schemas.openxmlformats.org/drawingml/2006/main" xmlns:r="http://schemas.openxmlformats.org/officeDocument/2006/relationships" xmlns:p="http://schemas.openxmlformats.org/presentationml/2006/main">
  <p:tag name="TYPE" val="vector"/>
</p:tagLst>
</file>

<file path=ppt/tags/tag44.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45.xml><?xml version="1.0" encoding="utf-8"?>
<p:tagLst xmlns:a="http://schemas.openxmlformats.org/drawingml/2006/main" xmlns:r="http://schemas.openxmlformats.org/officeDocument/2006/relationships" xmlns:p="http://schemas.openxmlformats.org/presentationml/2006/main">
  <p:tag name="TYPE" val="vector"/>
</p:tagLst>
</file>

<file path=ppt/tags/tag46.xml><?xml version="1.0" encoding="utf-8"?>
<p:tagLst xmlns:a="http://schemas.openxmlformats.org/drawingml/2006/main" xmlns:r="http://schemas.openxmlformats.org/officeDocument/2006/relationships" xmlns:p="http://schemas.openxmlformats.org/presentationml/2006/main">
  <p:tag name="TYPE" val="vector"/>
</p:tagLst>
</file>

<file path=ppt/tags/tag47.xml><?xml version="1.0" encoding="utf-8"?>
<p:tagLst xmlns:a="http://schemas.openxmlformats.org/drawingml/2006/main" xmlns:r="http://schemas.openxmlformats.org/officeDocument/2006/relationships" xmlns:p="http://schemas.openxmlformats.org/presentationml/2006/main">
  <p:tag name="TYPE" val="vector"/>
</p:tagLst>
</file>

<file path=ppt/tags/tag48.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49.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5.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50.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51.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52.xml><?xml version="1.0" encoding="utf-8"?>
<p:tagLst xmlns:a="http://schemas.openxmlformats.org/drawingml/2006/main" xmlns:r="http://schemas.openxmlformats.org/officeDocument/2006/relationships" xmlns:p="http://schemas.openxmlformats.org/presentationml/2006/main">
  <p:tag name="TYPE" val="icon"/>
</p:tagLst>
</file>

<file path=ppt/tags/tag53.xml><?xml version="1.0" encoding="utf-8"?>
<p:tagLst xmlns:a="http://schemas.openxmlformats.org/drawingml/2006/main" xmlns:r="http://schemas.openxmlformats.org/officeDocument/2006/relationships" xmlns:p="http://schemas.openxmlformats.org/presentationml/2006/main">
  <p:tag name="TYPE" val="icon"/>
</p:tagLst>
</file>

<file path=ppt/tags/tag54.xml><?xml version="1.0" encoding="utf-8"?>
<p:tagLst xmlns:a="http://schemas.openxmlformats.org/drawingml/2006/main" xmlns:r="http://schemas.openxmlformats.org/officeDocument/2006/relationships" xmlns:p="http://schemas.openxmlformats.org/presentationml/2006/main">
  <p:tag name="TYPE" val="icon"/>
</p:tagLst>
</file>

<file path=ppt/tags/tag55.xml><?xml version="1.0" encoding="utf-8"?>
<p:tagLst xmlns:a="http://schemas.openxmlformats.org/drawingml/2006/main" xmlns:r="http://schemas.openxmlformats.org/officeDocument/2006/relationships" xmlns:p="http://schemas.openxmlformats.org/presentationml/2006/main">
  <p:tag name="TYPE" val="icon"/>
</p:tagLst>
</file>

<file path=ppt/tags/tag56.xml><?xml version="1.0" encoding="utf-8"?>
<p:tagLst xmlns:a="http://schemas.openxmlformats.org/drawingml/2006/main" xmlns:r="http://schemas.openxmlformats.org/officeDocument/2006/relationships" xmlns:p="http://schemas.openxmlformats.org/presentationml/2006/main">
  <p:tag name="TYPE" val="icon"/>
</p:tagLst>
</file>

<file path=ppt/tags/tag57.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58.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59.xml><?xml version="1.0" encoding="utf-8"?>
<p:tagLst xmlns:a="http://schemas.openxmlformats.org/drawingml/2006/main" xmlns:r="http://schemas.openxmlformats.org/officeDocument/2006/relationships" xmlns:p="http://schemas.openxmlformats.org/presentationml/2006/main">
  <p:tag name="TYPE" val="icon"/>
</p:tagLst>
</file>

<file path=ppt/tags/tag6.xml><?xml version="1.0" encoding="utf-8"?>
<p:tagLst xmlns:a="http://schemas.openxmlformats.org/drawingml/2006/main" xmlns:r="http://schemas.openxmlformats.org/officeDocument/2006/relationships" xmlns:p="http://schemas.openxmlformats.org/presentationml/2006/main">
  <p:tag name="OP_SCP_ITEM_INDEX" val="1"/>
</p:tagLst>
</file>

<file path=ppt/tags/tag60.xml><?xml version="1.0" encoding="utf-8"?>
<p:tagLst xmlns:a="http://schemas.openxmlformats.org/drawingml/2006/main" xmlns:r="http://schemas.openxmlformats.org/officeDocument/2006/relationships" xmlns:p="http://schemas.openxmlformats.org/presentationml/2006/main">
  <p:tag name="TYPE" val="icon"/>
</p:tagLst>
</file>

<file path=ppt/tags/tag61.xml><?xml version="1.0" encoding="utf-8"?>
<p:tagLst xmlns:a="http://schemas.openxmlformats.org/drawingml/2006/main" xmlns:r="http://schemas.openxmlformats.org/officeDocument/2006/relationships" xmlns:p="http://schemas.openxmlformats.org/presentationml/2006/main">
  <p:tag name="TYPE" val="icon"/>
</p:tagLst>
</file>

<file path=ppt/tags/tag62.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63.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64.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65.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66.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67.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68.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69.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7.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70.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71.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72.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73.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74.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75.xml><?xml version="1.0" encoding="utf-8"?>
<p:tagLst xmlns:a="http://schemas.openxmlformats.org/drawingml/2006/main" xmlns:r="http://schemas.openxmlformats.org/officeDocument/2006/relationships" xmlns:p="http://schemas.openxmlformats.org/presentationml/2006/main">
  <p:tag name="OP_SCP_SHAPE_TYPE" val="Body"/>
  <p:tag name="OP_SCP_ITEM_INDEX" val="1"/>
  <p:tag name="OP_SCP_DEFAULT_TEXT" val="单击此处添加文本，单击此处添加文本，单击此处添加文本。"/>
</p:tagLst>
</file>

<file path=ppt/tags/tag8.xml><?xml version="1.0" encoding="utf-8"?>
<p:tagLst xmlns:a="http://schemas.openxmlformats.org/drawingml/2006/main" xmlns:r="http://schemas.openxmlformats.org/officeDocument/2006/relationships" xmlns:p="http://schemas.openxmlformats.org/presentationml/2006/main">
  <p:tag name="OP_SCP_ITEM_INDEX" val="1"/>
</p:tagLst>
</file>

<file path=ppt/tags/tag9.xml><?xml version="1.0" encoding="utf-8"?>
<p:tagLst xmlns:a="http://schemas.openxmlformats.org/drawingml/2006/main" xmlns:r="http://schemas.openxmlformats.org/officeDocument/2006/relationships" xmlns:p="http://schemas.openxmlformats.org/presentationml/2006/main">
  <p:tag name="OP_SCP_SHAPE_TYPE" val="Index"/>
  <p:tag name="OP_SCP_ITEM_INDEX" val="1"/>
  <p:tag name="OP_SCP_DEFAULT_TEXT" val="01"/>
</p:tagLst>
</file>

<file path=ppt/theme/theme1.xml><?xml version="1.0" encoding="utf-8"?>
<a:theme xmlns:a="http://schemas.openxmlformats.org/drawingml/2006/main" name="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1285</TotalTime>
  <Words>4351</Words>
  <Application>Microsoft Office PowerPoint</Application>
  <PresentationFormat>宽屏</PresentationFormat>
  <Paragraphs>502</Paragraphs>
  <Slides>28</Slides>
  <Notes>28</Notes>
  <HiddenSlides>0</HiddenSlides>
  <MMClips>0</MMClips>
  <ScaleCrop>false</ScaleCrop>
  <HeadingPairs>
    <vt:vector size="6" baseType="variant">
      <vt:variant>
        <vt:lpstr>已用的字体</vt:lpstr>
      </vt:variant>
      <vt:variant>
        <vt:i4>9</vt:i4>
      </vt:variant>
      <vt:variant>
        <vt:lpstr>主题</vt:lpstr>
      </vt:variant>
      <vt:variant>
        <vt:i4>3</vt:i4>
      </vt:variant>
      <vt:variant>
        <vt:lpstr>幻灯片标题</vt:lpstr>
      </vt:variant>
      <vt:variant>
        <vt:i4>28</vt:i4>
      </vt:variant>
    </vt:vector>
  </HeadingPairs>
  <TitlesOfParts>
    <vt:vector size="40" baseType="lpstr">
      <vt:lpstr>等线</vt:lpstr>
      <vt:lpstr>仿宋</vt:lpstr>
      <vt:lpstr>黑体</vt:lpstr>
      <vt:lpstr>宋体</vt:lpstr>
      <vt:lpstr>微软雅黑</vt:lpstr>
      <vt:lpstr>微软雅黑 Light</vt:lpstr>
      <vt:lpstr>Arial</vt:lpstr>
      <vt:lpstr>Cambria Math</vt:lpstr>
      <vt:lpstr>Times New Roman</vt:lpstr>
      <vt:lpstr>自定义设计方案</vt:lpstr>
      <vt:lpstr>1_自定义设计方案</vt:lpstr>
      <vt:lpstr>1_OfficePLUS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空间推理任务的回顾和展望</dc:title>
  <dc:creator>胡楠</dc:creator>
  <cp:keywords/>
  <cp:lastModifiedBy>楠 胡</cp:lastModifiedBy>
  <cp:revision>283</cp:revision>
  <dcterms:created xsi:type="dcterms:W3CDTF">2018-12-09T14:29:00Z</dcterms:created>
  <dcterms:modified xsi:type="dcterms:W3CDTF">2026-02-24T05:24:01Z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Nuaxnuy@DESKTOP-GLORKB7</vt:lpwstr>
  </property>
  <property fmtid="{D5CDD505-2E9C-101B-9397-08002B2CF9AE}" pid="5" name="MSIP_Label_f42aa342-8706-4288-bd11-ebb85995028c_SetDate">
    <vt:lpwstr>2019-04-13T09:21:34.3521271Z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8ba33e4d-f70c-4f8a-80c4-7b79b430a7ab</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y fmtid="{D5CDD505-2E9C-101B-9397-08002B2CF9AE}" pid="11" name="KSOProductBuildVer">
    <vt:lpwstr>2052-11.1.0.9145</vt:lpwstr>
  </property>
</Properties>
</file>