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1"/>
  </p:notesMasterIdLst>
  <p:sldIdLst>
    <p:sldId id="312" r:id="rId3"/>
    <p:sldId id="314" r:id="rId4"/>
    <p:sldId id="273" r:id="rId5"/>
    <p:sldId id="257" r:id="rId6"/>
    <p:sldId id="315" r:id="rId7"/>
    <p:sldId id="317" r:id="rId8"/>
    <p:sldId id="318" r:id="rId9"/>
    <p:sldId id="319" r:id="rId10"/>
    <p:sldId id="320" r:id="rId11"/>
    <p:sldId id="322" r:id="rId12"/>
    <p:sldId id="324" r:id="rId13"/>
    <p:sldId id="323" r:id="rId14"/>
    <p:sldId id="325" r:id="rId15"/>
    <p:sldId id="328" r:id="rId16"/>
    <p:sldId id="326" r:id="rId17"/>
    <p:sldId id="327" r:id="rId18"/>
    <p:sldId id="267" r:id="rId19"/>
    <p:sldId id="329" r:id="rId20"/>
    <p:sldId id="295" r:id="rId21"/>
    <p:sldId id="330" r:id="rId22"/>
    <p:sldId id="331" r:id="rId23"/>
    <p:sldId id="275" r:id="rId24"/>
    <p:sldId id="332" r:id="rId25"/>
    <p:sldId id="269" r:id="rId26"/>
    <p:sldId id="282" r:id="rId27"/>
    <p:sldId id="333" r:id="rId28"/>
    <p:sldId id="334" r:id="rId29"/>
    <p:sldId id="335" r:id="rId30"/>
    <p:sldId id="336" r:id="rId31"/>
    <p:sldId id="337" r:id="rId32"/>
    <p:sldId id="338" r:id="rId33"/>
    <p:sldId id="339" r:id="rId34"/>
    <p:sldId id="340" r:id="rId35"/>
    <p:sldId id="341" r:id="rId36"/>
    <p:sldId id="342" r:id="rId37"/>
    <p:sldId id="343" r:id="rId38"/>
    <p:sldId id="271" r:id="rId39"/>
    <p:sldId id="344"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478F"/>
    <a:srgbClr val="DF5131"/>
    <a:srgbClr val="3B48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5126" autoAdjust="0"/>
  </p:normalViewPr>
  <p:slideViewPr>
    <p:cSldViewPr snapToGrid="0">
      <p:cViewPr varScale="1">
        <p:scale>
          <a:sx n="68" d="100"/>
          <a:sy n="68" d="100"/>
        </p:scale>
        <p:origin x="792" y="6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8A2B54-6606-476A-9C22-384023786D94}" type="datetimeFigureOut">
              <a:rPr lang="zh-CN" altLang="en-US" smtClean="0"/>
              <a:t>2020/1/3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21462-D095-4E59-A8AC-4FBA96965AB6}" type="slidenum">
              <a:rPr lang="zh-CN" altLang="en-US" smtClean="0"/>
              <a:t>‹#›</a:t>
            </a:fld>
            <a:endParaRPr lang="zh-CN" altLang="en-US"/>
          </a:p>
        </p:txBody>
      </p:sp>
    </p:spTree>
    <p:extLst>
      <p:ext uri="{BB962C8B-B14F-4D97-AF65-F5344CB8AC3E}">
        <p14:creationId xmlns:p14="http://schemas.microsoft.com/office/powerpoint/2010/main" val="3615352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1</a:t>
            </a:fld>
            <a:endParaRPr lang="zh-CN" altLang="en-US"/>
          </a:p>
        </p:txBody>
      </p:sp>
    </p:spTree>
    <p:extLst>
      <p:ext uri="{BB962C8B-B14F-4D97-AF65-F5344CB8AC3E}">
        <p14:creationId xmlns:p14="http://schemas.microsoft.com/office/powerpoint/2010/main" val="780641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t>2</a:t>
            </a:fld>
            <a:endParaRPr lang="zh-CN" altLang="en-US"/>
          </a:p>
        </p:txBody>
      </p:sp>
    </p:spTree>
    <p:extLst>
      <p:ext uri="{BB962C8B-B14F-4D97-AF65-F5344CB8AC3E}">
        <p14:creationId xmlns:p14="http://schemas.microsoft.com/office/powerpoint/2010/main" val="4231916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a:t>
            </a:fld>
            <a:endParaRPr lang="zh-CN" altLang="en-US"/>
          </a:p>
        </p:txBody>
      </p:sp>
    </p:spTree>
    <p:extLst>
      <p:ext uri="{BB962C8B-B14F-4D97-AF65-F5344CB8AC3E}">
        <p14:creationId xmlns:p14="http://schemas.microsoft.com/office/powerpoint/2010/main" val="3851808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t>4</a:t>
            </a:fld>
            <a:endParaRPr lang="zh-CN" altLang="en-US"/>
          </a:p>
        </p:txBody>
      </p:sp>
    </p:spTree>
    <p:extLst>
      <p:ext uri="{BB962C8B-B14F-4D97-AF65-F5344CB8AC3E}">
        <p14:creationId xmlns:p14="http://schemas.microsoft.com/office/powerpoint/2010/main" val="1298359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5</a:t>
            </a:fld>
            <a:endParaRPr lang="zh-CN" altLang="en-US"/>
          </a:p>
        </p:txBody>
      </p:sp>
    </p:spTree>
    <p:extLst>
      <p:ext uri="{BB962C8B-B14F-4D97-AF65-F5344CB8AC3E}">
        <p14:creationId xmlns:p14="http://schemas.microsoft.com/office/powerpoint/2010/main" val="367838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6</a:t>
            </a:fld>
            <a:endParaRPr lang="zh-CN" altLang="en-US"/>
          </a:p>
        </p:txBody>
      </p:sp>
    </p:spTree>
    <p:extLst>
      <p:ext uri="{BB962C8B-B14F-4D97-AF65-F5344CB8AC3E}">
        <p14:creationId xmlns:p14="http://schemas.microsoft.com/office/powerpoint/2010/main" val="1223000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BCG</a:t>
            </a:r>
            <a:r>
              <a:rPr lang="zh-CN" altLang="en-US" dirty="0"/>
              <a:t>的产生背景：当生成学派盛行，他们致力于寻找语法结构中</a:t>
            </a:r>
            <a:r>
              <a:rPr lang="en-US" altLang="zh-CN" dirty="0"/>
              <a:t>universal</a:t>
            </a:r>
            <a:r>
              <a:rPr lang="zh-CN" altLang="en-US" dirty="0"/>
              <a:t>的东西的时候，而</a:t>
            </a:r>
            <a:r>
              <a:rPr lang="en-US" altLang="zh-CN" dirty="0"/>
              <a:t>Berkeley</a:t>
            </a:r>
            <a:r>
              <a:rPr lang="zh-CN" altLang="en-US" dirty="0"/>
              <a:t>学派则在努力寻找（</a:t>
            </a:r>
            <a:r>
              <a:rPr lang="en-US" altLang="zh-CN" dirty="0"/>
              <a:t>1980s 1990s</a:t>
            </a:r>
            <a:r>
              <a:rPr lang="zh-CN" altLang="en-US" dirty="0"/>
              <a:t>）语法中的非典型</a:t>
            </a:r>
            <a:r>
              <a:rPr lang="en-US" altLang="zh-CN" dirty="0"/>
              <a:t>irregular</a:t>
            </a:r>
            <a:r>
              <a:rPr lang="zh-CN" altLang="en-US" dirty="0"/>
              <a:t>的部分，找到他们出现的条件（限制）以及变体。并且通过在语料中找他们的出现频率证明非典型的存在的合理，以及希望把所谓的非典型与典型的语法现象都纳入到一个分析系统里。在这个分析系统里对所有的</a:t>
            </a:r>
            <a:r>
              <a:rPr lang="en-US" altLang="zh-CN" dirty="0"/>
              <a:t>form</a:t>
            </a:r>
            <a:r>
              <a:rPr lang="zh-CN" altLang="en-US" dirty="0"/>
              <a:t>都进行描写，而这种自身的描写是</a:t>
            </a:r>
            <a:r>
              <a:rPr lang="en-US" altLang="zh-CN" dirty="0"/>
              <a:t>partial</a:t>
            </a:r>
            <a:r>
              <a:rPr lang="zh-CN" altLang="en-US" dirty="0"/>
              <a:t>的，句法语义则是通过合一运算的处理得到的。</a:t>
            </a:r>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8</a:t>
            </a:fld>
            <a:endParaRPr lang="zh-CN" altLang="en-US"/>
          </a:p>
        </p:txBody>
      </p:sp>
    </p:spTree>
    <p:extLst>
      <p:ext uri="{BB962C8B-B14F-4D97-AF65-F5344CB8AC3E}">
        <p14:creationId xmlns:p14="http://schemas.microsoft.com/office/powerpoint/2010/main" val="1221951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9</a:t>
            </a:fld>
            <a:endParaRPr lang="zh-CN" altLang="en-US"/>
          </a:p>
        </p:txBody>
      </p:sp>
    </p:spTree>
    <p:extLst>
      <p:ext uri="{BB962C8B-B14F-4D97-AF65-F5344CB8AC3E}">
        <p14:creationId xmlns:p14="http://schemas.microsoft.com/office/powerpoint/2010/main" val="406874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Head features</a:t>
            </a:r>
            <a:r>
              <a:rPr lang="zh-CN" altLang="en-US" dirty="0"/>
              <a:t>是指</a:t>
            </a:r>
            <a:r>
              <a:rPr lang="en-US" altLang="zh-CN" dirty="0"/>
              <a:t>head</a:t>
            </a:r>
            <a:r>
              <a:rPr lang="zh-CN" altLang="en-US" dirty="0"/>
              <a:t>和</a:t>
            </a:r>
            <a:r>
              <a:rPr lang="en-US" altLang="zh-CN" dirty="0"/>
              <a:t>a phrase</a:t>
            </a:r>
            <a:r>
              <a:rPr lang="zh-CN" altLang="en-US" dirty="0"/>
              <a:t>共享的特征</a:t>
            </a:r>
            <a:endParaRPr lang="en-US" altLang="zh-CN" dirty="0"/>
          </a:p>
          <a:p>
            <a:r>
              <a:rPr lang="en-US" altLang="zh-CN" dirty="0"/>
              <a:t>DA</a:t>
            </a:r>
            <a:r>
              <a:rPr lang="zh-CN" altLang="en-US" dirty="0"/>
              <a:t>跟</a:t>
            </a:r>
            <a:r>
              <a:rPr lang="en-US" altLang="zh-CN" dirty="0"/>
              <a:t>semantic role hierarchy</a:t>
            </a:r>
            <a:r>
              <a:rPr lang="zh-CN" altLang="en-US" dirty="0"/>
              <a:t>有关 </a:t>
            </a:r>
            <a:endParaRPr lang="en-US" altLang="zh-CN" dirty="0"/>
          </a:p>
          <a:p>
            <a:r>
              <a:rPr lang="zh-CN" altLang="en-US" dirty="0"/>
              <a:t>动词的价态要求才并且一定会带上</a:t>
            </a:r>
            <a:r>
              <a:rPr lang="en-US" altLang="zh-CN" dirty="0"/>
              <a:t>DA</a:t>
            </a:r>
            <a:r>
              <a:rPr lang="zh-CN" altLang="en-US" dirty="0"/>
              <a:t>特征，</a:t>
            </a:r>
            <a:r>
              <a:rPr lang="en-US" altLang="zh-CN" dirty="0"/>
              <a:t>DA</a:t>
            </a:r>
            <a:r>
              <a:rPr lang="zh-CN" altLang="en-US" dirty="0"/>
              <a:t>有一个特别的句法功能，</a:t>
            </a:r>
            <a:r>
              <a:rPr lang="en-US" altLang="zh-CN" dirty="0"/>
              <a:t>DA&lt;+&gt;,gf &lt;sub&gt;  =&gt;entail verb-form </a:t>
            </a:r>
            <a:r>
              <a:rPr lang="zh-CN" altLang="en-US" dirty="0"/>
              <a:t>是主动态</a:t>
            </a:r>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10</a:t>
            </a:fld>
            <a:endParaRPr lang="zh-CN" altLang="en-US"/>
          </a:p>
        </p:txBody>
      </p:sp>
    </p:spTree>
    <p:extLst>
      <p:ext uri="{BB962C8B-B14F-4D97-AF65-F5344CB8AC3E}">
        <p14:creationId xmlns:p14="http://schemas.microsoft.com/office/powerpoint/2010/main" val="3848138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11</a:t>
            </a:fld>
            <a:endParaRPr lang="zh-CN" altLang="en-US"/>
          </a:p>
        </p:txBody>
      </p:sp>
    </p:spTree>
    <p:extLst>
      <p:ext uri="{BB962C8B-B14F-4D97-AF65-F5344CB8AC3E}">
        <p14:creationId xmlns:p14="http://schemas.microsoft.com/office/powerpoint/2010/main" val="1114508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C721462-D095-4E59-A8AC-4FBA96965AB6}" type="slidenum">
              <a:rPr lang="zh-CN" altLang="en-US" smtClean="0"/>
              <a:t>12</a:t>
            </a:fld>
            <a:endParaRPr lang="zh-CN" altLang="en-US"/>
          </a:p>
        </p:txBody>
      </p:sp>
    </p:spTree>
    <p:extLst>
      <p:ext uri="{BB962C8B-B14F-4D97-AF65-F5344CB8AC3E}">
        <p14:creationId xmlns:p14="http://schemas.microsoft.com/office/powerpoint/2010/main" val="2349918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13</a:t>
            </a:fld>
            <a:endParaRPr lang="zh-CN" altLang="en-US"/>
          </a:p>
        </p:txBody>
      </p:sp>
    </p:spTree>
    <p:extLst>
      <p:ext uri="{BB962C8B-B14F-4D97-AF65-F5344CB8AC3E}">
        <p14:creationId xmlns:p14="http://schemas.microsoft.com/office/powerpoint/2010/main" val="2768549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14</a:t>
            </a:fld>
            <a:endParaRPr lang="zh-CN" altLang="en-US"/>
          </a:p>
        </p:txBody>
      </p:sp>
    </p:spTree>
    <p:extLst>
      <p:ext uri="{BB962C8B-B14F-4D97-AF65-F5344CB8AC3E}">
        <p14:creationId xmlns:p14="http://schemas.microsoft.com/office/powerpoint/2010/main" val="442653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Construction elements </a:t>
            </a:r>
            <a:r>
              <a:rPr lang="zh-CN" altLang="en-US" dirty="0"/>
              <a:t>对应我们构式库中的变项 常项；在</a:t>
            </a:r>
            <a:r>
              <a:rPr lang="en-US" altLang="zh-CN" dirty="0"/>
              <a:t>Berkeley </a:t>
            </a:r>
            <a:r>
              <a:rPr lang="en-US" altLang="zh-CN" dirty="0" err="1"/>
              <a:t>Constructicon</a:t>
            </a:r>
            <a:r>
              <a:rPr lang="zh-CN" altLang="en-US" dirty="0"/>
              <a:t>中，</a:t>
            </a:r>
            <a:r>
              <a:rPr lang="en-US" altLang="zh-CN" dirty="0"/>
              <a:t>CE</a:t>
            </a:r>
            <a:r>
              <a:rPr lang="zh-CN" altLang="en-US" dirty="0"/>
              <a:t>其实没有太多的作用，只是用来标注</a:t>
            </a:r>
            <a:r>
              <a:rPr lang="en-US" altLang="zh-CN" dirty="0"/>
              <a:t>CE</a:t>
            </a:r>
            <a:r>
              <a:rPr lang="zh-CN" altLang="en-US" dirty="0"/>
              <a:t>或者描写构式</a:t>
            </a:r>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15</a:t>
            </a:fld>
            <a:endParaRPr lang="zh-CN" altLang="en-US"/>
          </a:p>
        </p:txBody>
      </p:sp>
    </p:spTree>
    <p:extLst>
      <p:ext uri="{BB962C8B-B14F-4D97-AF65-F5344CB8AC3E}">
        <p14:creationId xmlns:p14="http://schemas.microsoft.com/office/powerpoint/2010/main" val="4109948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Construction elements </a:t>
            </a:r>
            <a:r>
              <a:rPr lang="zh-CN" altLang="en-US" dirty="0"/>
              <a:t>对应我们构式库中的变项 常项；在</a:t>
            </a:r>
            <a:r>
              <a:rPr lang="en-US" altLang="zh-CN" dirty="0"/>
              <a:t>Berkeley </a:t>
            </a:r>
            <a:r>
              <a:rPr lang="en-US" altLang="zh-CN" dirty="0" err="1"/>
              <a:t>Constructicon</a:t>
            </a:r>
            <a:r>
              <a:rPr lang="zh-CN" altLang="en-US" dirty="0"/>
              <a:t>中，</a:t>
            </a:r>
            <a:r>
              <a:rPr lang="en-US" altLang="zh-CN" dirty="0"/>
              <a:t>CE</a:t>
            </a:r>
            <a:r>
              <a:rPr lang="zh-CN" altLang="en-US" dirty="0"/>
              <a:t>其实没有太多的作用，只是用来标注</a:t>
            </a:r>
            <a:r>
              <a:rPr lang="en-US" altLang="zh-CN" dirty="0"/>
              <a:t>CE</a:t>
            </a:r>
            <a:r>
              <a:rPr lang="zh-CN" altLang="en-US" dirty="0"/>
              <a:t>或者描写构式</a:t>
            </a:r>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16</a:t>
            </a:fld>
            <a:endParaRPr lang="zh-CN" altLang="en-US"/>
          </a:p>
        </p:txBody>
      </p:sp>
    </p:spTree>
    <p:extLst>
      <p:ext uri="{BB962C8B-B14F-4D97-AF65-F5344CB8AC3E}">
        <p14:creationId xmlns:p14="http://schemas.microsoft.com/office/powerpoint/2010/main" val="2145348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t>17</a:t>
            </a:fld>
            <a:endParaRPr lang="zh-CN" altLang="en-US"/>
          </a:p>
        </p:txBody>
      </p:sp>
    </p:spTree>
    <p:extLst>
      <p:ext uri="{BB962C8B-B14F-4D97-AF65-F5344CB8AC3E}">
        <p14:creationId xmlns:p14="http://schemas.microsoft.com/office/powerpoint/2010/main" val="795995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18</a:t>
            </a:fld>
            <a:endParaRPr lang="zh-CN" altLang="en-US"/>
          </a:p>
        </p:txBody>
      </p:sp>
    </p:spTree>
    <p:extLst>
      <p:ext uri="{BB962C8B-B14F-4D97-AF65-F5344CB8AC3E}">
        <p14:creationId xmlns:p14="http://schemas.microsoft.com/office/powerpoint/2010/main" val="1955948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B9AA98F-6474-4A59-A3C8-82662F366263}" type="slidenum">
              <a:rPr lang="zh-CN" altLang="en-US" smtClean="0"/>
              <a:pPr/>
              <a:t>19</a:t>
            </a:fld>
            <a:endParaRPr lang="zh-CN" altLang="en-US"/>
          </a:p>
        </p:txBody>
      </p:sp>
    </p:spTree>
    <p:extLst>
      <p:ext uri="{BB962C8B-B14F-4D97-AF65-F5344CB8AC3E}">
        <p14:creationId xmlns:p14="http://schemas.microsoft.com/office/powerpoint/2010/main" val="34521640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20</a:t>
            </a:fld>
            <a:endParaRPr lang="zh-CN" altLang="en-US"/>
          </a:p>
        </p:txBody>
      </p:sp>
    </p:spTree>
    <p:extLst>
      <p:ext uri="{BB962C8B-B14F-4D97-AF65-F5344CB8AC3E}">
        <p14:creationId xmlns:p14="http://schemas.microsoft.com/office/powerpoint/2010/main" val="1456822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21</a:t>
            </a:fld>
            <a:endParaRPr lang="zh-CN" altLang="en-US"/>
          </a:p>
        </p:txBody>
      </p:sp>
    </p:spTree>
    <p:extLst>
      <p:ext uri="{BB962C8B-B14F-4D97-AF65-F5344CB8AC3E}">
        <p14:creationId xmlns:p14="http://schemas.microsoft.com/office/powerpoint/2010/main" val="2866665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t>22</a:t>
            </a:fld>
            <a:endParaRPr lang="zh-CN" altLang="en-US"/>
          </a:p>
        </p:txBody>
      </p:sp>
    </p:spTree>
    <p:extLst>
      <p:ext uri="{BB962C8B-B14F-4D97-AF65-F5344CB8AC3E}">
        <p14:creationId xmlns:p14="http://schemas.microsoft.com/office/powerpoint/2010/main" val="2856221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主键</a:t>
            </a:r>
            <a:r>
              <a:rPr lang="en-US" altLang="zh-CN" dirty="0"/>
              <a:t>——</a:t>
            </a:r>
            <a:r>
              <a:rPr lang="zh-CN" altLang="en-US" dirty="0"/>
              <a:t> 该属性的所指必须是唯一的，也即通过主键就能找到对应的。学生表中的学号</a:t>
            </a:r>
            <a:endParaRPr lang="en-US" altLang="zh-CN" dirty="0"/>
          </a:p>
          <a:p>
            <a:r>
              <a:rPr lang="zh-CN" altLang="en-US" dirty="0"/>
              <a:t>外键</a:t>
            </a:r>
            <a:r>
              <a:rPr lang="en-US" altLang="zh-CN" dirty="0"/>
              <a:t>——</a:t>
            </a:r>
            <a:r>
              <a:rPr lang="zh-CN" altLang="en-US" dirty="0"/>
              <a:t>用于跟另一个数据之间的关联。成绩表中学号就是外键 </a:t>
            </a:r>
            <a:r>
              <a:rPr lang="en-US" altLang="zh-CN" dirty="0"/>
              <a:t>——</a:t>
            </a:r>
            <a:r>
              <a:rPr lang="zh-CN" altLang="en-US" dirty="0"/>
              <a:t>对外键建索引</a:t>
            </a:r>
          </a:p>
        </p:txBody>
      </p:sp>
      <p:sp>
        <p:nvSpPr>
          <p:cNvPr id="4" name="灯片编号占位符 3"/>
          <p:cNvSpPr>
            <a:spLocks noGrp="1"/>
          </p:cNvSpPr>
          <p:nvPr>
            <p:ph type="sldNum" sz="quarter" idx="10"/>
          </p:nvPr>
        </p:nvSpPr>
        <p:spPr/>
        <p:txBody>
          <a:bodyPr/>
          <a:lstStyle/>
          <a:p>
            <a:fld id="{FC721462-D095-4E59-A8AC-4FBA96965AB6}" type="slidenum">
              <a:rPr lang="zh-CN" altLang="en-US" smtClean="0"/>
              <a:t>23</a:t>
            </a:fld>
            <a:endParaRPr lang="zh-CN" altLang="en-US"/>
          </a:p>
        </p:txBody>
      </p:sp>
    </p:spTree>
    <p:extLst>
      <p:ext uri="{BB962C8B-B14F-4D97-AF65-F5344CB8AC3E}">
        <p14:creationId xmlns:p14="http://schemas.microsoft.com/office/powerpoint/2010/main" val="2766184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t>24</a:t>
            </a:fld>
            <a:endParaRPr lang="zh-CN" altLang="en-US"/>
          </a:p>
        </p:txBody>
      </p:sp>
    </p:spTree>
    <p:extLst>
      <p:ext uri="{BB962C8B-B14F-4D97-AF65-F5344CB8AC3E}">
        <p14:creationId xmlns:p14="http://schemas.microsoft.com/office/powerpoint/2010/main" val="588232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伯克利框架语义网中不支持创建构式到框架之间的关系。 </a:t>
            </a:r>
            <a:r>
              <a:rPr lang="en-US" altLang="zh-CN" dirty="0"/>
              <a:t>2.</a:t>
            </a:r>
            <a:r>
              <a:rPr lang="zh-CN" altLang="en-US" dirty="0"/>
              <a:t>实现图</a:t>
            </a:r>
            <a:r>
              <a:rPr lang="en-US" altLang="zh-CN" dirty="0"/>
              <a:t>3</a:t>
            </a:r>
            <a:r>
              <a:rPr lang="zh-CN" altLang="en-US" dirty="0"/>
              <a:t>所示的</a:t>
            </a:r>
            <a:r>
              <a:rPr lang="en-US" altLang="zh-CN" dirty="0"/>
              <a:t>CE-FE</a:t>
            </a:r>
            <a:r>
              <a:rPr lang="zh-CN" altLang="en-US" dirty="0"/>
              <a:t>的自动标注</a:t>
            </a:r>
          </a:p>
        </p:txBody>
      </p:sp>
      <p:sp>
        <p:nvSpPr>
          <p:cNvPr id="4" name="灯片编号占位符 3"/>
          <p:cNvSpPr>
            <a:spLocks noGrp="1"/>
          </p:cNvSpPr>
          <p:nvPr>
            <p:ph type="sldNum" sz="quarter" idx="10"/>
          </p:nvPr>
        </p:nvSpPr>
        <p:spPr/>
        <p:txBody>
          <a:bodyPr/>
          <a:lstStyle/>
          <a:p>
            <a:fld id="{FC721462-D095-4E59-A8AC-4FBA96965AB6}" type="slidenum">
              <a:rPr lang="zh-CN" altLang="en-US" smtClean="0"/>
              <a:t>25</a:t>
            </a:fld>
            <a:endParaRPr lang="zh-CN" altLang="en-US"/>
          </a:p>
        </p:txBody>
      </p:sp>
    </p:spTree>
    <p:extLst>
      <p:ext uri="{BB962C8B-B14F-4D97-AF65-F5344CB8AC3E}">
        <p14:creationId xmlns:p14="http://schemas.microsoft.com/office/powerpoint/2010/main" val="13035047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26</a:t>
            </a:fld>
            <a:endParaRPr lang="zh-CN" altLang="en-US"/>
          </a:p>
        </p:txBody>
      </p:sp>
    </p:spTree>
    <p:extLst>
      <p:ext uri="{BB962C8B-B14F-4D97-AF65-F5344CB8AC3E}">
        <p14:creationId xmlns:p14="http://schemas.microsoft.com/office/powerpoint/2010/main" val="3603539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27</a:t>
            </a:fld>
            <a:endParaRPr lang="zh-CN" altLang="en-US"/>
          </a:p>
        </p:txBody>
      </p:sp>
    </p:spTree>
    <p:extLst>
      <p:ext uri="{BB962C8B-B14F-4D97-AF65-F5344CB8AC3E}">
        <p14:creationId xmlns:p14="http://schemas.microsoft.com/office/powerpoint/2010/main" val="24114371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28</a:t>
            </a:fld>
            <a:endParaRPr lang="zh-CN" altLang="en-US"/>
          </a:p>
        </p:txBody>
      </p:sp>
    </p:spTree>
    <p:extLst>
      <p:ext uri="{BB962C8B-B14F-4D97-AF65-F5344CB8AC3E}">
        <p14:creationId xmlns:p14="http://schemas.microsoft.com/office/powerpoint/2010/main" val="3694424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给所有的</a:t>
            </a:r>
            <a:r>
              <a:rPr lang="en-US" altLang="zh-CN" dirty="0" err="1"/>
              <a:t>dative_with_infinitive</a:t>
            </a:r>
            <a:r>
              <a:rPr lang="en-US" altLang="zh-CN" dirty="0"/>
              <a:t> </a:t>
            </a:r>
            <a:r>
              <a:rPr lang="en-US" altLang="zh-CN" dirty="0" err="1"/>
              <a:t>cxn</a:t>
            </a:r>
            <a:r>
              <a:rPr lang="zh-CN" altLang="en-US" dirty="0"/>
              <a:t>分配</a:t>
            </a:r>
            <a:r>
              <a:rPr lang="en-US" altLang="zh-CN" dirty="0"/>
              <a:t>sufficiency</a:t>
            </a:r>
            <a:r>
              <a:rPr lang="zh-CN" altLang="en-US" dirty="0"/>
              <a:t>框架，虽然更</a:t>
            </a:r>
            <a:r>
              <a:rPr lang="en-US" altLang="zh-CN" dirty="0"/>
              <a:t>general</a:t>
            </a:r>
            <a:r>
              <a:rPr lang="zh-CN" altLang="en-US" dirty="0"/>
              <a:t>了，有助于处理一致性   但是对于</a:t>
            </a:r>
            <a:r>
              <a:rPr lang="en-US" altLang="zh-CN" dirty="0"/>
              <a:t>item</a:t>
            </a:r>
            <a:r>
              <a:rPr lang="zh-CN" altLang="en-US" dirty="0"/>
              <a:t>和</a:t>
            </a:r>
            <a:r>
              <a:rPr lang="en-US" altLang="zh-CN" dirty="0" err="1"/>
              <a:t>enabled_situation</a:t>
            </a:r>
            <a:r>
              <a:rPr lang="zh-CN" altLang="en-US" dirty="0"/>
              <a:t>没有任何限制。整个构式唯一的限制就是</a:t>
            </a:r>
            <a:r>
              <a:rPr lang="en-US" altLang="zh-CN" dirty="0"/>
              <a:t>para</a:t>
            </a:r>
            <a:r>
              <a:rPr lang="zh-CN" altLang="en-US" dirty="0"/>
              <a:t>必须出现</a:t>
            </a:r>
          </a:p>
        </p:txBody>
      </p:sp>
      <p:sp>
        <p:nvSpPr>
          <p:cNvPr id="4" name="灯片编号占位符 3"/>
          <p:cNvSpPr>
            <a:spLocks noGrp="1"/>
          </p:cNvSpPr>
          <p:nvPr>
            <p:ph type="sldNum" sz="quarter" idx="10"/>
          </p:nvPr>
        </p:nvSpPr>
        <p:spPr/>
        <p:txBody>
          <a:bodyPr/>
          <a:lstStyle/>
          <a:p>
            <a:fld id="{FC721462-D095-4E59-A8AC-4FBA96965AB6}" type="slidenum">
              <a:rPr lang="zh-CN" altLang="en-US" smtClean="0"/>
              <a:t>29</a:t>
            </a:fld>
            <a:endParaRPr lang="zh-CN" altLang="en-US"/>
          </a:p>
        </p:txBody>
      </p:sp>
    </p:spTree>
    <p:extLst>
      <p:ext uri="{BB962C8B-B14F-4D97-AF65-F5344CB8AC3E}">
        <p14:creationId xmlns:p14="http://schemas.microsoft.com/office/powerpoint/2010/main" val="17978407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30</a:t>
            </a:fld>
            <a:endParaRPr lang="zh-CN" altLang="en-US"/>
          </a:p>
        </p:txBody>
      </p:sp>
    </p:spTree>
    <p:extLst>
      <p:ext uri="{BB962C8B-B14F-4D97-AF65-F5344CB8AC3E}">
        <p14:creationId xmlns:p14="http://schemas.microsoft.com/office/powerpoint/2010/main" val="31957322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Provas</a:t>
            </a:r>
            <a:r>
              <a:rPr lang="en-US" altLang="zh-CN" dirty="0"/>
              <a:t>- </a:t>
            </a:r>
            <a:r>
              <a:rPr lang="en-US" altLang="zh-CN" dirty="0" err="1"/>
              <a:t>undergoer</a:t>
            </a:r>
            <a:r>
              <a:rPr lang="en-US" altLang="zh-CN" dirty="0"/>
              <a:t>-like function, </a:t>
            </a:r>
            <a:r>
              <a:rPr lang="zh-CN" altLang="en-US" dirty="0"/>
              <a:t>可以被</a:t>
            </a:r>
            <a:r>
              <a:rPr lang="en-US" altLang="zh-CN" dirty="0" err="1"/>
              <a:t>corrigir</a:t>
            </a:r>
            <a:r>
              <a:rPr lang="zh-CN" altLang="en-US" dirty="0"/>
              <a:t>激活的</a:t>
            </a:r>
            <a:r>
              <a:rPr lang="en-US" altLang="zh-CN" dirty="0"/>
              <a:t>assessing</a:t>
            </a:r>
            <a:r>
              <a:rPr lang="zh-CN" altLang="en-US" dirty="0"/>
              <a:t>框架满足</a:t>
            </a:r>
          </a:p>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31</a:t>
            </a:fld>
            <a:endParaRPr lang="zh-CN" altLang="en-US"/>
          </a:p>
        </p:txBody>
      </p:sp>
    </p:spTree>
    <p:extLst>
      <p:ext uri="{BB962C8B-B14F-4D97-AF65-F5344CB8AC3E}">
        <p14:creationId xmlns:p14="http://schemas.microsoft.com/office/powerpoint/2010/main" val="1842141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32</a:t>
            </a:fld>
            <a:endParaRPr lang="zh-CN" altLang="en-US"/>
          </a:p>
        </p:txBody>
      </p:sp>
    </p:spTree>
    <p:extLst>
      <p:ext uri="{BB962C8B-B14F-4D97-AF65-F5344CB8AC3E}">
        <p14:creationId xmlns:p14="http://schemas.microsoft.com/office/powerpoint/2010/main" val="553451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33</a:t>
            </a:fld>
            <a:endParaRPr lang="zh-CN" altLang="en-US"/>
          </a:p>
        </p:txBody>
      </p:sp>
    </p:spTree>
    <p:extLst>
      <p:ext uri="{BB962C8B-B14F-4D97-AF65-F5344CB8AC3E}">
        <p14:creationId xmlns:p14="http://schemas.microsoft.com/office/powerpoint/2010/main" val="2328080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34</a:t>
            </a:fld>
            <a:endParaRPr lang="zh-CN" altLang="en-US"/>
          </a:p>
        </p:txBody>
      </p:sp>
    </p:spTree>
    <p:extLst>
      <p:ext uri="{BB962C8B-B14F-4D97-AF65-F5344CB8AC3E}">
        <p14:creationId xmlns:p14="http://schemas.microsoft.com/office/powerpoint/2010/main" val="27202561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35</a:t>
            </a:fld>
            <a:endParaRPr lang="zh-CN" altLang="en-US"/>
          </a:p>
        </p:txBody>
      </p:sp>
    </p:spTree>
    <p:extLst>
      <p:ext uri="{BB962C8B-B14F-4D97-AF65-F5344CB8AC3E}">
        <p14:creationId xmlns:p14="http://schemas.microsoft.com/office/powerpoint/2010/main" val="13430242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36</a:t>
            </a:fld>
            <a:endParaRPr lang="zh-CN" altLang="en-US"/>
          </a:p>
        </p:txBody>
      </p:sp>
    </p:spTree>
    <p:extLst>
      <p:ext uri="{BB962C8B-B14F-4D97-AF65-F5344CB8AC3E}">
        <p14:creationId xmlns:p14="http://schemas.microsoft.com/office/powerpoint/2010/main" val="2437176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t>37</a:t>
            </a:fld>
            <a:endParaRPr lang="zh-CN" altLang="en-US"/>
          </a:p>
        </p:txBody>
      </p:sp>
    </p:spTree>
    <p:extLst>
      <p:ext uri="{BB962C8B-B14F-4D97-AF65-F5344CB8AC3E}">
        <p14:creationId xmlns:p14="http://schemas.microsoft.com/office/powerpoint/2010/main" val="14672227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问题：</a:t>
            </a:r>
            <a:r>
              <a:rPr lang="en-US" altLang="zh-CN" dirty="0"/>
              <a:t>Sufficiency</a:t>
            </a:r>
            <a:r>
              <a:rPr lang="zh-CN" altLang="en-US" dirty="0"/>
              <a:t>意义的</a:t>
            </a:r>
            <a:r>
              <a:rPr lang="zh-CN" altLang="en-US"/>
              <a:t>确定；对两个例子的总结</a:t>
            </a:r>
            <a:endParaRPr lang="en-US" altLang="zh-CN" dirty="0"/>
          </a:p>
        </p:txBody>
      </p:sp>
      <p:sp>
        <p:nvSpPr>
          <p:cNvPr id="4" name="灯片编号占位符 3"/>
          <p:cNvSpPr>
            <a:spLocks noGrp="1"/>
          </p:cNvSpPr>
          <p:nvPr>
            <p:ph type="sldNum" sz="quarter" idx="10"/>
          </p:nvPr>
        </p:nvSpPr>
        <p:spPr/>
        <p:txBody>
          <a:bodyPr/>
          <a:lstStyle/>
          <a:p>
            <a:fld id="{FC721462-D095-4E59-A8AC-4FBA96965AB6}" type="slidenum">
              <a:rPr lang="zh-CN" altLang="en-US" smtClean="0"/>
              <a:t>38</a:t>
            </a:fld>
            <a:endParaRPr lang="zh-CN" altLang="en-US"/>
          </a:p>
        </p:txBody>
      </p:sp>
    </p:spTree>
    <p:extLst>
      <p:ext uri="{BB962C8B-B14F-4D97-AF65-F5344CB8AC3E}">
        <p14:creationId xmlns:p14="http://schemas.microsoft.com/office/powerpoint/2010/main" val="2854199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4071310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3442941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1729892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8080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1669433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17401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3760248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1960750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2587572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224845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AC7540C-0238-45C4-ABD0-A50CF6A0F0AF}" type="datetimeFigureOut">
              <a:rPr lang="zh-CN" altLang="en-US" smtClean="0"/>
              <a:t>2020/1/3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BCDEED-1B45-4D36-92C3-BD3BE56809F9}" type="slidenum">
              <a:rPr lang="zh-CN" altLang="en-US" smtClean="0"/>
              <a:t>‹#›</a:t>
            </a:fld>
            <a:endParaRPr lang="zh-CN" altLang="en-US"/>
          </a:p>
        </p:txBody>
      </p:sp>
    </p:spTree>
    <p:extLst>
      <p:ext uri="{BB962C8B-B14F-4D97-AF65-F5344CB8AC3E}">
        <p14:creationId xmlns:p14="http://schemas.microsoft.com/office/powerpoint/2010/main" val="418639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30554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37329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2395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0622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8871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07498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7261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2744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1954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81247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B7F2D0-5C61-4ECD-8EF0-7DC153D82996}" type="datetimeFigureOut">
              <a:rPr lang="zh-CN" altLang="en-US" smtClean="0">
                <a:solidFill>
                  <a:prstClr val="black">
                    <a:tint val="75000"/>
                  </a:prstClr>
                </a:solidFill>
              </a:rPr>
              <a:pPr/>
              <a:t>2020/1/3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60993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5AC7540C-0238-45C4-ABD0-A50CF6A0F0AF}" type="datetimeFigureOut">
              <a:rPr lang="zh-CN" altLang="en-US" smtClean="0"/>
              <a:pPr/>
              <a:t>2020/1/3</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E8BCDEED-1B45-4D36-92C3-BD3BE56809F9}" type="slidenum">
              <a:rPr lang="zh-CN" altLang="en-US" smtClean="0"/>
              <a:pPr/>
              <a:t>‹#›</a:t>
            </a:fld>
            <a:endParaRPr lang="zh-CN" altLang="en-US" dirty="0"/>
          </a:p>
        </p:txBody>
      </p:sp>
    </p:spTree>
    <p:extLst>
      <p:ext uri="{BB962C8B-B14F-4D97-AF65-F5344CB8AC3E}">
        <p14:creationId xmlns:p14="http://schemas.microsoft.com/office/powerpoint/2010/main" val="2375236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53B7F2D0-5C61-4ECD-8EF0-7DC153D82996}" type="datetimeFigureOut">
              <a:rPr lang="zh-CN" altLang="en-US" smtClean="0">
                <a:solidFill>
                  <a:prstClr val="black">
                    <a:tint val="75000"/>
                  </a:prstClr>
                </a:solidFill>
              </a:rPr>
              <a:pPr/>
              <a:t>2020/1/3</a:t>
            </a:fld>
            <a:endParaRPr lang="zh-CN" altLang="en-US" dirty="0">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ABC027CB-4B16-4B21-A276-8705E54D5316}"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3772506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notesSlide" Target="../notesSlides/notesSlide2.xml"/><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slideLayout" Target="../slideLayouts/slideLayout1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0" Type="http://schemas.openxmlformats.org/officeDocument/2006/relationships/tags" Target="../tags/tag22.xml"/><Relationship Id="rId4" Type="http://schemas.openxmlformats.org/officeDocument/2006/relationships/tags" Target="../tags/tag16.xml"/><Relationship Id="rId9" Type="http://schemas.openxmlformats.org/officeDocument/2006/relationships/tags" Target="../tags/tag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hyperlink" Target="https://framenet.icsi.berkeley.edu/fndrupal/frameIndex" TargetMode="Externa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圆角矩形 3"/>
          <p:cNvSpPr/>
          <p:nvPr>
            <p:custDataLst>
              <p:tags r:id="rId1"/>
            </p:custDataLst>
          </p:nvPr>
        </p:nvSpPr>
        <p:spPr>
          <a:xfrm rot="2700000">
            <a:off x="8659760" y="144820"/>
            <a:ext cx="863146" cy="863146"/>
          </a:xfrm>
          <a:prstGeom prst="roundRect">
            <a:avLst/>
          </a:prstGeom>
          <a:gradFill>
            <a:gsLst>
              <a:gs pos="0">
                <a:srgbClr val="FFFFFF">
                  <a:alpha val="40000"/>
                </a:srgbClr>
              </a:gs>
              <a:gs pos="100000">
                <a:schemeClr val="bg1">
                  <a:lumMod val="95000"/>
                  <a:alpha val="37000"/>
                </a:schemeClr>
              </a:gs>
            </a:gsLst>
            <a:lin ang="15000000" scaled="0"/>
          </a:gra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 name="PA_圆角矩形 3"/>
          <p:cNvSpPr/>
          <p:nvPr>
            <p:custDataLst>
              <p:tags r:id="rId2"/>
            </p:custDataLst>
          </p:nvPr>
        </p:nvSpPr>
        <p:spPr>
          <a:xfrm rot="2700000">
            <a:off x="6598215" y="1011429"/>
            <a:ext cx="653439" cy="653439"/>
          </a:xfrm>
          <a:prstGeom prst="roundRect">
            <a:avLst/>
          </a:prstGeom>
          <a:gradFill>
            <a:gsLst>
              <a:gs pos="0">
                <a:srgbClr val="FFFFFF">
                  <a:alpha val="40000"/>
                </a:srgbClr>
              </a:gs>
              <a:gs pos="100000">
                <a:schemeClr val="bg1">
                  <a:lumMod val="95000"/>
                  <a:alpha val="37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6" name="PA_圆角矩形 3"/>
          <p:cNvSpPr/>
          <p:nvPr>
            <p:custDataLst>
              <p:tags r:id="rId3"/>
            </p:custDataLst>
          </p:nvPr>
        </p:nvSpPr>
        <p:spPr>
          <a:xfrm rot="2700000">
            <a:off x="-677683" y="2297224"/>
            <a:ext cx="2311518" cy="2311518"/>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8" name="PA_圆角矩形 3"/>
          <p:cNvSpPr/>
          <p:nvPr>
            <p:custDataLst>
              <p:tags r:id="rId4"/>
            </p:custDataLst>
          </p:nvPr>
        </p:nvSpPr>
        <p:spPr>
          <a:xfrm rot="2700000">
            <a:off x="2620038" y="-628857"/>
            <a:ext cx="2311518" cy="2311518"/>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9" name="PA_圆角矩形 3"/>
          <p:cNvSpPr/>
          <p:nvPr>
            <p:custDataLst>
              <p:tags r:id="rId5"/>
            </p:custDataLst>
          </p:nvPr>
        </p:nvSpPr>
        <p:spPr>
          <a:xfrm rot="2700000">
            <a:off x="5818900" y="1029718"/>
            <a:ext cx="653439" cy="65343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 name="PA_圆角矩形 3"/>
          <p:cNvSpPr/>
          <p:nvPr>
            <p:custDataLst>
              <p:tags r:id="rId6"/>
            </p:custDataLst>
          </p:nvPr>
        </p:nvSpPr>
        <p:spPr>
          <a:xfrm rot="2700000">
            <a:off x="7510531" y="80606"/>
            <a:ext cx="653439" cy="65343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1" name="PA_圆角矩形 3"/>
          <p:cNvSpPr/>
          <p:nvPr>
            <p:custDataLst>
              <p:tags r:id="rId7"/>
            </p:custDataLst>
          </p:nvPr>
        </p:nvSpPr>
        <p:spPr>
          <a:xfrm rot="2700000">
            <a:off x="8552573" y="126080"/>
            <a:ext cx="653439" cy="653439"/>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2" name="PA_圆角矩形 3"/>
          <p:cNvSpPr/>
          <p:nvPr>
            <p:custDataLst>
              <p:tags r:id="rId8"/>
            </p:custDataLst>
          </p:nvPr>
        </p:nvSpPr>
        <p:spPr>
          <a:xfrm rot="2700000">
            <a:off x="8052230" y="612772"/>
            <a:ext cx="653439" cy="653439"/>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3" name="PA_圆角矩形 3"/>
          <p:cNvSpPr/>
          <p:nvPr>
            <p:custDataLst>
              <p:tags r:id="rId9"/>
            </p:custDataLst>
          </p:nvPr>
        </p:nvSpPr>
        <p:spPr>
          <a:xfrm rot="2700000">
            <a:off x="1429771" y="5743715"/>
            <a:ext cx="653439" cy="653439"/>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4" name="PA_圆角矩形 3"/>
          <p:cNvSpPr/>
          <p:nvPr>
            <p:custDataLst>
              <p:tags r:id="rId10"/>
            </p:custDataLst>
          </p:nvPr>
        </p:nvSpPr>
        <p:spPr>
          <a:xfrm rot="2700000">
            <a:off x="3154734" y="5016174"/>
            <a:ext cx="2311518" cy="2311518"/>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 name="文本框 15"/>
          <p:cNvSpPr txBox="1"/>
          <p:nvPr/>
        </p:nvSpPr>
        <p:spPr>
          <a:xfrm>
            <a:off x="2141306" y="2075919"/>
            <a:ext cx="9168602" cy="2739211"/>
          </a:xfrm>
          <a:prstGeom prst="rect">
            <a:avLst/>
          </a:prstGeom>
          <a:noFill/>
        </p:spPr>
        <p:txBody>
          <a:bodyPr wrap="square" rtlCol="0">
            <a:spAutoFit/>
          </a:bodyPr>
          <a:lstStyle/>
          <a:p>
            <a:pPr algn="ctr"/>
            <a:r>
              <a:rPr lang="zh-CN" altLang="en-US" sz="5800" dirty="0">
                <a:solidFill>
                  <a:srgbClr val="18478F"/>
                </a:solidFill>
                <a:latin typeface="微软雅黑" panose="020B0503020204020204" pitchFamily="34" charset="-122"/>
                <a:ea typeface="微软雅黑" panose="020B0503020204020204" pitchFamily="34" charset="-122"/>
                <a:cs typeface="+mn-ea"/>
                <a:sym typeface="+mn-lt"/>
              </a:rPr>
              <a:t>实现巴西框架语义网中词库与构式库之间的连续性</a:t>
            </a:r>
            <a:endParaRPr lang="en-US" altLang="zh-CN" sz="5800" dirty="0">
              <a:solidFill>
                <a:srgbClr val="18478F"/>
              </a:solidFill>
              <a:latin typeface="微软雅黑" panose="020B0503020204020204" pitchFamily="34" charset="-122"/>
              <a:ea typeface="微软雅黑" panose="020B0503020204020204" pitchFamily="34" charset="-122"/>
              <a:cs typeface="+mn-ea"/>
              <a:sym typeface="+mn-lt"/>
            </a:endParaRPr>
          </a:p>
          <a:p>
            <a:pPr algn="ctr"/>
            <a:r>
              <a:rPr lang="en-US" altLang="zh-CN" sz="2800" dirty="0">
                <a:solidFill>
                  <a:srgbClr val="18478F"/>
                </a:solidFill>
                <a:latin typeface="微软雅黑" panose="020B0503020204020204" pitchFamily="34" charset="-122"/>
                <a:ea typeface="微软雅黑" panose="020B0503020204020204" pitchFamily="34" charset="-122"/>
                <a:cs typeface="+mn-ea"/>
                <a:sym typeface="+mn-lt"/>
              </a:rPr>
              <a:t>Towards continuity between the lexicon and the constructicon in FrameNet Brasil</a:t>
            </a:r>
            <a:endParaRPr lang="zh-CN" altLang="en-US" sz="2800" dirty="0">
              <a:solidFill>
                <a:srgbClr val="18478F"/>
              </a:solidFill>
              <a:latin typeface="微软雅黑" panose="020B0503020204020204" pitchFamily="34" charset="-122"/>
              <a:ea typeface="微软雅黑" panose="020B0503020204020204" pitchFamily="34" charset="-122"/>
              <a:cs typeface="+mn-ea"/>
              <a:sym typeface="+mn-lt"/>
            </a:endParaRPr>
          </a:p>
        </p:txBody>
      </p:sp>
      <p:cxnSp>
        <p:nvCxnSpPr>
          <p:cNvPr id="17" name="直接连接符 16"/>
          <p:cNvCxnSpPr/>
          <p:nvPr/>
        </p:nvCxnSpPr>
        <p:spPr>
          <a:xfrm>
            <a:off x="5569733" y="5087474"/>
            <a:ext cx="5942326" cy="0"/>
          </a:xfrm>
          <a:prstGeom prst="line">
            <a:avLst/>
          </a:prstGeom>
          <a:ln>
            <a:solidFill>
              <a:srgbClr val="18478F"/>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125952" y="5363038"/>
            <a:ext cx="6829888" cy="400110"/>
          </a:xfrm>
          <a:prstGeom prst="rect">
            <a:avLst/>
          </a:prstGeom>
          <a:noFill/>
        </p:spPr>
        <p:txBody>
          <a:bodyPr wrap="square" rtlCol="0">
            <a:spAutoFit/>
          </a:bodyPr>
          <a:lstStyle/>
          <a:p>
            <a:pPr algn="ctr"/>
            <a:r>
              <a:rPr lang="zh-CN" altLang="en-US" sz="2000" dirty="0">
                <a:solidFill>
                  <a:srgbClr val="18478F"/>
                </a:solidFill>
                <a:latin typeface="微软雅黑" panose="020B0503020204020204" pitchFamily="34" charset="-122"/>
                <a:ea typeface="微软雅黑" panose="020B0503020204020204" pitchFamily="34" charset="-122"/>
                <a:cs typeface="+mn-ea"/>
                <a:sym typeface="+mn-lt"/>
              </a:rPr>
              <a:t>报告人：陈静               </a:t>
            </a:r>
            <a:r>
              <a:rPr lang="en-US" altLang="zh-CN" sz="2000" dirty="0">
                <a:solidFill>
                  <a:srgbClr val="18478F"/>
                </a:solidFill>
                <a:latin typeface="微软雅黑" panose="020B0503020204020204" pitchFamily="34" charset="-122"/>
                <a:ea typeface="微软雅黑" panose="020B0503020204020204" pitchFamily="34" charset="-122"/>
                <a:cs typeface="+mn-ea"/>
                <a:sym typeface="+mn-lt"/>
              </a:rPr>
              <a:t>20191202</a:t>
            </a:r>
          </a:p>
        </p:txBody>
      </p:sp>
      <p:sp>
        <p:nvSpPr>
          <p:cNvPr id="20" name="PA_圆角矩形 3"/>
          <p:cNvSpPr/>
          <p:nvPr>
            <p:custDataLst>
              <p:tags r:id="rId11"/>
            </p:custDataLst>
          </p:nvPr>
        </p:nvSpPr>
        <p:spPr>
          <a:xfrm rot="2700000">
            <a:off x="7427403" y="1029721"/>
            <a:ext cx="653439" cy="65343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5781484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Effect transition="in" filter="fade">
                                      <p:cBhvr>
                                        <p:cTn id="14" dur="10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Effect transition="in" filter="fade">
                                      <p:cBhvr>
                                        <p:cTn id="19" dur="10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000" fill="hold"/>
                                        <p:tgtEl>
                                          <p:spTgt spid="20"/>
                                        </p:tgtEl>
                                        <p:attrNameLst>
                                          <p:attrName>ppt_w</p:attrName>
                                        </p:attrNameLst>
                                      </p:cBhvr>
                                      <p:tavLst>
                                        <p:tav tm="0">
                                          <p:val>
                                            <p:fltVal val="0"/>
                                          </p:val>
                                        </p:tav>
                                        <p:tav tm="100000">
                                          <p:val>
                                            <p:strVal val="#ppt_w"/>
                                          </p:val>
                                        </p:tav>
                                      </p:tavLst>
                                    </p:anim>
                                    <p:anim calcmode="lin" valueType="num">
                                      <p:cBhvr>
                                        <p:cTn id="23" dur="1000" fill="hold"/>
                                        <p:tgtEl>
                                          <p:spTgt spid="20"/>
                                        </p:tgtEl>
                                        <p:attrNameLst>
                                          <p:attrName>ppt_h</p:attrName>
                                        </p:attrNameLst>
                                      </p:cBhvr>
                                      <p:tavLst>
                                        <p:tav tm="0">
                                          <p:val>
                                            <p:fltVal val="0"/>
                                          </p:val>
                                        </p:tav>
                                        <p:tav tm="100000">
                                          <p:val>
                                            <p:strVal val="#ppt_h"/>
                                          </p:val>
                                        </p:tav>
                                      </p:tavLst>
                                    </p:anim>
                                    <p:animEffect transition="in" filter="fade">
                                      <p:cBhvr>
                                        <p:cTn id="24" dur="1000"/>
                                        <p:tgtEl>
                                          <p:spTgt spid="2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Effect transition="in" filter="fade">
                                      <p:cBhvr>
                                        <p:cTn id="29" dur="10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1000" fill="hold"/>
                                        <p:tgtEl>
                                          <p:spTgt spid="11"/>
                                        </p:tgtEl>
                                        <p:attrNameLst>
                                          <p:attrName>ppt_w</p:attrName>
                                        </p:attrNameLst>
                                      </p:cBhvr>
                                      <p:tavLst>
                                        <p:tav tm="0">
                                          <p:val>
                                            <p:fltVal val="0"/>
                                          </p:val>
                                        </p:tav>
                                        <p:tav tm="100000">
                                          <p:val>
                                            <p:strVal val="#ppt_w"/>
                                          </p:val>
                                        </p:tav>
                                      </p:tavLst>
                                    </p:anim>
                                    <p:anim calcmode="lin" valueType="num">
                                      <p:cBhvr>
                                        <p:cTn id="33" dur="1000" fill="hold"/>
                                        <p:tgtEl>
                                          <p:spTgt spid="11"/>
                                        </p:tgtEl>
                                        <p:attrNameLst>
                                          <p:attrName>ppt_h</p:attrName>
                                        </p:attrNameLst>
                                      </p:cBhvr>
                                      <p:tavLst>
                                        <p:tav tm="0">
                                          <p:val>
                                            <p:fltVal val="0"/>
                                          </p:val>
                                        </p:tav>
                                        <p:tav tm="100000">
                                          <p:val>
                                            <p:strVal val="#ppt_h"/>
                                          </p:val>
                                        </p:tav>
                                      </p:tavLst>
                                    </p:anim>
                                    <p:animEffect transition="in" filter="fade">
                                      <p:cBhvr>
                                        <p:cTn id="34" dur="10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Effect transition="in" filter="fade">
                                      <p:cBhvr>
                                        <p:cTn id="39" dur="10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1000" fill="hold"/>
                                        <p:tgtEl>
                                          <p:spTgt spid="5"/>
                                        </p:tgtEl>
                                        <p:attrNameLst>
                                          <p:attrName>ppt_w</p:attrName>
                                        </p:attrNameLst>
                                      </p:cBhvr>
                                      <p:tavLst>
                                        <p:tav tm="0">
                                          <p:val>
                                            <p:fltVal val="0"/>
                                          </p:val>
                                        </p:tav>
                                        <p:tav tm="100000">
                                          <p:val>
                                            <p:strVal val="#ppt_w"/>
                                          </p:val>
                                        </p:tav>
                                      </p:tavLst>
                                    </p:anim>
                                    <p:anim calcmode="lin" valueType="num">
                                      <p:cBhvr>
                                        <p:cTn id="43" dur="1000" fill="hold"/>
                                        <p:tgtEl>
                                          <p:spTgt spid="5"/>
                                        </p:tgtEl>
                                        <p:attrNameLst>
                                          <p:attrName>ppt_h</p:attrName>
                                        </p:attrNameLst>
                                      </p:cBhvr>
                                      <p:tavLst>
                                        <p:tav tm="0">
                                          <p:val>
                                            <p:fltVal val="0"/>
                                          </p:val>
                                        </p:tav>
                                        <p:tav tm="100000">
                                          <p:val>
                                            <p:strVal val="#ppt_h"/>
                                          </p:val>
                                        </p:tav>
                                      </p:tavLst>
                                    </p:anim>
                                    <p:animEffect transition="in" filter="fade">
                                      <p:cBhvr>
                                        <p:cTn id="44" dur="1000"/>
                                        <p:tgtEl>
                                          <p:spTgt spid="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Effect transition="in" filter="fade">
                                      <p:cBhvr>
                                        <p:cTn id="49" dur="1000"/>
                                        <p:tgtEl>
                                          <p:spTgt spid="1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fltVal val="0"/>
                                          </p:val>
                                        </p:tav>
                                        <p:tav tm="100000">
                                          <p:val>
                                            <p:strVal val="#ppt_w"/>
                                          </p:val>
                                        </p:tav>
                                      </p:tavLst>
                                    </p:anim>
                                    <p:anim calcmode="lin" valueType="num">
                                      <p:cBhvr>
                                        <p:cTn id="53" dur="1000" fill="hold"/>
                                        <p:tgtEl>
                                          <p:spTgt spid="14"/>
                                        </p:tgtEl>
                                        <p:attrNameLst>
                                          <p:attrName>ppt_h</p:attrName>
                                        </p:attrNameLst>
                                      </p:cBhvr>
                                      <p:tavLst>
                                        <p:tav tm="0">
                                          <p:val>
                                            <p:fltVal val="0"/>
                                          </p:val>
                                        </p:tav>
                                        <p:tav tm="100000">
                                          <p:val>
                                            <p:strVal val="#ppt_h"/>
                                          </p:val>
                                        </p:tav>
                                      </p:tavLst>
                                    </p:anim>
                                    <p:animEffect transition="in" filter="fade">
                                      <p:cBhvr>
                                        <p:cTn id="54" dur="1000"/>
                                        <p:tgtEl>
                                          <p:spTgt spid="1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1000" fill="hold"/>
                                        <p:tgtEl>
                                          <p:spTgt spid="4"/>
                                        </p:tgtEl>
                                        <p:attrNameLst>
                                          <p:attrName>ppt_w</p:attrName>
                                        </p:attrNameLst>
                                      </p:cBhvr>
                                      <p:tavLst>
                                        <p:tav tm="0">
                                          <p:val>
                                            <p:fltVal val="0"/>
                                          </p:val>
                                        </p:tav>
                                        <p:tav tm="100000">
                                          <p:val>
                                            <p:strVal val="#ppt_w"/>
                                          </p:val>
                                        </p:tav>
                                      </p:tavLst>
                                    </p:anim>
                                    <p:anim calcmode="lin" valueType="num">
                                      <p:cBhvr>
                                        <p:cTn id="58" dur="1000" fill="hold"/>
                                        <p:tgtEl>
                                          <p:spTgt spid="4"/>
                                        </p:tgtEl>
                                        <p:attrNameLst>
                                          <p:attrName>ppt_h</p:attrName>
                                        </p:attrNameLst>
                                      </p:cBhvr>
                                      <p:tavLst>
                                        <p:tav tm="0">
                                          <p:val>
                                            <p:fltVal val="0"/>
                                          </p:val>
                                        </p:tav>
                                        <p:tav tm="100000">
                                          <p:val>
                                            <p:strVal val="#ppt_h"/>
                                          </p:val>
                                        </p:tav>
                                      </p:tavLst>
                                    </p:anim>
                                    <p:animEffect transition="in" filter="fade">
                                      <p:cBhvr>
                                        <p:cTn id="59" dur="1000"/>
                                        <p:tgtEl>
                                          <p:spTgt spid="4"/>
                                        </p:tgtEl>
                                      </p:cBhvr>
                                    </p:animEffect>
                                  </p:childTnLst>
                                </p:cTn>
                              </p:par>
                            </p:childTnLst>
                          </p:cTn>
                        </p:par>
                        <p:par>
                          <p:cTn id="60" fill="hold">
                            <p:stCondLst>
                              <p:cond delay="10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6"/>
                                        </p:tgtEl>
                                        <p:attrNameLst>
                                          <p:attrName>ppt_y</p:attrName>
                                        </p:attrNameLst>
                                      </p:cBhvr>
                                      <p:tavLst>
                                        <p:tav tm="0">
                                          <p:val>
                                            <p:strVal val="#ppt_y"/>
                                          </p:val>
                                        </p:tav>
                                        <p:tav tm="100000">
                                          <p:val>
                                            <p:strVal val="#ppt_y"/>
                                          </p:val>
                                        </p:tav>
                                      </p:tavLst>
                                    </p:anim>
                                    <p:anim calcmode="lin" valueType="num">
                                      <p:cBhvr>
                                        <p:cTn id="6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6"/>
                                        </p:tgtEl>
                                      </p:cBhvr>
                                    </p:animEffect>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5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8"/>
                                        </p:tgtEl>
                                        <p:attrNameLst>
                                          <p:attrName>style.visibility</p:attrName>
                                        </p:attrNameLst>
                                      </p:cBhvr>
                                      <p:to>
                                        <p:strVal val="visible"/>
                                      </p:to>
                                    </p:set>
                                    <p:anim calcmode="lin" valueType="num">
                                      <p:cBhvr>
                                        <p:cTn id="7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8"/>
                                        </p:tgtEl>
                                        <p:attrNameLst>
                                          <p:attrName>ppt_y</p:attrName>
                                        </p:attrNameLst>
                                      </p:cBhvr>
                                      <p:tavLst>
                                        <p:tav tm="0">
                                          <p:val>
                                            <p:strVal val="#ppt_y"/>
                                          </p:val>
                                        </p:tav>
                                        <p:tav tm="100000">
                                          <p:val>
                                            <p:strVal val="#ppt_y"/>
                                          </p:val>
                                        </p:tav>
                                      </p:tavLst>
                                    </p:anim>
                                    <p:anim calcmode="lin" valueType="num">
                                      <p:cBhvr>
                                        <p:cTn id="7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1" grpId="0" animBg="1"/>
      <p:bldP spid="12" grpId="0" animBg="1"/>
      <p:bldP spid="13" grpId="0" animBg="1"/>
      <p:bldP spid="14" grpId="0" animBg="1"/>
      <p:bldP spid="16" grpId="0"/>
      <p:bldP spid="18" grpId="0"/>
      <p:bldP spid="2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圆角矩形 3"/>
          <p:cNvSpPr/>
          <p:nvPr>
            <p:custDataLst>
              <p:tags r:id="rId1"/>
            </p:custDataLst>
          </p:nvPr>
        </p:nvSpPr>
        <p:spPr>
          <a:xfrm rot="2700000">
            <a:off x="8659760" y="144820"/>
            <a:ext cx="863146" cy="863146"/>
          </a:xfrm>
          <a:prstGeom prst="roundRect">
            <a:avLst/>
          </a:prstGeom>
          <a:gradFill>
            <a:gsLst>
              <a:gs pos="0">
                <a:srgbClr val="FFFFFF">
                  <a:alpha val="40000"/>
                </a:srgbClr>
              </a:gs>
              <a:gs pos="100000">
                <a:schemeClr val="bg1">
                  <a:lumMod val="95000"/>
                  <a:alpha val="37000"/>
                </a:schemeClr>
              </a:gs>
            </a:gsLst>
            <a:lin ang="15000000" scaled="0"/>
          </a:gra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 name="PA_圆角矩形 3"/>
          <p:cNvSpPr/>
          <p:nvPr>
            <p:custDataLst>
              <p:tags r:id="rId2"/>
            </p:custDataLst>
          </p:nvPr>
        </p:nvSpPr>
        <p:spPr>
          <a:xfrm rot="2700000">
            <a:off x="6598215" y="1011429"/>
            <a:ext cx="653439" cy="653439"/>
          </a:xfrm>
          <a:prstGeom prst="roundRect">
            <a:avLst/>
          </a:prstGeom>
          <a:gradFill>
            <a:gsLst>
              <a:gs pos="0">
                <a:srgbClr val="FFFFFF">
                  <a:alpha val="40000"/>
                </a:srgbClr>
              </a:gs>
              <a:gs pos="100000">
                <a:schemeClr val="bg1">
                  <a:lumMod val="95000"/>
                  <a:alpha val="37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6" name="PA_圆角矩形 3"/>
          <p:cNvSpPr/>
          <p:nvPr>
            <p:custDataLst>
              <p:tags r:id="rId3"/>
            </p:custDataLst>
          </p:nvPr>
        </p:nvSpPr>
        <p:spPr>
          <a:xfrm rot="2700000">
            <a:off x="-677683" y="2297224"/>
            <a:ext cx="2311518" cy="2311518"/>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8" name="PA_圆角矩形 3"/>
          <p:cNvSpPr/>
          <p:nvPr>
            <p:custDataLst>
              <p:tags r:id="rId4"/>
            </p:custDataLst>
          </p:nvPr>
        </p:nvSpPr>
        <p:spPr>
          <a:xfrm rot="2700000">
            <a:off x="2620038" y="-628857"/>
            <a:ext cx="2311518" cy="2311518"/>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9" name="PA_圆角矩形 3"/>
          <p:cNvSpPr/>
          <p:nvPr>
            <p:custDataLst>
              <p:tags r:id="rId5"/>
            </p:custDataLst>
          </p:nvPr>
        </p:nvSpPr>
        <p:spPr>
          <a:xfrm rot="2700000">
            <a:off x="5818900" y="1029718"/>
            <a:ext cx="653439" cy="65343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 name="PA_圆角矩形 3"/>
          <p:cNvSpPr/>
          <p:nvPr>
            <p:custDataLst>
              <p:tags r:id="rId6"/>
            </p:custDataLst>
          </p:nvPr>
        </p:nvSpPr>
        <p:spPr>
          <a:xfrm rot="2700000">
            <a:off x="7510531" y="80606"/>
            <a:ext cx="653439" cy="65343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1" name="PA_圆角矩形 3"/>
          <p:cNvSpPr/>
          <p:nvPr>
            <p:custDataLst>
              <p:tags r:id="rId7"/>
            </p:custDataLst>
          </p:nvPr>
        </p:nvSpPr>
        <p:spPr>
          <a:xfrm rot="2700000">
            <a:off x="6249596" y="1653535"/>
            <a:ext cx="653439" cy="653439"/>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2" name="PA_圆角矩形 3"/>
          <p:cNvSpPr/>
          <p:nvPr>
            <p:custDataLst>
              <p:tags r:id="rId8"/>
            </p:custDataLst>
          </p:nvPr>
        </p:nvSpPr>
        <p:spPr>
          <a:xfrm rot="2700000">
            <a:off x="8052230" y="612772"/>
            <a:ext cx="653439" cy="653439"/>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3" name="PA_圆角矩形 3"/>
          <p:cNvSpPr/>
          <p:nvPr>
            <p:custDataLst>
              <p:tags r:id="rId9"/>
            </p:custDataLst>
          </p:nvPr>
        </p:nvSpPr>
        <p:spPr>
          <a:xfrm rot="2700000">
            <a:off x="1429771" y="5743715"/>
            <a:ext cx="653439" cy="653439"/>
          </a:xfrm>
          <a:prstGeom prst="roundRect">
            <a:avLst/>
          </a:prstGeom>
          <a:solidFill>
            <a:srgbClr val="18478F"/>
          </a:solidFill>
          <a:ln w="25400">
            <a:no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4" name="PA_圆角矩形 3"/>
          <p:cNvSpPr/>
          <p:nvPr>
            <p:custDataLst>
              <p:tags r:id="rId10"/>
            </p:custDataLst>
          </p:nvPr>
        </p:nvSpPr>
        <p:spPr>
          <a:xfrm rot="2700000">
            <a:off x="3154735" y="5016175"/>
            <a:ext cx="2311518" cy="2311518"/>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 name="文本框 15"/>
          <p:cNvSpPr txBox="1"/>
          <p:nvPr/>
        </p:nvSpPr>
        <p:spPr>
          <a:xfrm>
            <a:off x="2457292" y="2736040"/>
            <a:ext cx="9168602" cy="1569660"/>
          </a:xfrm>
          <a:prstGeom prst="rect">
            <a:avLst/>
          </a:prstGeom>
          <a:noFill/>
        </p:spPr>
        <p:txBody>
          <a:bodyPr wrap="square" rtlCol="0">
            <a:spAutoFit/>
          </a:bodyPr>
          <a:lstStyle/>
          <a:p>
            <a:pPr algn="ctr"/>
            <a:r>
              <a:rPr lang="zh-CN" altLang="en-US" sz="4800" dirty="0">
                <a:solidFill>
                  <a:srgbClr val="18478F"/>
                </a:solidFill>
                <a:latin typeface="微软雅黑" panose="020B0503020204020204" pitchFamily="34" charset="-122"/>
                <a:ea typeface="微软雅黑" panose="020B0503020204020204" pitchFamily="34" charset="-122"/>
                <a:cs typeface="+mn-ea"/>
                <a:sym typeface="+mn-lt"/>
              </a:rPr>
              <a:t>数据库</a:t>
            </a:r>
            <a:r>
              <a:rPr lang="en-US" altLang="zh-CN" sz="4800" dirty="0">
                <a:solidFill>
                  <a:srgbClr val="18478F"/>
                </a:solidFill>
                <a:latin typeface="微软雅黑" panose="020B0503020204020204" pitchFamily="34" charset="-122"/>
                <a:ea typeface="微软雅黑" panose="020B0503020204020204" pitchFamily="34" charset="-122"/>
                <a:cs typeface="+mn-ea"/>
                <a:sym typeface="+mn-lt"/>
              </a:rPr>
              <a:t>FN-Br 2.0</a:t>
            </a:r>
            <a:r>
              <a:rPr lang="zh-CN" altLang="en-US" sz="4800" dirty="0">
                <a:solidFill>
                  <a:srgbClr val="18478F"/>
                </a:solidFill>
                <a:latin typeface="微软雅黑" panose="020B0503020204020204" pitchFamily="34" charset="-122"/>
                <a:ea typeface="微软雅黑" panose="020B0503020204020204" pitchFamily="34" charset="-122"/>
                <a:cs typeface="+mn-ea"/>
                <a:sym typeface="+mn-lt"/>
              </a:rPr>
              <a:t>的设计理念、设计改进及其应用</a:t>
            </a:r>
          </a:p>
        </p:txBody>
      </p:sp>
      <p:cxnSp>
        <p:nvCxnSpPr>
          <p:cNvPr id="17" name="直接连接符 16"/>
          <p:cNvCxnSpPr/>
          <p:nvPr/>
        </p:nvCxnSpPr>
        <p:spPr>
          <a:xfrm>
            <a:off x="5683568" y="5087474"/>
            <a:ext cx="5942326" cy="0"/>
          </a:xfrm>
          <a:prstGeom prst="line">
            <a:avLst/>
          </a:prstGeom>
          <a:ln>
            <a:solidFill>
              <a:srgbClr val="18478F"/>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125952" y="5363038"/>
            <a:ext cx="6829888" cy="400110"/>
          </a:xfrm>
          <a:prstGeom prst="rect">
            <a:avLst/>
          </a:prstGeom>
          <a:noFill/>
        </p:spPr>
        <p:txBody>
          <a:bodyPr wrap="square" rtlCol="0">
            <a:spAutoFit/>
          </a:bodyPr>
          <a:lstStyle/>
          <a:p>
            <a:pPr algn="ctr"/>
            <a:r>
              <a:rPr lang="zh-CN" altLang="en-US" sz="2000" dirty="0">
                <a:solidFill>
                  <a:srgbClr val="18478F"/>
                </a:solidFill>
                <a:latin typeface="微软雅黑" panose="020B0503020204020204" pitchFamily="34" charset="-122"/>
                <a:ea typeface="微软雅黑" panose="020B0503020204020204" pitchFamily="34" charset="-122"/>
                <a:cs typeface="+mn-ea"/>
                <a:sym typeface="+mn-lt"/>
              </a:rPr>
              <a:t>报告人：陈静               </a:t>
            </a:r>
            <a:r>
              <a:rPr lang="en-US" altLang="zh-CN" sz="2000" dirty="0">
                <a:solidFill>
                  <a:srgbClr val="18478F"/>
                </a:solidFill>
                <a:latin typeface="微软雅黑" panose="020B0503020204020204" pitchFamily="34" charset="-122"/>
                <a:ea typeface="微软雅黑" panose="020B0503020204020204" pitchFamily="34" charset="-122"/>
                <a:cs typeface="+mn-ea"/>
                <a:sym typeface="+mn-lt"/>
              </a:rPr>
              <a:t>20191202</a:t>
            </a:r>
          </a:p>
        </p:txBody>
      </p:sp>
      <p:sp>
        <p:nvSpPr>
          <p:cNvPr id="20" name="PA_圆角矩形 3"/>
          <p:cNvSpPr/>
          <p:nvPr>
            <p:custDataLst>
              <p:tags r:id="rId11"/>
            </p:custDataLst>
          </p:nvPr>
        </p:nvSpPr>
        <p:spPr>
          <a:xfrm rot="2700000">
            <a:off x="7427403" y="1029721"/>
            <a:ext cx="653439" cy="65343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0934053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Effect transition="in" filter="fade">
                                      <p:cBhvr>
                                        <p:cTn id="14" dur="10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Effect transition="in" filter="fade">
                                      <p:cBhvr>
                                        <p:cTn id="19" dur="10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000" fill="hold"/>
                                        <p:tgtEl>
                                          <p:spTgt spid="20"/>
                                        </p:tgtEl>
                                        <p:attrNameLst>
                                          <p:attrName>ppt_w</p:attrName>
                                        </p:attrNameLst>
                                      </p:cBhvr>
                                      <p:tavLst>
                                        <p:tav tm="0">
                                          <p:val>
                                            <p:fltVal val="0"/>
                                          </p:val>
                                        </p:tav>
                                        <p:tav tm="100000">
                                          <p:val>
                                            <p:strVal val="#ppt_w"/>
                                          </p:val>
                                        </p:tav>
                                      </p:tavLst>
                                    </p:anim>
                                    <p:anim calcmode="lin" valueType="num">
                                      <p:cBhvr>
                                        <p:cTn id="23" dur="1000" fill="hold"/>
                                        <p:tgtEl>
                                          <p:spTgt spid="20"/>
                                        </p:tgtEl>
                                        <p:attrNameLst>
                                          <p:attrName>ppt_h</p:attrName>
                                        </p:attrNameLst>
                                      </p:cBhvr>
                                      <p:tavLst>
                                        <p:tav tm="0">
                                          <p:val>
                                            <p:fltVal val="0"/>
                                          </p:val>
                                        </p:tav>
                                        <p:tav tm="100000">
                                          <p:val>
                                            <p:strVal val="#ppt_h"/>
                                          </p:val>
                                        </p:tav>
                                      </p:tavLst>
                                    </p:anim>
                                    <p:animEffect transition="in" filter="fade">
                                      <p:cBhvr>
                                        <p:cTn id="24" dur="1000"/>
                                        <p:tgtEl>
                                          <p:spTgt spid="2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Effect transition="in" filter="fade">
                                      <p:cBhvr>
                                        <p:cTn id="29" dur="10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1000" fill="hold"/>
                                        <p:tgtEl>
                                          <p:spTgt spid="11"/>
                                        </p:tgtEl>
                                        <p:attrNameLst>
                                          <p:attrName>ppt_w</p:attrName>
                                        </p:attrNameLst>
                                      </p:cBhvr>
                                      <p:tavLst>
                                        <p:tav tm="0">
                                          <p:val>
                                            <p:fltVal val="0"/>
                                          </p:val>
                                        </p:tav>
                                        <p:tav tm="100000">
                                          <p:val>
                                            <p:strVal val="#ppt_w"/>
                                          </p:val>
                                        </p:tav>
                                      </p:tavLst>
                                    </p:anim>
                                    <p:anim calcmode="lin" valueType="num">
                                      <p:cBhvr>
                                        <p:cTn id="33" dur="1000" fill="hold"/>
                                        <p:tgtEl>
                                          <p:spTgt spid="11"/>
                                        </p:tgtEl>
                                        <p:attrNameLst>
                                          <p:attrName>ppt_h</p:attrName>
                                        </p:attrNameLst>
                                      </p:cBhvr>
                                      <p:tavLst>
                                        <p:tav tm="0">
                                          <p:val>
                                            <p:fltVal val="0"/>
                                          </p:val>
                                        </p:tav>
                                        <p:tav tm="100000">
                                          <p:val>
                                            <p:strVal val="#ppt_h"/>
                                          </p:val>
                                        </p:tav>
                                      </p:tavLst>
                                    </p:anim>
                                    <p:animEffect transition="in" filter="fade">
                                      <p:cBhvr>
                                        <p:cTn id="34" dur="10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Effect transition="in" filter="fade">
                                      <p:cBhvr>
                                        <p:cTn id="39" dur="10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1000" fill="hold"/>
                                        <p:tgtEl>
                                          <p:spTgt spid="5"/>
                                        </p:tgtEl>
                                        <p:attrNameLst>
                                          <p:attrName>ppt_w</p:attrName>
                                        </p:attrNameLst>
                                      </p:cBhvr>
                                      <p:tavLst>
                                        <p:tav tm="0">
                                          <p:val>
                                            <p:fltVal val="0"/>
                                          </p:val>
                                        </p:tav>
                                        <p:tav tm="100000">
                                          <p:val>
                                            <p:strVal val="#ppt_w"/>
                                          </p:val>
                                        </p:tav>
                                      </p:tavLst>
                                    </p:anim>
                                    <p:anim calcmode="lin" valueType="num">
                                      <p:cBhvr>
                                        <p:cTn id="43" dur="1000" fill="hold"/>
                                        <p:tgtEl>
                                          <p:spTgt spid="5"/>
                                        </p:tgtEl>
                                        <p:attrNameLst>
                                          <p:attrName>ppt_h</p:attrName>
                                        </p:attrNameLst>
                                      </p:cBhvr>
                                      <p:tavLst>
                                        <p:tav tm="0">
                                          <p:val>
                                            <p:fltVal val="0"/>
                                          </p:val>
                                        </p:tav>
                                        <p:tav tm="100000">
                                          <p:val>
                                            <p:strVal val="#ppt_h"/>
                                          </p:val>
                                        </p:tav>
                                      </p:tavLst>
                                    </p:anim>
                                    <p:animEffect transition="in" filter="fade">
                                      <p:cBhvr>
                                        <p:cTn id="44" dur="1000"/>
                                        <p:tgtEl>
                                          <p:spTgt spid="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Effect transition="in" filter="fade">
                                      <p:cBhvr>
                                        <p:cTn id="49" dur="1000"/>
                                        <p:tgtEl>
                                          <p:spTgt spid="1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fltVal val="0"/>
                                          </p:val>
                                        </p:tav>
                                        <p:tav tm="100000">
                                          <p:val>
                                            <p:strVal val="#ppt_w"/>
                                          </p:val>
                                        </p:tav>
                                      </p:tavLst>
                                    </p:anim>
                                    <p:anim calcmode="lin" valueType="num">
                                      <p:cBhvr>
                                        <p:cTn id="53" dur="1000" fill="hold"/>
                                        <p:tgtEl>
                                          <p:spTgt spid="14"/>
                                        </p:tgtEl>
                                        <p:attrNameLst>
                                          <p:attrName>ppt_h</p:attrName>
                                        </p:attrNameLst>
                                      </p:cBhvr>
                                      <p:tavLst>
                                        <p:tav tm="0">
                                          <p:val>
                                            <p:fltVal val="0"/>
                                          </p:val>
                                        </p:tav>
                                        <p:tav tm="100000">
                                          <p:val>
                                            <p:strVal val="#ppt_h"/>
                                          </p:val>
                                        </p:tav>
                                      </p:tavLst>
                                    </p:anim>
                                    <p:animEffect transition="in" filter="fade">
                                      <p:cBhvr>
                                        <p:cTn id="54" dur="1000"/>
                                        <p:tgtEl>
                                          <p:spTgt spid="1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1000" fill="hold"/>
                                        <p:tgtEl>
                                          <p:spTgt spid="4"/>
                                        </p:tgtEl>
                                        <p:attrNameLst>
                                          <p:attrName>ppt_w</p:attrName>
                                        </p:attrNameLst>
                                      </p:cBhvr>
                                      <p:tavLst>
                                        <p:tav tm="0">
                                          <p:val>
                                            <p:fltVal val="0"/>
                                          </p:val>
                                        </p:tav>
                                        <p:tav tm="100000">
                                          <p:val>
                                            <p:strVal val="#ppt_w"/>
                                          </p:val>
                                        </p:tav>
                                      </p:tavLst>
                                    </p:anim>
                                    <p:anim calcmode="lin" valueType="num">
                                      <p:cBhvr>
                                        <p:cTn id="58" dur="1000" fill="hold"/>
                                        <p:tgtEl>
                                          <p:spTgt spid="4"/>
                                        </p:tgtEl>
                                        <p:attrNameLst>
                                          <p:attrName>ppt_h</p:attrName>
                                        </p:attrNameLst>
                                      </p:cBhvr>
                                      <p:tavLst>
                                        <p:tav tm="0">
                                          <p:val>
                                            <p:fltVal val="0"/>
                                          </p:val>
                                        </p:tav>
                                        <p:tav tm="100000">
                                          <p:val>
                                            <p:strVal val="#ppt_h"/>
                                          </p:val>
                                        </p:tav>
                                      </p:tavLst>
                                    </p:anim>
                                    <p:animEffect transition="in" filter="fade">
                                      <p:cBhvr>
                                        <p:cTn id="59" dur="1000"/>
                                        <p:tgtEl>
                                          <p:spTgt spid="4"/>
                                        </p:tgtEl>
                                      </p:cBhvr>
                                    </p:animEffect>
                                  </p:childTnLst>
                                </p:cTn>
                              </p:par>
                            </p:childTnLst>
                          </p:cTn>
                        </p:par>
                        <p:par>
                          <p:cTn id="60" fill="hold">
                            <p:stCondLst>
                              <p:cond delay="10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6"/>
                                        </p:tgtEl>
                                        <p:attrNameLst>
                                          <p:attrName>ppt_y</p:attrName>
                                        </p:attrNameLst>
                                      </p:cBhvr>
                                      <p:tavLst>
                                        <p:tav tm="0">
                                          <p:val>
                                            <p:strVal val="#ppt_y"/>
                                          </p:val>
                                        </p:tav>
                                        <p:tav tm="100000">
                                          <p:val>
                                            <p:strVal val="#ppt_y"/>
                                          </p:val>
                                        </p:tav>
                                      </p:tavLst>
                                    </p:anim>
                                    <p:anim calcmode="lin" valueType="num">
                                      <p:cBhvr>
                                        <p:cTn id="6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6"/>
                                        </p:tgtEl>
                                      </p:cBhvr>
                                    </p:animEffect>
                                  </p:childTnLst>
                                </p:cTn>
                              </p:par>
                            </p:childTnLst>
                          </p:cTn>
                        </p:par>
                        <p:par>
                          <p:cTn id="68" fill="hold">
                            <p:stCondLst>
                              <p:cond delay="2700"/>
                            </p:stCondLst>
                            <p:childTnLst>
                              <p:par>
                                <p:cTn id="69" presetID="22" presetClass="entr" presetSubtype="8"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32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8"/>
                                        </p:tgtEl>
                                        <p:attrNameLst>
                                          <p:attrName>style.visibility</p:attrName>
                                        </p:attrNameLst>
                                      </p:cBhvr>
                                      <p:to>
                                        <p:strVal val="visible"/>
                                      </p:to>
                                    </p:set>
                                    <p:anim calcmode="lin" valueType="num">
                                      <p:cBhvr>
                                        <p:cTn id="7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8"/>
                                        </p:tgtEl>
                                        <p:attrNameLst>
                                          <p:attrName>ppt_y</p:attrName>
                                        </p:attrNameLst>
                                      </p:cBhvr>
                                      <p:tavLst>
                                        <p:tav tm="0">
                                          <p:val>
                                            <p:strVal val="#ppt_y"/>
                                          </p:val>
                                        </p:tav>
                                        <p:tav tm="100000">
                                          <p:val>
                                            <p:strVal val="#ppt_y"/>
                                          </p:val>
                                        </p:tav>
                                      </p:tavLst>
                                    </p:anim>
                                    <p:anim calcmode="lin" valueType="num">
                                      <p:cBhvr>
                                        <p:cTn id="7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1" grpId="0" animBg="1"/>
      <p:bldP spid="12" grpId="0" animBg="1"/>
      <p:bldP spid="13" grpId="0" animBg="1"/>
      <p:bldP spid="14" grpId="0" animBg="1"/>
      <p:bldP spid="16" grpId="0"/>
      <p:bldP spid="18" grpId="0"/>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圆角矩形 23">
            <a:extLst>
              <a:ext uri="{FF2B5EF4-FFF2-40B4-BE49-F238E27FC236}">
                <a16:creationId xmlns:a16="http://schemas.microsoft.com/office/drawing/2014/main" id="{E2E686AD-8323-4F74-90A1-178E6BE92B22}"/>
              </a:ext>
            </a:extLst>
          </p:cNvPr>
          <p:cNvSpPr/>
          <p:nvPr/>
        </p:nvSpPr>
        <p:spPr>
          <a:xfrm rot="2700000">
            <a:off x="9561739" y="3679668"/>
            <a:ext cx="1661422" cy="1655611"/>
          </a:xfrm>
          <a:prstGeom prst="roundRect">
            <a:avLst>
              <a:gd name="adj" fmla="val 12476"/>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7" name="圆角矩形 23">
            <a:extLst>
              <a:ext uri="{FF2B5EF4-FFF2-40B4-BE49-F238E27FC236}">
                <a16:creationId xmlns:a16="http://schemas.microsoft.com/office/drawing/2014/main" id="{9AC40D86-6DF5-411E-B172-DCB7AED358CB}"/>
              </a:ext>
            </a:extLst>
          </p:cNvPr>
          <p:cNvSpPr/>
          <p:nvPr/>
        </p:nvSpPr>
        <p:spPr>
          <a:xfrm rot="2700000">
            <a:off x="7028529" y="3617811"/>
            <a:ext cx="1661422" cy="1655611"/>
          </a:xfrm>
          <a:prstGeom prst="roundRect">
            <a:avLst>
              <a:gd name="adj" fmla="val 12476"/>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6" name="圆角矩形 23">
            <a:extLst>
              <a:ext uri="{FF2B5EF4-FFF2-40B4-BE49-F238E27FC236}">
                <a16:creationId xmlns:a16="http://schemas.microsoft.com/office/drawing/2014/main" id="{22C1AEBC-2F36-4D13-A513-9CAEA289B441}"/>
              </a:ext>
            </a:extLst>
          </p:cNvPr>
          <p:cNvSpPr/>
          <p:nvPr/>
        </p:nvSpPr>
        <p:spPr>
          <a:xfrm rot="2700000">
            <a:off x="4546745" y="3633657"/>
            <a:ext cx="1661422" cy="1655611"/>
          </a:xfrm>
          <a:prstGeom prst="roundRect">
            <a:avLst>
              <a:gd name="adj" fmla="val 12476"/>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9" name="圆角矩形 18"/>
          <p:cNvSpPr/>
          <p:nvPr/>
        </p:nvSpPr>
        <p:spPr>
          <a:xfrm rot="2700000">
            <a:off x="5131552" y="973633"/>
            <a:ext cx="1928895" cy="1928895"/>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0" name="圆角矩形 19"/>
          <p:cNvSpPr/>
          <p:nvPr/>
        </p:nvSpPr>
        <p:spPr>
          <a:xfrm rot="2700000">
            <a:off x="5233247" y="1075328"/>
            <a:ext cx="1725504" cy="1725504"/>
          </a:xfrm>
          <a:prstGeom prst="roundRect">
            <a:avLst/>
          </a:prstGeom>
          <a:noFill/>
          <a:ln w="3175">
            <a:solidFill>
              <a:srgbClr val="18478F"/>
            </a:solidFill>
            <a:prstDash val="solid"/>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1" name="矩形 20"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946415" y="1528423"/>
            <a:ext cx="2299168" cy="584775"/>
          </a:xfrm>
          <a:prstGeom prst="rect">
            <a:avLst/>
          </a:prstGeom>
          <a:ln>
            <a:noFill/>
          </a:ln>
        </p:spPr>
        <p:txBody>
          <a:bodyPr wrap="square">
            <a:spAutoFit/>
          </a:bodyPr>
          <a:lstStyle/>
          <a:p>
            <a:pPr algn="ctr"/>
            <a:r>
              <a:rPr lang="zh-CN" altLang="en-US" sz="3200" dirty="0">
                <a:solidFill>
                  <a:srgbClr val="18478F"/>
                </a:solidFill>
                <a:latin typeface="微软雅黑" panose="020B0503020204020204" pitchFamily="34" charset="-122"/>
                <a:ea typeface="微软雅黑" panose="020B0503020204020204" pitchFamily="34" charset="-122"/>
                <a:cs typeface="+mn-ea"/>
                <a:sym typeface="+mn-lt"/>
              </a:rPr>
              <a:t>目录</a:t>
            </a:r>
            <a:endParaRPr lang="en-US" altLang="zh-CN" sz="3200"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24" name="圆角矩形 23"/>
          <p:cNvSpPr/>
          <p:nvPr/>
        </p:nvSpPr>
        <p:spPr>
          <a:xfrm rot="2700000">
            <a:off x="1966301" y="3645576"/>
            <a:ext cx="1661422" cy="1655611"/>
          </a:xfrm>
          <a:prstGeom prst="roundRect">
            <a:avLst>
              <a:gd name="adj" fmla="val 12476"/>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rot="13500000">
            <a:off x="1247891" y="4195881"/>
            <a:ext cx="555003" cy="555004"/>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rot="13500000">
            <a:off x="3891630" y="4168114"/>
            <a:ext cx="555003" cy="555004"/>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4" name="矩形 33"/>
          <p:cNvSpPr/>
          <p:nvPr/>
        </p:nvSpPr>
        <p:spPr>
          <a:xfrm rot="13500000">
            <a:off x="6248208" y="4184678"/>
            <a:ext cx="555003" cy="555004"/>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8" name="矩形 47"/>
          <p:cNvSpPr/>
          <p:nvPr/>
        </p:nvSpPr>
        <p:spPr>
          <a:xfrm>
            <a:off x="7051345" y="4109060"/>
            <a:ext cx="1499760" cy="707886"/>
          </a:xfrm>
          <a:prstGeom prst="rect">
            <a:avLst/>
          </a:prstGeom>
          <a:ln>
            <a:noFill/>
          </a:ln>
        </p:spPr>
        <p:txBody>
          <a:bodyPr wrap="square">
            <a:spAutoFit/>
          </a:bodyPr>
          <a:lstStyle/>
          <a:p>
            <a:pPr algn="ctr"/>
            <a:r>
              <a:rPr lang="en-US" altLang="zh-CN" sz="2000" b="1" dirty="0">
                <a:solidFill>
                  <a:srgbClr val="18478F"/>
                </a:solidFill>
                <a:latin typeface="微软雅黑" panose="020B0503020204020204" pitchFamily="34" charset="-122"/>
                <a:ea typeface="微软雅黑" panose="020B0503020204020204" pitchFamily="34" charset="-122"/>
                <a:cs typeface="+mn-ea"/>
                <a:sym typeface="+mn-lt"/>
              </a:rPr>
              <a:t>FN-Br2.0</a:t>
            </a:r>
          </a:p>
          <a:p>
            <a:pPr algn="ctr"/>
            <a:r>
              <a:rPr lang="zh-CN" altLang="en-US" sz="2000" b="1" dirty="0">
                <a:solidFill>
                  <a:srgbClr val="18478F"/>
                </a:solidFill>
                <a:latin typeface="微软雅黑" panose="020B0503020204020204" pitchFamily="34" charset="-122"/>
                <a:ea typeface="微软雅黑" panose="020B0503020204020204" pitchFamily="34" charset="-122"/>
                <a:cs typeface="+mn-ea"/>
                <a:sym typeface="+mn-lt"/>
              </a:rPr>
              <a:t>的分析应用</a:t>
            </a:r>
            <a:endParaRPr lang="en-US" altLang="zh-CN" sz="2000" b="1"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49" name="矩形 48"/>
          <p:cNvSpPr/>
          <p:nvPr/>
        </p:nvSpPr>
        <p:spPr>
          <a:xfrm>
            <a:off x="1265802" y="4231348"/>
            <a:ext cx="546945" cy="461665"/>
          </a:xfrm>
          <a:prstGeom prst="rect">
            <a:avLst/>
          </a:prstGeom>
        </p:spPr>
        <p:txBody>
          <a:bodyPr wrap="none">
            <a:spAutoFit/>
          </a:bodyPr>
          <a:lstStyle/>
          <a:p>
            <a:r>
              <a:rPr lang="en-US" altLang="zh-CN" sz="2400" dirty="0">
                <a:solidFill>
                  <a:prstClr val="white"/>
                </a:solidFill>
                <a:latin typeface="微软雅黑" panose="020B0503020204020204" pitchFamily="34" charset="-122"/>
                <a:ea typeface="微软雅黑" panose="020B0503020204020204" pitchFamily="34" charset="-122"/>
                <a:cs typeface="+mn-ea"/>
                <a:sym typeface="+mn-lt"/>
              </a:rPr>
              <a:t>01</a:t>
            </a:r>
            <a:endParaRPr lang="zh-CN" altLang="en-US" sz="24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1" name="矩形 50"/>
          <p:cNvSpPr/>
          <p:nvPr/>
        </p:nvSpPr>
        <p:spPr>
          <a:xfrm>
            <a:off x="3877612" y="4176054"/>
            <a:ext cx="546945" cy="461665"/>
          </a:xfrm>
          <a:prstGeom prst="rect">
            <a:avLst/>
          </a:prstGeom>
        </p:spPr>
        <p:txBody>
          <a:bodyPr wrap="none">
            <a:spAutoFit/>
          </a:bodyPr>
          <a:lstStyle/>
          <a:p>
            <a:r>
              <a:rPr lang="en-US" altLang="zh-CN" sz="2400" dirty="0">
                <a:solidFill>
                  <a:prstClr val="white"/>
                </a:solidFill>
                <a:latin typeface="微软雅黑" panose="020B0503020204020204" pitchFamily="34" charset="-122"/>
                <a:ea typeface="微软雅黑" panose="020B0503020204020204" pitchFamily="34" charset="-122"/>
                <a:cs typeface="+mn-ea"/>
                <a:sym typeface="+mn-lt"/>
              </a:rPr>
              <a:t>02</a:t>
            </a:r>
            <a:endParaRPr lang="zh-CN" altLang="en-US" sz="24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2" name="矩形 51"/>
          <p:cNvSpPr/>
          <p:nvPr/>
        </p:nvSpPr>
        <p:spPr>
          <a:xfrm>
            <a:off x="6214858" y="4242836"/>
            <a:ext cx="546945" cy="461665"/>
          </a:xfrm>
          <a:prstGeom prst="rect">
            <a:avLst/>
          </a:prstGeom>
        </p:spPr>
        <p:txBody>
          <a:bodyPr wrap="none">
            <a:spAutoFit/>
          </a:bodyPr>
          <a:lstStyle/>
          <a:p>
            <a:r>
              <a:rPr lang="en-US" altLang="zh-CN" sz="2400" dirty="0">
                <a:solidFill>
                  <a:prstClr val="white"/>
                </a:solidFill>
                <a:latin typeface="微软雅黑" panose="020B0503020204020204" pitchFamily="34" charset="-122"/>
                <a:ea typeface="微软雅黑" panose="020B0503020204020204" pitchFamily="34" charset="-122"/>
                <a:cs typeface="+mn-ea"/>
                <a:sym typeface="+mn-lt"/>
              </a:rPr>
              <a:t>03</a:t>
            </a:r>
            <a:endParaRPr lang="zh-CN" altLang="en-US" sz="24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矩形 28"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946415" y="2013906"/>
            <a:ext cx="2299168" cy="369332"/>
          </a:xfrm>
          <a:prstGeom prst="rect">
            <a:avLst/>
          </a:prstGeom>
          <a:ln>
            <a:noFill/>
          </a:ln>
        </p:spPr>
        <p:txBody>
          <a:bodyPr wrap="square">
            <a:spAutoFit/>
          </a:bodyPr>
          <a:lstStyle/>
          <a:p>
            <a:pPr algn="ctr"/>
            <a:r>
              <a:rPr lang="en-US" altLang="zh-CN" dirty="0">
                <a:solidFill>
                  <a:srgbClr val="18478F"/>
                </a:solidFill>
                <a:latin typeface="微软雅黑" panose="020B0503020204020204" pitchFamily="34" charset="-122"/>
                <a:ea typeface="微软雅黑" panose="020B0503020204020204" pitchFamily="34" charset="-122"/>
                <a:cs typeface="+mn-ea"/>
                <a:sym typeface="+mn-lt"/>
              </a:rPr>
              <a:t>CONTENTS</a:t>
            </a:r>
          </a:p>
        </p:txBody>
      </p:sp>
      <p:sp>
        <p:nvSpPr>
          <p:cNvPr id="30" name="矩形 29">
            <a:extLst>
              <a:ext uri="{FF2B5EF4-FFF2-40B4-BE49-F238E27FC236}">
                <a16:creationId xmlns:a16="http://schemas.microsoft.com/office/drawing/2014/main" id="{CA7928CC-0283-494C-BF57-4FD3F3DC762A}"/>
              </a:ext>
            </a:extLst>
          </p:cNvPr>
          <p:cNvSpPr/>
          <p:nvPr/>
        </p:nvSpPr>
        <p:spPr>
          <a:xfrm>
            <a:off x="2022965" y="3876002"/>
            <a:ext cx="1499760" cy="1323439"/>
          </a:xfrm>
          <a:prstGeom prst="rect">
            <a:avLst/>
          </a:prstGeom>
          <a:ln>
            <a:noFill/>
          </a:ln>
        </p:spPr>
        <p:txBody>
          <a:bodyPr wrap="square">
            <a:spAutoFit/>
          </a:bodyPr>
          <a:lstStyle/>
          <a:p>
            <a:pPr algn="ctr"/>
            <a:r>
              <a:rPr lang="zh-CN" altLang="en-US" sz="2000" b="1" dirty="0">
                <a:solidFill>
                  <a:srgbClr val="18478F"/>
                </a:solidFill>
                <a:latin typeface="微软雅黑" panose="020B0503020204020204" pitchFamily="34" charset="-122"/>
                <a:ea typeface="微软雅黑" panose="020B0503020204020204" pitchFamily="34" charset="-122"/>
                <a:cs typeface="+mn-ea"/>
                <a:sym typeface="+mn-lt"/>
              </a:rPr>
              <a:t>巴西框架语义网项目及</a:t>
            </a:r>
            <a:r>
              <a:rPr lang="en-US" altLang="zh-CN" sz="2000" b="1" dirty="0">
                <a:solidFill>
                  <a:srgbClr val="18478F"/>
                </a:solidFill>
                <a:latin typeface="微软雅黑" panose="020B0503020204020204" pitchFamily="34" charset="-122"/>
                <a:ea typeface="微软雅黑" panose="020B0503020204020204" pitchFamily="34" charset="-122"/>
                <a:cs typeface="+mn-ea"/>
                <a:sym typeface="+mn-lt"/>
              </a:rPr>
              <a:t>FN-Br</a:t>
            </a:r>
            <a:r>
              <a:rPr lang="zh-CN" altLang="en-US" sz="2000" b="1" dirty="0">
                <a:solidFill>
                  <a:srgbClr val="18478F"/>
                </a:solidFill>
                <a:latin typeface="微软雅黑" panose="020B0503020204020204" pitchFamily="34" charset="-122"/>
                <a:ea typeface="微软雅黑" panose="020B0503020204020204" pitchFamily="34" charset="-122"/>
                <a:cs typeface="+mn-ea"/>
                <a:sym typeface="+mn-lt"/>
              </a:rPr>
              <a:t>数据库</a:t>
            </a:r>
            <a:endParaRPr lang="en-US" altLang="zh-CN" sz="2000" b="1"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31" name="矩形 30">
            <a:extLst>
              <a:ext uri="{FF2B5EF4-FFF2-40B4-BE49-F238E27FC236}">
                <a16:creationId xmlns:a16="http://schemas.microsoft.com/office/drawing/2014/main" id="{952B597B-E69E-4A0E-8FA8-95951DC61A93}"/>
              </a:ext>
            </a:extLst>
          </p:cNvPr>
          <p:cNvSpPr/>
          <p:nvPr/>
        </p:nvSpPr>
        <p:spPr>
          <a:xfrm>
            <a:off x="4597625" y="4029889"/>
            <a:ext cx="1499760" cy="1015663"/>
          </a:xfrm>
          <a:prstGeom prst="rect">
            <a:avLst/>
          </a:prstGeom>
          <a:ln>
            <a:noFill/>
          </a:ln>
        </p:spPr>
        <p:txBody>
          <a:bodyPr wrap="square">
            <a:spAutoFit/>
          </a:bodyPr>
          <a:lstStyle/>
          <a:p>
            <a:pPr algn="ctr"/>
            <a:r>
              <a:rPr lang="en-US" altLang="zh-CN" sz="2000" b="1" dirty="0">
                <a:solidFill>
                  <a:srgbClr val="18478F"/>
                </a:solidFill>
                <a:latin typeface="微软雅黑" panose="020B0503020204020204" pitchFamily="34" charset="-122"/>
                <a:ea typeface="微软雅黑" panose="020B0503020204020204" pitchFamily="34" charset="-122"/>
                <a:cs typeface="+mn-ea"/>
                <a:sym typeface="+mn-lt"/>
              </a:rPr>
              <a:t>FN-Br2.0</a:t>
            </a:r>
          </a:p>
          <a:p>
            <a:pPr algn="ctr"/>
            <a:r>
              <a:rPr lang="zh-CN" altLang="en-US" sz="2000" b="1" dirty="0">
                <a:solidFill>
                  <a:srgbClr val="18478F"/>
                </a:solidFill>
                <a:latin typeface="微软雅黑" panose="020B0503020204020204" pitchFamily="34" charset="-122"/>
                <a:ea typeface="微软雅黑" panose="020B0503020204020204" pitchFamily="34" charset="-122"/>
                <a:cs typeface="+mn-ea"/>
                <a:sym typeface="+mn-lt"/>
              </a:rPr>
              <a:t>的诞生及程序设计</a:t>
            </a:r>
            <a:endParaRPr lang="en-US" altLang="zh-CN" sz="2000" b="1"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33" name="矩形 32">
            <a:extLst>
              <a:ext uri="{FF2B5EF4-FFF2-40B4-BE49-F238E27FC236}">
                <a16:creationId xmlns:a16="http://schemas.microsoft.com/office/drawing/2014/main" id="{E728B751-1646-4160-A07E-C8F5D03AA676}"/>
              </a:ext>
            </a:extLst>
          </p:cNvPr>
          <p:cNvSpPr/>
          <p:nvPr/>
        </p:nvSpPr>
        <p:spPr>
          <a:xfrm rot="13500000">
            <a:off x="8746989" y="4206392"/>
            <a:ext cx="555003" cy="555004"/>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8" name="矩形 37">
            <a:extLst>
              <a:ext uri="{FF2B5EF4-FFF2-40B4-BE49-F238E27FC236}">
                <a16:creationId xmlns:a16="http://schemas.microsoft.com/office/drawing/2014/main" id="{48619EA1-77D4-4C52-AE60-A6E751488D5D}"/>
              </a:ext>
            </a:extLst>
          </p:cNvPr>
          <p:cNvSpPr/>
          <p:nvPr/>
        </p:nvSpPr>
        <p:spPr>
          <a:xfrm>
            <a:off x="8793919" y="4253061"/>
            <a:ext cx="546945" cy="461665"/>
          </a:xfrm>
          <a:prstGeom prst="rect">
            <a:avLst/>
          </a:prstGeom>
        </p:spPr>
        <p:txBody>
          <a:bodyPr wrap="none">
            <a:spAutoFit/>
          </a:bodyPr>
          <a:lstStyle/>
          <a:p>
            <a:r>
              <a:rPr lang="en-US" altLang="zh-CN" sz="2400" dirty="0">
                <a:solidFill>
                  <a:prstClr val="white"/>
                </a:solidFill>
                <a:latin typeface="微软雅黑" panose="020B0503020204020204" pitchFamily="34" charset="-122"/>
                <a:ea typeface="微软雅黑" panose="020B0503020204020204" pitchFamily="34" charset="-122"/>
                <a:cs typeface="+mn-ea"/>
                <a:sym typeface="+mn-lt"/>
              </a:rPr>
              <a:t>04</a:t>
            </a:r>
            <a:endParaRPr lang="zh-CN" altLang="en-US" sz="24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9" name="矩形 38">
            <a:extLst>
              <a:ext uri="{FF2B5EF4-FFF2-40B4-BE49-F238E27FC236}">
                <a16:creationId xmlns:a16="http://schemas.microsoft.com/office/drawing/2014/main" id="{0466C7A4-0F7F-4E73-A378-9CB731392B17}"/>
              </a:ext>
            </a:extLst>
          </p:cNvPr>
          <p:cNvSpPr/>
          <p:nvPr/>
        </p:nvSpPr>
        <p:spPr>
          <a:xfrm>
            <a:off x="9587653" y="4304391"/>
            <a:ext cx="1499760" cy="400110"/>
          </a:xfrm>
          <a:prstGeom prst="rect">
            <a:avLst/>
          </a:prstGeom>
          <a:ln>
            <a:noFill/>
          </a:ln>
        </p:spPr>
        <p:txBody>
          <a:bodyPr wrap="square">
            <a:spAutoFit/>
          </a:bodyPr>
          <a:lstStyle/>
          <a:p>
            <a:pPr algn="ctr"/>
            <a:r>
              <a:rPr lang="zh-CN" altLang="en-US" sz="2000" b="1" dirty="0">
                <a:solidFill>
                  <a:srgbClr val="18478F"/>
                </a:solidFill>
                <a:latin typeface="微软雅黑" panose="020B0503020204020204" pitchFamily="34" charset="-122"/>
                <a:ea typeface="微软雅黑" panose="020B0503020204020204" pitchFamily="34" charset="-122"/>
                <a:cs typeface="+mn-ea"/>
                <a:sym typeface="+mn-lt"/>
              </a:rPr>
              <a:t>总结</a:t>
            </a:r>
            <a:endParaRPr lang="en-US" altLang="zh-CN" sz="2000" b="1" dirty="0">
              <a:solidFill>
                <a:srgbClr val="18478F"/>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846791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 calcmode="lin" valueType="num">
                                      <p:cBhvr>
                                        <p:cTn id="10" dur="500" fill="hold"/>
                                        <p:tgtEl>
                                          <p:spTgt spid="20"/>
                                        </p:tgtEl>
                                        <p:attrNameLst>
                                          <p:attrName>ppt_w</p:attrName>
                                        </p:attrNameLst>
                                      </p:cBhvr>
                                      <p:tavLst>
                                        <p:tav tm="0">
                                          <p:val>
                                            <p:fltVal val="0"/>
                                          </p:val>
                                        </p:tav>
                                        <p:tav tm="100000">
                                          <p:val>
                                            <p:strVal val="#ppt_w"/>
                                          </p:val>
                                        </p:tav>
                                      </p:tavLst>
                                    </p:anim>
                                    <p:anim calcmode="lin" valueType="num">
                                      <p:cBhvr>
                                        <p:cTn id="11" dur="500" fill="hold"/>
                                        <p:tgtEl>
                                          <p:spTgt spid="20"/>
                                        </p:tgtEl>
                                        <p:attrNameLst>
                                          <p:attrName>ppt_h</p:attrName>
                                        </p:attrNameLst>
                                      </p:cBhvr>
                                      <p:tavLst>
                                        <p:tav tm="0">
                                          <p:val>
                                            <p:fltVal val="0"/>
                                          </p:val>
                                        </p:tav>
                                        <p:tav tm="100000">
                                          <p:val>
                                            <p:strVal val="#ppt_h"/>
                                          </p:val>
                                        </p:tav>
                                      </p:tavLst>
                                    </p:anim>
                                    <p:animEffect transition="in" filter="fade">
                                      <p:cBhvr>
                                        <p:cTn id="12" dur="500"/>
                                        <p:tgtEl>
                                          <p:spTgt spid="20"/>
                                        </p:tgtEl>
                                      </p:cBhvr>
                                    </p:animEffect>
                                  </p:childTnLst>
                                </p:cTn>
                              </p:par>
                              <p:par>
                                <p:cTn id="13" presetID="53" presetClass="entr" presetSubtype="16" fill="hold" grpId="0" nodeType="withEffect">
                                  <p:stCondLst>
                                    <p:cond delay="75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35" presetClass="path" presetSubtype="0" accel="50000" decel="50000" fill="hold" grpId="1" nodeType="withEffect">
                                  <p:stCondLst>
                                    <p:cond delay="1500"/>
                                  </p:stCondLst>
                                  <p:childTnLst>
                                    <p:animMotion origin="layout" path="M -0.16537 7.40741E-7 L 3.33333E-6 7.40741E-7 " pathEditMode="relative" rAng="0" ptsTypes="AA">
                                      <p:cBhvr>
                                        <p:cTn id="22" dur="2000" fill="hold"/>
                                        <p:tgtEl>
                                          <p:spTgt spid="25"/>
                                        </p:tgtEl>
                                        <p:attrNameLst>
                                          <p:attrName>ppt_x</p:attrName>
                                          <p:attrName>ppt_y</p:attrName>
                                        </p:attrNameLst>
                                      </p:cBhvr>
                                      <p:rCtr x="8268" y="0"/>
                                    </p:animMotion>
                                  </p:childTnLst>
                                </p:cTn>
                              </p:par>
                              <p:par>
                                <p:cTn id="23" presetID="10" presetClass="entr" presetSubtype="0" fill="hold" grpId="0" nodeType="withEffect">
                                  <p:stCondLst>
                                    <p:cond delay="175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35" presetClass="path" presetSubtype="0" accel="50000" decel="50000" fill="hold" grpId="1" nodeType="withEffect">
                                  <p:stCondLst>
                                    <p:cond delay="1750"/>
                                  </p:stCondLst>
                                  <p:childTnLst>
                                    <p:animMotion origin="layout" path="M -0.16537 7.40741E-7 L 3.33333E-6 7.40741E-7 " pathEditMode="relative" rAng="0" ptsTypes="AA">
                                      <p:cBhvr>
                                        <p:cTn id="27" dur="2000" fill="hold"/>
                                        <p:tgtEl>
                                          <p:spTgt spid="24"/>
                                        </p:tgtEl>
                                        <p:attrNameLst>
                                          <p:attrName>ppt_x</p:attrName>
                                          <p:attrName>ppt_y</p:attrName>
                                        </p:attrNameLst>
                                      </p:cBhvr>
                                      <p:rCtr x="8268" y="0"/>
                                    </p:animMotion>
                                  </p:childTnLst>
                                </p:cTn>
                              </p:par>
                              <p:par>
                                <p:cTn id="28" presetID="10" presetClass="entr" presetSubtype="0" fill="hold" grpId="0" nodeType="withEffect">
                                  <p:stCondLst>
                                    <p:cond delay="200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35" presetClass="path" presetSubtype="0" accel="50000" decel="50000" fill="hold" grpId="1" nodeType="withEffect">
                                  <p:stCondLst>
                                    <p:cond delay="2000"/>
                                  </p:stCondLst>
                                  <p:childTnLst>
                                    <p:animMotion origin="layout" path="M -0.16537 7.40741E-7 L 3.33333E-6 7.40741E-7 " pathEditMode="relative" rAng="0" ptsTypes="AA">
                                      <p:cBhvr>
                                        <p:cTn id="32" dur="2000" fill="hold"/>
                                        <p:tgtEl>
                                          <p:spTgt spid="27"/>
                                        </p:tgtEl>
                                        <p:attrNameLst>
                                          <p:attrName>ppt_x</p:attrName>
                                          <p:attrName>ppt_y</p:attrName>
                                        </p:attrNameLst>
                                      </p:cBhvr>
                                      <p:rCtr x="8268" y="0"/>
                                    </p:animMotion>
                                  </p:childTnLst>
                                </p:cTn>
                              </p:par>
                              <p:par>
                                <p:cTn id="33" presetID="10" presetClass="entr" presetSubtype="0" fill="hold" grpId="0" nodeType="withEffect">
                                  <p:stCondLst>
                                    <p:cond delay="250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par>
                                <p:cTn id="36" presetID="35" presetClass="path" presetSubtype="0" accel="50000" decel="50000" fill="hold" grpId="1" nodeType="withEffect">
                                  <p:stCondLst>
                                    <p:cond delay="2500"/>
                                  </p:stCondLst>
                                  <p:childTnLst>
                                    <p:animMotion origin="layout" path="M -0.16537 7.40741E-7 L 3.33333E-6 7.40741E-7 " pathEditMode="relative" rAng="0" ptsTypes="AA">
                                      <p:cBhvr>
                                        <p:cTn id="37" dur="2000" fill="hold"/>
                                        <p:tgtEl>
                                          <p:spTgt spid="34"/>
                                        </p:tgtEl>
                                        <p:attrNameLst>
                                          <p:attrName>ppt_x</p:attrName>
                                          <p:attrName>ppt_y</p:attrName>
                                        </p:attrNameLst>
                                      </p:cBhvr>
                                      <p:rCtr x="8268" y="0"/>
                                    </p:animMotion>
                                  </p:childTnLst>
                                </p:cTn>
                              </p:par>
                              <p:par>
                                <p:cTn id="38" presetID="53" presetClass="entr" presetSubtype="16" fill="hold" grpId="0" nodeType="withEffect">
                                  <p:stCondLst>
                                    <p:cond delay="4000"/>
                                  </p:stCondLst>
                                  <p:childTnLst>
                                    <p:set>
                                      <p:cBhvr>
                                        <p:cTn id="39" dur="1" fill="hold">
                                          <p:stCondLst>
                                            <p:cond delay="0"/>
                                          </p:stCondLst>
                                        </p:cTn>
                                        <p:tgtEl>
                                          <p:spTgt spid="49"/>
                                        </p:tgtEl>
                                        <p:attrNameLst>
                                          <p:attrName>style.visibility</p:attrName>
                                        </p:attrNameLst>
                                      </p:cBhvr>
                                      <p:to>
                                        <p:strVal val="visible"/>
                                      </p:to>
                                    </p:set>
                                    <p:anim calcmode="lin" valueType="num">
                                      <p:cBhvr>
                                        <p:cTn id="40" dur="500" fill="hold"/>
                                        <p:tgtEl>
                                          <p:spTgt spid="49"/>
                                        </p:tgtEl>
                                        <p:attrNameLst>
                                          <p:attrName>ppt_w</p:attrName>
                                        </p:attrNameLst>
                                      </p:cBhvr>
                                      <p:tavLst>
                                        <p:tav tm="0">
                                          <p:val>
                                            <p:fltVal val="0"/>
                                          </p:val>
                                        </p:tav>
                                        <p:tav tm="100000">
                                          <p:val>
                                            <p:strVal val="#ppt_w"/>
                                          </p:val>
                                        </p:tav>
                                      </p:tavLst>
                                    </p:anim>
                                    <p:anim calcmode="lin" valueType="num">
                                      <p:cBhvr>
                                        <p:cTn id="41" dur="500" fill="hold"/>
                                        <p:tgtEl>
                                          <p:spTgt spid="49"/>
                                        </p:tgtEl>
                                        <p:attrNameLst>
                                          <p:attrName>ppt_h</p:attrName>
                                        </p:attrNameLst>
                                      </p:cBhvr>
                                      <p:tavLst>
                                        <p:tav tm="0">
                                          <p:val>
                                            <p:fltVal val="0"/>
                                          </p:val>
                                        </p:tav>
                                        <p:tav tm="100000">
                                          <p:val>
                                            <p:strVal val="#ppt_h"/>
                                          </p:val>
                                        </p:tav>
                                      </p:tavLst>
                                    </p:anim>
                                    <p:animEffect transition="in" filter="fade">
                                      <p:cBhvr>
                                        <p:cTn id="42" dur="500"/>
                                        <p:tgtEl>
                                          <p:spTgt spid="49"/>
                                        </p:tgtEl>
                                      </p:cBhvr>
                                    </p:animEffect>
                                  </p:childTnLst>
                                </p:cTn>
                              </p:par>
                              <p:par>
                                <p:cTn id="43" presetID="53" presetClass="entr" presetSubtype="16" fill="hold" grpId="0" nodeType="withEffect">
                                  <p:stCondLst>
                                    <p:cond delay="4000"/>
                                  </p:stCondLst>
                                  <p:childTnLst>
                                    <p:set>
                                      <p:cBhvr>
                                        <p:cTn id="44" dur="1" fill="hold">
                                          <p:stCondLst>
                                            <p:cond delay="0"/>
                                          </p:stCondLst>
                                        </p:cTn>
                                        <p:tgtEl>
                                          <p:spTgt spid="51"/>
                                        </p:tgtEl>
                                        <p:attrNameLst>
                                          <p:attrName>style.visibility</p:attrName>
                                        </p:attrNameLst>
                                      </p:cBhvr>
                                      <p:to>
                                        <p:strVal val="visible"/>
                                      </p:to>
                                    </p:set>
                                    <p:anim calcmode="lin" valueType="num">
                                      <p:cBhvr>
                                        <p:cTn id="45" dur="500" fill="hold"/>
                                        <p:tgtEl>
                                          <p:spTgt spid="51"/>
                                        </p:tgtEl>
                                        <p:attrNameLst>
                                          <p:attrName>ppt_w</p:attrName>
                                        </p:attrNameLst>
                                      </p:cBhvr>
                                      <p:tavLst>
                                        <p:tav tm="0">
                                          <p:val>
                                            <p:fltVal val="0"/>
                                          </p:val>
                                        </p:tav>
                                        <p:tav tm="100000">
                                          <p:val>
                                            <p:strVal val="#ppt_w"/>
                                          </p:val>
                                        </p:tav>
                                      </p:tavLst>
                                    </p:anim>
                                    <p:anim calcmode="lin" valueType="num">
                                      <p:cBhvr>
                                        <p:cTn id="46" dur="500" fill="hold"/>
                                        <p:tgtEl>
                                          <p:spTgt spid="51"/>
                                        </p:tgtEl>
                                        <p:attrNameLst>
                                          <p:attrName>ppt_h</p:attrName>
                                        </p:attrNameLst>
                                      </p:cBhvr>
                                      <p:tavLst>
                                        <p:tav tm="0">
                                          <p:val>
                                            <p:fltVal val="0"/>
                                          </p:val>
                                        </p:tav>
                                        <p:tav tm="100000">
                                          <p:val>
                                            <p:strVal val="#ppt_h"/>
                                          </p:val>
                                        </p:tav>
                                      </p:tavLst>
                                    </p:anim>
                                    <p:animEffect transition="in" filter="fade">
                                      <p:cBhvr>
                                        <p:cTn id="47" dur="500"/>
                                        <p:tgtEl>
                                          <p:spTgt spid="51"/>
                                        </p:tgtEl>
                                      </p:cBhvr>
                                    </p:animEffect>
                                  </p:childTnLst>
                                </p:cTn>
                              </p:par>
                              <p:par>
                                <p:cTn id="48" presetID="53" presetClass="entr" presetSubtype="16" fill="hold" grpId="0" nodeType="withEffect">
                                  <p:stCondLst>
                                    <p:cond delay="400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53" presetClass="entr" presetSubtype="16" fill="hold" grpId="0" nodeType="withEffect">
                                  <p:stCondLst>
                                    <p:cond delay="400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ppt_w</p:attrName>
                                        </p:attrNameLst>
                                      </p:cBhvr>
                                      <p:tavLst>
                                        <p:tav tm="0">
                                          <p:val>
                                            <p:fltVal val="0"/>
                                          </p:val>
                                        </p:tav>
                                        <p:tav tm="100000">
                                          <p:val>
                                            <p:strVal val="#ppt_w"/>
                                          </p:val>
                                        </p:tav>
                                      </p:tavLst>
                                    </p:anim>
                                    <p:anim calcmode="lin" valueType="num">
                                      <p:cBhvr>
                                        <p:cTn id="56" dur="500" fill="hold"/>
                                        <p:tgtEl>
                                          <p:spTgt spid="48"/>
                                        </p:tgtEl>
                                        <p:attrNameLst>
                                          <p:attrName>ppt_h</p:attrName>
                                        </p:attrNameLst>
                                      </p:cBhvr>
                                      <p:tavLst>
                                        <p:tav tm="0">
                                          <p:val>
                                            <p:fltVal val="0"/>
                                          </p:val>
                                        </p:tav>
                                        <p:tav tm="100000">
                                          <p:val>
                                            <p:strVal val="#ppt_h"/>
                                          </p:val>
                                        </p:tav>
                                      </p:tavLst>
                                    </p:anim>
                                    <p:animEffect transition="in" filter="fade">
                                      <p:cBhvr>
                                        <p:cTn id="57" dur="500"/>
                                        <p:tgtEl>
                                          <p:spTgt spid="48"/>
                                        </p:tgtEl>
                                      </p:cBhvr>
                                    </p:animEffect>
                                  </p:childTnLst>
                                </p:cTn>
                              </p:par>
                              <p:par>
                                <p:cTn id="58" presetID="53" presetClass="entr" presetSubtype="16" fill="hold" grpId="0" nodeType="withEffect">
                                  <p:stCondLst>
                                    <p:cond delay="750"/>
                                  </p:stCondLst>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par>
                                <p:cTn id="63" presetID="53" presetClass="entr" presetSubtype="16" fill="hold" grpId="0" nodeType="withEffect">
                                  <p:stCondLst>
                                    <p:cond delay="4000"/>
                                  </p:stCondLst>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fltVal val="0"/>
                                          </p:val>
                                        </p:tav>
                                        <p:tav tm="100000">
                                          <p:val>
                                            <p:strVal val="#ppt_h"/>
                                          </p:val>
                                        </p:tav>
                                      </p:tavLst>
                                    </p:anim>
                                    <p:animEffect transition="in" filter="fade">
                                      <p:cBhvr>
                                        <p:cTn id="67" dur="500"/>
                                        <p:tgtEl>
                                          <p:spTgt spid="30"/>
                                        </p:tgtEl>
                                      </p:cBhvr>
                                    </p:animEffect>
                                  </p:childTnLst>
                                </p:cTn>
                              </p:par>
                              <p:par>
                                <p:cTn id="68" presetID="53" presetClass="entr" presetSubtype="16" fill="hold" grpId="0" nodeType="withEffect">
                                  <p:stCondLst>
                                    <p:cond delay="4000"/>
                                  </p:stCondLst>
                                  <p:childTnLst>
                                    <p:set>
                                      <p:cBhvr>
                                        <p:cTn id="69" dur="1" fill="hold">
                                          <p:stCondLst>
                                            <p:cond delay="0"/>
                                          </p:stCondLst>
                                        </p:cTn>
                                        <p:tgtEl>
                                          <p:spTgt spid="31"/>
                                        </p:tgtEl>
                                        <p:attrNameLst>
                                          <p:attrName>style.visibility</p:attrName>
                                        </p:attrNameLst>
                                      </p:cBhvr>
                                      <p:to>
                                        <p:strVal val="visible"/>
                                      </p:to>
                                    </p:set>
                                    <p:anim calcmode="lin" valueType="num">
                                      <p:cBhvr>
                                        <p:cTn id="70" dur="500" fill="hold"/>
                                        <p:tgtEl>
                                          <p:spTgt spid="31"/>
                                        </p:tgtEl>
                                        <p:attrNameLst>
                                          <p:attrName>ppt_w</p:attrName>
                                        </p:attrNameLst>
                                      </p:cBhvr>
                                      <p:tavLst>
                                        <p:tav tm="0">
                                          <p:val>
                                            <p:fltVal val="0"/>
                                          </p:val>
                                        </p:tav>
                                        <p:tav tm="100000">
                                          <p:val>
                                            <p:strVal val="#ppt_w"/>
                                          </p:val>
                                        </p:tav>
                                      </p:tavLst>
                                    </p:anim>
                                    <p:anim calcmode="lin" valueType="num">
                                      <p:cBhvr>
                                        <p:cTn id="71" dur="500" fill="hold"/>
                                        <p:tgtEl>
                                          <p:spTgt spid="31"/>
                                        </p:tgtEl>
                                        <p:attrNameLst>
                                          <p:attrName>ppt_h</p:attrName>
                                        </p:attrNameLst>
                                      </p:cBhvr>
                                      <p:tavLst>
                                        <p:tav tm="0">
                                          <p:val>
                                            <p:fltVal val="0"/>
                                          </p:val>
                                        </p:tav>
                                        <p:tav tm="100000">
                                          <p:val>
                                            <p:strVal val="#ppt_h"/>
                                          </p:val>
                                        </p:tav>
                                      </p:tavLst>
                                    </p:anim>
                                    <p:animEffect transition="in" filter="fade">
                                      <p:cBhvr>
                                        <p:cTn id="72" dur="500"/>
                                        <p:tgtEl>
                                          <p:spTgt spid="31"/>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par>
                                <p:cTn id="76" presetID="35" presetClass="path" presetSubtype="0" accel="50000" decel="50000" fill="hold" grpId="1" nodeType="withEffect">
                                  <p:stCondLst>
                                    <p:cond delay="2500"/>
                                  </p:stCondLst>
                                  <p:childTnLst>
                                    <p:animMotion origin="layout" path="M -0.16537 7.40741E-7 L 3.33333E-6 7.40741E-7 " pathEditMode="relative" rAng="0" ptsTypes="AA">
                                      <p:cBhvr>
                                        <p:cTn id="77" dur="2000" fill="hold"/>
                                        <p:tgtEl>
                                          <p:spTgt spid="33"/>
                                        </p:tgtEl>
                                        <p:attrNameLst>
                                          <p:attrName>ppt_x</p:attrName>
                                          <p:attrName>ppt_y</p:attrName>
                                        </p:attrNameLst>
                                      </p:cBhvr>
                                      <p:rCtr x="8268" y="0"/>
                                    </p:animMotion>
                                  </p:childTnLst>
                                </p:cTn>
                              </p:par>
                              <p:par>
                                <p:cTn id="78" presetID="53" presetClass="entr" presetSubtype="16" fill="hold" grpId="0" nodeType="withEffect">
                                  <p:stCondLst>
                                    <p:cond delay="400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Effect transition="in" filter="fade">
                                      <p:cBhvr>
                                        <p:cTn id="82" dur="500"/>
                                        <p:tgtEl>
                                          <p:spTgt spid="38"/>
                                        </p:tgtEl>
                                      </p:cBhvr>
                                    </p:animEffect>
                                  </p:childTnLst>
                                </p:cTn>
                              </p:par>
                              <p:par>
                                <p:cTn id="83" presetID="53" presetClass="entr" presetSubtype="16" fill="hold" grpId="0" nodeType="withEffect">
                                  <p:stCondLst>
                                    <p:cond delay="400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Effect transition="in" filter="fade">
                                      <p:cBhvr>
                                        <p:cTn id="87" dur="500"/>
                                        <p:tgtEl>
                                          <p:spTgt spid="39"/>
                                        </p:tgtEl>
                                      </p:cBhvr>
                                    </p:animEffect>
                                  </p:childTnLst>
                                </p:cTn>
                              </p:par>
                              <p:par>
                                <p:cTn id="88" presetID="10" presetClass="entr" presetSubtype="0" fill="hold" grpId="0" nodeType="withEffect">
                                  <p:stCondLst>
                                    <p:cond delay="1750"/>
                                  </p:stCondLst>
                                  <p:childTnLst>
                                    <p:set>
                                      <p:cBhvr>
                                        <p:cTn id="89" dur="1" fill="hold">
                                          <p:stCondLst>
                                            <p:cond delay="0"/>
                                          </p:stCondLst>
                                        </p:cTn>
                                        <p:tgtEl>
                                          <p:spTgt spid="36"/>
                                        </p:tgtEl>
                                        <p:attrNameLst>
                                          <p:attrName>style.visibility</p:attrName>
                                        </p:attrNameLst>
                                      </p:cBhvr>
                                      <p:to>
                                        <p:strVal val="visible"/>
                                      </p:to>
                                    </p:set>
                                    <p:animEffect transition="in" filter="fade">
                                      <p:cBhvr>
                                        <p:cTn id="90" dur="500"/>
                                        <p:tgtEl>
                                          <p:spTgt spid="36"/>
                                        </p:tgtEl>
                                      </p:cBhvr>
                                    </p:animEffect>
                                  </p:childTnLst>
                                </p:cTn>
                              </p:par>
                              <p:par>
                                <p:cTn id="91" presetID="35" presetClass="path" presetSubtype="0" accel="50000" decel="50000" fill="hold" grpId="1" nodeType="withEffect">
                                  <p:stCondLst>
                                    <p:cond delay="1750"/>
                                  </p:stCondLst>
                                  <p:childTnLst>
                                    <p:animMotion origin="layout" path="M -0.16537 7.40741E-7 L 3.33333E-6 7.40741E-7 " pathEditMode="relative" rAng="0" ptsTypes="AA">
                                      <p:cBhvr>
                                        <p:cTn id="92" dur="2000" fill="hold"/>
                                        <p:tgtEl>
                                          <p:spTgt spid="36"/>
                                        </p:tgtEl>
                                        <p:attrNameLst>
                                          <p:attrName>ppt_x</p:attrName>
                                          <p:attrName>ppt_y</p:attrName>
                                        </p:attrNameLst>
                                      </p:cBhvr>
                                      <p:rCtr x="8268" y="0"/>
                                    </p:animMotion>
                                  </p:childTnLst>
                                </p:cTn>
                              </p:par>
                              <p:par>
                                <p:cTn id="93" presetID="10" presetClass="entr" presetSubtype="0" fill="hold" grpId="0" nodeType="withEffect">
                                  <p:stCondLst>
                                    <p:cond delay="175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childTnLst>
                                </p:cTn>
                              </p:par>
                              <p:par>
                                <p:cTn id="96" presetID="35" presetClass="path" presetSubtype="0" accel="50000" decel="50000" fill="hold" grpId="1" nodeType="withEffect">
                                  <p:stCondLst>
                                    <p:cond delay="1750"/>
                                  </p:stCondLst>
                                  <p:childTnLst>
                                    <p:animMotion origin="layout" path="M -0.16537 7.40741E-7 L 3.33333E-6 7.40741E-7 " pathEditMode="relative" rAng="0" ptsTypes="AA">
                                      <p:cBhvr>
                                        <p:cTn id="97" dur="2000" fill="hold"/>
                                        <p:tgtEl>
                                          <p:spTgt spid="37"/>
                                        </p:tgtEl>
                                        <p:attrNameLst>
                                          <p:attrName>ppt_x</p:attrName>
                                          <p:attrName>ppt_y</p:attrName>
                                        </p:attrNameLst>
                                      </p:cBhvr>
                                      <p:rCtr x="8268" y="0"/>
                                    </p:animMotion>
                                  </p:childTnLst>
                                </p:cTn>
                              </p:par>
                              <p:par>
                                <p:cTn id="98" presetID="10" presetClass="entr" presetSubtype="0" fill="hold" grpId="0" nodeType="withEffect">
                                  <p:stCondLst>
                                    <p:cond delay="1750"/>
                                  </p:stCondLst>
                                  <p:childTnLst>
                                    <p:set>
                                      <p:cBhvr>
                                        <p:cTn id="99" dur="1" fill="hold">
                                          <p:stCondLst>
                                            <p:cond delay="0"/>
                                          </p:stCondLst>
                                        </p:cTn>
                                        <p:tgtEl>
                                          <p:spTgt spid="40"/>
                                        </p:tgtEl>
                                        <p:attrNameLst>
                                          <p:attrName>style.visibility</p:attrName>
                                        </p:attrNameLst>
                                      </p:cBhvr>
                                      <p:to>
                                        <p:strVal val="visible"/>
                                      </p:to>
                                    </p:set>
                                    <p:animEffect transition="in" filter="fade">
                                      <p:cBhvr>
                                        <p:cTn id="100" dur="500"/>
                                        <p:tgtEl>
                                          <p:spTgt spid="40"/>
                                        </p:tgtEl>
                                      </p:cBhvr>
                                    </p:animEffect>
                                  </p:childTnLst>
                                </p:cTn>
                              </p:par>
                              <p:par>
                                <p:cTn id="101" presetID="35" presetClass="path" presetSubtype="0" accel="50000" decel="50000" fill="hold" grpId="1" nodeType="withEffect">
                                  <p:stCondLst>
                                    <p:cond delay="1750"/>
                                  </p:stCondLst>
                                  <p:childTnLst>
                                    <p:animMotion origin="layout" path="M -0.16537 7.40741E-7 L 3.33333E-6 7.40741E-7 " pathEditMode="relative" rAng="0" ptsTypes="AA">
                                      <p:cBhvr>
                                        <p:cTn id="102" dur="2000" fill="hold"/>
                                        <p:tgtEl>
                                          <p:spTgt spid="40"/>
                                        </p:tgtEl>
                                        <p:attrNameLst>
                                          <p:attrName>ppt_x</p:attrName>
                                          <p:attrName>ppt_y</p:attrName>
                                        </p:attrNameLst>
                                      </p:cBhvr>
                                      <p:rCtr x="826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37" grpId="0" animBg="1"/>
      <p:bldP spid="37" grpId="1" animBg="1"/>
      <p:bldP spid="36" grpId="0" animBg="1"/>
      <p:bldP spid="36" grpId="1" animBg="1"/>
      <p:bldP spid="19" grpId="0" animBg="1"/>
      <p:bldP spid="20" grpId="0" animBg="1"/>
      <p:bldP spid="21" grpId="0"/>
      <p:bldP spid="24" grpId="0" animBg="1"/>
      <p:bldP spid="24" grpId="1" animBg="1"/>
      <p:bldP spid="25" grpId="0" animBg="1"/>
      <p:bldP spid="25" grpId="1" animBg="1"/>
      <p:bldP spid="27" grpId="0" animBg="1"/>
      <p:bldP spid="27" grpId="1" animBg="1"/>
      <p:bldP spid="34" grpId="0" animBg="1"/>
      <p:bldP spid="34" grpId="1" animBg="1"/>
      <p:bldP spid="48" grpId="0"/>
      <p:bldP spid="49" grpId="0"/>
      <p:bldP spid="51" grpId="0"/>
      <p:bldP spid="52" grpId="0"/>
      <p:bldP spid="29" grpId="0"/>
      <p:bldP spid="30" grpId="0"/>
      <p:bldP spid="31" grpId="0"/>
      <p:bldP spid="33" grpId="0" animBg="1"/>
      <p:bldP spid="33" grpId="1" animBg="1"/>
      <p:bldP spid="38"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2700000">
            <a:off x="5017147" y="2058858"/>
            <a:ext cx="2924529" cy="29245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 name="椭圆 4"/>
          <p:cNvSpPr/>
          <p:nvPr/>
        </p:nvSpPr>
        <p:spPr>
          <a:xfrm>
            <a:off x="4500484" y="1542194"/>
            <a:ext cx="3957855" cy="3957855"/>
          </a:xfrm>
          <a:prstGeom prst="ellipse">
            <a:avLst/>
          </a:prstGeom>
          <a:noFill/>
          <a:ln w="28575">
            <a:solidFill>
              <a:srgbClr val="184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7" name="组合 6"/>
          <p:cNvGrpSpPr/>
          <p:nvPr/>
        </p:nvGrpSpPr>
        <p:grpSpPr>
          <a:xfrm>
            <a:off x="4950565" y="2141272"/>
            <a:ext cx="3094826" cy="2773962"/>
            <a:chOff x="4950565" y="2141272"/>
            <a:chExt cx="3094826" cy="2773962"/>
          </a:xfrm>
        </p:grpSpPr>
        <p:sp>
          <p:nvSpPr>
            <p:cNvPr id="44" name="椭圆 43"/>
            <p:cNvSpPr/>
            <p:nvPr/>
          </p:nvSpPr>
          <p:spPr>
            <a:xfrm>
              <a:off x="4950565" y="2141272"/>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5" name="椭圆 44"/>
            <p:cNvSpPr/>
            <p:nvPr/>
          </p:nvSpPr>
          <p:spPr>
            <a:xfrm>
              <a:off x="7893507" y="4763350"/>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6" name="组合 5"/>
          <p:cNvGrpSpPr/>
          <p:nvPr/>
        </p:nvGrpSpPr>
        <p:grpSpPr>
          <a:xfrm>
            <a:off x="4953229" y="2141272"/>
            <a:ext cx="3084220" cy="2798278"/>
            <a:chOff x="4953229" y="2141272"/>
            <a:chExt cx="3084220" cy="2798278"/>
          </a:xfrm>
        </p:grpSpPr>
        <p:sp>
          <p:nvSpPr>
            <p:cNvPr id="46" name="椭圆 45"/>
            <p:cNvSpPr/>
            <p:nvPr/>
          </p:nvSpPr>
          <p:spPr>
            <a:xfrm>
              <a:off x="4953229" y="4787666"/>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7" name="椭圆 46"/>
            <p:cNvSpPr/>
            <p:nvPr/>
          </p:nvSpPr>
          <p:spPr>
            <a:xfrm>
              <a:off x="7885565" y="2141272"/>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20" name="矩形 19"/>
          <p:cNvSpPr/>
          <p:nvPr/>
        </p:nvSpPr>
        <p:spPr>
          <a:xfrm>
            <a:off x="4817965" y="2983732"/>
            <a:ext cx="3210955" cy="954107"/>
          </a:xfrm>
          <a:prstGeom prst="rect">
            <a:avLst/>
          </a:prstGeom>
          <a:ln>
            <a:noFill/>
          </a:ln>
        </p:spPr>
        <p:txBody>
          <a:bodyPr wrap="square">
            <a:spAutoFit/>
          </a:bodyPr>
          <a:lstStyle/>
          <a:p>
            <a:pPr algn="ctr"/>
            <a:r>
              <a:rPr lang="zh-CN" altLang="en-US" sz="2800" dirty="0">
                <a:solidFill>
                  <a:srgbClr val="18478F"/>
                </a:solidFill>
                <a:latin typeface="微软雅黑" panose="020B0503020204020204" pitchFamily="34" charset="-122"/>
                <a:ea typeface="微软雅黑" panose="020B0503020204020204" pitchFamily="34" charset="-122"/>
                <a:cs typeface="+mn-ea"/>
                <a:sym typeface="+mn-lt"/>
              </a:rPr>
              <a:t>巴西框架语义网项目及</a:t>
            </a:r>
            <a:r>
              <a:rPr lang="en-US" altLang="zh-CN" sz="2800" dirty="0">
                <a:solidFill>
                  <a:srgbClr val="18478F"/>
                </a:solidFill>
                <a:latin typeface="微软雅黑" panose="020B0503020204020204" pitchFamily="34" charset="-122"/>
                <a:ea typeface="微软雅黑" panose="020B0503020204020204" pitchFamily="34" charset="-122"/>
                <a:cs typeface="+mn-ea"/>
                <a:sym typeface="+mn-lt"/>
              </a:rPr>
              <a:t>FN-Br</a:t>
            </a:r>
            <a:r>
              <a:rPr lang="zh-CN" altLang="en-US" sz="2800" dirty="0">
                <a:solidFill>
                  <a:srgbClr val="18478F"/>
                </a:solidFill>
                <a:latin typeface="微软雅黑" panose="020B0503020204020204" pitchFamily="34" charset="-122"/>
                <a:ea typeface="微软雅黑" panose="020B0503020204020204" pitchFamily="34" charset="-122"/>
                <a:cs typeface="+mn-ea"/>
                <a:sym typeface="+mn-lt"/>
              </a:rPr>
              <a:t>数据库</a:t>
            </a:r>
            <a:endParaRPr lang="en-US" altLang="zh-CN" sz="2800"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a:off x="5020712" y="3947254"/>
            <a:ext cx="2830224" cy="830997"/>
          </a:xfrm>
          <a:prstGeom prst="rect">
            <a:avLst/>
          </a:prstGeom>
          <a:ln>
            <a:noFill/>
          </a:ln>
        </p:spPr>
        <p:txBody>
          <a:bodyPr wrap="square">
            <a:spAutoFit/>
          </a:bodyPr>
          <a:lstStyle/>
          <a:p>
            <a:pPr algn="ctr"/>
            <a:r>
              <a:rPr lang="en-US" altLang="zh-CN" sz="1600" b="1" dirty="0" err="1">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FrameNet</a:t>
            </a:r>
            <a:r>
              <a:rPr lang="en-US" altLang="zh-CN" sz="16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 </a:t>
            </a:r>
            <a:r>
              <a:rPr lang="en-US" altLang="zh-CN" sz="1600" b="1" dirty="0" err="1">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Brasil</a:t>
            </a:r>
            <a:endParaRPr lang="en-US" altLang="zh-CN" sz="16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a:p>
            <a:pPr algn="ctr"/>
            <a:r>
              <a:rPr lang="en-US" altLang="zh-CN" sz="16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&amp;</a:t>
            </a:r>
          </a:p>
          <a:p>
            <a:pPr algn="ctr"/>
            <a:r>
              <a:rPr lang="en-US" altLang="zh-CN" sz="16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FN-Br Database</a:t>
            </a:r>
            <a:endParaRPr lang="pt-BR" altLang="zh-CN" sz="10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3197913" y="2850072"/>
            <a:ext cx="1342093" cy="1342095"/>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3366532" y="3033286"/>
            <a:ext cx="906017" cy="830997"/>
          </a:xfrm>
          <a:prstGeom prst="rect">
            <a:avLst/>
          </a:prstGeom>
        </p:spPr>
        <p:txBody>
          <a:bodyPr wrap="none">
            <a:spAutoFit/>
          </a:bodyPr>
          <a:lstStyle/>
          <a:p>
            <a:r>
              <a:rPr lang="en-US" altLang="zh-CN" sz="4800" dirty="0">
                <a:solidFill>
                  <a:prstClr val="white"/>
                </a:solidFill>
                <a:latin typeface="微软雅黑" panose="020B0503020204020204" pitchFamily="34" charset="-122"/>
                <a:ea typeface="微软雅黑" panose="020B0503020204020204" pitchFamily="34" charset="-122"/>
                <a:cs typeface="+mn-ea"/>
                <a:sym typeface="+mn-lt"/>
              </a:rPr>
              <a:t>01</a:t>
            </a:r>
            <a:endParaRPr lang="zh-CN" altLang="en-US" sz="4800" dirty="0">
              <a:solidFill>
                <a:prstClr val="white"/>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99700559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10" presetClass="entr" presetSubtype="0" fill="hold" nodeType="withEffect">
                                  <p:stCondLst>
                                    <p:cond delay="1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17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8" presetClass="emph" presetSubtype="0" repeatCount="indefinite" fill="hold" nodeType="withEffect">
                                  <p:stCondLst>
                                    <p:cond delay="1750"/>
                                  </p:stCondLst>
                                  <p:childTnLst>
                                    <p:animRot by="-21600000">
                                      <p:cBhvr>
                                        <p:cTn id="20" dur="2000" fill="hold"/>
                                        <p:tgtEl>
                                          <p:spTgt spid="6"/>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8" presetClass="emph" presetSubtype="0" repeatCount="indefinite" fill="hold" nodeType="withEffect">
                                  <p:stCondLst>
                                    <p:cond delay="1750"/>
                                  </p:stCondLst>
                                  <p:childTnLst>
                                    <p:animRot by="-21600000">
                                      <p:cBhvr>
                                        <p:cTn id="25" dur="2000" fill="hold"/>
                                        <p:tgtEl>
                                          <p:spTgt spid="7"/>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35" presetClass="path" presetSubtype="0" accel="50000" decel="50000" fill="hold" grpId="1" nodeType="withEffect">
                                  <p:stCondLst>
                                    <p:cond delay="2000"/>
                                  </p:stCondLst>
                                  <p:childTnLst>
                                    <p:animMotion origin="layout" path="M 0.1711 7.40741E-7 L -4.58333E-6 7.40741E-7 " pathEditMode="relative" rAng="0" ptsTypes="AA">
                                      <p:cBhvr>
                                        <p:cTn id="30" dur="2000" fill="hold"/>
                                        <p:tgtEl>
                                          <p:spTgt spid="2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0" grpId="0"/>
      <p:bldP spid="21" grpId="0"/>
      <p:bldP spid="22" grpId="0" animBg="1"/>
      <p:bldP spid="22" grpId="1"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690764" y="1557918"/>
            <a:ext cx="643010" cy="663127"/>
          </a:xfrm>
          <a:prstGeom prst="roundRect">
            <a:avLst>
              <a:gd name="adj" fmla="val 7822"/>
            </a:avLst>
          </a:prstGeom>
          <a:gradFill flip="none" rotWithShape="1">
            <a:gsLst>
              <a:gs pos="0">
                <a:schemeClr val="bg1"/>
              </a:gs>
              <a:gs pos="100000">
                <a:schemeClr val="bg1">
                  <a:lumMod val="95000"/>
                </a:schemeClr>
              </a:gs>
            </a:gsLst>
            <a:lin ang="5400000" scaled="1"/>
            <a:tileRect/>
          </a:gradFill>
          <a:ln>
            <a:gradFill flip="none" rotWithShape="1">
              <a:gsLst>
                <a:gs pos="0">
                  <a:srgbClr val="FCFDFD"/>
                </a:gs>
                <a:gs pos="100000">
                  <a:srgbClr val="CFD4D0"/>
                </a:gs>
              </a:gsLst>
              <a:lin ang="8100000" scaled="1"/>
              <a:tileRect/>
            </a:grad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15" name="圆角矩形 14"/>
          <p:cNvSpPr/>
          <p:nvPr/>
        </p:nvSpPr>
        <p:spPr>
          <a:xfrm>
            <a:off x="690764" y="2542430"/>
            <a:ext cx="643010" cy="663127"/>
          </a:xfrm>
          <a:prstGeom prst="roundRect">
            <a:avLst>
              <a:gd name="adj" fmla="val 7822"/>
            </a:avLst>
          </a:prstGeom>
          <a:solidFill>
            <a:srgbClr val="18478F"/>
          </a:solidFill>
          <a:ln>
            <a:gradFill flip="none" rotWithShape="1">
              <a:gsLst>
                <a:gs pos="0">
                  <a:srgbClr val="FCFDFD"/>
                </a:gs>
                <a:gs pos="100000">
                  <a:srgbClr val="CFD4D0"/>
                </a:gs>
              </a:gsLst>
              <a:lin ang="8100000" scaled="1"/>
              <a:tileRect/>
            </a:grad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703311" y="2556143"/>
            <a:ext cx="7918991" cy="1526159"/>
          </a:xfrm>
          <a:prstGeom prst="rect">
            <a:avLst/>
          </a:prstGeom>
        </p:spPr>
        <p:txBody>
          <a:bodyPr wrap="square" lIns="91412" tIns="45706" rIns="91412" bIns="45706">
            <a:spAutoFit/>
          </a:bodyPr>
          <a:lstStyle/>
          <a:p>
            <a:pPr>
              <a:lnSpc>
                <a:spcPct val="150000"/>
              </a:lnSpc>
              <a:spcBef>
                <a:spcPct val="0"/>
              </a:spcBef>
            </a:pPr>
            <a:r>
              <a:rPr lang="zh-CN" altLang="en-US" sz="1600" cap="all" dirty="0">
                <a:latin typeface="微软雅黑" panose="020B0503020204020204" pitchFamily="34" charset="-122"/>
                <a:ea typeface="微软雅黑" panose="020B0503020204020204" pitchFamily="34" charset="-122"/>
                <a:cs typeface="+mn-ea"/>
                <a:sym typeface="+mn-lt"/>
              </a:rPr>
              <a:t>该研究项目已经向不同的方向衍生发展，目前所做的主要工作包括：</a:t>
            </a:r>
            <a:endParaRPr lang="en-US" altLang="zh-CN" sz="1600" cap="all" dirty="0">
              <a:latin typeface="微软雅黑" panose="020B0503020204020204" pitchFamily="34" charset="-122"/>
              <a:ea typeface="微软雅黑" panose="020B0503020204020204" pitchFamily="34" charset="-122"/>
              <a:cs typeface="+mn-ea"/>
              <a:sym typeface="+mn-lt"/>
            </a:endParaRPr>
          </a:p>
          <a:p>
            <a:pPr>
              <a:lnSpc>
                <a:spcPct val="150000"/>
              </a:lnSpc>
              <a:spcBef>
                <a:spcPct val="0"/>
              </a:spcBef>
            </a:pPr>
            <a:r>
              <a:rPr lang="en-US" altLang="zh-CN" sz="1600" cap="all" dirty="0">
                <a:latin typeface="微软雅黑" panose="020B0503020204020204" pitchFamily="34" charset="-122"/>
                <a:ea typeface="微软雅黑" panose="020B0503020204020204" pitchFamily="34" charset="-122"/>
                <a:cs typeface="+mn-ea"/>
                <a:sym typeface="+mn-lt"/>
              </a:rPr>
              <a:t> 1. </a:t>
            </a:r>
            <a:r>
              <a:rPr lang="zh-CN" altLang="en-US" sz="1600" cap="all" dirty="0">
                <a:latin typeface="微软雅黑" panose="020B0503020204020204" pitchFamily="34" charset="-122"/>
                <a:ea typeface="微软雅黑" panose="020B0503020204020204" pitchFamily="34" charset="-122"/>
                <a:cs typeface="+mn-ea"/>
                <a:sym typeface="+mn-lt"/>
              </a:rPr>
              <a:t>把伯克利框架语义网中的词汇数据库扩展成巴西葡萄牙语词库；</a:t>
            </a:r>
            <a:endParaRPr lang="en-US" altLang="zh-CN" sz="1600" cap="all" dirty="0">
              <a:latin typeface="微软雅黑" panose="020B0503020204020204" pitchFamily="34" charset="-122"/>
              <a:ea typeface="微软雅黑" panose="020B0503020204020204" pitchFamily="34" charset="-122"/>
              <a:cs typeface="+mn-ea"/>
              <a:sym typeface="+mn-lt"/>
            </a:endParaRPr>
          </a:p>
          <a:p>
            <a:pPr>
              <a:lnSpc>
                <a:spcPct val="150000"/>
              </a:lnSpc>
              <a:spcBef>
                <a:spcPct val="0"/>
              </a:spcBef>
            </a:pPr>
            <a:r>
              <a:rPr lang="en-US" altLang="zh-CN" sz="1600" cap="all" dirty="0">
                <a:latin typeface="微软雅黑" panose="020B0503020204020204" pitchFamily="34" charset="-122"/>
                <a:ea typeface="微软雅黑" panose="020B0503020204020204" pitchFamily="34" charset="-122"/>
                <a:cs typeface="+mn-ea"/>
                <a:sym typeface="+mn-lt"/>
              </a:rPr>
              <a:t> 2. </a:t>
            </a:r>
            <a:r>
              <a:rPr lang="zh-CN" altLang="en-US" sz="1600" cap="all" dirty="0">
                <a:latin typeface="微软雅黑" panose="020B0503020204020204" pitchFamily="34" charset="-122"/>
                <a:ea typeface="微软雅黑" panose="020B0503020204020204" pitchFamily="34" charset="-122"/>
                <a:cs typeface="+mn-ea"/>
                <a:sym typeface="+mn-lt"/>
              </a:rPr>
              <a:t>收集巴西葡萄牙语中的构式，建成了“构式集”；</a:t>
            </a:r>
            <a:endParaRPr lang="en-US" altLang="zh-CN" sz="1600" cap="all" dirty="0">
              <a:latin typeface="微软雅黑" panose="020B0503020204020204" pitchFamily="34" charset="-122"/>
              <a:ea typeface="微软雅黑" panose="020B0503020204020204" pitchFamily="34" charset="-122"/>
              <a:cs typeface="+mn-ea"/>
              <a:sym typeface="+mn-lt"/>
            </a:endParaRPr>
          </a:p>
          <a:p>
            <a:pPr>
              <a:lnSpc>
                <a:spcPct val="150000"/>
              </a:lnSpc>
              <a:spcBef>
                <a:spcPct val="0"/>
              </a:spcBef>
            </a:pPr>
            <a:r>
              <a:rPr lang="en-US" altLang="zh-CN" sz="1600" cap="all" dirty="0">
                <a:latin typeface="微软雅黑" panose="020B0503020204020204" pitchFamily="34" charset="-122"/>
                <a:ea typeface="微软雅黑" panose="020B0503020204020204" pitchFamily="34" charset="-122"/>
                <a:cs typeface="+mn-ea"/>
                <a:sym typeface="+mn-lt"/>
              </a:rPr>
              <a:t> 3. </a:t>
            </a:r>
            <a:r>
              <a:rPr lang="zh-CN" altLang="en-US" sz="1600" cap="all" dirty="0">
                <a:latin typeface="微软雅黑" panose="020B0503020204020204" pitchFamily="34" charset="-122"/>
                <a:ea typeface="微软雅黑" panose="020B0503020204020204" pitchFamily="34" charset="-122"/>
                <a:cs typeface="+mn-ea"/>
                <a:sym typeface="+mn-lt"/>
              </a:rPr>
              <a:t>应用：为非语言学研究者开发设计基于框架语义网的特定领域多语种应用程序</a:t>
            </a:r>
            <a:endParaRPr lang="en-US" altLang="zh-CN" sz="1600" cap="all" dirty="0">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727362" cy="732881"/>
            <a:chOff x="330188" y="329522"/>
            <a:chExt cx="3727362" cy="732881"/>
          </a:xfrm>
        </p:grpSpPr>
        <p:sp>
          <p:nvSpPr>
            <p:cNvPr id="24" name="TextBox 62"/>
            <p:cNvSpPr txBox="1"/>
            <p:nvPr/>
          </p:nvSpPr>
          <p:spPr>
            <a:xfrm>
              <a:off x="383399" y="785404"/>
              <a:ext cx="3674151" cy="276999"/>
            </a:xfrm>
            <a:prstGeom prst="rect">
              <a:avLst/>
            </a:prstGeom>
            <a:noFill/>
            <a:effectLst/>
          </p:spPr>
          <p:txBody>
            <a:bodyPr wrap="square" rtlCol="0">
              <a:spAutoFit/>
            </a:bodyPr>
            <a:lstStyle/>
            <a:p>
              <a:r>
                <a:rPr lang="en-US" altLang="zh-CN" sz="12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FrameNet Brasil Project</a:t>
              </a:r>
            </a:p>
          </p:txBody>
        </p:sp>
        <p:sp>
          <p:nvSpPr>
            <p:cNvPr id="25" name="矩形 24"/>
            <p:cNvSpPr/>
            <p:nvPr/>
          </p:nvSpPr>
          <p:spPr>
            <a:xfrm>
              <a:off x="330188" y="329522"/>
              <a:ext cx="2973537" cy="461665"/>
            </a:xfrm>
            <a:prstGeom prst="rect">
              <a:avLst/>
            </a:prstGeom>
          </p:spPr>
          <p:txBody>
            <a:bodyPr wrap="square">
              <a:spAutoFit/>
            </a:bodyPr>
            <a:lstStyle/>
            <a:p>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巴西框架语义网项目</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 name="文本框 2">
            <a:extLst>
              <a:ext uri="{FF2B5EF4-FFF2-40B4-BE49-F238E27FC236}">
                <a16:creationId xmlns:a16="http://schemas.microsoft.com/office/drawing/2014/main" id="{17E47D4F-5F2A-4EA3-9F88-85BE75D4714F}"/>
              </a:ext>
            </a:extLst>
          </p:cNvPr>
          <p:cNvSpPr txBox="1"/>
          <p:nvPr/>
        </p:nvSpPr>
        <p:spPr>
          <a:xfrm>
            <a:off x="676053" y="1704815"/>
            <a:ext cx="770095" cy="369332"/>
          </a:xfrm>
          <a:prstGeom prst="rect">
            <a:avLst/>
          </a:prstGeom>
          <a:noFill/>
        </p:spPr>
        <p:txBody>
          <a:bodyPr wrap="square" rtlCol="0">
            <a:spAutoFit/>
          </a:bodyPr>
          <a:lstStyle/>
          <a:p>
            <a:r>
              <a:rPr lang="en-US" altLang="zh-CN" b="1" dirty="0"/>
              <a:t>2007</a:t>
            </a:r>
            <a:endParaRPr lang="zh-CN" altLang="en-US" b="1" dirty="0"/>
          </a:p>
        </p:txBody>
      </p:sp>
      <p:sp>
        <p:nvSpPr>
          <p:cNvPr id="29" name="文本框 28">
            <a:extLst>
              <a:ext uri="{FF2B5EF4-FFF2-40B4-BE49-F238E27FC236}">
                <a16:creationId xmlns:a16="http://schemas.microsoft.com/office/drawing/2014/main" id="{C75E6C52-93BE-4F55-A746-744687AE19FA}"/>
              </a:ext>
            </a:extLst>
          </p:cNvPr>
          <p:cNvSpPr txBox="1"/>
          <p:nvPr/>
        </p:nvSpPr>
        <p:spPr>
          <a:xfrm>
            <a:off x="4702235" y="5322994"/>
            <a:ext cx="770095" cy="369332"/>
          </a:xfrm>
          <a:prstGeom prst="rect">
            <a:avLst/>
          </a:prstGeom>
          <a:noFill/>
        </p:spPr>
        <p:txBody>
          <a:bodyPr wrap="square" rtlCol="0">
            <a:spAutoFit/>
          </a:bodyPr>
          <a:lstStyle/>
          <a:p>
            <a:r>
              <a:rPr lang="en-US" altLang="zh-CN" b="1" dirty="0">
                <a:solidFill>
                  <a:schemeClr val="bg1"/>
                </a:solidFill>
              </a:rPr>
              <a:t>2013</a:t>
            </a:r>
            <a:endParaRPr lang="zh-CN" altLang="en-US" b="1" dirty="0">
              <a:solidFill>
                <a:schemeClr val="bg1"/>
              </a:solidFill>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676052" y="2696494"/>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sp>
        <p:nvSpPr>
          <p:cNvPr id="31" name="矩形 30">
            <a:extLst>
              <a:ext uri="{FF2B5EF4-FFF2-40B4-BE49-F238E27FC236}">
                <a16:creationId xmlns:a16="http://schemas.microsoft.com/office/drawing/2014/main" id="{56283F92-6F4A-4266-8478-EFF3E469AFC8}"/>
              </a:ext>
            </a:extLst>
          </p:cNvPr>
          <p:cNvSpPr/>
          <p:nvPr/>
        </p:nvSpPr>
        <p:spPr>
          <a:xfrm>
            <a:off x="1651169" y="1479531"/>
            <a:ext cx="8889661" cy="787495"/>
          </a:xfrm>
          <a:prstGeom prst="rect">
            <a:avLst/>
          </a:prstGeom>
        </p:spPr>
        <p:txBody>
          <a:bodyPr wrap="square" lIns="91412" tIns="45706" rIns="91412" bIns="45706">
            <a:spAutoFit/>
          </a:bodyPr>
          <a:lstStyle/>
          <a:p>
            <a:pPr>
              <a:lnSpc>
                <a:spcPct val="150000"/>
              </a:lnSpc>
              <a:spcBef>
                <a:spcPct val="0"/>
              </a:spcBef>
            </a:pPr>
            <a:r>
              <a:rPr lang="en-US" altLang="zh-CN" sz="1600" dirty="0">
                <a:latin typeface="微软雅黑" panose="020B0503020204020204" pitchFamily="34" charset="-122"/>
                <a:ea typeface="微软雅黑" panose="020B0503020204020204" pitchFamily="34" charset="-122"/>
                <a:cs typeface="+mn-ea"/>
                <a:sym typeface="+mn-lt"/>
              </a:rPr>
              <a:t>FrameNet Brasil</a:t>
            </a:r>
            <a:r>
              <a:rPr lang="zh-CN" altLang="en-US" sz="1600" cap="all" dirty="0">
                <a:latin typeface="微软雅黑" panose="020B0503020204020204" pitchFamily="34" charset="-122"/>
                <a:ea typeface="微软雅黑" panose="020B0503020204020204" pitchFamily="34" charset="-122"/>
                <a:cs typeface="+mn-ea"/>
                <a:sym typeface="+mn-lt"/>
              </a:rPr>
              <a:t>作为巴西</a:t>
            </a:r>
            <a:r>
              <a:rPr lang="en-US" altLang="zh-CN" sz="1600" cap="all" dirty="0">
                <a:latin typeface="微软雅黑" panose="020B0503020204020204" pitchFamily="34" charset="-122"/>
                <a:ea typeface="微软雅黑" panose="020B0503020204020204" pitchFamily="34" charset="-122"/>
                <a:cs typeface="+mn-ea"/>
                <a:sym typeface="+mn-lt"/>
              </a:rPr>
              <a:t>Juiz de Fora</a:t>
            </a:r>
            <a:r>
              <a:rPr lang="zh-CN" altLang="en-US" sz="1600" cap="all" dirty="0">
                <a:latin typeface="微软雅黑" panose="020B0503020204020204" pitchFamily="34" charset="-122"/>
                <a:ea typeface="微软雅黑" panose="020B0503020204020204" pitchFamily="34" charset="-122"/>
                <a:cs typeface="+mn-ea"/>
                <a:sym typeface="+mn-lt"/>
              </a:rPr>
              <a:t>联邦大学语言学研究生课程的研究项目而启动，最开始的工作是学生讨论如何通过框架语义网来分析认知语义学和构式语法中的焦点问题。</a:t>
            </a:r>
            <a:endParaRPr lang="en-US" altLang="zh-CN" sz="1600" cap="all" dirty="0">
              <a:latin typeface="微软雅黑" panose="020B0503020204020204" pitchFamily="34" charset="-122"/>
              <a:ea typeface="微软雅黑" panose="020B0503020204020204" pitchFamily="34" charset="-122"/>
              <a:cs typeface="+mn-ea"/>
              <a:sym typeface="+mn-lt"/>
            </a:endParaRPr>
          </a:p>
        </p:txBody>
      </p:sp>
      <p:grpSp>
        <p:nvGrpSpPr>
          <p:cNvPr id="32" name="组合 4">
            <a:extLst>
              <a:ext uri="{FF2B5EF4-FFF2-40B4-BE49-F238E27FC236}">
                <a16:creationId xmlns:a16="http://schemas.microsoft.com/office/drawing/2014/main" id="{7BE75346-4996-4805-8DD4-1B377F15D7AB}"/>
              </a:ext>
            </a:extLst>
          </p:cNvPr>
          <p:cNvGrpSpPr/>
          <p:nvPr/>
        </p:nvGrpSpPr>
        <p:grpSpPr>
          <a:xfrm>
            <a:off x="1599026" y="4347735"/>
            <a:ext cx="9204962" cy="2278147"/>
            <a:chOff x="2083018" y="1756597"/>
            <a:chExt cx="2460546" cy="4927425"/>
          </a:xfrm>
        </p:grpSpPr>
        <p:sp>
          <p:nvSpPr>
            <p:cNvPr id="33" name="圆角矩形 5">
              <a:extLst>
                <a:ext uri="{FF2B5EF4-FFF2-40B4-BE49-F238E27FC236}">
                  <a16:creationId xmlns:a16="http://schemas.microsoft.com/office/drawing/2014/main" id="{CBF0470E-9338-4059-A48A-F9F88BAAF132}"/>
                </a:ext>
              </a:extLst>
            </p:cNvPr>
            <p:cNvSpPr/>
            <p:nvPr/>
          </p:nvSpPr>
          <p:spPr>
            <a:xfrm>
              <a:off x="2083018" y="1756597"/>
              <a:ext cx="2460546" cy="4927425"/>
            </a:xfrm>
            <a:prstGeom prst="roundRect">
              <a:avLst>
                <a:gd name="adj" fmla="val 7822"/>
              </a:avLst>
            </a:prstGeom>
            <a:gradFill flip="none" rotWithShape="1">
              <a:gsLst>
                <a:gs pos="0">
                  <a:schemeClr val="bg1"/>
                </a:gs>
                <a:gs pos="100000">
                  <a:schemeClr val="bg1">
                    <a:lumMod val="95000"/>
                  </a:schemeClr>
                </a:gs>
              </a:gsLst>
              <a:lin ang="5400000" scaled="1"/>
              <a:tileRect/>
            </a:gradFill>
            <a:ln>
              <a:gradFill flip="none" rotWithShape="1">
                <a:gsLst>
                  <a:gs pos="0">
                    <a:srgbClr val="FCFDFD"/>
                  </a:gs>
                  <a:gs pos="100000">
                    <a:srgbClr val="CFD4D0"/>
                  </a:gs>
                </a:gsLst>
                <a:lin ang="8100000" scaled="1"/>
                <a:tileRect/>
              </a:grad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34" name="圆角矩形 6">
              <a:extLst>
                <a:ext uri="{FF2B5EF4-FFF2-40B4-BE49-F238E27FC236}">
                  <a16:creationId xmlns:a16="http://schemas.microsoft.com/office/drawing/2014/main" id="{9DDEAFE6-BD12-4BED-846B-1206D405C959}"/>
                </a:ext>
              </a:extLst>
            </p:cNvPr>
            <p:cNvSpPr/>
            <p:nvPr/>
          </p:nvSpPr>
          <p:spPr>
            <a:xfrm>
              <a:off x="2110894" y="1756599"/>
              <a:ext cx="206522" cy="923331"/>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18478F"/>
            </a:solidFill>
            <a:ln>
              <a:no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35" name="TextBox 7">
              <a:extLst>
                <a:ext uri="{FF2B5EF4-FFF2-40B4-BE49-F238E27FC236}">
                  <a16:creationId xmlns:a16="http://schemas.microsoft.com/office/drawing/2014/main" id="{35B79415-7EA7-4A04-9DA6-8E7225AF1013}"/>
                </a:ext>
              </a:extLst>
            </p:cNvPr>
            <p:cNvSpPr txBox="1"/>
            <p:nvPr/>
          </p:nvSpPr>
          <p:spPr>
            <a:xfrm>
              <a:off x="2125132" y="1818848"/>
              <a:ext cx="178046" cy="7988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成果</a:t>
              </a:r>
            </a:p>
          </p:txBody>
        </p:sp>
        <p:sp>
          <p:nvSpPr>
            <p:cNvPr id="37" name="TextBox 9">
              <a:extLst>
                <a:ext uri="{FF2B5EF4-FFF2-40B4-BE49-F238E27FC236}">
                  <a16:creationId xmlns:a16="http://schemas.microsoft.com/office/drawing/2014/main" id="{D87FCA01-582B-4EFA-9F88-6530F6635E06}"/>
                </a:ext>
              </a:extLst>
            </p:cNvPr>
            <p:cNvSpPr txBox="1"/>
            <p:nvPr/>
          </p:nvSpPr>
          <p:spPr>
            <a:xfrm>
              <a:off x="2233041" y="2924031"/>
              <a:ext cx="2229855" cy="2602027"/>
            </a:xfrm>
            <a:prstGeom prst="rect">
              <a:avLst/>
            </a:prstGeom>
            <a:noFill/>
          </p:spPr>
          <p:txBody>
            <a:bodyPr wrap="square" rtlCol="0">
              <a:spAutoFit/>
            </a:bodyPr>
            <a:lstStyle/>
            <a:p>
              <a:pPr marL="171450" indent="-171450">
                <a:lnSpc>
                  <a:spcPct val="150000"/>
                </a:lnSpc>
                <a:buFont typeface="Wingdings" panose="05000000000000000000" pitchFamily="2" charset="2"/>
                <a:buChar char="ü"/>
              </a:pPr>
              <a:r>
                <a:rPr lang="en-US" altLang="zh-CN" sz="1600" dirty="0">
                  <a:latin typeface="微软雅黑" panose="020B0503020204020204" pitchFamily="34" charset="-122"/>
                  <a:ea typeface="微软雅黑" panose="020B0503020204020204" pitchFamily="34" charset="-122"/>
                  <a:cs typeface="+mn-ea"/>
                  <a:sym typeface="+mn-lt"/>
                </a:rPr>
                <a:t>  </a:t>
              </a:r>
              <a:r>
                <a:rPr lang="en-US" altLang="zh-CN" sz="1600" b="1" dirty="0">
                  <a:latin typeface="微软雅黑" panose="020B0503020204020204" pitchFamily="34" charset="-122"/>
                  <a:ea typeface="微软雅黑" panose="020B0503020204020204" pitchFamily="34" charset="-122"/>
                  <a:cs typeface="+mn-ea"/>
                  <a:sym typeface="+mn-lt"/>
                </a:rPr>
                <a:t>FN-Br </a:t>
              </a:r>
              <a:r>
                <a:rPr lang="zh-CN" altLang="en-US" sz="1600" b="1" dirty="0">
                  <a:latin typeface="微软雅黑" panose="020B0503020204020204" pitchFamily="34" charset="-122"/>
                  <a:ea typeface="微软雅黑" panose="020B0503020204020204" pitchFamily="34" charset="-122"/>
                  <a:cs typeface="+mn-ea"/>
                  <a:sym typeface="+mn-lt"/>
                </a:rPr>
                <a:t>数据库</a:t>
              </a:r>
              <a:r>
                <a:rPr lang="zh-CN" altLang="en-US" sz="1600" dirty="0">
                  <a:latin typeface="微软雅黑" panose="020B0503020204020204" pitchFamily="34" charset="-122"/>
                  <a:ea typeface="微软雅黑" panose="020B0503020204020204" pitchFamily="34" charset="-122"/>
                  <a:cs typeface="+mn-ea"/>
                  <a:sym typeface="+mn-lt"/>
                </a:rPr>
                <a:t>，包括一个词库和一个</a:t>
              </a:r>
              <a:r>
                <a:rPr lang="zh-CN" altLang="en-US" b="1" dirty="0">
                  <a:latin typeface="微软雅黑" panose="020B0503020204020204" pitchFamily="34" charset="-122"/>
                  <a:ea typeface="微软雅黑" panose="020B0503020204020204" pitchFamily="34" charset="-122"/>
                  <a:cs typeface="+mn-ea"/>
                  <a:sym typeface="+mn-lt"/>
                </a:rPr>
                <a:t>构式库</a:t>
              </a:r>
              <a:r>
                <a:rPr lang="zh-CN" altLang="en-US" sz="1600" dirty="0">
                  <a:latin typeface="微软雅黑" panose="020B0503020204020204" pitchFamily="34" charset="-122"/>
                  <a:ea typeface="微软雅黑" panose="020B0503020204020204" pitchFamily="34" charset="-122"/>
                  <a:cs typeface="+mn-ea"/>
                  <a:sym typeface="+mn-lt"/>
                </a:rPr>
                <a:t>；</a:t>
              </a:r>
              <a:endParaRPr lang="en-US" altLang="zh-CN" sz="1600" dirty="0">
                <a:latin typeface="微软雅黑" panose="020B0503020204020204" pitchFamily="34" charset="-122"/>
                <a:ea typeface="微软雅黑" panose="020B0503020204020204" pitchFamily="34" charset="-122"/>
                <a:cs typeface="+mn-ea"/>
                <a:sym typeface="+mn-lt"/>
              </a:endParaRPr>
            </a:p>
            <a:p>
              <a:pPr marL="171450" indent="-171450">
                <a:lnSpc>
                  <a:spcPct val="150000"/>
                </a:lnSpc>
                <a:buFont typeface="Wingdings" panose="05000000000000000000" pitchFamily="2" charset="2"/>
                <a:buChar char="ü"/>
              </a:pPr>
              <a:r>
                <a:rPr lang="en-US" altLang="zh-CN" sz="1600" dirty="0">
                  <a:latin typeface="微软雅黑" panose="020B0503020204020204" pitchFamily="34" charset="-122"/>
                  <a:ea typeface="微软雅黑" panose="020B0503020204020204" pitchFamily="34" charset="-122"/>
                  <a:cs typeface="+mn-ea"/>
                  <a:sym typeface="+mn-lt"/>
                </a:rPr>
                <a:t>  </a:t>
              </a:r>
              <a:r>
                <a:rPr lang="en-US" altLang="zh-CN" sz="1600" dirty="0" err="1">
                  <a:latin typeface="微软雅黑" panose="020B0503020204020204" pitchFamily="34" charset="-122"/>
                  <a:ea typeface="微软雅黑" panose="020B0503020204020204" pitchFamily="34" charset="-122"/>
                  <a:cs typeface="+mn-ea"/>
                  <a:sym typeface="+mn-lt"/>
                </a:rPr>
                <a:t>m.knob</a:t>
              </a:r>
              <a:r>
                <a:rPr lang="zh-CN" altLang="en-US" sz="1600" dirty="0">
                  <a:latin typeface="微软雅黑" panose="020B0503020204020204" pitchFamily="34" charset="-122"/>
                  <a:ea typeface="微软雅黑" panose="020B0503020204020204" pitchFamily="34" charset="-122"/>
                  <a:cs typeface="+mn-ea"/>
                  <a:sym typeface="+mn-lt"/>
                </a:rPr>
                <a:t> 数据库，实质是一个涵盖巴西葡萄牙语、英语、西班牙语和法语的词典，主要收入旅游和体育类的词语。支持建设服务于</a:t>
              </a:r>
              <a:r>
                <a:rPr lang="en-US" altLang="zh-CN" sz="1600" dirty="0">
                  <a:latin typeface="微软雅黑" panose="020B0503020204020204" pitchFamily="34" charset="-122"/>
                  <a:ea typeface="微软雅黑" panose="020B0503020204020204" pitchFamily="34" charset="-122"/>
                  <a:cs typeface="+mn-ea"/>
                  <a:sym typeface="+mn-lt"/>
                </a:rPr>
                <a:t>2014</a:t>
              </a:r>
              <a:r>
                <a:rPr lang="zh-CN" altLang="en-US" sz="1600" dirty="0">
                  <a:latin typeface="微软雅黑" panose="020B0503020204020204" pitchFamily="34" charset="-122"/>
                  <a:ea typeface="微软雅黑" panose="020B0503020204020204" pitchFamily="34" charset="-122"/>
                  <a:cs typeface="+mn-ea"/>
                  <a:sym typeface="+mn-lt"/>
                </a:rPr>
                <a:t>年世界杯的体育类旅游类</a:t>
              </a:r>
              <a:r>
                <a:rPr lang="en-US" altLang="zh-CN" sz="1600" dirty="0">
                  <a:latin typeface="微软雅黑" panose="020B0503020204020204" pitchFamily="34" charset="-122"/>
                  <a:ea typeface="微软雅黑" panose="020B0503020204020204" pitchFamily="34" charset="-122"/>
                  <a:cs typeface="+mn-ea"/>
                  <a:sym typeface="+mn-lt"/>
                </a:rPr>
                <a:t>app</a:t>
              </a:r>
              <a:r>
                <a:rPr lang="zh-CN" altLang="en-US" sz="1600" dirty="0">
                  <a:latin typeface="微软雅黑" panose="020B0503020204020204" pitchFamily="34" charset="-122"/>
                  <a:ea typeface="微软雅黑" panose="020B0503020204020204" pitchFamily="34" charset="-122"/>
                  <a:cs typeface="+mn-ea"/>
                  <a:sym typeface="+mn-lt"/>
                </a:rPr>
                <a:t>。</a:t>
              </a:r>
            </a:p>
          </p:txBody>
        </p:sp>
      </p:grpSp>
    </p:spTree>
    <p:extLst>
      <p:ext uri="{BB962C8B-B14F-4D97-AF65-F5344CB8AC3E}">
        <p14:creationId xmlns:p14="http://schemas.microsoft.com/office/powerpoint/2010/main" val="19917996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par>
                          <p:cTn id="23" fill="hold">
                            <p:stCondLst>
                              <p:cond delay="30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50" fill="hold"/>
                                        <p:tgtEl>
                                          <p:spTgt spid="13"/>
                                        </p:tgtEl>
                                        <p:attrNameLst>
                                          <p:attrName>ppt_x</p:attrName>
                                        </p:attrNameLst>
                                      </p:cBhvr>
                                      <p:tavLst>
                                        <p:tav tm="0">
                                          <p:val>
                                            <p:strVal val="#ppt_x"/>
                                          </p:val>
                                        </p:tav>
                                        <p:tav tm="100000">
                                          <p:val>
                                            <p:strVal val="#ppt_x"/>
                                          </p:val>
                                        </p:tav>
                                      </p:tavLst>
                                    </p:anim>
                                    <p:anim calcmode="lin" valueType="num">
                                      <p:cBhvr additive="base">
                                        <p:cTn id="27" dur="25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50" fill="hold"/>
                                        <p:tgtEl>
                                          <p:spTgt spid="15"/>
                                        </p:tgtEl>
                                        <p:attrNameLst>
                                          <p:attrName>ppt_x</p:attrName>
                                        </p:attrNameLst>
                                      </p:cBhvr>
                                      <p:tavLst>
                                        <p:tav tm="0">
                                          <p:val>
                                            <p:strVal val="#ppt_x"/>
                                          </p:val>
                                        </p:tav>
                                        <p:tav tm="100000">
                                          <p:val>
                                            <p:strVal val="#ppt_x"/>
                                          </p:val>
                                        </p:tav>
                                      </p:tavLst>
                                    </p:anim>
                                    <p:anim calcmode="lin" valueType="num">
                                      <p:cBhvr additive="base">
                                        <p:cTn id="32" dur="25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17" presetClass="entr" presetSubtype="1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250" fill="hold"/>
                                        <p:tgtEl>
                                          <p:spTgt spid="16"/>
                                        </p:tgtEl>
                                        <p:attrNameLst>
                                          <p:attrName>ppt_w</p:attrName>
                                        </p:attrNameLst>
                                      </p:cBhvr>
                                      <p:tavLst>
                                        <p:tav tm="0">
                                          <p:val>
                                            <p:fltVal val="0"/>
                                          </p:val>
                                        </p:tav>
                                        <p:tav tm="100000">
                                          <p:val>
                                            <p:strVal val="#ppt_w"/>
                                          </p:val>
                                        </p:tav>
                                      </p:tavLst>
                                    </p:anim>
                                    <p:anim calcmode="lin" valueType="num">
                                      <p:cBhvr>
                                        <p:cTn id="37" dur="250" fill="hold"/>
                                        <p:tgtEl>
                                          <p:spTgt spid="16"/>
                                        </p:tgtEl>
                                        <p:attrNameLst>
                                          <p:attrName>ppt_h</p:attrName>
                                        </p:attrNameLst>
                                      </p:cBhvr>
                                      <p:tavLst>
                                        <p:tav tm="0">
                                          <p:val>
                                            <p:strVal val="#ppt_h"/>
                                          </p:val>
                                        </p:tav>
                                        <p:tav tm="100000">
                                          <p:val>
                                            <p:strVal val="#ppt_h"/>
                                          </p:val>
                                        </p:tav>
                                      </p:tavLst>
                                    </p:anim>
                                  </p:childTnLst>
                                </p:cTn>
                              </p:par>
                            </p:childTnLst>
                          </p:cTn>
                        </p:par>
                        <p:par>
                          <p:cTn id="38" fill="hold">
                            <p:stCondLst>
                              <p:cond delay="3750"/>
                            </p:stCondLst>
                            <p:childTnLst>
                              <p:par>
                                <p:cTn id="39" presetID="17" presetClass="entr" presetSubtype="1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250" fill="hold"/>
                                        <p:tgtEl>
                                          <p:spTgt spid="31"/>
                                        </p:tgtEl>
                                        <p:attrNameLst>
                                          <p:attrName>ppt_w</p:attrName>
                                        </p:attrNameLst>
                                      </p:cBhvr>
                                      <p:tavLst>
                                        <p:tav tm="0">
                                          <p:val>
                                            <p:fltVal val="0"/>
                                          </p:val>
                                        </p:tav>
                                        <p:tav tm="100000">
                                          <p:val>
                                            <p:strVal val="#ppt_w"/>
                                          </p:val>
                                        </p:tav>
                                      </p:tavLst>
                                    </p:anim>
                                    <p:anim calcmode="lin" valueType="num">
                                      <p:cBhvr>
                                        <p:cTn id="42" dur="25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4000"/>
                            </p:stCondLst>
                            <p:childTnLst>
                              <p:par>
                                <p:cTn id="44" presetID="22" presetClass="entr" presetSubtype="4"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down)">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p:bldP spid="21" grpId="0" animBg="1"/>
      <p:bldP spid="21" grpId="1" animBg="1"/>
      <p:bldP spid="22" grpId="0" animBg="1"/>
      <p:bldP spid="22" grpId="1" animBg="1"/>
      <p:bldP spid="26" grpId="0" animBg="1"/>
      <p:bldP spid="26" grpId="1" animBg="1"/>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a:hlinkClick r:id="rId3" action="ppaction://hlinksldjump"/>
          </p:cNvPr>
          <p:cNvSpPr/>
          <p:nvPr/>
        </p:nvSpPr>
        <p:spPr>
          <a:xfrm>
            <a:off x="723010" y="5626860"/>
            <a:ext cx="643010" cy="663127"/>
          </a:xfrm>
          <a:prstGeom prst="roundRect">
            <a:avLst>
              <a:gd name="adj" fmla="val 10010"/>
            </a:avLst>
          </a:prstGeom>
          <a:solidFill>
            <a:srgbClr val="18478F"/>
          </a:solidFill>
          <a:ln>
            <a:gradFill flip="none" rotWithShape="1">
              <a:gsLst>
                <a:gs pos="0">
                  <a:srgbClr val="FCFDFD"/>
                </a:gs>
                <a:gs pos="100000">
                  <a:srgbClr val="CFD4D0"/>
                </a:gs>
              </a:gsLst>
              <a:lin ang="8100000" scaled="1"/>
              <a:tileRect/>
            </a:grad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545144" y="5789474"/>
            <a:ext cx="10502208" cy="418163"/>
          </a:xfrm>
          <a:prstGeom prst="rect">
            <a:avLst/>
          </a:prstGeom>
        </p:spPr>
        <p:txBody>
          <a:bodyPr wrap="square" lIns="91412" tIns="45706" rIns="91412" bIns="45706">
            <a:spAutoFit/>
          </a:bodyPr>
          <a:lstStyle/>
          <a:p>
            <a:pPr>
              <a:lnSpc>
                <a:spcPct val="150000"/>
              </a:lnSpc>
              <a:spcBef>
                <a:spcPct val="0"/>
              </a:spcBef>
            </a:pPr>
            <a:r>
              <a:rPr lang="en-US" altLang="zh-CN" sz="1600" cap="all" dirty="0">
                <a:latin typeface="微软雅黑" panose="020B0503020204020204" pitchFamily="34" charset="-122"/>
                <a:ea typeface="微软雅黑" panose="020B0503020204020204" pitchFamily="34" charset="-122"/>
                <a:cs typeface="+mn-ea"/>
                <a:sym typeface="+mn-lt"/>
              </a:rPr>
              <a:t>FN-B</a:t>
            </a:r>
            <a:r>
              <a:rPr lang="en-US" altLang="zh-CN" sz="1600" dirty="0">
                <a:latin typeface="微软雅黑" panose="020B0503020204020204" pitchFamily="34" charset="-122"/>
                <a:ea typeface="微软雅黑" panose="020B0503020204020204" pitchFamily="34" charset="-122"/>
                <a:cs typeface="+mn-ea"/>
                <a:sym typeface="+mn-lt"/>
              </a:rPr>
              <a:t>r </a:t>
            </a:r>
            <a:r>
              <a:rPr lang="zh-CN" altLang="en-US" sz="1600" dirty="0">
                <a:latin typeface="微软雅黑" panose="020B0503020204020204" pitchFamily="34" charset="-122"/>
                <a:ea typeface="微软雅黑" panose="020B0503020204020204" pitchFamily="34" charset="-122"/>
                <a:cs typeface="+mn-ea"/>
                <a:sym typeface="+mn-lt"/>
              </a:rPr>
              <a:t>数据库操作平台所使用的软件是</a:t>
            </a:r>
            <a:r>
              <a:rPr lang="en-US" altLang="zh-CN" sz="1600" dirty="0" err="1">
                <a:latin typeface="微软雅黑" panose="020B0503020204020204" pitchFamily="34" charset="-122"/>
                <a:ea typeface="微软雅黑" panose="020B0503020204020204" pitchFamily="34" charset="-122"/>
                <a:cs typeface="+mn-ea"/>
                <a:sym typeface="+mn-lt"/>
              </a:rPr>
              <a:t>FrameNetDesktop</a:t>
            </a:r>
            <a:r>
              <a:rPr lang="zh-CN" altLang="en-US" sz="1600" dirty="0">
                <a:latin typeface="微软雅黑" panose="020B0503020204020204" pitchFamily="34" charset="-122"/>
                <a:ea typeface="微软雅黑" panose="020B0503020204020204" pitchFamily="34" charset="-122"/>
                <a:cs typeface="+mn-ea"/>
                <a:sym typeface="+mn-lt"/>
              </a:rPr>
              <a:t>的改编版。</a:t>
            </a:r>
            <a:endParaRPr lang="en-US" altLang="zh-CN" sz="1600" cap="all" dirty="0">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74151" cy="721388"/>
            <a:chOff x="330188" y="329522"/>
            <a:chExt cx="3674151" cy="721388"/>
          </a:xfrm>
        </p:grpSpPr>
        <p:sp>
          <p:nvSpPr>
            <p:cNvPr id="24" name="TextBox 62"/>
            <p:cNvSpPr txBox="1"/>
            <p:nvPr/>
          </p:nvSpPr>
          <p:spPr>
            <a:xfrm>
              <a:off x="330188" y="743133"/>
              <a:ext cx="3674151" cy="307777"/>
            </a:xfrm>
            <a:prstGeom prst="rect">
              <a:avLst/>
            </a:prstGeom>
            <a:noFill/>
            <a:effectLst/>
          </p:spPr>
          <p:txBody>
            <a:bodyPr wrap="square" rtlCol="0">
              <a:spAutoFit/>
            </a:bodyPr>
            <a:lstStyle/>
            <a:p>
              <a:r>
                <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FrameNet Brasil Database</a:t>
              </a:r>
            </a:p>
          </p:txBody>
        </p:sp>
        <p:sp>
          <p:nvSpPr>
            <p:cNvPr id="25" name="矩形 24"/>
            <p:cNvSpPr/>
            <p:nvPr/>
          </p:nvSpPr>
          <p:spPr>
            <a:xfrm>
              <a:off x="330188" y="329522"/>
              <a:ext cx="2973537"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数据库</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723010" y="5789474"/>
            <a:ext cx="770095" cy="369332"/>
          </a:xfrm>
          <a:prstGeom prst="rect">
            <a:avLst/>
          </a:prstGeom>
          <a:noFill/>
        </p:spPr>
        <p:txBody>
          <a:bodyPr wrap="square" rtlCol="0">
            <a:spAutoFit/>
          </a:bodyPr>
          <a:lstStyle/>
          <a:p>
            <a:r>
              <a:rPr lang="en-US" altLang="zh-CN" b="1" dirty="0">
                <a:solidFill>
                  <a:schemeClr val="bg1"/>
                </a:solidFill>
              </a:rPr>
              <a:t>2013</a:t>
            </a:r>
            <a:endParaRPr lang="zh-CN" altLang="en-US" b="1" dirty="0">
              <a:solidFill>
                <a:schemeClr val="bg1"/>
              </a:solidFill>
            </a:endParaRPr>
          </a:p>
        </p:txBody>
      </p:sp>
      <p:grpSp>
        <p:nvGrpSpPr>
          <p:cNvPr id="28" name="组合 4">
            <a:extLst>
              <a:ext uri="{FF2B5EF4-FFF2-40B4-BE49-F238E27FC236}">
                <a16:creationId xmlns:a16="http://schemas.microsoft.com/office/drawing/2014/main" id="{05B8103E-2926-4142-AE23-70438F1EB429}"/>
              </a:ext>
            </a:extLst>
          </p:cNvPr>
          <p:cNvGrpSpPr/>
          <p:nvPr/>
        </p:nvGrpSpPr>
        <p:grpSpPr>
          <a:xfrm>
            <a:off x="149577" y="1667593"/>
            <a:ext cx="10920035" cy="3359256"/>
            <a:chOff x="2017134" y="1606363"/>
            <a:chExt cx="2619680" cy="7015167"/>
          </a:xfrm>
        </p:grpSpPr>
        <p:sp>
          <p:nvSpPr>
            <p:cNvPr id="36" name="圆角矩形 5">
              <a:extLst>
                <a:ext uri="{FF2B5EF4-FFF2-40B4-BE49-F238E27FC236}">
                  <a16:creationId xmlns:a16="http://schemas.microsoft.com/office/drawing/2014/main" id="{50B158DF-FF7F-4FC9-B25B-47E10E55D29C}"/>
                </a:ext>
              </a:extLst>
            </p:cNvPr>
            <p:cNvSpPr/>
            <p:nvPr/>
          </p:nvSpPr>
          <p:spPr>
            <a:xfrm>
              <a:off x="2176491" y="1606363"/>
              <a:ext cx="2460323" cy="7015167"/>
            </a:xfrm>
            <a:prstGeom prst="roundRect">
              <a:avLst>
                <a:gd name="adj" fmla="val 7822"/>
              </a:avLst>
            </a:prstGeom>
            <a:gradFill flip="none" rotWithShape="1">
              <a:gsLst>
                <a:gs pos="0">
                  <a:schemeClr val="bg1"/>
                </a:gs>
                <a:gs pos="100000">
                  <a:schemeClr val="bg1">
                    <a:lumMod val="95000"/>
                  </a:schemeClr>
                </a:gs>
              </a:gsLst>
              <a:lin ang="5400000" scaled="1"/>
              <a:tileRect/>
            </a:gradFill>
            <a:ln>
              <a:gradFill flip="none" rotWithShape="1">
                <a:gsLst>
                  <a:gs pos="0">
                    <a:srgbClr val="FCFDFD"/>
                  </a:gs>
                  <a:gs pos="100000">
                    <a:srgbClr val="CFD4D0"/>
                  </a:gs>
                </a:gsLst>
                <a:lin ang="8100000" scaled="1"/>
                <a:tileRect/>
              </a:grad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38" name="圆角矩形 6">
              <a:extLst>
                <a:ext uri="{FF2B5EF4-FFF2-40B4-BE49-F238E27FC236}">
                  <a16:creationId xmlns:a16="http://schemas.microsoft.com/office/drawing/2014/main" id="{5591746F-7DED-4D26-9291-4632B404D8C7}"/>
                </a:ext>
              </a:extLst>
            </p:cNvPr>
            <p:cNvSpPr/>
            <p:nvPr/>
          </p:nvSpPr>
          <p:spPr>
            <a:xfrm>
              <a:off x="2176491" y="1690130"/>
              <a:ext cx="550988" cy="985102"/>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18478F"/>
            </a:solidFill>
            <a:ln>
              <a:no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39" name="TextBox 7">
              <a:extLst>
                <a:ext uri="{FF2B5EF4-FFF2-40B4-BE49-F238E27FC236}">
                  <a16:creationId xmlns:a16="http://schemas.microsoft.com/office/drawing/2014/main" id="{9D747D4E-D712-4DFC-8B80-AC44ACCF4364}"/>
                </a:ext>
              </a:extLst>
            </p:cNvPr>
            <p:cNvSpPr txBox="1"/>
            <p:nvPr/>
          </p:nvSpPr>
          <p:spPr>
            <a:xfrm>
              <a:off x="2017134" y="1716918"/>
              <a:ext cx="796217" cy="798833"/>
            </a:xfrm>
            <a:prstGeom prst="rect">
              <a:avLst/>
            </a:prstGeom>
            <a:noFill/>
          </p:spPr>
          <p:txBody>
            <a:bodyPr wrap="square" rtlCol="0">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cs typeface="+mn-ea"/>
                  <a:sym typeface="+mn-lt"/>
                </a:rPr>
                <a:t>FN-Br </a:t>
              </a: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数据库</a:t>
              </a:r>
            </a:p>
          </p:txBody>
        </p:sp>
        <p:sp>
          <p:nvSpPr>
            <p:cNvPr id="40" name="TextBox 9">
              <a:extLst>
                <a:ext uri="{FF2B5EF4-FFF2-40B4-BE49-F238E27FC236}">
                  <a16:creationId xmlns:a16="http://schemas.microsoft.com/office/drawing/2014/main" id="{D789116F-0088-4981-B447-3836D74AF3E9}"/>
                </a:ext>
              </a:extLst>
            </p:cNvPr>
            <p:cNvSpPr txBox="1"/>
            <p:nvPr/>
          </p:nvSpPr>
          <p:spPr>
            <a:xfrm>
              <a:off x="2233041" y="2924030"/>
              <a:ext cx="2403773" cy="5587190"/>
            </a:xfrm>
            <a:prstGeom prst="rect">
              <a:avLst/>
            </a:prstGeom>
            <a:noFill/>
          </p:spPr>
          <p:txBody>
            <a:bodyPr wrap="square" rtlCol="0">
              <a:spAutoFit/>
            </a:bodyPr>
            <a:lstStyle/>
            <a:p>
              <a:pPr marL="285750" indent="-285750">
                <a:lnSpc>
                  <a:spcPct val="150000"/>
                </a:lnSpc>
                <a:buFont typeface="Wingdings" panose="05000000000000000000" pitchFamily="2" charset="2"/>
                <a:buChar char="p"/>
              </a:pPr>
              <a:r>
                <a:rPr lang="en-US" altLang="zh-CN" sz="1600" dirty="0">
                  <a:latin typeface="微软雅黑" panose="020B0503020204020204" pitchFamily="34" charset="-122"/>
                  <a:ea typeface="微软雅黑" panose="020B0503020204020204" pitchFamily="34" charset="-122"/>
                  <a:cs typeface="+mn-ea"/>
                  <a:sym typeface="+mn-lt"/>
                </a:rPr>
                <a:t> FN-Br </a:t>
              </a:r>
              <a:r>
                <a:rPr lang="zh-CN" altLang="en-US" sz="1600" dirty="0">
                  <a:latin typeface="微软雅黑" panose="020B0503020204020204" pitchFamily="34" charset="-122"/>
                  <a:ea typeface="微软雅黑" panose="020B0503020204020204" pitchFamily="34" charset="-122"/>
                  <a:cs typeface="+mn-ea"/>
                  <a:sym typeface="+mn-lt"/>
                </a:rPr>
                <a:t>词库 </a:t>
              </a:r>
              <a:r>
                <a:rPr lang="en-US" altLang="zh-CN" sz="1600" dirty="0">
                  <a:latin typeface="微软雅黑" panose="020B0503020204020204" pitchFamily="34" charset="-122"/>
                  <a:ea typeface="微软雅黑" panose="020B0503020204020204" pitchFamily="34" charset="-122"/>
                  <a:cs typeface="+mn-ea"/>
                  <a:sym typeface="+mn-lt"/>
                </a:rPr>
                <a:t>— </a:t>
              </a:r>
              <a:r>
                <a:rPr lang="zh-CN" altLang="en-US" sz="1600" dirty="0">
                  <a:latin typeface="微软雅黑" panose="020B0503020204020204" pitchFamily="34" charset="-122"/>
                  <a:ea typeface="微软雅黑" panose="020B0503020204020204" pitchFamily="34" charset="-122"/>
                  <a:cs typeface="+mn-ea"/>
                  <a:sym typeface="+mn-lt"/>
                </a:rPr>
                <a:t>伯克利框架语义网</a:t>
              </a:r>
              <a:r>
                <a:rPr lang="en-US" altLang="zh-CN" sz="1600" dirty="0">
                  <a:latin typeface="微软雅黑" panose="020B0503020204020204" pitchFamily="34" charset="-122"/>
                  <a:ea typeface="微软雅黑" panose="020B0503020204020204" pitchFamily="34" charset="-122"/>
                  <a:cs typeface="+mn-ea"/>
                  <a:sym typeface="+mn-lt"/>
                </a:rPr>
                <a:t>1.7</a:t>
              </a:r>
              <a:r>
                <a:rPr lang="zh-CN" altLang="en-US" sz="1600" dirty="0">
                  <a:latin typeface="微软雅黑" panose="020B0503020204020204" pitchFamily="34" charset="-122"/>
                  <a:ea typeface="微软雅黑" panose="020B0503020204020204" pitchFamily="34" charset="-122"/>
                  <a:cs typeface="+mn-ea"/>
                  <a:sym typeface="+mn-lt"/>
                </a:rPr>
                <a:t>版的改编本</a:t>
              </a:r>
              <a:endParaRPr lang="en-US" altLang="zh-CN" sz="1600" dirty="0">
                <a:latin typeface="微软雅黑" panose="020B0503020204020204" pitchFamily="34" charset="-122"/>
                <a:ea typeface="微软雅黑" panose="020B0503020204020204" pitchFamily="34" charset="-122"/>
                <a:cs typeface="+mn-ea"/>
                <a:sym typeface="+mn-lt"/>
              </a:endParaRPr>
            </a:p>
            <a:p>
              <a:pPr marL="742950" lvl="1" indent="-285750">
                <a:lnSpc>
                  <a:spcPct val="150000"/>
                </a:lnSpc>
                <a:buFont typeface="Wingdings" panose="05000000000000000000" pitchFamily="2" charset="2"/>
                <a:buChar char="Ø"/>
              </a:pPr>
              <a:r>
                <a:rPr lang="en-US" altLang="zh-CN" sz="1600" dirty="0">
                  <a:latin typeface="微软雅黑" panose="020B0503020204020204" pitchFamily="34" charset="-122"/>
                  <a:ea typeface="微软雅黑" panose="020B0503020204020204" pitchFamily="34" charset="-122"/>
                  <a:cs typeface="+mn-ea"/>
                  <a:sym typeface="+mn-lt"/>
                </a:rPr>
                <a:t> </a:t>
              </a:r>
              <a:r>
                <a:rPr lang="zh-CN" altLang="en-US" sz="1600" dirty="0">
                  <a:latin typeface="微软雅黑" panose="020B0503020204020204" pitchFamily="34" charset="-122"/>
                  <a:ea typeface="微软雅黑" panose="020B0503020204020204" pitchFamily="34" charset="-122"/>
                  <a:cs typeface="+mn-ea"/>
                  <a:sym typeface="+mn-lt"/>
                </a:rPr>
                <a:t>改编标注工具以适应巴西葡萄牙语的特点；</a:t>
              </a:r>
              <a:endParaRPr lang="en-US" altLang="zh-CN" sz="1600" dirty="0">
                <a:latin typeface="微软雅黑" panose="020B0503020204020204" pitchFamily="34" charset="-122"/>
                <a:ea typeface="微软雅黑" panose="020B0503020204020204" pitchFamily="34" charset="-122"/>
                <a:cs typeface="+mn-ea"/>
                <a:sym typeface="+mn-lt"/>
              </a:endParaRPr>
            </a:p>
            <a:p>
              <a:pPr marL="742950" lvl="1" indent="-285750">
                <a:lnSpc>
                  <a:spcPct val="150000"/>
                </a:lnSpc>
                <a:buFont typeface="Wingdings" panose="05000000000000000000" pitchFamily="2" charset="2"/>
                <a:buChar char="Ø"/>
              </a:pPr>
              <a:r>
                <a:rPr lang="en-US" altLang="zh-CN" sz="1600" dirty="0">
                  <a:latin typeface="微软雅黑" panose="020B0503020204020204" pitchFamily="34" charset="-122"/>
                  <a:ea typeface="微软雅黑" panose="020B0503020204020204" pitchFamily="34" charset="-122"/>
                  <a:cs typeface="+mn-ea"/>
                  <a:sym typeface="+mn-lt"/>
                </a:rPr>
                <a:t> </a:t>
              </a:r>
              <a:r>
                <a:rPr lang="zh-CN" altLang="en-US" sz="1600" dirty="0">
                  <a:latin typeface="微软雅黑" panose="020B0503020204020204" pitchFamily="34" charset="-122"/>
                  <a:ea typeface="微软雅黑" panose="020B0503020204020204" pitchFamily="34" charset="-122"/>
                  <a:cs typeface="+mn-ea"/>
                  <a:sym typeface="+mn-lt"/>
                </a:rPr>
                <a:t>把框架和框架元素的名称及其描述翻译成巴西葡萄语，并且根据本国语言的特点对框架和框架元素做些调整；</a:t>
              </a:r>
              <a:endParaRPr lang="en-US" altLang="zh-CN" sz="1600" dirty="0">
                <a:latin typeface="微软雅黑" panose="020B0503020204020204" pitchFamily="34" charset="-122"/>
                <a:ea typeface="微软雅黑" panose="020B0503020204020204" pitchFamily="34" charset="-122"/>
                <a:cs typeface="+mn-ea"/>
                <a:sym typeface="+mn-lt"/>
              </a:endParaRPr>
            </a:p>
            <a:p>
              <a:pPr marL="742950" lvl="1" indent="-285750">
                <a:lnSpc>
                  <a:spcPct val="150000"/>
                </a:lnSpc>
                <a:buFont typeface="Wingdings" panose="05000000000000000000" pitchFamily="2" charset="2"/>
                <a:buChar char="Ø"/>
              </a:pPr>
              <a:r>
                <a:rPr lang="en-US" altLang="zh-CN" sz="1600" dirty="0">
                  <a:latin typeface="微软雅黑" panose="020B0503020204020204" pitchFamily="34" charset="-122"/>
                  <a:ea typeface="微软雅黑" panose="020B0503020204020204" pitchFamily="34" charset="-122"/>
                  <a:cs typeface="+mn-ea"/>
                  <a:sym typeface="+mn-lt"/>
                </a:rPr>
                <a:t> </a:t>
              </a:r>
              <a:r>
                <a:rPr lang="zh-CN" altLang="en-US" sz="1600" dirty="0">
                  <a:latin typeface="微软雅黑" panose="020B0503020204020204" pitchFamily="34" charset="-122"/>
                  <a:ea typeface="微软雅黑" panose="020B0503020204020204" pitchFamily="34" charset="-122"/>
                  <a:cs typeface="+mn-ea"/>
                  <a:sym typeface="+mn-lt"/>
                </a:rPr>
                <a:t>填充巴西葡萄牙语的词元</a:t>
              </a:r>
              <a:r>
                <a:rPr lang="en-US" altLang="zh-CN" sz="1600" dirty="0">
                  <a:latin typeface="微软雅黑" panose="020B0503020204020204" pitchFamily="34" charset="-122"/>
                  <a:ea typeface="微软雅黑" panose="020B0503020204020204" pitchFamily="34" charset="-122"/>
                  <a:cs typeface="+mn-ea"/>
                  <a:sym typeface="+mn-lt"/>
                </a:rPr>
                <a:t>Lexical Units.</a:t>
              </a:r>
            </a:p>
            <a:p>
              <a:pPr marL="285750" indent="-285750">
                <a:lnSpc>
                  <a:spcPct val="150000"/>
                </a:lnSpc>
                <a:buFont typeface="Wingdings" panose="05000000000000000000" pitchFamily="2" charset="2"/>
                <a:buChar char="p"/>
              </a:pPr>
              <a:r>
                <a:rPr lang="en-US" altLang="zh-CN" sz="1600" dirty="0">
                  <a:latin typeface="微软雅黑" panose="020B0503020204020204" pitchFamily="34" charset="-122"/>
                  <a:ea typeface="微软雅黑" panose="020B0503020204020204" pitchFamily="34" charset="-122"/>
                  <a:cs typeface="+mn-ea"/>
                  <a:sym typeface="+mn-lt"/>
                </a:rPr>
                <a:t> </a:t>
              </a:r>
              <a:r>
                <a:rPr lang="en-US" altLang="zh-CN" sz="1600" b="1"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1600" b="1" dirty="0">
                  <a:solidFill>
                    <a:srgbClr val="18478F"/>
                  </a:solidFill>
                  <a:latin typeface="微软雅黑" panose="020B0503020204020204" pitchFamily="34" charset="-122"/>
                  <a:ea typeface="微软雅黑" panose="020B0503020204020204" pitchFamily="34" charset="-122"/>
                  <a:cs typeface="+mn-ea"/>
                  <a:sym typeface="+mn-lt"/>
                </a:rPr>
                <a:t>构式库</a:t>
              </a:r>
            </a:p>
          </p:txBody>
        </p:sp>
      </p:grpSp>
    </p:spTree>
    <p:extLst>
      <p:ext uri="{BB962C8B-B14F-4D97-AF65-F5344CB8AC3E}">
        <p14:creationId xmlns:p14="http://schemas.microsoft.com/office/powerpoint/2010/main" val="10330221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par>
                          <p:cTn id="23" fill="hold">
                            <p:stCondLst>
                              <p:cond delay="3000"/>
                            </p:stCondLst>
                            <p:childTnLst>
                              <p:par>
                                <p:cTn id="24" presetID="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250" fill="hold"/>
                                        <p:tgtEl>
                                          <p:spTgt spid="15"/>
                                        </p:tgtEl>
                                        <p:attrNameLst>
                                          <p:attrName>ppt_x</p:attrName>
                                        </p:attrNameLst>
                                      </p:cBhvr>
                                      <p:tavLst>
                                        <p:tav tm="0">
                                          <p:val>
                                            <p:strVal val="#ppt_x"/>
                                          </p:val>
                                        </p:tav>
                                        <p:tav tm="100000">
                                          <p:val>
                                            <p:strVal val="#ppt_x"/>
                                          </p:val>
                                        </p:tav>
                                      </p:tavLst>
                                    </p:anim>
                                    <p:anim calcmode="lin" valueType="num">
                                      <p:cBhvr additive="base">
                                        <p:cTn id="27" dur="250" fill="hold"/>
                                        <p:tgtEl>
                                          <p:spTgt spid="15"/>
                                        </p:tgtEl>
                                        <p:attrNameLst>
                                          <p:attrName>ppt_y</p:attrName>
                                        </p:attrNameLst>
                                      </p:cBhvr>
                                      <p:tavLst>
                                        <p:tav tm="0">
                                          <p:val>
                                            <p:strVal val="1+#ppt_h/2"/>
                                          </p:val>
                                        </p:tav>
                                        <p:tav tm="100000">
                                          <p:val>
                                            <p:strVal val="#ppt_y"/>
                                          </p:val>
                                        </p:tav>
                                      </p:tavLst>
                                    </p:anim>
                                  </p:childTnLst>
                                </p:cTn>
                              </p:par>
                            </p:childTnLst>
                          </p:cTn>
                        </p:par>
                        <p:par>
                          <p:cTn id="28" fill="hold">
                            <p:stCondLst>
                              <p:cond delay="3250"/>
                            </p:stCondLst>
                            <p:childTnLst>
                              <p:par>
                                <p:cTn id="29" presetID="17" presetClass="entr" presetSubtype="1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50" fill="hold"/>
                                        <p:tgtEl>
                                          <p:spTgt spid="16"/>
                                        </p:tgtEl>
                                        <p:attrNameLst>
                                          <p:attrName>ppt_w</p:attrName>
                                        </p:attrNameLst>
                                      </p:cBhvr>
                                      <p:tavLst>
                                        <p:tav tm="0">
                                          <p:val>
                                            <p:fltVal val="0"/>
                                          </p:val>
                                        </p:tav>
                                        <p:tav tm="100000">
                                          <p:val>
                                            <p:strVal val="#ppt_w"/>
                                          </p:val>
                                        </p:tav>
                                      </p:tavLst>
                                    </p:anim>
                                    <p:anim calcmode="lin" valueType="num">
                                      <p:cBhvr>
                                        <p:cTn id="32" dur="250" fill="hold"/>
                                        <p:tgtEl>
                                          <p:spTgt spid="16"/>
                                        </p:tgtEl>
                                        <p:attrNameLst>
                                          <p:attrName>ppt_h</p:attrName>
                                        </p:attrNameLst>
                                      </p:cBhvr>
                                      <p:tavLst>
                                        <p:tav tm="0">
                                          <p:val>
                                            <p:strVal val="#ppt_h"/>
                                          </p:val>
                                        </p:tav>
                                        <p:tav tm="100000">
                                          <p:val>
                                            <p:strVal val="#ppt_h"/>
                                          </p:val>
                                        </p:tav>
                                      </p:tavLst>
                                    </p:anim>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down)">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1" grpId="0" animBg="1"/>
      <p:bldP spid="21" grpId="1" animBg="1"/>
      <p:bldP spid="22" grpId="0" animBg="1"/>
      <p:bldP spid="22" grpId="1" animBg="1"/>
      <p:bldP spid="26" grpId="0" animBg="1"/>
      <p:bldP spid="2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ADABA90-FE87-432F-9A26-AE265D6746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111" y="0"/>
            <a:ext cx="9264748" cy="7066333"/>
          </a:xfrm>
          <a:prstGeom prst="rect">
            <a:avLst/>
          </a:prstGeom>
          <a:noFill/>
          <a:extLst>
            <a:ext uri="{909E8E84-426E-40DD-AFC4-6F175D3DCCD1}">
              <a14:hiddenFill xmlns:a14="http://schemas.microsoft.com/office/drawing/2010/main">
                <a:solidFill>
                  <a:srgbClr val="FFFFFF"/>
                </a:solidFill>
              </a14:hiddenFill>
            </a:ext>
          </a:extLst>
        </p:spPr>
      </p:pic>
      <p:sp>
        <p:nvSpPr>
          <p:cNvPr id="6" name="椭圆 5">
            <a:hlinkClick r:id="rId3" action="ppaction://hlinksldjump"/>
            <a:extLst>
              <a:ext uri="{FF2B5EF4-FFF2-40B4-BE49-F238E27FC236}">
                <a16:creationId xmlns:a16="http://schemas.microsoft.com/office/drawing/2014/main" id="{C88C0FAD-FE48-4924-A970-EF989BDD7AB3}"/>
              </a:ext>
            </a:extLst>
          </p:cNvPr>
          <p:cNvSpPr/>
          <p:nvPr/>
        </p:nvSpPr>
        <p:spPr>
          <a:xfrm>
            <a:off x="11299873" y="6161649"/>
            <a:ext cx="422031" cy="464234"/>
          </a:xfrm>
          <a:prstGeom prst="ellipse">
            <a:avLst/>
          </a:prstGeom>
          <a:solidFill>
            <a:schemeClr val="bg1">
              <a:lumMod val="6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749406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481033" y="1569726"/>
            <a:ext cx="643010" cy="663127"/>
          </a:xfrm>
          <a:prstGeom prst="roundRect">
            <a:avLst>
              <a:gd name="adj" fmla="val 10010"/>
            </a:avLst>
          </a:prstGeom>
          <a:solidFill>
            <a:srgbClr val="18478F"/>
          </a:solidFill>
          <a:ln>
            <a:gradFill flip="none" rotWithShape="1">
              <a:gsLst>
                <a:gs pos="0">
                  <a:srgbClr val="FCFDFD"/>
                </a:gs>
                <a:gs pos="100000">
                  <a:srgbClr val="CFD4D0"/>
                </a:gs>
              </a:gsLst>
              <a:lin ang="8100000" scaled="1"/>
              <a:tileRect/>
            </a:grad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545144" y="1507541"/>
            <a:ext cx="10502208" cy="787495"/>
          </a:xfrm>
          <a:prstGeom prst="rect">
            <a:avLst/>
          </a:prstGeom>
        </p:spPr>
        <p:txBody>
          <a:bodyPr wrap="square" lIns="91412" tIns="45706" rIns="91412" bIns="45706">
            <a:spAutoFit/>
          </a:bodyPr>
          <a:lstStyle/>
          <a:p>
            <a:pPr>
              <a:lnSpc>
                <a:spcPct val="150000"/>
              </a:lnSpc>
              <a:spcBef>
                <a:spcPct val="0"/>
              </a:spcBef>
            </a:pPr>
            <a:r>
              <a:rPr lang="zh-CN" altLang="en-US" sz="1600" cap="all" dirty="0">
                <a:latin typeface="微软雅黑" panose="020B0503020204020204" pitchFamily="34" charset="-122"/>
                <a:ea typeface="微软雅黑" panose="020B0503020204020204" pitchFamily="34" charset="-122"/>
                <a:cs typeface="+mn-ea"/>
                <a:sym typeface="+mn-lt"/>
              </a:rPr>
              <a:t>巴西葡萄牙语构式库项目启动于</a:t>
            </a:r>
            <a:r>
              <a:rPr lang="en-US" altLang="zh-CN" sz="1600" cap="all" dirty="0">
                <a:latin typeface="微软雅黑" panose="020B0503020204020204" pitchFamily="34" charset="-122"/>
                <a:ea typeface="微软雅黑" panose="020B0503020204020204" pitchFamily="34" charset="-122"/>
                <a:cs typeface="+mn-ea"/>
                <a:sym typeface="+mn-lt"/>
              </a:rPr>
              <a:t>2010</a:t>
            </a:r>
            <a:r>
              <a:rPr lang="zh-CN" altLang="en-US" sz="1600" cap="all" dirty="0">
                <a:latin typeface="微软雅黑" panose="020B0503020204020204" pitchFamily="34" charset="-122"/>
                <a:ea typeface="微软雅黑" panose="020B0503020204020204" pitchFamily="34" charset="-122"/>
                <a:cs typeface="+mn-ea"/>
                <a:sym typeface="+mn-lt"/>
              </a:rPr>
              <a:t>年，主要分析该语言中的不定式构式群；</a:t>
            </a:r>
            <a:endParaRPr lang="en-US" altLang="zh-CN" sz="1600" cap="all" dirty="0">
              <a:latin typeface="微软雅黑" panose="020B0503020204020204" pitchFamily="34" charset="-122"/>
              <a:ea typeface="微软雅黑" panose="020B0503020204020204" pitchFamily="34" charset="-122"/>
              <a:cs typeface="+mn-ea"/>
              <a:sym typeface="+mn-lt"/>
            </a:endParaRPr>
          </a:p>
          <a:p>
            <a:pPr>
              <a:lnSpc>
                <a:spcPct val="150000"/>
              </a:lnSpc>
              <a:spcBef>
                <a:spcPct val="0"/>
              </a:spcBef>
            </a:pPr>
            <a:r>
              <a:rPr lang="zh-CN" altLang="en-US" sz="1600" cap="all" dirty="0">
                <a:latin typeface="微软雅黑" panose="020B0503020204020204" pitchFamily="34" charset="-122"/>
                <a:ea typeface="微软雅黑" panose="020B0503020204020204" pitchFamily="34" charset="-122"/>
                <a:cs typeface="+mn-ea"/>
                <a:sym typeface="+mn-lt"/>
              </a:rPr>
              <a:t>该项目的基本延续了</a:t>
            </a:r>
            <a:r>
              <a:rPr lang="en-US" altLang="zh-CN" sz="1600" cap="all" dirty="0">
                <a:latin typeface="微软雅黑" panose="020B0503020204020204" pitchFamily="34" charset="-122"/>
                <a:ea typeface="微软雅黑" panose="020B0503020204020204" pitchFamily="34" charset="-122"/>
                <a:cs typeface="+mn-ea"/>
                <a:sym typeface="+mn-lt"/>
              </a:rPr>
              <a:t>2008</a:t>
            </a:r>
            <a:r>
              <a:rPr lang="zh-CN" altLang="en-US" sz="1600" cap="all" dirty="0">
                <a:latin typeface="微软雅黑" panose="020B0503020204020204" pitchFamily="34" charset="-122"/>
                <a:ea typeface="微软雅黑" panose="020B0503020204020204" pitchFamily="34" charset="-122"/>
                <a:cs typeface="+mn-ea"/>
                <a:sym typeface="+mn-lt"/>
              </a:rPr>
              <a:t> </a:t>
            </a:r>
            <a:r>
              <a:rPr lang="en-US" altLang="zh-CN" sz="1600" dirty="0">
                <a:latin typeface="微软雅黑" panose="020B0503020204020204" pitchFamily="34" charset="-122"/>
                <a:ea typeface="微软雅黑" panose="020B0503020204020204" pitchFamily="34" charset="-122"/>
                <a:cs typeface="+mn-ea"/>
                <a:sym typeface="+mn-lt"/>
              </a:rPr>
              <a:t>Beyond the Core Project</a:t>
            </a:r>
            <a:r>
              <a:rPr lang="zh-CN" altLang="en-US" sz="1600" dirty="0">
                <a:latin typeface="微软雅黑" panose="020B0503020204020204" pitchFamily="34" charset="-122"/>
                <a:ea typeface="微软雅黑" panose="020B0503020204020204" pitchFamily="34" charset="-122"/>
                <a:cs typeface="+mn-ea"/>
                <a:sym typeface="+mn-lt"/>
              </a:rPr>
              <a:t>启动的伯克利构式库的设计思想 </a:t>
            </a:r>
            <a:r>
              <a:rPr lang="en-US" altLang="zh-CN" sz="1600" dirty="0">
                <a:latin typeface="微软雅黑" panose="020B0503020204020204" pitchFamily="34" charset="-122"/>
                <a:ea typeface="微软雅黑" panose="020B0503020204020204" pitchFamily="34" charset="-122"/>
                <a:cs typeface="+mn-ea"/>
                <a:sym typeface="+mn-lt"/>
              </a:rPr>
              <a:t>——</a:t>
            </a:r>
            <a:r>
              <a:rPr lang="zh-CN" altLang="en-US" sz="1600" dirty="0">
                <a:latin typeface="微软雅黑" panose="020B0503020204020204" pitchFamily="34" charset="-122"/>
                <a:ea typeface="微软雅黑" panose="020B0503020204020204" pitchFamily="34" charset="-122"/>
                <a:cs typeface="+mn-ea"/>
                <a:sym typeface="+mn-lt"/>
              </a:rPr>
              <a:t>作为词库的补充资源。</a:t>
            </a:r>
            <a:endParaRPr lang="en-US" altLang="zh-CN" sz="1600" cap="all" dirty="0">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95287" cy="737438"/>
            <a:chOff x="330188" y="329522"/>
            <a:chExt cx="3695287" cy="737438"/>
          </a:xfrm>
        </p:grpSpPr>
        <p:sp>
          <p:nvSpPr>
            <p:cNvPr id="24" name="TextBox 62"/>
            <p:cNvSpPr txBox="1"/>
            <p:nvPr/>
          </p:nvSpPr>
          <p:spPr>
            <a:xfrm>
              <a:off x="351324" y="759183"/>
              <a:ext cx="3674151" cy="307777"/>
            </a:xfrm>
            <a:prstGeom prst="rect">
              <a:avLst/>
            </a:prstGeom>
            <a:noFill/>
            <a:effectLst/>
          </p:spPr>
          <p:txBody>
            <a:bodyPr wrap="square" rtlCol="0">
              <a:spAutoFit/>
            </a:bodyPr>
            <a:lstStyle/>
            <a:p>
              <a:r>
                <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FN-Br Constructicon</a:t>
              </a:r>
            </a:p>
          </p:txBody>
        </p:sp>
        <p:sp>
          <p:nvSpPr>
            <p:cNvPr id="25" name="矩形 24"/>
            <p:cNvSpPr/>
            <p:nvPr/>
          </p:nvSpPr>
          <p:spPr>
            <a:xfrm>
              <a:off x="330188" y="329522"/>
              <a:ext cx="2973537"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构式库</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sp>
        <p:nvSpPr>
          <p:cNvPr id="18" name="圆角矩形 5">
            <a:extLst>
              <a:ext uri="{FF2B5EF4-FFF2-40B4-BE49-F238E27FC236}">
                <a16:creationId xmlns:a16="http://schemas.microsoft.com/office/drawing/2014/main" id="{064BC557-25DE-446A-BE9A-7C78322F4671}"/>
              </a:ext>
            </a:extLst>
          </p:cNvPr>
          <p:cNvSpPr/>
          <p:nvPr/>
        </p:nvSpPr>
        <p:spPr>
          <a:xfrm>
            <a:off x="802537" y="2582867"/>
            <a:ext cx="10943985" cy="1174779"/>
          </a:xfrm>
          <a:prstGeom prst="roundRect">
            <a:avLst>
              <a:gd name="adj" fmla="val 7822"/>
            </a:avLst>
          </a:prstGeom>
          <a:gradFill flip="none" rotWithShape="1">
            <a:gsLst>
              <a:gs pos="0">
                <a:schemeClr val="bg1"/>
              </a:gs>
              <a:gs pos="100000">
                <a:schemeClr val="bg1">
                  <a:lumMod val="95000"/>
                </a:schemeClr>
              </a:gs>
            </a:gsLst>
            <a:lin ang="5400000" scaled="1"/>
            <a:tileRect/>
          </a:gradFill>
          <a:ln>
            <a:gradFill flip="none" rotWithShape="1">
              <a:gsLst>
                <a:gs pos="0">
                  <a:srgbClr val="FCFDFD"/>
                </a:gs>
                <a:gs pos="100000">
                  <a:srgbClr val="CFD4D0"/>
                </a:gs>
              </a:gsLst>
              <a:lin ang="8100000" scaled="1"/>
              <a:tileRect/>
            </a:grad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微软雅黑" panose="020B0503020204020204" pitchFamily="34" charset="-122"/>
                <a:ea typeface="微软雅黑" panose="020B0503020204020204" pitchFamily="34" charset="-122"/>
                <a:cs typeface="+mn-ea"/>
                <a:sym typeface="+mn-lt"/>
              </a:rPr>
              <a:t>注：</a:t>
            </a:r>
            <a:r>
              <a:rPr lang="en-US" altLang="zh-CN" dirty="0">
                <a:solidFill>
                  <a:schemeClr val="tx1"/>
                </a:solidFill>
                <a:latin typeface="微软雅黑" panose="020B0503020204020204" pitchFamily="34" charset="-122"/>
                <a:ea typeface="微软雅黑" panose="020B0503020204020204" pitchFamily="34" charset="-122"/>
                <a:cs typeface="+mn-ea"/>
                <a:sym typeface="+mn-lt"/>
              </a:rPr>
              <a:t>FN-Br</a:t>
            </a:r>
            <a:r>
              <a:rPr lang="zh-CN" altLang="en-US" dirty="0">
                <a:solidFill>
                  <a:schemeClr val="tx1"/>
                </a:solidFill>
                <a:latin typeface="微软雅黑" panose="020B0503020204020204" pitchFamily="34" charset="-122"/>
                <a:ea typeface="微软雅黑" panose="020B0503020204020204" pitchFamily="34" charset="-122"/>
                <a:cs typeface="+mn-ea"/>
                <a:sym typeface="+mn-lt"/>
              </a:rPr>
              <a:t>构式库的设计与</a:t>
            </a:r>
            <a:r>
              <a:rPr lang="en-US" altLang="zh-CN" dirty="0">
                <a:solidFill>
                  <a:schemeClr val="tx1"/>
                </a:solidFill>
                <a:latin typeface="微软雅黑" panose="020B0503020204020204" pitchFamily="34" charset="-122"/>
                <a:ea typeface="微软雅黑" panose="020B0503020204020204" pitchFamily="34" charset="-122"/>
                <a:cs typeface="+mn-ea"/>
                <a:sym typeface="+mn-lt"/>
              </a:rPr>
              <a:t>Berkeley</a:t>
            </a:r>
            <a:r>
              <a:rPr lang="zh-CN" altLang="en-US" dirty="0">
                <a:solidFill>
                  <a:schemeClr val="tx1"/>
                </a:solidFill>
                <a:latin typeface="微软雅黑" panose="020B0503020204020204" pitchFamily="34" charset="-122"/>
                <a:ea typeface="微软雅黑" panose="020B0503020204020204" pitchFamily="34" charset="-122"/>
                <a:cs typeface="+mn-ea"/>
                <a:sym typeface="+mn-lt"/>
              </a:rPr>
              <a:t>构式库一脉相承，受</a:t>
            </a:r>
            <a:r>
              <a:rPr lang="en-US" altLang="zh-CN" dirty="0">
                <a:solidFill>
                  <a:schemeClr val="tx1"/>
                </a:solidFill>
                <a:latin typeface="微软雅黑" panose="020B0503020204020204" pitchFamily="34" charset="-122"/>
                <a:ea typeface="微软雅黑" panose="020B0503020204020204" pitchFamily="34" charset="-122"/>
                <a:cs typeface="+mn-ea"/>
                <a:sym typeface="+mn-lt"/>
              </a:rPr>
              <a:t>BCG</a:t>
            </a:r>
            <a:r>
              <a:rPr lang="zh-CN" altLang="en-US" dirty="0">
                <a:solidFill>
                  <a:schemeClr val="tx1"/>
                </a:solidFill>
                <a:latin typeface="微软雅黑" panose="020B0503020204020204" pitchFamily="34" charset="-122"/>
                <a:ea typeface="微软雅黑" panose="020B0503020204020204" pitchFamily="34" charset="-122"/>
                <a:cs typeface="+mn-ea"/>
                <a:sym typeface="+mn-lt"/>
              </a:rPr>
              <a:t>的影响，收录的构式主要是语法性的构式</a:t>
            </a:r>
            <a:r>
              <a:rPr lang="en-US" altLang="zh-CN" dirty="0">
                <a:solidFill>
                  <a:schemeClr val="tx1"/>
                </a:solidFill>
                <a:latin typeface="微软雅黑" panose="020B0503020204020204" pitchFamily="34" charset="-122"/>
                <a:ea typeface="微软雅黑" panose="020B0503020204020204" pitchFamily="34" charset="-122"/>
                <a:cs typeface="+mn-ea"/>
                <a:sym typeface="+mn-lt"/>
              </a:rPr>
              <a:t>grammatical constructions</a:t>
            </a:r>
            <a:r>
              <a:rPr lang="zh-CN" altLang="en-US" dirty="0">
                <a:solidFill>
                  <a:schemeClr val="tx1"/>
                </a:solidFill>
                <a:latin typeface="微软雅黑" panose="020B0503020204020204" pitchFamily="34" charset="-122"/>
                <a:ea typeface="微软雅黑" panose="020B0503020204020204" pitchFamily="34" charset="-122"/>
                <a:cs typeface="+mn-ea"/>
                <a:sym typeface="+mn-lt"/>
              </a:rPr>
              <a:t>（而非词汇性的构式</a:t>
            </a:r>
            <a:r>
              <a:rPr lang="en-US" altLang="zh-CN" dirty="0">
                <a:solidFill>
                  <a:schemeClr val="tx1"/>
                </a:solidFill>
                <a:latin typeface="微软雅黑" panose="020B0503020204020204" pitchFamily="34" charset="-122"/>
                <a:ea typeface="微软雅黑" panose="020B0503020204020204" pitchFamily="34" charset="-122"/>
                <a:cs typeface="+mn-ea"/>
                <a:sym typeface="+mn-lt"/>
              </a:rPr>
              <a:t>lexical constructions</a:t>
            </a:r>
            <a:r>
              <a:rPr lang="zh-CN" altLang="en-US" dirty="0">
                <a:solidFill>
                  <a:schemeClr val="tx1"/>
                </a:solidFill>
                <a:latin typeface="微软雅黑" panose="020B0503020204020204" pitchFamily="34" charset="-122"/>
                <a:ea typeface="微软雅黑" panose="020B0503020204020204" pitchFamily="34" charset="-122"/>
                <a:cs typeface="+mn-ea"/>
                <a:sym typeface="+mn-lt"/>
              </a:rPr>
              <a:t>）</a:t>
            </a:r>
          </a:p>
        </p:txBody>
      </p:sp>
      <p:sp>
        <p:nvSpPr>
          <p:cNvPr id="2" name="文本框 1">
            <a:extLst>
              <a:ext uri="{FF2B5EF4-FFF2-40B4-BE49-F238E27FC236}">
                <a16:creationId xmlns:a16="http://schemas.microsoft.com/office/drawing/2014/main" id="{6A645169-724F-43FA-9BB5-88075E4D34F0}"/>
              </a:ext>
            </a:extLst>
          </p:cNvPr>
          <p:cNvSpPr txBox="1"/>
          <p:nvPr/>
        </p:nvSpPr>
        <p:spPr>
          <a:xfrm>
            <a:off x="481033" y="4000964"/>
            <a:ext cx="6440272" cy="461665"/>
          </a:xfrm>
          <a:prstGeom prst="rect">
            <a:avLst/>
          </a:prstGeom>
          <a:noFill/>
        </p:spPr>
        <p:txBody>
          <a:bodyPr wrap="square" rtlCol="0">
            <a:spAutoFit/>
          </a:bodyPr>
          <a:lstStyle/>
          <a:p>
            <a:r>
              <a:rPr lang="en-US" altLang="zh-CN" sz="2400" b="1" dirty="0" err="1"/>
              <a:t>Dative_with_infinitive</a:t>
            </a:r>
            <a:r>
              <a:rPr lang="en-US" altLang="zh-CN" sz="2400" b="1" dirty="0"/>
              <a:t> </a:t>
            </a:r>
            <a:r>
              <a:rPr lang="en-US" altLang="zh-CN" sz="2400" b="1" dirty="0" err="1"/>
              <a:t>cxn</a:t>
            </a:r>
            <a:r>
              <a:rPr lang="en-US" altLang="zh-CN" sz="2400" b="1" dirty="0"/>
              <a:t>     </a:t>
            </a:r>
            <a:r>
              <a:rPr lang="zh-CN" altLang="en-US" sz="2400" b="1" dirty="0"/>
              <a:t>（</a:t>
            </a:r>
            <a:r>
              <a:rPr lang="en-US" altLang="zh-CN" sz="2400" b="1" dirty="0"/>
              <a:t>Torrent</a:t>
            </a:r>
            <a:r>
              <a:rPr lang="zh-CN" altLang="en-US" sz="2400" b="1" dirty="0"/>
              <a:t>，</a:t>
            </a:r>
            <a:r>
              <a:rPr lang="en-US" altLang="zh-CN" sz="2400" b="1" dirty="0"/>
              <a:t>2015</a:t>
            </a:r>
            <a:r>
              <a:rPr lang="zh-CN" altLang="en-US" sz="2400" b="1" dirty="0"/>
              <a:t>）</a:t>
            </a:r>
          </a:p>
        </p:txBody>
      </p:sp>
      <p:pic>
        <p:nvPicPr>
          <p:cNvPr id="3" name="图片 2">
            <a:extLst>
              <a:ext uri="{FF2B5EF4-FFF2-40B4-BE49-F238E27FC236}">
                <a16:creationId xmlns:a16="http://schemas.microsoft.com/office/drawing/2014/main" id="{10E0DF7B-7858-427E-B401-62501616B666}"/>
              </a:ext>
            </a:extLst>
          </p:cNvPr>
          <p:cNvPicPr>
            <a:picLocks noChangeAspect="1"/>
          </p:cNvPicPr>
          <p:nvPr/>
        </p:nvPicPr>
        <p:blipFill>
          <a:blip r:embed="rId3"/>
          <a:stretch>
            <a:fillRect/>
          </a:stretch>
        </p:blipFill>
        <p:spPr>
          <a:xfrm>
            <a:off x="802537" y="4647132"/>
            <a:ext cx="10272656" cy="1670135"/>
          </a:xfrm>
          <a:prstGeom prst="rect">
            <a:avLst/>
          </a:prstGeom>
        </p:spPr>
      </p:pic>
      <p:sp>
        <p:nvSpPr>
          <p:cNvPr id="6" name="矩形 5">
            <a:extLst>
              <a:ext uri="{FF2B5EF4-FFF2-40B4-BE49-F238E27FC236}">
                <a16:creationId xmlns:a16="http://schemas.microsoft.com/office/drawing/2014/main" id="{250D602F-2259-404D-B399-27C264D8A084}"/>
              </a:ext>
            </a:extLst>
          </p:cNvPr>
          <p:cNvSpPr/>
          <p:nvPr/>
        </p:nvSpPr>
        <p:spPr>
          <a:xfrm>
            <a:off x="4068848" y="4676539"/>
            <a:ext cx="6200568" cy="1006809"/>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7" name="矩形 6">
            <a:extLst>
              <a:ext uri="{FF2B5EF4-FFF2-40B4-BE49-F238E27FC236}">
                <a16:creationId xmlns:a16="http://schemas.microsoft.com/office/drawing/2014/main" id="{989B8F8D-9C5E-4BB2-BD21-09A134ADB480}"/>
              </a:ext>
            </a:extLst>
          </p:cNvPr>
          <p:cNvSpPr/>
          <p:nvPr/>
        </p:nvSpPr>
        <p:spPr>
          <a:xfrm>
            <a:off x="398296" y="4000964"/>
            <a:ext cx="3670551" cy="461665"/>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9" name="矩形 8">
            <a:extLst>
              <a:ext uri="{FF2B5EF4-FFF2-40B4-BE49-F238E27FC236}">
                <a16:creationId xmlns:a16="http://schemas.microsoft.com/office/drawing/2014/main" id="{85027AC9-4711-4CA7-9E9B-C8819FF85C10}"/>
              </a:ext>
            </a:extLst>
          </p:cNvPr>
          <p:cNvSpPr/>
          <p:nvPr/>
        </p:nvSpPr>
        <p:spPr>
          <a:xfrm>
            <a:off x="6096000" y="4462629"/>
            <a:ext cx="4398498" cy="1405222"/>
          </a:xfrm>
          <a:prstGeom prst="rect">
            <a:avLst/>
          </a:prstGeom>
          <a:noFill/>
          <a:ln w="25400">
            <a:solidFill>
              <a:schemeClr val="accent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0682333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par>
                          <p:cTn id="23" fill="hold">
                            <p:stCondLst>
                              <p:cond delay="3000"/>
                            </p:stCondLst>
                            <p:childTnLst>
                              <p:par>
                                <p:cTn id="24" presetID="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250" fill="hold"/>
                                        <p:tgtEl>
                                          <p:spTgt spid="15"/>
                                        </p:tgtEl>
                                        <p:attrNameLst>
                                          <p:attrName>ppt_x</p:attrName>
                                        </p:attrNameLst>
                                      </p:cBhvr>
                                      <p:tavLst>
                                        <p:tav tm="0">
                                          <p:val>
                                            <p:strVal val="#ppt_x"/>
                                          </p:val>
                                        </p:tav>
                                        <p:tav tm="100000">
                                          <p:val>
                                            <p:strVal val="#ppt_x"/>
                                          </p:val>
                                        </p:tav>
                                      </p:tavLst>
                                    </p:anim>
                                    <p:anim calcmode="lin" valueType="num">
                                      <p:cBhvr additive="base">
                                        <p:cTn id="27" dur="250" fill="hold"/>
                                        <p:tgtEl>
                                          <p:spTgt spid="15"/>
                                        </p:tgtEl>
                                        <p:attrNameLst>
                                          <p:attrName>ppt_y</p:attrName>
                                        </p:attrNameLst>
                                      </p:cBhvr>
                                      <p:tavLst>
                                        <p:tav tm="0">
                                          <p:val>
                                            <p:strVal val="1+#ppt_h/2"/>
                                          </p:val>
                                        </p:tav>
                                        <p:tav tm="100000">
                                          <p:val>
                                            <p:strVal val="#ppt_y"/>
                                          </p:val>
                                        </p:tav>
                                      </p:tavLst>
                                    </p:anim>
                                  </p:childTnLst>
                                </p:cTn>
                              </p:par>
                            </p:childTnLst>
                          </p:cTn>
                        </p:par>
                        <p:par>
                          <p:cTn id="28" fill="hold">
                            <p:stCondLst>
                              <p:cond delay="3250"/>
                            </p:stCondLst>
                            <p:childTnLst>
                              <p:par>
                                <p:cTn id="29" presetID="17" presetClass="entr" presetSubtype="1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50" fill="hold"/>
                                        <p:tgtEl>
                                          <p:spTgt spid="16"/>
                                        </p:tgtEl>
                                        <p:attrNameLst>
                                          <p:attrName>ppt_w</p:attrName>
                                        </p:attrNameLst>
                                      </p:cBhvr>
                                      <p:tavLst>
                                        <p:tav tm="0">
                                          <p:val>
                                            <p:fltVal val="0"/>
                                          </p:val>
                                        </p:tav>
                                        <p:tav tm="100000">
                                          <p:val>
                                            <p:strVal val="#ppt_w"/>
                                          </p:val>
                                        </p:tav>
                                      </p:tavLst>
                                    </p:anim>
                                    <p:anim calcmode="lin" valueType="num">
                                      <p:cBhvr>
                                        <p:cTn id="32" dur="25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1" grpId="0" animBg="1"/>
      <p:bldP spid="21" grpId="1" animBg="1"/>
      <p:bldP spid="22" grpId="0" animBg="1"/>
      <p:bldP spid="22" grpId="1" animBg="1"/>
      <p:bldP spid="26" grpId="0" animBg="1"/>
      <p:bldP spid="26" grpId="1" animBg="1"/>
      <p:bldP spid="6" grpId="0" animBg="1"/>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95287" cy="737438"/>
            <a:chOff x="330188" y="329522"/>
            <a:chExt cx="3695287" cy="737438"/>
          </a:xfrm>
        </p:grpSpPr>
        <p:sp>
          <p:nvSpPr>
            <p:cNvPr id="24" name="TextBox 62"/>
            <p:cNvSpPr txBox="1"/>
            <p:nvPr/>
          </p:nvSpPr>
          <p:spPr>
            <a:xfrm>
              <a:off x="351324" y="759183"/>
              <a:ext cx="3674151" cy="307777"/>
            </a:xfrm>
            <a:prstGeom prst="rect">
              <a:avLst/>
            </a:prstGeom>
            <a:noFill/>
            <a:effectLst/>
          </p:spPr>
          <p:txBody>
            <a:bodyPr wrap="square" rtlCol="0">
              <a:spAutoFit/>
            </a:bodyPr>
            <a:lstStyle/>
            <a:p>
              <a:r>
                <a:rPr lang="en-US" altLang="zh-CN" sz="1400" b="1" dirty="0" err="1"/>
                <a:t>Dative_with_infinitive</a:t>
              </a:r>
              <a:r>
                <a:rPr lang="en-US" altLang="zh-CN" sz="1400" b="1" dirty="0"/>
                <a:t> </a:t>
              </a:r>
              <a:r>
                <a:rPr lang="en-US" altLang="zh-CN" sz="1400" b="1" dirty="0" err="1"/>
                <a:t>cxn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3283670"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构式库具体实例</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pic>
        <p:nvPicPr>
          <p:cNvPr id="5" name="图片 4">
            <a:extLst>
              <a:ext uri="{FF2B5EF4-FFF2-40B4-BE49-F238E27FC236}">
                <a16:creationId xmlns:a16="http://schemas.microsoft.com/office/drawing/2014/main" id="{47783745-1BDC-4C45-AE0C-C975984D8555}"/>
              </a:ext>
            </a:extLst>
          </p:cNvPr>
          <p:cNvPicPr>
            <a:picLocks noChangeAspect="1"/>
          </p:cNvPicPr>
          <p:nvPr/>
        </p:nvPicPr>
        <p:blipFill>
          <a:blip r:embed="rId3"/>
          <a:stretch>
            <a:fillRect/>
          </a:stretch>
        </p:blipFill>
        <p:spPr>
          <a:xfrm>
            <a:off x="866080" y="1561057"/>
            <a:ext cx="10191750" cy="5000625"/>
          </a:xfrm>
          <a:prstGeom prst="rect">
            <a:avLst/>
          </a:prstGeom>
        </p:spPr>
      </p:pic>
      <p:sp>
        <p:nvSpPr>
          <p:cNvPr id="9" name="椭圆 8">
            <a:extLst>
              <a:ext uri="{FF2B5EF4-FFF2-40B4-BE49-F238E27FC236}">
                <a16:creationId xmlns:a16="http://schemas.microsoft.com/office/drawing/2014/main" id="{33C4C6FF-A1F5-4365-B394-CD2E64F8D8C9}"/>
              </a:ext>
            </a:extLst>
          </p:cNvPr>
          <p:cNvSpPr/>
          <p:nvPr/>
        </p:nvSpPr>
        <p:spPr>
          <a:xfrm>
            <a:off x="1134170" y="2461516"/>
            <a:ext cx="2414380" cy="3671009"/>
          </a:xfrm>
          <a:prstGeom prst="ellipse">
            <a:avLst/>
          </a:prstGeom>
          <a:noFill/>
          <a:ln w="25400">
            <a:solidFill>
              <a:srgbClr val="DF513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0" name="椭圆 9">
            <a:extLst>
              <a:ext uri="{FF2B5EF4-FFF2-40B4-BE49-F238E27FC236}">
                <a16:creationId xmlns:a16="http://schemas.microsoft.com/office/drawing/2014/main" id="{29EB360E-937E-4E22-9FE7-B4CBB65B8B87}"/>
              </a:ext>
            </a:extLst>
          </p:cNvPr>
          <p:cNvSpPr/>
          <p:nvPr/>
        </p:nvSpPr>
        <p:spPr>
          <a:xfrm>
            <a:off x="3793655" y="2405576"/>
            <a:ext cx="6939994" cy="3502856"/>
          </a:xfrm>
          <a:prstGeom prst="ellipse">
            <a:avLst/>
          </a:prstGeom>
          <a:noFill/>
          <a:ln w="25400">
            <a:solidFill>
              <a:srgbClr val="DF513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1" name="文本框 10">
            <a:extLst>
              <a:ext uri="{FF2B5EF4-FFF2-40B4-BE49-F238E27FC236}">
                <a16:creationId xmlns:a16="http://schemas.microsoft.com/office/drawing/2014/main" id="{B097DE8D-3B33-4E61-B798-63D31C1BC33E}"/>
              </a:ext>
            </a:extLst>
          </p:cNvPr>
          <p:cNvSpPr txBox="1"/>
          <p:nvPr/>
        </p:nvSpPr>
        <p:spPr>
          <a:xfrm>
            <a:off x="4375053" y="1131396"/>
            <a:ext cx="6928430" cy="369332"/>
          </a:xfrm>
          <a:prstGeom prst="rect">
            <a:avLst/>
          </a:prstGeom>
          <a:noFill/>
        </p:spPr>
        <p:txBody>
          <a:bodyPr wrap="square" rtlCol="0">
            <a:spAutoFit/>
          </a:bodyPr>
          <a:lstStyle/>
          <a:p>
            <a:r>
              <a:rPr lang="zh-CN" altLang="en-US" dirty="0"/>
              <a:t>该构形主要有两个由两个子节点构成，</a:t>
            </a:r>
            <a:r>
              <a:rPr lang="en-US" altLang="zh-CN" dirty="0"/>
              <a:t>HEAD_NP</a:t>
            </a:r>
            <a:r>
              <a:rPr lang="zh-CN" altLang="en-US" dirty="0"/>
              <a:t>和</a:t>
            </a:r>
            <a:r>
              <a:rPr lang="en-US" altLang="zh-CN" dirty="0"/>
              <a:t>PARA_SINF</a:t>
            </a:r>
            <a:endParaRPr lang="zh-CN" altLang="en-US" dirty="0"/>
          </a:p>
        </p:txBody>
      </p:sp>
      <p:sp>
        <p:nvSpPr>
          <p:cNvPr id="2" name="矩形 1">
            <a:extLst>
              <a:ext uri="{FF2B5EF4-FFF2-40B4-BE49-F238E27FC236}">
                <a16:creationId xmlns:a16="http://schemas.microsoft.com/office/drawing/2014/main" id="{6051D935-E6E4-40A7-A2B0-15AAC816D048}"/>
              </a:ext>
            </a:extLst>
          </p:cNvPr>
          <p:cNvSpPr/>
          <p:nvPr/>
        </p:nvSpPr>
        <p:spPr>
          <a:xfrm>
            <a:off x="1483725" y="6464042"/>
            <a:ext cx="9700090" cy="369332"/>
          </a:xfrm>
          <a:prstGeom prst="rect">
            <a:avLst/>
          </a:prstGeom>
        </p:spPr>
        <p:txBody>
          <a:bodyPr wrap="square">
            <a:spAutoFit/>
          </a:bodyPr>
          <a:lstStyle/>
          <a:p>
            <a:r>
              <a:rPr lang="pt-BR" altLang="zh-CN" dirty="0">
                <a:latin typeface="MinionPro-Regular"/>
              </a:rPr>
              <a:t>Berkeley-construction-grammar-style diagram for </a:t>
            </a:r>
            <a:r>
              <a:rPr lang="pt-BR" altLang="zh-CN" i="1" dirty="0">
                <a:latin typeface="MinionPro-It"/>
              </a:rPr>
              <a:t>“dinheiro para mim viajar”</a:t>
            </a:r>
            <a:endParaRPr lang="zh-CN" altLang="en-US" dirty="0"/>
          </a:p>
        </p:txBody>
      </p:sp>
    </p:spTree>
    <p:extLst>
      <p:ext uri="{BB962C8B-B14F-4D97-AF65-F5344CB8AC3E}">
        <p14:creationId xmlns:p14="http://schemas.microsoft.com/office/powerpoint/2010/main" val="9698846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95287" cy="737438"/>
            <a:chOff x="330188" y="329522"/>
            <a:chExt cx="3695287" cy="737438"/>
          </a:xfrm>
        </p:grpSpPr>
        <p:sp>
          <p:nvSpPr>
            <p:cNvPr id="24" name="TextBox 62"/>
            <p:cNvSpPr txBox="1"/>
            <p:nvPr/>
          </p:nvSpPr>
          <p:spPr>
            <a:xfrm>
              <a:off x="351324" y="759183"/>
              <a:ext cx="3674151" cy="307777"/>
            </a:xfrm>
            <a:prstGeom prst="rect">
              <a:avLst/>
            </a:prstGeom>
            <a:noFill/>
            <a:effectLst/>
          </p:spPr>
          <p:txBody>
            <a:bodyPr wrap="square" rtlCol="0">
              <a:spAutoFit/>
            </a:bodyPr>
            <a:lstStyle/>
            <a:p>
              <a:r>
                <a:rPr lang="en-US" altLang="zh-CN" sz="1400" b="1" dirty="0" err="1"/>
                <a:t>Dative_with_infinitive</a:t>
              </a:r>
              <a:r>
                <a:rPr lang="en-US" altLang="zh-CN" sz="1400" b="1" dirty="0"/>
                <a:t> </a:t>
              </a:r>
              <a:r>
                <a:rPr lang="en-US" altLang="zh-CN" sz="1400" b="1" dirty="0" err="1"/>
                <a:t>cxn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3283670"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构式库具体实例</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pic>
        <p:nvPicPr>
          <p:cNvPr id="2" name="图片 1">
            <a:extLst>
              <a:ext uri="{FF2B5EF4-FFF2-40B4-BE49-F238E27FC236}">
                <a16:creationId xmlns:a16="http://schemas.microsoft.com/office/drawing/2014/main" id="{F126B592-447D-431E-BE25-17CB62FC2D91}"/>
              </a:ext>
            </a:extLst>
          </p:cNvPr>
          <p:cNvPicPr>
            <a:picLocks noChangeAspect="1"/>
          </p:cNvPicPr>
          <p:nvPr/>
        </p:nvPicPr>
        <p:blipFill>
          <a:blip r:embed="rId3"/>
          <a:stretch>
            <a:fillRect/>
          </a:stretch>
        </p:blipFill>
        <p:spPr>
          <a:xfrm>
            <a:off x="0" y="1132642"/>
            <a:ext cx="4343224" cy="5767561"/>
          </a:xfrm>
          <a:prstGeom prst="rect">
            <a:avLst/>
          </a:prstGeom>
        </p:spPr>
      </p:pic>
      <p:sp>
        <p:nvSpPr>
          <p:cNvPr id="6" name="文本框 5">
            <a:extLst>
              <a:ext uri="{FF2B5EF4-FFF2-40B4-BE49-F238E27FC236}">
                <a16:creationId xmlns:a16="http://schemas.microsoft.com/office/drawing/2014/main" id="{A185DCD3-B528-4BFE-99CE-E65028F00C30}"/>
              </a:ext>
            </a:extLst>
          </p:cNvPr>
          <p:cNvSpPr txBox="1"/>
          <p:nvPr/>
        </p:nvSpPr>
        <p:spPr>
          <a:xfrm>
            <a:off x="5387926" y="939084"/>
            <a:ext cx="6323041" cy="5909310"/>
          </a:xfrm>
          <a:prstGeom prst="rect">
            <a:avLst/>
          </a:prstGeom>
          <a:noFill/>
        </p:spPr>
        <p:txBody>
          <a:bodyPr wrap="square" rtlCol="0">
            <a:spAutoFit/>
          </a:bodyPr>
          <a:lstStyle/>
          <a:p>
            <a:pPr marL="285750" indent="-285750">
              <a:buFont typeface="Wingdings" panose="05000000000000000000" pitchFamily="2" charset="2"/>
              <a:buChar char="p"/>
            </a:pPr>
            <a:r>
              <a:rPr lang="en-US" altLang="zh-CN" dirty="0"/>
              <a:t> </a:t>
            </a:r>
            <a:r>
              <a:rPr lang="zh-CN" altLang="en-US" dirty="0"/>
              <a:t>每一个</a:t>
            </a:r>
            <a:r>
              <a:rPr lang="en-US" altLang="zh-CN" dirty="0"/>
              <a:t>box</a:t>
            </a:r>
            <a:r>
              <a:rPr lang="zh-CN" altLang="en-US" dirty="0"/>
              <a:t>代表构形的一个组成成分，每一个组成成分最多会有三种信息的描写：</a:t>
            </a:r>
            <a:endParaRPr lang="en-US" altLang="zh-CN" dirty="0"/>
          </a:p>
          <a:p>
            <a:endParaRPr lang="en-US" altLang="zh-CN" dirty="0"/>
          </a:p>
          <a:p>
            <a:pPr marL="742950" lvl="1" indent="-285750">
              <a:buFont typeface="Wingdings" panose="05000000000000000000" pitchFamily="2" charset="2"/>
              <a:buChar char="u"/>
            </a:pPr>
            <a:r>
              <a:rPr lang="en-US" altLang="zh-CN" dirty="0"/>
              <a:t> </a:t>
            </a:r>
            <a:r>
              <a:rPr lang="zh-CN" altLang="en-US" dirty="0"/>
              <a:t>句法语义特征</a:t>
            </a:r>
            <a:r>
              <a:rPr lang="en-US" altLang="zh-CN" dirty="0"/>
              <a:t>syntactic-semantic features(</a:t>
            </a:r>
            <a:r>
              <a:rPr lang="en-US" altLang="zh-CN" b="1" dirty="0"/>
              <a:t>SS</a:t>
            </a:r>
            <a:r>
              <a:rPr lang="en-US" altLang="zh-CN" dirty="0"/>
              <a:t>)</a:t>
            </a:r>
          </a:p>
          <a:p>
            <a:pPr lvl="1"/>
            <a:endParaRPr lang="en-US" altLang="zh-CN" dirty="0"/>
          </a:p>
          <a:p>
            <a:pPr marL="1200150" lvl="2" indent="-285750">
              <a:buFont typeface="Wingdings" panose="05000000000000000000" pitchFamily="2" charset="2"/>
              <a:buChar char="Ø"/>
            </a:pPr>
            <a:r>
              <a:rPr lang="en-US" altLang="zh-CN" dirty="0"/>
              <a:t> </a:t>
            </a:r>
            <a:r>
              <a:rPr lang="zh-CN" altLang="en-US" dirty="0"/>
              <a:t>句法特征</a:t>
            </a:r>
            <a:r>
              <a:rPr lang="en-US" altLang="zh-CN" dirty="0"/>
              <a:t>syntactic features</a:t>
            </a:r>
          </a:p>
          <a:p>
            <a:pPr marL="1657350" lvl="3" indent="-285750">
              <a:buFont typeface="Arial" panose="020B0604020202020204" pitchFamily="34" charset="0"/>
              <a:buChar char="•"/>
            </a:pPr>
            <a:r>
              <a:rPr lang="en-US" altLang="zh-CN" dirty="0"/>
              <a:t> head</a:t>
            </a:r>
          </a:p>
          <a:p>
            <a:pPr marL="1657350" lvl="3" indent="-285750">
              <a:buFont typeface="Arial" panose="020B0604020202020204" pitchFamily="34" charset="0"/>
              <a:buChar char="•"/>
            </a:pPr>
            <a:r>
              <a:rPr lang="en-US" altLang="zh-CN" dirty="0"/>
              <a:t> level</a:t>
            </a:r>
            <a:r>
              <a:rPr lang="zh-CN" altLang="en-US" dirty="0"/>
              <a:t> ：</a:t>
            </a:r>
            <a:r>
              <a:rPr lang="en-US" altLang="zh-CN" dirty="0"/>
              <a:t>lexicality </a:t>
            </a:r>
          </a:p>
          <a:p>
            <a:pPr lvl="3"/>
            <a:r>
              <a:rPr lang="en-US" altLang="zh-CN" dirty="0"/>
              <a:t>                    Maximality</a:t>
            </a:r>
          </a:p>
          <a:p>
            <a:pPr marL="1200150" lvl="2" indent="-285750">
              <a:buFont typeface="Wingdings" panose="05000000000000000000" pitchFamily="2" charset="2"/>
              <a:buChar char="Ø"/>
            </a:pPr>
            <a:r>
              <a:rPr lang="en-US" altLang="zh-CN" dirty="0"/>
              <a:t> </a:t>
            </a:r>
            <a:r>
              <a:rPr lang="zh-CN" altLang="en-US" dirty="0"/>
              <a:t>语义特征 </a:t>
            </a:r>
            <a:r>
              <a:rPr lang="en-US" altLang="zh-CN" dirty="0"/>
              <a:t>semantic features</a:t>
            </a:r>
          </a:p>
          <a:p>
            <a:pPr marL="1657350" lvl="3" indent="-285750">
              <a:buFont typeface="Arial" panose="020B0604020202020204" pitchFamily="34" charset="0"/>
              <a:buChar char="•"/>
            </a:pPr>
            <a:r>
              <a:rPr lang="en-US" altLang="zh-CN" dirty="0"/>
              <a:t> </a:t>
            </a:r>
            <a:r>
              <a:rPr lang="zh-CN" altLang="en-US" dirty="0"/>
              <a:t>框架 </a:t>
            </a:r>
            <a:r>
              <a:rPr lang="en-US" altLang="zh-CN" dirty="0"/>
              <a:t>frame</a:t>
            </a:r>
          </a:p>
          <a:p>
            <a:pPr marL="1657350" lvl="3" indent="-285750">
              <a:buFont typeface="Arial" panose="020B0604020202020204" pitchFamily="34" charset="0"/>
              <a:buChar char="•"/>
            </a:pPr>
            <a:r>
              <a:rPr lang="zh-CN" altLang="en-US" dirty="0"/>
              <a:t> 框架元素</a:t>
            </a:r>
            <a:r>
              <a:rPr lang="en-US" altLang="zh-CN" dirty="0"/>
              <a:t> frame element  FE</a:t>
            </a:r>
          </a:p>
          <a:p>
            <a:pPr lvl="3"/>
            <a:endParaRPr lang="en-US" altLang="zh-CN" dirty="0"/>
          </a:p>
          <a:p>
            <a:pPr marL="742950" lvl="1" indent="-285750">
              <a:buFont typeface="Wingdings" panose="05000000000000000000" pitchFamily="2" charset="2"/>
              <a:buChar char="u"/>
            </a:pPr>
            <a:r>
              <a:rPr lang="en-US" altLang="zh-CN" dirty="0"/>
              <a:t>    </a:t>
            </a:r>
            <a:r>
              <a:rPr lang="zh-CN" altLang="en-US" dirty="0"/>
              <a:t>价态要求</a:t>
            </a:r>
            <a:r>
              <a:rPr lang="en-US" altLang="zh-CN" dirty="0"/>
              <a:t>  valence requirements </a:t>
            </a:r>
            <a:r>
              <a:rPr lang="en-US" altLang="zh-CN" b="1" dirty="0" err="1"/>
              <a:t>val</a:t>
            </a:r>
            <a:endParaRPr lang="en-US" altLang="zh-CN" b="1" dirty="0"/>
          </a:p>
          <a:p>
            <a:pPr marL="1200150" lvl="2" indent="-285750">
              <a:buFont typeface="Wingdings" panose="05000000000000000000" pitchFamily="2" charset="2"/>
              <a:buChar char="Ø"/>
            </a:pPr>
            <a:r>
              <a:rPr lang="en-US" altLang="zh-CN" dirty="0"/>
              <a:t> </a:t>
            </a:r>
            <a:r>
              <a:rPr lang="zh-CN" altLang="en-US" dirty="0"/>
              <a:t>关系</a:t>
            </a:r>
            <a:r>
              <a:rPr lang="en-US" altLang="zh-CN" dirty="0"/>
              <a:t>relation</a:t>
            </a:r>
          </a:p>
          <a:p>
            <a:pPr marL="1657350" lvl="3" indent="-285750">
              <a:buFont typeface="Arial" panose="020B0604020202020204" pitchFamily="34" charset="0"/>
              <a:buChar char="•"/>
            </a:pPr>
            <a:r>
              <a:rPr lang="zh-CN" altLang="en-US" dirty="0"/>
              <a:t>论元关系</a:t>
            </a:r>
            <a:r>
              <a:rPr lang="en-US" altLang="zh-CN" dirty="0"/>
              <a:t>θ</a:t>
            </a:r>
          </a:p>
          <a:p>
            <a:pPr marL="1657350" lvl="3" indent="-285750">
              <a:buFont typeface="Arial" panose="020B0604020202020204" pitchFamily="34" charset="0"/>
              <a:buChar char="•"/>
            </a:pPr>
            <a:r>
              <a:rPr lang="en-US" altLang="zh-CN" dirty="0"/>
              <a:t>Grammatical function</a:t>
            </a:r>
          </a:p>
          <a:p>
            <a:pPr marL="1657350" lvl="3" indent="-285750">
              <a:buFont typeface="Arial" panose="020B0604020202020204" pitchFamily="34" charset="0"/>
              <a:buChar char="•"/>
            </a:pPr>
            <a:r>
              <a:rPr lang="en-US" altLang="zh-CN" dirty="0"/>
              <a:t>DA</a:t>
            </a:r>
            <a:r>
              <a:rPr lang="zh-CN" altLang="en-US" dirty="0"/>
              <a:t>：</a:t>
            </a:r>
            <a:r>
              <a:rPr lang="en-US" altLang="zh-CN" dirty="0"/>
              <a:t>distinguished argument</a:t>
            </a:r>
          </a:p>
          <a:p>
            <a:pPr marL="1200150" lvl="2" indent="-285750">
              <a:buFont typeface="Wingdings" panose="05000000000000000000" pitchFamily="2" charset="2"/>
              <a:buChar char="Ø"/>
            </a:pPr>
            <a:r>
              <a:rPr lang="en-US" altLang="zh-CN" dirty="0"/>
              <a:t> </a:t>
            </a:r>
            <a:r>
              <a:rPr lang="zh-CN" altLang="en-US" dirty="0"/>
              <a:t>句法语义</a:t>
            </a:r>
            <a:r>
              <a:rPr lang="en-US" altLang="zh-CN" dirty="0"/>
              <a:t>ss</a:t>
            </a:r>
          </a:p>
          <a:p>
            <a:pPr marL="1200150" lvl="2" indent="-285750">
              <a:buFont typeface="Wingdings" panose="05000000000000000000" pitchFamily="2" charset="2"/>
              <a:buChar char="Ø"/>
            </a:pPr>
            <a:endParaRPr lang="en-US" altLang="zh-CN" dirty="0"/>
          </a:p>
          <a:p>
            <a:pPr marL="742950" lvl="1" indent="-285750">
              <a:buFont typeface="Wingdings" panose="05000000000000000000" pitchFamily="2" charset="2"/>
              <a:buChar char="u"/>
            </a:pPr>
            <a:r>
              <a:rPr lang="en-US" altLang="zh-CN" dirty="0"/>
              <a:t>  </a:t>
            </a:r>
            <a:r>
              <a:rPr lang="zh-CN" altLang="en-US" dirty="0"/>
              <a:t>词形 </a:t>
            </a:r>
            <a:r>
              <a:rPr lang="en-US" altLang="zh-CN" dirty="0"/>
              <a:t>lexical form </a:t>
            </a:r>
            <a:r>
              <a:rPr lang="en-US" altLang="zh-CN" b="1" dirty="0" err="1"/>
              <a:t>lform</a:t>
            </a:r>
            <a:endParaRPr lang="en-US" altLang="zh-CN" b="1" dirty="0"/>
          </a:p>
        </p:txBody>
      </p:sp>
      <p:pic>
        <p:nvPicPr>
          <p:cNvPr id="8" name="图片 7">
            <a:extLst>
              <a:ext uri="{FF2B5EF4-FFF2-40B4-BE49-F238E27FC236}">
                <a16:creationId xmlns:a16="http://schemas.microsoft.com/office/drawing/2014/main" id="{446105E8-CA15-400D-87EB-17D7EE49E0CC}"/>
              </a:ext>
            </a:extLst>
          </p:cNvPr>
          <p:cNvPicPr>
            <a:picLocks noChangeAspect="1"/>
          </p:cNvPicPr>
          <p:nvPr/>
        </p:nvPicPr>
        <p:blipFill>
          <a:blip r:embed="rId4"/>
          <a:stretch>
            <a:fillRect/>
          </a:stretch>
        </p:blipFill>
        <p:spPr>
          <a:xfrm>
            <a:off x="8720633" y="5940326"/>
            <a:ext cx="3303516" cy="994739"/>
          </a:xfrm>
          <a:prstGeom prst="rect">
            <a:avLst/>
          </a:prstGeom>
        </p:spPr>
      </p:pic>
      <p:sp>
        <p:nvSpPr>
          <p:cNvPr id="11" name="矩形 10">
            <a:extLst>
              <a:ext uri="{FF2B5EF4-FFF2-40B4-BE49-F238E27FC236}">
                <a16:creationId xmlns:a16="http://schemas.microsoft.com/office/drawing/2014/main" id="{F10BE071-E72E-4CD6-AB78-B616DC91865F}"/>
              </a:ext>
            </a:extLst>
          </p:cNvPr>
          <p:cNvSpPr/>
          <p:nvPr/>
        </p:nvSpPr>
        <p:spPr>
          <a:xfrm>
            <a:off x="2051539" y="2729133"/>
            <a:ext cx="492369" cy="140677"/>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9" name="矩形 18">
            <a:extLst>
              <a:ext uri="{FF2B5EF4-FFF2-40B4-BE49-F238E27FC236}">
                <a16:creationId xmlns:a16="http://schemas.microsoft.com/office/drawing/2014/main" id="{8B2624F8-6844-45F8-8BC5-9EECC600B4FB}"/>
              </a:ext>
            </a:extLst>
          </p:cNvPr>
          <p:cNvSpPr/>
          <p:nvPr/>
        </p:nvSpPr>
        <p:spPr>
          <a:xfrm>
            <a:off x="2297723" y="6034381"/>
            <a:ext cx="492369" cy="140677"/>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27" name="矩形 26">
            <a:extLst>
              <a:ext uri="{FF2B5EF4-FFF2-40B4-BE49-F238E27FC236}">
                <a16:creationId xmlns:a16="http://schemas.microsoft.com/office/drawing/2014/main" id="{A31388E8-07D5-49FE-9844-A16AB968E5F9}"/>
              </a:ext>
            </a:extLst>
          </p:cNvPr>
          <p:cNvSpPr/>
          <p:nvPr/>
        </p:nvSpPr>
        <p:spPr>
          <a:xfrm>
            <a:off x="2203939" y="2250832"/>
            <a:ext cx="1622473" cy="477056"/>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 name="矩形: 圆角 2">
            <a:extLst>
              <a:ext uri="{FF2B5EF4-FFF2-40B4-BE49-F238E27FC236}">
                <a16:creationId xmlns:a16="http://schemas.microsoft.com/office/drawing/2014/main" id="{8F8709A9-E984-4153-BA6C-F32796147513}"/>
              </a:ext>
            </a:extLst>
          </p:cNvPr>
          <p:cNvSpPr/>
          <p:nvPr/>
        </p:nvSpPr>
        <p:spPr>
          <a:xfrm>
            <a:off x="10168409" y="6226679"/>
            <a:ext cx="407963" cy="211016"/>
          </a:xfrm>
          <a:prstGeom prst="round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4" name="矩形 3">
            <a:extLst>
              <a:ext uri="{FF2B5EF4-FFF2-40B4-BE49-F238E27FC236}">
                <a16:creationId xmlns:a16="http://schemas.microsoft.com/office/drawing/2014/main" id="{23424412-0831-4521-B3CD-296B94962D38}"/>
              </a:ext>
            </a:extLst>
          </p:cNvPr>
          <p:cNvSpPr/>
          <p:nvPr/>
        </p:nvSpPr>
        <p:spPr>
          <a:xfrm>
            <a:off x="10168409" y="6175058"/>
            <a:ext cx="902865" cy="549299"/>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7466949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95287" cy="737438"/>
            <a:chOff x="330188" y="329522"/>
            <a:chExt cx="3695287" cy="737438"/>
          </a:xfrm>
        </p:grpSpPr>
        <p:sp>
          <p:nvSpPr>
            <p:cNvPr id="24" name="TextBox 62"/>
            <p:cNvSpPr txBox="1"/>
            <p:nvPr/>
          </p:nvSpPr>
          <p:spPr>
            <a:xfrm>
              <a:off x="351324" y="759183"/>
              <a:ext cx="3674151" cy="307777"/>
            </a:xfrm>
            <a:prstGeom prst="rect">
              <a:avLst/>
            </a:prstGeom>
            <a:noFill/>
            <a:effectLst/>
          </p:spPr>
          <p:txBody>
            <a:bodyPr wrap="square" rtlCol="0">
              <a:spAutoFit/>
            </a:bodyPr>
            <a:lstStyle/>
            <a:p>
              <a:r>
                <a:rPr lang="en-US" altLang="zh-CN" sz="1400" b="1" dirty="0" err="1"/>
                <a:t>Dative_with_infinitive</a:t>
              </a:r>
              <a:r>
                <a:rPr lang="en-US" altLang="zh-CN" sz="1400" b="1" dirty="0"/>
                <a:t> </a:t>
              </a:r>
              <a:r>
                <a:rPr lang="en-US" altLang="zh-CN" sz="1400" b="1" dirty="0" err="1"/>
                <a:t>cxn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3283670"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构式库具体实例</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sp>
        <p:nvSpPr>
          <p:cNvPr id="6" name="文本框 5">
            <a:extLst>
              <a:ext uri="{FF2B5EF4-FFF2-40B4-BE49-F238E27FC236}">
                <a16:creationId xmlns:a16="http://schemas.microsoft.com/office/drawing/2014/main" id="{A185DCD3-B528-4BFE-99CE-E65028F00C30}"/>
              </a:ext>
            </a:extLst>
          </p:cNvPr>
          <p:cNvSpPr txBox="1"/>
          <p:nvPr/>
        </p:nvSpPr>
        <p:spPr>
          <a:xfrm>
            <a:off x="10438229" y="1026942"/>
            <a:ext cx="1753772" cy="3416320"/>
          </a:xfrm>
          <a:prstGeom prst="rect">
            <a:avLst/>
          </a:prstGeom>
          <a:noFill/>
        </p:spPr>
        <p:txBody>
          <a:bodyPr wrap="square" rtlCol="0">
            <a:spAutoFit/>
          </a:bodyPr>
          <a:lstStyle/>
          <a:p>
            <a:pPr marL="285750" indent="-285750">
              <a:buFont typeface="Wingdings" panose="05000000000000000000" pitchFamily="2" charset="2"/>
              <a:buChar char="p"/>
            </a:pPr>
            <a:r>
              <a:rPr lang="en-US" altLang="zh-CN" dirty="0"/>
              <a:t> </a:t>
            </a:r>
            <a:r>
              <a:rPr lang="en-US" altLang="zh-CN" dirty="0" err="1"/>
              <a:t>Head_NP</a:t>
            </a:r>
            <a:r>
              <a:rPr lang="en-US" altLang="zh-CN" dirty="0"/>
              <a:t> </a:t>
            </a:r>
            <a:r>
              <a:rPr lang="zh-CN" altLang="en-US" dirty="0"/>
              <a:t>激活</a:t>
            </a:r>
            <a:r>
              <a:rPr lang="en-US" altLang="zh-CN" dirty="0"/>
              <a:t>Sufficiency</a:t>
            </a:r>
            <a:r>
              <a:rPr lang="zh-CN" altLang="en-US" dirty="0"/>
              <a:t>框架，</a:t>
            </a:r>
            <a:r>
              <a:rPr lang="en-US" altLang="zh-CN" dirty="0"/>
              <a:t>Sufficiency</a:t>
            </a:r>
            <a:r>
              <a:rPr lang="zh-CN" altLang="en-US" dirty="0"/>
              <a:t>框架包括两个核心框架元素</a:t>
            </a:r>
            <a:r>
              <a:rPr lang="en-US" altLang="zh-CN" dirty="0"/>
              <a:t>FE</a:t>
            </a:r>
            <a:r>
              <a:rPr lang="zh-CN" altLang="en-US" dirty="0"/>
              <a:t>，分别是：</a:t>
            </a:r>
            <a:r>
              <a:rPr lang="en-US" altLang="zh-CN" dirty="0">
                <a:hlinkClick r:id="rId3" action="ppaction://hlinksldjump"/>
              </a:rPr>
              <a:t>ITEM </a:t>
            </a:r>
            <a:r>
              <a:rPr lang="zh-CN" altLang="en-US" dirty="0">
                <a:hlinkClick r:id="rId3" action="ppaction://hlinksldjump"/>
              </a:rPr>
              <a:t>和 </a:t>
            </a:r>
            <a:r>
              <a:rPr lang="en-US" altLang="zh-CN" dirty="0">
                <a:hlinkClick r:id="rId3" action="ppaction://hlinksldjump"/>
              </a:rPr>
              <a:t>ENABLED_SITUATION</a:t>
            </a:r>
            <a:r>
              <a:rPr lang="en-US" altLang="zh-CN" dirty="0"/>
              <a:t>.</a:t>
            </a:r>
          </a:p>
          <a:p>
            <a:pPr marL="285750" indent="-285750">
              <a:buFont typeface="Wingdings" panose="05000000000000000000" pitchFamily="2" charset="2"/>
              <a:buChar char="p"/>
            </a:pPr>
            <a:endParaRPr lang="en-US" altLang="zh-CN" dirty="0"/>
          </a:p>
          <a:p>
            <a:pPr marL="285750" indent="-285750">
              <a:buFont typeface="Wingdings" panose="05000000000000000000" pitchFamily="2" charset="2"/>
              <a:buChar char="p"/>
            </a:pPr>
            <a:endParaRPr lang="en-US" altLang="zh-CN" dirty="0"/>
          </a:p>
        </p:txBody>
      </p:sp>
      <p:pic>
        <p:nvPicPr>
          <p:cNvPr id="3" name="图片 2">
            <a:extLst>
              <a:ext uri="{FF2B5EF4-FFF2-40B4-BE49-F238E27FC236}">
                <a16:creationId xmlns:a16="http://schemas.microsoft.com/office/drawing/2014/main" id="{FF4B0297-86E6-4936-9964-6C05D91C2656}"/>
              </a:ext>
            </a:extLst>
          </p:cNvPr>
          <p:cNvPicPr>
            <a:picLocks noChangeAspect="1"/>
          </p:cNvPicPr>
          <p:nvPr/>
        </p:nvPicPr>
        <p:blipFill rotWithShape="1">
          <a:blip r:embed="rId4"/>
          <a:srcRect l="1453" t="2871"/>
          <a:stretch/>
        </p:blipFill>
        <p:spPr>
          <a:xfrm>
            <a:off x="112542" y="1104729"/>
            <a:ext cx="10325687" cy="5752331"/>
          </a:xfrm>
          <a:prstGeom prst="rect">
            <a:avLst/>
          </a:prstGeom>
        </p:spPr>
      </p:pic>
      <p:sp>
        <p:nvSpPr>
          <p:cNvPr id="4" name="文本框 3">
            <a:extLst>
              <a:ext uri="{FF2B5EF4-FFF2-40B4-BE49-F238E27FC236}">
                <a16:creationId xmlns:a16="http://schemas.microsoft.com/office/drawing/2014/main" id="{0CF62D58-A85B-45BC-9B5F-BADFF08A9737}"/>
              </a:ext>
            </a:extLst>
          </p:cNvPr>
          <p:cNvSpPr txBox="1"/>
          <p:nvPr/>
        </p:nvSpPr>
        <p:spPr>
          <a:xfrm>
            <a:off x="802737" y="4642338"/>
            <a:ext cx="742407" cy="369332"/>
          </a:xfrm>
          <a:prstGeom prst="rect">
            <a:avLst/>
          </a:prstGeom>
          <a:noFill/>
        </p:spPr>
        <p:txBody>
          <a:bodyPr wrap="square" rtlCol="0">
            <a:spAutoFit/>
          </a:bodyPr>
          <a:lstStyle/>
          <a:p>
            <a:r>
              <a:rPr lang="en-US" altLang="zh-CN" b="1" dirty="0">
                <a:solidFill>
                  <a:srgbClr val="FF0000"/>
                </a:solidFill>
              </a:rPr>
              <a:t>to</a:t>
            </a:r>
            <a:endParaRPr lang="zh-CN" altLang="en-US" b="1" dirty="0">
              <a:solidFill>
                <a:srgbClr val="FF0000"/>
              </a:solidFill>
            </a:endParaRPr>
          </a:p>
        </p:txBody>
      </p:sp>
      <p:sp>
        <p:nvSpPr>
          <p:cNvPr id="5" name="文本框 4">
            <a:extLst>
              <a:ext uri="{FF2B5EF4-FFF2-40B4-BE49-F238E27FC236}">
                <a16:creationId xmlns:a16="http://schemas.microsoft.com/office/drawing/2014/main" id="{503EF4F2-50B2-4737-B981-8D55659DAB1A}"/>
              </a:ext>
            </a:extLst>
          </p:cNvPr>
          <p:cNvSpPr txBox="1"/>
          <p:nvPr/>
        </p:nvSpPr>
        <p:spPr>
          <a:xfrm>
            <a:off x="4023360" y="4887070"/>
            <a:ext cx="787791" cy="369332"/>
          </a:xfrm>
          <a:prstGeom prst="rect">
            <a:avLst/>
          </a:prstGeom>
          <a:noFill/>
        </p:spPr>
        <p:txBody>
          <a:bodyPr wrap="square" rtlCol="0">
            <a:spAutoFit/>
          </a:bodyPr>
          <a:lstStyle/>
          <a:p>
            <a:r>
              <a:rPr lang="en-US" altLang="zh-CN" b="1" dirty="0">
                <a:solidFill>
                  <a:srgbClr val="FF0000"/>
                </a:solidFill>
              </a:rPr>
              <a:t>me</a:t>
            </a:r>
            <a:endParaRPr lang="zh-CN" altLang="en-US" b="1" dirty="0">
              <a:solidFill>
                <a:srgbClr val="FF0000"/>
              </a:solidFill>
            </a:endParaRPr>
          </a:p>
        </p:txBody>
      </p:sp>
      <p:sp>
        <p:nvSpPr>
          <p:cNvPr id="7" name="文本框 6">
            <a:extLst>
              <a:ext uri="{FF2B5EF4-FFF2-40B4-BE49-F238E27FC236}">
                <a16:creationId xmlns:a16="http://schemas.microsoft.com/office/drawing/2014/main" id="{52B4E0FD-6C46-425A-907F-A2A0B5302869}"/>
              </a:ext>
            </a:extLst>
          </p:cNvPr>
          <p:cNvSpPr txBox="1"/>
          <p:nvPr/>
        </p:nvSpPr>
        <p:spPr>
          <a:xfrm>
            <a:off x="7441809" y="2912012"/>
            <a:ext cx="1753772" cy="369332"/>
          </a:xfrm>
          <a:prstGeom prst="rect">
            <a:avLst/>
          </a:prstGeom>
          <a:noFill/>
        </p:spPr>
        <p:txBody>
          <a:bodyPr wrap="square" rtlCol="0">
            <a:spAutoFit/>
          </a:bodyPr>
          <a:lstStyle/>
          <a:p>
            <a:r>
              <a:rPr lang="en-US" altLang="zh-CN" b="1" dirty="0">
                <a:solidFill>
                  <a:srgbClr val="FF0000"/>
                </a:solidFill>
              </a:rPr>
              <a:t>travel</a:t>
            </a:r>
            <a:endParaRPr lang="zh-CN" altLang="en-US" b="1" dirty="0">
              <a:solidFill>
                <a:srgbClr val="FF0000"/>
              </a:solidFill>
            </a:endParaRPr>
          </a:p>
        </p:txBody>
      </p:sp>
    </p:spTree>
    <p:extLst>
      <p:ext uri="{BB962C8B-B14F-4D97-AF65-F5344CB8AC3E}">
        <p14:creationId xmlns:p14="http://schemas.microsoft.com/office/powerpoint/2010/main" val="33179992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A458DEC-6EB4-4E11-85D0-A0957490EE7B}"/>
              </a:ext>
            </a:extLst>
          </p:cNvPr>
          <p:cNvPicPr>
            <a:picLocks noChangeAspect="1"/>
          </p:cNvPicPr>
          <p:nvPr/>
        </p:nvPicPr>
        <p:blipFill>
          <a:blip r:embed="rId3"/>
          <a:stretch>
            <a:fillRect/>
          </a:stretch>
        </p:blipFill>
        <p:spPr>
          <a:xfrm>
            <a:off x="594278" y="968636"/>
            <a:ext cx="11399473" cy="4996066"/>
          </a:xfrm>
          <a:prstGeom prst="rect">
            <a:avLst/>
          </a:prstGeom>
        </p:spPr>
      </p:pic>
      <p:sp>
        <p:nvSpPr>
          <p:cNvPr id="3" name="椭圆 2">
            <a:hlinkClick r:id="rId4" action="ppaction://hlinksldjump"/>
            <a:extLst>
              <a:ext uri="{FF2B5EF4-FFF2-40B4-BE49-F238E27FC236}">
                <a16:creationId xmlns:a16="http://schemas.microsoft.com/office/drawing/2014/main" id="{15D4CE25-F5E3-4E4F-B9D9-8C7916549E76}"/>
              </a:ext>
            </a:extLst>
          </p:cNvPr>
          <p:cNvSpPr/>
          <p:nvPr/>
        </p:nvSpPr>
        <p:spPr>
          <a:xfrm>
            <a:off x="10888394" y="6260123"/>
            <a:ext cx="576775" cy="478302"/>
          </a:xfrm>
          <a:prstGeom prst="ellipse">
            <a:avLst/>
          </a:prstGeom>
          <a:solidFill>
            <a:schemeClr val="bg1">
              <a:lumMod val="50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4" name="矩形 3">
            <a:extLst>
              <a:ext uri="{FF2B5EF4-FFF2-40B4-BE49-F238E27FC236}">
                <a16:creationId xmlns:a16="http://schemas.microsoft.com/office/drawing/2014/main" id="{3A845F20-7E98-4D64-AD8A-8C745850ADC4}"/>
              </a:ext>
            </a:extLst>
          </p:cNvPr>
          <p:cNvSpPr/>
          <p:nvPr/>
        </p:nvSpPr>
        <p:spPr>
          <a:xfrm>
            <a:off x="1210690" y="6314608"/>
            <a:ext cx="5437771" cy="369332"/>
          </a:xfrm>
          <a:prstGeom prst="rect">
            <a:avLst/>
          </a:prstGeom>
        </p:spPr>
        <p:txBody>
          <a:bodyPr wrap="none">
            <a:spAutoFit/>
          </a:bodyPr>
          <a:lstStyle/>
          <a:p>
            <a:r>
              <a:rPr lang="en-US" altLang="zh-CN" dirty="0">
                <a:hlinkClick r:id="rId5"/>
              </a:rPr>
              <a:t>https://framenet.icsi.berkeley.edu/fndrupal/frameIndex</a:t>
            </a:r>
            <a:endParaRPr lang="zh-CN" altLang="en-US" dirty="0"/>
          </a:p>
        </p:txBody>
      </p:sp>
    </p:spTree>
    <p:extLst>
      <p:ext uri="{BB962C8B-B14F-4D97-AF65-F5344CB8AC3E}">
        <p14:creationId xmlns:p14="http://schemas.microsoft.com/office/powerpoint/2010/main" val="247927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95287" cy="737438"/>
            <a:chOff x="330188" y="329522"/>
            <a:chExt cx="3695287" cy="737438"/>
          </a:xfrm>
        </p:grpSpPr>
        <p:sp>
          <p:nvSpPr>
            <p:cNvPr id="24" name="TextBox 62"/>
            <p:cNvSpPr txBox="1"/>
            <p:nvPr/>
          </p:nvSpPr>
          <p:spPr>
            <a:xfrm>
              <a:off x="351324" y="759183"/>
              <a:ext cx="3674151" cy="307777"/>
            </a:xfrm>
            <a:prstGeom prst="rect">
              <a:avLst/>
            </a:prstGeom>
            <a:noFill/>
            <a:effectLst/>
          </p:spPr>
          <p:txBody>
            <a:bodyPr wrap="square" rtlCol="0">
              <a:spAutoFit/>
            </a:bodyPr>
            <a:lstStyle/>
            <a:p>
              <a:r>
                <a:rPr lang="en-US" altLang="zh-CN" sz="1400" b="1" dirty="0" err="1"/>
                <a:t>Dative_with_infinitive</a:t>
              </a:r>
              <a:r>
                <a:rPr lang="en-US" altLang="zh-CN" sz="1400" b="1" dirty="0"/>
                <a:t> </a:t>
              </a:r>
              <a:r>
                <a:rPr lang="en-US" altLang="zh-CN" sz="1400" b="1" dirty="0" err="1"/>
                <a:t>cxn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3283670"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构式库具体实例</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pic>
        <p:nvPicPr>
          <p:cNvPr id="8" name="图片 7">
            <a:extLst>
              <a:ext uri="{FF2B5EF4-FFF2-40B4-BE49-F238E27FC236}">
                <a16:creationId xmlns:a16="http://schemas.microsoft.com/office/drawing/2014/main" id="{30D51225-EE48-4389-A1A5-3D72877D4FD3}"/>
              </a:ext>
            </a:extLst>
          </p:cNvPr>
          <p:cNvPicPr>
            <a:picLocks noChangeAspect="1"/>
          </p:cNvPicPr>
          <p:nvPr/>
        </p:nvPicPr>
        <p:blipFill>
          <a:blip r:embed="rId3"/>
          <a:stretch>
            <a:fillRect/>
          </a:stretch>
        </p:blipFill>
        <p:spPr>
          <a:xfrm>
            <a:off x="0" y="1146310"/>
            <a:ext cx="11928779" cy="5321225"/>
          </a:xfrm>
          <a:prstGeom prst="rect">
            <a:avLst/>
          </a:prstGeom>
        </p:spPr>
      </p:pic>
      <p:sp>
        <p:nvSpPr>
          <p:cNvPr id="9" name="矩形 8">
            <a:extLst>
              <a:ext uri="{FF2B5EF4-FFF2-40B4-BE49-F238E27FC236}">
                <a16:creationId xmlns:a16="http://schemas.microsoft.com/office/drawing/2014/main" id="{655C8BA7-8703-4F94-94F5-ADF72F1EE4DD}"/>
              </a:ext>
            </a:extLst>
          </p:cNvPr>
          <p:cNvSpPr/>
          <p:nvPr/>
        </p:nvSpPr>
        <p:spPr>
          <a:xfrm>
            <a:off x="1299491" y="6388319"/>
            <a:ext cx="8933881" cy="369332"/>
          </a:xfrm>
          <a:prstGeom prst="rect">
            <a:avLst/>
          </a:prstGeom>
        </p:spPr>
        <p:txBody>
          <a:bodyPr wrap="square">
            <a:spAutoFit/>
          </a:bodyPr>
          <a:lstStyle/>
          <a:p>
            <a:r>
              <a:rPr lang="en-US" altLang="zh-CN" dirty="0">
                <a:latin typeface="MinionPro-Regular"/>
              </a:rPr>
              <a:t>Berkeley-construction-grammar-style diagram for the </a:t>
            </a:r>
            <a:r>
              <a:rPr lang="en-US" altLang="zh-CN" sz="1600" dirty="0" err="1">
                <a:latin typeface="Consolas" panose="020B0609020204030204" pitchFamily="49" charset="0"/>
              </a:rPr>
              <a:t>dative_with_infinitive</a:t>
            </a:r>
            <a:r>
              <a:rPr lang="en-US" altLang="zh-CN" sz="1600" dirty="0">
                <a:latin typeface="Consolas" panose="020B0609020204030204" pitchFamily="49" charset="0"/>
              </a:rPr>
              <a:t> </a:t>
            </a:r>
            <a:r>
              <a:rPr lang="en-US" altLang="zh-CN" dirty="0" err="1">
                <a:latin typeface="MinionPro-Regular"/>
              </a:rPr>
              <a:t>cxn</a:t>
            </a:r>
            <a:endParaRPr lang="zh-CN" altLang="en-US" dirty="0"/>
          </a:p>
        </p:txBody>
      </p:sp>
    </p:spTree>
    <p:extLst>
      <p:ext uri="{BB962C8B-B14F-4D97-AF65-F5344CB8AC3E}">
        <p14:creationId xmlns:p14="http://schemas.microsoft.com/office/powerpoint/2010/main" val="24495946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092693" y="1461513"/>
            <a:ext cx="10502208" cy="418163"/>
          </a:xfrm>
          <a:prstGeom prst="rect">
            <a:avLst/>
          </a:prstGeom>
        </p:spPr>
        <p:txBody>
          <a:bodyPr wrap="square" lIns="91412" tIns="45706" rIns="91412" bIns="45706">
            <a:spAutoFit/>
          </a:bodyPr>
          <a:lstStyle/>
          <a:p>
            <a:pPr>
              <a:lnSpc>
                <a:spcPct val="150000"/>
              </a:lnSpc>
              <a:spcBef>
                <a:spcPct val="0"/>
              </a:spcBef>
            </a:pPr>
            <a:r>
              <a:rPr lang="en-US" altLang="zh-CN" sz="1600" cap="all" dirty="0">
                <a:latin typeface="微软雅黑" panose="020B0503020204020204" pitchFamily="34" charset="-122"/>
                <a:ea typeface="微软雅黑" panose="020B0503020204020204" pitchFamily="34" charset="-122"/>
                <a:cs typeface="+mn-ea"/>
                <a:sym typeface="+mn-lt"/>
              </a:rPr>
              <a:t>FN-B</a:t>
            </a:r>
            <a:r>
              <a:rPr lang="en-US" altLang="zh-CN" sz="1600" dirty="0">
                <a:latin typeface="微软雅黑" panose="020B0503020204020204" pitchFamily="34" charset="-122"/>
                <a:ea typeface="微软雅黑" panose="020B0503020204020204" pitchFamily="34" charset="-122"/>
                <a:cs typeface="+mn-ea"/>
                <a:sym typeface="+mn-lt"/>
              </a:rPr>
              <a:t>r </a:t>
            </a:r>
            <a:r>
              <a:rPr lang="zh-CN" altLang="en-US" sz="1600" dirty="0">
                <a:latin typeface="微软雅黑" panose="020B0503020204020204" pitchFamily="34" charset="-122"/>
                <a:ea typeface="微软雅黑" panose="020B0503020204020204" pitchFamily="34" charset="-122"/>
                <a:cs typeface="+mn-ea"/>
                <a:sym typeface="+mn-lt"/>
              </a:rPr>
              <a:t>数据库以构式语法为指导思想：词库以及语法都可以看作是构式，即所谓的连续性</a:t>
            </a:r>
            <a:endParaRPr lang="en-US" altLang="zh-CN" sz="1600" cap="all" dirty="0">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74151" cy="721388"/>
            <a:chOff x="330188" y="329522"/>
            <a:chExt cx="3674151" cy="721388"/>
          </a:xfrm>
        </p:grpSpPr>
        <p:sp>
          <p:nvSpPr>
            <p:cNvPr id="24" name="TextBox 62"/>
            <p:cNvSpPr txBox="1"/>
            <p:nvPr/>
          </p:nvSpPr>
          <p:spPr>
            <a:xfrm>
              <a:off x="330188" y="743133"/>
              <a:ext cx="3674151" cy="307777"/>
            </a:xfrm>
            <a:prstGeom prst="rect">
              <a:avLst/>
            </a:prstGeom>
            <a:noFill/>
            <a:effectLst/>
          </p:spPr>
          <p:txBody>
            <a:bodyPr wrap="square" rtlCol="0">
              <a:spAutoFit/>
            </a:bodyPr>
            <a:lstStyle/>
            <a:p>
              <a:r>
                <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FrameNet Brasil Database</a:t>
              </a:r>
            </a:p>
          </p:txBody>
        </p:sp>
        <p:sp>
          <p:nvSpPr>
            <p:cNvPr id="25" name="矩形 24"/>
            <p:cNvSpPr/>
            <p:nvPr/>
          </p:nvSpPr>
          <p:spPr>
            <a:xfrm>
              <a:off x="330188" y="329522"/>
              <a:ext cx="2973537"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数据库</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8" name="组合 4">
            <a:extLst>
              <a:ext uri="{FF2B5EF4-FFF2-40B4-BE49-F238E27FC236}">
                <a16:creationId xmlns:a16="http://schemas.microsoft.com/office/drawing/2014/main" id="{05B8103E-2926-4142-AE23-70438F1EB429}"/>
              </a:ext>
            </a:extLst>
          </p:cNvPr>
          <p:cNvGrpSpPr/>
          <p:nvPr/>
        </p:nvGrpSpPr>
        <p:grpSpPr>
          <a:xfrm>
            <a:off x="802738" y="2324594"/>
            <a:ext cx="10861528" cy="3359256"/>
            <a:chOff x="2108870" y="1046472"/>
            <a:chExt cx="2605644" cy="7015167"/>
          </a:xfrm>
        </p:grpSpPr>
        <p:sp>
          <p:nvSpPr>
            <p:cNvPr id="36" name="圆角矩形 5">
              <a:extLst>
                <a:ext uri="{FF2B5EF4-FFF2-40B4-BE49-F238E27FC236}">
                  <a16:creationId xmlns:a16="http://schemas.microsoft.com/office/drawing/2014/main" id="{50B158DF-FF7F-4FC9-B25B-47E10E55D29C}"/>
                </a:ext>
              </a:extLst>
            </p:cNvPr>
            <p:cNvSpPr/>
            <p:nvPr/>
          </p:nvSpPr>
          <p:spPr>
            <a:xfrm>
              <a:off x="2118916" y="1046472"/>
              <a:ext cx="2460323" cy="7015167"/>
            </a:xfrm>
            <a:prstGeom prst="roundRect">
              <a:avLst>
                <a:gd name="adj" fmla="val 7822"/>
              </a:avLst>
            </a:prstGeom>
            <a:gradFill flip="none" rotWithShape="1">
              <a:gsLst>
                <a:gs pos="0">
                  <a:schemeClr val="bg1"/>
                </a:gs>
                <a:gs pos="100000">
                  <a:schemeClr val="bg1">
                    <a:lumMod val="95000"/>
                  </a:schemeClr>
                </a:gs>
              </a:gsLst>
              <a:lin ang="5400000" scaled="1"/>
              <a:tileRect/>
            </a:gradFill>
            <a:ln>
              <a:gradFill flip="none" rotWithShape="1">
                <a:gsLst>
                  <a:gs pos="0">
                    <a:srgbClr val="FCFDFD"/>
                  </a:gs>
                  <a:gs pos="100000">
                    <a:srgbClr val="CFD4D0"/>
                  </a:gs>
                </a:gsLst>
                <a:lin ang="8100000" scaled="1"/>
                <a:tileRect/>
              </a:grad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38" name="圆角矩形 6">
              <a:extLst>
                <a:ext uri="{FF2B5EF4-FFF2-40B4-BE49-F238E27FC236}">
                  <a16:creationId xmlns:a16="http://schemas.microsoft.com/office/drawing/2014/main" id="{5591746F-7DED-4D26-9291-4632B404D8C7}"/>
                </a:ext>
              </a:extLst>
            </p:cNvPr>
            <p:cNvSpPr/>
            <p:nvPr/>
          </p:nvSpPr>
          <p:spPr>
            <a:xfrm>
              <a:off x="2120179" y="1666809"/>
              <a:ext cx="822054" cy="1193926"/>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18478F"/>
            </a:solidFill>
            <a:ln>
              <a:noFill/>
            </a:ln>
            <a:effectLst>
              <a:outerShdw blurRad="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cs typeface="+mn-ea"/>
                <a:sym typeface="+mn-lt"/>
              </a:endParaRPr>
            </a:p>
          </p:txBody>
        </p:sp>
        <p:sp>
          <p:nvSpPr>
            <p:cNvPr id="39" name="TextBox 7">
              <a:extLst>
                <a:ext uri="{FF2B5EF4-FFF2-40B4-BE49-F238E27FC236}">
                  <a16:creationId xmlns:a16="http://schemas.microsoft.com/office/drawing/2014/main" id="{9D747D4E-D712-4DFC-8B80-AC44ACCF4364}"/>
                </a:ext>
              </a:extLst>
            </p:cNvPr>
            <p:cNvSpPr txBox="1"/>
            <p:nvPr/>
          </p:nvSpPr>
          <p:spPr>
            <a:xfrm>
              <a:off x="2108870" y="1835878"/>
              <a:ext cx="796217" cy="798833"/>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一些问题：如何实现“交互”</a:t>
              </a:r>
            </a:p>
          </p:txBody>
        </p:sp>
        <p:sp>
          <p:nvSpPr>
            <p:cNvPr id="40" name="TextBox 9">
              <a:extLst>
                <a:ext uri="{FF2B5EF4-FFF2-40B4-BE49-F238E27FC236}">
                  <a16:creationId xmlns:a16="http://schemas.microsoft.com/office/drawing/2014/main" id="{D789116F-0088-4981-B447-3836D74AF3E9}"/>
                </a:ext>
              </a:extLst>
            </p:cNvPr>
            <p:cNvSpPr txBox="1"/>
            <p:nvPr/>
          </p:nvSpPr>
          <p:spPr>
            <a:xfrm>
              <a:off x="2254191" y="3264328"/>
              <a:ext cx="2460323" cy="4052492"/>
            </a:xfrm>
            <a:prstGeom prst="rect">
              <a:avLst/>
            </a:prstGeom>
            <a:noFill/>
          </p:spPr>
          <p:txBody>
            <a:bodyPr wrap="square" rtlCol="0">
              <a:spAutoFit/>
            </a:bodyPr>
            <a:lstStyle/>
            <a:p>
              <a:pPr>
                <a:lnSpc>
                  <a:spcPct val="150000"/>
                </a:lnSpc>
              </a:pPr>
              <a:r>
                <a:rPr lang="en-US" altLang="zh-CN" sz="1600" b="1" dirty="0">
                  <a:solidFill>
                    <a:srgbClr val="18478F"/>
                  </a:solidFill>
                  <a:latin typeface="微软雅黑" panose="020B0503020204020204" pitchFamily="34" charset="-122"/>
                  <a:ea typeface="微软雅黑" panose="020B0503020204020204" pitchFamily="34" charset="-122"/>
                  <a:cs typeface="+mn-ea"/>
                  <a:sym typeface="+mn-lt"/>
                </a:rPr>
                <a:t>1. </a:t>
              </a:r>
              <a:r>
                <a:rPr lang="zh-CN" altLang="zh-CN" sz="1600" b="1" dirty="0">
                  <a:solidFill>
                    <a:srgbClr val="18478F"/>
                  </a:solidFill>
                  <a:latin typeface="微软雅黑" panose="020B0503020204020204" pitchFamily="34" charset="-122"/>
                  <a:ea typeface="微软雅黑" panose="020B0503020204020204" pitchFamily="34" charset="-122"/>
                  <a:cs typeface="+mn-ea"/>
                </a:rPr>
                <a:t>如何</a:t>
              </a:r>
              <a:r>
                <a:rPr lang="zh-CN" altLang="en-US" sz="1600" b="1" dirty="0">
                  <a:solidFill>
                    <a:srgbClr val="18478F"/>
                  </a:solidFill>
                  <a:latin typeface="微软雅黑" panose="020B0503020204020204" pitchFamily="34" charset="-122"/>
                  <a:ea typeface="微软雅黑" panose="020B0503020204020204" pitchFamily="34" charset="-122"/>
                  <a:cs typeface="+mn-ea"/>
                </a:rPr>
                <a:t>对“</a:t>
              </a:r>
              <a:r>
                <a:rPr lang="zh-CN" altLang="zh-CN" sz="1600" b="1" dirty="0">
                  <a:solidFill>
                    <a:srgbClr val="18478F"/>
                  </a:solidFill>
                  <a:latin typeface="微软雅黑" panose="020B0503020204020204" pitchFamily="34" charset="-122"/>
                  <a:ea typeface="微软雅黑" panose="020B0503020204020204" pitchFamily="34" charset="-122"/>
                  <a:cs typeface="+mn-ea"/>
                </a:rPr>
                <a:t>构式可能激活框架</a:t>
              </a:r>
              <a:r>
                <a:rPr lang="zh-CN" altLang="en-US" sz="1600" b="1" dirty="0">
                  <a:solidFill>
                    <a:srgbClr val="18478F"/>
                  </a:solidFill>
                  <a:latin typeface="微软雅黑" panose="020B0503020204020204" pitchFamily="34" charset="-122"/>
                  <a:ea typeface="微软雅黑" panose="020B0503020204020204" pitchFamily="34" charset="-122"/>
                  <a:cs typeface="+mn-ea"/>
                </a:rPr>
                <a:t>”进行建模</a:t>
              </a:r>
              <a:r>
                <a:rPr lang="zh-CN" altLang="zh-CN" sz="1600" b="1" dirty="0">
                  <a:solidFill>
                    <a:srgbClr val="18478F"/>
                  </a:solidFill>
                  <a:latin typeface="微软雅黑" panose="020B0503020204020204" pitchFamily="34" charset="-122"/>
                  <a:ea typeface="微软雅黑" panose="020B0503020204020204" pitchFamily="34" charset="-122"/>
                  <a:cs typeface="+mn-ea"/>
                </a:rPr>
                <a:t>？</a:t>
              </a:r>
              <a:br>
                <a:rPr lang="en-US" altLang="zh-CN" sz="1600" b="1" dirty="0">
                  <a:solidFill>
                    <a:srgbClr val="18478F"/>
                  </a:solidFill>
                  <a:latin typeface="微软雅黑" panose="020B0503020204020204" pitchFamily="34" charset="-122"/>
                  <a:ea typeface="微软雅黑" panose="020B0503020204020204" pitchFamily="34" charset="-122"/>
                  <a:cs typeface="+mn-ea"/>
                </a:rPr>
              </a:br>
              <a:r>
                <a:rPr lang="en-US" altLang="zh-CN" sz="1600" b="1" dirty="0">
                  <a:solidFill>
                    <a:srgbClr val="18478F"/>
                  </a:solidFill>
                  <a:latin typeface="微软雅黑" panose="020B0503020204020204" pitchFamily="34" charset="-122"/>
                  <a:ea typeface="微软雅黑" panose="020B0503020204020204" pitchFamily="34" charset="-122"/>
                  <a:cs typeface="+mn-ea"/>
                </a:rPr>
                <a:t>2. </a:t>
              </a:r>
              <a:r>
                <a:rPr lang="zh-CN" altLang="zh-CN" sz="1600" b="1" dirty="0">
                  <a:solidFill>
                    <a:srgbClr val="18478F"/>
                  </a:solidFill>
                  <a:latin typeface="微软雅黑" panose="020B0503020204020204" pitchFamily="34" charset="-122"/>
                  <a:ea typeface="微软雅黑" panose="020B0503020204020204" pitchFamily="34" charset="-122"/>
                  <a:cs typeface="+mn-ea"/>
                </a:rPr>
                <a:t>如何</a:t>
              </a:r>
              <a:r>
                <a:rPr lang="zh-CN" altLang="en-US" sz="1600" b="1" dirty="0">
                  <a:solidFill>
                    <a:srgbClr val="18478F"/>
                  </a:solidFill>
                  <a:latin typeface="微软雅黑" panose="020B0503020204020204" pitchFamily="34" charset="-122"/>
                  <a:ea typeface="微软雅黑" panose="020B0503020204020204" pitchFamily="34" charset="-122"/>
                  <a:cs typeface="+mn-ea"/>
                </a:rPr>
                <a:t>对“</a:t>
              </a:r>
              <a:r>
                <a:rPr lang="zh-CN" altLang="zh-CN" sz="1600" b="1" dirty="0">
                  <a:solidFill>
                    <a:srgbClr val="18478F"/>
                  </a:solidFill>
                  <a:latin typeface="微软雅黑" panose="020B0503020204020204" pitchFamily="34" charset="-122"/>
                  <a:ea typeface="微软雅黑" panose="020B0503020204020204" pitchFamily="34" charset="-122"/>
                  <a:cs typeface="+mn-ea"/>
                </a:rPr>
                <a:t>构式在网络中彼此关联</a:t>
              </a:r>
              <a:r>
                <a:rPr lang="zh-CN" altLang="en-US" sz="1600" b="1" dirty="0">
                  <a:solidFill>
                    <a:srgbClr val="18478F"/>
                  </a:solidFill>
                  <a:latin typeface="微软雅黑" panose="020B0503020204020204" pitchFamily="34" charset="-122"/>
                  <a:ea typeface="微软雅黑" panose="020B0503020204020204" pitchFamily="34" charset="-122"/>
                  <a:cs typeface="+mn-ea"/>
                </a:rPr>
                <a:t>”进行建模</a:t>
              </a:r>
              <a:r>
                <a:rPr lang="zh-CN" altLang="zh-CN" sz="1600" b="1" dirty="0">
                  <a:solidFill>
                    <a:srgbClr val="18478F"/>
                  </a:solidFill>
                  <a:latin typeface="微软雅黑" panose="020B0503020204020204" pitchFamily="34" charset="-122"/>
                  <a:ea typeface="微软雅黑" panose="020B0503020204020204" pitchFamily="34" charset="-122"/>
                  <a:cs typeface="+mn-ea"/>
                </a:rPr>
                <a:t>？</a:t>
              </a:r>
              <a:br>
                <a:rPr lang="en-US" altLang="zh-CN" sz="1600" b="1" dirty="0">
                  <a:solidFill>
                    <a:srgbClr val="18478F"/>
                  </a:solidFill>
                  <a:latin typeface="微软雅黑" panose="020B0503020204020204" pitchFamily="34" charset="-122"/>
                  <a:ea typeface="微软雅黑" panose="020B0503020204020204" pitchFamily="34" charset="-122"/>
                  <a:cs typeface="+mn-ea"/>
                </a:rPr>
              </a:br>
              <a:r>
                <a:rPr lang="en-US" altLang="zh-CN" sz="1600" b="1" dirty="0">
                  <a:solidFill>
                    <a:srgbClr val="18478F"/>
                  </a:solidFill>
                  <a:latin typeface="微软雅黑" panose="020B0503020204020204" pitchFamily="34" charset="-122"/>
                  <a:ea typeface="微软雅黑" panose="020B0503020204020204" pitchFamily="34" charset="-122"/>
                  <a:cs typeface="+mn-ea"/>
                </a:rPr>
                <a:t>3. </a:t>
              </a:r>
              <a:r>
                <a:rPr lang="zh-CN" altLang="zh-CN" sz="1600" b="1" dirty="0">
                  <a:solidFill>
                    <a:srgbClr val="18478F"/>
                  </a:solidFill>
                  <a:latin typeface="微软雅黑" panose="020B0503020204020204" pitchFamily="34" charset="-122"/>
                  <a:ea typeface="微软雅黑" panose="020B0503020204020204" pitchFamily="34" charset="-122"/>
                  <a:cs typeface="+mn-ea"/>
                </a:rPr>
                <a:t>如何对</a:t>
              </a:r>
              <a:r>
                <a:rPr lang="zh-CN" altLang="en-US" sz="1600" b="1" dirty="0">
                  <a:solidFill>
                    <a:srgbClr val="18478F"/>
                  </a:solidFill>
                  <a:latin typeface="微软雅黑" panose="020B0503020204020204" pitchFamily="34" charset="-122"/>
                  <a:ea typeface="微软雅黑" panose="020B0503020204020204" pitchFamily="34" charset="-122"/>
                  <a:cs typeface="+mn-ea"/>
                </a:rPr>
                <a:t>“</a:t>
              </a:r>
              <a:r>
                <a:rPr lang="zh-CN" altLang="zh-CN" sz="1600" b="1" dirty="0">
                  <a:solidFill>
                    <a:srgbClr val="18478F"/>
                  </a:solidFill>
                  <a:latin typeface="微软雅黑" panose="020B0503020204020204" pitchFamily="34" charset="-122"/>
                  <a:ea typeface="微软雅黑" panose="020B0503020204020204" pitchFamily="34" charset="-122"/>
                  <a:cs typeface="+mn-ea"/>
                </a:rPr>
                <a:t>构式中某个特定空位</a:t>
              </a:r>
              <a:r>
                <a:rPr lang="zh-CN" altLang="en-US" sz="1600" b="1" dirty="0">
                  <a:solidFill>
                    <a:srgbClr val="18478F"/>
                  </a:solidFill>
                  <a:latin typeface="微软雅黑" panose="020B0503020204020204" pitchFamily="34" charset="-122"/>
                  <a:ea typeface="微软雅黑" panose="020B0503020204020204" pitchFamily="34" charset="-122"/>
                  <a:cs typeface="+mn-ea"/>
                </a:rPr>
                <a:t>存在</a:t>
              </a:r>
              <a:r>
                <a:rPr lang="zh-CN" altLang="zh-CN" sz="1600" b="1" dirty="0">
                  <a:solidFill>
                    <a:srgbClr val="18478F"/>
                  </a:solidFill>
                  <a:latin typeface="微软雅黑" panose="020B0503020204020204" pitchFamily="34" charset="-122"/>
                  <a:ea typeface="微软雅黑" panose="020B0503020204020204" pitchFamily="34" charset="-122"/>
                  <a:cs typeface="+mn-ea"/>
                </a:rPr>
                <a:t>限制</a:t>
              </a:r>
              <a:r>
                <a:rPr lang="zh-CN" altLang="en-US" sz="1600" b="1" dirty="0">
                  <a:solidFill>
                    <a:srgbClr val="18478F"/>
                  </a:solidFill>
                  <a:latin typeface="微软雅黑" panose="020B0503020204020204" pitchFamily="34" charset="-122"/>
                  <a:ea typeface="微软雅黑" panose="020B0503020204020204" pitchFamily="34" charset="-122"/>
                  <a:cs typeface="+mn-ea"/>
                </a:rPr>
                <a:t>”</a:t>
              </a:r>
              <a:r>
                <a:rPr lang="zh-CN" altLang="zh-CN" sz="1600" b="1" dirty="0">
                  <a:solidFill>
                    <a:srgbClr val="18478F"/>
                  </a:solidFill>
                  <a:latin typeface="微软雅黑" panose="020B0503020204020204" pitchFamily="34" charset="-122"/>
                  <a:ea typeface="微软雅黑" panose="020B0503020204020204" pitchFamily="34" charset="-122"/>
                  <a:cs typeface="+mn-ea"/>
                </a:rPr>
                <a:t>进行建模？</a:t>
              </a:r>
              <a:br>
                <a:rPr lang="en-US" altLang="zh-CN" sz="1600" b="1" dirty="0">
                  <a:solidFill>
                    <a:srgbClr val="18478F"/>
                  </a:solidFill>
                  <a:latin typeface="微软雅黑" panose="020B0503020204020204" pitchFamily="34" charset="-122"/>
                  <a:ea typeface="微软雅黑" panose="020B0503020204020204" pitchFamily="34" charset="-122"/>
                  <a:cs typeface="+mn-ea"/>
                </a:rPr>
              </a:br>
              <a:r>
                <a:rPr lang="en-US" altLang="zh-CN" sz="1600" b="1" dirty="0">
                  <a:solidFill>
                    <a:srgbClr val="18478F"/>
                  </a:solidFill>
                  <a:latin typeface="微软雅黑" panose="020B0503020204020204" pitchFamily="34" charset="-122"/>
                  <a:ea typeface="微软雅黑" panose="020B0503020204020204" pitchFamily="34" charset="-122"/>
                  <a:cs typeface="+mn-ea"/>
                </a:rPr>
                <a:t>4. </a:t>
              </a:r>
              <a:r>
                <a:rPr lang="zh-CN" altLang="zh-CN" sz="1600" b="1" dirty="0">
                  <a:solidFill>
                    <a:srgbClr val="18478F"/>
                  </a:solidFill>
                  <a:latin typeface="微软雅黑" panose="020B0503020204020204" pitchFamily="34" charset="-122"/>
                  <a:ea typeface="微软雅黑" panose="020B0503020204020204" pitchFamily="34" charset="-122"/>
                  <a:cs typeface="+mn-ea"/>
                </a:rPr>
                <a:t>如何对</a:t>
              </a:r>
              <a:r>
                <a:rPr lang="zh-CN" altLang="en-US" sz="1600" b="1" dirty="0">
                  <a:solidFill>
                    <a:srgbClr val="18478F"/>
                  </a:solidFill>
                  <a:latin typeface="微软雅黑" panose="020B0503020204020204" pitchFamily="34" charset="-122"/>
                  <a:ea typeface="微软雅黑" panose="020B0503020204020204" pitchFamily="34" charset="-122"/>
                  <a:cs typeface="+mn-ea"/>
                </a:rPr>
                <a:t>“</a:t>
              </a:r>
              <a:r>
                <a:rPr lang="zh-CN" altLang="zh-CN" sz="1600" b="1" dirty="0">
                  <a:solidFill>
                    <a:srgbClr val="18478F"/>
                  </a:solidFill>
                  <a:latin typeface="微软雅黑" panose="020B0503020204020204" pitchFamily="34" charset="-122"/>
                  <a:ea typeface="微软雅黑" panose="020B0503020204020204" pitchFamily="34" charset="-122"/>
                  <a:cs typeface="+mn-ea"/>
                </a:rPr>
                <a:t>语法和</a:t>
              </a:r>
              <a:r>
                <a:rPr lang="zh-CN" altLang="en-US" sz="1600" b="1" dirty="0">
                  <a:solidFill>
                    <a:srgbClr val="18478F"/>
                  </a:solidFill>
                  <a:latin typeface="微软雅黑" panose="020B0503020204020204" pitchFamily="34" charset="-122"/>
                  <a:ea typeface="微软雅黑" panose="020B0503020204020204" pitchFamily="34" charset="-122"/>
                  <a:cs typeface="+mn-ea"/>
                </a:rPr>
                <a:t>词库</a:t>
              </a:r>
              <a:r>
                <a:rPr lang="zh-CN" altLang="zh-CN" sz="1600" b="1" dirty="0">
                  <a:solidFill>
                    <a:srgbClr val="18478F"/>
                  </a:solidFill>
                  <a:latin typeface="微软雅黑" panose="020B0503020204020204" pitchFamily="34" charset="-122"/>
                  <a:ea typeface="微软雅黑" panose="020B0503020204020204" pitchFamily="34" charset="-122"/>
                  <a:cs typeface="+mn-ea"/>
                </a:rPr>
                <a:t>之间的连续性</a:t>
              </a:r>
              <a:r>
                <a:rPr lang="zh-CN" altLang="en-US" sz="1600" b="1" dirty="0">
                  <a:solidFill>
                    <a:srgbClr val="18478F"/>
                  </a:solidFill>
                  <a:latin typeface="微软雅黑" panose="020B0503020204020204" pitchFamily="34" charset="-122"/>
                  <a:ea typeface="微软雅黑" panose="020B0503020204020204" pitchFamily="34" charset="-122"/>
                  <a:cs typeface="+mn-ea"/>
                </a:rPr>
                <a:t>”</a:t>
              </a:r>
              <a:r>
                <a:rPr lang="zh-CN" altLang="zh-CN" sz="1600" b="1" dirty="0">
                  <a:solidFill>
                    <a:srgbClr val="18478F"/>
                  </a:solidFill>
                  <a:latin typeface="微软雅黑" panose="020B0503020204020204" pitchFamily="34" charset="-122"/>
                  <a:ea typeface="微软雅黑" panose="020B0503020204020204" pitchFamily="34" charset="-122"/>
                  <a:cs typeface="+mn-ea"/>
                </a:rPr>
                <a:t>进行建模？</a:t>
              </a:r>
            </a:p>
            <a:p>
              <a:pPr>
                <a:lnSpc>
                  <a:spcPct val="150000"/>
                </a:lnSpc>
              </a:pPr>
              <a:endParaRPr lang="zh-CN" altLang="en-US" sz="1600" b="1" dirty="0">
                <a:solidFill>
                  <a:srgbClr val="18478F"/>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9714293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par>
                          <p:cTn id="23" fill="hold">
                            <p:stCondLst>
                              <p:cond delay="3000"/>
                            </p:stCondLst>
                            <p:childTnLst>
                              <p:par>
                                <p:cTn id="24" presetID="17" presetClass="entr" presetSubtype="1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250" fill="hold"/>
                                        <p:tgtEl>
                                          <p:spTgt spid="16"/>
                                        </p:tgtEl>
                                        <p:attrNameLst>
                                          <p:attrName>ppt_w</p:attrName>
                                        </p:attrNameLst>
                                      </p:cBhvr>
                                      <p:tavLst>
                                        <p:tav tm="0">
                                          <p:val>
                                            <p:fltVal val="0"/>
                                          </p:val>
                                        </p:tav>
                                        <p:tav tm="100000">
                                          <p:val>
                                            <p:strVal val="#ppt_w"/>
                                          </p:val>
                                        </p:tav>
                                      </p:tavLst>
                                    </p:anim>
                                    <p:anim calcmode="lin" valueType="num">
                                      <p:cBhvr>
                                        <p:cTn id="27" dur="250" fill="hold"/>
                                        <p:tgtEl>
                                          <p:spTgt spid="16"/>
                                        </p:tgtEl>
                                        <p:attrNameLst>
                                          <p:attrName>ppt_h</p:attrName>
                                        </p:attrNameLst>
                                      </p:cBhvr>
                                      <p:tavLst>
                                        <p:tav tm="0">
                                          <p:val>
                                            <p:strVal val="#ppt_h"/>
                                          </p:val>
                                        </p:tav>
                                        <p:tav tm="100000">
                                          <p:val>
                                            <p:strVal val="#ppt_h"/>
                                          </p:val>
                                        </p:tav>
                                      </p:tavLst>
                                    </p:anim>
                                  </p:childTnLst>
                                </p:cTn>
                              </p:par>
                            </p:childTnLst>
                          </p:cTn>
                        </p:par>
                        <p:par>
                          <p:cTn id="28" fill="hold">
                            <p:stCondLst>
                              <p:cond delay="325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animBg="1"/>
      <p:bldP spid="21" grpId="1" animBg="1"/>
      <p:bldP spid="22" grpId="0" animBg="1"/>
      <p:bldP spid="22" grpId="1" animBg="1"/>
      <p:bldP spid="26" grpId="0" animBg="1"/>
      <p:bldP spid="26"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95287" cy="737438"/>
            <a:chOff x="330188" y="329522"/>
            <a:chExt cx="3695287" cy="737438"/>
          </a:xfrm>
        </p:grpSpPr>
        <p:sp>
          <p:nvSpPr>
            <p:cNvPr id="24" name="TextBox 62"/>
            <p:cNvSpPr txBox="1"/>
            <p:nvPr/>
          </p:nvSpPr>
          <p:spPr>
            <a:xfrm>
              <a:off x="351324" y="759183"/>
              <a:ext cx="3674151" cy="307777"/>
            </a:xfrm>
            <a:prstGeom prst="rect">
              <a:avLst/>
            </a:prstGeom>
            <a:noFill/>
            <a:effectLst/>
          </p:spPr>
          <p:txBody>
            <a:bodyPr wrap="square" rtlCol="0">
              <a:spAutoFit/>
            </a:bodyPr>
            <a:lstStyle/>
            <a:p>
              <a:r>
                <a:rPr lang="en-US" altLang="zh-CN" sz="1400" b="1" dirty="0" err="1"/>
                <a:t>Dative_with_infinitive</a:t>
              </a:r>
              <a:r>
                <a:rPr lang="en-US" altLang="zh-CN" sz="1400" b="1" dirty="0"/>
                <a:t> </a:t>
              </a:r>
              <a:r>
                <a:rPr lang="en-US" altLang="zh-CN" sz="1400" b="1" dirty="0" err="1"/>
                <a:t>cxn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3283670"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构式库具体实例</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sp>
        <p:nvSpPr>
          <p:cNvPr id="2" name="文本框 1">
            <a:extLst>
              <a:ext uri="{FF2B5EF4-FFF2-40B4-BE49-F238E27FC236}">
                <a16:creationId xmlns:a16="http://schemas.microsoft.com/office/drawing/2014/main" id="{67876A2B-2666-4BEA-A465-2F325B2333EF}"/>
              </a:ext>
            </a:extLst>
          </p:cNvPr>
          <p:cNvSpPr txBox="1"/>
          <p:nvPr/>
        </p:nvSpPr>
        <p:spPr>
          <a:xfrm>
            <a:off x="593574" y="1490200"/>
            <a:ext cx="10126007" cy="369332"/>
          </a:xfrm>
          <a:prstGeom prst="rect">
            <a:avLst/>
          </a:prstGeom>
          <a:noFill/>
        </p:spPr>
        <p:txBody>
          <a:bodyPr wrap="square" rtlCol="0">
            <a:spAutoFit/>
          </a:bodyPr>
          <a:lstStyle/>
          <a:p>
            <a:pPr marL="285750" indent="-285750">
              <a:buFont typeface="Wingdings" panose="05000000000000000000" pitchFamily="2" charset="2"/>
              <a:buChar char="p"/>
            </a:pPr>
            <a:r>
              <a:rPr lang="en-US" altLang="zh-CN" dirty="0"/>
              <a:t> </a:t>
            </a:r>
            <a:r>
              <a:rPr lang="zh-CN" altLang="en-US" dirty="0"/>
              <a:t>构式库中如何表征构式内部之间的关联与限制？</a:t>
            </a:r>
          </a:p>
        </p:txBody>
      </p:sp>
      <p:sp>
        <p:nvSpPr>
          <p:cNvPr id="3" name="矩形: 圆角 2">
            <a:extLst>
              <a:ext uri="{FF2B5EF4-FFF2-40B4-BE49-F238E27FC236}">
                <a16:creationId xmlns:a16="http://schemas.microsoft.com/office/drawing/2014/main" id="{A1182D8A-E936-44C2-9F0C-615C47C703A0}"/>
              </a:ext>
            </a:extLst>
          </p:cNvPr>
          <p:cNvSpPr/>
          <p:nvPr/>
        </p:nvSpPr>
        <p:spPr>
          <a:xfrm>
            <a:off x="1133723" y="2194150"/>
            <a:ext cx="10126007" cy="2585323"/>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 name="文本框 4">
            <a:extLst>
              <a:ext uri="{FF2B5EF4-FFF2-40B4-BE49-F238E27FC236}">
                <a16:creationId xmlns:a16="http://schemas.microsoft.com/office/drawing/2014/main" id="{F9603351-0030-424C-9B23-1D5D74D7E8DC}"/>
              </a:ext>
            </a:extLst>
          </p:cNvPr>
          <p:cNvSpPr txBox="1"/>
          <p:nvPr/>
        </p:nvSpPr>
        <p:spPr>
          <a:xfrm>
            <a:off x="1299491" y="2528768"/>
            <a:ext cx="9141614" cy="2585323"/>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a:t>设置 </a:t>
            </a:r>
            <a:r>
              <a:rPr lang="en-US" altLang="zh-CN" dirty="0"/>
              <a:t>Construction Elements</a:t>
            </a:r>
            <a:r>
              <a:rPr lang="zh-CN" altLang="en-US" dirty="0"/>
              <a:t>（</a:t>
            </a:r>
            <a:r>
              <a:rPr lang="en-US" altLang="zh-CN" dirty="0"/>
              <a:t>CEs</a:t>
            </a:r>
            <a:r>
              <a:rPr lang="zh-CN" altLang="en-US" dirty="0"/>
              <a:t>）</a:t>
            </a:r>
            <a:endParaRPr lang="en-US" altLang="zh-CN" dirty="0"/>
          </a:p>
          <a:p>
            <a:endParaRPr lang="en-US" altLang="zh-CN" dirty="0"/>
          </a:p>
          <a:p>
            <a:pPr marL="742950" lvl="1" indent="-285750">
              <a:buFont typeface="Wingdings" panose="05000000000000000000" pitchFamily="2" charset="2"/>
              <a:buChar char="u"/>
            </a:pPr>
            <a:r>
              <a:rPr lang="en-US" altLang="zh-CN" dirty="0"/>
              <a:t>FN-Br</a:t>
            </a:r>
            <a:r>
              <a:rPr lang="zh-CN" altLang="en-US" dirty="0"/>
              <a:t>构式库与</a:t>
            </a:r>
            <a:r>
              <a:rPr lang="en-US" altLang="zh-CN" dirty="0"/>
              <a:t>Berkeley </a:t>
            </a:r>
            <a:r>
              <a:rPr lang="zh-CN" altLang="en-US" dirty="0"/>
              <a:t>构式库不同的是：</a:t>
            </a:r>
            <a:endParaRPr lang="en-US" altLang="zh-CN" dirty="0"/>
          </a:p>
          <a:p>
            <a:pPr lvl="1"/>
            <a:r>
              <a:rPr lang="en-US" altLang="zh-CN" dirty="0"/>
              <a:t> </a:t>
            </a:r>
          </a:p>
          <a:p>
            <a:pPr marL="1200150" lvl="2" indent="-285750">
              <a:buFont typeface="Arial" panose="020B0604020202020204" pitchFamily="34" charset="0"/>
              <a:buChar char="•"/>
            </a:pPr>
            <a:r>
              <a:rPr lang="en-US" altLang="zh-CN" dirty="0"/>
              <a:t> FN-Br </a:t>
            </a:r>
            <a:r>
              <a:rPr lang="zh-CN" altLang="en-US" dirty="0"/>
              <a:t>构式库中的</a:t>
            </a:r>
            <a:r>
              <a:rPr lang="en-US" altLang="zh-CN" dirty="0"/>
              <a:t>CEs</a:t>
            </a:r>
            <a:r>
              <a:rPr lang="zh-CN" altLang="en-US" dirty="0"/>
              <a:t>更多依赖于构式内部的形式特征，如</a:t>
            </a:r>
            <a:r>
              <a:rPr lang="en-US" altLang="zh-CN" dirty="0"/>
              <a:t>HEAD_NP, PARA_SINF</a:t>
            </a:r>
          </a:p>
          <a:p>
            <a:pPr marL="1200150" lvl="2" indent="-285750">
              <a:buFont typeface="Arial" panose="020B0604020202020204" pitchFamily="34" charset="0"/>
              <a:buChar char="•"/>
            </a:pPr>
            <a:r>
              <a:rPr lang="zh-CN" altLang="en-US" dirty="0"/>
              <a:t> 建立 </a:t>
            </a:r>
            <a:r>
              <a:rPr lang="en-US" altLang="zh-CN" dirty="0"/>
              <a:t>CEs </a:t>
            </a:r>
            <a:r>
              <a:rPr lang="zh-CN" altLang="en-US" dirty="0"/>
              <a:t>到 </a:t>
            </a:r>
            <a:r>
              <a:rPr lang="en-US" altLang="zh-CN" dirty="0"/>
              <a:t>FEs </a:t>
            </a:r>
            <a:r>
              <a:rPr lang="zh-CN" altLang="en-US" dirty="0"/>
              <a:t>的连接关系</a:t>
            </a:r>
            <a:endParaRPr lang="en-US" altLang="zh-CN" dirty="0"/>
          </a:p>
          <a:p>
            <a:pPr lvl="1"/>
            <a:r>
              <a:rPr lang="en-US" altLang="zh-CN" dirty="0"/>
              <a:t> </a:t>
            </a:r>
          </a:p>
          <a:p>
            <a:pPr lvl="1"/>
            <a:endParaRPr lang="en-US" altLang="zh-CN" dirty="0"/>
          </a:p>
          <a:p>
            <a:pPr lvl="1"/>
            <a:endParaRPr lang="en-US" altLang="zh-CN" dirty="0"/>
          </a:p>
        </p:txBody>
      </p:sp>
      <p:pic>
        <p:nvPicPr>
          <p:cNvPr id="4" name="图片 3">
            <a:extLst>
              <a:ext uri="{FF2B5EF4-FFF2-40B4-BE49-F238E27FC236}">
                <a16:creationId xmlns:a16="http://schemas.microsoft.com/office/drawing/2014/main" id="{38E766A9-49BB-42D6-863F-B9E67A999553}"/>
              </a:ext>
            </a:extLst>
          </p:cNvPr>
          <p:cNvPicPr>
            <a:picLocks noChangeAspect="1"/>
          </p:cNvPicPr>
          <p:nvPr/>
        </p:nvPicPr>
        <p:blipFill>
          <a:blip r:embed="rId3"/>
          <a:stretch>
            <a:fillRect/>
          </a:stretch>
        </p:blipFill>
        <p:spPr>
          <a:xfrm>
            <a:off x="1251128" y="5137893"/>
            <a:ext cx="9891199" cy="1456636"/>
          </a:xfrm>
          <a:prstGeom prst="rect">
            <a:avLst/>
          </a:prstGeom>
        </p:spPr>
      </p:pic>
    </p:spTree>
    <p:extLst>
      <p:ext uri="{BB962C8B-B14F-4D97-AF65-F5344CB8AC3E}">
        <p14:creationId xmlns:p14="http://schemas.microsoft.com/office/powerpoint/2010/main" val="35143645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箭头: 右 27">
            <a:extLst>
              <a:ext uri="{FF2B5EF4-FFF2-40B4-BE49-F238E27FC236}">
                <a16:creationId xmlns:a16="http://schemas.microsoft.com/office/drawing/2014/main" id="{41C5A04E-F79C-4372-9C26-13A4692EF6DC}"/>
              </a:ext>
            </a:extLst>
          </p:cNvPr>
          <p:cNvSpPr/>
          <p:nvPr/>
        </p:nvSpPr>
        <p:spPr>
          <a:xfrm rot="10800000">
            <a:off x="9557942" y="3865875"/>
            <a:ext cx="2634058" cy="916735"/>
          </a:xfrm>
          <a:prstGeom prst="rightArrow">
            <a:avLst/>
          </a:prstGeom>
          <a:solidFill>
            <a:schemeClr val="accent2">
              <a:lumMod val="60000"/>
              <a:lumOff val="40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3695287" cy="737438"/>
            <a:chOff x="330188" y="329522"/>
            <a:chExt cx="3695287" cy="737438"/>
          </a:xfrm>
        </p:grpSpPr>
        <p:sp>
          <p:nvSpPr>
            <p:cNvPr id="24" name="TextBox 62"/>
            <p:cNvSpPr txBox="1"/>
            <p:nvPr/>
          </p:nvSpPr>
          <p:spPr>
            <a:xfrm>
              <a:off x="351324" y="759183"/>
              <a:ext cx="3674151" cy="307777"/>
            </a:xfrm>
            <a:prstGeom prst="rect">
              <a:avLst/>
            </a:prstGeom>
            <a:noFill/>
            <a:effectLst/>
          </p:spPr>
          <p:txBody>
            <a:bodyPr wrap="square" rtlCol="0">
              <a:spAutoFit/>
            </a:bodyPr>
            <a:lstStyle/>
            <a:p>
              <a:r>
                <a:rPr lang="en-US" altLang="zh-CN" sz="1400" b="1" dirty="0" err="1"/>
                <a:t>Dative_with_infinitive</a:t>
              </a:r>
              <a:r>
                <a:rPr lang="en-US" altLang="zh-CN" sz="1400" b="1" dirty="0"/>
                <a:t> </a:t>
              </a:r>
              <a:r>
                <a:rPr lang="en-US" altLang="zh-CN" sz="1400" b="1" dirty="0" err="1"/>
                <a:t>cxn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3283670"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a:t>
              </a:r>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构式库具体实例</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sp>
        <p:nvSpPr>
          <p:cNvPr id="2" name="文本框 1">
            <a:extLst>
              <a:ext uri="{FF2B5EF4-FFF2-40B4-BE49-F238E27FC236}">
                <a16:creationId xmlns:a16="http://schemas.microsoft.com/office/drawing/2014/main" id="{67876A2B-2666-4BEA-A465-2F325B2333EF}"/>
              </a:ext>
            </a:extLst>
          </p:cNvPr>
          <p:cNvSpPr txBox="1"/>
          <p:nvPr/>
        </p:nvSpPr>
        <p:spPr>
          <a:xfrm>
            <a:off x="593574" y="1490200"/>
            <a:ext cx="10126007" cy="369332"/>
          </a:xfrm>
          <a:prstGeom prst="rect">
            <a:avLst/>
          </a:prstGeom>
          <a:noFill/>
        </p:spPr>
        <p:txBody>
          <a:bodyPr wrap="square" rtlCol="0">
            <a:spAutoFit/>
          </a:bodyPr>
          <a:lstStyle/>
          <a:p>
            <a:pPr marL="285750" indent="-285750">
              <a:buFont typeface="Wingdings" panose="05000000000000000000" pitchFamily="2" charset="2"/>
              <a:buChar char="p"/>
            </a:pPr>
            <a:r>
              <a:rPr lang="en-US" altLang="zh-CN" dirty="0"/>
              <a:t> </a:t>
            </a:r>
            <a:r>
              <a:rPr lang="pt-BR" altLang="zh-CN" dirty="0"/>
              <a:t>Ela deu [dinheiro</a:t>
            </a:r>
            <a:r>
              <a:rPr lang="pt-BR" altLang="zh-CN" baseline="-25000" dirty="0"/>
              <a:t>head</a:t>
            </a:r>
            <a:r>
              <a:rPr lang="pt-BR" altLang="zh-CN" dirty="0"/>
              <a:t>] [para mim viajar</a:t>
            </a:r>
            <a:r>
              <a:rPr lang="pt-BR" altLang="zh-CN" baseline="-25000" dirty="0"/>
              <a:t>para_Sinf</a:t>
            </a:r>
            <a:r>
              <a:rPr lang="pt-BR" altLang="zh-CN" dirty="0"/>
              <a:t>]</a:t>
            </a:r>
            <a:r>
              <a:rPr lang="zh-CN" altLang="en-US" dirty="0"/>
              <a:t>在</a:t>
            </a:r>
            <a:r>
              <a:rPr lang="en-US" altLang="zh-CN" dirty="0"/>
              <a:t>FN-Br</a:t>
            </a:r>
            <a:r>
              <a:rPr lang="zh-CN" altLang="en-US" dirty="0"/>
              <a:t>中的完全标注：</a:t>
            </a:r>
          </a:p>
        </p:txBody>
      </p:sp>
      <p:pic>
        <p:nvPicPr>
          <p:cNvPr id="6" name="图片 5">
            <a:extLst>
              <a:ext uri="{FF2B5EF4-FFF2-40B4-BE49-F238E27FC236}">
                <a16:creationId xmlns:a16="http://schemas.microsoft.com/office/drawing/2014/main" id="{4BF242D1-082A-4E92-820E-B989769D9665}"/>
              </a:ext>
            </a:extLst>
          </p:cNvPr>
          <p:cNvPicPr>
            <a:picLocks noChangeAspect="1"/>
          </p:cNvPicPr>
          <p:nvPr/>
        </p:nvPicPr>
        <p:blipFill>
          <a:blip r:embed="rId3"/>
          <a:stretch>
            <a:fillRect/>
          </a:stretch>
        </p:blipFill>
        <p:spPr>
          <a:xfrm>
            <a:off x="0" y="0"/>
            <a:ext cx="9560992" cy="6951612"/>
          </a:xfrm>
          <a:prstGeom prst="rect">
            <a:avLst/>
          </a:prstGeom>
        </p:spPr>
      </p:pic>
      <p:sp>
        <p:nvSpPr>
          <p:cNvPr id="7" name="箭头: 右 6">
            <a:extLst>
              <a:ext uri="{FF2B5EF4-FFF2-40B4-BE49-F238E27FC236}">
                <a16:creationId xmlns:a16="http://schemas.microsoft.com/office/drawing/2014/main" id="{C6E7553F-7DFC-459E-A2A7-74EF97751A19}"/>
              </a:ext>
            </a:extLst>
          </p:cNvPr>
          <p:cNvSpPr/>
          <p:nvPr/>
        </p:nvSpPr>
        <p:spPr>
          <a:xfrm rot="10800000">
            <a:off x="9666126" y="800119"/>
            <a:ext cx="1385208" cy="617875"/>
          </a:xfrm>
          <a:prstGeom prst="rightArrow">
            <a:avLst/>
          </a:prstGeom>
          <a:solidFill>
            <a:schemeClr val="bg1">
              <a:lumMod val="6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8" name="文本框 7">
            <a:extLst>
              <a:ext uri="{FF2B5EF4-FFF2-40B4-BE49-F238E27FC236}">
                <a16:creationId xmlns:a16="http://schemas.microsoft.com/office/drawing/2014/main" id="{8B1476D8-3FE4-4455-92F8-42F191F20B7E}"/>
              </a:ext>
            </a:extLst>
          </p:cNvPr>
          <p:cNvSpPr txBox="1"/>
          <p:nvPr/>
        </p:nvSpPr>
        <p:spPr>
          <a:xfrm>
            <a:off x="10055350" y="904968"/>
            <a:ext cx="1385208" cy="369332"/>
          </a:xfrm>
          <a:prstGeom prst="rect">
            <a:avLst/>
          </a:prstGeom>
          <a:noFill/>
        </p:spPr>
        <p:txBody>
          <a:bodyPr wrap="square" rtlCol="0">
            <a:spAutoFit/>
          </a:bodyPr>
          <a:lstStyle/>
          <a:p>
            <a:r>
              <a:rPr lang="en-US" altLang="zh-CN" dirty="0"/>
              <a:t>Sufficiency</a:t>
            </a:r>
            <a:endParaRPr lang="zh-CN" altLang="en-US" dirty="0"/>
          </a:p>
        </p:txBody>
      </p:sp>
      <p:sp>
        <p:nvSpPr>
          <p:cNvPr id="10" name="文本框 9">
            <a:extLst>
              <a:ext uri="{FF2B5EF4-FFF2-40B4-BE49-F238E27FC236}">
                <a16:creationId xmlns:a16="http://schemas.microsoft.com/office/drawing/2014/main" id="{B0BBAC17-C0ED-4A27-83DD-5C9C35E48D0D}"/>
              </a:ext>
            </a:extLst>
          </p:cNvPr>
          <p:cNvSpPr txBox="1"/>
          <p:nvPr/>
        </p:nvSpPr>
        <p:spPr>
          <a:xfrm>
            <a:off x="3331626" y="128510"/>
            <a:ext cx="6334499" cy="369332"/>
          </a:xfrm>
          <a:prstGeom prst="rect">
            <a:avLst/>
          </a:prstGeom>
          <a:noFill/>
        </p:spPr>
        <p:txBody>
          <a:bodyPr wrap="square" rtlCol="0">
            <a:spAutoFit/>
          </a:bodyPr>
          <a:lstStyle/>
          <a:p>
            <a:r>
              <a:rPr lang="en-US" altLang="zh-CN" dirty="0">
                <a:solidFill>
                  <a:srgbClr val="FF0000"/>
                </a:solidFill>
              </a:rPr>
              <a:t>She   give.past.3    money                 to            me.DAT    travel.inf   </a:t>
            </a:r>
            <a:endParaRPr lang="zh-CN" altLang="en-US" dirty="0">
              <a:solidFill>
                <a:srgbClr val="FF0000"/>
              </a:solidFill>
            </a:endParaRPr>
          </a:p>
        </p:txBody>
      </p:sp>
      <p:sp>
        <p:nvSpPr>
          <p:cNvPr id="11" name="箭头: 右 10">
            <a:extLst>
              <a:ext uri="{FF2B5EF4-FFF2-40B4-BE49-F238E27FC236}">
                <a16:creationId xmlns:a16="http://schemas.microsoft.com/office/drawing/2014/main" id="{65B4FAB6-1B7D-48F3-BC35-629267E2FCEE}"/>
              </a:ext>
            </a:extLst>
          </p:cNvPr>
          <p:cNvSpPr/>
          <p:nvPr/>
        </p:nvSpPr>
        <p:spPr>
          <a:xfrm rot="10800000">
            <a:off x="8740597" y="1261904"/>
            <a:ext cx="2970370" cy="916735"/>
          </a:xfrm>
          <a:prstGeom prst="rightArrow">
            <a:avLst/>
          </a:prstGeom>
          <a:solidFill>
            <a:schemeClr val="accent2">
              <a:lumMod val="60000"/>
              <a:lumOff val="40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3" name="矩形 12">
            <a:extLst>
              <a:ext uri="{FF2B5EF4-FFF2-40B4-BE49-F238E27FC236}">
                <a16:creationId xmlns:a16="http://schemas.microsoft.com/office/drawing/2014/main" id="{95DEF1D1-E7EB-4214-B2C2-E2E2790753FE}"/>
              </a:ext>
            </a:extLst>
          </p:cNvPr>
          <p:cNvSpPr/>
          <p:nvPr/>
        </p:nvSpPr>
        <p:spPr>
          <a:xfrm>
            <a:off x="3331626" y="1726781"/>
            <a:ext cx="6229366" cy="396320"/>
          </a:xfrm>
          <a:prstGeom prst="rect">
            <a:avLst/>
          </a:prstGeom>
          <a:noFill/>
          <a:ln w="25400">
            <a:solidFill>
              <a:schemeClr val="tx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2" name="文本框 11">
            <a:extLst>
              <a:ext uri="{FF2B5EF4-FFF2-40B4-BE49-F238E27FC236}">
                <a16:creationId xmlns:a16="http://schemas.microsoft.com/office/drawing/2014/main" id="{F30E3EB9-86D5-4A0F-BEF3-A57DC210D536}"/>
              </a:ext>
            </a:extLst>
          </p:cNvPr>
          <p:cNvSpPr txBox="1"/>
          <p:nvPr/>
        </p:nvSpPr>
        <p:spPr>
          <a:xfrm flipH="1">
            <a:off x="9818076" y="4139577"/>
            <a:ext cx="2373924" cy="369332"/>
          </a:xfrm>
          <a:prstGeom prst="rect">
            <a:avLst/>
          </a:prstGeom>
          <a:noFill/>
        </p:spPr>
        <p:txBody>
          <a:bodyPr wrap="square" rtlCol="0">
            <a:spAutoFit/>
          </a:bodyPr>
          <a:lstStyle/>
          <a:p>
            <a:r>
              <a:rPr lang="en-US" altLang="zh-CN" dirty="0"/>
              <a:t>Purpose</a:t>
            </a:r>
            <a:endParaRPr lang="zh-CN" altLang="en-US" dirty="0"/>
          </a:p>
        </p:txBody>
      </p:sp>
      <p:sp>
        <p:nvSpPr>
          <p:cNvPr id="27" name="箭头: 右 26">
            <a:extLst>
              <a:ext uri="{FF2B5EF4-FFF2-40B4-BE49-F238E27FC236}">
                <a16:creationId xmlns:a16="http://schemas.microsoft.com/office/drawing/2014/main" id="{64055691-4BCA-49BB-B330-353A65DBD565}"/>
              </a:ext>
            </a:extLst>
          </p:cNvPr>
          <p:cNvSpPr/>
          <p:nvPr/>
        </p:nvSpPr>
        <p:spPr>
          <a:xfrm rot="10800000">
            <a:off x="9101074" y="2599256"/>
            <a:ext cx="1618507" cy="750475"/>
          </a:xfrm>
          <a:prstGeom prst="rightArrow">
            <a:avLst/>
          </a:prstGeom>
          <a:solidFill>
            <a:schemeClr val="bg1">
              <a:lumMod val="6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4" name="文本框 13">
            <a:extLst>
              <a:ext uri="{FF2B5EF4-FFF2-40B4-BE49-F238E27FC236}">
                <a16:creationId xmlns:a16="http://schemas.microsoft.com/office/drawing/2014/main" id="{0E0BA0EB-5F93-40A2-9C13-43CCA84FA938}"/>
              </a:ext>
            </a:extLst>
          </p:cNvPr>
          <p:cNvSpPr txBox="1"/>
          <p:nvPr/>
        </p:nvSpPr>
        <p:spPr>
          <a:xfrm>
            <a:off x="9560992" y="2794090"/>
            <a:ext cx="1158589" cy="369332"/>
          </a:xfrm>
          <a:prstGeom prst="rect">
            <a:avLst/>
          </a:prstGeom>
          <a:noFill/>
        </p:spPr>
        <p:txBody>
          <a:bodyPr wrap="square" rtlCol="0">
            <a:spAutoFit/>
          </a:bodyPr>
          <a:lstStyle/>
          <a:p>
            <a:r>
              <a:rPr lang="en-US" altLang="zh-CN" dirty="0"/>
              <a:t>money</a:t>
            </a:r>
            <a:endParaRPr lang="zh-CN" altLang="en-US" dirty="0"/>
          </a:p>
        </p:txBody>
      </p:sp>
      <p:sp>
        <p:nvSpPr>
          <p:cNvPr id="29" name="文本框 28">
            <a:extLst>
              <a:ext uri="{FF2B5EF4-FFF2-40B4-BE49-F238E27FC236}">
                <a16:creationId xmlns:a16="http://schemas.microsoft.com/office/drawing/2014/main" id="{6028A9AE-B126-4871-8724-D9E421C015E6}"/>
              </a:ext>
            </a:extLst>
          </p:cNvPr>
          <p:cNvSpPr txBox="1"/>
          <p:nvPr/>
        </p:nvSpPr>
        <p:spPr>
          <a:xfrm flipH="1">
            <a:off x="9713392" y="1666814"/>
            <a:ext cx="2373924" cy="369332"/>
          </a:xfrm>
          <a:prstGeom prst="rect">
            <a:avLst/>
          </a:prstGeom>
          <a:noFill/>
        </p:spPr>
        <p:txBody>
          <a:bodyPr wrap="square" rtlCol="0">
            <a:spAutoFit/>
          </a:bodyPr>
          <a:lstStyle/>
          <a:p>
            <a:r>
              <a:rPr lang="en-US" altLang="zh-CN" dirty="0"/>
              <a:t>GIVING</a:t>
            </a:r>
            <a:endParaRPr lang="zh-CN" altLang="en-US" dirty="0"/>
          </a:p>
        </p:txBody>
      </p:sp>
      <p:sp>
        <p:nvSpPr>
          <p:cNvPr id="15" name="文本框 14">
            <a:extLst>
              <a:ext uri="{FF2B5EF4-FFF2-40B4-BE49-F238E27FC236}">
                <a16:creationId xmlns:a16="http://schemas.microsoft.com/office/drawing/2014/main" id="{74C2F1DE-CB8D-41DC-92B6-D0BB3911DDA9}"/>
              </a:ext>
            </a:extLst>
          </p:cNvPr>
          <p:cNvSpPr txBox="1"/>
          <p:nvPr/>
        </p:nvSpPr>
        <p:spPr>
          <a:xfrm>
            <a:off x="9417958" y="4640290"/>
            <a:ext cx="2964791" cy="369332"/>
          </a:xfrm>
          <a:prstGeom prst="rect">
            <a:avLst/>
          </a:prstGeom>
          <a:noFill/>
        </p:spPr>
        <p:txBody>
          <a:bodyPr wrap="square" rtlCol="0">
            <a:spAutoFit/>
          </a:bodyPr>
          <a:lstStyle/>
          <a:p>
            <a:r>
              <a:rPr lang="en-US" altLang="zh-CN" dirty="0"/>
              <a:t>Core FE</a:t>
            </a:r>
            <a:r>
              <a:rPr lang="zh-CN" altLang="en-US" dirty="0"/>
              <a:t>：</a:t>
            </a:r>
            <a:r>
              <a:rPr lang="en-US" altLang="zh-CN" dirty="0"/>
              <a:t>GOAL- </a:t>
            </a:r>
            <a:r>
              <a:rPr lang="en-US" altLang="zh-CN" dirty="0" err="1"/>
              <a:t>finalidade</a:t>
            </a:r>
            <a:endParaRPr lang="zh-CN" altLang="en-US" dirty="0"/>
          </a:p>
        </p:txBody>
      </p:sp>
      <p:sp>
        <p:nvSpPr>
          <p:cNvPr id="31" name="箭头: 右 30">
            <a:extLst>
              <a:ext uri="{FF2B5EF4-FFF2-40B4-BE49-F238E27FC236}">
                <a16:creationId xmlns:a16="http://schemas.microsoft.com/office/drawing/2014/main" id="{9F44606B-A5D7-4D53-9561-1A8C2D0B9A50}"/>
              </a:ext>
            </a:extLst>
          </p:cNvPr>
          <p:cNvSpPr/>
          <p:nvPr/>
        </p:nvSpPr>
        <p:spPr>
          <a:xfrm rot="10800000">
            <a:off x="9512689" y="5283324"/>
            <a:ext cx="1618507" cy="750475"/>
          </a:xfrm>
          <a:prstGeom prst="rightArrow">
            <a:avLst/>
          </a:prstGeom>
          <a:solidFill>
            <a:schemeClr val="bg1">
              <a:lumMod val="6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a16="http://schemas.microsoft.com/office/drawing/2014/main" id="{4EE69A9A-840C-4C6A-BFE6-AF08F7632260}"/>
              </a:ext>
            </a:extLst>
          </p:cNvPr>
          <p:cNvSpPr txBox="1"/>
          <p:nvPr/>
        </p:nvSpPr>
        <p:spPr>
          <a:xfrm>
            <a:off x="9872064" y="5485064"/>
            <a:ext cx="1158589" cy="369332"/>
          </a:xfrm>
          <a:prstGeom prst="rect">
            <a:avLst/>
          </a:prstGeom>
          <a:noFill/>
        </p:spPr>
        <p:txBody>
          <a:bodyPr wrap="square" rtlCol="0">
            <a:spAutoFit/>
          </a:bodyPr>
          <a:lstStyle/>
          <a:p>
            <a:r>
              <a:rPr lang="en-US" altLang="zh-CN" dirty="0"/>
              <a:t>TRAVEL</a:t>
            </a:r>
            <a:endParaRPr lang="zh-CN" altLang="en-US" dirty="0"/>
          </a:p>
        </p:txBody>
      </p:sp>
      <p:sp>
        <p:nvSpPr>
          <p:cNvPr id="16" name="文本框 15">
            <a:extLst>
              <a:ext uri="{FF2B5EF4-FFF2-40B4-BE49-F238E27FC236}">
                <a16:creationId xmlns:a16="http://schemas.microsoft.com/office/drawing/2014/main" id="{9D317F81-852D-4AFF-8B83-A726C7CEE43D}"/>
              </a:ext>
            </a:extLst>
          </p:cNvPr>
          <p:cNvSpPr txBox="1"/>
          <p:nvPr/>
        </p:nvSpPr>
        <p:spPr>
          <a:xfrm>
            <a:off x="9666124" y="5979534"/>
            <a:ext cx="2150737" cy="646331"/>
          </a:xfrm>
          <a:prstGeom prst="rect">
            <a:avLst/>
          </a:prstGeom>
          <a:noFill/>
        </p:spPr>
        <p:txBody>
          <a:bodyPr wrap="square" rtlCol="0">
            <a:spAutoFit/>
          </a:bodyPr>
          <a:lstStyle/>
          <a:p>
            <a:r>
              <a:rPr lang="en-US" altLang="zh-CN" dirty="0"/>
              <a:t>Core FE: TRAVELER- via</a:t>
            </a:r>
            <a:endParaRPr lang="zh-CN" altLang="en-US" dirty="0"/>
          </a:p>
        </p:txBody>
      </p:sp>
      <p:sp>
        <p:nvSpPr>
          <p:cNvPr id="17" name="矩形 16">
            <a:extLst>
              <a:ext uri="{FF2B5EF4-FFF2-40B4-BE49-F238E27FC236}">
                <a16:creationId xmlns:a16="http://schemas.microsoft.com/office/drawing/2014/main" id="{56FF3537-1156-4242-AE0C-C0D9912887E5}"/>
              </a:ext>
            </a:extLst>
          </p:cNvPr>
          <p:cNvSpPr/>
          <p:nvPr/>
        </p:nvSpPr>
        <p:spPr>
          <a:xfrm>
            <a:off x="0" y="1417995"/>
            <a:ext cx="993508" cy="308786"/>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3" name="矩形 32">
            <a:extLst>
              <a:ext uri="{FF2B5EF4-FFF2-40B4-BE49-F238E27FC236}">
                <a16:creationId xmlns:a16="http://schemas.microsoft.com/office/drawing/2014/main" id="{839D7A96-AD30-4062-A539-34BA75D3DE10}"/>
              </a:ext>
            </a:extLst>
          </p:cNvPr>
          <p:cNvSpPr/>
          <p:nvPr/>
        </p:nvSpPr>
        <p:spPr>
          <a:xfrm>
            <a:off x="-40768" y="2794090"/>
            <a:ext cx="1997348" cy="308786"/>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4" name="矩形 33">
            <a:extLst>
              <a:ext uri="{FF2B5EF4-FFF2-40B4-BE49-F238E27FC236}">
                <a16:creationId xmlns:a16="http://schemas.microsoft.com/office/drawing/2014/main" id="{21930B43-4654-4B79-B7A7-CA956208FD7A}"/>
              </a:ext>
            </a:extLst>
          </p:cNvPr>
          <p:cNvSpPr/>
          <p:nvPr/>
        </p:nvSpPr>
        <p:spPr>
          <a:xfrm>
            <a:off x="-1" y="4139577"/>
            <a:ext cx="2152357" cy="308786"/>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5" name="矩形 34">
            <a:extLst>
              <a:ext uri="{FF2B5EF4-FFF2-40B4-BE49-F238E27FC236}">
                <a16:creationId xmlns:a16="http://schemas.microsoft.com/office/drawing/2014/main" id="{D9CF98E2-62D1-4028-9952-920538CCF151}"/>
              </a:ext>
            </a:extLst>
          </p:cNvPr>
          <p:cNvSpPr/>
          <p:nvPr/>
        </p:nvSpPr>
        <p:spPr>
          <a:xfrm>
            <a:off x="-5166" y="5545594"/>
            <a:ext cx="1997348" cy="308786"/>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8" name="文本框 17">
            <a:extLst>
              <a:ext uri="{FF2B5EF4-FFF2-40B4-BE49-F238E27FC236}">
                <a16:creationId xmlns:a16="http://schemas.microsoft.com/office/drawing/2014/main" id="{1C361275-ED02-4CB1-AEC6-84FD07F0516D}"/>
              </a:ext>
            </a:extLst>
          </p:cNvPr>
          <p:cNvSpPr txBox="1"/>
          <p:nvPr/>
        </p:nvSpPr>
        <p:spPr>
          <a:xfrm>
            <a:off x="2631008" y="3458257"/>
            <a:ext cx="700618" cy="369332"/>
          </a:xfrm>
          <a:prstGeom prst="rect">
            <a:avLst/>
          </a:prstGeom>
          <a:noFill/>
        </p:spPr>
        <p:txBody>
          <a:bodyPr wrap="square" rtlCol="0">
            <a:spAutoFit/>
          </a:bodyPr>
          <a:lstStyle/>
          <a:p>
            <a:r>
              <a:rPr lang="en-US" altLang="zh-CN" b="1" dirty="0">
                <a:solidFill>
                  <a:srgbClr val="FF0000"/>
                </a:solidFill>
              </a:rPr>
              <a:t>LU</a:t>
            </a:r>
            <a:endParaRPr lang="zh-CN" altLang="en-US" b="1" dirty="0">
              <a:solidFill>
                <a:srgbClr val="FF0000"/>
              </a:solidFill>
            </a:endParaRPr>
          </a:p>
        </p:txBody>
      </p:sp>
    </p:spTree>
    <p:extLst>
      <p:ext uri="{BB962C8B-B14F-4D97-AF65-F5344CB8AC3E}">
        <p14:creationId xmlns:p14="http://schemas.microsoft.com/office/powerpoint/2010/main" val="13963437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rot="2700000">
            <a:off x="5017147" y="2058858"/>
            <a:ext cx="2924529" cy="29245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4500484" y="1542194"/>
            <a:ext cx="3957855" cy="3957855"/>
          </a:xfrm>
          <a:prstGeom prst="ellipse">
            <a:avLst/>
          </a:prstGeom>
          <a:noFill/>
          <a:ln w="28575">
            <a:solidFill>
              <a:srgbClr val="184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16" name="组合 15"/>
          <p:cNvGrpSpPr/>
          <p:nvPr/>
        </p:nvGrpSpPr>
        <p:grpSpPr>
          <a:xfrm>
            <a:off x="4950565" y="2141272"/>
            <a:ext cx="3094826" cy="2773962"/>
            <a:chOff x="4950565" y="2141272"/>
            <a:chExt cx="3094826" cy="2773962"/>
          </a:xfrm>
        </p:grpSpPr>
        <p:sp>
          <p:nvSpPr>
            <p:cNvPr id="17" name="椭圆 16"/>
            <p:cNvSpPr/>
            <p:nvPr/>
          </p:nvSpPr>
          <p:spPr>
            <a:xfrm>
              <a:off x="4950565" y="2141272"/>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8" name="椭圆 17"/>
            <p:cNvSpPr/>
            <p:nvPr/>
          </p:nvSpPr>
          <p:spPr>
            <a:xfrm>
              <a:off x="7893507" y="4763350"/>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9" name="组合 18"/>
          <p:cNvGrpSpPr/>
          <p:nvPr/>
        </p:nvGrpSpPr>
        <p:grpSpPr>
          <a:xfrm>
            <a:off x="4953229" y="2141272"/>
            <a:ext cx="3084220" cy="2798278"/>
            <a:chOff x="4953229" y="2141272"/>
            <a:chExt cx="3084220" cy="2798278"/>
          </a:xfrm>
        </p:grpSpPr>
        <p:sp>
          <p:nvSpPr>
            <p:cNvPr id="24" name="椭圆 23"/>
            <p:cNvSpPr/>
            <p:nvPr/>
          </p:nvSpPr>
          <p:spPr>
            <a:xfrm>
              <a:off x="4953229" y="4787666"/>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5" name="椭圆 24"/>
            <p:cNvSpPr/>
            <p:nvPr/>
          </p:nvSpPr>
          <p:spPr>
            <a:xfrm>
              <a:off x="7885565" y="2141272"/>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26" name="矩形 25"/>
          <p:cNvSpPr/>
          <p:nvPr/>
        </p:nvSpPr>
        <p:spPr>
          <a:xfrm>
            <a:off x="4817965" y="2983732"/>
            <a:ext cx="3210955" cy="1384995"/>
          </a:xfrm>
          <a:prstGeom prst="rect">
            <a:avLst/>
          </a:prstGeom>
          <a:ln>
            <a:noFill/>
          </a:ln>
        </p:spPr>
        <p:txBody>
          <a:bodyPr wrap="square">
            <a:spAutoFit/>
          </a:bodyPr>
          <a:lstStyle/>
          <a:p>
            <a:pPr algn="ctr"/>
            <a:r>
              <a:rPr lang="en-US" altLang="zh-CN" sz="2800" dirty="0">
                <a:solidFill>
                  <a:srgbClr val="18478F"/>
                </a:solidFill>
                <a:latin typeface="微软雅黑" panose="020B0503020204020204" pitchFamily="34" charset="-122"/>
                <a:ea typeface="微软雅黑" panose="020B0503020204020204" pitchFamily="34" charset="-122"/>
                <a:cs typeface="+mn-ea"/>
                <a:sym typeface="+mn-lt"/>
              </a:rPr>
              <a:t>FN-Br 2.0</a:t>
            </a:r>
            <a:r>
              <a:rPr lang="zh-CN" altLang="en-US" sz="2800" dirty="0">
                <a:solidFill>
                  <a:srgbClr val="18478F"/>
                </a:solidFill>
                <a:latin typeface="微软雅黑" panose="020B0503020204020204" pitchFamily="34" charset="-122"/>
                <a:ea typeface="微软雅黑" panose="020B0503020204020204" pitchFamily="34" charset="-122"/>
                <a:cs typeface="+mn-ea"/>
                <a:sym typeface="+mn-lt"/>
              </a:rPr>
              <a:t>的诞生</a:t>
            </a:r>
            <a:endParaRPr lang="en-US" altLang="zh-CN" sz="2800" dirty="0">
              <a:solidFill>
                <a:srgbClr val="18478F"/>
              </a:solidFill>
              <a:latin typeface="微软雅黑" panose="020B0503020204020204" pitchFamily="34" charset="-122"/>
              <a:ea typeface="微软雅黑" panose="020B0503020204020204" pitchFamily="34" charset="-122"/>
              <a:cs typeface="+mn-ea"/>
              <a:sym typeface="+mn-lt"/>
            </a:endParaRPr>
          </a:p>
          <a:p>
            <a:pPr algn="ctr"/>
            <a:r>
              <a:rPr lang="zh-CN" altLang="en-US" sz="2800" dirty="0">
                <a:solidFill>
                  <a:srgbClr val="18478F"/>
                </a:solidFill>
                <a:latin typeface="微软雅黑" panose="020B0503020204020204" pitchFamily="34" charset="-122"/>
                <a:ea typeface="微软雅黑" panose="020B0503020204020204" pitchFamily="34" charset="-122"/>
                <a:cs typeface="+mn-ea"/>
                <a:sym typeface="+mn-lt"/>
              </a:rPr>
              <a:t>及</a:t>
            </a:r>
            <a:endParaRPr lang="en-US" altLang="zh-CN" sz="2800" dirty="0">
              <a:solidFill>
                <a:srgbClr val="18478F"/>
              </a:solidFill>
              <a:latin typeface="微软雅黑" panose="020B0503020204020204" pitchFamily="34" charset="-122"/>
              <a:ea typeface="微软雅黑" panose="020B0503020204020204" pitchFamily="34" charset="-122"/>
              <a:cs typeface="+mn-ea"/>
              <a:sym typeface="+mn-lt"/>
            </a:endParaRPr>
          </a:p>
          <a:p>
            <a:pPr algn="ctr"/>
            <a:r>
              <a:rPr lang="zh-CN" altLang="en-US" sz="2800" dirty="0">
                <a:solidFill>
                  <a:srgbClr val="18478F"/>
                </a:solidFill>
                <a:latin typeface="微软雅黑" panose="020B0503020204020204" pitchFamily="34" charset="-122"/>
                <a:ea typeface="微软雅黑" panose="020B0503020204020204" pitchFamily="34" charset="-122"/>
                <a:cs typeface="+mn-ea"/>
                <a:sym typeface="+mn-lt"/>
              </a:rPr>
              <a:t>程序设计</a:t>
            </a:r>
            <a:endParaRPr lang="en-US" altLang="zh-CN" sz="2800"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rot="13500000">
            <a:off x="3197913" y="2850072"/>
            <a:ext cx="1342093" cy="1342095"/>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3366532" y="3033286"/>
            <a:ext cx="906017" cy="830997"/>
          </a:xfrm>
          <a:prstGeom prst="rect">
            <a:avLst/>
          </a:prstGeom>
        </p:spPr>
        <p:txBody>
          <a:bodyPr wrap="none">
            <a:spAutoFit/>
          </a:bodyPr>
          <a:lstStyle/>
          <a:p>
            <a:r>
              <a:rPr lang="en-US" altLang="zh-CN" sz="4800" dirty="0">
                <a:solidFill>
                  <a:prstClr val="white"/>
                </a:solidFill>
                <a:latin typeface="微软雅黑" panose="020B0503020204020204" pitchFamily="34" charset="-122"/>
                <a:ea typeface="微软雅黑" panose="020B0503020204020204" pitchFamily="34" charset="-122"/>
                <a:cs typeface="+mn-ea"/>
                <a:sym typeface="+mn-lt"/>
              </a:rPr>
              <a:t>02</a:t>
            </a:r>
            <a:endParaRPr lang="zh-CN" altLang="en-US" sz="4800" dirty="0">
              <a:solidFill>
                <a:prstClr val="white"/>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29628149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1000"/>
                                        <p:tgtEl>
                                          <p:spTgt spid="15"/>
                                        </p:tgtEl>
                                      </p:cBhvr>
                                    </p:animEffect>
                                  </p:childTnLst>
                                </p:cTn>
                              </p:par>
                              <p:par>
                                <p:cTn id="13" presetID="10" presetClass="entr" presetSubtype="0" fill="hold" nodeType="withEffect">
                                  <p:stCondLst>
                                    <p:cond delay="175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175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8" presetClass="emph" presetSubtype="0" repeatCount="indefinite" fill="hold" nodeType="withEffect">
                                  <p:stCondLst>
                                    <p:cond delay="1750"/>
                                  </p:stCondLst>
                                  <p:childTnLst>
                                    <p:animRot by="-21600000">
                                      <p:cBhvr>
                                        <p:cTn id="20" dur="2000" fill="hold"/>
                                        <p:tgtEl>
                                          <p:spTgt spid="19"/>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8" presetClass="emph" presetSubtype="0" repeatCount="indefinite" fill="hold" nodeType="withEffect">
                                  <p:stCondLst>
                                    <p:cond delay="1750"/>
                                  </p:stCondLst>
                                  <p:childTnLst>
                                    <p:animRot by="-21600000">
                                      <p:cBhvr>
                                        <p:cTn id="25" dur="2000" fill="hold"/>
                                        <p:tgtEl>
                                          <p:spTgt spid="16"/>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35" presetClass="path" presetSubtype="0" accel="50000" decel="50000" fill="hold" grpId="1" nodeType="withEffect">
                                  <p:stCondLst>
                                    <p:cond delay="2000"/>
                                  </p:stCondLst>
                                  <p:childTnLst>
                                    <p:animMotion origin="layout" path="M 0.1711 7.40741E-7 L -4.58333E-6 7.40741E-7 " pathEditMode="relative" rAng="0" ptsTypes="AA">
                                      <p:cBhvr>
                                        <p:cTn id="30" dur="2000" fill="hold"/>
                                        <p:tgtEl>
                                          <p:spTgt spid="28"/>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par>
                                <p:cTn id="36" presetID="53" presetClass="entr" presetSubtype="16" fill="hold" grpId="0" nodeType="withEffect">
                                  <p:stCondLst>
                                    <p:cond delay="30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6" grpId="0"/>
      <p:bldP spid="28" grpId="0" animBg="1"/>
      <p:bldP spid="28" grpId="1" animBg="1"/>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5393824" cy="737438"/>
            <a:chOff x="330188" y="329522"/>
            <a:chExt cx="5393824" cy="737438"/>
          </a:xfrm>
        </p:grpSpPr>
        <p:sp>
          <p:nvSpPr>
            <p:cNvPr id="24" name="TextBox 62"/>
            <p:cNvSpPr txBox="1"/>
            <p:nvPr/>
          </p:nvSpPr>
          <p:spPr>
            <a:xfrm>
              <a:off x="351324" y="759183"/>
              <a:ext cx="5372688" cy="307777"/>
            </a:xfrm>
            <a:prstGeom prst="rect">
              <a:avLst/>
            </a:prstGeom>
            <a:noFill/>
            <a:effectLst/>
          </p:spPr>
          <p:txBody>
            <a:bodyPr wrap="square" rtlCol="0">
              <a:spAutoFit/>
            </a:bodyPr>
            <a:lstStyle/>
            <a:p>
              <a:r>
                <a:rPr lang="en-US" altLang="zh-CN" sz="1400" b="1" dirty="0"/>
                <a:t>Modeling the continuity between grammar and the lexicon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5393824" cy="461665"/>
            </a:xfrm>
            <a:prstGeom prst="rect">
              <a:avLst/>
            </a:prstGeom>
          </p:spPr>
          <p:txBody>
            <a:bodyPr wrap="square">
              <a:spAutoFit/>
            </a:bodyPr>
            <a:lstStyle/>
            <a:p>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对语法和词库之间的连续性进行建模</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sp>
        <p:nvSpPr>
          <p:cNvPr id="2" name="文本框 1">
            <a:extLst>
              <a:ext uri="{FF2B5EF4-FFF2-40B4-BE49-F238E27FC236}">
                <a16:creationId xmlns:a16="http://schemas.microsoft.com/office/drawing/2014/main" id="{67876A2B-2666-4BEA-A465-2F325B2333EF}"/>
              </a:ext>
            </a:extLst>
          </p:cNvPr>
          <p:cNvSpPr txBox="1"/>
          <p:nvPr/>
        </p:nvSpPr>
        <p:spPr>
          <a:xfrm>
            <a:off x="593574" y="1490200"/>
            <a:ext cx="10472216" cy="369332"/>
          </a:xfrm>
          <a:prstGeom prst="rect">
            <a:avLst/>
          </a:prstGeom>
          <a:noFill/>
        </p:spPr>
        <p:txBody>
          <a:bodyPr wrap="square" rtlCol="0">
            <a:spAutoFit/>
          </a:bodyPr>
          <a:lstStyle/>
          <a:p>
            <a:pPr marL="285750" indent="-285750">
              <a:buFont typeface="Wingdings" panose="05000000000000000000" pitchFamily="2" charset="2"/>
              <a:buChar char="p"/>
            </a:pPr>
            <a:r>
              <a:rPr lang="en-US" altLang="zh-CN" dirty="0"/>
              <a:t> </a:t>
            </a:r>
            <a:r>
              <a:rPr lang="zh-CN" altLang="en-US" dirty="0"/>
              <a:t>构式语法：语法和词库之间存在连续性。也即词（甚至是语素），语法结构自身都可以看作是构式。</a:t>
            </a:r>
          </a:p>
        </p:txBody>
      </p:sp>
      <p:sp>
        <p:nvSpPr>
          <p:cNvPr id="3" name="矩形: 圆角 2">
            <a:extLst>
              <a:ext uri="{FF2B5EF4-FFF2-40B4-BE49-F238E27FC236}">
                <a16:creationId xmlns:a16="http://schemas.microsoft.com/office/drawing/2014/main" id="{A1182D8A-E936-44C2-9F0C-615C47C703A0}"/>
              </a:ext>
            </a:extLst>
          </p:cNvPr>
          <p:cNvSpPr/>
          <p:nvPr/>
        </p:nvSpPr>
        <p:spPr>
          <a:xfrm>
            <a:off x="1032997" y="2258409"/>
            <a:ext cx="7295078" cy="1849358"/>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 name="文本框 4">
            <a:extLst>
              <a:ext uri="{FF2B5EF4-FFF2-40B4-BE49-F238E27FC236}">
                <a16:creationId xmlns:a16="http://schemas.microsoft.com/office/drawing/2014/main" id="{F9603351-0030-424C-9B23-1D5D74D7E8DC}"/>
              </a:ext>
            </a:extLst>
          </p:cNvPr>
          <p:cNvSpPr txBox="1"/>
          <p:nvPr/>
        </p:nvSpPr>
        <p:spPr>
          <a:xfrm>
            <a:off x="802737" y="2165575"/>
            <a:ext cx="9141614" cy="2585323"/>
          </a:xfrm>
          <a:prstGeom prst="rect">
            <a:avLst/>
          </a:prstGeom>
          <a:noFill/>
        </p:spPr>
        <p:txBody>
          <a:bodyPr wrap="square" rtlCol="0">
            <a:spAutoFit/>
          </a:bodyPr>
          <a:lstStyle/>
          <a:p>
            <a:endParaRPr lang="en-US" altLang="zh-CN" dirty="0"/>
          </a:p>
          <a:p>
            <a:pPr lvl="1"/>
            <a:r>
              <a:rPr lang="en-US" altLang="zh-CN" dirty="0"/>
              <a:t>BCG</a:t>
            </a:r>
            <a:r>
              <a:rPr lang="zh-CN" altLang="en-US" dirty="0"/>
              <a:t>：</a:t>
            </a:r>
            <a:endParaRPr lang="en-US" altLang="zh-CN" dirty="0"/>
          </a:p>
          <a:p>
            <a:pPr lvl="1"/>
            <a:endParaRPr lang="en-US" altLang="zh-CN" dirty="0"/>
          </a:p>
          <a:p>
            <a:pPr lvl="1"/>
            <a:r>
              <a:rPr lang="en-US" altLang="zh-CN" dirty="0"/>
              <a:t> </a:t>
            </a:r>
            <a:r>
              <a:rPr lang="zh-CN" altLang="en-US" dirty="0"/>
              <a:t>分析对象：</a:t>
            </a:r>
            <a:r>
              <a:rPr lang="en-US" altLang="zh-CN" dirty="0"/>
              <a:t>fully lexical to the highly schematic</a:t>
            </a:r>
          </a:p>
          <a:p>
            <a:pPr lvl="1"/>
            <a:endParaRPr lang="en-US" altLang="zh-CN" dirty="0"/>
          </a:p>
          <a:p>
            <a:pPr lvl="1"/>
            <a:r>
              <a:rPr lang="zh-CN" altLang="en-US" dirty="0"/>
              <a:t>分析途径：复杂特征结构 </a:t>
            </a:r>
            <a:r>
              <a:rPr lang="en-US" altLang="zh-CN" dirty="0"/>
              <a:t>+ </a:t>
            </a:r>
            <a:r>
              <a:rPr lang="zh-CN" altLang="en-US" dirty="0"/>
              <a:t>价态描述 </a:t>
            </a:r>
            <a:r>
              <a:rPr lang="en-US" altLang="zh-CN" dirty="0"/>
              <a:t>+ </a:t>
            </a:r>
            <a:r>
              <a:rPr lang="zh-CN" altLang="en-US" dirty="0"/>
              <a:t>合一运算</a:t>
            </a:r>
            <a:endParaRPr lang="en-US" altLang="zh-CN" dirty="0"/>
          </a:p>
          <a:p>
            <a:pPr lvl="1"/>
            <a:endParaRPr lang="en-US" altLang="zh-CN" dirty="0"/>
          </a:p>
          <a:p>
            <a:pPr lvl="1"/>
            <a:endParaRPr lang="en-US" altLang="zh-CN" dirty="0"/>
          </a:p>
          <a:p>
            <a:pPr lvl="1"/>
            <a:endParaRPr lang="en-US" altLang="zh-CN" dirty="0"/>
          </a:p>
        </p:txBody>
      </p:sp>
      <p:sp>
        <p:nvSpPr>
          <p:cNvPr id="6" name="矩形 5">
            <a:extLst>
              <a:ext uri="{FF2B5EF4-FFF2-40B4-BE49-F238E27FC236}">
                <a16:creationId xmlns:a16="http://schemas.microsoft.com/office/drawing/2014/main" id="{DB398834-B2DE-4EED-8CEF-D4F9C9E0F62C}"/>
              </a:ext>
            </a:extLst>
          </p:cNvPr>
          <p:cNvSpPr/>
          <p:nvPr/>
        </p:nvSpPr>
        <p:spPr>
          <a:xfrm>
            <a:off x="1032997" y="4200601"/>
            <a:ext cx="9123315" cy="923330"/>
          </a:xfrm>
          <a:prstGeom prst="rect">
            <a:avLst/>
          </a:prstGeom>
          <a:noFill/>
        </p:spPr>
        <p:txBody>
          <a:bodyPr wrap="square" lIns="91440" tIns="45720" rIns="91440" bIns="45720">
            <a:spAutoFit/>
          </a:bodyPr>
          <a:lstStyle/>
          <a:p>
            <a:pPr algn="ctr"/>
            <a:r>
              <a:rPr lang="en-US" altLang="zh-CN" sz="5400" b="1" i="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What you see is what you get! </a:t>
            </a:r>
            <a:endParaRPr lang="zh-CN" altLang="en-US" sz="5400" b="1" i="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8" name="矩形: 圆角 7">
            <a:extLst>
              <a:ext uri="{FF2B5EF4-FFF2-40B4-BE49-F238E27FC236}">
                <a16:creationId xmlns:a16="http://schemas.microsoft.com/office/drawing/2014/main" id="{66584816-949C-4885-A60D-C39811C6F793}"/>
              </a:ext>
            </a:extLst>
          </p:cNvPr>
          <p:cNvSpPr/>
          <p:nvPr/>
        </p:nvSpPr>
        <p:spPr>
          <a:xfrm>
            <a:off x="2382936" y="5460131"/>
            <a:ext cx="8926928" cy="9233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注：构式学派并不否认构式内部存在差异，比如存在词汇构式与句法构式。</a:t>
            </a:r>
            <a:endParaRPr lang="en-US" altLang="zh-CN" dirty="0">
              <a:solidFill>
                <a:schemeClr val="tx1"/>
              </a:solidFill>
              <a:latin typeface="方正黑体简体" panose="02010601030101010101" pitchFamily="2" charset="-122"/>
              <a:ea typeface="方正黑体简体" panose="02010601030101010101" pitchFamily="2" charset="-122"/>
              <a:cs typeface="+mn-ea"/>
              <a:sym typeface="+mn-lt"/>
            </a:endParaRPr>
          </a:p>
          <a:p>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       构式似乎属于操作层面上的一套系统。</a:t>
            </a:r>
            <a:endParaRPr lang="en-US" altLang="zh-CN" dirty="0">
              <a:solidFill>
                <a:schemeClr val="tx1"/>
              </a:solidFill>
              <a:latin typeface="方正黑体简体" panose="02010601030101010101" pitchFamily="2" charset="-122"/>
              <a:ea typeface="方正黑体简体" panose="02010601030101010101" pitchFamily="2" charset="-122"/>
              <a:cs typeface="+mn-ea"/>
              <a:sym typeface="+mn-lt"/>
            </a:endParaRPr>
          </a:p>
          <a:p>
            <a:endParaRPr lang="zh-CN" altLang="en-US" dirty="0">
              <a:solidFill>
                <a:schemeClr val="tx1"/>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6118019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flipV="1">
            <a:off x="5630653" y="5777145"/>
            <a:ext cx="534742" cy="261310"/>
          </a:xfrm>
          <a:prstGeom prst="triangle">
            <a:avLst>
              <a:gd name="adj" fmla="val 50907"/>
            </a:avLst>
          </a:prstGeom>
          <a:solidFill>
            <a:srgbClr val="3B485B"/>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8" name="等腰三角形 7"/>
          <p:cNvSpPr/>
          <p:nvPr/>
        </p:nvSpPr>
        <p:spPr>
          <a:xfrm rot="7200000" flipV="1">
            <a:off x="4254995" y="3435430"/>
            <a:ext cx="534712" cy="261323"/>
          </a:xfrm>
          <a:prstGeom prst="triangle">
            <a:avLst>
              <a:gd name="adj" fmla="val 50907"/>
            </a:avLst>
          </a:prstGeom>
          <a:solidFill>
            <a:schemeClr val="tx2"/>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9" name="等腰三角形 8"/>
          <p:cNvSpPr/>
          <p:nvPr/>
        </p:nvSpPr>
        <p:spPr>
          <a:xfrm rot="14400000" flipV="1">
            <a:off x="6922720" y="3308125"/>
            <a:ext cx="534712" cy="261323"/>
          </a:xfrm>
          <a:prstGeom prst="triangle">
            <a:avLst>
              <a:gd name="adj" fmla="val 50907"/>
            </a:avLst>
          </a:prstGeom>
          <a:solidFill>
            <a:schemeClr val="tx2">
              <a:lumMod val="75000"/>
            </a:schemeClr>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 name="任意多边形 9"/>
          <p:cNvSpPr/>
          <p:nvPr/>
        </p:nvSpPr>
        <p:spPr>
          <a:xfrm>
            <a:off x="3413279" y="3639218"/>
            <a:ext cx="2459017" cy="2125563"/>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a:gsLst>
              <a:gs pos="0">
                <a:schemeClr val="bg1"/>
              </a:gs>
              <a:gs pos="100000">
                <a:schemeClr val="bg1">
                  <a:lumMod val="95000"/>
                </a:schemeClr>
              </a:gs>
            </a:gsLst>
            <a:lin ang="5400000" scaled="1"/>
          </a:gradFill>
          <a:ln w="25400">
            <a:gradFill flip="none" rotWithShape="1">
              <a:gsLst>
                <a:gs pos="0">
                  <a:schemeClr val="bg1"/>
                </a:gs>
                <a:gs pos="100000">
                  <a:schemeClr val="bg1">
                    <a:lumMod val="85000"/>
                  </a:schemeClr>
                </a:gs>
              </a:gsLst>
              <a:lin ang="2700000" scaled="1"/>
              <a:tileRect/>
            </a:gradFill>
          </a:ln>
          <a:effectLst>
            <a:outerShdw blurRad="127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1" name="任意多边形 10"/>
          <p:cNvSpPr/>
          <p:nvPr/>
        </p:nvSpPr>
        <p:spPr>
          <a:xfrm flipH="1">
            <a:off x="5906721" y="3635539"/>
            <a:ext cx="2459017" cy="2125563"/>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a:gsLst>
              <a:gs pos="0">
                <a:schemeClr val="bg1"/>
              </a:gs>
              <a:gs pos="100000">
                <a:schemeClr val="bg1">
                  <a:lumMod val="95000"/>
                </a:schemeClr>
              </a:gs>
            </a:gsLst>
            <a:lin ang="5400000" scaled="1"/>
          </a:gradFill>
          <a:ln w="25400">
            <a:gradFill>
              <a:gsLst>
                <a:gs pos="0">
                  <a:schemeClr val="bg1"/>
                </a:gs>
                <a:gs pos="100000">
                  <a:schemeClr val="bg1">
                    <a:lumMod val="85000"/>
                  </a:schemeClr>
                </a:gs>
              </a:gsLst>
              <a:lin ang="8100000" scaled="0"/>
            </a:gradFill>
          </a:ln>
          <a:effectLst>
            <a:outerShdw blurRad="127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2" name="任意多边形 11"/>
          <p:cNvSpPr/>
          <p:nvPr/>
        </p:nvSpPr>
        <p:spPr>
          <a:xfrm rot="14400000" flipH="1">
            <a:off x="4352149" y="2006351"/>
            <a:ext cx="2458888" cy="2125675"/>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a:gsLst>
              <a:gs pos="0">
                <a:schemeClr val="bg1"/>
              </a:gs>
              <a:gs pos="100000">
                <a:schemeClr val="bg1">
                  <a:lumMod val="95000"/>
                </a:schemeClr>
              </a:gs>
            </a:gsLst>
            <a:lin ang="5400000" scaled="1"/>
          </a:gradFill>
          <a:ln w="25400">
            <a:noFill/>
          </a:ln>
          <a:effectLst>
            <a:outerShdw blurRad="127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3" name="组合 12"/>
          <p:cNvGrpSpPr/>
          <p:nvPr/>
        </p:nvGrpSpPr>
        <p:grpSpPr>
          <a:xfrm>
            <a:off x="4300136" y="2467133"/>
            <a:ext cx="1671415" cy="1047097"/>
            <a:chOff x="4299023" y="1921477"/>
            <a:chExt cx="1671712" cy="1047339"/>
          </a:xfrm>
          <a:solidFill>
            <a:schemeClr val="accent1"/>
          </a:solidFill>
        </p:grpSpPr>
        <p:sp>
          <p:nvSpPr>
            <p:cNvPr id="14" name="任意多边形 13"/>
            <p:cNvSpPr/>
            <p:nvPr/>
          </p:nvSpPr>
          <p:spPr>
            <a:xfrm rot="15321110">
              <a:off x="4611209" y="1609291"/>
              <a:ext cx="1047339" cy="1671712"/>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18478F"/>
            </a:solidFill>
            <a:ln>
              <a:no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5" name="文本框 31"/>
            <p:cNvSpPr txBox="1"/>
            <p:nvPr/>
          </p:nvSpPr>
          <p:spPr>
            <a:xfrm>
              <a:off x="5091959" y="2124416"/>
              <a:ext cx="785133" cy="461644"/>
            </a:xfrm>
            <a:prstGeom prst="rect">
              <a:avLst/>
            </a:prstGeom>
            <a:noFill/>
          </p:spPr>
          <p:txBody>
            <a:bodyPr wrap="square" rtlCol="0">
              <a:spAutoFit/>
            </a:bodyPr>
            <a:lstStyle/>
            <a:p>
              <a:pPr algn="ctr"/>
              <a:r>
                <a:rPr lang="en-US" altLang="zh-CN" sz="2399" dirty="0">
                  <a:solidFill>
                    <a:prstClr val="white"/>
                  </a:solidFill>
                  <a:latin typeface="微软雅黑" panose="020B0503020204020204" pitchFamily="34" charset="-122"/>
                  <a:ea typeface="微软雅黑" panose="020B0503020204020204" pitchFamily="34" charset="-122"/>
                  <a:cs typeface="+mn-ea"/>
                  <a:sym typeface="+mn-lt"/>
                </a:rPr>
                <a:t>01</a:t>
              </a:r>
              <a:endParaRPr lang="zh-CN" altLang="en-US" sz="2399"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4" name="组合 15"/>
          <p:cNvGrpSpPr/>
          <p:nvPr/>
        </p:nvGrpSpPr>
        <p:grpSpPr>
          <a:xfrm>
            <a:off x="4376696" y="4828570"/>
            <a:ext cx="1239812" cy="1671325"/>
            <a:chOff x="4375595" y="4283461"/>
            <a:chExt cx="1240034" cy="1671712"/>
          </a:xfrm>
        </p:grpSpPr>
        <p:sp>
          <p:nvSpPr>
            <p:cNvPr id="17" name="任意多边形 16"/>
            <p:cNvSpPr/>
            <p:nvPr/>
          </p:nvSpPr>
          <p:spPr>
            <a:xfrm rot="8121110">
              <a:off x="4568290" y="4283461"/>
              <a:ext cx="1047339" cy="1671712"/>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18478F"/>
            </a:solidFill>
            <a:ln>
              <a:no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8" name="文本框 32"/>
            <p:cNvSpPr txBox="1"/>
            <p:nvPr/>
          </p:nvSpPr>
          <p:spPr>
            <a:xfrm>
              <a:off x="4375595" y="4611140"/>
              <a:ext cx="785133" cy="461644"/>
            </a:xfrm>
            <a:prstGeom prst="rect">
              <a:avLst/>
            </a:prstGeom>
            <a:noFill/>
          </p:spPr>
          <p:txBody>
            <a:bodyPr wrap="square" rtlCol="0">
              <a:spAutoFit/>
            </a:bodyPr>
            <a:lstStyle/>
            <a:p>
              <a:pPr algn="ctr"/>
              <a:r>
                <a:rPr lang="en-US" altLang="zh-CN" sz="2399" dirty="0">
                  <a:solidFill>
                    <a:prstClr val="white"/>
                  </a:solidFill>
                  <a:latin typeface="微软雅黑" panose="020B0503020204020204" pitchFamily="34" charset="-122"/>
                  <a:ea typeface="微软雅黑" panose="020B0503020204020204" pitchFamily="34" charset="-122"/>
                  <a:cs typeface="+mn-ea"/>
                  <a:sym typeface="+mn-lt"/>
                </a:rPr>
                <a:t>03</a:t>
              </a:r>
              <a:endParaRPr lang="zh-CN" altLang="en-US" sz="2399"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5" name="组合 18"/>
          <p:cNvGrpSpPr/>
          <p:nvPr/>
        </p:nvGrpSpPr>
        <p:grpSpPr>
          <a:xfrm>
            <a:off x="6858100" y="3422099"/>
            <a:ext cx="1047151" cy="1671325"/>
            <a:chOff x="6857441" y="2876664"/>
            <a:chExt cx="1047339" cy="1671712"/>
          </a:xfrm>
        </p:grpSpPr>
        <p:sp>
          <p:nvSpPr>
            <p:cNvPr id="20" name="任意多边形 19"/>
            <p:cNvSpPr/>
            <p:nvPr/>
          </p:nvSpPr>
          <p:spPr>
            <a:xfrm rot="921110">
              <a:off x="6857441" y="2876664"/>
              <a:ext cx="1047339" cy="1671712"/>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18478F"/>
            </a:solidFill>
            <a:ln>
              <a:no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1" name="文本框 33"/>
            <p:cNvSpPr txBox="1"/>
            <p:nvPr/>
          </p:nvSpPr>
          <p:spPr>
            <a:xfrm>
              <a:off x="6964271" y="3614308"/>
              <a:ext cx="785133" cy="461644"/>
            </a:xfrm>
            <a:prstGeom prst="rect">
              <a:avLst/>
            </a:prstGeom>
            <a:noFill/>
          </p:spPr>
          <p:txBody>
            <a:bodyPr wrap="square" rtlCol="0">
              <a:spAutoFit/>
            </a:bodyPr>
            <a:lstStyle/>
            <a:p>
              <a:pPr algn="ctr"/>
              <a:r>
                <a:rPr lang="en-US" altLang="zh-CN" sz="2399" dirty="0">
                  <a:solidFill>
                    <a:prstClr val="white"/>
                  </a:solidFill>
                  <a:latin typeface="微软雅黑" panose="020B0503020204020204" pitchFamily="34" charset="-122"/>
                  <a:ea typeface="微软雅黑" panose="020B0503020204020204" pitchFamily="34" charset="-122"/>
                  <a:cs typeface="+mn-ea"/>
                  <a:sym typeface="+mn-lt"/>
                </a:rPr>
                <a:t>02</a:t>
              </a:r>
              <a:endParaRPr lang="zh-CN" altLang="en-US" sz="2399"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22" name="文本框 51"/>
          <p:cNvSpPr txBox="1"/>
          <p:nvPr/>
        </p:nvSpPr>
        <p:spPr>
          <a:xfrm>
            <a:off x="5280162" y="3430161"/>
            <a:ext cx="1295799" cy="399981"/>
          </a:xfrm>
          <a:prstGeom prst="rect">
            <a:avLst/>
          </a:prstGeom>
          <a:noFill/>
        </p:spPr>
        <p:txBody>
          <a:bodyPr wrap="square" rtlCol="0">
            <a:spAutoFit/>
          </a:bodyPr>
          <a:lstStyle/>
          <a:p>
            <a:r>
              <a:rPr lang="en-US" altLang="zh-CN" sz="1999" b="1" dirty="0">
                <a:solidFill>
                  <a:srgbClr val="18478F"/>
                </a:solidFill>
                <a:latin typeface="微软雅黑" panose="020B0503020204020204" pitchFamily="34" charset="-122"/>
                <a:ea typeface="微软雅黑" panose="020B0503020204020204" pitchFamily="34" charset="-122"/>
                <a:cs typeface="+mn-ea"/>
                <a:sym typeface="+mn-lt"/>
              </a:rPr>
              <a:t>Frames</a:t>
            </a:r>
            <a:endParaRPr lang="zh-CN" altLang="en-US" sz="1999" b="1"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23" name="文本框 52"/>
          <p:cNvSpPr txBox="1"/>
          <p:nvPr/>
        </p:nvSpPr>
        <p:spPr>
          <a:xfrm>
            <a:off x="3907445" y="4651409"/>
            <a:ext cx="2017903" cy="399981"/>
          </a:xfrm>
          <a:prstGeom prst="rect">
            <a:avLst/>
          </a:prstGeom>
          <a:noFill/>
        </p:spPr>
        <p:txBody>
          <a:bodyPr wrap="square" rtlCol="0">
            <a:spAutoFit/>
          </a:bodyPr>
          <a:lstStyle/>
          <a:p>
            <a:r>
              <a:rPr lang="en-US" altLang="zh-CN" sz="1999" b="1" dirty="0">
                <a:solidFill>
                  <a:srgbClr val="18478F"/>
                </a:solidFill>
                <a:latin typeface="微软雅黑" panose="020B0503020204020204" pitchFamily="34" charset="-122"/>
                <a:ea typeface="微软雅黑" panose="020B0503020204020204" pitchFamily="34" charset="-122"/>
                <a:cs typeface="+mn-ea"/>
                <a:sym typeface="+mn-lt"/>
              </a:rPr>
              <a:t>Constructions</a:t>
            </a:r>
            <a:endParaRPr lang="zh-CN" altLang="en-US" sz="1999" b="1"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24" name="文本框 53"/>
          <p:cNvSpPr txBox="1"/>
          <p:nvPr/>
        </p:nvSpPr>
        <p:spPr>
          <a:xfrm>
            <a:off x="6122162" y="5257707"/>
            <a:ext cx="1792540" cy="399981"/>
          </a:xfrm>
          <a:prstGeom prst="rect">
            <a:avLst/>
          </a:prstGeom>
          <a:noFill/>
        </p:spPr>
        <p:txBody>
          <a:bodyPr wrap="square" rtlCol="0">
            <a:spAutoFit/>
          </a:bodyPr>
          <a:lstStyle/>
          <a:p>
            <a:r>
              <a:rPr lang="en-US" altLang="zh-CN" sz="1999" b="1" dirty="0">
                <a:solidFill>
                  <a:srgbClr val="18478F"/>
                </a:solidFill>
                <a:latin typeface="微软雅黑" panose="020B0503020204020204" pitchFamily="34" charset="-122"/>
                <a:ea typeface="微软雅黑" panose="020B0503020204020204" pitchFamily="34" charset="-122"/>
                <a:cs typeface="+mn-ea"/>
                <a:sym typeface="+mn-lt"/>
              </a:rPr>
              <a:t>Lexical Units</a:t>
            </a:r>
            <a:endParaRPr lang="zh-CN" altLang="en-US" sz="1999" b="1" dirty="0">
              <a:solidFill>
                <a:srgbClr val="18478F"/>
              </a:solidFill>
              <a:latin typeface="微软雅黑" panose="020B0503020204020204" pitchFamily="34" charset="-122"/>
              <a:ea typeface="微软雅黑" panose="020B0503020204020204" pitchFamily="34" charset="-122"/>
              <a:cs typeface="+mn-ea"/>
              <a:sym typeface="+mn-lt"/>
            </a:endParaRPr>
          </a:p>
        </p:txBody>
      </p:sp>
      <p:grpSp>
        <p:nvGrpSpPr>
          <p:cNvPr id="6" name="组合 24"/>
          <p:cNvGrpSpPr/>
          <p:nvPr/>
        </p:nvGrpSpPr>
        <p:grpSpPr>
          <a:xfrm>
            <a:off x="1320321" y="3615145"/>
            <a:ext cx="3119864" cy="1541355"/>
            <a:chOff x="1318674" y="3069754"/>
            <a:chExt cx="3120421" cy="1541712"/>
          </a:xfrm>
        </p:grpSpPr>
        <p:sp>
          <p:nvSpPr>
            <p:cNvPr id="26" name="任意多边形 25"/>
            <p:cNvSpPr/>
            <p:nvPr/>
          </p:nvSpPr>
          <p:spPr>
            <a:xfrm rot="5400000" flipH="1">
              <a:off x="1566832" y="2933868"/>
              <a:ext cx="1488088" cy="1808019"/>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 fmla="*/ 1616857 w 1616857"/>
                <a:gd name="connsiteY0" fmla="*/ 2249715 h 2249715"/>
                <a:gd name="connsiteX1" fmla="*/ 1616857 w 1616857"/>
                <a:gd name="connsiteY1" fmla="*/ 1 h 2249715"/>
                <a:gd name="connsiteX2" fmla="*/ 1 w 1616857"/>
                <a:gd name="connsiteY2" fmla="*/ 0 h 2249715"/>
              </a:gdLst>
              <a:ahLst/>
              <a:cxnLst>
                <a:cxn ang="0">
                  <a:pos x="connsiteX0" y="connsiteY0"/>
                </a:cxn>
                <a:cxn ang="0">
                  <a:pos x="connsiteX1" y="connsiteY1"/>
                </a:cxn>
                <a:cxn ang="0">
                  <a:pos x="connsiteX2" y="connsiteY2"/>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7" name="椭圆 26"/>
            <p:cNvSpPr/>
            <p:nvPr/>
          </p:nvSpPr>
          <p:spPr>
            <a:xfrm rot="5400000" flipH="1">
              <a:off x="4377801" y="4550172"/>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8" name="椭圆 27"/>
            <p:cNvSpPr/>
            <p:nvPr/>
          </p:nvSpPr>
          <p:spPr>
            <a:xfrm rot="5400000" flipH="1">
              <a:off x="1316612" y="3071816"/>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cxnSp>
          <p:nvCxnSpPr>
            <p:cNvPr id="29" name="直接连接符 28"/>
            <p:cNvCxnSpPr>
              <a:stCxn id="26" idx="2"/>
            </p:cNvCxnSpPr>
            <p:nvPr/>
          </p:nvCxnSpPr>
          <p:spPr>
            <a:xfrm>
              <a:off x="3214886" y="4581921"/>
              <a:ext cx="1152128" cy="1"/>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3" name="组合 29"/>
          <p:cNvGrpSpPr/>
          <p:nvPr/>
        </p:nvGrpSpPr>
        <p:grpSpPr>
          <a:xfrm>
            <a:off x="5967917" y="2073788"/>
            <a:ext cx="4295296" cy="739762"/>
            <a:chOff x="5967100" y="1528041"/>
            <a:chExt cx="4296062" cy="739934"/>
          </a:xfrm>
        </p:grpSpPr>
        <p:sp>
          <p:nvSpPr>
            <p:cNvPr id="31" name="任意多边形 30"/>
            <p:cNvSpPr/>
            <p:nvPr/>
          </p:nvSpPr>
          <p:spPr>
            <a:xfrm rot="5400000">
              <a:off x="6625879" y="986999"/>
              <a:ext cx="666846" cy="1808019"/>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 fmla="*/ 1616857 w 1616857"/>
                <a:gd name="connsiteY0" fmla="*/ 2249715 h 2249715"/>
                <a:gd name="connsiteX1" fmla="*/ 1616857 w 1616857"/>
                <a:gd name="connsiteY1" fmla="*/ 1 h 2249715"/>
                <a:gd name="connsiteX2" fmla="*/ 1 w 1616857"/>
                <a:gd name="connsiteY2" fmla="*/ 0 h 2249715"/>
              </a:gdLst>
              <a:ahLst/>
              <a:cxnLst>
                <a:cxn ang="0">
                  <a:pos x="connsiteX0" y="connsiteY0"/>
                </a:cxn>
                <a:cxn ang="0">
                  <a:pos x="connsiteX1" y="connsiteY1"/>
                </a:cxn>
                <a:cxn ang="0">
                  <a:pos x="connsiteX2" y="connsiteY2"/>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2" name="椭圆 31"/>
            <p:cNvSpPr/>
            <p:nvPr/>
          </p:nvSpPr>
          <p:spPr>
            <a:xfrm rot="5400000" flipH="1">
              <a:off x="10201868" y="1525835"/>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3" name="椭圆 32"/>
            <p:cNvSpPr/>
            <p:nvPr/>
          </p:nvSpPr>
          <p:spPr>
            <a:xfrm rot="5400000" flipH="1">
              <a:off x="5965038" y="2202414"/>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cxnSp>
          <p:nvCxnSpPr>
            <p:cNvPr id="34" name="直接连接符 33"/>
            <p:cNvCxnSpPr/>
            <p:nvPr/>
          </p:nvCxnSpPr>
          <p:spPr>
            <a:xfrm>
              <a:off x="7863312" y="1557585"/>
              <a:ext cx="2336350" cy="0"/>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组合 34"/>
          <p:cNvGrpSpPr/>
          <p:nvPr/>
        </p:nvGrpSpPr>
        <p:grpSpPr>
          <a:xfrm>
            <a:off x="7103936" y="4393177"/>
            <a:ext cx="2951800" cy="739762"/>
            <a:chOff x="7103319" y="3847966"/>
            <a:chExt cx="2952327" cy="739934"/>
          </a:xfrm>
        </p:grpSpPr>
        <p:sp>
          <p:nvSpPr>
            <p:cNvPr id="36" name="任意多边形 35"/>
            <p:cNvSpPr/>
            <p:nvPr/>
          </p:nvSpPr>
          <p:spPr>
            <a:xfrm rot="5400000">
              <a:off x="7498068" y="3570955"/>
              <a:ext cx="666846" cy="1279958"/>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 fmla="*/ 1616857 w 1616857"/>
                <a:gd name="connsiteY0" fmla="*/ 2249715 h 2249715"/>
                <a:gd name="connsiteX1" fmla="*/ 1616857 w 1616857"/>
                <a:gd name="connsiteY1" fmla="*/ 1 h 2249715"/>
                <a:gd name="connsiteX2" fmla="*/ 1 w 1616857"/>
                <a:gd name="connsiteY2" fmla="*/ 0 h 2249715"/>
              </a:gdLst>
              <a:ahLst/>
              <a:cxnLst>
                <a:cxn ang="0">
                  <a:pos x="connsiteX0" y="connsiteY0"/>
                </a:cxn>
                <a:cxn ang="0">
                  <a:pos x="connsiteX1" y="connsiteY1"/>
                </a:cxn>
                <a:cxn ang="0">
                  <a:pos x="connsiteX2" y="connsiteY2"/>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7" name="椭圆 36"/>
            <p:cNvSpPr/>
            <p:nvPr/>
          </p:nvSpPr>
          <p:spPr>
            <a:xfrm rot="5400000" flipH="1">
              <a:off x="9994352" y="3845760"/>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8" name="椭圆 37"/>
            <p:cNvSpPr/>
            <p:nvPr/>
          </p:nvSpPr>
          <p:spPr>
            <a:xfrm rot="5400000" flipH="1">
              <a:off x="7101257" y="4522339"/>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cxnSp>
          <p:nvCxnSpPr>
            <p:cNvPr id="39" name="直接连接符 38"/>
            <p:cNvCxnSpPr/>
            <p:nvPr/>
          </p:nvCxnSpPr>
          <p:spPr>
            <a:xfrm>
              <a:off x="8471470" y="3877510"/>
              <a:ext cx="1492211" cy="0"/>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39"/>
          <p:cNvGrpSpPr/>
          <p:nvPr/>
        </p:nvGrpSpPr>
        <p:grpSpPr>
          <a:xfrm>
            <a:off x="7895879" y="2103324"/>
            <a:ext cx="4296121" cy="2086235"/>
            <a:chOff x="7895406" y="1557586"/>
            <a:chExt cx="2846957" cy="2086722"/>
          </a:xfrm>
        </p:grpSpPr>
        <p:sp>
          <p:nvSpPr>
            <p:cNvPr id="41" name="文本框 91"/>
            <p:cNvSpPr txBox="1"/>
            <p:nvPr/>
          </p:nvSpPr>
          <p:spPr>
            <a:xfrm>
              <a:off x="7895406" y="1557586"/>
              <a:ext cx="1977933" cy="338505"/>
            </a:xfrm>
            <a:prstGeom prst="rect">
              <a:avLst/>
            </a:prstGeom>
            <a:noFill/>
          </p:spPr>
          <p:txBody>
            <a:bodyPr wrap="square" rtlCol="0">
              <a:spAutoFit/>
            </a:bodyPr>
            <a:lstStyle/>
            <a:p>
              <a:r>
                <a:rPr lang="zh-CN" altLang="en-US" sz="1599" dirty="0">
                  <a:solidFill>
                    <a:srgbClr val="18478F"/>
                  </a:solidFill>
                  <a:latin typeface="微软雅黑" panose="020B0503020204020204" pitchFamily="34" charset="-122"/>
                  <a:ea typeface="微软雅黑" panose="020B0503020204020204" pitchFamily="34" charset="-122"/>
                  <a:cs typeface="+mn-ea"/>
                  <a:sym typeface="+mn-lt"/>
                </a:rPr>
                <a:t>对</a:t>
              </a:r>
              <a:r>
                <a:rPr lang="en-US" altLang="zh-CN" sz="1599" dirty="0">
                  <a:solidFill>
                    <a:srgbClr val="18478F"/>
                  </a:solidFill>
                  <a:latin typeface="微软雅黑" panose="020B0503020204020204" pitchFamily="34" charset="-122"/>
                  <a:ea typeface="微软雅黑" panose="020B0503020204020204" pitchFamily="34" charset="-122"/>
                  <a:cs typeface="+mn-ea"/>
                  <a:sym typeface="+mn-lt"/>
                </a:rPr>
                <a:t>Frame</a:t>
              </a:r>
              <a:r>
                <a:rPr lang="zh-CN" altLang="en-US" sz="1599" dirty="0">
                  <a:solidFill>
                    <a:srgbClr val="18478F"/>
                  </a:solidFill>
                  <a:latin typeface="微软雅黑" panose="020B0503020204020204" pitchFamily="34" charset="-122"/>
                  <a:ea typeface="微软雅黑" panose="020B0503020204020204" pitchFamily="34" charset="-122"/>
                  <a:cs typeface="+mn-ea"/>
                  <a:sym typeface="+mn-lt"/>
                </a:rPr>
                <a:t>的描写</a:t>
              </a:r>
            </a:p>
          </p:txBody>
        </p:sp>
        <p:sp>
          <p:nvSpPr>
            <p:cNvPr id="42" name="矩形 47"/>
            <p:cNvSpPr>
              <a:spLocks noChangeArrowheads="1"/>
            </p:cNvSpPr>
            <p:nvPr/>
          </p:nvSpPr>
          <p:spPr bwMode="auto">
            <a:xfrm>
              <a:off x="7941856" y="1917627"/>
              <a:ext cx="2800507" cy="1726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2" tIns="34276" rIns="68552" bIns="34276">
              <a:spAutoFit/>
            </a:bodyPr>
            <a:lstStyle/>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名字</a:t>
              </a:r>
              <a:r>
                <a:rPr lang="en-US" altLang="zh-CN" sz="1200" b="1" dirty="0">
                  <a:latin typeface="微软雅黑" panose="020B0503020204020204" pitchFamily="34" charset="-122"/>
                  <a:ea typeface="微软雅黑" panose="020B0503020204020204" pitchFamily="34" charset="-122"/>
                  <a:cs typeface="+mn-ea"/>
                  <a:sym typeface="+mn-lt"/>
                </a:rPr>
                <a:t>name</a:t>
              </a:r>
              <a:r>
                <a:rPr lang="zh-CN" altLang="en-US" sz="1200" b="1" dirty="0">
                  <a:latin typeface="微软雅黑" panose="020B0503020204020204" pitchFamily="34" charset="-122"/>
                  <a:ea typeface="微软雅黑" panose="020B0503020204020204" pitchFamily="34" charset="-122"/>
                  <a:cs typeface="+mn-ea"/>
                  <a:sym typeface="+mn-lt"/>
                </a:rPr>
                <a:t>、定义</a:t>
              </a:r>
              <a:r>
                <a:rPr lang="en-US" altLang="zh-CN" sz="1200" b="1" dirty="0">
                  <a:latin typeface="微软雅黑" panose="020B0503020204020204" pitchFamily="34" charset="-122"/>
                  <a:ea typeface="微软雅黑" panose="020B0503020204020204" pitchFamily="34" charset="-122"/>
                  <a:cs typeface="+mn-ea"/>
                  <a:sym typeface="+mn-lt"/>
                </a:rPr>
                <a:t>definition</a:t>
              </a:r>
            </a:p>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例子 </a:t>
              </a:r>
              <a:r>
                <a:rPr lang="en-US" altLang="zh-CN" sz="1200" b="1" dirty="0">
                  <a:latin typeface="微软雅黑" panose="020B0503020204020204" pitchFamily="34" charset="-122"/>
                  <a:ea typeface="微软雅黑" panose="020B0503020204020204" pitchFamily="34" charset="-122"/>
                  <a:cs typeface="+mn-ea"/>
                  <a:sym typeface="+mn-lt"/>
                </a:rPr>
                <a:t>examples</a:t>
              </a:r>
            </a:p>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框架元素</a:t>
              </a:r>
              <a:r>
                <a:rPr lang="en-US" altLang="zh-CN" sz="1200" b="1" dirty="0">
                  <a:latin typeface="微软雅黑" panose="020B0503020204020204" pitchFamily="34" charset="-122"/>
                  <a:ea typeface="微软雅黑" panose="020B0503020204020204" pitchFamily="34" charset="-122"/>
                  <a:cs typeface="+mn-ea"/>
                  <a:sym typeface="+mn-lt"/>
                </a:rPr>
                <a:t>Fes</a:t>
              </a:r>
            </a:p>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框架内部或外部关系 </a:t>
              </a:r>
              <a:r>
                <a:rPr lang="en-US" altLang="zh-CN" sz="1200" b="1" dirty="0">
                  <a:latin typeface="微软雅黑" panose="020B0503020204020204" pitchFamily="34" charset="-122"/>
                  <a:ea typeface="微软雅黑" panose="020B0503020204020204" pitchFamily="34" charset="-122"/>
                  <a:cs typeface="+mn-ea"/>
                  <a:sym typeface="+mn-lt"/>
                </a:rPr>
                <a:t>internal &amp; external relation</a:t>
              </a:r>
            </a:p>
            <a:p>
              <a:pPr marL="171450" indent="-171450">
                <a:lnSpc>
                  <a:spcPct val="130000"/>
                </a:lnSpc>
                <a:spcBef>
                  <a:spcPct val="0"/>
                </a:spcBef>
                <a:buFont typeface="Arial" panose="020B0604020202020204" pitchFamily="34" charset="0"/>
                <a:buChar char="•"/>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ct val="130000"/>
                </a:lnSpc>
                <a:spcBef>
                  <a:spcPct val="0"/>
                </a:spcBef>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5" name="组合 42"/>
          <p:cNvGrpSpPr/>
          <p:nvPr/>
        </p:nvGrpSpPr>
        <p:grpSpPr>
          <a:xfrm>
            <a:off x="8522727" y="4462283"/>
            <a:ext cx="2360647" cy="1624938"/>
            <a:chOff x="8486666" y="3915011"/>
            <a:chExt cx="2361069" cy="1625316"/>
          </a:xfrm>
        </p:grpSpPr>
        <p:sp>
          <p:nvSpPr>
            <p:cNvPr id="44" name="文本框 112"/>
            <p:cNvSpPr txBox="1"/>
            <p:nvPr/>
          </p:nvSpPr>
          <p:spPr>
            <a:xfrm>
              <a:off x="8486666" y="3915011"/>
              <a:ext cx="1754334" cy="338505"/>
            </a:xfrm>
            <a:prstGeom prst="rect">
              <a:avLst/>
            </a:prstGeom>
            <a:noFill/>
          </p:spPr>
          <p:txBody>
            <a:bodyPr wrap="square" rtlCol="0">
              <a:spAutoFit/>
            </a:bodyPr>
            <a:lstStyle/>
            <a:p>
              <a:r>
                <a:rPr lang="zh-CN" altLang="en-US" sz="1599" dirty="0">
                  <a:solidFill>
                    <a:srgbClr val="18478F"/>
                  </a:solidFill>
                  <a:latin typeface="微软雅黑" panose="020B0503020204020204" pitchFamily="34" charset="-122"/>
                  <a:ea typeface="微软雅黑" panose="020B0503020204020204" pitchFamily="34" charset="-122"/>
                  <a:cs typeface="+mn-ea"/>
                  <a:sym typeface="+mn-lt"/>
                </a:rPr>
                <a:t>对词元的描写</a:t>
              </a:r>
            </a:p>
          </p:txBody>
        </p:sp>
        <p:sp>
          <p:nvSpPr>
            <p:cNvPr id="45" name="矩形 47"/>
            <p:cNvSpPr>
              <a:spLocks noChangeArrowheads="1"/>
            </p:cNvSpPr>
            <p:nvPr/>
          </p:nvSpPr>
          <p:spPr bwMode="auto">
            <a:xfrm>
              <a:off x="8543479" y="4293890"/>
              <a:ext cx="2304256" cy="1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2" tIns="34276" rIns="68552" bIns="34276">
              <a:spAutoFit/>
            </a:bodyPr>
            <a:lstStyle/>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词形 </a:t>
              </a:r>
              <a:endParaRPr lang="en-US" altLang="zh-CN" sz="1200" b="1" dirty="0">
                <a:latin typeface="微软雅黑" panose="020B0503020204020204" pitchFamily="34" charset="-122"/>
                <a:ea typeface="微软雅黑" panose="020B0503020204020204" pitchFamily="34" charset="-122"/>
                <a:cs typeface="+mn-ea"/>
                <a:sym typeface="+mn-lt"/>
              </a:endParaRPr>
            </a:p>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词性</a:t>
              </a:r>
              <a:endParaRPr lang="en-US" altLang="zh-CN" sz="1200" b="1" dirty="0">
                <a:latin typeface="微软雅黑" panose="020B0503020204020204" pitchFamily="34" charset="-122"/>
                <a:ea typeface="微软雅黑" panose="020B0503020204020204" pitchFamily="34" charset="-122"/>
                <a:cs typeface="+mn-ea"/>
                <a:sym typeface="+mn-lt"/>
              </a:endParaRPr>
            </a:p>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定义</a:t>
              </a:r>
              <a:endParaRPr lang="en-US" altLang="zh-CN" sz="1200" b="1" dirty="0">
                <a:latin typeface="微软雅黑" panose="020B0503020204020204" pitchFamily="34" charset="-122"/>
                <a:ea typeface="微软雅黑" panose="020B0503020204020204" pitchFamily="34" charset="-122"/>
                <a:cs typeface="+mn-ea"/>
                <a:sym typeface="+mn-lt"/>
              </a:endParaRPr>
            </a:p>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标注集</a:t>
              </a:r>
              <a:endParaRPr lang="en-US" altLang="zh-CN" sz="1200" b="1" dirty="0">
                <a:latin typeface="微软雅黑" panose="020B0503020204020204" pitchFamily="34" charset="-122"/>
                <a:ea typeface="微软雅黑" panose="020B0503020204020204" pitchFamily="34" charset="-122"/>
                <a:cs typeface="+mn-ea"/>
                <a:sym typeface="+mn-lt"/>
              </a:endParaRPr>
            </a:p>
            <a:p>
              <a:pPr marL="171450" indent="-171450">
                <a:lnSpc>
                  <a:spcPct val="130000"/>
                </a:lnSpc>
                <a:spcBef>
                  <a:spcPct val="0"/>
                </a:spcBef>
                <a:buFont typeface="Arial" panose="020B0604020202020204" pitchFamily="34" charset="0"/>
                <a:buChar char="•"/>
              </a:pPr>
              <a:r>
                <a:rPr lang="en-US" altLang="zh-CN" sz="1200" b="1" dirty="0">
                  <a:latin typeface="微软雅黑" panose="020B0503020204020204" pitchFamily="34" charset="-122"/>
                  <a:ea typeface="微软雅黑" panose="020B0503020204020204" pitchFamily="34" charset="-122"/>
                  <a:cs typeface="+mn-ea"/>
                  <a:sym typeface="+mn-lt"/>
                </a:rPr>
                <a:t>Valence pattern</a:t>
              </a:r>
              <a:r>
                <a:rPr lang="zh-CN" altLang="en-US" sz="1200" b="1" dirty="0">
                  <a:latin typeface="微软雅黑" panose="020B0503020204020204" pitchFamily="34" charset="-122"/>
                  <a:ea typeface="微软雅黑" panose="020B0503020204020204" pitchFamily="34" charset="-122"/>
                  <a:cs typeface="+mn-ea"/>
                  <a:sym typeface="+mn-lt"/>
                </a:rPr>
                <a:t> </a:t>
              </a:r>
              <a:r>
                <a:rPr lang="en-US" altLang="zh-CN" sz="1200" b="1" dirty="0">
                  <a:latin typeface="微软雅黑" panose="020B0503020204020204" pitchFamily="34" charset="-122"/>
                  <a:ea typeface="微软雅黑" panose="020B0503020204020204" pitchFamily="34" charset="-122"/>
                  <a:cs typeface="+mn-ea"/>
                  <a:sym typeface="+mn-lt"/>
                </a:rPr>
                <a:t> </a:t>
              </a:r>
            </a:p>
          </p:txBody>
        </p:sp>
      </p:grpSp>
      <p:grpSp>
        <p:nvGrpSpPr>
          <p:cNvPr id="30" name="组合 45"/>
          <p:cNvGrpSpPr/>
          <p:nvPr/>
        </p:nvGrpSpPr>
        <p:grpSpPr>
          <a:xfrm>
            <a:off x="1329013" y="3687139"/>
            <a:ext cx="1815186" cy="1163772"/>
            <a:chOff x="1327367" y="3141762"/>
            <a:chExt cx="1815511" cy="1164040"/>
          </a:xfrm>
        </p:grpSpPr>
        <p:sp>
          <p:nvSpPr>
            <p:cNvPr id="47" name="文本框 120"/>
            <p:cNvSpPr txBox="1"/>
            <p:nvPr/>
          </p:nvSpPr>
          <p:spPr>
            <a:xfrm>
              <a:off x="1327367" y="3141762"/>
              <a:ext cx="1573572" cy="338504"/>
            </a:xfrm>
            <a:prstGeom prst="rect">
              <a:avLst/>
            </a:prstGeom>
            <a:noFill/>
          </p:spPr>
          <p:txBody>
            <a:bodyPr wrap="square" rtlCol="0">
              <a:spAutoFit/>
            </a:bodyPr>
            <a:lstStyle/>
            <a:p>
              <a:r>
                <a:rPr lang="zh-CN" altLang="en-US" sz="1599" dirty="0">
                  <a:solidFill>
                    <a:srgbClr val="18478F"/>
                  </a:solidFill>
                  <a:latin typeface="微软雅黑" panose="020B0503020204020204" pitchFamily="34" charset="-122"/>
                  <a:ea typeface="微软雅黑" panose="020B0503020204020204" pitchFamily="34" charset="-122"/>
                  <a:cs typeface="+mn-ea"/>
                  <a:sym typeface="+mn-lt"/>
                </a:rPr>
                <a:t>对构式的描写</a:t>
              </a:r>
            </a:p>
          </p:txBody>
        </p:sp>
        <p:sp>
          <p:nvSpPr>
            <p:cNvPr id="48" name="矩形 47"/>
            <p:cNvSpPr>
              <a:spLocks noChangeArrowheads="1"/>
            </p:cNvSpPr>
            <p:nvPr/>
          </p:nvSpPr>
          <p:spPr bwMode="auto">
            <a:xfrm>
              <a:off x="1358674" y="3539610"/>
              <a:ext cx="1784204" cy="76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2" tIns="34276" rIns="68552" bIns="34276">
              <a:spAutoFit/>
            </a:bodyPr>
            <a:lstStyle/>
            <a:p>
              <a:pPr marL="171450" indent="-171450">
                <a:lnSpc>
                  <a:spcPct val="130000"/>
                </a:lnSpc>
                <a:spcBef>
                  <a:spcPct val="0"/>
                </a:spcBef>
                <a:buFont typeface="Arial" panose="020B0604020202020204" pitchFamily="34" charset="0"/>
                <a:buChar char="•"/>
              </a:pPr>
              <a:r>
                <a:rPr lang="en-US" altLang="zh-CN" sz="1200" dirty="0">
                  <a:latin typeface="微软雅黑" panose="020B0503020204020204" pitchFamily="34" charset="-122"/>
                  <a:ea typeface="微软雅黑" panose="020B0503020204020204" pitchFamily="34" charset="-122"/>
                  <a:cs typeface="+mn-ea"/>
                  <a:sym typeface="+mn-lt"/>
                </a:rPr>
                <a:t> </a:t>
              </a:r>
              <a:r>
                <a:rPr lang="zh-CN" altLang="en-US" sz="1200" b="1" dirty="0">
                  <a:latin typeface="微软雅黑" panose="020B0503020204020204" pitchFamily="34" charset="-122"/>
                  <a:ea typeface="微软雅黑" panose="020B0503020204020204" pitchFamily="34" charset="-122"/>
                  <a:cs typeface="+mn-ea"/>
                  <a:sym typeface="+mn-lt"/>
                </a:rPr>
                <a:t>内部关系： </a:t>
              </a:r>
              <a:r>
                <a:rPr lang="en-US" altLang="zh-CN" sz="1200" b="1" dirty="0">
                  <a:latin typeface="微软雅黑" panose="020B0503020204020204" pitchFamily="34" charset="-122"/>
                  <a:ea typeface="微软雅黑" panose="020B0503020204020204" pitchFamily="34" charset="-122"/>
                  <a:cs typeface="+mn-ea"/>
                  <a:sym typeface="+mn-lt"/>
                </a:rPr>
                <a:t>CEs</a:t>
              </a:r>
            </a:p>
            <a:p>
              <a:pPr marL="171450" indent="-171450">
                <a:lnSpc>
                  <a:spcPct val="130000"/>
                </a:lnSpc>
                <a:spcBef>
                  <a:spcPct val="0"/>
                </a:spcBef>
                <a:buFont typeface="Arial" panose="020B0604020202020204" pitchFamily="34" charset="0"/>
                <a:buChar char="•"/>
              </a:pPr>
              <a:r>
                <a:rPr lang="en-US" altLang="zh-CN" sz="1200" b="1" dirty="0">
                  <a:latin typeface="微软雅黑" panose="020B0503020204020204" pitchFamily="34" charset="-122"/>
                  <a:ea typeface="微软雅黑" panose="020B0503020204020204" pitchFamily="34" charset="-122"/>
                  <a:cs typeface="+mn-ea"/>
                  <a:sym typeface="+mn-lt"/>
                </a:rPr>
                <a:t> </a:t>
              </a:r>
              <a:r>
                <a:rPr lang="zh-CN" altLang="en-US" sz="1200" b="1" dirty="0">
                  <a:latin typeface="微软雅黑" panose="020B0503020204020204" pitchFamily="34" charset="-122"/>
                  <a:ea typeface="微软雅黑" panose="020B0503020204020204" pitchFamily="34" charset="-122"/>
                  <a:cs typeface="+mn-ea"/>
                  <a:sym typeface="+mn-lt"/>
                </a:rPr>
                <a:t>外部关系；</a:t>
              </a:r>
              <a:r>
                <a:rPr lang="en-US" altLang="zh-CN" sz="1200" b="1" dirty="0">
                  <a:latin typeface="微软雅黑" panose="020B0503020204020204" pitchFamily="34" charset="-122"/>
                  <a:ea typeface="微软雅黑" panose="020B0503020204020204" pitchFamily="34" charset="-122"/>
                  <a:cs typeface="+mn-ea"/>
                  <a:sym typeface="+mn-lt"/>
                </a:rPr>
                <a:t>c-2-c</a:t>
              </a:r>
            </a:p>
            <a:p>
              <a:pPr marL="171450" indent="-171450">
                <a:lnSpc>
                  <a:spcPct val="130000"/>
                </a:lnSpc>
                <a:spcBef>
                  <a:spcPct val="0"/>
                </a:spcBef>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cs typeface="+mn-ea"/>
                  <a:sym typeface="+mn-lt"/>
                </a:rPr>
                <a:t> 可能激活框架</a:t>
              </a:r>
              <a:endParaRPr lang="en-US" altLang="zh-CN" sz="1200" b="1" dirty="0">
                <a:latin typeface="微软雅黑" panose="020B0503020204020204" pitchFamily="34" charset="-122"/>
                <a:ea typeface="微软雅黑" panose="020B0503020204020204" pitchFamily="34" charset="-122"/>
                <a:cs typeface="+mn-ea"/>
                <a:sym typeface="+mn-lt"/>
              </a:endParaRPr>
            </a:p>
          </p:txBody>
        </p:sp>
      </p:grpSp>
      <p:sp>
        <p:nvSpPr>
          <p:cNvPr id="46" name="矩形 45"/>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9" name="矩形 48"/>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3" name="圆角矩形 52"/>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55" name="组合 54">
            <a:extLst>
              <a:ext uri="{FF2B5EF4-FFF2-40B4-BE49-F238E27FC236}">
                <a16:creationId xmlns:a16="http://schemas.microsoft.com/office/drawing/2014/main" id="{483F9C50-6E07-4FBB-9CE2-FA104EB8F4D3}"/>
              </a:ext>
            </a:extLst>
          </p:cNvPr>
          <p:cNvGrpSpPr/>
          <p:nvPr/>
        </p:nvGrpSpPr>
        <p:grpSpPr>
          <a:xfrm>
            <a:off x="1935444" y="393958"/>
            <a:ext cx="5393824" cy="737438"/>
            <a:chOff x="330188" y="329522"/>
            <a:chExt cx="5393824" cy="737438"/>
          </a:xfrm>
        </p:grpSpPr>
        <p:sp>
          <p:nvSpPr>
            <p:cNvPr id="56" name="TextBox 62">
              <a:extLst>
                <a:ext uri="{FF2B5EF4-FFF2-40B4-BE49-F238E27FC236}">
                  <a16:creationId xmlns:a16="http://schemas.microsoft.com/office/drawing/2014/main" id="{AD426CE8-05A1-49F4-B2E1-129910C6C769}"/>
                </a:ext>
              </a:extLst>
            </p:cNvPr>
            <p:cNvSpPr txBox="1"/>
            <p:nvPr/>
          </p:nvSpPr>
          <p:spPr>
            <a:xfrm>
              <a:off x="351324" y="759183"/>
              <a:ext cx="5372688" cy="307777"/>
            </a:xfrm>
            <a:prstGeom prst="rect">
              <a:avLst/>
            </a:prstGeom>
            <a:noFill/>
            <a:effectLst/>
          </p:spPr>
          <p:txBody>
            <a:bodyPr wrap="square" rtlCol="0">
              <a:spAutoFit/>
            </a:bodyPr>
            <a:lstStyle/>
            <a:p>
              <a:r>
                <a:rPr lang="en-US" altLang="zh-CN" sz="1400" b="1" dirty="0"/>
                <a:t>Modeling the continuity between grammar and the lexicon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57" name="矩形 56">
              <a:extLst>
                <a:ext uri="{FF2B5EF4-FFF2-40B4-BE49-F238E27FC236}">
                  <a16:creationId xmlns:a16="http://schemas.microsoft.com/office/drawing/2014/main" id="{31E8DF83-049A-4D26-844C-9F7338C090BA}"/>
                </a:ext>
              </a:extLst>
            </p:cNvPr>
            <p:cNvSpPr/>
            <p:nvPr/>
          </p:nvSpPr>
          <p:spPr>
            <a:xfrm>
              <a:off x="330188" y="329522"/>
              <a:ext cx="5393824" cy="461665"/>
            </a:xfrm>
            <a:prstGeom prst="rect">
              <a:avLst/>
            </a:prstGeom>
          </p:spPr>
          <p:txBody>
            <a:bodyPr wrap="square">
              <a:spAutoFit/>
            </a:bodyPr>
            <a:lstStyle/>
            <a:p>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对语法和词库之间的连续性进行建模</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35" name="文本框 34">
            <a:extLst>
              <a:ext uri="{FF2B5EF4-FFF2-40B4-BE49-F238E27FC236}">
                <a16:creationId xmlns:a16="http://schemas.microsoft.com/office/drawing/2014/main" id="{A09685EA-C1AC-4E55-8117-C77CB81519DA}"/>
              </a:ext>
            </a:extLst>
          </p:cNvPr>
          <p:cNvSpPr txBox="1"/>
          <p:nvPr/>
        </p:nvSpPr>
        <p:spPr>
          <a:xfrm>
            <a:off x="689317" y="1473040"/>
            <a:ext cx="3586199" cy="646331"/>
          </a:xfrm>
          <a:prstGeom prst="rect">
            <a:avLst/>
          </a:prstGeom>
          <a:noFill/>
        </p:spPr>
        <p:txBody>
          <a:bodyPr wrap="square" rtlCol="0">
            <a:spAutoFit/>
          </a:bodyPr>
          <a:lstStyle/>
          <a:p>
            <a:r>
              <a:rPr lang="zh-CN" altLang="en-US" dirty="0"/>
              <a:t>首先分析</a:t>
            </a:r>
            <a:r>
              <a:rPr lang="en-US" altLang="zh-CN" dirty="0"/>
              <a:t>FN-Br</a:t>
            </a:r>
            <a:r>
              <a:rPr lang="zh-CN" altLang="en-US" dirty="0"/>
              <a:t>数据库中的三个实体：框架、词元及构式</a:t>
            </a:r>
          </a:p>
        </p:txBody>
      </p:sp>
    </p:spTree>
    <p:extLst>
      <p:ext uri="{BB962C8B-B14F-4D97-AF65-F5344CB8AC3E}">
        <p14:creationId xmlns:p14="http://schemas.microsoft.com/office/powerpoint/2010/main" val="36101693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3"/>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46"/>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49"/>
                                        </p:tgtEl>
                                        <p:attrNameLst>
                                          <p:attrName>ppt_x</p:attrName>
                                          <p:attrName>ppt_y</p:attrName>
                                        </p:attrNameLst>
                                      </p:cBhvr>
                                      <p:rCtr x="8880" y="0"/>
                                    </p:animMotion>
                                  </p:childTnLst>
                                </p:cTn>
                              </p:par>
                            </p:childTnLst>
                          </p:cTn>
                        </p:par>
                        <p:par>
                          <p:cTn id="20" fill="hold">
                            <p:stCondLst>
                              <p:cond delay="2750"/>
                            </p:stCondLst>
                            <p:childTnLst>
                              <p:par>
                                <p:cTn id="21" presetID="2" presetClass="entr" presetSubtype="1" accel="4000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250" fill="hold"/>
                                        <p:tgtEl>
                                          <p:spTgt spid="12"/>
                                        </p:tgtEl>
                                        <p:attrNameLst>
                                          <p:attrName>ppt_x</p:attrName>
                                        </p:attrNameLst>
                                      </p:cBhvr>
                                      <p:tavLst>
                                        <p:tav tm="0">
                                          <p:val>
                                            <p:strVal val="#ppt_x"/>
                                          </p:val>
                                        </p:tav>
                                        <p:tav tm="100000">
                                          <p:val>
                                            <p:strVal val="#ppt_x"/>
                                          </p:val>
                                        </p:tav>
                                      </p:tavLst>
                                    </p:anim>
                                    <p:anim calcmode="lin" valueType="num">
                                      <p:cBhvr additive="base">
                                        <p:cTn id="24" dur="1250" fill="hold"/>
                                        <p:tgtEl>
                                          <p:spTgt spid="12"/>
                                        </p:tgtEl>
                                        <p:attrNameLst>
                                          <p:attrName>ppt_y</p:attrName>
                                        </p:attrNameLst>
                                      </p:cBhvr>
                                      <p:tavLst>
                                        <p:tav tm="0">
                                          <p:val>
                                            <p:strVal val="0-#ppt_h/2"/>
                                          </p:val>
                                        </p:tav>
                                        <p:tav tm="100000">
                                          <p:val>
                                            <p:strVal val="#ppt_y"/>
                                          </p:val>
                                        </p:tav>
                                      </p:tavLst>
                                    </p:anim>
                                  </p:childTnLst>
                                </p:cTn>
                              </p:par>
                              <p:par>
                                <p:cTn id="25" presetID="2" presetClass="entr" presetSubtype="12" accel="4000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250" fill="hold"/>
                                        <p:tgtEl>
                                          <p:spTgt spid="10"/>
                                        </p:tgtEl>
                                        <p:attrNameLst>
                                          <p:attrName>ppt_x</p:attrName>
                                        </p:attrNameLst>
                                      </p:cBhvr>
                                      <p:tavLst>
                                        <p:tav tm="0">
                                          <p:val>
                                            <p:strVal val="0-#ppt_w/2"/>
                                          </p:val>
                                        </p:tav>
                                        <p:tav tm="100000">
                                          <p:val>
                                            <p:strVal val="#ppt_x"/>
                                          </p:val>
                                        </p:tav>
                                      </p:tavLst>
                                    </p:anim>
                                    <p:anim calcmode="lin" valueType="num">
                                      <p:cBhvr additive="base">
                                        <p:cTn id="28" dur="125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6" accel="4000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250" fill="hold"/>
                                        <p:tgtEl>
                                          <p:spTgt spid="11"/>
                                        </p:tgtEl>
                                        <p:attrNameLst>
                                          <p:attrName>ppt_x</p:attrName>
                                        </p:attrNameLst>
                                      </p:cBhvr>
                                      <p:tavLst>
                                        <p:tav tm="0">
                                          <p:val>
                                            <p:strVal val="1+#ppt_w/2"/>
                                          </p:val>
                                        </p:tav>
                                        <p:tav tm="100000">
                                          <p:val>
                                            <p:strVal val="#ppt_x"/>
                                          </p:val>
                                        </p:tav>
                                      </p:tavLst>
                                    </p:anim>
                                    <p:anim calcmode="lin" valueType="num">
                                      <p:cBhvr additive="base">
                                        <p:cTn id="32" dur="125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4000"/>
                            </p:stCondLst>
                            <p:childTnLst>
                              <p:par>
                                <p:cTn id="34" presetID="14" presetClass="entr" presetSubtype="1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randombar(horizontal)">
                                      <p:cBhvr>
                                        <p:cTn id="36" dur="500"/>
                                        <p:tgtEl>
                                          <p:spTgt spid="22"/>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randombar(horizontal)">
                                      <p:cBhvr>
                                        <p:cTn id="39" dur="500"/>
                                        <p:tgtEl>
                                          <p:spTgt spid="2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randombar(horizontal)">
                                      <p:cBhvr>
                                        <p:cTn id="42" dur="500"/>
                                        <p:tgtEl>
                                          <p:spTgt spid="24"/>
                                        </p:tgtEl>
                                      </p:cBhvr>
                                    </p:animEffect>
                                  </p:childTnLst>
                                </p:cTn>
                              </p:par>
                            </p:childTnLst>
                          </p:cTn>
                        </p:par>
                        <p:par>
                          <p:cTn id="43" fill="hold">
                            <p:stCondLst>
                              <p:cond delay="4500"/>
                            </p:stCondLst>
                            <p:childTnLst>
                              <p:par>
                                <p:cTn id="44" presetID="22" presetClass="entr" presetSubtype="2"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right)">
                                      <p:cBhvr>
                                        <p:cTn id="46" dur="500"/>
                                        <p:tgtEl>
                                          <p:spTgt spid="8"/>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left)">
                                      <p:cBhvr>
                                        <p:cTn id="50" dur="500"/>
                                        <p:tgtEl>
                                          <p:spTgt spid="3"/>
                                        </p:tgtEl>
                                      </p:cBhvr>
                                    </p:animEffect>
                                  </p:childTnLst>
                                </p:cTn>
                              </p:par>
                            </p:childTnLst>
                          </p:cTn>
                        </p:par>
                        <p:par>
                          <p:cTn id="51" fill="hold">
                            <p:stCondLst>
                              <p:cond delay="5500"/>
                            </p:stCondLst>
                            <p:childTnLst>
                              <p:par>
                                <p:cTn id="52" presetID="22" presetClass="entr" presetSubtype="8"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childTnLst>
                          </p:cTn>
                        </p:par>
                        <p:par>
                          <p:cTn id="55" fill="hold">
                            <p:stCondLst>
                              <p:cond delay="6000"/>
                            </p:stCondLst>
                            <p:childTnLst>
                              <p:par>
                                <p:cTn id="56" presetID="47" presetClass="entr" presetSubtype="0"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anim calcmode="lin" valueType="num">
                                      <p:cBhvr>
                                        <p:cTn id="59" dur="500" fill="hold"/>
                                        <p:tgtEl>
                                          <p:spTgt spid="19"/>
                                        </p:tgtEl>
                                        <p:attrNameLst>
                                          <p:attrName>ppt_x</p:attrName>
                                        </p:attrNameLst>
                                      </p:cBhvr>
                                      <p:tavLst>
                                        <p:tav tm="0">
                                          <p:val>
                                            <p:strVal val="#ppt_x"/>
                                          </p:val>
                                        </p:tav>
                                        <p:tav tm="100000">
                                          <p:val>
                                            <p:strVal val="#ppt_x"/>
                                          </p:val>
                                        </p:tav>
                                      </p:tavLst>
                                    </p:anim>
                                    <p:anim calcmode="lin" valueType="num">
                                      <p:cBhvr>
                                        <p:cTn id="60" dur="500" fill="hold"/>
                                        <p:tgtEl>
                                          <p:spTgt spid="19"/>
                                        </p:tgtEl>
                                        <p:attrNameLst>
                                          <p:attrName>ppt_y</p:attrName>
                                        </p:attrNameLst>
                                      </p:cBhvr>
                                      <p:tavLst>
                                        <p:tav tm="0">
                                          <p:val>
                                            <p:strVal val="#ppt_y-.1"/>
                                          </p:val>
                                        </p:tav>
                                        <p:tav tm="100000">
                                          <p:val>
                                            <p:strVal val="#ppt_y"/>
                                          </p:val>
                                        </p:tav>
                                      </p:tavLst>
                                    </p:anim>
                                  </p:childTnLst>
                                </p:cTn>
                              </p:par>
                            </p:childTnLst>
                          </p:cTn>
                        </p:par>
                        <p:par>
                          <p:cTn id="61" fill="hold">
                            <p:stCondLst>
                              <p:cond delay="650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childTnLst>
                          </p:cTn>
                        </p:par>
                        <p:par>
                          <p:cTn id="65" fill="hold">
                            <p:stCondLst>
                              <p:cond delay="7000"/>
                            </p:stCondLst>
                            <p:childTnLst>
                              <p:par>
                                <p:cTn id="66" presetID="22" presetClass="entr" presetSubtype="1" fill="hold" nodeType="after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up)">
                                      <p:cBhvr>
                                        <p:cTn id="68" dur="500"/>
                                        <p:tgtEl>
                                          <p:spTgt spid="5"/>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childTnLst>
                          </p:cTn>
                        </p:par>
                        <p:par>
                          <p:cTn id="73" fill="hold">
                            <p:stCondLst>
                              <p:cond delay="8000"/>
                            </p:stCondLst>
                            <p:childTnLst>
                              <p:par>
                                <p:cTn id="74" presetID="47" presetClass="entr" presetSubtype="0" fill="hold"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anim calcmode="lin" valueType="num">
                                      <p:cBhvr>
                                        <p:cTn id="77" dur="500" fill="hold"/>
                                        <p:tgtEl>
                                          <p:spTgt spid="25"/>
                                        </p:tgtEl>
                                        <p:attrNameLst>
                                          <p:attrName>ppt_x</p:attrName>
                                        </p:attrNameLst>
                                      </p:cBhvr>
                                      <p:tavLst>
                                        <p:tav tm="0">
                                          <p:val>
                                            <p:strVal val="#ppt_x"/>
                                          </p:val>
                                        </p:tav>
                                        <p:tav tm="100000">
                                          <p:val>
                                            <p:strVal val="#ppt_x"/>
                                          </p:val>
                                        </p:tav>
                                      </p:tavLst>
                                    </p:anim>
                                    <p:anim calcmode="lin" valueType="num">
                                      <p:cBhvr>
                                        <p:cTn id="78" dur="500" fill="hold"/>
                                        <p:tgtEl>
                                          <p:spTgt spid="25"/>
                                        </p:tgtEl>
                                        <p:attrNameLst>
                                          <p:attrName>ppt_y</p:attrName>
                                        </p:attrNameLst>
                                      </p:cBhvr>
                                      <p:tavLst>
                                        <p:tav tm="0">
                                          <p:val>
                                            <p:strVal val="#ppt_y-.1"/>
                                          </p:val>
                                        </p:tav>
                                        <p:tav tm="100000">
                                          <p:val>
                                            <p:strVal val="#ppt_y"/>
                                          </p:val>
                                        </p:tav>
                                      </p:tavLst>
                                    </p:anim>
                                  </p:childTnLst>
                                </p:cTn>
                              </p:par>
                            </p:childTnLst>
                          </p:cTn>
                        </p:par>
                        <p:par>
                          <p:cTn id="79" fill="hold">
                            <p:stCondLst>
                              <p:cond delay="8500"/>
                            </p:stCondLst>
                            <p:childTnLst>
                              <p:par>
                                <p:cTn id="80" presetID="22" presetClass="entr" presetSubtype="1"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up)">
                                      <p:cBhvr>
                                        <p:cTn id="82" dur="500"/>
                                        <p:tgtEl>
                                          <p:spTgt spid="7"/>
                                        </p:tgtEl>
                                      </p:cBhvr>
                                    </p:animEffect>
                                  </p:childTnLst>
                                </p:cTn>
                              </p:par>
                            </p:childTnLst>
                          </p:cTn>
                        </p:par>
                        <p:par>
                          <p:cTn id="83" fill="hold">
                            <p:stCondLst>
                              <p:cond delay="9000"/>
                            </p:stCondLst>
                            <p:childTnLst>
                              <p:par>
                                <p:cTn id="84" presetID="22" presetClass="entr" presetSubtype="4"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down)">
                                      <p:cBhvr>
                                        <p:cTn id="86" dur="500"/>
                                        <p:tgtEl>
                                          <p:spTgt spid="4"/>
                                        </p:tgtEl>
                                      </p:cBhvr>
                                    </p:animEffect>
                                  </p:childTnLst>
                                </p:cTn>
                              </p:par>
                            </p:childTnLst>
                          </p:cTn>
                        </p:par>
                        <p:par>
                          <p:cTn id="87" fill="hold">
                            <p:stCondLst>
                              <p:cond delay="9500"/>
                            </p:stCondLst>
                            <p:childTnLst>
                              <p:par>
                                <p:cTn id="88" presetID="22" presetClass="entr" presetSubtype="2" fill="hold" nodeType="after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wipe(right)">
                                      <p:cBhvr>
                                        <p:cTn id="90" dur="500"/>
                                        <p:tgtEl>
                                          <p:spTgt spid="6"/>
                                        </p:tgtEl>
                                      </p:cBhvr>
                                    </p:animEffect>
                                  </p:childTnLst>
                                </p:cTn>
                              </p:par>
                            </p:childTnLst>
                          </p:cTn>
                        </p:par>
                        <p:par>
                          <p:cTn id="91" fill="hold">
                            <p:stCondLst>
                              <p:cond delay="10000"/>
                            </p:stCondLst>
                            <p:childTnLst>
                              <p:par>
                                <p:cTn id="92" presetID="47" presetClass="entr" presetSubtype="0" fill="hold"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500"/>
                                        <p:tgtEl>
                                          <p:spTgt spid="30"/>
                                        </p:tgtEl>
                                      </p:cBhvr>
                                    </p:animEffect>
                                    <p:anim calcmode="lin" valueType="num">
                                      <p:cBhvr>
                                        <p:cTn id="95" dur="500" fill="hold"/>
                                        <p:tgtEl>
                                          <p:spTgt spid="30"/>
                                        </p:tgtEl>
                                        <p:attrNameLst>
                                          <p:attrName>ppt_x</p:attrName>
                                        </p:attrNameLst>
                                      </p:cBhvr>
                                      <p:tavLst>
                                        <p:tav tm="0">
                                          <p:val>
                                            <p:strVal val="#ppt_x"/>
                                          </p:val>
                                        </p:tav>
                                        <p:tav tm="100000">
                                          <p:val>
                                            <p:strVal val="#ppt_x"/>
                                          </p:val>
                                        </p:tav>
                                      </p:tavLst>
                                    </p:anim>
                                    <p:anim calcmode="lin" valueType="num">
                                      <p:cBhvr>
                                        <p:cTn id="96" dur="500" fill="hold"/>
                                        <p:tgtEl>
                                          <p:spTgt spid="30"/>
                                        </p:tgtEl>
                                        <p:attrNameLst>
                                          <p:attrName>ppt_y</p:attrName>
                                        </p:attrNameLst>
                                      </p:cBhvr>
                                      <p:tavLst>
                                        <p:tav tm="0">
                                          <p:val>
                                            <p:strVal val="#ppt_y-.1"/>
                                          </p:val>
                                        </p:tav>
                                        <p:tav tm="100000">
                                          <p:val>
                                            <p:strVal val="#ppt_y"/>
                                          </p:val>
                                        </p:tav>
                                      </p:tavLst>
                                    </p:anim>
                                  </p:childTnLst>
                                </p:cTn>
                              </p:par>
                              <p:par>
                                <p:cTn id="97" presetID="22" presetClass="entr" presetSubtype="8" fill="hold" nodeType="withEffect">
                                  <p:stCondLst>
                                    <p:cond delay="2000"/>
                                  </p:stCondLst>
                                  <p:childTnLst>
                                    <p:set>
                                      <p:cBhvr>
                                        <p:cTn id="98" dur="1" fill="hold">
                                          <p:stCondLst>
                                            <p:cond delay="0"/>
                                          </p:stCondLst>
                                        </p:cTn>
                                        <p:tgtEl>
                                          <p:spTgt spid="55"/>
                                        </p:tgtEl>
                                        <p:attrNameLst>
                                          <p:attrName>style.visibility</p:attrName>
                                        </p:attrNameLst>
                                      </p:cBhvr>
                                      <p:to>
                                        <p:strVal val="visible"/>
                                      </p:to>
                                    </p:set>
                                    <p:animEffect transition="in" filter="wipe(left)">
                                      <p:cBhvr>
                                        <p:cTn id="99"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22" grpId="0"/>
      <p:bldP spid="23" grpId="0"/>
      <p:bldP spid="24" grpId="0"/>
      <p:bldP spid="46" grpId="0" animBg="1"/>
      <p:bldP spid="46" grpId="1" animBg="1"/>
      <p:bldP spid="49" grpId="0" animBg="1"/>
      <p:bldP spid="49" grpId="1" animBg="1"/>
      <p:bldP spid="53" grpId="0" animBg="1"/>
      <p:bldP spid="5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5393824" cy="737438"/>
            <a:chOff x="330188" y="329522"/>
            <a:chExt cx="5393824" cy="737438"/>
          </a:xfrm>
        </p:grpSpPr>
        <p:sp>
          <p:nvSpPr>
            <p:cNvPr id="24" name="TextBox 62"/>
            <p:cNvSpPr txBox="1"/>
            <p:nvPr/>
          </p:nvSpPr>
          <p:spPr>
            <a:xfrm>
              <a:off x="351324" y="759183"/>
              <a:ext cx="5372688" cy="307777"/>
            </a:xfrm>
            <a:prstGeom prst="rect">
              <a:avLst/>
            </a:prstGeom>
            <a:noFill/>
            <a:effectLst/>
          </p:spPr>
          <p:txBody>
            <a:bodyPr wrap="square" rtlCol="0">
              <a:spAutoFit/>
            </a:bodyPr>
            <a:lstStyle/>
            <a:p>
              <a:r>
                <a:rPr lang="en-US" altLang="zh-CN" sz="1400" b="1" dirty="0"/>
                <a:t>Modeling the continuity between grammar and the lexicon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5393824" cy="461665"/>
            </a:xfrm>
            <a:prstGeom prst="rect">
              <a:avLst/>
            </a:prstGeom>
          </p:spPr>
          <p:txBody>
            <a:bodyPr wrap="square">
              <a:spAutoFit/>
            </a:bodyPr>
            <a:lstStyle/>
            <a:p>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对语法和词库之间的连续性进行建模</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sp>
        <p:nvSpPr>
          <p:cNvPr id="2" name="文本框 1">
            <a:extLst>
              <a:ext uri="{FF2B5EF4-FFF2-40B4-BE49-F238E27FC236}">
                <a16:creationId xmlns:a16="http://schemas.microsoft.com/office/drawing/2014/main" id="{67876A2B-2666-4BEA-A465-2F325B2333EF}"/>
              </a:ext>
            </a:extLst>
          </p:cNvPr>
          <p:cNvSpPr txBox="1"/>
          <p:nvPr/>
        </p:nvSpPr>
        <p:spPr>
          <a:xfrm>
            <a:off x="593574" y="1490200"/>
            <a:ext cx="10126007"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a:t>数据库中对词元</a:t>
            </a:r>
            <a:r>
              <a:rPr lang="en-US" altLang="zh-CN" dirty="0"/>
              <a:t>LU</a:t>
            </a:r>
            <a:r>
              <a:rPr lang="zh-CN" altLang="en-US" dirty="0"/>
              <a:t>的描写</a:t>
            </a:r>
          </a:p>
        </p:txBody>
      </p:sp>
      <p:pic>
        <p:nvPicPr>
          <p:cNvPr id="4" name="图片 3">
            <a:extLst>
              <a:ext uri="{FF2B5EF4-FFF2-40B4-BE49-F238E27FC236}">
                <a16:creationId xmlns:a16="http://schemas.microsoft.com/office/drawing/2014/main" id="{F13E5C61-7930-4E2B-A3BC-FA0DC72559AB}"/>
              </a:ext>
            </a:extLst>
          </p:cNvPr>
          <p:cNvPicPr>
            <a:picLocks noChangeAspect="1"/>
          </p:cNvPicPr>
          <p:nvPr/>
        </p:nvPicPr>
        <p:blipFill>
          <a:blip r:embed="rId3"/>
          <a:stretch>
            <a:fillRect/>
          </a:stretch>
        </p:blipFill>
        <p:spPr>
          <a:xfrm>
            <a:off x="305983" y="2018731"/>
            <a:ext cx="5138214" cy="4405303"/>
          </a:xfrm>
          <a:prstGeom prst="rect">
            <a:avLst/>
          </a:prstGeom>
        </p:spPr>
      </p:pic>
      <p:pic>
        <p:nvPicPr>
          <p:cNvPr id="7" name="图片 6">
            <a:extLst>
              <a:ext uri="{FF2B5EF4-FFF2-40B4-BE49-F238E27FC236}">
                <a16:creationId xmlns:a16="http://schemas.microsoft.com/office/drawing/2014/main" id="{18C52D56-4F8E-4619-B60B-9C2BF0EF50DE}"/>
              </a:ext>
            </a:extLst>
          </p:cNvPr>
          <p:cNvPicPr>
            <a:picLocks noChangeAspect="1"/>
          </p:cNvPicPr>
          <p:nvPr/>
        </p:nvPicPr>
        <p:blipFill>
          <a:blip r:embed="rId4"/>
          <a:stretch>
            <a:fillRect/>
          </a:stretch>
        </p:blipFill>
        <p:spPr>
          <a:xfrm>
            <a:off x="6428936" y="1331001"/>
            <a:ext cx="4618526" cy="5035548"/>
          </a:xfrm>
          <a:prstGeom prst="rect">
            <a:avLst/>
          </a:prstGeom>
        </p:spPr>
      </p:pic>
    </p:spTree>
    <p:extLst>
      <p:ext uri="{BB962C8B-B14F-4D97-AF65-F5344CB8AC3E}">
        <p14:creationId xmlns:p14="http://schemas.microsoft.com/office/powerpoint/2010/main" val="4165425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20C7D2D-E564-4336-A2A6-4AD6A70885D2}"/>
              </a:ext>
            </a:extLst>
          </p:cNvPr>
          <p:cNvPicPr>
            <a:picLocks noChangeAspect="1"/>
          </p:cNvPicPr>
          <p:nvPr/>
        </p:nvPicPr>
        <p:blipFill>
          <a:blip r:embed="rId3"/>
          <a:stretch>
            <a:fillRect/>
          </a:stretch>
        </p:blipFill>
        <p:spPr>
          <a:xfrm>
            <a:off x="1299491" y="5276014"/>
            <a:ext cx="7239598" cy="1581986"/>
          </a:xfrm>
          <a:prstGeom prst="rect">
            <a:avLst/>
          </a:prstGeom>
        </p:spPr>
      </p:pic>
      <p:sp>
        <p:nvSpPr>
          <p:cNvPr id="21" name="矩形 2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23" name="组合 22"/>
          <p:cNvGrpSpPr/>
          <p:nvPr/>
        </p:nvGrpSpPr>
        <p:grpSpPr>
          <a:xfrm>
            <a:off x="1935444" y="393958"/>
            <a:ext cx="5393824" cy="737438"/>
            <a:chOff x="330188" y="329522"/>
            <a:chExt cx="5393824" cy="737438"/>
          </a:xfrm>
        </p:grpSpPr>
        <p:sp>
          <p:nvSpPr>
            <p:cNvPr id="24" name="TextBox 62"/>
            <p:cNvSpPr txBox="1"/>
            <p:nvPr/>
          </p:nvSpPr>
          <p:spPr>
            <a:xfrm>
              <a:off x="351324" y="759183"/>
              <a:ext cx="5372688" cy="307777"/>
            </a:xfrm>
            <a:prstGeom prst="rect">
              <a:avLst/>
            </a:prstGeom>
            <a:noFill/>
            <a:effectLst/>
          </p:spPr>
          <p:txBody>
            <a:bodyPr wrap="square" rtlCol="0">
              <a:spAutoFit/>
            </a:bodyPr>
            <a:lstStyle/>
            <a:p>
              <a:r>
                <a:rPr lang="en-US" altLang="zh-CN" sz="1400" b="1" dirty="0"/>
                <a:t>Modeling the continuity between grammar and the lexicon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330188" y="329522"/>
              <a:ext cx="5393824" cy="461665"/>
            </a:xfrm>
            <a:prstGeom prst="rect">
              <a:avLst/>
            </a:prstGeom>
          </p:spPr>
          <p:txBody>
            <a:bodyPr wrap="square">
              <a:spAutoFit/>
            </a:bodyPr>
            <a:lstStyle/>
            <a:p>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对语法和词库之间的连续性进行建模</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sp>
        <p:nvSpPr>
          <p:cNvPr id="26" name="圆角矩形 2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文本框 29">
            <a:extLst>
              <a:ext uri="{FF2B5EF4-FFF2-40B4-BE49-F238E27FC236}">
                <a16:creationId xmlns:a16="http://schemas.microsoft.com/office/drawing/2014/main" id="{06B32A01-56EE-4375-A2F5-8C3D2F12759B}"/>
              </a:ext>
            </a:extLst>
          </p:cNvPr>
          <p:cNvSpPr txBox="1"/>
          <p:nvPr/>
        </p:nvSpPr>
        <p:spPr>
          <a:xfrm>
            <a:off x="481033" y="1726781"/>
            <a:ext cx="770095" cy="369332"/>
          </a:xfrm>
          <a:prstGeom prst="rect">
            <a:avLst/>
          </a:prstGeom>
          <a:noFill/>
        </p:spPr>
        <p:txBody>
          <a:bodyPr wrap="square" rtlCol="0">
            <a:spAutoFit/>
          </a:bodyPr>
          <a:lstStyle/>
          <a:p>
            <a:r>
              <a:rPr lang="en-US" altLang="zh-CN" b="1" dirty="0">
                <a:solidFill>
                  <a:schemeClr val="bg1"/>
                </a:solidFill>
              </a:rPr>
              <a:t>2010</a:t>
            </a:r>
            <a:endParaRPr lang="zh-CN" altLang="en-US" b="1" dirty="0">
              <a:solidFill>
                <a:schemeClr val="bg1"/>
              </a:solidFill>
            </a:endParaRPr>
          </a:p>
        </p:txBody>
      </p:sp>
      <p:sp>
        <p:nvSpPr>
          <p:cNvPr id="2" name="文本框 1">
            <a:extLst>
              <a:ext uri="{FF2B5EF4-FFF2-40B4-BE49-F238E27FC236}">
                <a16:creationId xmlns:a16="http://schemas.microsoft.com/office/drawing/2014/main" id="{67876A2B-2666-4BEA-A465-2F325B2333EF}"/>
              </a:ext>
            </a:extLst>
          </p:cNvPr>
          <p:cNvSpPr txBox="1"/>
          <p:nvPr/>
        </p:nvSpPr>
        <p:spPr>
          <a:xfrm>
            <a:off x="593574" y="1490200"/>
            <a:ext cx="10126007" cy="4524315"/>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a:t>数据库中框架内部的关系</a:t>
            </a:r>
            <a:r>
              <a:rPr lang="en-US" altLang="zh-CN" dirty="0"/>
              <a:t>frame-internal</a:t>
            </a:r>
          </a:p>
          <a:p>
            <a:pPr marL="285750" indent="-285750">
              <a:buFont typeface="Wingdings" panose="05000000000000000000" pitchFamily="2" charset="2"/>
              <a:buChar char="p"/>
            </a:pPr>
            <a:endParaRPr lang="en-US" altLang="zh-CN" dirty="0"/>
          </a:p>
          <a:p>
            <a:pPr marL="742950" lvl="1" indent="-285750">
              <a:buFont typeface="Wingdings" panose="05000000000000000000" pitchFamily="2" charset="2"/>
              <a:buChar char="u"/>
            </a:pPr>
            <a:r>
              <a:rPr lang="en-US" altLang="zh-CN" dirty="0"/>
              <a:t> </a:t>
            </a:r>
            <a:r>
              <a:rPr lang="zh-CN" altLang="en-US" dirty="0"/>
              <a:t>排除关系</a:t>
            </a:r>
            <a:r>
              <a:rPr lang="en-US" altLang="zh-CN" dirty="0"/>
              <a:t>Exclude</a:t>
            </a:r>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r>
              <a:rPr lang="en-US" altLang="zh-CN" dirty="0"/>
              <a:t> </a:t>
            </a:r>
            <a:r>
              <a:rPr lang="zh-CN" altLang="en-US" dirty="0"/>
              <a:t>同现关系</a:t>
            </a:r>
            <a:r>
              <a:rPr lang="en-US" altLang="zh-CN" dirty="0"/>
              <a:t>requires</a:t>
            </a:r>
            <a:r>
              <a:rPr lang="zh-CN" altLang="en-US" dirty="0"/>
              <a:t>：两个</a:t>
            </a:r>
            <a:r>
              <a:rPr lang="en-US" altLang="zh-CN" dirty="0"/>
              <a:t>FE</a:t>
            </a:r>
            <a:r>
              <a:rPr lang="zh-CN" altLang="en-US" dirty="0"/>
              <a:t>必须同时出现</a:t>
            </a:r>
            <a:endParaRPr lang="en-US" altLang="zh-CN" dirty="0"/>
          </a:p>
          <a:p>
            <a:pPr marL="742950" lvl="1" indent="-285750">
              <a:buFont typeface="Wingdings" panose="05000000000000000000" pitchFamily="2" charset="2"/>
              <a:buChar char="u"/>
            </a:pPr>
            <a:endParaRPr lang="en-US" altLang="zh-CN" dirty="0"/>
          </a:p>
          <a:p>
            <a:pPr marL="742950" lvl="1" indent="-285750">
              <a:buFont typeface="Wingdings" panose="05000000000000000000" pitchFamily="2" charset="2"/>
              <a:buChar char="u"/>
            </a:pPr>
            <a:r>
              <a:rPr lang="en-US" altLang="zh-CN" dirty="0"/>
              <a:t> </a:t>
            </a:r>
            <a:r>
              <a:rPr lang="zh-CN" altLang="en-US" dirty="0"/>
              <a:t>核心集关系 </a:t>
            </a:r>
            <a:r>
              <a:rPr lang="en-US" altLang="zh-CN" dirty="0"/>
              <a:t>Core set</a:t>
            </a:r>
            <a:r>
              <a:rPr lang="zh-CN" altLang="en-US" dirty="0"/>
              <a:t>：</a:t>
            </a:r>
            <a:endParaRPr lang="en-US" altLang="zh-CN" dirty="0"/>
          </a:p>
          <a:p>
            <a:pPr marL="742950" lvl="1" indent="-285750">
              <a:buFont typeface="Wingdings" panose="05000000000000000000" pitchFamily="2" charset="2"/>
              <a:buChar char="u"/>
            </a:pPr>
            <a:endParaRPr lang="en-US" altLang="zh-CN" dirty="0"/>
          </a:p>
          <a:p>
            <a:pPr lvl="1"/>
            <a:endParaRPr lang="zh-CN" altLang="en-US" dirty="0"/>
          </a:p>
        </p:txBody>
      </p:sp>
      <p:pic>
        <p:nvPicPr>
          <p:cNvPr id="3" name="图片 2">
            <a:extLst>
              <a:ext uri="{FF2B5EF4-FFF2-40B4-BE49-F238E27FC236}">
                <a16:creationId xmlns:a16="http://schemas.microsoft.com/office/drawing/2014/main" id="{BD312D7B-1599-4938-833C-07810FABEABC}"/>
              </a:ext>
            </a:extLst>
          </p:cNvPr>
          <p:cNvPicPr>
            <a:picLocks noChangeAspect="1"/>
          </p:cNvPicPr>
          <p:nvPr/>
        </p:nvPicPr>
        <p:blipFill>
          <a:blip r:embed="rId4"/>
          <a:stretch>
            <a:fillRect/>
          </a:stretch>
        </p:blipFill>
        <p:spPr>
          <a:xfrm>
            <a:off x="1200150" y="2543175"/>
            <a:ext cx="9791700" cy="1771650"/>
          </a:xfrm>
          <a:prstGeom prst="rect">
            <a:avLst/>
          </a:prstGeom>
        </p:spPr>
      </p:pic>
    </p:spTree>
    <p:extLst>
      <p:ext uri="{BB962C8B-B14F-4D97-AF65-F5344CB8AC3E}">
        <p14:creationId xmlns:p14="http://schemas.microsoft.com/office/powerpoint/2010/main" val="8925691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2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2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22"/>
                                        </p:tgtEl>
                                        <p:attrNameLst>
                                          <p:attrName>ppt_x</p:attrName>
                                          <p:attrName>ppt_y</p:attrName>
                                        </p:attrNameLst>
                                      </p:cBhvr>
                                      <p:rCtr x="8880" y="0"/>
                                    </p:animMotion>
                                  </p:childTnLst>
                                </p:cTn>
                              </p:par>
                              <p:par>
                                <p:cTn id="20" presetID="22" presetClass="entr" presetSubtype="8" fill="hold"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6" grpId="0" animBg="1"/>
      <p:bldP spid="2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569325" y="1678778"/>
            <a:ext cx="10215447" cy="418191"/>
          </a:xfrm>
          <a:prstGeom prst="rect">
            <a:avLst/>
          </a:prstGeom>
        </p:spPr>
        <p:txBody>
          <a:bodyPr wrap="square">
            <a:spAutoFit/>
          </a:bodyPr>
          <a:lstStyle/>
          <a:p>
            <a:pPr fontAlgn="base">
              <a:lnSpc>
                <a:spcPct val="150000"/>
              </a:lnSpc>
              <a:spcBef>
                <a:spcPct val="0"/>
              </a:spcBef>
              <a:spcAft>
                <a:spcPct val="0"/>
              </a:spcAft>
            </a:pPr>
            <a:r>
              <a:rPr lang="zh-CN" altLang="en-US" sz="1600" b="1" dirty="0">
                <a:latin typeface="微软雅黑" panose="020B0503020204020204" pitchFamily="34" charset="-122"/>
                <a:ea typeface="微软雅黑" panose="020B0503020204020204" pitchFamily="34" charset="-122"/>
                <a:cs typeface="+mn-ea"/>
                <a:sym typeface="+mn-lt"/>
              </a:rPr>
              <a:t>若在一个数据库中描写</a:t>
            </a:r>
            <a:r>
              <a:rPr lang="en-US" altLang="zh-CN" sz="1600" b="1" dirty="0">
                <a:latin typeface="微软雅黑" panose="020B0503020204020204" pitchFamily="34" charset="-122"/>
                <a:ea typeface="微软雅黑" panose="020B0503020204020204" pitchFamily="34" charset="-122"/>
                <a:cs typeface="+mn-ea"/>
                <a:sym typeface="+mn-lt"/>
              </a:rPr>
              <a:t>Frames</a:t>
            </a:r>
            <a:r>
              <a:rPr lang="zh-CN" altLang="en-US" sz="1600" b="1" dirty="0">
                <a:latin typeface="微软雅黑" panose="020B0503020204020204" pitchFamily="34" charset="-122"/>
                <a:ea typeface="微软雅黑" panose="020B0503020204020204" pitchFamily="34" charset="-122"/>
                <a:cs typeface="+mn-ea"/>
                <a:sym typeface="+mn-lt"/>
              </a:rPr>
              <a:t>，</a:t>
            </a:r>
            <a:r>
              <a:rPr lang="en-US" altLang="zh-CN" sz="1600" b="1" dirty="0">
                <a:latin typeface="微软雅黑" panose="020B0503020204020204" pitchFamily="34" charset="-122"/>
                <a:ea typeface="微软雅黑" panose="020B0503020204020204" pitchFamily="34" charset="-122"/>
                <a:cs typeface="+mn-ea"/>
                <a:sym typeface="+mn-lt"/>
              </a:rPr>
              <a:t>LUs</a:t>
            </a:r>
            <a:r>
              <a:rPr lang="zh-CN" altLang="en-US" sz="1600" b="1" dirty="0">
                <a:latin typeface="微软雅黑" panose="020B0503020204020204" pitchFamily="34" charset="-122"/>
                <a:ea typeface="微软雅黑" panose="020B0503020204020204" pitchFamily="34" charset="-122"/>
                <a:cs typeface="+mn-ea"/>
                <a:sym typeface="+mn-lt"/>
              </a:rPr>
              <a:t>及</a:t>
            </a:r>
            <a:r>
              <a:rPr lang="en-US" altLang="zh-CN" sz="1600" b="1" dirty="0">
                <a:latin typeface="微软雅黑" panose="020B0503020204020204" pitchFamily="34" charset="-122"/>
                <a:ea typeface="微软雅黑" panose="020B0503020204020204" pitchFamily="34" charset="-122"/>
                <a:cs typeface="+mn-ea"/>
                <a:sym typeface="+mn-lt"/>
              </a:rPr>
              <a:t>Constructions</a:t>
            </a:r>
            <a:r>
              <a:rPr lang="zh-CN" altLang="en-US" sz="1600" b="1" dirty="0">
                <a:latin typeface="微软雅黑" panose="020B0503020204020204" pitchFamily="34" charset="-122"/>
                <a:ea typeface="微软雅黑" panose="020B0503020204020204" pitchFamily="34" charset="-122"/>
                <a:cs typeface="+mn-ea"/>
                <a:sym typeface="+mn-lt"/>
              </a:rPr>
              <a:t>之间的关系及自身的描写要求：</a:t>
            </a:r>
            <a:endParaRPr lang="en-US" altLang="zh-CN" sz="1600" b="1" dirty="0">
              <a:latin typeface="微软雅黑" panose="020B0503020204020204" pitchFamily="34" charset="-122"/>
              <a:ea typeface="微软雅黑" panose="020B0503020204020204" pitchFamily="34" charset="-122"/>
              <a:cs typeface="+mn-ea"/>
              <a:sym typeface="+mn-lt"/>
            </a:endParaRPr>
          </a:p>
        </p:txBody>
      </p:sp>
      <p:sp>
        <p:nvSpPr>
          <p:cNvPr id="51" name="矩形 5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2" name="矩形 5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6" name="圆角矩形 5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44" name="组合 43">
            <a:extLst>
              <a:ext uri="{FF2B5EF4-FFF2-40B4-BE49-F238E27FC236}">
                <a16:creationId xmlns:a16="http://schemas.microsoft.com/office/drawing/2014/main" id="{02AE32A0-B129-4470-AE7C-2DE05A94E0F7}"/>
              </a:ext>
            </a:extLst>
          </p:cNvPr>
          <p:cNvGrpSpPr/>
          <p:nvPr/>
        </p:nvGrpSpPr>
        <p:grpSpPr>
          <a:xfrm>
            <a:off x="1935444" y="393958"/>
            <a:ext cx="5393824" cy="737438"/>
            <a:chOff x="330188" y="329522"/>
            <a:chExt cx="5393824" cy="737438"/>
          </a:xfrm>
        </p:grpSpPr>
        <p:sp>
          <p:nvSpPr>
            <p:cNvPr id="45" name="TextBox 62">
              <a:extLst>
                <a:ext uri="{FF2B5EF4-FFF2-40B4-BE49-F238E27FC236}">
                  <a16:creationId xmlns:a16="http://schemas.microsoft.com/office/drawing/2014/main" id="{FB8C38A0-EB84-4614-B299-5FC1896DB9A0}"/>
                </a:ext>
              </a:extLst>
            </p:cNvPr>
            <p:cNvSpPr txBox="1"/>
            <p:nvPr/>
          </p:nvSpPr>
          <p:spPr>
            <a:xfrm>
              <a:off x="351324" y="759183"/>
              <a:ext cx="5372688" cy="307777"/>
            </a:xfrm>
            <a:prstGeom prst="rect">
              <a:avLst/>
            </a:prstGeom>
            <a:noFill/>
            <a:effectLst/>
          </p:spPr>
          <p:txBody>
            <a:bodyPr wrap="square" rtlCol="0">
              <a:spAutoFit/>
            </a:bodyPr>
            <a:lstStyle/>
            <a:p>
              <a:r>
                <a:rPr lang="en-US" altLang="zh-CN" sz="1400" b="1" dirty="0"/>
                <a:t>Modeling the continuity between grammar and the lexicon</a:t>
              </a:r>
              <a:endParaRPr lang="en-US" altLang="zh-CN" sz="1400"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02E50C8A-A0DA-46C8-BD20-16EBB3402F87}"/>
                </a:ext>
              </a:extLst>
            </p:cNvPr>
            <p:cNvSpPr/>
            <p:nvPr/>
          </p:nvSpPr>
          <p:spPr>
            <a:xfrm>
              <a:off x="330188" y="329522"/>
              <a:ext cx="5393824" cy="461665"/>
            </a:xfrm>
            <a:prstGeom prst="rect">
              <a:avLst/>
            </a:prstGeom>
          </p:spPr>
          <p:txBody>
            <a:bodyPr wrap="square">
              <a:spAutoFit/>
            </a:bodyPr>
            <a:lstStyle/>
            <a:p>
              <a:r>
                <a:rPr lang="zh-CN" altLang="en-US" sz="2400" dirty="0">
                  <a:solidFill>
                    <a:srgbClr val="18478F"/>
                  </a:solidFill>
                  <a:latin typeface="微软雅黑" panose="020B0503020204020204" pitchFamily="34" charset="-122"/>
                  <a:ea typeface="微软雅黑" panose="020B0503020204020204" pitchFamily="34" charset="-122"/>
                  <a:cs typeface="+mn-ea"/>
                  <a:sym typeface="+mn-lt"/>
                </a:rPr>
                <a:t>对语法和词库之间的连续性进行建模</a:t>
              </a:r>
              <a:endParaRPr lang="en-US" altLang="zh-CN" sz="2400" dirty="0">
                <a:solidFill>
                  <a:srgbClr val="18478F"/>
                </a:solidFill>
                <a:latin typeface="微软雅黑" panose="020B0503020204020204" pitchFamily="34" charset="-122"/>
                <a:ea typeface="微软雅黑" panose="020B0503020204020204" pitchFamily="34" charset="-122"/>
                <a:cs typeface="+mn-ea"/>
                <a:sym typeface="+mn-lt"/>
              </a:endParaRPr>
            </a:p>
          </p:txBody>
        </p:sp>
      </p:grpSp>
      <p:pic>
        <p:nvPicPr>
          <p:cNvPr id="3" name="图片 2">
            <a:extLst>
              <a:ext uri="{FF2B5EF4-FFF2-40B4-BE49-F238E27FC236}">
                <a16:creationId xmlns:a16="http://schemas.microsoft.com/office/drawing/2014/main" id="{445E8CFA-AEDA-4B0A-8226-23F42762FF59}"/>
              </a:ext>
            </a:extLst>
          </p:cNvPr>
          <p:cNvPicPr>
            <a:picLocks noChangeAspect="1"/>
          </p:cNvPicPr>
          <p:nvPr/>
        </p:nvPicPr>
        <p:blipFill>
          <a:blip r:embed="rId3"/>
          <a:stretch>
            <a:fillRect/>
          </a:stretch>
        </p:blipFill>
        <p:spPr>
          <a:xfrm>
            <a:off x="1137558" y="2580094"/>
            <a:ext cx="9916884" cy="3737173"/>
          </a:xfrm>
          <a:prstGeom prst="rect">
            <a:avLst/>
          </a:prstGeom>
        </p:spPr>
      </p:pic>
    </p:spTree>
    <p:extLst>
      <p:ext uri="{BB962C8B-B14F-4D97-AF65-F5344CB8AC3E}">
        <p14:creationId xmlns:p14="http://schemas.microsoft.com/office/powerpoint/2010/main" val="27326244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2"/>
                                        </p:tgtEl>
                                        <p:attrNameLst>
                                          <p:attrName>ppt_x</p:attrName>
                                          <p:attrName>ppt_y</p:attrName>
                                        </p:attrNameLst>
                                      </p:cBhvr>
                                      <p:rCtr x="8880" y="0"/>
                                    </p:animMotion>
                                  </p:childTnLst>
                                </p:cTn>
                              </p:par>
                              <p:par>
                                <p:cTn id="20" presetID="22" presetClass="entr" presetSubtype="2" fill="hold" grpId="0" nodeType="withEffect">
                                  <p:stCondLst>
                                    <p:cond delay="3500"/>
                                  </p:stCondLst>
                                  <p:childTnLst>
                                    <p:set>
                                      <p:cBhvr>
                                        <p:cTn id="21" dur="1" fill="hold">
                                          <p:stCondLst>
                                            <p:cond delay="0"/>
                                          </p:stCondLst>
                                        </p:cTn>
                                        <p:tgtEl>
                                          <p:spTgt spid="38"/>
                                        </p:tgtEl>
                                        <p:attrNameLst>
                                          <p:attrName>style.visibility</p:attrName>
                                        </p:attrNameLst>
                                      </p:cBhvr>
                                      <p:to>
                                        <p:strVal val="visible"/>
                                      </p:to>
                                    </p:set>
                                    <p:animEffect transition="in" filter="wipe(right)">
                                      <p:cBhvr>
                                        <p:cTn id="22" dur="500"/>
                                        <p:tgtEl>
                                          <p:spTgt spid="38"/>
                                        </p:tgtEl>
                                      </p:cBhvr>
                                    </p:animEffect>
                                  </p:childTnLst>
                                </p:cTn>
                              </p:par>
                              <p:par>
                                <p:cTn id="23" presetID="22" presetClass="entr" presetSubtype="8" fill="hold" nodeType="withEffect">
                                  <p:stCondLst>
                                    <p:cond delay="200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1" grpId="0" animBg="1"/>
      <p:bldP spid="51" grpId="1" animBg="1"/>
      <p:bldP spid="52" grpId="0" animBg="1"/>
      <p:bldP spid="52" grpId="1" animBg="1"/>
      <p:bldP spid="56" grpId="0" animBg="1"/>
      <p:bldP spid="56"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2" name="矩形 51"/>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6" name="圆角矩形 55"/>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02E50C8A-A0DA-46C8-BD20-16EBB3402F87}"/>
              </a:ext>
            </a:extLst>
          </p:cNvPr>
          <p:cNvSpPr/>
          <p:nvPr/>
        </p:nvSpPr>
        <p:spPr>
          <a:xfrm>
            <a:off x="2107132" y="540733"/>
            <a:ext cx="539382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FN-Br 2.0</a:t>
            </a:r>
          </a:p>
        </p:txBody>
      </p:sp>
      <p:sp>
        <p:nvSpPr>
          <p:cNvPr id="4" name="矩形: 圆角 3">
            <a:extLst>
              <a:ext uri="{FF2B5EF4-FFF2-40B4-BE49-F238E27FC236}">
                <a16:creationId xmlns:a16="http://schemas.microsoft.com/office/drawing/2014/main" id="{C3603FAB-C27A-49CD-9AC8-2E6FAB0F2FB4}"/>
              </a:ext>
            </a:extLst>
          </p:cNvPr>
          <p:cNvSpPr/>
          <p:nvPr/>
        </p:nvSpPr>
        <p:spPr>
          <a:xfrm>
            <a:off x="1277658" y="1628335"/>
            <a:ext cx="9791114" cy="4736832"/>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 name="文本框 4">
            <a:extLst>
              <a:ext uri="{FF2B5EF4-FFF2-40B4-BE49-F238E27FC236}">
                <a16:creationId xmlns:a16="http://schemas.microsoft.com/office/drawing/2014/main" id="{4BF6858F-3CEB-4AF4-925D-783879F71F2D}"/>
              </a:ext>
            </a:extLst>
          </p:cNvPr>
          <p:cNvSpPr txBox="1"/>
          <p:nvPr/>
        </p:nvSpPr>
        <p:spPr>
          <a:xfrm>
            <a:off x="1520117" y="2090344"/>
            <a:ext cx="9306195" cy="3693319"/>
          </a:xfrm>
          <a:prstGeom prst="rect">
            <a:avLst/>
          </a:prstGeom>
          <a:noFill/>
        </p:spPr>
        <p:txBody>
          <a:bodyPr wrap="square" rtlCol="0">
            <a:spAutoFit/>
          </a:bodyPr>
          <a:lstStyle/>
          <a:p>
            <a:r>
              <a:rPr lang="en-US" altLang="zh-CN" dirty="0"/>
              <a:t>FN-Br 2.0 </a:t>
            </a:r>
            <a:r>
              <a:rPr lang="zh-CN" altLang="en-US" dirty="0"/>
              <a:t>的改进：</a:t>
            </a:r>
            <a:endParaRPr lang="en-US" altLang="zh-CN" dirty="0"/>
          </a:p>
          <a:p>
            <a:endParaRPr lang="en-US" altLang="zh-CN" dirty="0"/>
          </a:p>
          <a:p>
            <a:pPr marL="742950" lvl="1" indent="-285750">
              <a:buFont typeface="Wingdings" panose="05000000000000000000" pitchFamily="2" charset="2"/>
              <a:buChar char="p"/>
            </a:pPr>
            <a:r>
              <a:rPr lang="zh-CN" altLang="en-US" dirty="0"/>
              <a:t>提高数据的一致性和完整性</a:t>
            </a:r>
            <a:endParaRPr lang="en-US" altLang="zh-CN" dirty="0"/>
          </a:p>
          <a:p>
            <a:pPr marL="1200150" lvl="2" indent="-285750">
              <a:buFont typeface="Wingdings" panose="05000000000000000000" pitchFamily="2" charset="2"/>
              <a:buChar char="u"/>
            </a:pPr>
            <a:r>
              <a:rPr lang="en-US" altLang="zh-CN" dirty="0"/>
              <a:t> Foreign Keys</a:t>
            </a:r>
          </a:p>
          <a:p>
            <a:pPr marL="1200150" lvl="2" indent="-285750">
              <a:buFont typeface="Wingdings" panose="05000000000000000000" pitchFamily="2" charset="2"/>
              <a:buChar char="u"/>
            </a:pPr>
            <a:r>
              <a:rPr lang="en-US" altLang="zh-CN" dirty="0"/>
              <a:t> Primary Key  </a:t>
            </a:r>
          </a:p>
          <a:p>
            <a:pPr lvl="2"/>
            <a:endParaRPr lang="en-US" altLang="zh-CN" dirty="0"/>
          </a:p>
          <a:p>
            <a:pPr marL="742950" lvl="1" indent="-285750">
              <a:buFont typeface="Wingdings" panose="05000000000000000000" pitchFamily="2" charset="2"/>
              <a:buChar char="p"/>
            </a:pPr>
            <a:r>
              <a:rPr lang="zh-CN" altLang="en-US" dirty="0"/>
              <a:t>支持多语种</a:t>
            </a:r>
            <a:endParaRPr lang="en-US" altLang="zh-CN" dirty="0"/>
          </a:p>
          <a:p>
            <a:pPr marL="742950" lvl="1" indent="-285750">
              <a:buFont typeface="Wingdings" panose="05000000000000000000" pitchFamily="2" charset="2"/>
              <a:buChar char="p"/>
            </a:pPr>
            <a:r>
              <a:rPr lang="zh-CN" altLang="en-US" dirty="0"/>
              <a:t>便于框架、词元及构式三者之间建立关系</a:t>
            </a:r>
            <a:endParaRPr lang="en-US" altLang="zh-CN" dirty="0"/>
          </a:p>
          <a:p>
            <a:pPr marL="1200150" lvl="2" indent="-285750">
              <a:buFont typeface="Wingdings" panose="05000000000000000000" pitchFamily="2" charset="2"/>
              <a:buChar char="u"/>
            </a:pPr>
            <a:r>
              <a:rPr lang="zh-CN" altLang="en-US" dirty="0"/>
              <a:t> 建立</a:t>
            </a:r>
            <a:r>
              <a:rPr lang="en-US" altLang="zh-CN" dirty="0"/>
              <a:t>Entity table, </a:t>
            </a:r>
            <a:r>
              <a:rPr lang="zh-CN" altLang="en-US" dirty="0"/>
              <a:t>框架、词元及构式分别是三个组成成分</a:t>
            </a:r>
            <a:endParaRPr lang="en-US" altLang="zh-CN" dirty="0"/>
          </a:p>
          <a:p>
            <a:pPr marL="1200150" lvl="2" indent="-285750">
              <a:buFont typeface="Wingdings" panose="05000000000000000000" pitchFamily="2" charset="2"/>
              <a:buChar char="u"/>
            </a:pPr>
            <a:r>
              <a:rPr lang="en-US" altLang="zh-CN" dirty="0"/>
              <a:t> </a:t>
            </a:r>
            <a:r>
              <a:rPr lang="zh-CN" altLang="en-US" dirty="0"/>
              <a:t>建立</a:t>
            </a:r>
            <a:r>
              <a:rPr lang="en-US" altLang="zh-CN" dirty="0" err="1"/>
              <a:t>EntityRelation</a:t>
            </a:r>
            <a:r>
              <a:rPr lang="en-US" altLang="zh-CN" dirty="0"/>
              <a:t> table</a:t>
            </a:r>
            <a:r>
              <a:rPr lang="zh-CN" altLang="en-US" dirty="0"/>
              <a:t>，用于表示组成成分之间的关系</a:t>
            </a:r>
            <a:endParaRPr lang="en-US" altLang="zh-CN" dirty="0"/>
          </a:p>
          <a:p>
            <a:pPr marL="1200150" lvl="2" indent="-285750">
              <a:buFont typeface="Wingdings" panose="05000000000000000000" pitchFamily="2" charset="2"/>
              <a:buChar char="u"/>
            </a:pPr>
            <a:r>
              <a:rPr lang="en-US" altLang="zh-CN" dirty="0"/>
              <a:t> </a:t>
            </a:r>
            <a:r>
              <a:rPr lang="en-US" altLang="zh-CN" dirty="0" err="1"/>
              <a:t>RelationType</a:t>
            </a:r>
            <a:r>
              <a:rPr lang="en-US" altLang="zh-CN" dirty="0"/>
              <a:t> table</a:t>
            </a:r>
            <a:r>
              <a:rPr lang="zh-CN" altLang="en-US" dirty="0"/>
              <a:t>，比如框架与框架之间的关系，框架成分与框架成分的关系</a:t>
            </a:r>
            <a:endParaRPr lang="en-US" altLang="zh-CN" dirty="0"/>
          </a:p>
          <a:p>
            <a:pPr lvl="2"/>
            <a:endParaRPr lang="en-US" altLang="zh-CN" dirty="0"/>
          </a:p>
          <a:p>
            <a:pPr marL="742950" lvl="1" indent="-285750">
              <a:buFont typeface="Wingdings" panose="05000000000000000000" pitchFamily="2" charset="2"/>
              <a:buChar char="p"/>
            </a:pPr>
            <a:r>
              <a:rPr lang="zh-CN" altLang="en-US" dirty="0"/>
              <a:t>减少辅助表的数量</a:t>
            </a:r>
          </a:p>
        </p:txBody>
      </p:sp>
    </p:spTree>
    <p:extLst>
      <p:ext uri="{BB962C8B-B14F-4D97-AF65-F5344CB8AC3E}">
        <p14:creationId xmlns:p14="http://schemas.microsoft.com/office/powerpoint/2010/main" val="22979705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6"/>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1"/>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2"/>
                                        </p:tgtEl>
                                        <p:attrNameLst>
                                          <p:attrName>ppt_x</p:attrName>
                                          <p:attrName>ppt_y</p:attrName>
                                        </p:attrNameLst>
                                      </p:cBhvr>
                                      <p:rCtr x="888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1" grpId="1" animBg="1"/>
      <p:bldP spid="52" grpId="0" animBg="1"/>
      <p:bldP spid="52" grpId="1" animBg="1"/>
      <p:bldP spid="56" grpId="0" animBg="1"/>
      <p:bldP spid="56"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rot="2700000">
            <a:off x="5017147" y="2058858"/>
            <a:ext cx="2924529" cy="29245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4500484" y="1542194"/>
            <a:ext cx="3957855" cy="3957855"/>
          </a:xfrm>
          <a:prstGeom prst="ellipse">
            <a:avLst/>
          </a:prstGeom>
          <a:noFill/>
          <a:ln w="28575">
            <a:solidFill>
              <a:srgbClr val="184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16" name="组合 15"/>
          <p:cNvGrpSpPr/>
          <p:nvPr/>
        </p:nvGrpSpPr>
        <p:grpSpPr>
          <a:xfrm>
            <a:off x="4950565" y="2141272"/>
            <a:ext cx="3094826" cy="2773962"/>
            <a:chOff x="4950565" y="2141272"/>
            <a:chExt cx="3094826" cy="2773962"/>
          </a:xfrm>
        </p:grpSpPr>
        <p:sp>
          <p:nvSpPr>
            <p:cNvPr id="17" name="椭圆 16"/>
            <p:cNvSpPr/>
            <p:nvPr/>
          </p:nvSpPr>
          <p:spPr>
            <a:xfrm>
              <a:off x="4950565" y="2141272"/>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8" name="椭圆 17"/>
            <p:cNvSpPr/>
            <p:nvPr/>
          </p:nvSpPr>
          <p:spPr>
            <a:xfrm>
              <a:off x="7893507" y="4763350"/>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9" name="组合 18"/>
          <p:cNvGrpSpPr/>
          <p:nvPr/>
        </p:nvGrpSpPr>
        <p:grpSpPr>
          <a:xfrm>
            <a:off x="4953229" y="2141272"/>
            <a:ext cx="3084220" cy="2798278"/>
            <a:chOff x="4953229" y="2141272"/>
            <a:chExt cx="3084220" cy="2798278"/>
          </a:xfrm>
        </p:grpSpPr>
        <p:sp>
          <p:nvSpPr>
            <p:cNvPr id="24" name="椭圆 23"/>
            <p:cNvSpPr/>
            <p:nvPr/>
          </p:nvSpPr>
          <p:spPr>
            <a:xfrm>
              <a:off x="4953229" y="4787666"/>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5" name="椭圆 24"/>
            <p:cNvSpPr/>
            <p:nvPr/>
          </p:nvSpPr>
          <p:spPr>
            <a:xfrm>
              <a:off x="7885565" y="2141272"/>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26" name="矩形 25"/>
          <p:cNvSpPr/>
          <p:nvPr/>
        </p:nvSpPr>
        <p:spPr>
          <a:xfrm>
            <a:off x="4906991" y="3219060"/>
            <a:ext cx="3210955" cy="523220"/>
          </a:xfrm>
          <a:prstGeom prst="rect">
            <a:avLst/>
          </a:prstGeom>
          <a:ln>
            <a:noFill/>
          </a:ln>
        </p:spPr>
        <p:txBody>
          <a:bodyPr wrap="square">
            <a:spAutoFit/>
          </a:bodyPr>
          <a:lstStyle/>
          <a:p>
            <a:pPr algn="ctr"/>
            <a:r>
              <a:rPr lang="en-US" altLang="zh-CN" sz="2800" dirty="0">
                <a:solidFill>
                  <a:srgbClr val="18478F"/>
                </a:solidFill>
                <a:latin typeface="微软雅黑" panose="020B0503020204020204" pitchFamily="34" charset="-122"/>
                <a:ea typeface="微软雅黑" panose="020B0503020204020204" pitchFamily="34" charset="-122"/>
                <a:cs typeface="+mn-ea"/>
                <a:sym typeface="+mn-lt"/>
              </a:rPr>
              <a:t>FN-Br 2.0</a:t>
            </a:r>
            <a:r>
              <a:rPr lang="zh-CN" altLang="en-US" sz="2800" dirty="0">
                <a:solidFill>
                  <a:srgbClr val="18478F"/>
                </a:solidFill>
                <a:latin typeface="微软雅黑" panose="020B0503020204020204" pitchFamily="34" charset="-122"/>
                <a:ea typeface="微软雅黑" panose="020B0503020204020204" pitchFamily="34" charset="-122"/>
                <a:cs typeface="+mn-ea"/>
                <a:sym typeface="+mn-lt"/>
              </a:rPr>
              <a:t>的应用</a:t>
            </a:r>
            <a:endParaRPr lang="en-US" altLang="zh-CN" sz="2800"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5055341" y="3949502"/>
            <a:ext cx="2830224" cy="369332"/>
          </a:xfrm>
          <a:prstGeom prst="rect">
            <a:avLst/>
          </a:prstGeom>
          <a:ln>
            <a:noFill/>
          </a:ln>
        </p:spPr>
        <p:txBody>
          <a:bodyPr wrap="square">
            <a:spAutoFit/>
          </a:bodyPr>
          <a:lstStyle/>
          <a:p>
            <a:pPr algn="ctr"/>
            <a:r>
              <a:rPr lang="en-US" altLang="zh-CN" b="1" dirty="0">
                <a:latin typeface="微软雅黑" panose="020B0503020204020204" pitchFamily="34" charset="-122"/>
                <a:ea typeface="微软雅黑" panose="020B0503020204020204" pitchFamily="34" charset="-122"/>
                <a:cs typeface="+mn-ea"/>
                <a:sym typeface="+mn-lt"/>
              </a:rPr>
              <a:t>Sample analysis</a:t>
            </a:r>
            <a:endParaRPr lang="pt-BR" altLang="zh-CN" b="1" dirty="0">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rot="13500000">
            <a:off x="3197913" y="2850072"/>
            <a:ext cx="1342093" cy="1342095"/>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3366532" y="3033286"/>
            <a:ext cx="906017" cy="830997"/>
          </a:xfrm>
          <a:prstGeom prst="rect">
            <a:avLst/>
          </a:prstGeom>
        </p:spPr>
        <p:txBody>
          <a:bodyPr wrap="none">
            <a:spAutoFit/>
          </a:bodyPr>
          <a:lstStyle/>
          <a:p>
            <a:r>
              <a:rPr lang="en-US" altLang="zh-CN" sz="4800" dirty="0">
                <a:solidFill>
                  <a:prstClr val="white"/>
                </a:solidFill>
                <a:latin typeface="微软雅黑" panose="020B0503020204020204" pitchFamily="34" charset="-122"/>
                <a:ea typeface="微软雅黑" panose="020B0503020204020204" pitchFamily="34" charset="-122"/>
                <a:cs typeface="+mn-ea"/>
                <a:sym typeface="+mn-lt"/>
              </a:rPr>
              <a:t>03</a:t>
            </a:r>
            <a:endParaRPr lang="zh-CN" altLang="en-US" sz="4800" dirty="0">
              <a:solidFill>
                <a:prstClr val="white"/>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68611514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1000"/>
                                        <p:tgtEl>
                                          <p:spTgt spid="15"/>
                                        </p:tgtEl>
                                      </p:cBhvr>
                                    </p:animEffect>
                                  </p:childTnLst>
                                </p:cTn>
                              </p:par>
                              <p:par>
                                <p:cTn id="13" presetID="10" presetClass="entr" presetSubtype="0" fill="hold" nodeType="withEffect">
                                  <p:stCondLst>
                                    <p:cond delay="175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175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8" presetClass="emph" presetSubtype="0" repeatCount="indefinite" fill="hold" nodeType="withEffect">
                                  <p:stCondLst>
                                    <p:cond delay="1750"/>
                                  </p:stCondLst>
                                  <p:childTnLst>
                                    <p:animRot by="-21600000">
                                      <p:cBhvr>
                                        <p:cTn id="20" dur="2000" fill="hold"/>
                                        <p:tgtEl>
                                          <p:spTgt spid="19"/>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8" presetClass="emph" presetSubtype="0" repeatCount="indefinite" fill="hold" nodeType="withEffect">
                                  <p:stCondLst>
                                    <p:cond delay="1750"/>
                                  </p:stCondLst>
                                  <p:childTnLst>
                                    <p:animRot by="-21600000">
                                      <p:cBhvr>
                                        <p:cTn id="25" dur="2000" fill="hold"/>
                                        <p:tgtEl>
                                          <p:spTgt spid="16"/>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35" presetClass="path" presetSubtype="0" accel="50000" decel="50000" fill="hold" grpId="1" nodeType="withEffect">
                                  <p:stCondLst>
                                    <p:cond delay="2000"/>
                                  </p:stCondLst>
                                  <p:childTnLst>
                                    <p:animMotion origin="layout" path="M 0.1711 7.40741E-7 L -4.58333E-6 7.40741E-7 " pathEditMode="relative" rAng="0" ptsTypes="AA">
                                      <p:cBhvr>
                                        <p:cTn id="30" dur="2000" fill="hold"/>
                                        <p:tgtEl>
                                          <p:spTgt spid="28"/>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6" grpId="0"/>
      <p:bldP spid="27" grpId="0"/>
      <p:bldP spid="28" grpId="0" animBg="1"/>
      <p:bldP spid="28" grpId="1" animBg="1"/>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348508" y="2347684"/>
            <a:ext cx="4451112" cy="381258"/>
          </a:xfrm>
          <a:prstGeom prst="rect">
            <a:avLst/>
          </a:prstGeom>
        </p:spPr>
        <p:txBody>
          <a:bodyPr wrap="square">
            <a:spAutoFit/>
          </a:bodyPr>
          <a:lstStyle/>
          <a:p>
            <a:pPr algn="ctr">
              <a:lnSpc>
                <a:spcPct val="130000"/>
              </a:lnSpc>
              <a:spcBef>
                <a:spcPct val="0"/>
              </a:spcBef>
            </a:pPr>
            <a:r>
              <a:rPr lang="zh-CN" altLang="en-US" sz="1600" b="1" dirty="0">
                <a:solidFill>
                  <a:srgbClr val="18478F"/>
                </a:solidFill>
                <a:latin typeface="微软雅黑" panose="020B0503020204020204" pitchFamily="34" charset="-122"/>
                <a:ea typeface="微软雅黑" panose="020B0503020204020204" pitchFamily="34" charset="-122"/>
                <a:cs typeface="+mn-ea"/>
                <a:sym typeface="+mn-lt"/>
              </a:rPr>
              <a:t>创建“激活关系”</a:t>
            </a:r>
            <a:r>
              <a:rPr lang="en-US" altLang="zh-CN" sz="1600" b="1" dirty="0">
                <a:solidFill>
                  <a:srgbClr val="18478F"/>
                </a:solidFill>
                <a:latin typeface="微软雅黑" panose="020B0503020204020204" pitchFamily="34" charset="-122"/>
                <a:ea typeface="微软雅黑" panose="020B0503020204020204" pitchFamily="34" charset="-122"/>
                <a:cs typeface="+mn-ea"/>
                <a:sym typeface="+mn-lt"/>
              </a:rPr>
              <a:t>the Evoking relation</a:t>
            </a:r>
            <a:endParaRPr lang="en-US" altLang="zh-CN" sz="105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dative with infinitive construction</a:t>
            </a:r>
          </a:p>
        </p:txBody>
      </p:sp>
      <p:grpSp>
        <p:nvGrpSpPr>
          <p:cNvPr id="48" name="组合 47">
            <a:extLst>
              <a:ext uri="{FF2B5EF4-FFF2-40B4-BE49-F238E27FC236}">
                <a16:creationId xmlns:a16="http://schemas.microsoft.com/office/drawing/2014/main" id="{51E04AA4-CEDC-4C09-8502-7391BE91C1F9}"/>
              </a:ext>
            </a:extLst>
          </p:cNvPr>
          <p:cNvGrpSpPr/>
          <p:nvPr/>
        </p:nvGrpSpPr>
        <p:grpSpPr>
          <a:xfrm>
            <a:off x="802737" y="1614670"/>
            <a:ext cx="350814" cy="340740"/>
            <a:chOff x="7090992" y="4839631"/>
            <a:chExt cx="424306" cy="367732"/>
          </a:xfrm>
          <a:solidFill>
            <a:srgbClr val="18478F"/>
          </a:solidFill>
        </p:grpSpPr>
        <p:sp>
          <p:nvSpPr>
            <p:cNvPr id="49" name="Freeform 19">
              <a:extLst>
                <a:ext uri="{FF2B5EF4-FFF2-40B4-BE49-F238E27FC236}">
                  <a16:creationId xmlns:a16="http://schemas.microsoft.com/office/drawing/2014/main" id="{B1253C0C-7EDF-49A2-A15C-02B52A5DA788}"/>
                </a:ext>
              </a:extLst>
            </p:cNvPr>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0" name="Freeform 20">
              <a:extLst>
                <a:ext uri="{FF2B5EF4-FFF2-40B4-BE49-F238E27FC236}">
                  <a16:creationId xmlns:a16="http://schemas.microsoft.com/office/drawing/2014/main" id="{4D35A245-EC94-4520-8181-BC417DD159DD}"/>
                </a:ext>
              </a:extLst>
            </p:cNvPr>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1" name="Freeform 21">
              <a:extLst>
                <a:ext uri="{FF2B5EF4-FFF2-40B4-BE49-F238E27FC236}">
                  <a16:creationId xmlns:a16="http://schemas.microsoft.com/office/drawing/2014/main" id="{88221989-DF15-4765-A7B8-BD2B03E932E9}"/>
                </a:ext>
              </a:extLst>
            </p:cNvPr>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2" name="Freeform 22">
              <a:extLst>
                <a:ext uri="{FF2B5EF4-FFF2-40B4-BE49-F238E27FC236}">
                  <a16:creationId xmlns:a16="http://schemas.microsoft.com/office/drawing/2014/main" id="{E63412EC-EE25-4450-AC35-706589069868}"/>
                </a:ext>
              </a:extLst>
            </p:cNvPr>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7" name="矩形: 圆角 6">
            <a:extLst>
              <a:ext uri="{FF2B5EF4-FFF2-40B4-BE49-F238E27FC236}">
                <a16:creationId xmlns:a16="http://schemas.microsoft.com/office/drawing/2014/main" id="{0B7DDC09-56A5-4D92-AF0D-8655A064B561}"/>
              </a:ext>
            </a:extLst>
          </p:cNvPr>
          <p:cNvSpPr/>
          <p:nvPr/>
        </p:nvSpPr>
        <p:spPr>
          <a:xfrm>
            <a:off x="1400235" y="1521007"/>
            <a:ext cx="4550856" cy="543995"/>
          </a:xfrm>
          <a:prstGeom prst="roundRect">
            <a:avLst>
              <a:gd name="adj" fmla="val 18801"/>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方正黑体简体" panose="02010601030101010101" pitchFamily="2" charset="-122"/>
                <a:ea typeface="方正黑体简体" panose="02010601030101010101" pitchFamily="2" charset="-122"/>
                <a:cs typeface="+mn-ea"/>
                <a:sym typeface="+mn-lt"/>
              </a:rPr>
              <a:t>FN-Br 2.0</a:t>
            </a:r>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中如何实现框架被激活？</a:t>
            </a:r>
          </a:p>
        </p:txBody>
      </p:sp>
      <p:pic>
        <p:nvPicPr>
          <p:cNvPr id="15" name="图片 14">
            <a:extLst>
              <a:ext uri="{FF2B5EF4-FFF2-40B4-BE49-F238E27FC236}">
                <a16:creationId xmlns:a16="http://schemas.microsoft.com/office/drawing/2014/main" id="{9D38BB00-03BF-40D8-9BBD-69B50D29AE4E}"/>
              </a:ext>
            </a:extLst>
          </p:cNvPr>
          <p:cNvPicPr>
            <a:picLocks noChangeAspect="1"/>
          </p:cNvPicPr>
          <p:nvPr/>
        </p:nvPicPr>
        <p:blipFill>
          <a:blip r:embed="rId3"/>
          <a:stretch>
            <a:fillRect/>
          </a:stretch>
        </p:blipFill>
        <p:spPr>
          <a:xfrm>
            <a:off x="1603813" y="3007540"/>
            <a:ext cx="9270513" cy="3686781"/>
          </a:xfrm>
          <a:prstGeom prst="rect">
            <a:avLst/>
          </a:prstGeom>
        </p:spPr>
      </p:pic>
      <p:sp>
        <p:nvSpPr>
          <p:cNvPr id="17" name="文本框 16">
            <a:extLst>
              <a:ext uri="{FF2B5EF4-FFF2-40B4-BE49-F238E27FC236}">
                <a16:creationId xmlns:a16="http://schemas.microsoft.com/office/drawing/2014/main" id="{8337C679-289E-4CC5-9D52-9E517513DFC9}"/>
              </a:ext>
            </a:extLst>
          </p:cNvPr>
          <p:cNvSpPr txBox="1"/>
          <p:nvPr/>
        </p:nvSpPr>
        <p:spPr>
          <a:xfrm>
            <a:off x="1703311" y="4628269"/>
            <a:ext cx="1125416" cy="923330"/>
          </a:xfrm>
          <a:prstGeom prst="rect">
            <a:avLst/>
          </a:prstGeom>
          <a:noFill/>
        </p:spPr>
        <p:txBody>
          <a:bodyPr wrap="square" rtlCol="0">
            <a:spAutoFit/>
          </a:bodyPr>
          <a:lstStyle/>
          <a:p>
            <a:r>
              <a:rPr lang="en-US" altLang="zh-CN" b="1" dirty="0" err="1">
                <a:solidFill>
                  <a:srgbClr val="FF0000"/>
                </a:solidFill>
              </a:rPr>
              <a:t>Head_NP</a:t>
            </a:r>
            <a:endParaRPr lang="en-US" altLang="zh-CN" b="1" dirty="0">
              <a:solidFill>
                <a:srgbClr val="FF0000"/>
              </a:solidFill>
            </a:endParaRPr>
          </a:p>
          <a:p>
            <a:endParaRPr lang="en-US" altLang="zh-CN" dirty="0"/>
          </a:p>
          <a:p>
            <a:endParaRPr lang="zh-CN" altLang="en-US" dirty="0"/>
          </a:p>
        </p:txBody>
      </p:sp>
    </p:spTree>
    <p:extLst>
      <p:ext uri="{BB962C8B-B14F-4D97-AF65-F5344CB8AC3E}">
        <p14:creationId xmlns:p14="http://schemas.microsoft.com/office/powerpoint/2010/main" val="23110730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par>
                                <p:cTn id="20" presetID="2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par>
                                <p:cTn id="23" presetID="53" presetClass="entr" presetSubtype="16" fill="hold" nodeType="withEffect">
                                  <p:stCondLst>
                                    <p:cond delay="300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animBg="1"/>
      <p:bldP spid="53" grpId="1" animBg="1"/>
      <p:bldP spid="54" grpId="0" animBg="1"/>
      <p:bldP spid="54" grpId="1" animBg="1"/>
      <p:bldP spid="58" grpId="0" animBg="1"/>
      <p:bldP spid="58"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348508" y="2347684"/>
            <a:ext cx="4451112" cy="381258"/>
          </a:xfrm>
          <a:prstGeom prst="rect">
            <a:avLst/>
          </a:prstGeom>
        </p:spPr>
        <p:txBody>
          <a:bodyPr wrap="square">
            <a:spAutoFit/>
          </a:bodyPr>
          <a:lstStyle/>
          <a:p>
            <a:pPr algn="ctr">
              <a:lnSpc>
                <a:spcPct val="130000"/>
              </a:lnSpc>
              <a:spcBef>
                <a:spcPct val="0"/>
              </a:spcBef>
            </a:pPr>
            <a:r>
              <a:rPr lang="zh-CN" altLang="en-US" sz="1600" b="1" dirty="0">
                <a:solidFill>
                  <a:srgbClr val="18478F"/>
                </a:solidFill>
                <a:latin typeface="微软雅黑" panose="020B0503020204020204" pitchFamily="34" charset="-122"/>
                <a:ea typeface="微软雅黑" panose="020B0503020204020204" pitchFamily="34" charset="-122"/>
                <a:cs typeface="+mn-ea"/>
                <a:sym typeface="+mn-lt"/>
              </a:rPr>
              <a:t>创建“激活关系”</a:t>
            </a:r>
            <a:r>
              <a:rPr lang="en-US" altLang="zh-CN" sz="1600" b="1" dirty="0">
                <a:solidFill>
                  <a:srgbClr val="18478F"/>
                </a:solidFill>
                <a:latin typeface="微软雅黑" panose="020B0503020204020204" pitchFamily="34" charset="-122"/>
                <a:ea typeface="微软雅黑" panose="020B0503020204020204" pitchFamily="34" charset="-122"/>
                <a:cs typeface="+mn-ea"/>
                <a:sym typeface="+mn-lt"/>
              </a:rPr>
              <a:t>the Evoking relation</a:t>
            </a:r>
            <a:endParaRPr lang="en-US" altLang="zh-CN" sz="105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dative with infinitive construction</a:t>
            </a:r>
          </a:p>
        </p:txBody>
      </p:sp>
      <p:grpSp>
        <p:nvGrpSpPr>
          <p:cNvPr id="48" name="组合 47">
            <a:extLst>
              <a:ext uri="{FF2B5EF4-FFF2-40B4-BE49-F238E27FC236}">
                <a16:creationId xmlns:a16="http://schemas.microsoft.com/office/drawing/2014/main" id="{51E04AA4-CEDC-4C09-8502-7391BE91C1F9}"/>
              </a:ext>
            </a:extLst>
          </p:cNvPr>
          <p:cNvGrpSpPr/>
          <p:nvPr/>
        </p:nvGrpSpPr>
        <p:grpSpPr>
          <a:xfrm>
            <a:off x="802737" y="1614670"/>
            <a:ext cx="350814" cy="340740"/>
            <a:chOff x="7090992" y="4839631"/>
            <a:chExt cx="424306" cy="367732"/>
          </a:xfrm>
          <a:solidFill>
            <a:srgbClr val="18478F"/>
          </a:solidFill>
        </p:grpSpPr>
        <p:sp>
          <p:nvSpPr>
            <p:cNvPr id="49" name="Freeform 19">
              <a:extLst>
                <a:ext uri="{FF2B5EF4-FFF2-40B4-BE49-F238E27FC236}">
                  <a16:creationId xmlns:a16="http://schemas.microsoft.com/office/drawing/2014/main" id="{B1253C0C-7EDF-49A2-A15C-02B52A5DA788}"/>
                </a:ext>
              </a:extLst>
            </p:cNvPr>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0" name="Freeform 20">
              <a:extLst>
                <a:ext uri="{FF2B5EF4-FFF2-40B4-BE49-F238E27FC236}">
                  <a16:creationId xmlns:a16="http://schemas.microsoft.com/office/drawing/2014/main" id="{4D35A245-EC94-4520-8181-BC417DD159DD}"/>
                </a:ext>
              </a:extLst>
            </p:cNvPr>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1" name="Freeform 21">
              <a:extLst>
                <a:ext uri="{FF2B5EF4-FFF2-40B4-BE49-F238E27FC236}">
                  <a16:creationId xmlns:a16="http://schemas.microsoft.com/office/drawing/2014/main" id="{88221989-DF15-4765-A7B8-BD2B03E932E9}"/>
                </a:ext>
              </a:extLst>
            </p:cNvPr>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2" name="Freeform 22">
              <a:extLst>
                <a:ext uri="{FF2B5EF4-FFF2-40B4-BE49-F238E27FC236}">
                  <a16:creationId xmlns:a16="http://schemas.microsoft.com/office/drawing/2014/main" id="{E63412EC-EE25-4450-AC35-706589069868}"/>
                </a:ext>
              </a:extLst>
            </p:cNvPr>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7" name="矩形: 圆角 6">
            <a:extLst>
              <a:ext uri="{FF2B5EF4-FFF2-40B4-BE49-F238E27FC236}">
                <a16:creationId xmlns:a16="http://schemas.microsoft.com/office/drawing/2014/main" id="{0B7DDC09-56A5-4D92-AF0D-8655A064B561}"/>
              </a:ext>
            </a:extLst>
          </p:cNvPr>
          <p:cNvSpPr/>
          <p:nvPr/>
        </p:nvSpPr>
        <p:spPr>
          <a:xfrm>
            <a:off x="1400235" y="1521007"/>
            <a:ext cx="4550856" cy="543995"/>
          </a:xfrm>
          <a:prstGeom prst="roundRect">
            <a:avLst>
              <a:gd name="adj" fmla="val 18801"/>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方正黑体简体" panose="02010601030101010101" pitchFamily="2" charset="-122"/>
                <a:ea typeface="方正黑体简体" panose="02010601030101010101" pitchFamily="2" charset="-122"/>
                <a:cs typeface="+mn-ea"/>
                <a:sym typeface="+mn-lt"/>
              </a:rPr>
              <a:t>FN-Br 2.0</a:t>
            </a:r>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中如何实现框架被激活？</a:t>
            </a:r>
          </a:p>
        </p:txBody>
      </p:sp>
      <p:sp>
        <p:nvSpPr>
          <p:cNvPr id="17" name="文本框 16">
            <a:extLst>
              <a:ext uri="{FF2B5EF4-FFF2-40B4-BE49-F238E27FC236}">
                <a16:creationId xmlns:a16="http://schemas.microsoft.com/office/drawing/2014/main" id="{8337C679-289E-4CC5-9D52-9E517513DFC9}"/>
              </a:ext>
            </a:extLst>
          </p:cNvPr>
          <p:cNvSpPr txBox="1"/>
          <p:nvPr/>
        </p:nvSpPr>
        <p:spPr>
          <a:xfrm>
            <a:off x="1689792" y="2767280"/>
            <a:ext cx="4944111" cy="1323439"/>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cs typeface="+mn-ea"/>
              </a:rPr>
              <a:t>好处：</a:t>
            </a:r>
            <a:endParaRPr lang="en-US" altLang="zh-CN" sz="1600" b="1" dirty="0">
              <a:latin typeface="微软雅黑" panose="020B0503020204020204" pitchFamily="34" charset="-122"/>
              <a:ea typeface="微软雅黑" panose="020B0503020204020204" pitchFamily="34" charset="-122"/>
              <a:cs typeface="+mn-ea"/>
            </a:endParaRPr>
          </a:p>
          <a:p>
            <a:endParaRPr lang="en-US" altLang="zh-CN" sz="1600" b="1" dirty="0">
              <a:latin typeface="微软雅黑" panose="020B0503020204020204" pitchFamily="34" charset="-122"/>
              <a:ea typeface="微软雅黑" panose="020B0503020204020204" pitchFamily="34" charset="-122"/>
              <a:cs typeface="+mn-ea"/>
            </a:endParaRPr>
          </a:p>
          <a:p>
            <a:pPr marL="285750" indent="-285750">
              <a:buFont typeface="Wingdings" panose="05000000000000000000" pitchFamily="2" charset="2"/>
              <a:buChar char="p"/>
            </a:pPr>
            <a:r>
              <a:rPr lang="en-US" altLang="zh-CN" sz="1600" b="1" dirty="0">
                <a:latin typeface="微软雅黑" panose="020B0503020204020204" pitchFamily="34" charset="-122"/>
                <a:ea typeface="微软雅黑" panose="020B0503020204020204" pitchFamily="34" charset="-122"/>
                <a:cs typeface="+mn-ea"/>
              </a:rPr>
              <a:t>  </a:t>
            </a:r>
            <a:r>
              <a:rPr lang="zh-CN" altLang="en-US" sz="1600" b="1" dirty="0">
                <a:latin typeface="微软雅黑" panose="020B0503020204020204" pitchFamily="34" charset="-122"/>
                <a:ea typeface="微软雅黑" panose="020B0503020204020204" pitchFamily="34" charset="-122"/>
                <a:cs typeface="+mn-ea"/>
              </a:rPr>
              <a:t>实现</a:t>
            </a:r>
            <a:r>
              <a:rPr lang="en-US" altLang="zh-CN" sz="1600" b="1" dirty="0">
                <a:latin typeface="微软雅黑" panose="020B0503020204020204" pitchFamily="34" charset="-122"/>
                <a:ea typeface="微软雅黑" panose="020B0503020204020204" pitchFamily="34" charset="-122"/>
                <a:cs typeface="+mn-ea"/>
              </a:rPr>
              <a:t>CE-FE</a:t>
            </a:r>
            <a:r>
              <a:rPr lang="zh-CN" altLang="en-US" sz="1600" b="1" dirty="0">
                <a:latin typeface="微软雅黑" panose="020B0503020204020204" pitchFamily="34" charset="-122"/>
                <a:ea typeface="微软雅黑" panose="020B0503020204020204" pitchFamily="34" charset="-122"/>
                <a:cs typeface="+mn-ea"/>
              </a:rPr>
              <a:t>的自动标注</a:t>
            </a:r>
            <a:endParaRPr lang="en-US" altLang="zh-CN" sz="1600" b="1" dirty="0">
              <a:latin typeface="微软雅黑" panose="020B0503020204020204" pitchFamily="34" charset="-122"/>
              <a:ea typeface="微软雅黑" panose="020B0503020204020204" pitchFamily="34" charset="-122"/>
              <a:cs typeface="+mn-ea"/>
            </a:endParaRPr>
          </a:p>
          <a:p>
            <a:pPr marL="285750" indent="-285750">
              <a:buFont typeface="Wingdings" panose="05000000000000000000" pitchFamily="2" charset="2"/>
              <a:buChar char="p"/>
            </a:pPr>
            <a:endParaRPr lang="en-US" altLang="zh-CN" sz="1600" b="1" dirty="0">
              <a:latin typeface="微软雅黑" panose="020B0503020204020204" pitchFamily="34" charset="-122"/>
              <a:ea typeface="微软雅黑" panose="020B0503020204020204" pitchFamily="34" charset="-122"/>
              <a:cs typeface="+mn-ea"/>
            </a:endParaRPr>
          </a:p>
          <a:p>
            <a:pPr marL="285750" indent="-285750">
              <a:buFont typeface="Wingdings" panose="05000000000000000000" pitchFamily="2" charset="2"/>
              <a:buChar char="p"/>
            </a:pPr>
            <a:r>
              <a:rPr lang="en-US" altLang="zh-CN" sz="1600" b="1" dirty="0">
                <a:latin typeface="微软雅黑" panose="020B0503020204020204" pitchFamily="34" charset="-122"/>
                <a:ea typeface="微软雅黑" panose="020B0503020204020204" pitchFamily="34" charset="-122"/>
                <a:cs typeface="+mn-ea"/>
              </a:rPr>
              <a:t>  </a:t>
            </a:r>
            <a:r>
              <a:rPr lang="zh-CN" altLang="en-US" sz="1600" b="1" dirty="0">
                <a:latin typeface="微软雅黑" panose="020B0503020204020204" pitchFamily="34" charset="-122"/>
                <a:ea typeface="微软雅黑" panose="020B0503020204020204" pitchFamily="34" charset="-122"/>
                <a:cs typeface="+mn-ea"/>
              </a:rPr>
              <a:t>解决伯克利标注系统中的不一致问题</a:t>
            </a:r>
            <a:endParaRPr lang="en-US" altLang="zh-CN" sz="1600" b="1" dirty="0">
              <a:latin typeface="微软雅黑" panose="020B0503020204020204" pitchFamily="34" charset="-122"/>
              <a:ea typeface="微软雅黑" panose="020B0503020204020204" pitchFamily="34" charset="-122"/>
              <a:cs typeface="+mn-ea"/>
            </a:endParaRPr>
          </a:p>
        </p:txBody>
      </p:sp>
      <p:pic>
        <p:nvPicPr>
          <p:cNvPr id="2" name="图片 1">
            <a:extLst>
              <a:ext uri="{FF2B5EF4-FFF2-40B4-BE49-F238E27FC236}">
                <a16:creationId xmlns:a16="http://schemas.microsoft.com/office/drawing/2014/main" id="{2650E279-46DC-4194-9756-DDED41652326}"/>
              </a:ext>
            </a:extLst>
          </p:cNvPr>
          <p:cNvPicPr>
            <a:picLocks noChangeAspect="1"/>
          </p:cNvPicPr>
          <p:nvPr/>
        </p:nvPicPr>
        <p:blipFill>
          <a:blip r:embed="rId3"/>
          <a:stretch>
            <a:fillRect/>
          </a:stretch>
        </p:blipFill>
        <p:spPr>
          <a:xfrm>
            <a:off x="2191869" y="4237725"/>
            <a:ext cx="6994186" cy="2472564"/>
          </a:xfrm>
          <a:prstGeom prst="rect">
            <a:avLst/>
          </a:prstGeom>
        </p:spPr>
      </p:pic>
    </p:spTree>
    <p:extLst>
      <p:ext uri="{BB962C8B-B14F-4D97-AF65-F5344CB8AC3E}">
        <p14:creationId xmlns:p14="http://schemas.microsoft.com/office/powerpoint/2010/main" val="1036530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par>
                                <p:cTn id="20" presetID="2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par>
                                <p:cTn id="23" presetID="53" presetClass="entr" presetSubtype="16" fill="hold" nodeType="withEffect">
                                  <p:stCondLst>
                                    <p:cond delay="300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animBg="1"/>
      <p:bldP spid="53" grpId="1" animBg="1"/>
      <p:bldP spid="54" grpId="0" animBg="1"/>
      <p:bldP spid="54" grpId="1" animBg="1"/>
      <p:bldP spid="58" grpId="0" animBg="1"/>
      <p:bldP spid="58"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348508" y="2347684"/>
            <a:ext cx="4451112" cy="381258"/>
          </a:xfrm>
          <a:prstGeom prst="rect">
            <a:avLst/>
          </a:prstGeom>
        </p:spPr>
        <p:txBody>
          <a:bodyPr wrap="square">
            <a:spAutoFit/>
          </a:bodyPr>
          <a:lstStyle/>
          <a:p>
            <a:pPr algn="ctr">
              <a:lnSpc>
                <a:spcPct val="130000"/>
              </a:lnSpc>
              <a:spcBef>
                <a:spcPct val="0"/>
              </a:spcBef>
            </a:pPr>
            <a:r>
              <a:rPr lang="zh-CN" altLang="en-US" sz="1600" b="1" dirty="0">
                <a:solidFill>
                  <a:srgbClr val="18478F"/>
                </a:solidFill>
                <a:latin typeface="微软雅黑" panose="020B0503020204020204" pitchFamily="34" charset="-122"/>
                <a:ea typeface="微软雅黑" panose="020B0503020204020204" pitchFamily="34" charset="-122"/>
                <a:cs typeface="+mn-ea"/>
                <a:sym typeface="+mn-lt"/>
              </a:rPr>
              <a:t>创建“激活关系”</a:t>
            </a:r>
            <a:r>
              <a:rPr lang="en-US" altLang="zh-CN" sz="1600" b="1" dirty="0">
                <a:solidFill>
                  <a:srgbClr val="18478F"/>
                </a:solidFill>
                <a:latin typeface="微软雅黑" panose="020B0503020204020204" pitchFamily="34" charset="-122"/>
                <a:ea typeface="微软雅黑" panose="020B0503020204020204" pitchFamily="34" charset="-122"/>
                <a:cs typeface="+mn-ea"/>
                <a:sym typeface="+mn-lt"/>
              </a:rPr>
              <a:t>the Evoking relation</a:t>
            </a:r>
            <a:endParaRPr lang="en-US" altLang="zh-CN" sz="105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dative with infinitive construction</a:t>
            </a:r>
          </a:p>
        </p:txBody>
      </p:sp>
      <p:grpSp>
        <p:nvGrpSpPr>
          <p:cNvPr id="48" name="组合 47">
            <a:extLst>
              <a:ext uri="{FF2B5EF4-FFF2-40B4-BE49-F238E27FC236}">
                <a16:creationId xmlns:a16="http://schemas.microsoft.com/office/drawing/2014/main" id="{51E04AA4-CEDC-4C09-8502-7391BE91C1F9}"/>
              </a:ext>
            </a:extLst>
          </p:cNvPr>
          <p:cNvGrpSpPr/>
          <p:nvPr/>
        </p:nvGrpSpPr>
        <p:grpSpPr>
          <a:xfrm>
            <a:off x="802737" y="1614670"/>
            <a:ext cx="350814" cy="340740"/>
            <a:chOff x="7090992" y="4839631"/>
            <a:chExt cx="424306" cy="367732"/>
          </a:xfrm>
          <a:solidFill>
            <a:srgbClr val="18478F"/>
          </a:solidFill>
        </p:grpSpPr>
        <p:sp>
          <p:nvSpPr>
            <p:cNvPr id="49" name="Freeform 19">
              <a:extLst>
                <a:ext uri="{FF2B5EF4-FFF2-40B4-BE49-F238E27FC236}">
                  <a16:creationId xmlns:a16="http://schemas.microsoft.com/office/drawing/2014/main" id="{B1253C0C-7EDF-49A2-A15C-02B52A5DA788}"/>
                </a:ext>
              </a:extLst>
            </p:cNvPr>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0" name="Freeform 20">
              <a:extLst>
                <a:ext uri="{FF2B5EF4-FFF2-40B4-BE49-F238E27FC236}">
                  <a16:creationId xmlns:a16="http://schemas.microsoft.com/office/drawing/2014/main" id="{4D35A245-EC94-4520-8181-BC417DD159DD}"/>
                </a:ext>
              </a:extLst>
            </p:cNvPr>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1" name="Freeform 21">
              <a:extLst>
                <a:ext uri="{FF2B5EF4-FFF2-40B4-BE49-F238E27FC236}">
                  <a16:creationId xmlns:a16="http://schemas.microsoft.com/office/drawing/2014/main" id="{88221989-DF15-4765-A7B8-BD2B03E932E9}"/>
                </a:ext>
              </a:extLst>
            </p:cNvPr>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2" name="Freeform 22">
              <a:extLst>
                <a:ext uri="{FF2B5EF4-FFF2-40B4-BE49-F238E27FC236}">
                  <a16:creationId xmlns:a16="http://schemas.microsoft.com/office/drawing/2014/main" id="{E63412EC-EE25-4450-AC35-706589069868}"/>
                </a:ext>
              </a:extLst>
            </p:cNvPr>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7" name="矩形: 圆角 6">
            <a:extLst>
              <a:ext uri="{FF2B5EF4-FFF2-40B4-BE49-F238E27FC236}">
                <a16:creationId xmlns:a16="http://schemas.microsoft.com/office/drawing/2014/main" id="{0B7DDC09-56A5-4D92-AF0D-8655A064B561}"/>
              </a:ext>
            </a:extLst>
          </p:cNvPr>
          <p:cNvSpPr/>
          <p:nvPr/>
        </p:nvSpPr>
        <p:spPr>
          <a:xfrm>
            <a:off x="1400235" y="1521007"/>
            <a:ext cx="4550856" cy="543995"/>
          </a:xfrm>
          <a:prstGeom prst="roundRect">
            <a:avLst>
              <a:gd name="adj" fmla="val 18801"/>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方正黑体简体" panose="02010601030101010101" pitchFamily="2" charset="-122"/>
                <a:ea typeface="方正黑体简体" panose="02010601030101010101" pitchFamily="2" charset="-122"/>
                <a:cs typeface="+mn-ea"/>
                <a:sym typeface="+mn-lt"/>
              </a:rPr>
              <a:t>FN-Br 2.0</a:t>
            </a:r>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中如何实现框架被激活？</a:t>
            </a:r>
          </a:p>
        </p:txBody>
      </p:sp>
      <p:sp>
        <p:nvSpPr>
          <p:cNvPr id="17" name="文本框 16">
            <a:extLst>
              <a:ext uri="{FF2B5EF4-FFF2-40B4-BE49-F238E27FC236}">
                <a16:creationId xmlns:a16="http://schemas.microsoft.com/office/drawing/2014/main" id="{8337C679-289E-4CC5-9D52-9E517513DFC9}"/>
              </a:ext>
            </a:extLst>
          </p:cNvPr>
          <p:cNvSpPr txBox="1"/>
          <p:nvPr/>
        </p:nvSpPr>
        <p:spPr>
          <a:xfrm>
            <a:off x="1689792" y="2767280"/>
            <a:ext cx="4944111" cy="584775"/>
          </a:xfrm>
          <a:prstGeom prst="rect">
            <a:avLst/>
          </a:prstGeom>
          <a:noFill/>
        </p:spPr>
        <p:txBody>
          <a:bodyPr wrap="square" rtlCol="0">
            <a:spAutoFit/>
          </a:bodyPr>
          <a:lstStyle/>
          <a:p>
            <a:endParaRPr lang="en-US" altLang="zh-CN" sz="1600" b="1" dirty="0">
              <a:latin typeface="微软雅黑" panose="020B0503020204020204" pitchFamily="34" charset="-122"/>
              <a:ea typeface="微软雅黑" panose="020B0503020204020204" pitchFamily="34" charset="-122"/>
              <a:cs typeface="+mn-ea"/>
            </a:endParaRPr>
          </a:p>
          <a:p>
            <a:pPr marL="285750" indent="-285750">
              <a:buFont typeface="Wingdings" panose="05000000000000000000" pitchFamily="2" charset="2"/>
              <a:buChar char="p"/>
            </a:pPr>
            <a:r>
              <a:rPr lang="en-US" altLang="zh-CN" sz="1600" b="1" dirty="0">
                <a:latin typeface="微软雅黑" panose="020B0503020204020204" pitchFamily="34" charset="-122"/>
                <a:ea typeface="微软雅黑" panose="020B0503020204020204" pitchFamily="34" charset="-122"/>
                <a:cs typeface="+mn-ea"/>
              </a:rPr>
              <a:t>  </a:t>
            </a:r>
            <a:r>
              <a:rPr lang="zh-CN" altLang="en-US" sz="1600" b="1" dirty="0">
                <a:latin typeface="微软雅黑" panose="020B0503020204020204" pitchFamily="34" charset="-122"/>
                <a:ea typeface="微软雅黑" panose="020B0503020204020204" pitchFamily="34" charset="-122"/>
                <a:cs typeface="+mn-ea"/>
              </a:rPr>
              <a:t>解决伯克利标注系统中的不一致问题</a:t>
            </a:r>
            <a:endParaRPr lang="en-US" altLang="zh-CN" sz="1600" b="1" dirty="0">
              <a:latin typeface="微软雅黑" panose="020B0503020204020204" pitchFamily="34" charset="-122"/>
              <a:ea typeface="微软雅黑" panose="020B0503020204020204" pitchFamily="34" charset="-122"/>
              <a:cs typeface="+mn-ea"/>
            </a:endParaRPr>
          </a:p>
        </p:txBody>
      </p:sp>
      <p:pic>
        <p:nvPicPr>
          <p:cNvPr id="2" name="图片 1">
            <a:extLst>
              <a:ext uri="{FF2B5EF4-FFF2-40B4-BE49-F238E27FC236}">
                <a16:creationId xmlns:a16="http://schemas.microsoft.com/office/drawing/2014/main" id="{2650E279-46DC-4194-9756-DDED41652326}"/>
              </a:ext>
            </a:extLst>
          </p:cNvPr>
          <p:cNvPicPr>
            <a:picLocks noChangeAspect="1"/>
          </p:cNvPicPr>
          <p:nvPr/>
        </p:nvPicPr>
        <p:blipFill>
          <a:blip r:embed="rId3"/>
          <a:stretch>
            <a:fillRect/>
          </a:stretch>
        </p:blipFill>
        <p:spPr>
          <a:xfrm>
            <a:off x="330551" y="1444889"/>
            <a:ext cx="6994186" cy="2472564"/>
          </a:xfrm>
          <a:prstGeom prst="rect">
            <a:avLst/>
          </a:prstGeom>
        </p:spPr>
      </p:pic>
      <p:pic>
        <p:nvPicPr>
          <p:cNvPr id="3" name="图片 2">
            <a:extLst>
              <a:ext uri="{FF2B5EF4-FFF2-40B4-BE49-F238E27FC236}">
                <a16:creationId xmlns:a16="http://schemas.microsoft.com/office/drawing/2014/main" id="{F0674501-6255-43D9-8EB3-D7AFD48C2CB9}"/>
              </a:ext>
            </a:extLst>
          </p:cNvPr>
          <p:cNvPicPr>
            <a:picLocks noChangeAspect="1"/>
          </p:cNvPicPr>
          <p:nvPr/>
        </p:nvPicPr>
        <p:blipFill>
          <a:blip r:embed="rId4"/>
          <a:stretch>
            <a:fillRect/>
          </a:stretch>
        </p:blipFill>
        <p:spPr>
          <a:xfrm>
            <a:off x="1729800" y="3942995"/>
            <a:ext cx="10088920" cy="2123983"/>
          </a:xfrm>
          <a:prstGeom prst="rect">
            <a:avLst/>
          </a:prstGeom>
        </p:spPr>
      </p:pic>
      <p:sp>
        <p:nvSpPr>
          <p:cNvPr id="19" name="矩形 18">
            <a:extLst>
              <a:ext uri="{FF2B5EF4-FFF2-40B4-BE49-F238E27FC236}">
                <a16:creationId xmlns:a16="http://schemas.microsoft.com/office/drawing/2014/main" id="{7316EA70-A977-4E56-882E-C49963BC5147}"/>
              </a:ext>
            </a:extLst>
          </p:cNvPr>
          <p:cNvSpPr/>
          <p:nvPr/>
        </p:nvSpPr>
        <p:spPr>
          <a:xfrm>
            <a:off x="5578272" y="5399246"/>
            <a:ext cx="4675309" cy="598379"/>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 name="矩形 4">
            <a:extLst>
              <a:ext uri="{FF2B5EF4-FFF2-40B4-BE49-F238E27FC236}">
                <a16:creationId xmlns:a16="http://schemas.microsoft.com/office/drawing/2014/main" id="{1087704A-9436-4F17-9D61-F2E0E552866F}"/>
              </a:ext>
            </a:extLst>
          </p:cNvPr>
          <p:cNvSpPr/>
          <p:nvPr/>
        </p:nvSpPr>
        <p:spPr>
          <a:xfrm>
            <a:off x="491073" y="6211669"/>
            <a:ext cx="10920035" cy="646331"/>
          </a:xfrm>
          <a:prstGeom prst="rect">
            <a:avLst/>
          </a:prstGeom>
        </p:spPr>
        <p:txBody>
          <a:bodyPr wrap="square">
            <a:spAutoFit/>
          </a:bodyPr>
          <a:lstStyle/>
          <a:p>
            <a:r>
              <a:rPr lang="en-US" altLang="zh-CN" dirty="0">
                <a:latin typeface="MinionPro-Regular"/>
              </a:rPr>
              <a:t>The reason why (11a) is annotated as such is due to the fact that there is no non-core FE that could be assigned to the </a:t>
            </a:r>
            <a:r>
              <a:rPr lang="en-US" altLang="zh-CN" i="1" dirty="0">
                <a:latin typeface="MinionPro-It"/>
              </a:rPr>
              <a:t>para </a:t>
            </a:r>
            <a:r>
              <a:rPr lang="en-US" altLang="zh-CN" dirty="0">
                <a:latin typeface="MinionPro-Regular"/>
              </a:rPr>
              <a:t>sentence.</a:t>
            </a:r>
            <a:endParaRPr lang="zh-CN" altLang="en-US" dirty="0"/>
          </a:p>
        </p:txBody>
      </p:sp>
      <p:sp>
        <p:nvSpPr>
          <p:cNvPr id="6" name="矩形 5">
            <a:extLst>
              <a:ext uri="{FF2B5EF4-FFF2-40B4-BE49-F238E27FC236}">
                <a16:creationId xmlns:a16="http://schemas.microsoft.com/office/drawing/2014/main" id="{69CE7FE1-E5C0-4DFC-A158-D9A0AFA1DCBF}"/>
              </a:ext>
            </a:extLst>
          </p:cNvPr>
          <p:cNvSpPr/>
          <p:nvPr/>
        </p:nvSpPr>
        <p:spPr>
          <a:xfrm>
            <a:off x="6898537" y="1531831"/>
            <a:ext cx="1373266" cy="543995"/>
          </a:xfrm>
          <a:prstGeom prst="rect">
            <a:avLst/>
          </a:prstGeom>
          <a:solidFill>
            <a:schemeClr val="bg1">
              <a:lumMod val="7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latin typeface="方正黑体简体" panose="02010601030101010101" pitchFamily="2" charset="-122"/>
                <a:ea typeface="方正黑体简体" panose="02010601030101010101" pitchFamily="2" charset="-122"/>
                <a:cs typeface="+mn-ea"/>
                <a:sym typeface="+mn-lt"/>
              </a:rPr>
              <a:t>Receiving</a:t>
            </a:r>
            <a:endParaRPr lang="zh-CN" altLang="en-US" b="1"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21" name="矩形 20">
            <a:extLst>
              <a:ext uri="{FF2B5EF4-FFF2-40B4-BE49-F238E27FC236}">
                <a16:creationId xmlns:a16="http://schemas.microsoft.com/office/drawing/2014/main" id="{F4C10E8A-BC32-41F5-9C7F-F9E34C9688EB}"/>
              </a:ext>
            </a:extLst>
          </p:cNvPr>
          <p:cNvSpPr/>
          <p:nvPr/>
        </p:nvSpPr>
        <p:spPr>
          <a:xfrm>
            <a:off x="6022811" y="2262262"/>
            <a:ext cx="2667213" cy="543995"/>
          </a:xfrm>
          <a:prstGeom prst="rect">
            <a:avLst/>
          </a:prstGeom>
          <a:solidFill>
            <a:schemeClr val="bg1">
              <a:lumMod val="7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latin typeface="方正黑体简体" panose="02010601030101010101" pitchFamily="2" charset="-122"/>
                <a:ea typeface="方正黑体简体" panose="02010601030101010101" pitchFamily="2" charset="-122"/>
                <a:cs typeface="+mn-ea"/>
                <a:sym typeface="+mn-lt"/>
              </a:rPr>
              <a:t>Commerce-buy</a:t>
            </a:r>
            <a:endParaRPr lang="zh-CN" altLang="en-US" b="1"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22" name="矩形 21">
            <a:extLst>
              <a:ext uri="{FF2B5EF4-FFF2-40B4-BE49-F238E27FC236}">
                <a16:creationId xmlns:a16="http://schemas.microsoft.com/office/drawing/2014/main" id="{10B90F5C-BDFE-49AA-8FAD-D2816D3EC8AE}"/>
              </a:ext>
            </a:extLst>
          </p:cNvPr>
          <p:cNvSpPr/>
          <p:nvPr/>
        </p:nvSpPr>
        <p:spPr>
          <a:xfrm>
            <a:off x="6392380" y="3034181"/>
            <a:ext cx="1610563" cy="543995"/>
          </a:xfrm>
          <a:prstGeom prst="rect">
            <a:avLst/>
          </a:prstGeom>
          <a:solidFill>
            <a:schemeClr val="bg1">
              <a:lumMod val="7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latin typeface="方正黑体简体" panose="02010601030101010101" pitchFamily="2" charset="-122"/>
                <a:ea typeface="方正黑体简体" panose="02010601030101010101" pitchFamily="2" charset="-122"/>
                <a:cs typeface="+mn-ea"/>
                <a:sym typeface="+mn-lt"/>
              </a:rPr>
              <a:t>Possession</a:t>
            </a:r>
            <a:endParaRPr lang="zh-CN" altLang="en-US" b="1"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8" name="椭圆 7">
            <a:extLst>
              <a:ext uri="{FF2B5EF4-FFF2-40B4-BE49-F238E27FC236}">
                <a16:creationId xmlns:a16="http://schemas.microsoft.com/office/drawing/2014/main" id="{577EF4AA-7035-4569-932D-A452691FE7A5}"/>
              </a:ext>
            </a:extLst>
          </p:cNvPr>
          <p:cNvSpPr/>
          <p:nvPr/>
        </p:nvSpPr>
        <p:spPr>
          <a:xfrm>
            <a:off x="1277658" y="3063904"/>
            <a:ext cx="868506" cy="278240"/>
          </a:xfrm>
          <a:prstGeom prst="ellipse">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24" name="椭圆 23">
            <a:extLst>
              <a:ext uri="{FF2B5EF4-FFF2-40B4-BE49-F238E27FC236}">
                <a16:creationId xmlns:a16="http://schemas.microsoft.com/office/drawing/2014/main" id="{48A00C8C-9022-4D98-9FBB-CE25CF0F6D22}"/>
              </a:ext>
            </a:extLst>
          </p:cNvPr>
          <p:cNvSpPr/>
          <p:nvPr/>
        </p:nvSpPr>
        <p:spPr>
          <a:xfrm>
            <a:off x="1348508" y="2285893"/>
            <a:ext cx="868506" cy="278240"/>
          </a:xfrm>
          <a:prstGeom prst="ellipse">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25" name="椭圆 24">
            <a:extLst>
              <a:ext uri="{FF2B5EF4-FFF2-40B4-BE49-F238E27FC236}">
                <a16:creationId xmlns:a16="http://schemas.microsoft.com/office/drawing/2014/main" id="{5C5D0FCE-9BE9-474C-91D7-1688DF81BD11}"/>
              </a:ext>
            </a:extLst>
          </p:cNvPr>
          <p:cNvSpPr/>
          <p:nvPr/>
        </p:nvSpPr>
        <p:spPr>
          <a:xfrm>
            <a:off x="1295547" y="1515230"/>
            <a:ext cx="868506" cy="278240"/>
          </a:xfrm>
          <a:prstGeom prst="ellipse">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7092313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par>
                                <p:cTn id="20" presetID="2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par>
                                <p:cTn id="23" presetID="53" presetClass="entr" presetSubtype="16" fill="hold" nodeType="withEffect">
                                  <p:stCondLst>
                                    <p:cond delay="300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animBg="1"/>
      <p:bldP spid="53" grpId="1" animBg="1"/>
      <p:bldP spid="54" grpId="0" animBg="1"/>
      <p:bldP spid="54" grpId="1" animBg="1"/>
      <p:bldP spid="58" grpId="0" animBg="1"/>
      <p:bldP spid="58"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348508" y="2347684"/>
            <a:ext cx="4451112" cy="381258"/>
          </a:xfrm>
          <a:prstGeom prst="rect">
            <a:avLst/>
          </a:prstGeom>
        </p:spPr>
        <p:txBody>
          <a:bodyPr wrap="square">
            <a:spAutoFit/>
          </a:bodyPr>
          <a:lstStyle/>
          <a:p>
            <a:pPr algn="ctr">
              <a:lnSpc>
                <a:spcPct val="130000"/>
              </a:lnSpc>
              <a:spcBef>
                <a:spcPct val="0"/>
              </a:spcBef>
            </a:pPr>
            <a:r>
              <a:rPr lang="zh-CN" altLang="en-US" sz="1600" b="1" dirty="0">
                <a:solidFill>
                  <a:srgbClr val="18478F"/>
                </a:solidFill>
                <a:latin typeface="微软雅黑" panose="020B0503020204020204" pitchFamily="34" charset="-122"/>
                <a:ea typeface="微软雅黑" panose="020B0503020204020204" pitchFamily="34" charset="-122"/>
                <a:cs typeface="+mn-ea"/>
                <a:sym typeface="+mn-lt"/>
              </a:rPr>
              <a:t>创建“激活关系”</a:t>
            </a:r>
            <a:r>
              <a:rPr lang="en-US" altLang="zh-CN" sz="1600" b="1" dirty="0">
                <a:solidFill>
                  <a:srgbClr val="18478F"/>
                </a:solidFill>
                <a:latin typeface="微软雅黑" panose="020B0503020204020204" pitchFamily="34" charset="-122"/>
                <a:ea typeface="微软雅黑" panose="020B0503020204020204" pitchFamily="34" charset="-122"/>
                <a:cs typeface="+mn-ea"/>
                <a:sym typeface="+mn-lt"/>
              </a:rPr>
              <a:t>the Evoking relation</a:t>
            </a:r>
            <a:endParaRPr lang="en-US" altLang="zh-CN" sz="105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dative with infinitive construction</a:t>
            </a:r>
          </a:p>
        </p:txBody>
      </p:sp>
      <p:grpSp>
        <p:nvGrpSpPr>
          <p:cNvPr id="48" name="组合 47">
            <a:extLst>
              <a:ext uri="{FF2B5EF4-FFF2-40B4-BE49-F238E27FC236}">
                <a16:creationId xmlns:a16="http://schemas.microsoft.com/office/drawing/2014/main" id="{51E04AA4-CEDC-4C09-8502-7391BE91C1F9}"/>
              </a:ext>
            </a:extLst>
          </p:cNvPr>
          <p:cNvGrpSpPr/>
          <p:nvPr/>
        </p:nvGrpSpPr>
        <p:grpSpPr>
          <a:xfrm>
            <a:off x="802737" y="1614670"/>
            <a:ext cx="350814" cy="340740"/>
            <a:chOff x="7090992" y="4839631"/>
            <a:chExt cx="424306" cy="367732"/>
          </a:xfrm>
          <a:solidFill>
            <a:srgbClr val="18478F"/>
          </a:solidFill>
        </p:grpSpPr>
        <p:sp>
          <p:nvSpPr>
            <p:cNvPr id="49" name="Freeform 19">
              <a:extLst>
                <a:ext uri="{FF2B5EF4-FFF2-40B4-BE49-F238E27FC236}">
                  <a16:creationId xmlns:a16="http://schemas.microsoft.com/office/drawing/2014/main" id="{B1253C0C-7EDF-49A2-A15C-02B52A5DA788}"/>
                </a:ext>
              </a:extLst>
            </p:cNvPr>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0" name="Freeform 20">
              <a:extLst>
                <a:ext uri="{FF2B5EF4-FFF2-40B4-BE49-F238E27FC236}">
                  <a16:creationId xmlns:a16="http://schemas.microsoft.com/office/drawing/2014/main" id="{4D35A245-EC94-4520-8181-BC417DD159DD}"/>
                </a:ext>
              </a:extLst>
            </p:cNvPr>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1" name="Freeform 21">
              <a:extLst>
                <a:ext uri="{FF2B5EF4-FFF2-40B4-BE49-F238E27FC236}">
                  <a16:creationId xmlns:a16="http://schemas.microsoft.com/office/drawing/2014/main" id="{88221989-DF15-4765-A7B8-BD2B03E932E9}"/>
                </a:ext>
              </a:extLst>
            </p:cNvPr>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2" name="Freeform 22">
              <a:extLst>
                <a:ext uri="{FF2B5EF4-FFF2-40B4-BE49-F238E27FC236}">
                  <a16:creationId xmlns:a16="http://schemas.microsoft.com/office/drawing/2014/main" id="{E63412EC-EE25-4450-AC35-706589069868}"/>
                </a:ext>
              </a:extLst>
            </p:cNvPr>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7" name="矩形: 圆角 6">
            <a:extLst>
              <a:ext uri="{FF2B5EF4-FFF2-40B4-BE49-F238E27FC236}">
                <a16:creationId xmlns:a16="http://schemas.microsoft.com/office/drawing/2014/main" id="{0B7DDC09-56A5-4D92-AF0D-8655A064B561}"/>
              </a:ext>
            </a:extLst>
          </p:cNvPr>
          <p:cNvSpPr/>
          <p:nvPr/>
        </p:nvSpPr>
        <p:spPr>
          <a:xfrm>
            <a:off x="1400235" y="1521007"/>
            <a:ext cx="4550856" cy="543995"/>
          </a:xfrm>
          <a:prstGeom prst="roundRect">
            <a:avLst>
              <a:gd name="adj" fmla="val 18801"/>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方正黑体简体" panose="02010601030101010101" pitchFamily="2" charset="-122"/>
                <a:ea typeface="方正黑体简体" panose="02010601030101010101" pitchFamily="2" charset="-122"/>
                <a:cs typeface="+mn-ea"/>
                <a:sym typeface="+mn-lt"/>
              </a:rPr>
              <a:t>FN-Br 2.0</a:t>
            </a:r>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中如何实现框架被激活？</a:t>
            </a:r>
          </a:p>
        </p:txBody>
      </p:sp>
      <p:sp>
        <p:nvSpPr>
          <p:cNvPr id="17" name="文本框 16">
            <a:extLst>
              <a:ext uri="{FF2B5EF4-FFF2-40B4-BE49-F238E27FC236}">
                <a16:creationId xmlns:a16="http://schemas.microsoft.com/office/drawing/2014/main" id="{8337C679-289E-4CC5-9D52-9E517513DFC9}"/>
              </a:ext>
            </a:extLst>
          </p:cNvPr>
          <p:cNvSpPr txBox="1"/>
          <p:nvPr/>
        </p:nvSpPr>
        <p:spPr>
          <a:xfrm>
            <a:off x="1689792" y="2767280"/>
            <a:ext cx="4944111" cy="584775"/>
          </a:xfrm>
          <a:prstGeom prst="rect">
            <a:avLst/>
          </a:prstGeom>
          <a:noFill/>
        </p:spPr>
        <p:txBody>
          <a:bodyPr wrap="square" rtlCol="0">
            <a:spAutoFit/>
          </a:bodyPr>
          <a:lstStyle/>
          <a:p>
            <a:endParaRPr lang="en-US" altLang="zh-CN" sz="1600" b="1" dirty="0">
              <a:latin typeface="微软雅黑" panose="020B0503020204020204" pitchFamily="34" charset="-122"/>
              <a:ea typeface="微软雅黑" panose="020B0503020204020204" pitchFamily="34" charset="-122"/>
              <a:cs typeface="+mn-ea"/>
            </a:endParaRPr>
          </a:p>
          <a:p>
            <a:pPr marL="285750" indent="-285750">
              <a:buFont typeface="Wingdings" panose="05000000000000000000" pitchFamily="2" charset="2"/>
              <a:buChar char="p"/>
            </a:pPr>
            <a:r>
              <a:rPr lang="en-US" altLang="zh-CN" sz="1600" b="1" dirty="0">
                <a:latin typeface="微软雅黑" panose="020B0503020204020204" pitchFamily="34" charset="-122"/>
                <a:ea typeface="微软雅黑" panose="020B0503020204020204" pitchFamily="34" charset="-122"/>
                <a:cs typeface="+mn-ea"/>
              </a:rPr>
              <a:t>  </a:t>
            </a:r>
            <a:r>
              <a:rPr lang="zh-CN" altLang="en-US" sz="1600" b="1" dirty="0">
                <a:latin typeface="微软雅黑" panose="020B0503020204020204" pitchFamily="34" charset="-122"/>
                <a:ea typeface="微软雅黑" panose="020B0503020204020204" pitchFamily="34" charset="-122"/>
                <a:cs typeface="+mn-ea"/>
              </a:rPr>
              <a:t>解决伯克利标注系统中的不一致问题</a:t>
            </a:r>
            <a:endParaRPr lang="en-US" altLang="zh-CN" sz="1600" b="1" dirty="0">
              <a:latin typeface="微软雅黑" panose="020B0503020204020204" pitchFamily="34" charset="-122"/>
              <a:ea typeface="微软雅黑" panose="020B0503020204020204" pitchFamily="34" charset="-122"/>
              <a:cs typeface="+mn-ea"/>
            </a:endParaRPr>
          </a:p>
        </p:txBody>
      </p:sp>
      <p:sp>
        <p:nvSpPr>
          <p:cNvPr id="5" name="矩形 4">
            <a:extLst>
              <a:ext uri="{FF2B5EF4-FFF2-40B4-BE49-F238E27FC236}">
                <a16:creationId xmlns:a16="http://schemas.microsoft.com/office/drawing/2014/main" id="{1087704A-9436-4F17-9D61-F2E0E552866F}"/>
              </a:ext>
            </a:extLst>
          </p:cNvPr>
          <p:cNvSpPr/>
          <p:nvPr/>
        </p:nvSpPr>
        <p:spPr>
          <a:xfrm>
            <a:off x="2194441" y="3631643"/>
            <a:ext cx="8878923" cy="369332"/>
          </a:xfrm>
          <a:prstGeom prst="rect">
            <a:avLst/>
          </a:prstGeom>
        </p:spPr>
        <p:txBody>
          <a:bodyPr wrap="square">
            <a:spAutoFit/>
          </a:bodyPr>
          <a:lstStyle/>
          <a:p>
            <a:pPr marL="285750" indent="-285750">
              <a:buFont typeface="Wingdings" panose="05000000000000000000" pitchFamily="2" charset="2"/>
              <a:buChar char="Ø"/>
            </a:pPr>
            <a:r>
              <a:rPr lang="zh-CN" altLang="en-US" dirty="0">
                <a:latin typeface="MinionPro-Regular"/>
              </a:rPr>
              <a:t>创建新的</a:t>
            </a:r>
            <a:r>
              <a:rPr lang="en-US" altLang="zh-CN" dirty="0">
                <a:latin typeface="MinionPro-Regular"/>
              </a:rPr>
              <a:t>FE</a:t>
            </a:r>
            <a:endParaRPr lang="zh-CN" altLang="en-US" dirty="0"/>
          </a:p>
        </p:txBody>
      </p:sp>
      <p:pic>
        <p:nvPicPr>
          <p:cNvPr id="4" name="图片 3">
            <a:extLst>
              <a:ext uri="{FF2B5EF4-FFF2-40B4-BE49-F238E27FC236}">
                <a16:creationId xmlns:a16="http://schemas.microsoft.com/office/drawing/2014/main" id="{EC6C4B77-5D1B-443D-811A-34C4C064DB45}"/>
              </a:ext>
            </a:extLst>
          </p:cNvPr>
          <p:cNvPicPr>
            <a:picLocks noChangeAspect="1"/>
          </p:cNvPicPr>
          <p:nvPr/>
        </p:nvPicPr>
        <p:blipFill>
          <a:blip r:embed="rId3"/>
          <a:stretch>
            <a:fillRect/>
          </a:stretch>
        </p:blipFill>
        <p:spPr>
          <a:xfrm>
            <a:off x="1277658" y="2347494"/>
            <a:ext cx="7620000" cy="4210050"/>
          </a:xfrm>
          <a:prstGeom prst="rect">
            <a:avLst/>
          </a:prstGeom>
        </p:spPr>
      </p:pic>
      <p:sp>
        <p:nvSpPr>
          <p:cNvPr id="2" name="矩形 1">
            <a:extLst>
              <a:ext uri="{FF2B5EF4-FFF2-40B4-BE49-F238E27FC236}">
                <a16:creationId xmlns:a16="http://schemas.microsoft.com/office/drawing/2014/main" id="{991BD2E9-C257-4E85-A679-2A35812D2E69}"/>
              </a:ext>
            </a:extLst>
          </p:cNvPr>
          <p:cNvSpPr/>
          <p:nvPr/>
        </p:nvSpPr>
        <p:spPr>
          <a:xfrm>
            <a:off x="414338" y="4000975"/>
            <a:ext cx="2200275" cy="2372706"/>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706292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par>
                                <p:cTn id="20" presetID="2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par>
                                <p:cTn id="23" presetID="53" presetClass="entr" presetSubtype="16" fill="hold" nodeType="withEffect">
                                  <p:stCondLst>
                                    <p:cond delay="300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animBg="1"/>
      <p:bldP spid="53" grpId="1" animBg="1"/>
      <p:bldP spid="54" grpId="0" animBg="1"/>
      <p:bldP spid="54" grpId="1" animBg="1"/>
      <p:bldP spid="58" grpId="0" animBg="1"/>
      <p:bldP spid="58"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348508" y="2347684"/>
            <a:ext cx="4451112" cy="381258"/>
          </a:xfrm>
          <a:prstGeom prst="rect">
            <a:avLst/>
          </a:prstGeom>
        </p:spPr>
        <p:txBody>
          <a:bodyPr wrap="square">
            <a:spAutoFit/>
          </a:bodyPr>
          <a:lstStyle/>
          <a:p>
            <a:pPr algn="ctr">
              <a:lnSpc>
                <a:spcPct val="130000"/>
              </a:lnSpc>
              <a:spcBef>
                <a:spcPct val="0"/>
              </a:spcBef>
            </a:pPr>
            <a:r>
              <a:rPr lang="zh-CN" altLang="en-US" sz="1600" b="1" dirty="0">
                <a:solidFill>
                  <a:srgbClr val="18478F"/>
                </a:solidFill>
                <a:latin typeface="微软雅黑" panose="020B0503020204020204" pitchFamily="34" charset="-122"/>
                <a:ea typeface="微软雅黑" panose="020B0503020204020204" pitchFamily="34" charset="-122"/>
                <a:cs typeface="+mn-ea"/>
                <a:sym typeface="+mn-lt"/>
              </a:rPr>
              <a:t>创建“激活关系”</a:t>
            </a:r>
            <a:r>
              <a:rPr lang="en-US" altLang="zh-CN" sz="1600" b="1" dirty="0">
                <a:solidFill>
                  <a:srgbClr val="18478F"/>
                </a:solidFill>
                <a:latin typeface="微软雅黑" panose="020B0503020204020204" pitchFamily="34" charset="-122"/>
                <a:ea typeface="微软雅黑" panose="020B0503020204020204" pitchFamily="34" charset="-122"/>
                <a:cs typeface="+mn-ea"/>
                <a:sym typeface="+mn-lt"/>
              </a:rPr>
              <a:t>the Evoking relation</a:t>
            </a:r>
            <a:endParaRPr lang="en-US" altLang="zh-CN" sz="105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dative with infinitive construction</a:t>
            </a:r>
          </a:p>
        </p:txBody>
      </p:sp>
      <p:grpSp>
        <p:nvGrpSpPr>
          <p:cNvPr id="48" name="组合 47">
            <a:extLst>
              <a:ext uri="{FF2B5EF4-FFF2-40B4-BE49-F238E27FC236}">
                <a16:creationId xmlns:a16="http://schemas.microsoft.com/office/drawing/2014/main" id="{51E04AA4-CEDC-4C09-8502-7391BE91C1F9}"/>
              </a:ext>
            </a:extLst>
          </p:cNvPr>
          <p:cNvGrpSpPr/>
          <p:nvPr/>
        </p:nvGrpSpPr>
        <p:grpSpPr>
          <a:xfrm>
            <a:off x="802737" y="1614670"/>
            <a:ext cx="350814" cy="340740"/>
            <a:chOff x="7090992" y="4839631"/>
            <a:chExt cx="424306" cy="367732"/>
          </a:xfrm>
          <a:solidFill>
            <a:srgbClr val="18478F"/>
          </a:solidFill>
        </p:grpSpPr>
        <p:sp>
          <p:nvSpPr>
            <p:cNvPr id="49" name="Freeform 19">
              <a:extLst>
                <a:ext uri="{FF2B5EF4-FFF2-40B4-BE49-F238E27FC236}">
                  <a16:creationId xmlns:a16="http://schemas.microsoft.com/office/drawing/2014/main" id="{B1253C0C-7EDF-49A2-A15C-02B52A5DA788}"/>
                </a:ext>
              </a:extLst>
            </p:cNvPr>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0" name="Freeform 20">
              <a:extLst>
                <a:ext uri="{FF2B5EF4-FFF2-40B4-BE49-F238E27FC236}">
                  <a16:creationId xmlns:a16="http://schemas.microsoft.com/office/drawing/2014/main" id="{4D35A245-EC94-4520-8181-BC417DD159DD}"/>
                </a:ext>
              </a:extLst>
            </p:cNvPr>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1" name="Freeform 21">
              <a:extLst>
                <a:ext uri="{FF2B5EF4-FFF2-40B4-BE49-F238E27FC236}">
                  <a16:creationId xmlns:a16="http://schemas.microsoft.com/office/drawing/2014/main" id="{88221989-DF15-4765-A7B8-BD2B03E932E9}"/>
                </a:ext>
              </a:extLst>
            </p:cNvPr>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2" name="Freeform 22">
              <a:extLst>
                <a:ext uri="{FF2B5EF4-FFF2-40B4-BE49-F238E27FC236}">
                  <a16:creationId xmlns:a16="http://schemas.microsoft.com/office/drawing/2014/main" id="{E63412EC-EE25-4450-AC35-706589069868}"/>
                </a:ext>
              </a:extLst>
            </p:cNvPr>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7" name="矩形: 圆角 6">
            <a:extLst>
              <a:ext uri="{FF2B5EF4-FFF2-40B4-BE49-F238E27FC236}">
                <a16:creationId xmlns:a16="http://schemas.microsoft.com/office/drawing/2014/main" id="{0B7DDC09-56A5-4D92-AF0D-8655A064B561}"/>
              </a:ext>
            </a:extLst>
          </p:cNvPr>
          <p:cNvSpPr/>
          <p:nvPr/>
        </p:nvSpPr>
        <p:spPr>
          <a:xfrm>
            <a:off x="1400235" y="1521007"/>
            <a:ext cx="4550856" cy="543995"/>
          </a:xfrm>
          <a:prstGeom prst="roundRect">
            <a:avLst>
              <a:gd name="adj" fmla="val 18801"/>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方正黑体简体" panose="02010601030101010101" pitchFamily="2" charset="-122"/>
                <a:ea typeface="方正黑体简体" panose="02010601030101010101" pitchFamily="2" charset="-122"/>
                <a:cs typeface="+mn-ea"/>
                <a:sym typeface="+mn-lt"/>
              </a:rPr>
              <a:t>FN-Br 2.0</a:t>
            </a:r>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中如何实现框架被激活？</a:t>
            </a:r>
          </a:p>
        </p:txBody>
      </p:sp>
      <p:sp>
        <p:nvSpPr>
          <p:cNvPr id="17" name="文本框 16">
            <a:extLst>
              <a:ext uri="{FF2B5EF4-FFF2-40B4-BE49-F238E27FC236}">
                <a16:creationId xmlns:a16="http://schemas.microsoft.com/office/drawing/2014/main" id="{8337C679-289E-4CC5-9D52-9E517513DFC9}"/>
              </a:ext>
            </a:extLst>
          </p:cNvPr>
          <p:cNvSpPr txBox="1"/>
          <p:nvPr/>
        </p:nvSpPr>
        <p:spPr>
          <a:xfrm>
            <a:off x="1689792" y="2767280"/>
            <a:ext cx="6839846" cy="584775"/>
          </a:xfrm>
          <a:prstGeom prst="rect">
            <a:avLst/>
          </a:prstGeom>
          <a:noFill/>
        </p:spPr>
        <p:txBody>
          <a:bodyPr wrap="square" rtlCol="0">
            <a:spAutoFit/>
          </a:bodyPr>
          <a:lstStyle/>
          <a:p>
            <a:endParaRPr lang="en-US" altLang="zh-CN" sz="1600" b="1" dirty="0">
              <a:latin typeface="微软雅黑" panose="020B0503020204020204" pitchFamily="34" charset="-122"/>
              <a:ea typeface="微软雅黑" panose="020B0503020204020204" pitchFamily="34" charset="-122"/>
              <a:cs typeface="+mn-ea"/>
            </a:endParaRPr>
          </a:p>
          <a:p>
            <a:pPr marL="285750" indent="-285750">
              <a:buFont typeface="Wingdings" panose="05000000000000000000" pitchFamily="2" charset="2"/>
              <a:buChar char="p"/>
            </a:pPr>
            <a:r>
              <a:rPr lang="en-US" altLang="zh-CN" sz="1600" b="1" dirty="0">
                <a:latin typeface="微软雅黑" panose="020B0503020204020204" pitchFamily="34" charset="-122"/>
                <a:ea typeface="微软雅黑" panose="020B0503020204020204" pitchFamily="34" charset="-122"/>
                <a:cs typeface="+mn-ea"/>
              </a:rPr>
              <a:t>  </a:t>
            </a:r>
            <a:r>
              <a:rPr lang="zh-CN" altLang="en-US" sz="1600" b="1" dirty="0">
                <a:latin typeface="微软雅黑" panose="020B0503020204020204" pitchFamily="34" charset="-122"/>
                <a:ea typeface="微软雅黑" panose="020B0503020204020204" pitchFamily="34" charset="-122"/>
                <a:cs typeface="+mn-ea"/>
              </a:rPr>
              <a:t>解决伯克利标注系统中的不一致问题，如</a:t>
            </a:r>
            <a:r>
              <a:rPr lang="en-US" altLang="zh-CN" sz="1600" b="1" dirty="0">
                <a:latin typeface="微软雅黑" panose="020B0503020204020204" pitchFamily="34" charset="-122"/>
                <a:ea typeface="微软雅黑" panose="020B0503020204020204" pitchFamily="34" charset="-122"/>
                <a:cs typeface="+mn-ea"/>
              </a:rPr>
              <a:t>9a/10a</a:t>
            </a:r>
            <a:r>
              <a:rPr lang="zh-CN" altLang="en-US" sz="1600" b="1" dirty="0">
                <a:latin typeface="微软雅黑" panose="020B0503020204020204" pitchFamily="34" charset="-122"/>
                <a:ea typeface="微软雅黑" panose="020B0503020204020204" pitchFamily="34" charset="-122"/>
                <a:cs typeface="+mn-ea"/>
              </a:rPr>
              <a:t>与</a:t>
            </a:r>
            <a:r>
              <a:rPr lang="en-US" altLang="zh-CN" sz="1600" b="1" dirty="0">
                <a:latin typeface="微软雅黑" panose="020B0503020204020204" pitchFamily="34" charset="-122"/>
                <a:ea typeface="微软雅黑" panose="020B0503020204020204" pitchFamily="34" charset="-122"/>
                <a:cs typeface="+mn-ea"/>
              </a:rPr>
              <a:t>11a</a:t>
            </a:r>
          </a:p>
        </p:txBody>
      </p:sp>
      <p:sp>
        <p:nvSpPr>
          <p:cNvPr id="5" name="矩形 4">
            <a:extLst>
              <a:ext uri="{FF2B5EF4-FFF2-40B4-BE49-F238E27FC236}">
                <a16:creationId xmlns:a16="http://schemas.microsoft.com/office/drawing/2014/main" id="{1087704A-9436-4F17-9D61-F2E0E552866F}"/>
              </a:ext>
            </a:extLst>
          </p:cNvPr>
          <p:cNvSpPr/>
          <p:nvPr/>
        </p:nvSpPr>
        <p:spPr>
          <a:xfrm>
            <a:off x="2095971" y="3429000"/>
            <a:ext cx="8878923" cy="1754326"/>
          </a:xfrm>
          <a:prstGeom prst="rect">
            <a:avLst/>
          </a:prstGeom>
        </p:spPr>
        <p:txBody>
          <a:bodyPr wrap="square">
            <a:spAutoFit/>
          </a:bodyPr>
          <a:lstStyle/>
          <a:p>
            <a:pPr marL="285750" indent="-285750">
              <a:buFont typeface="Wingdings" panose="05000000000000000000" pitchFamily="2" charset="2"/>
              <a:buChar char="Ø"/>
            </a:pPr>
            <a:r>
              <a:rPr lang="zh-CN" altLang="en-US" dirty="0">
                <a:latin typeface="MinionPro-Regular"/>
              </a:rPr>
              <a:t>创建新的</a:t>
            </a:r>
            <a:r>
              <a:rPr lang="en-US" altLang="zh-CN" dirty="0">
                <a:latin typeface="MinionPro-Regular"/>
              </a:rPr>
              <a:t>FE           </a:t>
            </a:r>
            <a:r>
              <a:rPr lang="zh-CN" altLang="en-US" dirty="0">
                <a:latin typeface="MinionPro-Regular"/>
              </a:rPr>
              <a:t>（</a:t>
            </a:r>
            <a:r>
              <a:rPr lang="en-US" altLang="zh-CN" dirty="0">
                <a:latin typeface="MinionPro-Regular"/>
              </a:rPr>
              <a:t>……</a:t>
            </a:r>
            <a:r>
              <a:rPr lang="zh-CN" altLang="en-US" dirty="0">
                <a:latin typeface="MinionPro-Regular"/>
              </a:rPr>
              <a:t>）</a:t>
            </a:r>
            <a:endParaRPr lang="en-US" altLang="zh-CN" dirty="0">
              <a:latin typeface="MinionPro-Regular"/>
            </a:endParaRPr>
          </a:p>
          <a:p>
            <a:pPr marL="285750" indent="-285750">
              <a:buFont typeface="Wingdings" panose="05000000000000000000" pitchFamily="2" charset="2"/>
              <a:buChar char="Ø"/>
            </a:pPr>
            <a:r>
              <a:rPr lang="zh-CN" altLang="en-US" dirty="0">
                <a:latin typeface="MinionPro-Regular"/>
              </a:rPr>
              <a:t>分配</a:t>
            </a:r>
            <a:r>
              <a:rPr lang="en-US" altLang="zh-CN" dirty="0">
                <a:latin typeface="MinionPro-Regular"/>
              </a:rPr>
              <a:t>Sufficiency</a:t>
            </a:r>
            <a:r>
              <a:rPr lang="zh-CN" altLang="en-US" dirty="0">
                <a:latin typeface="MinionPro-Regular"/>
              </a:rPr>
              <a:t>中的</a:t>
            </a:r>
            <a:r>
              <a:rPr lang="en-US" altLang="zh-CN" dirty="0" err="1">
                <a:latin typeface="MinionPro-Regular"/>
              </a:rPr>
              <a:t>Enabled_situation</a:t>
            </a:r>
            <a:r>
              <a:rPr lang="en-US" altLang="zh-CN" dirty="0">
                <a:latin typeface="MinionPro-Regular"/>
              </a:rPr>
              <a:t>     </a:t>
            </a:r>
            <a:r>
              <a:rPr lang="zh-CN" altLang="en-US" dirty="0">
                <a:latin typeface="MinionPro-Regular"/>
              </a:rPr>
              <a:t>√</a:t>
            </a:r>
            <a:endParaRPr lang="en-US" altLang="zh-CN" dirty="0">
              <a:latin typeface="MinionPro-Regular"/>
            </a:endParaRPr>
          </a:p>
          <a:p>
            <a:pPr marL="285750" indent="-285750">
              <a:buFont typeface="Wingdings" panose="05000000000000000000" pitchFamily="2" charset="2"/>
              <a:buChar char="Ø"/>
            </a:pPr>
            <a:endParaRPr lang="en-US" altLang="zh-CN" dirty="0">
              <a:latin typeface="MinionPro-Regular"/>
            </a:endParaRPr>
          </a:p>
          <a:p>
            <a:r>
              <a:rPr lang="en-US" altLang="zh-CN" dirty="0">
                <a:latin typeface="MinionPro-Regular"/>
              </a:rPr>
              <a:t>    </a:t>
            </a:r>
            <a:r>
              <a:rPr lang="zh-CN" altLang="en-US" dirty="0">
                <a:latin typeface="MinionPro-Regular"/>
              </a:rPr>
              <a:t>  </a:t>
            </a:r>
            <a:endParaRPr lang="en-US" altLang="zh-CN" dirty="0">
              <a:latin typeface="MinionPro-Regular"/>
            </a:endParaRPr>
          </a:p>
          <a:p>
            <a:pPr marL="285750" indent="-285750">
              <a:buFont typeface="Wingdings" panose="05000000000000000000" pitchFamily="2" charset="2"/>
              <a:buChar char="Ø"/>
            </a:pPr>
            <a:endParaRPr lang="en-US" altLang="zh-CN" dirty="0">
              <a:latin typeface="MinionPro-Regular"/>
            </a:endParaRPr>
          </a:p>
          <a:p>
            <a:pPr lvl="1"/>
            <a:endParaRPr lang="en-US" altLang="zh-CN" dirty="0">
              <a:latin typeface="MinionPro-Regular"/>
            </a:endParaRPr>
          </a:p>
        </p:txBody>
      </p:sp>
      <p:pic>
        <p:nvPicPr>
          <p:cNvPr id="2" name="图片 1">
            <a:extLst>
              <a:ext uri="{FF2B5EF4-FFF2-40B4-BE49-F238E27FC236}">
                <a16:creationId xmlns:a16="http://schemas.microsoft.com/office/drawing/2014/main" id="{FBF0E165-05E1-4A2F-8DB4-36EA36C9D820}"/>
              </a:ext>
            </a:extLst>
          </p:cNvPr>
          <p:cNvPicPr>
            <a:picLocks noChangeAspect="1"/>
          </p:cNvPicPr>
          <p:nvPr/>
        </p:nvPicPr>
        <p:blipFill>
          <a:blip r:embed="rId3"/>
          <a:stretch>
            <a:fillRect/>
          </a:stretch>
        </p:blipFill>
        <p:spPr>
          <a:xfrm>
            <a:off x="929141" y="4054334"/>
            <a:ext cx="9768385" cy="3384400"/>
          </a:xfrm>
          <a:prstGeom prst="rect">
            <a:avLst/>
          </a:prstGeom>
        </p:spPr>
      </p:pic>
    </p:spTree>
    <p:extLst>
      <p:ext uri="{BB962C8B-B14F-4D97-AF65-F5344CB8AC3E}">
        <p14:creationId xmlns:p14="http://schemas.microsoft.com/office/powerpoint/2010/main" val="18606813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par>
                                <p:cTn id="20" presetID="2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par>
                                <p:cTn id="23" presetID="53" presetClass="entr" presetSubtype="16" fill="hold" nodeType="withEffect">
                                  <p:stCondLst>
                                    <p:cond delay="300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animBg="1"/>
      <p:bldP spid="53" grpId="1" animBg="1"/>
      <p:bldP spid="54" grpId="0" animBg="1"/>
      <p:bldP spid="54" grpId="1" animBg="1"/>
      <p:bldP spid="58" grpId="0" animBg="1"/>
      <p:bldP spid="58"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305983" y="2330127"/>
            <a:ext cx="7101967" cy="3902222"/>
          </a:xfrm>
          <a:prstGeom prst="rect">
            <a:avLst/>
          </a:prstGeom>
        </p:spPr>
        <p:txBody>
          <a:bodyPr wrap="square">
            <a:spAutoFit/>
          </a:bodyPr>
          <a:lstStyle/>
          <a:p>
            <a:pPr marL="285750" indent="-285750">
              <a:lnSpc>
                <a:spcPct val="130000"/>
              </a:lnSpc>
              <a:spcBef>
                <a:spcPct val="0"/>
              </a:spcBef>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cs typeface="+mn-ea"/>
                <a:sym typeface="+mn-lt"/>
              </a:rPr>
              <a:t>构式通过继承关系相互关联</a:t>
            </a:r>
            <a:endParaRPr lang="en-US" altLang="zh-CN" sz="1600" b="1" dirty="0">
              <a:latin typeface="微软雅黑" panose="020B0503020204020204" pitchFamily="34" charset="-122"/>
              <a:ea typeface="微软雅黑" panose="020B0503020204020204" pitchFamily="34" charset="-122"/>
              <a:cs typeface="+mn-ea"/>
              <a:sym typeface="+mn-lt"/>
            </a:endParaRPr>
          </a:p>
          <a:p>
            <a:pPr marL="742950" lvl="1" indent="-285750">
              <a:lnSpc>
                <a:spcPct val="130000"/>
              </a:lnSpc>
              <a:spcBef>
                <a:spcPct val="0"/>
              </a:spcBef>
              <a:buFont typeface="Arial" panose="020B0604020202020204" pitchFamily="34" charset="0"/>
              <a:buChar char="•"/>
            </a:pPr>
            <a:r>
              <a:rPr lang="en-US" altLang="zh-CN" sz="1050" b="1" dirty="0">
                <a:latin typeface="微软雅黑" panose="020B0503020204020204" pitchFamily="34" charset="-122"/>
                <a:ea typeface="微软雅黑" panose="020B0503020204020204" pitchFamily="34" charset="-122"/>
                <a:cs typeface="+mn-ea"/>
                <a:sym typeface="+mn-lt"/>
              </a:rPr>
              <a:t> </a:t>
            </a:r>
            <a:r>
              <a:rPr lang="zh-CN" altLang="en-US" sz="1600" b="1" dirty="0">
                <a:latin typeface="微软雅黑" panose="020B0503020204020204" pitchFamily="34" charset="-122"/>
                <a:ea typeface="微软雅黑" panose="020B0503020204020204" pitchFamily="34" charset="-122"/>
                <a:cs typeface="+mn-ea"/>
                <a:sym typeface="+mn-lt"/>
              </a:rPr>
              <a:t>两种继承关系</a:t>
            </a:r>
            <a:endParaRPr lang="en-US" altLang="zh-CN" sz="1600" b="1" dirty="0">
              <a:latin typeface="微软雅黑" panose="020B0503020204020204" pitchFamily="34" charset="-122"/>
              <a:ea typeface="微软雅黑" panose="020B0503020204020204" pitchFamily="34" charset="-122"/>
              <a:cs typeface="+mn-ea"/>
              <a:sym typeface="+mn-lt"/>
            </a:endParaRPr>
          </a:p>
          <a:p>
            <a:pPr marL="1200150" lvl="2" indent="-285750">
              <a:lnSpc>
                <a:spcPct val="130000"/>
              </a:lnSpc>
              <a:spcBef>
                <a:spcPct val="0"/>
              </a:spcBef>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cs typeface="+mn-ea"/>
                <a:sym typeface="+mn-lt"/>
              </a:rPr>
              <a:t>普通继承：</a:t>
            </a:r>
            <a:r>
              <a:rPr lang="en-US" altLang="zh-CN" sz="1600" b="1" dirty="0">
                <a:latin typeface="微软雅黑" panose="020B0503020204020204" pitchFamily="34" charset="-122"/>
                <a:ea typeface="微软雅黑" panose="020B0503020204020204" pitchFamily="34" charset="-122"/>
                <a:cs typeface="+mn-ea"/>
                <a:sym typeface="+mn-lt"/>
              </a:rPr>
              <a:t>Goldberg 1995</a:t>
            </a:r>
          </a:p>
          <a:p>
            <a:pPr lvl="2">
              <a:lnSpc>
                <a:spcPct val="130000"/>
              </a:lnSpc>
              <a:spcBef>
                <a:spcPct val="0"/>
              </a:spcBef>
            </a:pPr>
            <a:r>
              <a:rPr lang="en-US" altLang="zh-CN" sz="1600" b="1" dirty="0">
                <a:latin typeface="微软雅黑" panose="020B0503020204020204" pitchFamily="34" charset="-122"/>
                <a:ea typeface="微软雅黑" panose="020B0503020204020204" pitchFamily="34" charset="-122"/>
                <a:cs typeface="+mn-ea"/>
                <a:sym typeface="+mn-lt"/>
              </a:rPr>
              <a:t>     </a:t>
            </a:r>
            <a:r>
              <a:rPr lang="zh-CN" altLang="en-US" sz="1600" b="1" dirty="0">
                <a:latin typeface="微软雅黑" panose="020B0503020204020204" pitchFamily="34" charset="-122"/>
                <a:ea typeface="微软雅黑" panose="020B0503020204020204" pitchFamily="34" charset="-122"/>
                <a:cs typeface="+mn-ea"/>
                <a:sym typeface="+mn-lt"/>
              </a:rPr>
              <a:t>允许多种继承链接类型</a:t>
            </a:r>
            <a:endParaRPr lang="en-US" altLang="zh-CN" sz="1600" b="1" dirty="0">
              <a:latin typeface="微软雅黑" panose="020B0503020204020204" pitchFamily="34" charset="-122"/>
              <a:ea typeface="微软雅黑" panose="020B0503020204020204" pitchFamily="34" charset="-122"/>
              <a:cs typeface="+mn-ea"/>
              <a:sym typeface="+mn-lt"/>
            </a:endParaRPr>
          </a:p>
          <a:p>
            <a:pPr lvl="2">
              <a:lnSpc>
                <a:spcPct val="130000"/>
              </a:lnSpc>
              <a:spcBef>
                <a:spcPct val="0"/>
              </a:spcBef>
            </a:pPr>
            <a:r>
              <a:rPr lang="en-US" altLang="zh-CN" sz="1600" b="1" dirty="0">
                <a:latin typeface="微软雅黑" panose="020B0503020204020204" pitchFamily="34" charset="-122"/>
                <a:ea typeface="微软雅黑" panose="020B0503020204020204" pitchFamily="34" charset="-122"/>
                <a:cs typeface="+mn-ea"/>
                <a:sym typeface="+mn-lt"/>
              </a:rPr>
              <a:t>     </a:t>
            </a:r>
            <a:r>
              <a:rPr lang="zh-CN" altLang="en-US" sz="1600" b="1" dirty="0">
                <a:latin typeface="微软雅黑" panose="020B0503020204020204" pitchFamily="34" charset="-122"/>
                <a:ea typeface="微软雅黑" panose="020B0503020204020204" pitchFamily="34" charset="-122"/>
                <a:cs typeface="+mn-ea"/>
                <a:sym typeface="+mn-lt"/>
              </a:rPr>
              <a:t>多义、例子、整体与部分、隐喻等都可以用多重继承关系</a:t>
            </a:r>
            <a:endParaRPr lang="en-US" altLang="zh-CN" sz="1600" b="1" dirty="0">
              <a:latin typeface="微软雅黑" panose="020B0503020204020204" pitchFamily="34" charset="-122"/>
              <a:ea typeface="微软雅黑" panose="020B0503020204020204" pitchFamily="34" charset="-122"/>
              <a:cs typeface="+mn-ea"/>
              <a:sym typeface="+mn-lt"/>
            </a:endParaRPr>
          </a:p>
          <a:p>
            <a:pPr lvl="2">
              <a:lnSpc>
                <a:spcPct val="130000"/>
              </a:lnSpc>
              <a:spcBef>
                <a:spcPct val="0"/>
              </a:spcBef>
            </a:pPr>
            <a:r>
              <a:rPr lang="en-US" altLang="zh-CN" sz="1600" b="1" dirty="0">
                <a:latin typeface="微软雅黑" panose="020B0503020204020204" pitchFamily="34" charset="-122"/>
                <a:ea typeface="微软雅黑" panose="020B0503020204020204" pitchFamily="34" charset="-122"/>
                <a:cs typeface="+mn-ea"/>
                <a:sym typeface="+mn-lt"/>
              </a:rPr>
              <a:t>     </a:t>
            </a:r>
            <a:r>
              <a:rPr lang="zh-CN" altLang="en-US" sz="1600" b="1" dirty="0">
                <a:latin typeface="微软雅黑" panose="020B0503020204020204" pitchFamily="34" charset="-122"/>
                <a:ea typeface="微软雅黑" panose="020B0503020204020204" pitchFamily="34" charset="-122"/>
                <a:cs typeface="+mn-ea"/>
                <a:sym typeface="+mn-lt"/>
              </a:rPr>
              <a:t>特点：对母子节点之间语义继承的多少没有严格限制；</a:t>
            </a:r>
            <a:endParaRPr lang="en-US" altLang="zh-CN" sz="1600" b="1" dirty="0">
              <a:latin typeface="微软雅黑" panose="020B0503020204020204" pitchFamily="34" charset="-122"/>
              <a:ea typeface="微软雅黑" panose="020B0503020204020204" pitchFamily="34" charset="-122"/>
              <a:cs typeface="+mn-ea"/>
              <a:sym typeface="+mn-lt"/>
            </a:endParaRPr>
          </a:p>
          <a:p>
            <a:pPr lvl="2">
              <a:lnSpc>
                <a:spcPct val="130000"/>
              </a:lnSpc>
              <a:spcBef>
                <a:spcPct val="0"/>
              </a:spcBef>
            </a:pPr>
            <a:r>
              <a:rPr lang="en-US" altLang="zh-CN" sz="1600" b="1" dirty="0">
                <a:latin typeface="微软雅黑" panose="020B0503020204020204" pitchFamily="34" charset="-122"/>
                <a:ea typeface="微软雅黑" panose="020B0503020204020204" pitchFamily="34" charset="-122"/>
                <a:cs typeface="+mn-ea"/>
                <a:sym typeface="+mn-lt"/>
              </a:rPr>
              <a:t>               </a:t>
            </a:r>
            <a:r>
              <a:rPr lang="zh-CN" altLang="en-US" sz="1600" b="1" dirty="0">
                <a:latin typeface="微软雅黑" panose="020B0503020204020204" pitchFamily="34" charset="-122"/>
                <a:ea typeface="微软雅黑" panose="020B0503020204020204" pitchFamily="34" charset="-122"/>
                <a:cs typeface="+mn-ea"/>
                <a:sym typeface="+mn-lt"/>
              </a:rPr>
              <a:t>子节点信息与母节点的不冲突；</a:t>
            </a:r>
            <a:endParaRPr lang="en-US" altLang="zh-CN" sz="1600" b="1" dirty="0">
              <a:latin typeface="微软雅黑" panose="020B0503020204020204" pitchFamily="34" charset="-122"/>
              <a:ea typeface="微软雅黑" panose="020B0503020204020204" pitchFamily="34" charset="-122"/>
              <a:cs typeface="+mn-ea"/>
              <a:sym typeface="+mn-lt"/>
            </a:endParaRPr>
          </a:p>
          <a:p>
            <a:pPr lvl="2">
              <a:lnSpc>
                <a:spcPct val="130000"/>
              </a:lnSpc>
              <a:spcBef>
                <a:spcPct val="0"/>
              </a:spcBef>
            </a:pPr>
            <a:r>
              <a:rPr lang="en-US" altLang="zh-CN" sz="1600" b="1" dirty="0">
                <a:latin typeface="微软雅黑" panose="020B0503020204020204" pitchFamily="34" charset="-122"/>
                <a:ea typeface="微软雅黑" panose="020B0503020204020204" pitchFamily="34" charset="-122"/>
                <a:cs typeface="+mn-ea"/>
                <a:sym typeface="+mn-lt"/>
              </a:rPr>
              <a:t>              </a:t>
            </a:r>
          </a:p>
          <a:p>
            <a:pPr marL="1200150" lvl="2" indent="-285750">
              <a:lnSpc>
                <a:spcPct val="130000"/>
              </a:lnSpc>
              <a:spcBef>
                <a:spcPct val="0"/>
              </a:spcBef>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cs typeface="+mn-ea"/>
                <a:sym typeface="+mn-lt"/>
              </a:rPr>
              <a:t>单调继承</a:t>
            </a:r>
            <a:r>
              <a:rPr lang="en-US" altLang="zh-CN" sz="1600" b="1" dirty="0">
                <a:latin typeface="微软雅黑" panose="020B0503020204020204" pitchFamily="34" charset="-122"/>
                <a:ea typeface="微软雅黑" panose="020B0503020204020204" pitchFamily="34" charset="-122"/>
                <a:cs typeface="+mn-ea"/>
                <a:sym typeface="+mn-lt"/>
              </a:rPr>
              <a:t>/</a:t>
            </a:r>
            <a:r>
              <a:rPr lang="zh-CN" altLang="en-US" sz="1600" b="1" dirty="0">
                <a:latin typeface="微软雅黑" panose="020B0503020204020204" pitchFamily="34" charset="-122"/>
                <a:ea typeface="微软雅黑" panose="020B0503020204020204" pitchFamily="34" charset="-122"/>
                <a:cs typeface="+mn-ea"/>
                <a:sym typeface="+mn-lt"/>
              </a:rPr>
              <a:t>完全继承：</a:t>
            </a:r>
            <a:r>
              <a:rPr lang="en-US" altLang="zh-CN" sz="1600" b="1" dirty="0" err="1">
                <a:latin typeface="微软雅黑" panose="020B0503020204020204" pitchFamily="34" charset="-122"/>
                <a:ea typeface="微软雅黑" panose="020B0503020204020204" pitchFamily="34" charset="-122"/>
                <a:cs typeface="+mn-ea"/>
                <a:sym typeface="+mn-lt"/>
              </a:rPr>
              <a:t>Kay&amp;Fillmore</a:t>
            </a:r>
            <a:r>
              <a:rPr lang="zh-CN" altLang="en-US" sz="1600" b="1" dirty="0">
                <a:latin typeface="微软雅黑" panose="020B0503020204020204" pitchFamily="34" charset="-122"/>
                <a:ea typeface="微软雅黑" panose="020B0503020204020204" pitchFamily="34" charset="-122"/>
                <a:cs typeface="+mn-ea"/>
                <a:sym typeface="+mn-lt"/>
              </a:rPr>
              <a:t>，</a:t>
            </a:r>
            <a:r>
              <a:rPr lang="en-US" altLang="zh-CN" sz="1600" b="1" dirty="0">
                <a:latin typeface="微软雅黑" panose="020B0503020204020204" pitchFamily="34" charset="-122"/>
                <a:ea typeface="微软雅黑" panose="020B0503020204020204" pitchFamily="34" charset="-122"/>
                <a:cs typeface="+mn-ea"/>
                <a:sym typeface="+mn-lt"/>
              </a:rPr>
              <a:t>1999</a:t>
            </a:r>
          </a:p>
          <a:p>
            <a:pPr lvl="2">
              <a:lnSpc>
                <a:spcPct val="130000"/>
              </a:lnSpc>
              <a:spcBef>
                <a:spcPct val="0"/>
              </a:spcBef>
            </a:pPr>
            <a:r>
              <a:rPr lang="zh-CN" altLang="en-US" sz="1600" b="1" dirty="0">
                <a:latin typeface="微软雅黑" panose="020B0503020204020204" pitchFamily="34" charset="-122"/>
                <a:ea typeface="微软雅黑" panose="020B0503020204020204" pitchFamily="34" charset="-122"/>
                <a:cs typeface="+mn-ea"/>
                <a:sym typeface="+mn-lt"/>
              </a:rPr>
              <a:t>     只允许单一继承链接类型</a:t>
            </a:r>
            <a:endParaRPr lang="en-US" altLang="zh-CN" sz="1600" b="1" dirty="0">
              <a:latin typeface="微软雅黑" panose="020B0503020204020204" pitchFamily="34" charset="-122"/>
              <a:ea typeface="微软雅黑" panose="020B0503020204020204" pitchFamily="34" charset="-122"/>
              <a:cs typeface="+mn-ea"/>
              <a:sym typeface="+mn-lt"/>
            </a:endParaRPr>
          </a:p>
          <a:p>
            <a:pPr lvl="2">
              <a:lnSpc>
                <a:spcPct val="130000"/>
              </a:lnSpc>
              <a:spcBef>
                <a:spcPct val="0"/>
              </a:spcBef>
            </a:pPr>
            <a:r>
              <a:rPr lang="en-US" altLang="zh-CN" sz="1600" b="1" dirty="0">
                <a:latin typeface="微软雅黑" panose="020B0503020204020204" pitchFamily="34" charset="-122"/>
                <a:ea typeface="微软雅黑" panose="020B0503020204020204" pitchFamily="34" charset="-122"/>
                <a:cs typeface="+mn-ea"/>
                <a:sym typeface="+mn-lt"/>
              </a:rPr>
              <a:t>     </a:t>
            </a:r>
            <a:r>
              <a:rPr lang="zh-CN" altLang="en-US" sz="1600" b="1" dirty="0">
                <a:latin typeface="微软雅黑" panose="020B0503020204020204" pitchFamily="34" charset="-122"/>
                <a:ea typeface="微软雅黑" panose="020B0503020204020204" pitchFamily="34" charset="-122"/>
                <a:cs typeface="+mn-ea"/>
                <a:sym typeface="+mn-lt"/>
              </a:rPr>
              <a:t>特点：母节点的信息全部直接传给子节点，或者信息更具体</a:t>
            </a:r>
            <a:endParaRPr lang="en-US" altLang="zh-CN" sz="1600" b="1" dirty="0">
              <a:latin typeface="微软雅黑" panose="020B0503020204020204" pitchFamily="34" charset="-122"/>
              <a:ea typeface="微软雅黑" panose="020B0503020204020204" pitchFamily="34" charset="-122"/>
              <a:cs typeface="+mn-ea"/>
              <a:sym typeface="+mn-lt"/>
            </a:endParaRPr>
          </a:p>
          <a:p>
            <a:pPr lvl="2">
              <a:lnSpc>
                <a:spcPct val="130000"/>
              </a:lnSpc>
              <a:spcBef>
                <a:spcPct val="0"/>
              </a:spcBef>
            </a:pPr>
            <a:r>
              <a:rPr lang="en-US" altLang="zh-CN" sz="1600" b="1" dirty="0">
                <a:latin typeface="微软雅黑" panose="020B0503020204020204" pitchFamily="34" charset="-122"/>
                <a:ea typeface="微软雅黑" panose="020B0503020204020204" pitchFamily="34" charset="-122"/>
                <a:cs typeface="+mn-ea"/>
                <a:sym typeface="+mn-lt"/>
              </a:rPr>
              <a:t>               </a:t>
            </a:r>
            <a:r>
              <a:rPr lang="zh-CN" altLang="en-US" sz="1600" b="1" dirty="0">
                <a:latin typeface="微软雅黑" panose="020B0503020204020204" pitchFamily="34" charset="-122"/>
                <a:ea typeface="微软雅黑" panose="020B0503020204020204" pitchFamily="34" charset="-122"/>
                <a:cs typeface="+mn-ea"/>
                <a:sym typeface="+mn-lt"/>
              </a:rPr>
              <a:t>地存在于子节点中。</a:t>
            </a:r>
            <a:endParaRPr lang="en-US" altLang="zh-CN" sz="1600" b="1" dirty="0">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dative with infinitive construction</a:t>
            </a:r>
          </a:p>
        </p:txBody>
      </p:sp>
      <p:sp>
        <p:nvSpPr>
          <p:cNvPr id="7" name="矩形: 圆角 6">
            <a:extLst>
              <a:ext uri="{FF2B5EF4-FFF2-40B4-BE49-F238E27FC236}">
                <a16:creationId xmlns:a16="http://schemas.microsoft.com/office/drawing/2014/main" id="{0B7DDC09-56A5-4D92-AF0D-8655A064B561}"/>
              </a:ext>
            </a:extLst>
          </p:cNvPr>
          <p:cNvSpPr/>
          <p:nvPr/>
        </p:nvSpPr>
        <p:spPr>
          <a:xfrm>
            <a:off x="1400235" y="1521007"/>
            <a:ext cx="4550856" cy="543995"/>
          </a:xfrm>
          <a:prstGeom prst="roundRect">
            <a:avLst>
              <a:gd name="adj" fmla="val 18801"/>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方正黑体简体" panose="02010601030101010101" pitchFamily="2" charset="-122"/>
                <a:ea typeface="方正黑体简体" panose="02010601030101010101" pitchFamily="2" charset="-122"/>
                <a:cs typeface="+mn-ea"/>
                <a:sym typeface="+mn-lt"/>
              </a:rPr>
              <a:t>FN-Br 2.0</a:t>
            </a:r>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中如何实现框架之间的继承关系？</a:t>
            </a:r>
          </a:p>
        </p:txBody>
      </p:sp>
      <p:grpSp>
        <p:nvGrpSpPr>
          <p:cNvPr id="16" name="组合 15">
            <a:extLst>
              <a:ext uri="{FF2B5EF4-FFF2-40B4-BE49-F238E27FC236}">
                <a16:creationId xmlns:a16="http://schemas.microsoft.com/office/drawing/2014/main" id="{75B7C27A-75EB-4C86-97C0-43D96DADD5C8}"/>
              </a:ext>
            </a:extLst>
          </p:cNvPr>
          <p:cNvGrpSpPr/>
          <p:nvPr/>
        </p:nvGrpSpPr>
        <p:grpSpPr>
          <a:xfrm>
            <a:off x="563731" y="1556461"/>
            <a:ext cx="478012" cy="473085"/>
            <a:chOff x="4270293" y="4090633"/>
            <a:chExt cx="390570" cy="386543"/>
          </a:xfrm>
          <a:solidFill>
            <a:srgbClr val="18478F"/>
          </a:solidFill>
        </p:grpSpPr>
        <p:sp>
          <p:nvSpPr>
            <p:cNvPr id="18" name="Freeform 136">
              <a:extLst>
                <a:ext uri="{FF2B5EF4-FFF2-40B4-BE49-F238E27FC236}">
                  <a16:creationId xmlns:a16="http://schemas.microsoft.com/office/drawing/2014/main" id="{C37E4D32-88C0-44D9-88BD-9732C73EEC1C}"/>
                </a:ext>
              </a:extLst>
            </p:cNvPr>
            <p:cNvSpPr>
              <a:spLocks/>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9" name="Freeform 137">
              <a:extLst>
                <a:ext uri="{FF2B5EF4-FFF2-40B4-BE49-F238E27FC236}">
                  <a16:creationId xmlns:a16="http://schemas.microsoft.com/office/drawing/2014/main" id="{0D87A50A-68AF-4413-9E8C-1F336F3C3A29}"/>
                </a:ext>
              </a:extLst>
            </p:cNvPr>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grpSp>
      <p:pic>
        <p:nvPicPr>
          <p:cNvPr id="20" name="图片 19">
            <a:extLst>
              <a:ext uri="{FF2B5EF4-FFF2-40B4-BE49-F238E27FC236}">
                <a16:creationId xmlns:a16="http://schemas.microsoft.com/office/drawing/2014/main" id="{F7FDE2DB-042D-489A-8DA9-FB3B87C5EF5F}"/>
              </a:ext>
            </a:extLst>
          </p:cNvPr>
          <p:cNvPicPr>
            <a:picLocks noChangeAspect="1"/>
          </p:cNvPicPr>
          <p:nvPr/>
        </p:nvPicPr>
        <p:blipFill>
          <a:blip r:embed="rId3"/>
          <a:stretch>
            <a:fillRect/>
          </a:stretch>
        </p:blipFill>
        <p:spPr>
          <a:xfrm>
            <a:off x="6896825" y="992734"/>
            <a:ext cx="4731444" cy="5551063"/>
          </a:xfrm>
          <a:prstGeom prst="rect">
            <a:avLst/>
          </a:prstGeom>
        </p:spPr>
      </p:pic>
    </p:spTree>
    <p:extLst>
      <p:ext uri="{BB962C8B-B14F-4D97-AF65-F5344CB8AC3E}">
        <p14:creationId xmlns:p14="http://schemas.microsoft.com/office/powerpoint/2010/main" val="21519590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par>
                                <p:cTn id="20" presetID="2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par>
                                <p:cTn id="23" presetID="53" presetClass="entr" presetSubtype="16" fill="hold" nodeType="withEffect">
                                  <p:stCondLst>
                                    <p:cond delay="30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animBg="1"/>
      <p:bldP spid="53" grpId="1" animBg="1"/>
      <p:bldP spid="54" grpId="0" animBg="1"/>
      <p:bldP spid="54" grpId="1" animBg="1"/>
      <p:bldP spid="58" grpId="0" animBg="1"/>
      <p:bldP spid="58"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900977" y="2425809"/>
            <a:ext cx="10128094" cy="2941959"/>
          </a:xfrm>
          <a:prstGeom prst="rect">
            <a:avLst/>
          </a:prstGeom>
        </p:spPr>
        <p:txBody>
          <a:bodyPr wrap="square">
            <a:spAutoFit/>
          </a:bodyPr>
          <a:lstStyle/>
          <a:p>
            <a:pPr>
              <a:lnSpc>
                <a:spcPct val="130000"/>
              </a:lnSpc>
              <a:spcBef>
                <a:spcPct val="0"/>
              </a:spcBef>
            </a:pPr>
            <a:r>
              <a:rPr lang="en-US" altLang="zh-CN" sz="1600" b="1" dirty="0">
                <a:latin typeface="微软雅黑" panose="020B0503020204020204" pitchFamily="34" charset="-122"/>
                <a:ea typeface="微软雅黑" panose="020B0503020204020204" pitchFamily="34" charset="-122"/>
                <a:cs typeface="+mn-ea"/>
                <a:sym typeface="+mn-lt"/>
              </a:rPr>
              <a:t> FN-Br 2.0</a:t>
            </a:r>
            <a:r>
              <a:rPr lang="zh-CN" altLang="en-US" sz="1600" b="1" dirty="0">
                <a:latin typeface="微软雅黑" panose="020B0503020204020204" pitchFamily="34" charset="-122"/>
                <a:ea typeface="微软雅黑" panose="020B0503020204020204" pitchFamily="34" charset="-122"/>
                <a:cs typeface="+mn-ea"/>
                <a:sym typeface="+mn-lt"/>
              </a:rPr>
              <a:t>构式之间的继承关系采用“完全继承”模式，即母节点上的所有构式元素</a:t>
            </a:r>
            <a:r>
              <a:rPr lang="en-US" altLang="zh-CN" sz="1600" b="1" dirty="0">
                <a:latin typeface="微软雅黑" panose="020B0503020204020204" pitchFamily="34" charset="-122"/>
                <a:ea typeface="微软雅黑" panose="020B0503020204020204" pitchFamily="34" charset="-122"/>
                <a:cs typeface="+mn-ea"/>
                <a:sym typeface="+mn-lt"/>
              </a:rPr>
              <a:t>CEs</a:t>
            </a:r>
            <a:r>
              <a:rPr lang="zh-CN" altLang="en-US" sz="1600" b="1" dirty="0">
                <a:latin typeface="微软雅黑" panose="020B0503020204020204" pitchFamily="34" charset="-122"/>
                <a:ea typeface="微软雅黑" panose="020B0503020204020204" pitchFamily="34" charset="-122"/>
                <a:cs typeface="+mn-ea"/>
                <a:sym typeface="+mn-lt"/>
              </a:rPr>
              <a:t>都要投射到子节点位置上的构式元素中</a:t>
            </a:r>
            <a:r>
              <a:rPr lang="en-US" altLang="zh-CN" sz="1600" b="1" dirty="0">
                <a:latin typeface="微软雅黑" panose="020B0503020204020204" pitchFamily="34" charset="-122"/>
                <a:ea typeface="微软雅黑" panose="020B0503020204020204" pitchFamily="34" charset="-122"/>
                <a:cs typeface="+mn-ea"/>
                <a:sym typeface="+mn-lt"/>
              </a:rPr>
              <a:t>CEs</a:t>
            </a:r>
          </a:p>
          <a:p>
            <a:pPr>
              <a:lnSpc>
                <a:spcPct val="130000"/>
              </a:lnSpc>
              <a:spcBef>
                <a:spcPct val="0"/>
              </a:spcBef>
            </a:pPr>
            <a:endParaRPr lang="en-US" altLang="zh-CN" sz="1600" b="1" dirty="0">
              <a:latin typeface="微软雅黑" panose="020B0503020204020204" pitchFamily="34" charset="-122"/>
              <a:ea typeface="微软雅黑" panose="020B0503020204020204" pitchFamily="34" charset="-122"/>
              <a:cs typeface="+mn-ea"/>
              <a:sym typeface="+mn-lt"/>
            </a:endParaRPr>
          </a:p>
          <a:p>
            <a:pPr marL="285750" indent="-285750">
              <a:lnSpc>
                <a:spcPct val="130000"/>
              </a:lnSpc>
              <a:spcBef>
                <a:spcPct val="0"/>
              </a:spcBef>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cs typeface="+mn-ea"/>
                <a:sym typeface="+mn-lt"/>
              </a:rPr>
              <a:t>根据</a:t>
            </a:r>
            <a:r>
              <a:rPr lang="en-US" altLang="zh-CN" sz="1600" b="1" dirty="0" err="1">
                <a:latin typeface="微软雅黑" panose="020B0503020204020204" pitchFamily="34" charset="-122"/>
                <a:ea typeface="微软雅黑" panose="020B0503020204020204" pitchFamily="34" charset="-122"/>
                <a:cs typeface="+mn-ea"/>
                <a:sym typeface="+mn-lt"/>
              </a:rPr>
              <a:t>Laviola</a:t>
            </a:r>
            <a:r>
              <a:rPr lang="zh-CN" altLang="en-US" sz="1600" b="1" dirty="0">
                <a:latin typeface="微软雅黑" panose="020B0503020204020204" pitchFamily="34" charset="-122"/>
                <a:ea typeface="微软雅黑" panose="020B0503020204020204" pitchFamily="34" charset="-122"/>
                <a:cs typeface="+mn-ea"/>
                <a:sym typeface="+mn-lt"/>
              </a:rPr>
              <a:t>（</a:t>
            </a:r>
            <a:r>
              <a:rPr lang="en-US" altLang="zh-CN" sz="1600" b="1" dirty="0">
                <a:latin typeface="微软雅黑" panose="020B0503020204020204" pitchFamily="34" charset="-122"/>
                <a:ea typeface="微软雅黑" panose="020B0503020204020204" pitchFamily="34" charset="-122"/>
                <a:cs typeface="+mn-ea"/>
                <a:sym typeface="+mn-lt"/>
              </a:rPr>
              <a:t>2015</a:t>
            </a:r>
            <a:r>
              <a:rPr lang="zh-CN" altLang="en-US" sz="1600" b="1" dirty="0">
                <a:latin typeface="微软雅黑" panose="020B0503020204020204" pitchFamily="34" charset="-122"/>
                <a:ea typeface="微软雅黑" panose="020B0503020204020204" pitchFamily="34" charset="-122"/>
                <a:cs typeface="+mn-ea"/>
                <a:sym typeface="+mn-lt"/>
              </a:rPr>
              <a:t>）的发现，</a:t>
            </a:r>
            <a:r>
              <a:rPr lang="en-US" altLang="zh-CN" sz="1600" b="1" dirty="0" err="1">
                <a:latin typeface="微软雅黑" panose="020B0503020204020204" pitchFamily="34" charset="-122"/>
                <a:ea typeface="微软雅黑" panose="020B0503020204020204" pitchFamily="34" charset="-122"/>
                <a:cs typeface="+mn-ea"/>
                <a:sym typeface="+mn-lt"/>
              </a:rPr>
              <a:t>dative_with_infinitive</a:t>
            </a:r>
            <a:r>
              <a:rPr lang="en-US" altLang="zh-CN" sz="1600" b="1" dirty="0">
                <a:latin typeface="微软雅黑" panose="020B0503020204020204" pitchFamily="34" charset="-122"/>
                <a:ea typeface="微软雅黑" panose="020B0503020204020204" pitchFamily="34" charset="-122"/>
                <a:cs typeface="+mn-ea"/>
                <a:sym typeface="+mn-lt"/>
              </a:rPr>
              <a:t> </a:t>
            </a:r>
            <a:r>
              <a:rPr lang="en-US" altLang="zh-CN" sz="1600" b="1" dirty="0" err="1">
                <a:latin typeface="微软雅黑" panose="020B0503020204020204" pitchFamily="34" charset="-122"/>
                <a:ea typeface="微软雅黑" panose="020B0503020204020204" pitchFamily="34" charset="-122"/>
                <a:cs typeface="+mn-ea"/>
                <a:sym typeface="+mn-lt"/>
              </a:rPr>
              <a:t>cxn</a:t>
            </a:r>
            <a:r>
              <a:rPr lang="zh-CN" altLang="en-US" sz="1600" b="1" dirty="0">
                <a:latin typeface="微软雅黑" panose="020B0503020204020204" pitchFamily="34" charset="-122"/>
                <a:ea typeface="微软雅黑" panose="020B0503020204020204" pitchFamily="34" charset="-122"/>
                <a:cs typeface="+mn-ea"/>
                <a:sym typeface="+mn-lt"/>
              </a:rPr>
              <a:t>可能有两种解读：</a:t>
            </a:r>
            <a:endParaRPr lang="en-US" altLang="zh-CN" sz="1600" b="1" dirty="0">
              <a:latin typeface="微软雅黑" panose="020B0503020204020204" pitchFamily="34" charset="-122"/>
              <a:ea typeface="微软雅黑" panose="020B0503020204020204" pitchFamily="34" charset="-122"/>
              <a:cs typeface="+mn-ea"/>
              <a:sym typeface="+mn-lt"/>
            </a:endParaRPr>
          </a:p>
          <a:p>
            <a:pPr marL="742950" lvl="1" indent="-285750">
              <a:lnSpc>
                <a:spcPct val="130000"/>
              </a:lnSpc>
              <a:spcBef>
                <a:spcPct val="0"/>
              </a:spcBef>
              <a:buFont typeface="Arial" panose="020B0604020202020204" pitchFamily="34" charset="0"/>
              <a:buChar char="•"/>
            </a:pPr>
            <a:r>
              <a:rPr lang="en-US" altLang="zh-CN" sz="1600" b="1" dirty="0">
                <a:latin typeface="微软雅黑" panose="020B0503020204020204" pitchFamily="34" charset="-122"/>
                <a:ea typeface="微软雅黑" panose="020B0503020204020204" pitchFamily="34" charset="-122"/>
                <a:cs typeface="+mn-ea"/>
                <a:sym typeface="+mn-lt"/>
              </a:rPr>
              <a:t> enablement/ Sufficiency</a:t>
            </a:r>
          </a:p>
          <a:p>
            <a:pPr marL="742950" lvl="1" indent="-285750">
              <a:lnSpc>
                <a:spcPct val="130000"/>
              </a:lnSpc>
              <a:spcBef>
                <a:spcPct val="0"/>
              </a:spcBef>
              <a:buFont typeface="Arial" panose="020B0604020202020204" pitchFamily="34" charset="0"/>
              <a:buChar char="•"/>
            </a:pPr>
            <a:r>
              <a:rPr lang="en-US" altLang="zh-CN" sz="1600" b="1" dirty="0">
                <a:latin typeface="微软雅黑" panose="020B0503020204020204" pitchFamily="34" charset="-122"/>
                <a:ea typeface="微软雅黑" panose="020B0503020204020204" pitchFamily="34" charset="-122"/>
                <a:cs typeface="+mn-ea"/>
                <a:sym typeface="+mn-lt"/>
              </a:rPr>
              <a:t> obligation</a:t>
            </a:r>
          </a:p>
          <a:p>
            <a:pPr marL="742950" lvl="1" indent="-285750">
              <a:lnSpc>
                <a:spcPct val="130000"/>
              </a:lnSpc>
              <a:spcBef>
                <a:spcPct val="0"/>
              </a:spcBef>
              <a:buFont typeface="Arial" panose="020B0604020202020204" pitchFamily="34" charset="0"/>
              <a:buChar char="•"/>
            </a:pPr>
            <a:endParaRPr lang="en-US" altLang="zh-CN" sz="1600" b="1" dirty="0">
              <a:latin typeface="微软雅黑" panose="020B0503020204020204" pitchFamily="34" charset="-122"/>
              <a:ea typeface="微软雅黑" panose="020B0503020204020204" pitchFamily="34" charset="-122"/>
              <a:cs typeface="+mn-ea"/>
              <a:sym typeface="+mn-lt"/>
            </a:endParaRPr>
          </a:p>
          <a:p>
            <a:pPr>
              <a:lnSpc>
                <a:spcPct val="130000"/>
              </a:lnSpc>
              <a:spcBef>
                <a:spcPct val="0"/>
              </a:spcBef>
            </a:pPr>
            <a:endParaRPr lang="en-US" altLang="zh-CN" sz="1600" b="1" dirty="0">
              <a:latin typeface="微软雅黑" panose="020B0503020204020204" pitchFamily="34" charset="-122"/>
              <a:ea typeface="微软雅黑" panose="020B0503020204020204" pitchFamily="34" charset="-122"/>
              <a:cs typeface="+mn-ea"/>
              <a:sym typeface="+mn-lt"/>
            </a:endParaRPr>
          </a:p>
          <a:p>
            <a:pPr>
              <a:lnSpc>
                <a:spcPct val="130000"/>
              </a:lnSpc>
              <a:spcBef>
                <a:spcPct val="0"/>
              </a:spcBef>
            </a:pPr>
            <a:r>
              <a:rPr lang="zh-CN" altLang="en-US" sz="1600" b="1" dirty="0">
                <a:latin typeface="微软雅黑" panose="020B0503020204020204" pitchFamily="34" charset="-122"/>
                <a:ea typeface="微软雅黑" panose="020B0503020204020204" pitchFamily="34" charset="-122"/>
                <a:cs typeface="+mn-ea"/>
                <a:sym typeface="+mn-lt"/>
              </a:rPr>
              <a:t> </a:t>
            </a:r>
            <a:endParaRPr lang="en-US" altLang="zh-CN" sz="1600" b="1" dirty="0">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dative with infinitive construction</a:t>
            </a:r>
          </a:p>
        </p:txBody>
      </p:sp>
      <p:sp>
        <p:nvSpPr>
          <p:cNvPr id="7" name="矩形: 圆角 6">
            <a:extLst>
              <a:ext uri="{FF2B5EF4-FFF2-40B4-BE49-F238E27FC236}">
                <a16:creationId xmlns:a16="http://schemas.microsoft.com/office/drawing/2014/main" id="{0B7DDC09-56A5-4D92-AF0D-8655A064B561}"/>
              </a:ext>
            </a:extLst>
          </p:cNvPr>
          <p:cNvSpPr/>
          <p:nvPr/>
        </p:nvSpPr>
        <p:spPr>
          <a:xfrm>
            <a:off x="1400235" y="1521007"/>
            <a:ext cx="4550856" cy="543995"/>
          </a:xfrm>
          <a:prstGeom prst="roundRect">
            <a:avLst>
              <a:gd name="adj" fmla="val 18801"/>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方正黑体简体" panose="02010601030101010101" pitchFamily="2" charset="-122"/>
                <a:ea typeface="方正黑体简体" panose="02010601030101010101" pitchFamily="2" charset="-122"/>
                <a:cs typeface="+mn-ea"/>
                <a:sym typeface="+mn-lt"/>
              </a:rPr>
              <a:t>FN-Br 2.0</a:t>
            </a:r>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中如何实现框架之间的继承关系？</a:t>
            </a:r>
          </a:p>
        </p:txBody>
      </p:sp>
      <p:grpSp>
        <p:nvGrpSpPr>
          <p:cNvPr id="16" name="组合 15">
            <a:extLst>
              <a:ext uri="{FF2B5EF4-FFF2-40B4-BE49-F238E27FC236}">
                <a16:creationId xmlns:a16="http://schemas.microsoft.com/office/drawing/2014/main" id="{75B7C27A-75EB-4C86-97C0-43D96DADD5C8}"/>
              </a:ext>
            </a:extLst>
          </p:cNvPr>
          <p:cNvGrpSpPr/>
          <p:nvPr/>
        </p:nvGrpSpPr>
        <p:grpSpPr>
          <a:xfrm>
            <a:off x="563731" y="1556461"/>
            <a:ext cx="478012" cy="473085"/>
            <a:chOff x="4270293" y="4090633"/>
            <a:chExt cx="390570" cy="386543"/>
          </a:xfrm>
          <a:solidFill>
            <a:srgbClr val="18478F"/>
          </a:solidFill>
        </p:grpSpPr>
        <p:sp>
          <p:nvSpPr>
            <p:cNvPr id="18" name="Freeform 136">
              <a:extLst>
                <a:ext uri="{FF2B5EF4-FFF2-40B4-BE49-F238E27FC236}">
                  <a16:creationId xmlns:a16="http://schemas.microsoft.com/office/drawing/2014/main" id="{C37E4D32-88C0-44D9-88BD-9732C73EEC1C}"/>
                </a:ext>
              </a:extLst>
            </p:cNvPr>
            <p:cNvSpPr>
              <a:spLocks/>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9" name="Freeform 137">
              <a:extLst>
                <a:ext uri="{FF2B5EF4-FFF2-40B4-BE49-F238E27FC236}">
                  <a16:creationId xmlns:a16="http://schemas.microsoft.com/office/drawing/2014/main" id="{0D87A50A-68AF-4413-9E8C-1F336F3C3A29}"/>
                </a:ext>
              </a:extLst>
            </p:cNvPr>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grpSp>
      <p:pic>
        <p:nvPicPr>
          <p:cNvPr id="2" name="图片 1">
            <a:extLst>
              <a:ext uri="{FF2B5EF4-FFF2-40B4-BE49-F238E27FC236}">
                <a16:creationId xmlns:a16="http://schemas.microsoft.com/office/drawing/2014/main" id="{B9798EE1-05BD-4D98-B019-BFFE5BF1FDE6}"/>
              </a:ext>
            </a:extLst>
          </p:cNvPr>
          <p:cNvPicPr>
            <a:picLocks noChangeAspect="1"/>
          </p:cNvPicPr>
          <p:nvPr/>
        </p:nvPicPr>
        <p:blipFill>
          <a:blip r:embed="rId3"/>
          <a:stretch>
            <a:fillRect/>
          </a:stretch>
        </p:blipFill>
        <p:spPr>
          <a:xfrm>
            <a:off x="1346238" y="4542063"/>
            <a:ext cx="6114663" cy="1420072"/>
          </a:xfrm>
          <a:prstGeom prst="rect">
            <a:avLst/>
          </a:prstGeom>
        </p:spPr>
      </p:pic>
      <p:sp>
        <p:nvSpPr>
          <p:cNvPr id="3" name="矩形 2">
            <a:extLst>
              <a:ext uri="{FF2B5EF4-FFF2-40B4-BE49-F238E27FC236}">
                <a16:creationId xmlns:a16="http://schemas.microsoft.com/office/drawing/2014/main" id="{A7F9855D-DAA6-419E-9717-A13BD8995D08}"/>
              </a:ext>
            </a:extLst>
          </p:cNvPr>
          <p:cNvSpPr/>
          <p:nvPr/>
        </p:nvSpPr>
        <p:spPr>
          <a:xfrm>
            <a:off x="4164036" y="4754880"/>
            <a:ext cx="779439" cy="745808"/>
          </a:xfrm>
          <a:prstGeom prst="rect">
            <a:avLst/>
          </a:prstGeom>
          <a:noFill/>
          <a:ln w="25400">
            <a:solidFill>
              <a:srgbClr val="FF000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8156878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par>
                                <p:cTn id="20" presetID="2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par>
                                <p:cTn id="23" presetID="53" presetClass="entr" presetSubtype="16" fill="hold" nodeType="withEffect">
                                  <p:stCondLst>
                                    <p:cond delay="30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animBg="1"/>
      <p:bldP spid="53" grpId="1" animBg="1"/>
      <p:bldP spid="54" grpId="0" animBg="1"/>
      <p:bldP spid="54" grpId="1" animBg="1"/>
      <p:bldP spid="58" grpId="0" animBg="1"/>
      <p:bldP spid="58"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900977" y="2425809"/>
            <a:ext cx="10128094" cy="701346"/>
          </a:xfrm>
          <a:prstGeom prst="rect">
            <a:avLst/>
          </a:prstGeom>
        </p:spPr>
        <p:txBody>
          <a:bodyPr wrap="square">
            <a:spAutoFit/>
          </a:bodyPr>
          <a:lstStyle/>
          <a:p>
            <a:pPr>
              <a:lnSpc>
                <a:spcPct val="130000"/>
              </a:lnSpc>
              <a:spcBef>
                <a:spcPct val="0"/>
              </a:spcBef>
            </a:pPr>
            <a:endParaRPr lang="en-US" altLang="zh-CN" sz="1600" b="1" dirty="0">
              <a:latin typeface="微软雅黑" panose="020B0503020204020204" pitchFamily="34" charset="-122"/>
              <a:ea typeface="微软雅黑" panose="020B0503020204020204" pitchFamily="34" charset="-122"/>
              <a:cs typeface="+mn-ea"/>
              <a:sym typeface="+mn-lt"/>
            </a:endParaRPr>
          </a:p>
          <a:p>
            <a:pPr>
              <a:lnSpc>
                <a:spcPct val="130000"/>
              </a:lnSpc>
              <a:spcBef>
                <a:spcPct val="0"/>
              </a:spcBef>
            </a:pPr>
            <a:r>
              <a:rPr lang="zh-CN" altLang="en-US" sz="1600" b="1" dirty="0">
                <a:latin typeface="微软雅黑" panose="020B0503020204020204" pitchFamily="34" charset="-122"/>
                <a:ea typeface="微软雅黑" panose="020B0503020204020204" pitchFamily="34" charset="-122"/>
                <a:cs typeface="+mn-ea"/>
                <a:sym typeface="+mn-lt"/>
              </a:rPr>
              <a:t> </a:t>
            </a:r>
            <a:endParaRPr lang="en-US" altLang="zh-CN" sz="1600" b="1" dirty="0">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dative with infinitive construction</a:t>
            </a:r>
          </a:p>
        </p:txBody>
      </p:sp>
      <p:sp>
        <p:nvSpPr>
          <p:cNvPr id="7" name="矩形: 圆角 6">
            <a:extLst>
              <a:ext uri="{FF2B5EF4-FFF2-40B4-BE49-F238E27FC236}">
                <a16:creationId xmlns:a16="http://schemas.microsoft.com/office/drawing/2014/main" id="{0B7DDC09-56A5-4D92-AF0D-8655A064B561}"/>
              </a:ext>
            </a:extLst>
          </p:cNvPr>
          <p:cNvSpPr/>
          <p:nvPr/>
        </p:nvSpPr>
        <p:spPr>
          <a:xfrm>
            <a:off x="1414168" y="1340603"/>
            <a:ext cx="4550856" cy="543995"/>
          </a:xfrm>
          <a:prstGeom prst="roundRect">
            <a:avLst>
              <a:gd name="adj" fmla="val 18801"/>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方正黑体简体" panose="02010601030101010101" pitchFamily="2" charset="-122"/>
                <a:ea typeface="方正黑体简体" panose="02010601030101010101" pitchFamily="2" charset="-122"/>
                <a:cs typeface="+mn-ea"/>
                <a:sym typeface="+mn-lt"/>
              </a:rPr>
              <a:t>FN-Br 2.0</a:t>
            </a:r>
            <a:r>
              <a:rPr lang="zh-CN" altLang="en-US" dirty="0">
                <a:solidFill>
                  <a:schemeClr val="tx1"/>
                </a:solidFill>
                <a:latin typeface="方正黑体简体" panose="02010601030101010101" pitchFamily="2" charset="-122"/>
                <a:ea typeface="方正黑体简体" panose="02010601030101010101" pitchFamily="2" charset="-122"/>
                <a:cs typeface="+mn-ea"/>
                <a:sym typeface="+mn-lt"/>
              </a:rPr>
              <a:t>中如何实现框架之间的继承关系？</a:t>
            </a:r>
          </a:p>
        </p:txBody>
      </p:sp>
      <p:grpSp>
        <p:nvGrpSpPr>
          <p:cNvPr id="16" name="组合 15">
            <a:extLst>
              <a:ext uri="{FF2B5EF4-FFF2-40B4-BE49-F238E27FC236}">
                <a16:creationId xmlns:a16="http://schemas.microsoft.com/office/drawing/2014/main" id="{75B7C27A-75EB-4C86-97C0-43D96DADD5C8}"/>
              </a:ext>
            </a:extLst>
          </p:cNvPr>
          <p:cNvGrpSpPr/>
          <p:nvPr/>
        </p:nvGrpSpPr>
        <p:grpSpPr>
          <a:xfrm>
            <a:off x="556007" y="1501715"/>
            <a:ext cx="478012" cy="473085"/>
            <a:chOff x="4270293" y="4090633"/>
            <a:chExt cx="390570" cy="386543"/>
          </a:xfrm>
          <a:solidFill>
            <a:srgbClr val="18478F"/>
          </a:solidFill>
        </p:grpSpPr>
        <p:sp>
          <p:nvSpPr>
            <p:cNvPr id="18" name="Freeform 136">
              <a:extLst>
                <a:ext uri="{FF2B5EF4-FFF2-40B4-BE49-F238E27FC236}">
                  <a16:creationId xmlns:a16="http://schemas.microsoft.com/office/drawing/2014/main" id="{C37E4D32-88C0-44D9-88BD-9732C73EEC1C}"/>
                </a:ext>
              </a:extLst>
            </p:cNvPr>
            <p:cNvSpPr>
              <a:spLocks/>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9" name="Freeform 137">
              <a:extLst>
                <a:ext uri="{FF2B5EF4-FFF2-40B4-BE49-F238E27FC236}">
                  <a16:creationId xmlns:a16="http://schemas.microsoft.com/office/drawing/2014/main" id="{0D87A50A-68AF-4413-9E8C-1F336F3C3A29}"/>
                </a:ext>
              </a:extLst>
            </p:cNvPr>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dirty="0">
                <a:solidFill>
                  <a:prstClr val="black"/>
                </a:solidFill>
                <a:latin typeface="微软雅黑" panose="020B0503020204020204" pitchFamily="34" charset="-122"/>
                <a:ea typeface="微软雅黑" panose="020B0503020204020204" pitchFamily="34" charset="-122"/>
                <a:cs typeface="+mn-ea"/>
                <a:sym typeface="+mn-lt"/>
              </a:endParaRPr>
            </a:p>
          </p:txBody>
        </p:sp>
      </p:grpSp>
      <p:pic>
        <p:nvPicPr>
          <p:cNvPr id="4" name="图片 3">
            <a:extLst>
              <a:ext uri="{FF2B5EF4-FFF2-40B4-BE49-F238E27FC236}">
                <a16:creationId xmlns:a16="http://schemas.microsoft.com/office/drawing/2014/main" id="{4EDE6891-8B81-4BD5-A6DA-78109870B301}"/>
              </a:ext>
            </a:extLst>
          </p:cNvPr>
          <p:cNvPicPr>
            <a:picLocks noChangeAspect="1"/>
          </p:cNvPicPr>
          <p:nvPr/>
        </p:nvPicPr>
        <p:blipFill>
          <a:blip r:embed="rId3"/>
          <a:stretch>
            <a:fillRect/>
          </a:stretch>
        </p:blipFill>
        <p:spPr>
          <a:xfrm>
            <a:off x="388816" y="1940105"/>
            <a:ext cx="10278606" cy="4943250"/>
          </a:xfrm>
          <a:prstGeom prst="rect">
            <a:avLst/>
          </a:prstGeom>
        </p:spPr>
      </p:pic>
      <p:sp>
        <p:nvSpPr>
          <p:cNvPr id="6" name="文本框 5">
            <a:extLst>
              <a:ext uri="{FF2B5EF4-FFF2-40B4-BE49-F238E27FC236}">
                <a16:creationId xmlns:a16="http://schemas.microsoft.com/office/drawing/2014/main" id="{B063B686-5590-4408-A943-8F4AACCBFA60}"/>
              </a:ext>
            </a:extLst>
          </p:cNvPr>
          <p:cNvSpPr txBox="1"/>
          <p:nvPr/>
        </p:nvSpPr>
        <p:spPr>
          <a:xfrm>
            <a:off x="7807569" y="2241143"/>
            <a:ext cx="1631853" cy="369332"/>
          </a:xfrm>
          <a:prstGeom prst="rect">
            <a:avLst/>
          </a:prstGeom>
          <a:noFill/>
        </p:spPr>
        <p:txBody>
          <a:bodyPr wrap="square" rtlCol="0">
            <a:spAutoFit/>
          </a:bodyPr>
          <a:lstStyle/>
          <a:p>
            <a:r>
              <a:rPr lang="en-US" altLang="zh-CN" b="1" dirty="0" err="1">
                <a:solidFill>
                  <a:srgbClr val="FF0000"/>
                </a:solidFill>
              </a:rPr>
              <a:t>relative_clause</a:t>
            </a:r>
            <a:endParaRPr lang="zh-CN" altLang="en-US" b="1" dirty="0">
              <a:solidFill>
                <a:srgbClr val="FF0000"/>
              </a:solidFill>
            </a:endParaRPr>
          </a:p>
        </p:txBody>
      </p:sp>
      <p:sp>
        <p:nvSpPr>
          <p:cNvPr id="8" name="文本框 7">
            <a:extLst>
              <a:ext uri="{FF2B5EF4-FFF2-40B4-BE49-F238E27FC236}">
                <a16:creationId xmlns:a16="http://schemas.microsoft.com/office/drawing/2014/main" id="{163B0A8C-7AC1-4A40-99B7-23C43B206F24}"/>
              </a:ext>
            </a:extLst>
          </p:cNvPr>
          <p:cNvSpPr txBox="1"/>
          <p:nvPr/>
        </p:nvSpPr>
        <p:spPr>
          <a:xfrm>
            <a:off x="1861478" y="3105834"/>
            <a:ext cx="3188823" cy="369332"/>
          </a:xfrm>
          <a:prstGeom prst="rect">
            <a:avLst/>
          </a:prstGeom>
          <a:noFill/>
        </p:spPr>
        <p:txBody>
          <a:bodyPr wrap="square" rtlCol="0">
            <a:spAutoFit/>
          </a:bodyPr>
          <a:lstStyle/>
          <a:p>
            <a:r>
              <a:rPr lang="en-US" altLang="zh-CN" b="1" dirty="0" err="1">
                <a:solidFill>
                  <a:srgbClr val="FF0000"/>
                </a:solidFill>
              </a:rPr>
              <a:t>purpose_infinitival_adjunctive</a:t>
            </a:r>
            <a:endParaRPr lang="zh-CN" altLang="en-US" b="1" dirty="0">
              <a:solidFill>
                <a:srgbClr val="FF0000"/>
              </a:solidFill>
            </a:endParaRPr>
          </a:p>
        </p:txBody>
      </p:sp>
      <p:sp>
        <p:nvSpPr>
          <p:cNvPr id="9" name="矩形 8">
            <a:extLst>
              <a:ext uri="{FF2B5EF4-FFF2-40B4-BE49-F238E27FC236}">
                <a16:creationId xmlns:a16="http://schemas.microsoft.com/office/drawing/2014/main" id="{3C17E7C2-CC8C-4D40-9C6E-76218751B281}"/>
              </a:ext>
            </a:extLst>
          </p:cNvPr>
          <p:cNvSpPr/>
          <p:nvPr/>
        </p:nvSpPr>
        <p:spPr>
          <a:xfrm>
            <a:off x="6774944" y="5205046"/>
            <a:ext cx="4254127" cy="369332"/>
          </a:xfrm>
          <a:prstGeom prst="rect">
            <a:avLst/>
          </a:prstGeom>
        </p:spPr>
        <p:txBody>
          <a:bodyPr wrap="square">
            <a:spAutoFit/>
          </a:bodyPr>
          <a:lstStyle/>
          <a:p>
            <a:r>
              <a:rPr lang="en-US" altLang="zh-CN" b="1" dirty="0" err="1">
                <a:solidFill>
                  <a:srgbClr val="FF0000"/>
                </a:solidFill>
              </a:rPr>
              <a:t>para_infinitival_relative_clause</a:t>
            </a:r>
            <a:endParaRPr lang="zh-CN" altLang="en-US" b="1" dirty="0">
              <a:solidFill>
                <a:srgbClr val="FF0000"/>
              </a:solidFill>
            </a:endParaRPr>
          </a:p>
        </p:txBody>
      </p:sp>
      <p:sp>
        <p:nvSpPr>
          <p:cNvPr id="10" name="矩形 9">
            <a:extLst>
              <a:ext uri="{FF2B5EF4-FFF2-40B4-BE49-F238E27FC236}">
                <a16:creationId xmlns:a16="http://schemas.microsoft.com/office/drawing/2014/main" id="{2D864076-95AE-4DC2-BA79-34B00A63E4A3}"/>
              </a:ext>
            </a:extLst>
          </p:cNvPr>
          <p:cNvSpPr/>
          <p:nvPr/>
        </p:nvSpPr>
        <p:spPr>
          <a:xfrm>
            <a:off x="7410528" y="3751944"/>
            <a:ext cx="2632259" cy="369332"/>
          </a:xfrm>
          <a:prstGeom prst="rect">
            <a:avLst/>
          </a:prstGeom>
        </p:spPr>
        <p:txBody>
          <a:bodyPr wrap="none">
            <a:spAutoFit/>
          </a:bodyPr>
          <a:lstStyle/>
          <a:p>
            <a:r>
              <a:rPr lang="en-US" altLang="zh-CN" b="1" dirty="0" err="1">
                <a:solidFill>
                  <a:srgbClr val="FF0000"/>
                </a:solidFill>
              </a:rPr>
              <a:t>infinitival_relative_clause</a:t>
            </a:r>
            <a:endParaRPr lang="zh-CN" altLang="en-US" dirty="0"/>
          </a:p>
        </p:txBody>
      </p:sp>
      <p:sp>
        <p:nvSpPr>
          <p:cNvPr id="20" name="文本框 19">
            <a:extLst>
              <a:ext uri="{FF2B5EF4-FFF2-40B4-BE49-F238E27FC236}">
                <a16:creationId xmlns:a16="http://schemas.microsoft.com/office/drawing/2014/main" id="{6170C8D8-3560-440B-8577-868902244430}"/>
              </a:ext>
            </a:extLst>
          </p:cNvPr>
          <p:cNvSpPr txBox="1"/>
          <p:nvPr/>
        </p:nvSpPr>
        <p:spPr>
          <a:xfrm>
            <a:off x="2890686" y="6373681"/>
            <a:ext cx="1631853" cy="369332"/>
          </a:xfrm>
          <a:prstGeom prst="rect">
            <a:avLst/>
          </a:prstGeom>
          <a:noFill/>
        </p:spPr>
        <p:txBody>
          <a:bodyPr wrap="square" rtlCol="0">
            <a:spAutoFit/>
          </a:bodyPr>
          <a:lstStyle/>
          <a:p>
            <a:r>
              <a:rPr lang="en-US" altLang="zh-CN" b="1" dirty="0">
                <a:solidFill>
                  <a:srgbClr val="FF0000"/>
                </a:solidFill>
              </a:rPr>
              <a:t>obligation</a:t>
            </a:r>
            <a:endParaRPr lang="zh-CN" altLang="en-US" b="1" dirty="0">
              <a:solidFill>
                <a:srgbClr val="FF0000"/>
              </a:solidFill>
            </a:endParaRPr>
          </a:p>
        </p:txBody>
      </p:sp>
      <p:sp>
        <p:nvSpPr>
          <p:cNvPr id="21" name="文本框 20">
            <a:extLst>
              <a:ext uri="{FF2B5EF4-FFF2-40B4-BE49-F238E27FC236}">
                <a16:creationId xmlns:a16="http://schemas.microsoft.com/office/drawing/2014/main" id="{C2FDF497-2B95-4DF8-A3AC-68BFB20EE045}"/>
              </a:ext>
            </a:extLst>
          </p:cNvPr>
          <p:cNvSpPr txBox="1"/>
          <p:nvPr/>
        </p:nvSpPr>
        <p:spPr>
          <a:xfrm>
            <a:off x="6371091" y="6318829"/>
            <a:ext cx="1631853" cy="369332"/>
          </a:xfrm>
          <a:prstGeom prst="rect">
            <a:avLst/>
          </a:prstGeom>
          <a:noFill/>
        </p:spPr>
        <p:txBody>
          <a:bodyPr wrap="square" rtlCol="0">
            <a:spAutoFit/>
          </a:bodyPr>
          <a:lstStyle/>
          <a:p>
            <a:r>
              <a:rPr lang="en-US" altLang="zh-CN" b="1" dirty="0">
                <a:solidFill>
                  <a:srgbClr val="FF0000"/>
                </a:solidFill>
              </a:rPr>
              <a:t>Enablement</a:t>
            </a:r>
            <a:endParaRPr lang="zh-CN" altLang="en-US" b="1" dirty="0">
              <a:solidFill>
                <a:srgbClr val="FF0000"/>
              </a:solidFill>
            </a:endParaRPr>
          </a:p>
        </p:txBody>
      </p:sp>
      <p:sp>
        <p:nvSpPr>
          <p:cNvPr id="11" name="文本框 10">
            <a:extLst>
              <a:ext uri="{FF2B5EF4-FFF2-40B4-BE49-F238E27FC236}">
                <a16:creationId xmlns:a16="http://schemas.microsoft.com/office/drawing/2014/main" id="{10709ADE-08F9-44B2-B46F-D738F59BEA28}"/>
              </a:ext>
            </a:extLst>
          </p:cNvPr>
          <p:cNvSpPr txBox="1"/>
          <p:nvPr/>
        </p:nvSpPr>
        <p:spPr>
          <a:xfrm>
            <a:off x="556007" y="3751944"/>
            <a:ext cx="1504473" cy="1200329"/>
          </a:xfrm>
          <a:prstGeom prst="rect">
            <a:avLst/>
          </a:prstGeom>
          <a:noFill/>
        </p:spPr>
        <p:txBody>
          <a:bodyPr wrap="square" rtlCol="0">
            <a:spAutoFit/>
          </a:bodyPr>
          <a:lstStyle/>
          <a:p>
            <a:r>
              <a:rPr lang="zh-CN" altLang="en-US" dirty="0"/>
              <a:t>两种投射关系：</a:t>
            </a:r>
            <a:endParaRPr lang="en-US" altLang="zh-CN" dirty="0"/>
          </a:p>
          <a:p>
            <a:r>
              <a:rPr lang="en-US" altLang="zh-CN" dirty="0"/>
              <a:t>1.</a:t>
            </a:r>
            <a:r>
              <a:rPr lang="zh-CN" altLang="en-US" dirty="0"/>
              <a:t>一对一；</a:t>
            </a:r>
            <a:endParaRPr lang="en-US" altLang="zh-CN" dirty="0"/>
          </a:p>
          <a:p>
            <a:r>
              <a:rPr lang="en-US" altLang="zh-CN" dirty="0"/>
              <a:t>2.</a:t>
            </a:r>
            <a:r>
              <a:rPr lang="zh-CN" altLang="en-US" dirty="0"/>
              <a:t>多对一；</a:t>
            </a:r>
          </a:p>
        </p:txBody>
      </p:sp>
    </p:spTree>
    <p:extLst>
      <p:ext uri="{BB962C8B-B14F-4D97-AF65-F5344CB8AC3E}">
        <p14:creationId xmlns:p14="http://schemas.microsoft.com/office/powerpoint/2010/main" val="30236270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par>
                                <p:cTn id="20" presetID="22" presetClass="entr" presetSubtype="1" fill="hold" grpId="0" nodeType="withEffect">
                                  <p:stCondLst>
                                    <p:cond delay="350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par>
                                <p:cTn id="23" presetID="53" presetClass="entr" presetSubtype="16" fill="hold" nodeType="withEffect">
                                  <p:stCondLst>
                                    <p:cond delay="30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animBg="1"/>
      <p:bldP spid="53" grpId="1" animBg="1"/>
      <p:bldP spid="54" grpId="0" animBg="1"/>
      <p:bldP spid="54" grpId="1" animBg="1"/>
      <p:bldP spid="58" grpId="0" animBg="1"/>
      <p:bldP spid="58"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inceptive aspect construction</a:t>
            </a:r>
          </a:p>
        </p:txBody>
      </p:sp>
      <p:sp>
        <p:nvSpPr>
          <p:cNvPr id="5" name="矩形: 圆角 4">
            <a:extLst>
              <a:ext uri="{FF2B5EF4-FFF2-40B4-BE49-F238E27FC236}">
                <a16:creationId xmlns:a16="http://schemas.microsoft.com/office/drawing/2014/main" id="{B6F0BD18-2C70-4D94-BC04-FF6A1095FDA6}"/>
              </a:ext>
            </a:extLst>
          </p:cNvPr>
          <p:cNvSpPr/>
          <p:nvPr/>
        </p:nvSpPr>
        <p:spPr>
          <a:xfrm>
            <a:off x="1277658" y="1124140"/>
            <a:ext cx="8608946" cy="1187780"/>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chemeClr val="tx1"/>
              </a:solidFill>
              <a:latin typeface="方正黑体简体" panose="02010601030101010101" pitchFamily="2" charset="-122"/>
              <a:ea typeface="方正黑体简体" panose="02010601030101010101" pitchFamily="2" charset="-122"/>
              <a:cs typeface="+mn-ea"/>
              <a:sym typeface="+mn-lt"/>
            </a:endParaRPr>
          </a:p>
        </p:txBody>
      </p:sp>
      <p:sp>
        <p:nvSpPr>
          <p:cNvPr id="6" name="文本框 5">
            <a:extLst>
              <a:ext uri="{FF2B5EF4-FFF2-40B4-BE49-F238E27FC236}">
                <a16:creationId xmlns:a16="http://schemas.microsoft.com/office/drawing/2014/main" id="{10F8370F-B005-4D26-AFFE-84543CB915D6}"/>
              </a:ext>
            </a:extLst>
          </p:cNvPr>
          <p:cNvSpPr txBox="1"/>
          <p:nvPr/>
        </p:nvSpPr>
        <p:spPr>
          <a:xfrm>
            <a:off x="1299491" y="1195654"/>
            <a:ext cx="8105493" cy="1354217"/>
          </a:xfrm>
          <a:prstGeom prst="rect">
            <a:avLst/>
          </a:prstGeom>
          <a:noFill/>
        </p:spPr>
        <p:txBody>
          <a:bodyPr wrap="square" rtlCol="0">
            <a:spAutoFit/>
          </a:bodyPr>
          <a:lstStyle/>
          <a:p>
            <a:pPr marL="285750" indent="-285750">
              <a:buFont typeface="Arial" panose="020B0604020202020204" pitchFamily="34" charset="0"/>
              <a:buChar char="•"/>
            </a:pPr>
            <a:r>
              <a:rPr lang="zh-CN" altLang="en-US" sz="1600" dirty="0"/>
              <a:t>始动体构式：始动体构式标记 </a:t>
            </a:r>
            <a:r>
              <a:rPr lang="en-US" altLang="zh-CN" sz="1600" dirty="0"/>
              <a:t>+ </a:t>
            </a:r>
            <a:r>
              <a:rPr lang="zh-CN" altLang="en-US" sz="1600" dirty="0"/>
              <a:t>非限定</a:t>
            </a:r>
            <a:r>
              <a:rPr lang="en-US" altLang="zh-CN" sz="1600" dirty="0"/>
              <a:t>VP</a:t>
            </a:r>
            <a:r>
              <a:rPr lang="zh-CN" altLang="en-US" sz="1600" dirty="0"/>
              <a:t>；</a:t>
            </a:r>
            <a:endParaRPr lang="en-US" altLang="zh-CN" sz="1600" dirty="0"/>
          </a:p>
          <a:p>
            <a:pPr marL="285750" indent="-285750">
              <a:buFont typeface="Arial" panose="020B0604020202020204" pitchFamily="34" charset="0"/>
              <a:buChar char="•"/>
            </a:pPr>
            <a:r>
              <a:rPr lang="en-US" altLang="zh-CN" sz="1600" dirty="0"/>
              <a:t> </a:t>
            </a:r>
            <a:r>
              <a:rPr lang="zh-CN" altLang="en-US" sz="1600" dirty="0"/>
              <a:t>始动体构式标记：</a:t>
            </a:r>
            <a:endParaRPr lang="en-US" altLang="zh-CN" sz="1600" dirty="0"/>
          </a:p>
          <a:p>
            <a:r>
              <a:rPr lang="en-US" altLang="zh-CN" sz="1600" dirty="0"/>
              <a:t>        </a:t>
            </a:r>
            <a:r>
              <a:rPr lang="zh-CN" altLang="en-US" sz="1600" dirty="0"/>
              <a:t>典型的是：</a:t>
            </a:r>
            <a:r>
              <a:rPr lang="en-US" altLang="zh-CN" sz="1600" dirty="0" err="1"/>
              <a:t>começou</a:t>
            </a:r>
            <a:r>
              <a:rPr lang="zh-CN" altLang="en-US" sz="1600" dirty="0"/>
              <a:t>，</a:t>
            </a:r>
            <a:r>
              <a:rPr lang="en-US" altLang="zh-CN" sz="1600" i="1" dirty="0" err="1"/>
              <a:t>iniciar</a:t>
            </a:r>
            <a:r>
              <a:rPr lang="en-US" altLang="zh-CN" sz="1600" i="1" dirty="0"/>
              <a:t> ——</a:t>
            </a:r>
            <a:r>
              <a:rPr lang="en-US" altLang="zh-CN" sz="1600" dirty="0"/>
              <a:t>‘start’, </a:t>
            </a:r>
          </a:p>
          <a:p>
            <a:r>
              <a:rPr lang="zh-CN" altLang="en-US" sz="1600" i="1" dirty="0"/>
              <a:t>       </a:t>
            </a:r>
            <a:r>
              <a:rPr lang="zh-CN" altLang="en-US" sz="1600" dirty="0"/>
              <a:t>非典型的有：</a:t>
            </a:r>
            <a:r>
              <a:rPr lang="en-US" altLang="zh-CN" sz="1600" i="1" dirty="0" err="1"/>
              <a:t>danar</a:t>
            </a:r>
            <a:r>
              <a:rPr lang="en-US" altLang="zh-CN" sz="1600" i="1" dirty="0"/>
              <a:t> </a:t>
            </a:r>
            <a:r>
              <a:rPr lang="en-US" altLang="zh-CN" sz="1600" dirty="0"/>
              <a:t>‘harm’, </a:t>
            </a:r>
            <a:r>
              <a:rPr lang="en-US" altLang="zh-CN" sz="1600" i="1" dirty="0" err="1"/>
              <a:t>desatar</a:t>
            </a:r>
            <a:r>
              <a:rPr lang="en-US" altLang="zh-CN" sz="1600" i="1" dirty="0"/>
              <a:t> </a:t>
            </a:r>
            <a:r>
              <a:rPr lang="en-US" altLang="zh-CN" sz="1600" dirty="0"/>
              <a:t>‘untie’,</a:t>
            </a:r>
            <a:r>
              <a:rPr lang="en-US" altLang="zh-CN" sz="1600" i="1" dirty="0"/>
              <a:t> </a:t>
            </a:r>
            <a:r>
              <a:rPr lang="en-US" altLang="zh-CN" sz="1600" i="1" dirty="0" err="1"/>
              <a:t>entrar</a:t>
            </a:r>
            <a:r>
              <a:rPr lang="en-US" altLang="zh-CN" sz="1600" i="1" dirty="0"/>
              <a:t> </a:t>
            </a:r>
            <a:r>
              <a:rPr lang="en-US" altLang="zh-CN" sz="1600" dirty="0"/>
              <a:t>‘enter’ </a:t>
            </a:r>
            <a:r>
              <a:rPr lang="zh-CN" altLang="en-US" sz="1600" dirty="0"/>
              <a:t>，</a:t>
            </a:r>
            <a:r>
              <a:rPr lang="en-US" altLang="zh-CN" sz="1600" i="1" dirty="0"/>
              <a:t>romper </a:t>
            </a:r>
            <a:r>
              <a:rPr lang="en-US" altLang="zh-CN" sz="1600" dirty="0"/>
              <a:t>‘break’.</a:t>
            </a:r>
          </a:p>
          <a:p>
            <a:r>
              <a:rPr lang="en-US" altLang="zh-CN" dirty="0"/>
              <a:t>                        </a:t>
            </a:r>
            <a:endParaRPr lang="zh-CN" altLang="en-US" dirty="0"/>
          </a:p>
        </p:txBody>
      </p:sp>
      <p:pic>
        <p:nvPicPr>
          <p:cNvPr id="8" name="图片 7">
            <a:extLst>
              <a:ext uri="{FF2B5EF4-FFF2-40B4-BE49-F238E27FC236}">
                <a16:creationId xmlns:a16="http://schemas.microsoft.com/office/drawing/2014/main" id="{67D79D70-B877-4D74-9579-AC1BBFA52F27}"/>
              </a:ext>
            </a:extLst>
          </p:cNvPr>
          <p:cNvPicPr>
            <a:picLocks noChangeAspect="1"/>
          </p:cNvPicPr>
          <p:nvPr/>
        </p:nvPicPr>
        <p:blipFill>
          <a:blip r:embed="rId3"/>
          <a:stretch>
            <a:fillRect/>
          </a:stretch>
        </p:blipFill>
        <p:spPr>
          <a:xfrm>
            <a:off x="492850" y="2531092"/>
            <a:ext cx="6534887" cy="3877947"/>
          </a:xfrm>
          <a:prstGeom prst="rect">
            <a:avLst/>
          </a:prstGeom>
        </p:spPr>
      </p:pic>
      <p:sp>
        <p:nvSpPr>
          <p:cNvPr id="11" name="文本框 10">
            <a:extLst>
              <a:ext uri="{FF2B5EF4-FFF2-40B4-BE49-F238E27FC236}">
                <a16:creationId xmlns:a16="http://schemas.microsoft.com/office/drawing/2014/main" id="{D1FED628-E9FD-4335-A823-1B7B2A48AB4A}"/>
              </a:ext>
            </a:extLst>
          </p:cNvPr>
          <p:cNvSpPr txBox="1"/>
          <p:nvPr/>
        </p:nvSpPr>
        <p:spPr>
          <a:xfrm>
            <a:off x="7849772" y="4287418"/>
            <a:ext cx="3488787" cy="1477328"/>
          </a:xfrm>
          <a:prstGeom prst="rect">
            <a:avLst/>
          </a:prstGeom>
          <a:noFill/>
        </p:spPr>
        <p:txBody>
          <a:bodyPr wrap="square" rtlCol="0">
            <a:spAutoFit/>
          </a:bodyPr>
          <a:lstStyle/>
          <a:p>
            <a:r>
              <a:rPr lang="en-US" altLang="zh-CN" dirty="0" err="1"/>
              <a:t>Sigiliano</a:t>
            </a:r>
            <a:r>
              <a:rPr lang="zh-CN" altLang="en-US" dirty="0"/>
              <a:t>（</a:t>
            </a:r>
            <a:r>
              <a:rPr lang="en-US" altLang="zh-CN" dirty="0"/>
              <a:t>2011</a:t>
            </a:r>
            <a:r>
              <a:rPr lang="zh-CN" altLang="en-US" dirty="0"/>
              <a:t>）发现可以出现在这个构式中的动词有</a:t>
            </a:r>
            <a:r>
              <a:rPr lang="en-US" altLang="zh-CN" dirty="0"/>
              <a:t>13</a:t>
            </a:r>
            <a:r>
              <a:rPr lang="zh-CN" altLang="en-US" dirty="0"/>
              <a:t>种语义类型；体标记与非限定</a:t>
            </a:r>
            <a:r>
              <a:rPr lang="en-US" altLang="zh-CN" dirty="0"/>
              <a:t>VP</a:t>
            </a:r>
            <a:r>
              <a:rPr lang="zh-CN" altLang="en-US" dirty="0"/>
              <a:t>的组合存在限制，并且很大程度上跟隐喻有关。</a:t>
            </a:r>
          </a:p>
        </p:txBody>
      </p:sp>
    </p:spTree>
    <p:extLst>
      <p:ext uri="{BB962C8B-B14F-4D97-AF65-F5344CB8AC3E}">
        <p14:creationId xmlns:p14="http://schemas.microsoft.com/office/powerpoint/2010/main" val="15345043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4" grpId="1" animBg="1"/>
      <p:bldP spid="58" grpId="0" animBg="1"/>
      <p:bldP spid="58"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inceptive aspect construction</a:t>
            </a:r>
          </a:p>
        </p:txBody>
      </p:sp>
      <p:sp>
        <p:nvSpPr>
          <p:cNvPr id="2" name="矩形: 圆角 1">
            <a:extLst>
              <a:ext uri="{FF2B5EF4-FFF2-40B4-BE49-F238E27FC236}">
                <a16:creationId xmlns:a16="http://schemas.microsoft.com/office/drawing/2014/main" id="{5F7F5325-1F9B-4FF7-A1E5-E6561C5C453A}"/>
              </a:ext>
            </a:extLst>
          </p:cNvPr>
          <p:cNvSpPr/>
          <p:nvPr/>
        </p:nvSpPr>
        <p:spPr>
          <a:xfrm>
            <a:off x="909732" y="1211143"/>
            <a:ext cx="9767645" cy="1194432"/>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err="1">
                <a:solidFill>
                  <a:schemeClr val="tx1"/>
                </a:solidFill>
              </a:rPr>
              <a:t>Sigiliano</a:t>
            </a:r>
            <a:r>
              <a:rPr lang="zh-CN" altLang="en-US" dirty="0">
                <a:solidFill>
                  <a:schemeClr val="tx1"/>
                </a:solidFill>
              </a:rPr>
              <a:t>（</a:t>
            </a:r>
            <a:r>
              <a:rPr lang="en-US" altLang="zh-CN" dirty="0">
                <a:solidFill>
                  <a:schemeClr val="tx1"/>
                </a:solidFill>
              </a:rPr>
              <a:t>2011</a:t>
            </a:r>
            <a:r>
              <a:rPr lang="zh-CN" altLang="en-US" dirty="0">
                <a:solidFill>
                  <a:schemeClr val="tx1"/>
                </a:solidFill>
              </a:rPr>
              <a:t>）发现可以出现在这个构式中的动词有</a:t>
            </a:r>
            <a:r>
              <a:rPr lang="en-US" altLang="zh-CN" dirty="0">
                <a:solidFill>
                  <a:schemeClr val="tx1"/>
                </a:solidFill>
              </a:rPr>
              <a:t>13</a:t>
            </a:r>
            <a:r>
              <a:rPr lang="zh-CN" altLang="en-US" dirty="0">
                <a:solidFill>
                  <a:schemeClr val="tx1"/>
                </a:solidFill>
              </a:rPr>
              <a:t>种语义类型；体标记与非限定</a:t>
            </a:r>
            <a:r>
              <a:rPr lang="en-US" altLang="zh-CN" dirty="0">
                <a:solidFill>
                  <a:schemeClr val="tx1"/>
                </a:solidFill>
              </a:rPr>
              <a:t>VP</a:t>
            </a:r>
            <a:r>
              <a:rPr lang="zh-CN" altLang="en-US" dirty="0">
                <a:solidFill>
                  <a:schemeClr val="tx1"/>
                </a:solidFill>
              </a:rPr>
              <a:t>的组合存在限制，并且很大程度上跟隐喻有关。</a:t>
            </a:r>
          </a:p>
        </p:txBody>
      </p:sp>
      <p:pic>
        <p:nvPicPr>
          <p:cNvPr id="4" name="图片 3">
            <a:extLst>
              <a:ext uri="{FF2B5EF4-FFF2-40B4-BE49-F238E27FC236}">
                <a16:creationId xmlns:a16="http://schemas.microsoft.com/office/drawing/2014/main" id="{EDF8D4DE-CB35-44D1-80DD-1F728B1CB563}"/>
              </a:ext>
            </a:extLst>
          </p:cNvPr>
          <p:cNvPicPr>
            <a:picLocks noChangeAspect="1"/>
          </p:cNvPicPr>
          <p:nvPr/>
        </p:nvPicPr>
        <p:blipFill>
          <a:blip r:embed="rId3"/>
          <a:stretch>
            <a:fillRect/>
          </a:stretch>
        </p:blipFill>
        <p:spPr>
          <a:xfrm>
            <a:off x="168483" y="2768164"/>
            <a:ext cx="5927517" cy="3605517"/>
          </a:xfrm>
          <a:prstGeom prst="rect">
            <a:avLst/>
          </a:prstGeom>
        </p:spPr>
      </p:pic>
      <p:sp>
        <p:nvSpPr>
          <p:cNvPr id="7" name="文本框 6">
            <a:extLst>
              <a:ext uri="{FF2B5EF4-FFF2-40B4-BE49-F238E27FC236}">
                <a16:creationId xmlns:a16="http://schemas.microsoft.com/office/drawing/2014/main" id="{69BC2456-9554-464B-8575-56F70AA61247}"/>
              </a:ext>
            </a:extLst>
          </p:cNvPr>
          <p:cNvSpPr txBox="1"/>
          <p:nvPr/>
        </p:nvSpPr>
        <p:spPr>
          <a:xfrm>
            <a:off x="6569612" y="3633643"/>
            <a:ext cx="4994031" cy="1754326"/>
          </a:xfrm>
          <a:prstGeom prst="rect">
            <a:avLst/>
          </a:prstGeom>
          <a:noFill/>
        </p:spPr>
        <p:txBody>
          <a:bodyPr wrap="square" rtlCol="0">
            <a:spAutoFit/>
          </a:bodyPr>
          <a:lstStyle/>
          <a:p>
            <a:pPr marL="285750" indent="-285750">
              <a:buFont typeface="Arial" panose="020B0604020202020204" pitchFamily="34" charset="0"/>
              <a:buChar char="•"/>
            </a:pPr>
            <a:r>
              <a:rPr lang="en-US" altLang="zh-CN" i="1" dirty="0" err="1"/>
              <a:t>entrar</a:t>
            </a:r>
            <a:r>
              <a:rPr lang="en-US" altLang="zh-CN" i="1" dirty="0"/>
              <a:t> </a:t>
            </a:r>
            <a:r>
              <a:rPr lang="en-US" altLang="zh-CN" dirty="0"/>
              <a:t>‘enter’</a:t>
            </a:r>
            <a:r>
              <a:rPr lang="zh-CN" altLang="en-US" dirty="0"/>
              <a:t>可以与表</a:t>
            </a:r>
            <a:r>
              <a:rPr lang="en-US" altLang="zh-CN" dirty="0"/>
              <a:t>1</a:t>
            </a:r>
            <a:r>
              <a:rPr lang="zh-CN" altLang="en-US" dirty="0"/>
              <a:t>中提供的</a:t>
            </a:r>
            <a:r>
              <a:rPr lang="en-US" altLang="zh-CN" dirty="0"/>
              <a:t>12</a:t>
            </a:r>
            <a:r>
              <a:rPr lang="zh-CN" altLang="en-US" dirty="0"/>
              <a:t>种语义类型的</a:t>
            </a:r>
            <a:r>
              <a:rPr lang="en-US" altLang="zh-CN" dirty="0"/>
              <a:t>VP</a:t>
            </a:r>
            <a:r>
              <a:rPr lang="zh-CN" altLang="en-US" dirty="0"/>
              <a:t>出现在该构式中；</a:t>
            </a:r>
            <a:endParaRPr lang="en-US" altLang="zh-CN" dirty="0"/>
          </a:p>
          <a:p>
            <a:pPr marL="285750" indent="-285750">
              <a:buFont typeface="Arial" panose="020B0604020202020204" pitchFamily="34" charset="0"/>
              <a:buChar char="•"/>
            </a:pPr>
            <a:r>
              <a:rPr lang="en-US" altLang="zh-CN" dirty="0"/>
              <a:t> </a:t>
            </a:r>
            <a:r>
              <a:rPr lang="en-US" altLang="zh-CN" i="1" dirty="0"/>
              <a:t>romper </a:t>
            </a:r>
            <a:r>
              <a:rPr lang="en-US" altLang="zh-CN" dirty="0"/>
              <a:t>‘break’</a:t>
            </a:r>
            <a:r>
              <a:rPr lang="zh-CN" altLang="en-US" dirty="0"/>
              <a:t>只能与表</a:t>
            </a:r>
            <a:r>
              <a:rPr lang="en-US" altLang="zh-CN" dirty="0"/>
              <a:t>1</a:t>
            </a:r>
            <a:r>
              <a:rPr lang="zh-CN" altLang="en-US" dirty="0"/>
              <a:t>中的</a:t>
            </a:r>
            <a:r>
              <a:rPr lang="en-US" altLang="zh-CN" dirty="0"/>
              <a:t>4</a:t>
            </a:r>
            <a:r>
              <a:rPr lang="zh-CN" altLang="en-US" dirty="0"/>
              <a:t>种语义类型的</a:t>
            </a:r>
            <a:r>
              <a:rPr lang="en-US" altLang="zh-CN" dirty="0"/>
              <a:t>VP</a:t>
            </a:r>
            <a:r>
              <a:rPr lang="zh-CN" altLang="en-US" dirty="0"/>
              <a:t>组合成始动体构式；并且与这</a:t>
            </a:r>
            <a:r>
              <a:rPr lang="en-US" altLang="zh-CN" dirty="0"/>
              <a:t>4</a:t>
            </a:r>
            <a:r>
              <a:rPr lang="zh-CN" altLang="en-US" dirty="0"/>
              <a:t>种语义类型的动词组合而成的构式在语料中存在巨大差异。</a:t>
            </a:r>
          </a:p>
        </p:txBody>
      </p:sp>
    </p:spTree>
    <p:extLst>
      <p:ext uri="{BB962C8B-B14F-4D97-AF65-F5344CB8AC3E}">
        <p14:creationId xmlns:p14="http://schemas.microsoft.com/office/powerpoint/2010/main" val="30825429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4" grpId="1" animBg="1"/>
      <p:bldP spid="58" grpId="0" animBg="1"/>
      <p:bldP spid="58"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B02FECD2-2FFC-48E4-B5E9-439FB4DEEE81}"/>
              </a:ext>
            </a:extLst>
          </p:cNvPr>
          <p:cNvSpPr/>
          <p:nvPr/>
        </p:nvSpPr>
        <p:spPr>
          <a:xfrm>
            <a:off x="802737" y="1611927"/>
            <a:ext cx="10586526" cy="4451248"/>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inceptive aspect construction</a:t>
            </a:r>
          </a:p>
        </p:txBody>
      </p:sp>
      <p:sp>
        <p:nvSpPr>
          <p:cNvPr id="7" name="文本框 6">
            <a:extLst>
              <a:ext uri="{FF2B5EF4-FFF2-40B4-BE49-F238E27FC236}">
                <a16:creationId xmlns:a16="http://schemas.microsoft.com/office/drawing/2014/main" id="{69BC2456-9554-464B-8575-56F70AA61247}"/>
              </a:ext>
            </a:extLst>
          </p:cNvPr>
          <p:cNvSpPr txBox="1"/>
          <p:nvPr/>
        </p:nvSpPr>
        <p:spPr>
          <a:xfrm>
            <a:off x="802737" y="1950514"/>
            <a:ext cx="10085658" cy="4247317"/>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t>始动体构式可以激活两个框架：</a:t>
            </a:r>
            <a:r>
              <a:rPr lang="en-US" altLang="zh-CN" dirty="0" err="1"/>
              <a:t>Activity_start</a:t>
            </a:r>
            <a:r>
              <a:rPr lang="en-US" altLang="zh-CN" dirty="0"/>
              <a:t>,</a:t>
            </a:r>
            <a:r>
              <a:rPr lang="zh-CN" altLang="en-US" dirty="0"/>
              <a:t>   </a:t>
            </a:r>
            <a:r>
              <a:rPr lang="en-US" altLang="zh-CN" dirty="0" err="1"/>
              <a:t>Process_start</a:t>
            </a:r>
            <a:r>
              <a:rPr lang="en-US" altLang="zh-CN" dirty="0"/>
              <a:t>;</a:t>
            </a:r>
          </a:p>
          <a:p>
            <a:pPr marL="285750" indent="-285750">
              <a:buFont typeface="Arial" panose="020B0604020202020204" pitchFamily="34" charset="0"/>
              <a:buChar char="•"/>
            </a:pPr>
            <a:endParaRPr lang="en-US" altLang="zh-CN" dirty="0"/>
          </a:p>
          <a:p>
            <a:pPr marL="742950" lvl="1" indent="-285750">
              <a:buFont typeface="Arial" panose="020B0604020202020204" pitchFamily="34" charset="0"/>
              <a:buChar char="•"/>
            </a:pPr>
            <a:r>
              <a:rPr lang="zh-CN" altLang="en-US" dirty="0"/>
              <a:t>取决于：</a:t>
            </a:r>
            <a:r>
              <a:rPr lang="en-US" altLang="zh-CN" dirty="0"/>
              <a:t>V</a:t>
            </a:r>
            <a:r>
              <a:rPr lang="en-US" altLang="zh-CN" baseline="-25000" dirty="0"/>
              <a:t>INF</a:t>
            </a:r>
            <a:r>
              <a:rPr lang="en-US" altLang="zh-CN" dirty="0"/>
              <a:t>  </a:t>
            </a:r>
            <a:r>
              <a:rPr lang="zh-CN" altLang="en-US" dirty="0"/>
              <a:t>的价态需求中是否有</a:t>
            </a:r>
            <a:r>
              <a:rPr lang="en-US" altLang="zh-CN" dirty="0"/>
              <a:t>Agentive</a:t>
            </a:r>
            <a:r>
              <a:rPr lang="zh-CN" altLang="en-US" dirty="0"/>
              <a:t>的外部论元</a:t>
            </a:r>
            <a:endParaRPr lang="en-US" altLang="zh-CN" dirty="0"/>
          </a:p>
          <a:p>
            <a:pPr marL="742950" lvl="1" indent="-285750">
              <a:buFont typeface="Arial" panose="020B0604020202020204" pitchFamily="34" charset="0"/>
              <a:buChar char="•"/>
            </a:pPr>
            <a:r>
              <a:rPr lang="en-US" altLang="zh-CN" dirty="0"/>
              <a:t> </a:t>
            </a:r>
            <a:r>
              <a:rPr lang="zh-CN" altLang="en-US" dirty="0"/>
              <a:t>解决办法</a:t>
            </a:r>
            <a:endParaRPr lang="en-US" altLang="zh-CN" dirty="0"/>
          </a:p>
          <a:p>
            <a:pPr lvl="1"/>
            <a:endParaRPr lang="en-US" altLang="zh-CN" dirty="0"/>
          </a:p>
          <a:p>
            <a:pPr marL="1200150" lvl="2" indent="-285750">
              <a:buFont typeface="Arial" panose="020B0604020202020204" pitchFamily="34" charset="0"/>
              <a:buChar char="•"/>
            </a:pPr>
            <a:r>
              <a:rPr lang="en-US" altLang="zh-CN" dirty="0"/>
              <a:t> Berkeley</a:t>
            </a:r>
            <a:r>
              <a:rPr lang="zh-CN" altLang="en-US" dirty="0"/>
              <a:t>的处理策略：处理成两个构式，为这两个构式建立继承关系。 </a:t>
            </a:r>
            <a:r>
              <a:rPr lang="en-US" altLang="zh-CN" dirty="0" err="1"/>
              <a:t>Activity_start</a:t>
            </a:r>
            <a:r>
              <a:rPr lang="zh-CN" altLang="en-US" dirty="0"/>
              <a:t>继承自</a:t>
            </a:r>
            <a:r>
              <a:rPr lang="en-US" altLang="zh-CN" dirty="0" err="1"/>
              <a:t>Process_start</a:t>
            </a:r>
            <a:r>
              <a:rPr lang="en-US" altLang="zh-CN" dirty="0"/>
              <a:t>, </a:t>
            </a:r>
            <a:r>
              <a:rPr lang="zh-CN" altLang="en-US" dirty="0"/>
              <a:t>并且添加一个</a:t>
            </a:r>
            <a:r>
              <a:rPr lang="en-US" altLang="zh-CN" dirty="0"/>
              <a:t>AGENT FE</a:t>
            </a:r>
            <a:r>
              <a:rPr lang="zh-CN" altLang="en-US" dirty="0"/>
              <a:t>，将</a:t>
            </a:r>
            <a:r>
              <a:rPr lang="en-US" altLang="zh-CN" dirty="0" err="1"/>
              <a:t>Process_start</a:t>
            </a:r>
            <a:r>
              <a:rPr lang="zh-CN" altLang="en-US" dirty="0"/>
              <a:t>中的</a:t>
            </a:r>
            <a:r>
              <a:rPr lang="en-US" altLang="zh-CN" dirty="0"/>
              <a:t>event FE </a:t>
            </a:r>
            <a:r>
              <a:rPr lang="zh-CN" altLang="en-US" dirty="0"/>
              <a:t>转换成更为具体的</a:t>
            </a:r>
            <a:r>
              <a:rPr lang="en-US" altLang="zh-CN" dirty="0"/>
              <a:t>activity FE</a:t>
            </a:r>
          </a:p>
          <a:p>
            <a:pPr marL="1200150" lvl="2" indent="-285750">
              <a:buFont typeface="Arial" panose="020B0604020202020204" pitchFamily="34" charset="0"/>
              <a:buChar char="•"/>
            </a:pPr>
            <a:endParaRPr lang="en-US" altLang="zh-CN" dirty="0"/>
          </a:p>
          <a:p>
            <a:pPr marL="1200150" lvl="2" indent="-285750">
              <a:buFont typeface="Arial" panose="020B0604020202020204" pitchFamily="34" charset="0"/>
              <a:buChar char="•"/>
            </a:pPr>
            <a:r>
              <a:rPr lang="en-US" altLang="zh-CN" dirty="0"/>
              <a:t> FN-Br</a:t>
            </a:r>
            <a:r>
              <a:rPr lang="zh-CN" altLang="en-US" dirty="0"/>
              <a:t>处理：一个构式，通过描写限制分化两种情况。</a:t>
            </a:r>
            <a:endParaRPr lang="en-US" altLang="zh-CN" dirty="0"/>
          </a:p>
          <a:p>
            <a:pPr lvl="2"/>
            <a:r>
              <a:rPr lang="en-US" altLang="zh-CN" dirty="0"/>
              <a:t>                              </a:t>
            </a:r>
            <a:r>
              <a:rPr lang="zh-CN" altLang="en-US" dirty="0"/>
              <a:t>根据</a:t>
            </a:r>
            <a:r>
              <a:rPr lang="en-US" altLang="zh-CN" dirty="0"/>
              <a:t>V</a:t>
            </a:r>
            <a:r>
              <a:rPr lang="en-US" altLang="zh-CN" baseline="-25000" dirty="0"/>
              <a:t>INF </a:t>
            </a:r>
            <a:r>
              <a:rPr lang="zh-CN" altLang="en-US" dirty="0"/>
              <a:t>激活的框架中是否有施事性</a:t>
            </a:r>
            <a:r>
              <a:rPr lang="en-US" altLang="zh-CN" dirty="0"/>
              <a:t>FE</a:t>
            </a:r>
            <a:r>
              <a:rPr lang="zh-CN" altLang="en-US" dirty="0"/>
              <a:t>判断整个构式激活的是</a:t>
            </a:r>
            <a:r>
              <a:rPr lang="en-US" altLang="zh-CN" dirty="0" err="1"/>
              <a:t>Activity_start</a:t>
            </a:r>
            <a:endParaRPr lang="en-US" altLang="zh-CN" dirty="0"/>
          </a:p>
          <a:p>
            <a:pPr lvl="2"/>
            <a:r>
              <a:rPr lang="en-US" altLang="zh-CN" dirty="0"/>
              <a:t>                              </a:t>
            </a:r>
            <a:r>
              <a:rPr lang="zh-CN" altLang="en-US" dirty="0"/>
              <a:t>还是</a:t>
            </a:r>
            <a:r>
              <a:rPr lang="en-US" altLang="zh-CN" dirty="0" err="1"/>
              <a:t>Progress_start</a:t>
            </a:r>
            <a:r>
              <a:rPr lang="en-US" altLang="zh-CN" dirty="0"/>
              <a:t>.</a:t>
            </a:r>
          </a:p>
          <a:p>
            <a:pPr lvl="2"/>
            <a:r>
              <a:rPr lang="zh-CN" altLang="en-US" dirty="0"/>
              <a:t>  </a:t>
            </a:r>
            <a:endParaRPr lang="en-US" altLang="zh-CN" dirty="0"/>
          </a:p>
          <a:p>
            <a:pPr lvl="1"/>
            <a:r>
              <a:rPr lang="en-US" altLang="zh-CN" dirty="0"/>
              <a:t>                      </a:t>
            </a:r>
          </a:p>
          <a:p>
            <a:pPr lvl="1"/>
            <a:endParaRPr lang="zh-CN" altLang="en-US" dirty="0"/>
          </a:p>
        </p:txBody>
      </p:sp>
    </p:spTree>
    <p:extLst>
      <p:ext uri="{BB962C8B-B14F-4D97-AF65-F5344CB8AC3E}">
        <p14:creationId xmlns:p14="http://schemas.microsoft.com/office/powerpoint/2010/main" val="25766684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4" grpId="1" animBg="1"/>
      <p:bldP spid="58" grpId="0" animBg="1"/>
      <p:bldP spid="58"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B02FECD2-2FFC-48E4-B5E9-439FB4DEEE81}"/>
              </a:ext>
            </a:extLst>
          </p:cNvPr>
          <p:cNvSpPr/>
          <p:nvPr/>
        </p:nvSpPr>
        <p:spPr>
          <a:xfrm>
            <a:off x="802737" y="1611927"/>
            <a:ext cx="10586526" cy="4451248"/>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3" name="矩形 52"/>
          <p:cNvSpPr/>
          <p:nvPr/>
        </p:nvSpPr>
        <p:spPr>
          <a:xfrm rot="13500000">
            <a:off x="1338014" y="553189"/>
            <a:ext cx="291422" cy="291423"/>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矩形 53"/>
          <p:cNvSpPr/>
          <p:nvPr/>
        </p:nvSpPr>
        <p:spPr>
          <a:xfrm rot="13500000">
            <a:off x="1591471" y="587059"/>
            <a:ext cx="223681" cy="223682"/>
          </a:xfrm>
          <a:prstGeom prst="rect">
            <a:avLst/>
          </a:prstGeom>
          <a:solidFill>
            <a:srgbClr val="18478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8" name="圆角矩形 57"/>
          <p:cNvSpPr/>
          <p:nvPr/>
        </p:nvSpPr>
        <p:spPr>
          <a:xfrm rot="2700000">
            <a:off x="451479" y="347642"/>
            <a:ext cx="702516" cy="702516"/>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5">
            <a:extLst>
              <a:ext uri="{FF2B5EF4-FFF2-40B4-BE49-F238E27FC236}">
                <a16:creationId xmlns:a16="http://schemas.microsoft.com/office/drawing/2014/main" id="{61B95257-DFC7-4177-B0FD-7245D5C674A4}"/>
              </a:ext>
            </a:extLst>
          </p:cNvPr>
          <p:cNvSpPr/>
          <p:nvPr/>
        </p:nvSpPr>
        <p:spPr>
          <a:xfrm>
            <a:off x="2060480" y="484319"/>
            <a:ext cx="5942464" cy="461665"/>
          </a:xfrm>
          <a:prstGeom prst="rect">
            <a:avLst/>
          </a:prstGeom>
        </p:spPr>
        <p:txBody>
          <a:bodyPr wrap="square">
            <a:spAutoFit/>
          </a:bodyPr>
          <a:lstStyle/>
          <a:p>
            <a:r>
              <a:rPr lang="en-US" altLang="zh-CN" sz="2400" dirty="0">
                <a:solidFill>
                  <a:srgbClr val="18478F"/>
                </a:solidFill>
                <a:latin typeface="微软雅黑" panose="020B0503020204020204" pitchFamily="34" charset="-122"/>
                <a:ea typeface="微软雅黑" panose="020B0503020204020204" pitchFamily="34" charset="-122"/>
                <a:cs typeface="+mn-ea"/>
                <a:sym typeface="+mn-lt"/>
              </a:rPr>
              <a:t>The inceptive aspect construction</a:t>
            </a:r>
          </a:p>
        </p:txBody>
      </p:sp>
      <p:sp>
        <p:nvSpPr>
          <p:cNvPr id="7" name="文本框 6">
            <a:extLst>
              <a:ext uri="{FF2B5EF4-FFF2-40B4-BE49-F238E27FC236}">
                <a16:creationId xmlns:a16="http://schemas.microsoft.com/office/drawing/2014/main" id="{69BC2456-9554-464B-8575-56F70AA61247}"/>
              </a:ext>
            </a:extLst>
          </p:cNvPr>
          <p:cNvSpPr txBox="1"/>
          <p:nvPr/>
        </p:nvSpPr>
        <p:spPr>
          <a:xfrm>
            <a:off x="802737" y="1950514"/>
            <a:ext cx="10085658" cy="923330"/>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t>为什么</a:t>
            </a:r>
            <a:r>
              <a:rPr lang="en-US" altLang="zh-CN" dirty="0"/>
              <a:t>romper </a:t>
            </a:r>
            <a:r>
              <a:rPr lang="zh-CN" altLang="en-US" dirty="0"/>
              <a:t>“</a:t>
            </a:r>
            <a:r>
              <a:rPr lang="en-US" altLang="zh-CN" dirty="0"/>
              <a:t>break </a:t>
            </a:r>
            <a:r>
              <a:rPr lang="zh-CN" altLang="en-US" dirty="0"/>
              <a:t>”做始动体标记时能够允准交流类或者情感表达类的动词进入该构式？ </a:t>
            </a:r>
            <a:endParaRPr lang="en-US" altLang="zh-CN" dirty="0"/>
          </a:p>
          <a:p>
            <a:pPr lvl="1"/>
            <a:r>
              <a:rPr lang="en-US" altLang="zh-CN" dirty="0"/>
              <a:t>                      </a:t>
            </a:r>
          </a:p>
          <a:p>
            <a:pPr lvl="1"/>
            <a:endParaRPr lang="zh-CN" altLang="en-US" dirty="0"/>
          </a:p>
        </p:txBody>
      </p:sp>
      <p:pic>
        <p:nvPicPr>
          <p:cNvPr id="2" name="图片 1">
            <a:extLst>
              <a:ext uri="{FF2B5EF4-FFF2-40B4-BE49-F238E27FC236}">
                <a16:creationId xmlns:a16="http://schemas.microsoft.com/office/drawing/2014/main" id="{5C67AA2C-4554-408F-B348-8BED438DD1AB}"/>
              </a:ext>
            </a:extLst>
          </p:cNvPr>
          <p:cNvPicPr>
            <a:picLocks noChangeAspect="1"/>
          </p:cNvPicPr>
          <p:nvPr/>
        </p:nvPicPr>
        <p:blipFill rotWithShape="1">
          <a:blip r:embed="rId3"/>
          <a:srcRect l="3930" t="6462"/>
          <a:stretch/>
        </p:blipFill>
        <p:spPr>
          <a:xfrm>
            <a:off x="1862554" y="2548130"/>
            <a:ext cx="6338315" cy="2161148"/>
          </a:xfrm>
          <a:prstGeom prst="rect">
            <a:avLst/>
          </a:prstGeom>
        </p:spPr>
      </p:pic>
      <p:sp>
        <p:nvSpPr>
          <p:cNvPr id="4" name="文本框 3">
            <a:extLst>
              <a:ext uri="{FF2B5EF4-FFF2-40B4-BE49-F238E27FC236}">
                <a16:creationId xmlns:a16="http://schemas.microsoft.com/office/drawing/2014/main" id="{C7768CB1-0A0B-4948-80D3-E667237D556E}"/>
              </a:ext>
            </a:extLst>
          </p:cNvPr>
          <p:cNvSpPr txBox="1"/>
          <p:nvPr/>
        </p:nvSpPr>
        <p:spPr>
          <a:xfrm>
            <a:off x="1246085" y="4728890"/>
            <a:ext cx="7908545" cy="646331"/>
          </a:xfrm>
          <a:prstGeom prst="rect">
            <a:avLst/>
          </a:prstGeom>
          <a:noFill/>
        </p:spPr>
        <p:txBody>
          <a:bodyPr wrap="square" rtlCol="0">
            <a:spAutoFit/>
          </a:bodyPr>
          <a:lstStyle/>
          <a:p>
            <a:r>
              <a:rPr lang="en-US" altLang="zh-CN" dirty="0"/>
              <a:t>Romper- Agonist- the strongest entity – represented by circle</a:t>
            </a:r>
          </a:p>
          <a:p>
            <a:endParaRPr lang="zh-CN" altLang="en-US" dirty="0"/>
          </a:p>
        </p:txBody>
      </p:sp>
      <p:pic>
        <p:nvPicPr>
          <p:cNvPr id="5" name="图片 4">
            <a:extLst>
              <a:ext uri="{FF2B5EF4-FFF2-40B4-BE49-F238E27FC236}">
                <a16:creationId xmlns:a16="http://schemas.microsoft.com/office/drawing/2014/main" id="{CC9EC0B8-31E6-4434-A0A6-74286D684735}"/>
              </a:ext>
            </a:extLst>
          </p:cNvPr>
          <p:cNvPicPr>
            <a:picLocks noChangeAspect="1"/>
          </p:cNvPicPr>
          <p:nvPr/>
        </p:nvPicPr>
        <p:blipFill>
          <a:blip r:embed="rId4"/>
          <a:stretch>
            <a:fillRect/>
          </a:stretch>
        </p:blipFill>
        <p:spPr>
          <a:xfrm>
            <a:off x="1299491" y="5336717"/>
            <a:ext cx="5865042" cy="1065045"/>
          </a:xfrm>
          <a:prstGeom prst="rect">
            <a:avLst/>
          </a:prstGeom>
        </p:spPr>
      </p:pic>
      <p:sp>
        <p:nvSpPr>
          <p:cNvPr id="6" name="文本框 5">
            <a:extLst>
              <a:ext uri="{FF2B5EF4-FFF2-40B4-BE49-F238E27FC236}">
                <a16:creationId xmlns:a16="http://schemas.microsoft.com/office/drawing/2014/main" id="{3F183306-C8E2-48E1-A98D-D8871F69EEF0}"/>
              </a:ext>
            </a:extLst>
          </p:cNvPr>
          <p:cNvSpPr txBox="1"/>
          <p:nvPr/>
        </p:nvSpPr>
        <p:spPr>
          <a:xfrm>
            <a:off x="7164533" y="5125551"/>
            <a:ext cx="4668078" cy="1200329"/>
          </a:xfrm>
          <a:prstGeom prst="rect">
            <a:avLst/>
          </a:prstGeom>
          <a:noFill/>
        </p:spPr>
        <p:txBody>
          <a:bodyPr wrap="square" rtlCol="0">
            <a:spAutoFit/>
          </a:bodyPr>
          <a:lstStyle/>
          <a:p>
            <a:r>
              <a:rPr lang="en-US" altLang="zh-CN" b="1" dirty="0">
                <a:solidFill>
                  <a:srgbClr val="FF0000"/>
                </a:solidFill>
              </a:rPr>
              <a:t>Metaphor:</a:t>
            </a:r>
          </a:p>
          <a:p>
            <a:r>
              <a:rPr lang="en-US" altLang="zh-CN" b="1" dirty="0">
                <a:solidFill>
                  <a:srgbClr val="FF0000"/>
                </a:solidFill>
              </a:rPr>
              <a:t>ACTIONS ARE SELF-PROPELLED MOVEMENTS</a:t>
            </a:r>
          </a:p>
          <a:p>
            <a:endParaRPr lang="en-US" altLang="zh-CN" b="1" dirty="0">
              <a:solidFill>
                <a:srgbClr val="FF0000"/>
              </a:solidFill>
            </a:endParaRPr>
          </a:p>
          <a:p>
            <a:r>
              <a:rPr lang="zh-CN" altLang="en-US" b="1" dirty="0"/>
              <a:t>目前，</a:t>
            </a:r>
            <a:r>
              <a:rPr lang="en-US" altLang="zh-CN" b="1" dirty="0"/>
              <a:t>FN-Br 2.0 </a:t>
            </a:r>
            <a:r>
              <a:rPr lang="zh-CN" altLang="en-US" b="1" dirty="0"/>
              <a:t>还无法处理隐喻问题。</a:t>
            </a:r>
            <a:endParaRPr lang="en-US" altLang="zh-CN" b="1" dirty="0"/>
          </a:p>
        </p:txBody>
      </p:sp>
    </p:spTree>
    <p:extLst>
      <p:ext uri="{BB962C8B-B14F-4D97-AF65-F5344CB8AC3E}">
        <p14:creationId xmlns:p14="http://schemas.microsoft.com/office/powerpoint/2010/main" val="180732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63" presetClass="path" presetSubtype="0" accel="50000" decel="50000" fill="hold" grpId="1" nodeType="withEffect">
                                  <p:stCondLst>
                                    <p:cond delay="0"/>
                                  </p:stCondLst>
                                  <p:childTnLst>
                                    <p:animMotion origin="layout" path="M -0.16667 -1.85185E-6 L -2.5E-6 -1.85185E-6 " pathEditMode="relative" rAng="0" ptsTypes="AA">
                                      <p:cBhvr>
                                        <p:cTn id="9" dur="2000" fill="hold"/>
                                        <p:tgtEl>
                                          <p:spTgt spid="58"/>
                                        </p:tgtEl>
                                        <p:attrNameLst>
                                          <p:attrName>ppt_x</p:attrName>
                                          <p:attrName>ppt_y</p:attrName>
                                        </p:attrNameLst>
                                      </p:cBhvr>
                                      <p:rCtr x="8880" y="0"/>
                                    </p:animMotion>
                                  </p:childTnLst>
                                </p:cTn>
                              </p:par>
                              <p:par>
                                <p:cTn id="10" presetID="10"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63" presetClass="path" presetSubtype="0" accel="50000" decel="50000" fill="hold" grpId="1" nodeType="withEffect">
                                  <p:stCondLst>
                                    <p:cond delay="500"/>
                                  </p:stCondLst>
                                  <p:childTnLst>
                                    <p:animMotion origin="layout" path="M -0.16667 -1.85185E-6 L -2.5E-6 -1.85185E-6 " pathEditMode="relative" rAng="0" ptsTypes="AA">
                                      <p:cBhvr>
                                        <p:cTn id="14" dur="2000" fill="hold"/>
                                        <p:tgtEl>
                                          <p:spTgt spid="53"/>
                                        </p:tgtEl>
                                        <p:attrNameLst>
                                          <p:attrName>ppt_x</p:attrName>
                                          <p:attrName>ppt_y</p:attrName>
                                        </p:attrNameLst>
                                      </p:cBhvr>
                                      <p:rCtr x="8880" y="0"/>
                                    </p:animMotion>
                                  </p:childTnLst>
                                </p:cTn>
                              </p:par>
                              <p:par>
                                <p:cTn id="15" presetID="10" presetClass="entr" presetSubtype="0" fill="hold" grpId="0"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63" presetClass="path" presetSubtype="0" accel="50000" decel="50000" fill="hold" grpId="1" nodeType="withEffect">
                                  <p:stCondLst>
                                    <p:cond delay="750"/>
                                  </p:stCondLst>
                                  <p:childTnLst>
                                    <p:animMotion origin="layout" path="M -0.16667 -1.85185E-6 L -2.5E-6 -1.85185E-6 " pathEditMode="relative" rAng="0" ptsTypes="AA">
                                      <p:cBhvr>
                                        <p:cTn id="19" dur="2000" fill="hold"/>
                                        <p:tgtEl>
                                          <p:spTgt spid="54"/>
                                        </p:tgtEl>
                                        <p:attrNameLst>
                                          <p:attrName>ppt_x</p:attrName>
                                          <p:attrName>ppt_y</p:attrName>
                                        </p:attrNameLst>
                                      </p:cBhvr>
                                      <p:rCtr x="888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4" grpId="1" animBg="1"/>
      <p:bldP spid="58" grpId="0" animBg="1"/>
      <p:bldP spid="58"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rot="2700000">
            <a:off x="5017147" y="2058858"/>
            <a:ext cx="2924529" cy="29245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4500484" y="1542194"/>
            <a:ext cx="3957855" cy="3957855"/>
          </a:xfrm>
          <a:prstGeom prst="ellipse">
            <a:avLst/>
          </a:prstGeom>
          <a:noFill/>
          <a:ln w="28575">
            <a:solidFill>
              <a:srgbClr val="184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16" name="组合 15"/>
          <p:cNvGrpSpPr/>
          <p:nvPr/>
        </p:nvGrpSpPr>
        <p:grpSpPr>
          <a:xfrm>
            <a:off x="4950565" y="2141272"/>
            <a:ext cx="3094826" cy="2773962"/>
            <a:chOff x="4950565" y="2141272"/>
            <a:chExt cx="3094826" cy="2773962"/>
          </a:xfrm>
        </p:grpSpPr>
        <p:sp>
          <p:nvSpPr>
            <p:cNvPr id="17" name="椭圆 16"/>
            <p:cNvSpPr/>
            <p:nvPr/>
          </p:nvSpPr>
          <p:spPr>
            <a:xfrm>
              <a:off x="4950565" y="2141272"/>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8" name="椭圆 17"/>
            <p:cNvSpPr/>
            <p:nvPr/>
          </p:nvSpPr>
          <p:spPr>
            <a:xfrm>
              <a:off x="7893507" y="4763350"/>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9" name="组合 18"/>
          <p:cNvGrpSpPr/>
          <p:nvPr/>
        </p:nvGrpSpPr>
        <p:grpSpPr>
          <a:xfrm>
            <a:off x="4953229" y="2141272"/>
            <a:ext cx="3084220" cy="2798278"/>
            <a:chOff x="4953229" y="2141272"/>
            <a:chExt cx="3084220" cy="2798278"/>
          </a:xfrm>
        </p:grpSpPr>
        <p:sp>
          <p:nvSpPr>
            <p:cNvPr id="24" name="椭圆 23"/>
            <p:cNvSpPr/>
            <p:nvPr/>
          </p:nvSpPr>
          <p:spPr>
            <a:xfrm>
              <a:off x="4953229" y="4787666"/>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5" name="椭圆 24"/>
            <p:cNvSpPr/>
            <p:nvPr/>
          </p:nvSpPr>
          <p:spPr>
            <a:xfrm>
              <a:off x="7885565" y="2141272"/>
              <a:ext cx="151884" cy="151884"/>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26" name="矩形 25"/>
          <p:cNvSpPr/>
          <p:nvPr/>
        </p:nvSpPr>
        <p:spPr>
          <a:xfrm>
            <a:off x="4817965" y="2983732"/>
            <a:ext cx="3210955" cy="523220"/>
          </a:xfrm>
          <a:prstGeom prst="rect">
            <a:avLst/>
          </a:prstGeom>
          <a:ln>
            <a:noFill/>
          </a:ln>
        </p:spPr>
        <p:txBody>
          <a:bodyPr wrap="square">
            <a:spAutoFit/>
          </a:bodyPr>
          <a:lstStyle/>
          <a:p>
            <a:pPr algn="ctr"/>
            <a:r>
              <a:rPr lang="zh-CN" altLang="en-US" sz="2800" dirty="0">
                <a:solidFill>
                  <a:srgbClr val="18478F"/>
                </a:solidFill>
                <a:latin typeface="微软雅黑" panose="020B0503020204020204" pitchFamily="34" charset="-122"/>
                <a:ea typeface="微软雅黑" panose="020B0503020204020204" pitchFamily="34" charset="-122"/>
                <a:cs typeface="+mn-ea"/>
                <a:sym typeface="+mn-lt"/>
              </a:rPr>
              <a:t>总结</a:t>
            </a:r>
            <a:endParaRPr lang="en-US" altLang="zh-CN" sz="2800" dirty="0">
              <a:solidFill>
                <a:srgbClr val="18478F"/>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5055341" y="3521119"/>
            <a:ext cx="2830224" cy="246221"/>
          </a:xfrm>
          <a:prstGeom prst="rect">
            <a:avLst/>
          </a:prstGeom>
          <a:ln>
            <a:noFill/>
          </a:ln>
        </p:spPr>
        <p:txBody>
          <a:bodyPr wrap="square">
            <a:spAutoFit/>
          </a:bodyPr>
          <a:lstStyle/>
          <a:p>
            <a:pPr algn="ctr"/>
            <a:r>
              <a:rPr lang="en-US" altLang="zh-CN" sz="1000"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CONCLUSIONS</a:t>
            </a:r>
            <a:endParaRPr lang="pt-BR" altLang="zh-CN" sz="1000"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rot="13500000">
            <a:off x="3197913" y="2850072"/>
            <a:ext cx="1342093" cy="1342095"/>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3366532" y="3033286"/>
            <a:ext cx="906017" cy="830997"/>
          </a:xfrm>
          <a:prstGeom prst="rect">
            <a:avLst/>
          </a:prstGeom>
        </p:spPr>
        <p:txBody>
          <a:bodyPr wrap="none">
            <a:spAutoFit/>
          </a:bodyPr>
          <a:lstStyle/>
          <a:p>
            <a:r>
              <a:rPr lang="en-US" altLang="zh-CN" sz="4800" dirty="0">
                <a:solidFill>
                  <a:prstClr val="white"/>
                </a:solidFill>
                <a:latin typeface="微软雅黑" panose="020B0503020204020204" pitchFamily="34" charset="-122"/>
                <a:ea typeface="微软雅黑" panose="020B0503020204020204" pitchFamily="34" charset="-122"/>
                <a:cs typeface="+mn-ea"/>
                <a:sym typeface="+mn-lt"/>
              </a:rPr>
              <a:t>04</a:t>
            </a:r>
            <a:endParaRPr lang="zh-CN" altLang="en-US" sz="4800" dirty="0">
              <a:solidFill>
                <a:prstClr val="white"/>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29883601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1000"/>
                                        <p:tgtEl>
                                          <p:spTgt spid="15"/>
                                        </p:tgtEl>
                                      </p:cBhvr>
                                    </p:animEffect>
                                  </p:childTnLst>
                                </p:cTn>
                              </p:par>
                              <p:par>
                                <p:cTn id="13" presetID="10" presetClass="entr" presetSubtype="0" fill="hold" nodeType="withEffect">
                                  <p:stCondLst>
                                    <p:cond delay="175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175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8" presetClass="emph" presetSubtype="0" repeatCount="indefinite" fill="hold" nodeType="withEffect">
                                  <p:stCondLst>
                                    <p:cond delay="1750"/>
                                  </p:stCondLst>
                                  <p:childTnLst>
                                    <p:animRot by="-21600000">
                                      <p:cBhvr>
                                        <p:cTn id="20" dur="2000" fill="hold"/>
                                        <p:tgtEl>
                                          <p:spTgt spid="19"/>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8" presetClass="emph" presetSubtype="0" repeatCount="indefinite" fill="hold" nodeType="withEffect">
                                  <p:stCondLst>
                                    <p:cond delay="1750"/>
                                  </p:stCondLst>
                                  <p:childTnLst>
                                    <p:animRot by="-21600000">
                                      <p:cBhvr>
                                        <p:cTn id="25" dur="2000" fill="hold"/>
                                        <p:tgtEl>
                                          <p:spTgt spid="16"/>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35" presetClass="path" presetSubtype="0" accel="50000" decel="50000" fill="hold" grpId="1" nodeType="withEffect">
                                  <p:stCondLst>
                                    <p:cond delay="2000"/>
                                  </p:stCondLst>
                                  <p:childTnLst>
                                    <p:animMotion origin="layout" path="M 0.1711 7.40741E-7 L -4.58333E-6 7.40741E-7 " pathEditMode="relative" rAng="0" ptsTypes="AA">
                                      <p:cBhvr>
                                        <p:cTn id="30" dur="2000" fill="hold"/>
                                        <p:tgtEl>
                                          <p:spTgt spid="28"/>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6" grpId="0"/>
      <p:bldP spid="27" grpId="0"/>
      <p:bldP spid="28" grpId="0" animBg="1"/>
      <p:bldP spid="28" grpId="1" animBg="1"/>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E6F8C709-D6F2-4133-9389-73CB7C82A92B}"/>
              </a:ext>
            </a:extLst>
          </p:cNvPr>
          <p:cNvSpPr/>
          <p:nvPr/>
        </p:nvSpPr>
        <p:spPr>
          <a:xfrm>
            <a:off x="741060" y="854561"/>
            <a:ext cx="11226018" cy="5401994"/>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 name="文本框 2">
            <a:extLst>
              <a:ext uri="{FF2B5EF4-FFF2-40B4-BE49-F238E27FC236}">
                <a16:creationId xmlns:a16="http://schemas.microsoft.com/office/drawing/2014/main" id="{B442EB00-C0DF-4ADE-805C-00816B0899B2}"/>
              </a:ext>
            </a:extLst>
          </p:cNvPr>
          <p:cNvSpPr txBox="1"/>
          <p:nvPr/>
        </p:nvSpPr>
        <p:spPr>
          <a:xfrm>
            <a:off x="1561352" y="1831249"/>
            <a:ext cx="9889588" cy="2862322"/>
          </a:xfrm>
          <a:prstGeom prst="rect">
            <a:avLst/>
          </a:prstGeom>
          <a:noFill/>
        </p:spPr>
        <p:txBody>
          <a:bodyPr wrap="square" rtlCol="0">
            <a:spAutoFit/>
          </a:bodyPr>
          <a:lstStyle/>
          <a:p>
            <a:r>
              <a:rPr lang="zh-CN" altLang="zh-CN" dirty="0"/>
              <a:t>在本章中，我们</a:t>
            </a:r>
            <a:r>
              <a:rPr lang="zh-CN" altLang="en-US" dirty="0"/>
              <a:t>基于</a:t>
            </a:r>
            <a:r>
              <a:rPr lang="zh-CN" altLang="zh-CN" dirty="0"/>
              <a:t>构式语法的核心原则即语法和词库之间的连续性，</a:t>
            </a:r>
            <a:r>
              <a:rPr lang="zh-CN" altLang="en-US" dirty="0"/>
              <a:t>把</a:t>
            </a:r>
            <a:r>
              <a:rPr lang="zh-CN" altLang="zh-CN" dirty="0"/>
              <a:t>基于语义框架网的词库与构式</a:t>
            </a:r>
            <a:r>
              <a:rPr lang="zh-CN" altLang="en-US" dirty="0"/>
              <a:t>库整合到一个单个的关系化</a:t>
            </a:r>
            <a:r>
              <a:rPr lang="zh-CN" altLang="zh-CN" dirty="0"/>
              <a:t>数据库</a:t>
            </a:r>
            <a:r>
              <a:rPr lang="zh-CN" altLang="en-US" dirty="0"/>
              <a:t>中</a:t>
            </a:r>
            <a:r>
              <a:rPr lang="zh-CN" altLang="zh-CN" dirty="0"/>
              <a:t>。我们通过</a:t>
            </a:r>
            <a:r>
              <a:rPr lang="zh-CN" altLang="en-US" dirty="0"/>
              <a:t>对</a:t>
            </a:r>
            <a:r>
              <a:rPr lang="en-US" altLang="zh-CN" dirty="0" err="1"/>
              <a:t>dative_with_infinitive</a:t>
            </a:r>
            <a:r>
              <a:rPr lang="zh-CN" altLang="en-US" dirty="0"/>
              <a:t>构式</a:t>
            </a:r>
            <a:r>
              <a:rPr lang="zh-CN" altLang="zh-CN" dirty="0"/>
              <a:t>的示例分析证明了</a:t>
            </a:r>
            <a:r>
              <a:rPr lang="zh-CN" altLang="en-US" dirty="0"/>
              <a:t>该数据库</a:t>
            </a:r>
            <a:r>
              <a:rPr lang="zh-CN" altLang="zh-CN" dirty="0"/>
              <a:t>的可行性</a:t>
            </a:r>
            <a:r>
              <a:rPr lang="zh-CN" altLang="en-US" dirty="0"/>
              <a:t>。可行性</a:t>
            </a:r>
            <a:r>
              <a:rPr lang="zh-CN" altLang="zh-CN" dirty="0"/>
              <a:t>包括</a:t>
            </a:r>
            <a:r>
              <a:rPr lang="zh-CN" altLang="en-US" dirty="0"/>
              <a:t>：</a:t>
            </a:r>
            <a:endParaRPr lang="en-US" altLang="zh-CN" dirty="0"/>
          </a:p>
          <a:p>
            <a:endParaRPr lang="en-US" altLang="zh-CN" dirty="0"/>
          </a:p>
          <a:p>
            <a:r>
              <a:rPr lang="zh-CN" altLang="zh-CN" dirty="0"/>
              <a:t>（</a:t>
            </a:r>
            <a:r>
              <a:rPr lang="en-US" altLang="zh-CN" dirty="0"/>
              <a:t>1</a:t>
            </a:r>
            <a:r>
              <a:rPr lang="zh-CN" altLang="zh-CN" dirty="0"/>
              <a:t>）</a:t>
            </a:r>
            <a:r>
              <a:rPr lang="zh-CN" altLang="en-US" dirty="0"/>
              <a:t>对</a:t>
            </a:r>
            <a:r>
              <a:rPr lang="zh-CN" altLang="zh-CN" dirty="0"/>
              <a:t>各种标注层的</a:t>
            </a:r>
            <a:r>
              <a:rPr lang="zh-CN" altLang="en-US" dirty="0"/>
              <a:t>相关</a:t>
            </a:r>
            <a:r>
              <a:rPr lang="zh-CN" altLang="zh-CN" dirty="0"/>
              <a:t>信息</a:t>
            </a:r>
            <a:r>
              <a:rPr lang="zh-CN" altLang="en-US" dirty="0"/>
              <a:t>进行</a:t>
            </a:r>
            <a:r>
              <a:rPr lang="zh-CN" altLang="zh-CN" dirty="0"/>
              <a:t>合一运算</a:t>
            </a:r>
            <a:r>
              <a:rPr lang="zh-CN" altLang="en-US" dirty="0"/>
              <a:t>；</a:t>
            </a:r>
            <a:endParaRPr lang="en-US" altLang="zh-CN" dirty="0"/>
          </a:p>
          <a:p>
            <a:r>
              <a:rPr lang="zh-CN" altLang="zh-CN" dirty="0"/>
              <a:t>（</a:t>
            </a:r>
            <a:r>
              <a:rPr lang="en-US" altLang="zh-CN" dirty="0"/>
              <a:t>2</a:t>
            </a:r>
            <a:r>
              <a:rPr lang="zh-CN" altLang="zh-CN" dirty="0"/>
              <a:t>）构式和语义框架之间的激活关系</a:t>
            </a:r>
            <a:r>
              <a:rPr lang="zh-CN" altLang="en-US" dirty="0"/>
              <a:t>；</a:t>
            </a:r>
            <a:endParaRPr lang="en-US" altLang="zh-CN" dirty="0"/>
          </a:p>
          <a:p>
            <a:r>
              <a:rPr lang="zh-CN" altLang="zh-CN" dirty="0"/>
              <a:t>（</a:t>
            </a:r>
            <a:r>
              <a:rPr lang="en-US" altLang="zh-CN" dirty="0"/>
              <a:t>3</a:t>
            </a:r>
            <a:r>
              <a:rPr lang="zh-CN" altLang="zh-CN" dirty="0"/>
              <a:t>）构式之间的继承关系</a:t>
            </a:r>
            <a:endParaRPr lang="en-US" altLang="zh-CN" dirty="0"/>
          </a:p>
          <a:p>
            <a:endParaRPr lang="en-US" altLang="zh-CN" dirty="0"/>
          </a:p>
          <a:p>
            <a:r>
              <a:rPr lang="zh-CN" altLang="zh-CN" dirty="0"/>
              <a:t>通过展示对</a:t>
            </a:r>
            <a:r>
              <a:rPr lang="zh-CN" altLang="en-US" dirty="0"/>
              <a:t>始动体</a:t>
            </a:r>
            <a:r>
              <a:rPr lang="zh-CN" altLang="zh-CN" dirty="0"/>
              <a:t>构式的分析，我们还指出了在扩展</a:t>
            </a:r>
            <a:r>
              <a:rPr lang="en-US" altLang="zh-CN" dirty="0"/>
              <a:t>FN-Br 2.0</a:t>
            </a:r>
            <a:r>
              <a:rPr lang="zh-CN" altLang="zh-CN" dirty="0"/>
              <a:t>的分析能力时必须面对的新挑战，特别是对基于语义框架和基于隐喻约束的建模。</a:t>
            </a:r>
          </a:p>
        </p:txBody>
      </p:sp>
      <p:sp>
        <p:nvSpPr>
          <p:cNvPr id="28" name="矩形 27"/>
          <p:cNvSpPr/>
          <p:nvPr/>
        </p:nvSpPr>
        <p:spPr>
          <a:xfrm rot="13500000">
            <a:off x="394136" y="530700"/>
            <a:ext cx="1342093" cy="1342095"/>
          </a:xfrm>
          <a:prstGeom prst="rect">
            <a:avLst/>
          </a:prstGeom>
          <a:solidFill>
            <a:srgbClr val="18478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540296" y="780386"/>
            <a:ext cx="3210955" cy="523220"/>
          </a:xfrm>
          <a:prstGeom prst="rect">
            <a:avLst/>
          </a:prstGeom>
          <a:ln>
            <a:noFill/>
          </a:ln>
        </p:spPr>
        <p:txBody>
          <a:bodyPr wrap="squar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mn-ea"/>
                <a:sym typeface="+mn-lt"/>
              </a:rPr>
              <a:t>总结</a:t>
            </a:r>
            <a:endParaRPr lang="en-US" altLang="zh-CN" sz="2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349931" y="1289855"/>
            <a:ext cx="2830224" cy="246221"/>
          </a:xfrm>
          <a:prstGeom prst="rect">
            <a:avLst/>
          </a:prstGeom>
          <a:ln>
            <a:noFill/>
          </a:ln>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cs typeface="+mn-ea"/>
                <a:sym typeface="+mn-lt"/>
              </a:rPr>
              <a:t>CONCLUSIONS</a:t>
            </a:r>
            <a:endParaRPr lang="pt-BR" altLang="zh-CN" sz="1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 name="文本框 3">
            <a:extLst>
              <a:ext uri="{FF2B5EF4-FFF2-40B4-BE49-F238E27FC236}">
                <a16:creationId xmlns:a16="http://schemas.microsoft.com/office/drawing/2014/main" id="{A0E70F54-5FB0-4B9C-A0CB-D7DAAB86D830}"/>
              </a:ext>
            </a:extLst>
          </p:cNvPr>
          <p:cNvSpPr txBox="1"/>
          <p:nvPr/>
        </p:nvSpPr>
        <p:spPr>
          <a:xfrm>
            <a:off x="1561352" y="4988744"/>
            <a:ext cx="9959926" cy="923330"/>
          </a:xfrm>
          <a:prstGeom prst="rect">
            <a:avLst/>
          </a:prstGeom>
          <a:noFill/>
        </p:spPr>
        <p:txBody>
          <a:bodyPr wrap="square" rtlCol="0">
            <a:spAutoFit/>
          </a:bodyPr>
          <a:lstStyle/>
          <a:p>
            <a:r>
              <a:rPr lang="zh-CN" altLang="en-US" b="1" dirty="0">
                <a:solidFill>
                  <a:srgbClr val="18478F"/>
                </a:solidFill>
              </a:rPr>
              <a:t>启示：巴西葡萄牙语构式标注库的标注思想是将构式成分（</a:t>
            </a:r>
            <a:r>
              <a:rPr lang="en-US" altLang="zh-CN" b="1" dirty="0">
                <a:solidFill>
                  <a:srgbClr val="18478F"/>
                </a:solidFill>
              </a:rPr>
              <a:t>CEs</a:t>
            </a:r>
            <a:r>
              <a:rPr lang="zh-CN" altLang="en-US" b="1" dirty="0">
                <a:solidFill>
                  <a:srgbClr val="18478F"/>
                </a:solidFill>
              </a:rPr>
              <a:t>）与以伯克利框架语义网为原型改编成的巴西葡萄牙语框架语义网中的框架语义元素（</a:t>
            </a:r>
            <a:r>
              <a:rPr lang="en-US" altLang="zh-CN" b="1" dirty="0">
                <a:solidFill>
                  <a:srgbClr val="18478F"/>
                </a:solidFill>
              </a:rPr>
              <a:t>FEs</a:t>
            </a:r>
            <a:r>
              <a:rPr lang="zh-CN" altLang="en-US" b="1" dirty="0">
                <a:solidFill>
                  <a:srgbClr val="18478F"/>
                </a:solidFill>
              </a:rPr>
              <a:t>）建立起直接的关联，从而实现</a:t>
            </a:r>
            <a:r>
              <a:rPr lang="zh-CN" altLang="en-US" b="1">
                <a:solidFill>
                  <a:srgbClr val="18478F"/>
                </a:solidFill>
              </a:rPr>
              <a:t>构式的语义知识表示</a:t>
            </a:r>
            <a:r>
              <a:rPr lang="zh-CN" altLang="en-US" b="1" dirty="0">
                <a:solidFill>
                  <a:srgbClr val="18478F"/>
                </a:solidFill>
              </a:rPr>
              <a:t>。</a:t>
            </a:r>
          </a:p>
        </p:txBody>
      </p:sp>
    </p:spTree>
    <p:extLst>
      <p:ext uri="{BB962C8B-B14F-4D97-AF65-F5344CB8AC3E}">
        <p14:creationId xmlns:p14="http://schemas.microsoft.com/office/powerpoint/2010/main" val="176553576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35" presetClass="path" presetSubtype="0" accel="50000" decel="50000" fill="hold" grpId="1" nodeType="withEffect">
                                  <p:stCondLst>
                                    <p:cond delay="2000"/>
                                  </p:stCondLst>
                                  <p:childTnLst>
                                    <p:animMotion origin="layout" path="M 0.17109 -1.48148E-6 L 2.08333E-7 -1.48148E-6 " pathEditMode="relative" rAng="0" ptsTypes="AA">
                                      <p:cBhvr>
                                        <p:cTn id="9" dur="2000" fill="hold"/>
                                        <p:tgtEl>
                                          <p:spTgt spid="28"/>
                                        </p:tgtEl>
                                        <p:attrNameLst>
                                          <p:attrName>ppt_x</p:attrName>
                                          <p:attrName>ppt_y</p:attrName>
                                        </p:attrNameLst>
                                      </p:cBhvr>
                                      <p:rCtr x="-8555" y="0"/>
                                    </p:animMotion>
                                  </p:childTnLst>
                                </p:cTn>
                              </p:par>
                              <p:par>
                                <p:cTn id="10" presetID="53" presetClass="entr" presetSubtype="16" fill="hold" grpId="0" nodeType="withEffect">
                                  <p:stCondLst>
                                    <p:cond delay="3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22" presetClass="entr" presetSubtype="8" fill="hold" grpId="0" nodeType="withEffect">
                                  <p:stCondLst>
                                    <p:cond delay="350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6"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7CAC44C-9ABD-46A2-8E88-645DEC627BD9"/>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蓝色扁平化报告"/>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0rv3fj2s">
      <a:majorFont>
        <a:latin typeface="FZZhengHeiS-R-GB" panose="020F0302020204030204"/>
        <a:ea typeface="FZHei-B01S"/>
        <a:cs typeface=""/>
      </a:majorFont>
      <a:minorFont>
        <a:latin typeface="FZZhengHeiS-R-GB" panose="020F0502020204030204"/>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0rv3fj2s">
      <a:majorFont>
        <a:latin typeface="FZZhengHeiS-R-GB" panose="020F0302020204030204"/>
        <a:ea typeface="FZHei-B01S"/>
        <a:cs typeface=""/>
      </a:majorFont>
      <a:minorFont>
        <a:latin typeface="FZZhengHeiS-R-GB" panose="020F0502020204030204"/>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a:spPr>
      <a:bodyPr rtlCol="0" anchor="ctr"/>
      <a:lstStyle>
        <a:defPPr algn="ctr">
          <a:defRPr dirty="0">
            <a:solidFill>
              <a:prstClr val="white"/>
            </a:solidFill>
            <a:latin typeface="方正黑体简体" panose="02010601030101010101" pitchFamily="2" charset="-122"/>
            <a:ea typeface="方正黑体简体" panose="02010601030101010101" pitchFamily="2" charset="-122"/>
            <a:cs typeface="+mn-ea"/>
            <a:sym typeface="+mn-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2141</TotalTime>
  <Words>2901</Words>
  <Application>Microsoft Office PowerPoint</Application>
  <PresentationFormat>宽屏</PresentationFormat>
  <Paragraphs>371</Paragraphs>
  <Slides>38</Slides>
  <Notes>37</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38</vt:i4>
      </vt:variant>
    </vt:vector>
  </HeadingPairs>
  <TitlesOfParts>
    <vt:vector size="49" baseType="lpstr">
      <vt:lpstr>FZZhengHeiS-R-GB</vt:lpstr>
      <vt:lpstr>MinionPro-It</vt:lpstr>
      <vt:lpstr>MinionPro-Regular</vt:lpstr>
      <vt:lpstr>方正黑体简体</vt:lpstr>
      <vt:lpstr>微软雅黑</vt:lpstr>
      <vt:lpstr>Arial</vt:lpstr>
      <vt:lpstr>Calibri</vt:lpstr>
      <vt:lpstr>Consolas</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静 陈</cp:lastModifiedBy>
  <cp:revision>255</cp:revision>
  <dcterms:created xsi:type="dcterms:W3CDTF">2016-06-30T07:01:47Z</dcterms:created>
  <dcterms:modified xsi:type="dcterms:W3CDTF">2020-01-03T15:30:48Z</dcterms:modified>
</cp:coreProperties>
</file>