
<file path=[Content_Types].xml><?xml version="1.0" encoding="utf-8"?>
<Types xmlns="http://schemas.openxmlformats.org/package/2006/content-types">
  <Default Extension="jpeg" ContentType="image/jpe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56" r:id="rId3"/>
    <p:sldId id="257" r:id="rId4"/>
    <p:sldId id="267" r:id="rId6"/>
    <p:sldId id="268" r:id="rId7"/>
    <p:sldId id="269" r:id="rId8"/>
    <p:sldId id="258" r:id="rId9"/>
    <p:sldId id="259" r:id="rId10"/>
    <p:sldId id="263" r:id="rId11"/>
    <p:sldId id="265" r:id="rId12"/>
    <p:sldId id="270" r:id="rId13"/>
    <p:sldId id="271" r:id="rId14"/>
    <p:sldId id="272" r:id="rId15"/>
    <p:sldId id="273" r:id="rId16"/>
    <p:sldId id="266" r:id="rId17"/>
    <p:sldId id="274" r:id="rId18"/>
    <p:sldId id="276" r:id="rId19"/>
    <p:sldId id="278" r:id="rId20"/>
    <p:sldId id="281" r:id="rId21"/>
    <p:sldId id="282" r:id="rId22"/>
    <p:sldId id="284" r:id="rId23"/>
    <p:sldId id="283" r:id="rId24"/>
    <p:sldId id="285" r:id="rId25"/>
    <p:sldId id="287" r:id="rId26"/>
    <p:sldId id="286" r:id="rId27"/>
    <p:sldId id="289" r:id="rId28"/>
    <p:sldId id="290" r:id="rId29"/>
    <p:sldId id="291" r:id="rId30"/>
    <p:sldId id="294" r:id="rId31"/>
    <p:sldId id="297" r:id="rId32"/>
    <p:sldId id="295" r:id="rId33"/>
    <p:sldId id="298" r:id="rId34"/>
    <p:sldId id="293" r:id="rId35"/>
    <p:sldId id="300" r:id="rId36"/>
    <p:sldId id="301" r:id="rId37"/>
    <p:sldId id="305" r:id="rId38"/>
    <p:sldId id="304" r:id="rId39"/>
    <p:sldId id="307" r:id="rId40"/>
    <p:sldId id="308" r:id="rId41"/>
    <p:sldId id="309" r:id="rId42"/>
    <p:sldId id="310" r:id="rId43"/>
    <p:sldId id="303" r:id="rId44"/>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521415D9-36F7-43E2-AB2F-B90AF26B5E84}">
      <p14:sectionLst xmlns:p14="http://schemas.microsoft.com/office/powerpoint/2010/main">
        <p14:section name="默认节" id="{BD85E058-E3F1-4D94-BB5C-49B2DF04C22C}">
          <p14:sldIdLst>
            <p14:sldId id="256"/>
            <p14:sldId id="257"/>
            <p14:sldId id="267"/>
            <p14:sldId id="268"/>
            <p14:sldId id="269"/>
            <p14:sldId id="258"/>
            <p14:sldId id="259"/>
            <p14:sldId id="263"/>
            <p14:sldId id="265"/>
            <p14:sldId id="270"/>
            <p14:sldId id="271"/>
            <p14:sldId id="272"/>
            <p14:sldId id="273"/>
            <p14:sldId id="266"/>
            <p14:sldId id="274"/>
            <p14:sldId id="276"/>
            <p14:sldId id="278"/>
            <p14:sldId id="281"/>
            <p14:sldId id="282"/>
            <p14:sldId id="284"/>
            <p14:sldId id="283"/>
            <p14:sldId id="285"/>
            <p14:sldId id="287"/>
            <p14:sldId id="286"/>
            <p14:sldId id="289"/>
            <p14:sldId id="290"/>
            <p14:sldId id="291"/>
            <p14:sldId id="294"/>
            <p14:sldId id="297"/>
            <p14:sldId id="295"/>
            <p14:sldId id="298"/>
            <p14:sldId id="293"/>
            <p14:sldId id="300"/>
            <p14:sldId id="301"/>
            <p14:sldId id="305"/>
            <p14:sldId id="304"/>
            <p14:sldId id="307"/>
            <p14:sldId id="308"/>
            <p14:sldId id="309"/>
            <p14:sldId id="310"/>
            <p14:sldId id="30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CC"/>
    <a:srgbClr val="00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54" autoAdjust="0"/>
    <p:restoredTop sz="94454" autoAdjust="0"/>
  </p:normalViewPr>
  <p:slideViewPr>
    <p:cSldViewPr>
      <p:cViewPr varScale="1">
        <p:scale>
          <a:sx n="70" d="100"/>
          <a:sy n="70" d="100"/>
        </p:scale>
        <p:origin x="133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7" Type="http://schemas.openxmlformats.org/officeDocument/2006/relationships/tableStyles" Target="tableStyles.xml"/><Relationship Id="rId46" Type="http://schemas.openxmlformats.org/officeDocument/2006/relationships/viewProps" Target="viewProps.xml"/><Relationship Id="rId45" Type="http://schemas.openxmlformats.org/officeDocument/2006/relationships/presProps" Target="presProps.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1B6B70-1F07-4CF6-B881-5E88DF4D3A4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3AAF62-AE2F-438A-BF76-D629BA17994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A3AAF62-AE2F-438A-BF76-D629BA17994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1" dirty="0" smtClean="0">
                <a:solidFill>
                  <a:srgbClr val="FF0000"/>
                </a:solidFill>
              </a:rPr>
              <a:t>所给样本集的完备性</a:t>
            </a:r>
            <a:r>
              <a:rPr lang="zh-CN" altLang="en-US" sz="1200" b="0" dirty="0" smtClean="0">
                <a:solidFill>
                  <a:srgbClr val="FF0000"/>
                </a:solidFill>
              </a:rPr>
              <a:t>：保证训练样本集能很好地代表待描述的语言（含有无限字符串的集合），从中学习得到的文法规则可以覆盖语言中的所有字符串。</a:t>
            </a:r>
            <a:endParaRPr lang="en-US" altLang="zh-CN" sz="1200" b="0" dirty="0" smtClean="0">
              <a:solidFill>
                <a:srgbClr val="FF0000"/>
              </a:solidFill>
            </a:endParaRPr>
          </a:p>
          <a:p>
            <a:r>
              <a:rPr lang="zh-CN" altLang="en-US" sz="1200" b="1" dirty="0" smtClean="0">
                <a:solidFill>
                  <a:srgbClr val="FF0000"/>
                </a:solidFill>
              </a:rPr>
              <a:t>人们对模式性质的了解程度</a:t>
            </a:r>
            <a:r>
              <a:rPr lang="zh-CN" altLang="en-US" sz="1200" b="0" dirty="0" smtClean="0">
                <a:solidFill>
                  <a:srgbClr val="FF0000"/>
                </a:solidFill>
              </a:rPr>
              <a:t>：决定训练得到的形式文法具有什么样的形式，在乔姆斯基层级中处于什么位置。</a:t>
            </a:r>
            <a:endParaRPr lang="zh-CN" altLang="en-US" b="0" dirty="0"/>
          </a:p>
        </p:txBody>
      </p:sp>
      <p:sp>
        <p:nvSpPr>
          <p:cNvPr id="4" name="灯片编号占位符 3"/>
          <p:cNvSpPr>
            <a:spLocks noGrp="1"/>
          </p:cNvSpPr>
          <p:nvPr>
            <p:ph type="sldNum" sz="quarter" idx="10"/>
          </p:nvPr>
        </p:nvSpPr>
        <p:spPr/>
        <p:txBody>
          <a:bodyPr/>
          <a:lstStyle/>
          <a:p>
            <a:fld id="{FA3AAF62-AE2F-438A-BF76-D629BA17994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DFA</a:t>
            </a:r>
            <a:r>
              <a:rPr lang="zh-CN" altLang="en-US" dirty="0" smtClean="0"/>
              <a:t>：确定性有限状态自动机</a:t>
            </a:r>
            <a:endParaRPr lang="en-US" altLang="zh-CN" dirty="0" smtClean="0"/>
          </a:p>
          <a:p>
            <a:r>
              <a:rPr lang="en-US" altLang="zh-CN" dirty="0" smtClean="0"/>
              <a:t>NFA</a:t>
            </a:r>
            <a:r>
              <a:rPr lang="zh-CN" altLang="en-US" dirty="0" smtClean="0"/>
              <a:t>：非确定性有限状态自动机</a:t>
            </a:r>
            <a:endParaRPr lang="en-US" altLang="zh-CN" dirty="0" smtClean="0"/>
          </a:p>
          <a:p>
            <a:r>
              <a:rPr lang="en-US" altLang="zh-CN" dirty="0" smtClean="0"/>
              <a:t>FST</a:t>
            </a:r>
            <a:r>
              <a:rPr lang="zh-CN" altLang="en-US" dirty="0" smtClean="0"/>
              <a:t>：有限状态转换机（用于翻译）</a:t>
            </a:r>
            <a:endParaRPr lang="en-US" altLang="zh-CN" dirty="0" smtClean="0"/>
          </a:p>
          <a:p>
            <a:endParaRPr lang="en-US" altLang="zh-CN" dirty="0" smtClean="0"/>
          </a:p>
          <a:p>
            <a:r>
              <a:rPr lang="en-US" altLang="zh-CN" sz="1200" b="0" i="0" u="none" strike="noStrike" kern="1200" baseline="0" dirty="0" smtClean="0">
                <a:solidFill>
                  <a:schemeClr val="tx1"/>
                </a:solidFill>
                <a:latin typeface="+mn-lt"/>
                <a:ea typeface="+mn-ea"/>
                <a:cs typeface="+mn-cs"/>
              </a:rPr>
              <a:t>Learning is a complex phenomenon. It has been argued that it is about compression, encoding, discovery of patterns, and even the capacity of forgetting.</a:t>
            </a:r>
            <a:endParaRPr lang="en-US" altLang="zh-CN" sz="1200" b="0" i="0" u="none" strike="noStrike" kern="1200" baseline="0" dirty="0" smtClean="0">
              <a:solidFill>
                <a:schemeClr val="tx1"/>
              </a:solidFill>
              <a:latin typeface="+mn-lt"/>
              <a:ea typeface="+mn-ea"/>
              <a:cs typeface="+mn-cs"/>
            </a:endParaRPr>
          </a:p>
          <a:p>
            <a:r>
              <a:rPr lang="en-US" altLang="zh-CN" sz="1200" b="0" i="0" u="none" strike="noStrike" kern="1200" baseline="0" dirty="0" smtClean="0">
                <a:solidFill>
                  <a:schemeClr val="tx1"/>
                </a:solidFill>
                <a:latin typeface="+mn-lt"/>
                <a:ea typeface="+mn-ea"/>
                <a:cs typeface="+mn-cs"/>
              </a:rPr>
              <a:t>Learning is going to be measured as the convergence toward a stable and good solution. </a:t>
            </a:r>
            <a:endParaRPr lang="en-US" altLang="zh-CN" dirty="0" smtClean="0"/>
          </a:p>
        </p:txBody>
      </p:sp>
      <p:sp>
        <p:nvSpPr>
          <p:cNvPr id="4" name="灯片编号占位符 3"/>
          <p:cNvSpPr>
            <a:spLocks noGrp="1"/>
          </p:cNvSpPr>
          <p:nvPr>
            <p:ph type="sldNum" sz="quarter" idx="10"/>
          </p:nvPr>
        </p:nvSpPr>
        <p:spPr/>
        <p:txBody>
          <a:bodyPr/>
          <a:lstStyle/>
          <a:p>
            <a:fld id="{FA3AAF62-AE2F-438A-BF76-D629BA17994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正则关系部分没有读懂。</a:t>
            </a:r>
            <a:endParaRPr lang="zh-CN" altLang="en-US" dirty="0"/>
          </a:p>
        </p:txBody>
      </p:sp>
      <p:sp>
        <p:nvSpPr>
          <p:cNvPr id="4" name="灯片编号占位符 3"/>
          <p:cNvSpPr>
            <a:spLocks noGrp="1"/>
          </p:cNvSpPr>
          <p:nvPr>
            <p:ph type="sldNum" sz="quarter" idx="10"/>
          </p:nvPr>
        </p:nvSpPr>
        <p:spPr/>
        <p:txBody>
          <a:bodyPr/>
          <a:lstStyle/>
          <a:p>
            <a:fld id="{FA3AAF62-AE2F-438A-BF76-D629BA17994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A3AAF62-AE2F-438A-BF76-D629BA17994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dirty="0" smtClean="0"/>
              <a:t>ABL</a:t>
            </a:r>
            <a:r>
              <a:rPr lang="zh-CN" altLang="en-US" sz="1200" dirty="0" smtClean="0"/>
              <a:t>（</a:t>
            </a:r>
            <a:r>
              <a:rPr lang="en-US" altLang="zh-CN" sz="1200" dirty="0" smtClean="0"/>
              <a:t>Alignment Based Learning</a:t>
            </a:r>
            <a:r>
              <a:rPr lang="zh-CN" altLang="en-US" sz="1200" dirty="0" smtClean="0"/>
              <a:t>）</a:t>
            </a:r>
            <a:endParaRPr lang="en-US" altLang="zh-CN" sz="1200" dirty="0" smtClean="0"/>
          </a:p>
          <a:p>
            <a:r>
              <a:rPr lang="en-US" altLang="zh-CN" sz="1200" dirty="0" smtClean="0"/>
              <a:t>ADIOS</a:t>
            </a:r>
            <a:r>
              <a:rPr lang="zh-CN" altLang="en-US" sz="1200" dirty="0" smtClean="0"/>
              <a:t>（</a:t>
            </a:r>
            <a:r>
              <a:rPr lang="en-US" altLang="zh-CN" sz="1200" dirty="0" smtClean="0"/>
              <a:t>Automatic Distillation of Structure</a:t>
            </a:r>
            <a:r>
              <a:rPr lang="zh-CN" altLang="en-US" sz="1200" dirty="0" smtClean="0"/>
              <a:t>）</a:t>
            </a:r>
            <a:endParaRPr lang="en-US" altLang="zh-CN" sz="1200" dirty="0" smtClean="0"/>
          </a:p>
          <a:p>
            <a:r>
              <a:rPr lang="en-US" altLang="zh-CN" sz="1200" dirty="0" smtClean="0"/>
              <a:t>CCM</a:t>
            </a:r>
            <a:r>
              <a:rPr lang="zh-CN" altLang="en-US" sz="1200" dirty="0" smtClean="0"/>
              <a:t>（</a:t>
            </a:r>
            <a:r>
              <a:rPr lang="en-US" altLang="zh-CN" sz="1200" dirty="0" smtClean="0"/>
              <a:t>Constituent-Context Model</a:t>
            </a:r>
            <a:r>
              <a:rPr lang="zh-CN" altLang="en-US" sz="1200" dirty="0" smtClean="0"/>
              <a:t>）</a:t>
            </a:r>
            <a:endParaRPr lang="en-US" altLang="zh-CN" sz="1200" dirty="0" smtClean="0"/>
          </a:p>
          <a:p>
            <a:r>
              <a:rPr lang="en-US" altLang="zh-CN" sz="1200" dirty="0" smtClean="0"/>
              <a:t>DMV</a:t>
            </a:r>
            <a:r>
              <a:rPr lang="zh-CN" altLang="en-US" sz="1200" dirty="0" smtClean="0"/>
              <a:t>（</a:t>
            </a:r>
            <a:r>
              <a:rPr lang="en-US" altLang="zh-CN" sz="1200" dirty="0" smtClean="0"/>
              <a:t>Dependency Model with Valence</a:t>
            </a:r>
            <a:r>
              <a:rPr lang="zh-CN" altLang="en-US" sz="1200" dirty="0" smtClean="0"/>
              <a:t>）</a:t>
            </a:r>
            <a:endParaRPr lang="en-US" altLang="zh-CN" sz="1200" dirty="0" smtClean="0"/>
          </a:p>
          <a:p>
            <a:r>
              <a:rPr lang="en-US" altLang="zh-CN" sz="1200" dirty="0" smtClean="0"/>
              <a:t>U-DOP</a:t>
            </a:r>
            <a:r>
              <a:rPr lang="zh-CN" altLang="en-US" sz="1200" dirty="0" smtClean="0"/>
              <a:t>（</a:t>
            </a:r>
            <a:r>
              <a:rPr lang="en-US" altLang="zh-CN" sz="1200" dirty="0" smtClean="0"/>
              <a:t>Unsupervised Data-Oriented Parsing</a:t>
            </a:r>
            <a:r>
              <a:rPr lang="zh-CN" altLang="en-US" sz="1200" dirty="0" smtClean="0"/>
              <a:t>）</a:t>
            </a:r>
            <a:endParaRPr lang="en-US" altLang="zh-CN" sz="1200" dirty="0" smtClean="0"/>
          </a:p>
          <a:p>
            <a:r>
              <a:rPr lang="en-US" altLang="zh-CN" sz="1200" dirty="0" smtClean="0"/>
              <a:t>Expanding</a:t>
            </a:r>
            <a:r>
              <a:rPr lang="zh-CN" altLang="en-US" sz="1200" dirty="0" smtClean="0"/>
              <a:t>：从训练语料中从零开始抽取语法规则</a:t>
            </a:r>
            <a:endParaRPr lang="en-US" altLang="zh-CN" sz="1200" dirty="0" smtClean="0"/>
          </a:p>
          <a:p>
            <a:r>
              <a:rPr lang="en-US" altLang="zh-CN" sz="1200" dirty="0" smtClean="0"/>
              <a:t>Reducing</a:t>
            </a:r>
            <a:r>
              <a:rPr lang="zh-CN" altLang="en-US" sz="1200" dirty="0" smtClean="0"/>
              <a:t>：假设</a:t>
            </a:r>
            <a:r>
              <a:rPr lang="en-US" altLang="zh-CN" sz="1200" dirty="0" smtClean="0"/>
              <a:t>Σ</a:t>
            </a:r>
            <a:r>
              <a:rPr lang="zh-CN" altLang="en-US" sz="1200" dirty="0" smtClean="0"/>
              <a:t>*中的所有字符串都符合待抽取的语法，然后根据训练数据缩小语法允许的字符串范围</a:t>
            </a:r>
            <a:endParaRPr lang="zh-CN" altLang="en-US" dirty="0"/>
          </a:p>
        </p:txBody>
      </p:sp>
      <p:sp>
        <p:nvSpPr>
          <p:cNvPr id="4" name="灯片编号占位符 3"/>
          <p:cNvSpPr>
            <a:spLocks noGrp="1"/>
          </p:cNvSpPr>
          <p:nvPr>
            <p:ph type="sldNum" sz="quarter" idx="10"/>
          </p:nvPr>
        </p:nvSpPr>
        <p:spPr/>
        <p:txBody>
          <a:bodyPr/>
          <a:lstStyle/>
          <a:p>
            <a:fld id="{FA3AAF62-AE2F-438A-BF76-D629BA17994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A3AAF62-AE2F-438A-BF76-D629BA17994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A3AAF62-AE2F-438A-BF76-D629BA17994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没有查到</a:t>
            </a:r>
            <a:r>
              <a:rPr lang="en-US" altLang="zh-CN" dirty="0" smtClean="0"/>
              <a:t>Oracle</a:t>
            </a:r>
            <a:r>
              <a:rPr lang="zh-CN" altLang="en-US" dirty="0" smtClean="0"/>
              <a:t>对应的中文译名。</a:t>
            </a:r>
            <a:endParaRPr lang="zh-CN" altLang="en-US" dirty="0"/>
          </a:p>
        </p:txBody>
      </p:sp>
      <p:sp>
        <p:nvSpPr>
          <p:cNvPr id="4" name="灯片编号占位符 3"/>
          <p:cNvSpPr>
            <a:spLocks noGrp="1"/>
          </p:cNvSpPr>
          <p:nvPr>
            <p:ph type="sldNum" sz="quarter" idx="10"/>
          </p:nvPr>
        </p:nvSpPr>
        <p:spPr/>
        <p:txBody>
          <a:bodyPr/>
          <a:lstStyle/>
          <a:p>
            <a:fld id="{FA3AAF62-AE2F-438A-BF76-D629BA17994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OT</a:t>
            </a:r>
            <a:r>
              <a:rPr lang="zh-CN" altLang="en-US" dirty="0" smtClean="0"/>
              <a:t>：</a:t>
            </a:r>
            <a:r>
              <a:rPr lang="en-US" altLang="zh-CN" dirty="0" smtClean="0"/>
              <a:t>Optimality Theory</a:t>
            </a:r>
            <a:endParaRPr lang="en-US" altLang="zh-CN" dirty="0" smtClean="0"/>
          </a:p>
          <a:p>
            <a:r>
              <a:rPr lang="zh-CN" altLang="en-US" dirty="0" smtClean="0"/>
              <a:t>第三点是俄亥俄大学的金立峰博士提供的信息。</a:t>
            </a:r>
            <a:endParaRPr lang="en-US" altLang="zh-CN" dirty="0" smtClean="0"/>
          </a:p>
          <a:p>
            <a:r>
              <a:rPr lang="zh-CN" altLang="en-US" sz="1200" dirty="0" smtClean="0"/>
              <a:t>对自然语言的句法语义的建模需要</a:t>
            </a:r>
            <a:r>
              <a:rPr lang="en-US" altLang="zh-CN" sz="1200" dirty="0" smtClean="0"/>
              <a:t>context sensitive grammar</a:t>
            </a:r>
            <a:r>
              <a:rPr lang="zh-CN" altLang="en-US" sz="1200" dirty="0" smtClean="0"/>
              <a:t>，而且所使用的形式语言不能严格地限制在某一形式语言的子类之中。</a:t>
            </a:r>
            <a:endParaRPr lang="zh-CN" altLang="en-US" dirty="0"/>
          </a:p>
        </p:txBody>
      </p:sp>
      <p:sp>
        <p:nvSpPr>
          <p:cNvPr id="4" name="灯片编号占位符 3"/>
          <p:cNvSpPr>
            <a:spLocks noGrp="1"/>
          </p:cNvSpPr>
          <p:nvPr>
            <p:ph type="sldNum" sz="quarter" idx="10"/>
          </p:nvPr>
        </p:nvSpPr>
        <p:spPr/>
        <p:txBody>
          <a:bodyPr/>
          <a:lstStyle/>
          <a:p>
            <a:fld id="{FA3AAF62-AE2F-438A-BF76-D629BA17994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M(A,S,Y, S0, F)</a:t>
            </a:r>
            <a:endParaRPr lang="en-US" altLang="zh-CN" dirty="0" smtClean="0"/>
          </a:p>
          <a:p>
            <a:r>
              <a:rPr lang="en-US" altLang="zh-CN" dirty="0" smtClean="0"/>
              <a:t>A: </a:t>
            </a:r>
            <a:r>
              <a:rPr lang="zh-CN" altLang="en-US" dirty="0" smtClean="0"/>
              <a:t>构成</a:t>
            </a:r>
            <a:r>
              <a:rPr lang="en-US" altLang="zh-CN" dirty="0" smtClean="0"/>
              <a:t>FSA</a:t>
            </a:r>
            <a:r>
              <a:rPr lang="zh-CN" altLang="en-US" dirty="0" smtClean="0"/>
              <a:t>所能识别的语言的字母表</a:t>
            </a:r>
            <a:endParaRPr lang="en-US" altLang="zh-CN" dirty="0" smtClean="0"/>
          </a:p>
          <a:p>
            <a:r>
              <a:rPr lang="en-US" altLang="zh-CN" dirty="0" smtClean="0"/>
              <a:t>S: FSA</a:t>
            </a:r>
            <a:r>
              <a:rPr lang="zh-CN" altLang="en-US" dirty="0" smtClean="0"/>
              <a:t>的状态集合</a:t>
            </a:r>
            <a:endParaRPr lang="en-US" altLang="zh-CN" dirty="0" smtClean="0"/>
          </a:p>
          <a:p>
            <a:r>
              <a:rPr lang="en-US" altLang="zh-CN" dirty="0" smtClean="0"/>
              <a:t>Y:</a:t>
            </a:r>
            <a:r>
              <a:rPr lang="zh-CN" altLang="en-US" dirty="0" smtClean="0"/>
              <a:t>接受字符串的状态集合，</a:t>
            </a:r>
            <a:r>
              <a:rPr lang="en-US" altLang="zh-CN" dirty="0" smtClean="0"/>
              <a:t>Y</a:t>
            </a:r>
            <a:r>
              <a:rPr lang="zh-CN" altLang="en-US" sz="1200" b="0" i="0" kern="1200" dirty="0" smtClean="0">
                <a:solidFill>
                  <a:schemeClr val="tx1"/>
                </a:solidFill>
                <a:effectLst/>
                <a:latin typeface="+mn-lt"/>
                <a:ea typeface="+mn-ea"/>
                <a:cs typeface="+mn-cs"/>
              </a:rPr>
              <a:t>⊆</a:t>
            </a:r>
            <a:r>
              <a:rPr lang="en-US" altLang="zh-CN" sz="1200" b="0" i="0" kern="1200" dirty="0" smtClean="0">
                <a:solidFill>
                  <a:schemeClr val="tx1"/>
                </a:solidFill>
                <a:effectLst/>
                <a:latin typeface="+mn-lt"/>
                <a:ea typeface="+mn-ea"/>
                <a:cs typeface="+mn-cs"/>
              </a:rPr>
              <a:t>S</a:t>
            </a:r>
            <a:endParaRPr lang="en-US" altLang="zh-CN"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sz="1200" b="0" i="0" kern="1200" dirty="0" smtClean="0">
                <a:solidFill>
                  <a:schemeClr val="tx1"/>
                </a:solidFill>
                <a:effectLst/>
                <a:latin typeface="+mn-lt"/>
                <a:ea typeface="+mn-ea"/>
                <a:cs typeface="+mn-cs"/>
              </a:rPr>
              <a:t>S0:</a:t>
            </a:r>
            <a:r>
              <a:rPr lang="zh-CN" altLang="en-US" sz="1200" b="0" i="0" kern="1200" dirty="0" smtClean="0">
                <a:solidFill>
                  <a:schemeClr val="tx1"/>
                </a:solidFill>
                <a:effectLst/>
                <a:latin typeface="+mn-lt"/>
                <a:ea typeface="+mn-ea"/>
                <a:cs typeface="+mn-cs"/>
              </a:rPr>
              <a:t>起始状态的集合，</a:t>
            </a:r>
            <a:r>
              <a:rPr lang="en-US" altLang="zh-CN" sz="1200" b="0" i="0" kern="1200" dirty="0" smtClean="0">
                <a:solidFill>
                  <a:schemeClr val="tx1"/>
                </a:solidFill>
                <a:effectLst/>
                <a:latin typeface="+mn-lt"/>
                <a:ea typeface="+mn-ea"/>
                <a:cs typeface="+mn-cs"/>
              </a:rPr>
              <a:t>S0</a:t>
            </a:r>
            <a:r>
              <a:rPr lang="zh-CN" altLang="en-US" sz="1200" b="0" i="0" kern="1200" dirty="0" smtClean="0">
                <a:solidFill>
                  <a:schemeClr val="tx1"/>
                </a:solidFill>
                <a:effectLst/>
                <a:latin typeface="+mn-lt"/>
                <a:ea typeface="+mn-ea"/>
                <a:cs typeface="+mn-cs"/>
              </a:rPr>
              <a:t>⊆</a:t>
            </a:r>
            <a:r>
              <a:rPr lang="en-US" altLang="zh-CN" sz="1200" b="0" i="0" kern="1200" dirty="0" smtClean="0">
                <a:solidFill>
                  <a:schemeClr val="tx1"/>
                </a:solidFill>
                <a:effectLst/>
                <a:latin typeface="+mn-lt"/>
                <a:ea typeface="+mn-ea"/>
                <a:cs typeface="+mn-cs"/>
              </a:rPr>
              <a:t>S</a:t>
            </a:r>
            <a:endParaRPr lang="en-US" altLang="zh-CN" sz="1200" b="0" i="0" kern="1200" dirty="0" smtClean="0">
              <a:solidFill>
                <a:schemeClr val="tx1"/>
              </a:solidFill>
              <a:effectLst/>
              <a:latin typeface="+mn-lt"/>
              <a:ea typeface="+mn-ea"/>
              <a:cs typeface="+mn-cs"/>
            </a:endParaRPr>
          </a:p>
          <a:p>
            <a:r>
              <a:rPr lang="en-US" altLang="zh-CN" dirty="0" smtClean="0"/>
              <a:t>F:</a:t>
            </a:r>
            <a:r>
              <a:rPr lang="en-US" altLang="zh-CN" baseline="0" dirty="0" smtClean="0"/>
              <a:t> </a:t>
            </a:r>
            <a:r>
              <a:rPr lang="zh-CN" altLang="en-US" dirty="0" smtClean="0"/>
              <a:t>状态转移函数集合，形式为</a:t>
            </a:r>
            <a:r>
              <a:rPr lang="en-US" altLang="zh-CN" dirty="0" smtClean="0"/>
              <a:t>S×A</a:t>
            </a:r>
            <a:r>
              <a:rPr lang="zh-CN" altLang="en-US" dirty="0" smtClean="0"/>
              <a:t>→</a:t>
            </a:r>
            <a:r>
              <a:rPr lang="en-US" altLang="zh-CN" dirty="0" smtClean="0"/>
              <a:t>S</a:t>
            </a:r>
            <a:endParaRPr lang="en-US" altLang="zh-CN" dirty="0" smtClean="0"/>
          </a:p>
          <a:p>
            <a:endParaRPr lang="en-US" altLang="zh-CN" dirty="0" smtClean="0"/>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smtClean="0"/>
              <a:t>注意，机器同余不保证</a:t>
            </a:r>
            <a:r>
              <a:rPr lang="en-US" altLang="zh-CN" b="0" dirty="0" err="1" smtClean="0"/>
              <a:t>sRF</a:t>
            </a:r>
            <a:r>
              <a:rPr lang="en-US" altLang="zh-CN" b="0" dirty="0" smtClean="0"/>
              <a:t>(</a:t>
            </a:r>
            <a:r>
              <a:rPr lang="en-US" altLang="zh-CN" b="0" dirty="0" err="1" smtClean="0"/>
              <a:t>x,s</a:t>
            </a:r>
            <a:r>
              <a:rPr lang="en-US" altLang="zh-CN" b="0" dirty="0" smtClean="0"/>
              <a:t>)</a:t>
            </a:r>
            <a:r>
              <a:rPr lang="zh-CN" altLang="en-US" b="0" dirty="0" smtClean="0"/>
              <a:t>或</a:t>
            </a:r>
            <a:r>
              <a:rPr lang="en-US" altLang="zh-CN" b="0" dirty="0" err="1" smtClean="0"/>
              <a:t>tRF</a:t>
            </a:r>
            <a:r>
              <a:rPr lang="en-US" altLang="zh-CN" b="0" dirty="0" smtClean="0"/>
              <a:t>(</a:t>
            </a:r>
            <a:r>
              <a:rPr lang="en-US" altLang="zh-CN" b="0" dirty="0" err="1" smtClean="0"/>
              <a:t>x,t</a:t>
            </a:r>
            <a:r>
              <a:rPr lang="en-US" altLang="zh-CN" b="0" dirty="0" smtClean="0"/>
              <a:t>)</a:t>
            </a:r>
            <a:endParaRPr lang="zh-CN" altLang="en-US" b="0" dirty="0" smtClean="0"/>
          </a:p>
        </p:txBody>
      </p:sp>
      <p:sp>
        <p:nvSpPr>
          <p:cNvPr id="4" name="灯片编号占位符 3"/>
          <p:cNvSpPr>
            <a:spLocks noGrp="1"/>
          </p:cNvSpPr>
          <p:nvPr>
            <p:ph type="sldNum" sz="quarter" idx="10"/>
          </p:nvPr>
        </p:nvSpPr>
        <p:spPr/>
        <p:txBody>
          <a:bodyPr/>
          <a:lstStyle/>
          <a:p>
            <a:fld id="{FA3AAF62-AE2F-438A-BF76-D629BA179940}"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dirty="0" smtClean="0"/>
          </a:p>
        </p:txBody>
      </p:sp>
      <p:sp>
        <p:nvSpPr>
          <p:cNvPr id="4" name="灯片编号占位符 3"/>
          <p:cNvSpPr>
            <a:spLocks noGrp="1"/>
          </p:cNvSpPr>
          <p:nvPr>
            <p:ph type="sldNum" sz="quarter" idx="10"/>
          </p:nvPr>
        </p:nvSpPr>
        <p:spPr/>
        <p:txBody>
          <a:bodyPr/>
          <a:lstStyle/>
          <a:p>
            <a:fld id="{FA3AAF62-AE2F-438A-BF76-D629BA179940}"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smtClean="0"/>
              <a:t>注：</a:t>
            </a:r>
            <a:r>
              <a:rPr lang="en-US" altLang="zh-CN" dirty="0" smtClean="0"/>
              <a:t>w=a1a2a3…an, F(</a:t>
            </a:r>
            <a:r>
              <a:rPr lang="en-US" altLang="zh-CN" dirty="0" err="1" smtClean="0"/>
              <a:t>s,w</a:t>
            </a:r>
            <a:r>
              <a:rPr lang="en-US" altLang="zh-CN" dirty="0" smtClean="0"/>
              <a:t>)=F(..F(F(F(s,a1),a2),a3…),an)</a:t>
            </a:r>
            <a:endParaRPr lang="en-US" altLang="zh-CN" dirty="0" smtClean="0"/>
          </a:p>
        </p:txBody>
      </p:sp>
      <p:sp>
        <p:nvSpPr>
          <p:cNvPr id="4" name="灯片编号占位符 3"/>
          <p:cNvSpPr>
            <a:spLocks noGrp="1"/>
          </p:cNvSpPr>
          <p:nvPr>
            <p:ph type="sldNum" sz="quarter" idx="10"/>
          </p:nvPr>
        </p:nvSpPr>
        <p:spPr/>
        <p:txBody>
          <a:bodyPr/>
          <a:lstStyle/>
          <a:p>
            <a:fld id="{FA3AAF62-AE2F-438A-BF76-D629BA179940}"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US" altLang="zh-CN" dirty="0" smtClean="0"/>
          </a:p>
        </p:txBody>
      </p:sp>
      <p:sp>
        <p:nvSpPr>
          <p:cNvPr id="4" name="灯片编号占位符 3"/>
          <p:cNvSpPr>
            <a:spLocks noGrp="1"/>
          </p:cNvSpPr>
          <p:nvPr>
            <p:ph type="sldNum" sz="quarter" idx="10"/>
          </p:nvPr>
        </p:nvSpPr>
        <p:spPr/>
        <p:txBody>
          <a:bodyPr/>
          <a:lstStyle/>
          <a:p>
            <a:fld id="{FA3AAF62-AE2F-438A-BF76-D629BA17994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书中也介绍了从构建后缀树开始的方法，两种方法是等价的，我们仅介绍构建前缀树的方法。</a:t>
            </a:r>
            <a:endParaRPr lang="zh-CN" altLang="en-US" dirty="0"/>
          </a:p>
        </p:txBody>
      </p:sp>
      <p:sp>
        <p:nvSpPr>
          <p:cNvPr id="4" name="灯片编号占位符 3"/>
          <p:cNvSpPr>
            <a:spLocks noGrp="1"/>
          </p:cNvSpPr>
          <p:nvPr>
            <p:ph type="sldNum" sz="quarter" idx="10"/>
          </p:nvPr>
        </p:nvSpPr>
        <p:spPr/>
        <p:txBody>
          <a:bodyPr/>
          <a:lstStyle/>
          <a:p>
            <a:fld id="{FA3AAF62-AE2F-438A-BF76-D629BA17994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dirty="0" smtClean="0"/>
              <a:t>作者在</a:t>
            </a:r>
            <a:r>
              <a:rPr lang="en-US" altLang="zh-CN" sz="1200" dirty="0" smtClean="0"/>
              <a:t>55</a:t>
            </a:r>
            <a:r>
              <a:rPr lang="zh-CN" altLang="en-US" sz="1200" dirty="0" smtClean="0"/>
              <a:t>页提到一个关于正则语言</a:t>
            </a:r>
            <a:r>
              <a:rPr lang="en-US" altLang="zh-CN" sz="1200" dirty="0" smtClean="0"/>
              <a:t>/</a:t>
            </a:r>
            <a:r>
              <a:rPr lang="zh-CN" altLang="en-US" sz="1200" dirty="0" smtClean="0"/>
              <a:t>有限状态自动机的重要结论：</a:t>
            </a:r>
            <a:r>
              <a:rPr lang="en-US" altLang="zh-CN" sz="1200" dirty="0" smtClean="0"/>
              <a:t>L</a:t>
            </a:r>
            <a:r>
              <a:rPr lang="zh-CN" altLang="en-US" sz="1200" dirty="0" smtClean="0"/>
              <a:t>是正则语言 </a:t>
            </a:r>
            <a:r>
              <a:rPr lang="en-US" altLang="zh-CN" sz="1200" dirty="0" smtClean="0"/>
              <a:t>&lt;=&gt; Σ*</a:t>
            </a:r>
            <a:r>
              <a:rPr lang="zh-CN" altLang="en-US" sz="1200" dirty="0" smtClean="0"/>
              <a:t>可以被分为有限个部分，每一部分中任意字符串</a:t>
            </a:r>
            <a:r>
              <a:rPr lang="en-US" altLang="zh-CN" sz="1200" dirty="0" err="1" smtClean="0"/>
              <a:t>wi</a:t>
            </a:r>
            <a:r>
              <a:rPr lang="zh-CN" altLang="en-US" sz="1200" dirty="0" smtClean="0"/>
              <a:t>和</a:t>
            </a:r>
            <a:r>
              <a:rPr lang="en-US" altLang="zh-CN" sz="1200" dirty="0" err="1" smtClean="0"/>
              <a:t>wj</a:t>
            </a:r>
            <a:r>
              <a:rPr lang="zh-CN" altLang="en-US" sz="1200" dirty="0" smtClean="0"/>
              <a:t>满足</a:t>
            </a:r>
            <a:r>
              <a:rPr lang="en-US" altLang="zh-CN" sz="1200" dirty="0" smtClean="0"/>
              <a:t>Tail(L)(</a:t>
            </a:r>
            <a:r>
              <a:rPr lang="en-US" altLang="zh-CN" sz="1200" dirty="0" err="1" smtClean="0"/>
              <a:t>wi</a:t>
            </a:r>
            <a:r>
              <a:rPr lang="en-US" altLang="zh-CN" sz="1200" dirty="0" smtClean="0"/>
              <a:t>)=Tail(L)(</a:t>
            </a:r>
            <a:r>
              <a:rPr lang="en-US" altLang="zh-CN" sz="1200" dirty="0" err="1" smtClean="0"/>
              <a:t>wj</a:t>
            </a:r>
            <a:r>
              <a:rPr lang="en-US" altLang="zh-CN" sz="1200" dirty="0" smtClean="0"/>
              <a:t>)</a:t>
            </a:r>
            <a:r>
              <a:rPr lang="zh-CN" altLang="en-US" sz="1200" dirty="0" smtClean="0"/>
              <a:t>，其中</a:t>
            </a:r>
            <a:r>
              <a:rPr lang="en-US" altLang="zh-CN" sz="1200" dirty="0" smtClean="0"/>
              <a:t>Tail(L)(w)=</a:t>
            </a:r>
            <a:r>
              <a:rPr lang="zh-CN" altLang="en-US" sz="1200" dirty="0" smtClean="0"/>
              <a:t>｛</a:t>
            </a:r>
            <a:r>
              <a:rPr lang="en-US" altLang="zh-CN" sz="1200" dirty="0" err="1" smtClean="0"/>
              <a:t>v|wv∈L</a:t>
            </a:r>
            <a:r>
              <a:rPr lang="en-US" altLang="zh-CN" sz="1200" dirty="0" smtClean="0"/>
              <a:t>, </a:t>
            </a:r>
            <a:r>
              <a:rPr lang="en-US" altLang="zh-CN" sz="1200" dirty="0" err="1" smtClean="0"/>
              <a:t>v∈Σ</a:t>
            </a:r>
            <a:r>
              <a:rPr lang="en-US" altLang="zh-CN" sz="1200" dirty="0" smtClean="0"/>
              <a:t>*</a:t>
            </a:r>
            <a:r>
              <a:rPr lang="zh-CN" altLang="en-US" sz="1200" dirty="0" smtClean="0"/>
              <a:t>｝。</a:t>
            </a:r>
            <a:endParaRPr lang="en-US" altLang="zh-CN" sz="1200" dirty="0" smtClean="0"/>
          </a:p>
          <a:p>
            <a:r>
              <a:rPr lang="zh-CN" altLang="en-US" sz="1200" dirty="0" smtClean="0"/>
              <a:t>分出的每一块实际上与识别</a:t>
            </a:r>
            <a:r>
              <a:rPr lang="en-US" altLang="zh-CN" sz="1200" dirty="0" smtClean="0"/>
              <a:t>L</a:t>
            </a:r>
            <a:r>
              <a:rPr lang="zh-CN" altLang="en-US" sz="1200" dirty="0" smtClean="0"/>
              <a:t>的有限状态自动机中的每一个状态相对应：当自动机已经读入了该块中的任意字符串</a:t>
            </a:r>
            <a:r>
              <a:rPr lang="en-US" altLang="zh-CN" sz="1200" dirty="0" smtClean="0"/>
              <a:t>w</a:t>
            </a:r>
            <a:r>
              <a:rPr lang="zh-CN" altLang="en-US" sz="1200" dirty="0" smtClean="0"/>
              <a:t>，且内部状态处于</a:t>
            </a:r>
            <a:r>
              <a:rPr lang="en-US" altLang="zh-CN" sz="1200" dirty="0" smtClean="0"/>
              <a:t>q</a:t>
            </a:r>
            <a:r>
              <a:rPr lang="zh-CN" altLang="en-US" sz="1200" dirty="0" smtClean="0"/>
              <a:t>位置时，该自动机接下来可以读入并判定</a:t>
            </a:r>
            <a:r>
              <a:rPr lang="en-US" altLang="zh-CN" sz="1200" dirty="0" err="1" smtClean="0"/>
              <a:t>wv</a:t>
            </a:r>
            <a:r>
              <a:rPr lang="zh-CN" altLang="en-US" sz="1200" dirty="0" smtClean="0"/>
              <a:t>为“接受”的字符串</a:t>
            </a:r>
            <a:r>
              <a:rPr lang="en-US" altLang="zh-CN" sz="1200" dirty="0" smtClean="0"/>
              <a:t>v</a:t>
            </a:r>
            <a:r>
              <a:rPr lang="zh-CN" altLang="en-US" sz="1200" dirty="0" smtClean="0"/>
              <a:t>组成的集合对于属于</a:t>
            </a:r>
            <a:r>
              <a:rPr lang="en-US" altLang="zh-CN" sz="1200" dirty="0" smtClean="0"/>
              <a:t>Σ*</a:t>
            </a:r>
            <a:r>
              <a:rPr lang="zh-CN" altLang="en-US" sz="1200" dirty="0" smtClean="0"/>
              <a:t>的同一分块中的任意</a:t>
            </a:r>
            <a:r>
              <a:rPr lang="en-US" altLang="zh-CN" sz="1200" dirty="0" smtClean="0"/>
              <a:t>w</a:t>
            </a:r>
            <a:r>
              <a:rPr lang="zh-CN" altLang="en-US" sz="1200" dirty="0" smtClean="0"/>
              <a:t>都是相同的。</a:t>
            </a:r>
            <a:endParaRPr lang="zh-CN" altLang="en-US" sz="1200" dirty="0" smtClean="0"/>
          </a:p>
        </p:txBody>
      </p:sp>
      <p:sp>
        <p:nvSpPr>
          <p:cNvPr id="4" name="灯片编号占位符 3"/>
          <p:cNvSpPr>
            <a:spLocks noGrp="1"/>
          </p:cNvSpPr>
          <p:nvPr>
            <p:ph type="sldNum" sz="quarter" idx="10"/>
          </p:nvPr>
        </p:nvSpPr>
        <p:spPr/>
        <p:txBody>
          <a:bodyPr/>
          <a:lstStyle/>
          <a:p>
            <a:fld id="{FA3AAF62-AE2F-438A-BF76-D629BA179940}"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A3AAF62-AE2F-438A-BF76-D629BA179940}"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A3AAF62-AE2F-438A-BF76-D629BA179940}"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A3AAF62-AE2F-438A-BF76-D629BA179940}"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A3AAF62-AE2F-438A-BF76-D629BA17994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grpSp>
        <p:nvGrpSpPr>
          <p:cNvPr id="117762" name="Group 2"/>
          <p:cNvGrpSpPr/>
          <p:nvPr/>
        </p:nvGrpSpPr>
        <p:grpSpPr bwMode="auto">
          <a:xfrm>
            <a:off x="0" y="0"/>
            <a:ext cx="9144000" cy="6858000"/>
            <a:chOff x="0" y="0"/>
            <a:chExt cx="5760" cy="4320"/>
          </a:xfrm>
        </p:grpSpPr>
        <p:sp>
          <p:nvSpPr>
            <p:cNvPr id="117763"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sz="2400">
                <a:latin typeface="Times New Roman" panose="02020603050405020304" pitchFamily="18" charset="0"/>
              </a:endParaRPr>
            </a:p>
          </p:txBody>
        </p:sp>
        <p:sp>
          <p:nvSpPr>
            <p:cNvPr id="117764" name="Rectangle 4"/>
            <p:cNvSpPr>
              <a:spLocks noChangeArrowheads="1"/>
            </p:cNvSpPr>
            <p:nvPr/>
          </p:nvSpPr>
          <p:spPr bwMode="hidden">
            <a:xfrm>
              <a:off x="1081" y="1065"/>
              <a:ext cx="4679" cy="159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grpSp>
          <p:nvGrpSpPr>
            <p:cNvPr id="117765" name="Group 5"/>
            <p:cNvGrpSpPr/>
            <p:nvPr/>
          </p:nvGrpSpPr>
          <p:grpSpPr bwMode="auto">
            <a:xfrm>
              <a:off x="0" y="672"/>
              <a:ext cx="1806" cy="1989"/>
              <a:chOff x="0" y="672"/>
              <a:chExt cx="1806" cy="1989"/>
            </a:xfrm>
          </p:grpSpPr>
          <p:sp>
            <p:nvSpPr>
              <p:cNvPr id="117766" name="Rectangle 6"/>
              <p:cNvSpPr>
                <a:spLocks noChangeArrowheads="1"/>
              </p:cNvSpPr>
              <p:nvPr userDrawn="1"/>
            </p:nvSpPr>
            <p:spPr bwMode="auto">
              <a:xfrm>
                <a:off x="361" y="2257"/>
                <a:ext cx="363" cy="40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7767" name="Rectangle 7"/>
              <p:cNvSpPr>
                <a:spLocks noChangeArrowheads="1"/>
              </p:cNvSpPr>
              <p:nvPr userDrawn="1"/>
            </p:nvSpPr>
            <p:spPr bwMode="auto">
              <a:xfrm>
                <a:off x="1081" y="1065"/>
                <a:ext cx="362" cy="40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7768" name="Rectangle 8"/>
              <p:cNvSpPr>
                <a:spLocks noChangeArrowheads="1"/>
              </p:cNvSpPr>
              <p:nvPr userDrawn="1"/>
            </p:nvSpPr>
            <p:spPr bwMode="auto">
              <a:xfrm>
                <a:off x="1437" y="672"/>
                <a:ext cx="369" cy="4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7769" name="Rectangle 9"/>
              <p:cNvSpPr>
                <a:spLocks noChangeArrowheads="1"/>
              </p:cNvSpPr>
              <p:nvPr userDrawn="1"/>
            </p:nvSpPr>
            <p:spPr bwMode="auto">
              <a:xfrm>
                <a:off x="719" y="2257"/>
                <a:ext cx="368" cy="40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7770" name="Rectangle 10"/>
              <p:cNvSpPr>
                <a:spLocks noChangeArrowheads="1"/>
              </p:cNvSpPr>
              <p:nvPr userDrawn="1"/>
            </p:nvSpPr>
            <p:spPr bwMode="auto">
              <a:xfrm>
                <a:off x="1437" y="1065"/>
                <a:ext cx="369" cy="40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7771" name="Rectangle 11"/>
              <p:cNvSpPr>
                <a:spLocks noChangeArrowheads="1"/>
              </p:cNvSpPr>
              <p:nvPr userDrawn="1"/>
            </p:nvSpPr>
            <p:spPr bwMode="auto">
              <a:xfrm>
                <a:off x="719" y="1464"/>
                <a:ext cx="368" cy="39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7772" name="Rectangle 12"/>
              <p:cNvSpPr>
                <a:spLocks noChangeArrowheads="1"/>
              </p:cNvSpPr>
              <p:nvPr userDrawn="1"/>
            </p:nvSpPr>
            <p:spPr bwMode="auto">
              <a:xfrm>
                <a:off x="0" y="1464"/>
                <a:ext cx="367" cy="39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7773" name="Rectangle 13"/>
              <p:cNvSpPr>
                <a:spLocks noChangeArrowheads="1"/>
              </p:cNvSpPr>
              <p:nvPr userDrawn="1"/>
            </p:nvSpPr>
            <p:spPr bwMode="auto">
              <a:xfrm>
                <a:off x="1081" y="1464"/>
                <a:ext cx="362" cy="3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7774" name="Rectangle 14"/>
              <p:cNvSpPr>
                <a:spLocks noChangeArrowheads="1"/>
              </p:cNvSpPr>
              <p:nvPr userDrawn="1"/>
            </p:nvSpPr>
            <p:spPr bwMode="auto">
              <a:xfrm>
                <a:off x="361" y="1857"/>
                <a:ext cx="363" cy="406"/>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7775" name="Rectangle 15"/>
              <p:cNvSpPr>
                <a:spLocks noChangeArrowheads="1"/>
              </p:cNvSpPr>
              <p:nvPr userDrawn="1"/>
            </p:nvSpPr>
            <p:spPr bwMode="auto">
              <a:xfrm>
                <a:off x="719" y="1857"/>
                <a:ext cx="368" cy="4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grpSp>
      </p:grpSp>
      <p:sp>
        <p:nvSpPr>
          <p:cNvPr id="117776" name="Rectangle 16"/>
          <p:cNvSpPr>
            <a:spLocks noGrp="1" noChangeArrowheads="1"/>
          </p:cNvSpPr>
          <p:nvPr>
            <p:ph type="dt" sz="half" idx="2"/>
          </p:nvPr>
        </p:nvSpPr>
        <p:spPr>
          <a:xfrm>
            <a:off x="457200" y="6248400"/>
            <a:ext cx="2133600" cy="457200"/>
          </a:xfrm>
        </p:spPr>
        <p:txBody>
          <a:bodyPr/>
          <a:lstStyle>
            <a:lvl1pPr>
              <a:defRPr/>
            </a:lvl1pPr>
          </a:lstStyle>
          <a:p>
            <a:endParaRPr lang="en-US" altLang="zh-CN"/>
          </a:p>
        </p:txBody>
      </p:sp>
      <p:sp>
        <p:nvSpPr>
          <p:cNvPr id="117777" name="Rectangle 17"/>
          <p:cNvSpPr>
            <a:spLocks noGrp="1" noChangeArrowheads="1"/>
          </p:cNvSpPr>
          <p:nvPr>
            <p:ph type="ftr" sz="quarter" idx="3"/>
          </p:nvPr>
        </p:nvSpPr>
        <p:spPr/>
        <p:txBody>
          <a:bodyPr/>
          <a:lstStyle>
            <a:lvl1pPr>
              <a:defRPr/>
            </a:lvl1pPr>
          </a:lstStyle>
          <a:p>
            <a:endParaRPr lang="en-US" altLang="zh-CN"/>
          </a:p>
        </p:txBody>
      </p:sp>
      <p:sp>
        <p:nvSpPr>
          <p:cNvPr id="117778" name="Rectangle 18"/>
          <p:cNvSpPr>
            <a:spLocks noGrp="1" noChangeArrowheads="1"/>
          </p:cNvSpPr>
          <p:nvPr>
            <p:ph type="sldNum" sz="quarter" idx="4"/>
          </p:nvPr>
        </p:nvSpPr>
        <p:spPr/>
        <p:txBody>
          <a:bodyPr/>
          <a:lstStyle>
            <a:lvl1pPr>
              <a:defRPr/>
            </a:lvl1pPr>
          </a:lstStyle>
          <a:p>
            <a:fld id="{5EBA5AE6-B564-4E8A-AF14-7297F7A5C158}" type="slidenum">
              <a:rPr lang="en-US" altLang="zh-CN"/>
            </a:fld>
            <a:endParaRPr lang="en-US" altLang="zh-CN"/>
          </a:p>
        </p:txBody>
      </p:sp>
      <p:sp>
        <p:nvSpPr>
          <p:cNvPr id="117779"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pPr lvl="0"/>
            <a:r>
              <a:rPr lang="zh-CN" altLang="en-US" noProof="0" smtClean="0"/>
              <a:t>单击此处编辑母版标题样式</a:t>
            </a:r>
            <a:endParaRPr lang="zh-CN" altLang="en-US" noProof="0" smtClean="0"/>
          </a:p>
        </p:txBody>
      </p:sp>
      <p:sp>
        <p:nvSpPr>
          <p:cNvPr id="117780" name="Rectangle 20"/>
          <p:cNvSpPr>
            <a:spLocks noGrp="1" noChangeArrowheads="1"/>
          </p:cNvSpPr>
          <p:nvPr>
            <p:ph type="subTitle" idx="1" hasCustomPrompt="1"/>
          </p:nvPr>
        </p:nvSpPr>
        <p:spPr>
          <a:xfrm>
            <a:off x="2971800" y="4267200"/>
            <a:ext cx="6019800" cy="1752600"/>
          </a:xfrm>
        </p:spPr>
        <p:txBody>
          <a:bodyPr/>
          <a:lstStyle>
            <a:lvl1pPr marL="0" indent="0">
              <a:buFont typeface="Wingdings" panose="05000000000000000000" pitchFamily="2" charset="2"/>
              <a:buNone/>
              <a:defRPr sz="3400"/>
            </a:lvl1pPr>
          </a:lstStyle>
          <a:p>
            <a:pPr lvl="0"/>
            <a:r>
              <a:rPr lang="zh-CN" altLang="en-US" noProof="0" smtClean="0"/>
              <a:t>单击以编辑母版副标题样式</a:t>
            </a:r>
            <a:endParaRPr lang="zh-CN" altLang="en-US" noProof="0" smtClean="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页脚占位符 3"/>
          <p:cNvSpPr>
            <a:spLocks noGrp="1"/>
          </p:cNvSpPr>
          <p:nvPr>
            <p:ph type="ftr" sz="quarter" idx="10"/>
          </p:nvPr>
        </p:nvSpPr>
        <p:spPr/>
        <p:txBody>
          <a:bodyPr/>
          <a:lstStyle>
            <a:lvl1pPr>
              <a:defRPr/>
            </a:lvl1pPr>
          </a:lstStyle>
          <a:p>
            <a:endParaRPr lang="en-US" altLang="zh-CN"/>
          </a:p>
        </p:txBody>
      </p:sp>
      <p:sp>
        <p:nvSpPr>
          <p:cNvPr id="5" name="灯片编号占位符 4"/>
          <p:cNvSpPr>
            <a:spLocks noGrp="1"/>
          </p:cNvSpPr>
          <p:nvPr>
            <p:ph type="sldNum" sz="quarter" idx="11"/>
          </p:nvPr>
        </p:nvSpPr>
        <p:spPr/>
        <p:txBody>
          <a:bodyPr/>
          <a:lstStyle>
            <a:lvl1pPr>
              <a:defRPr/>
            </a:lvl1pPr>
          </a:lstStyle>
          <a:p>
            <a:fld id="{E8C6F77B-FC2A-46B3-9A7F-5A3F55324FD2}" type="slidenum">
              <a:rPr lang="en-US" altLang="zh-CN"/>
            </a:fld>
            <a:endParaRPr lang="en-US" altLang="zh-CN"/>
          </a:p>
        </p:txBody>
      </p:sp>
      <p:sp>
        <p:nvSpPr>
          <p:cNvPr id="6" name="日期占位符 5"/>
          <p:cNvSpPr>
            <a:spLocks noGrp="1"/>
          </p:cNvSpPr>
          <p:nvPr>
            <p:ph type="dt" sz="half" idx="12"/>
          </p:nvPr>
        </p:nvSpPr>
        <p:spPr/>
        <p:txBody>
          <a:bodyPr/>
          <a:lstStyle>
            <a:lvl1pPr>
              <a:defRPr/>
            </a:lvl1pPr>
          </a:lstStyle>
          <a:p>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编辑母版文本样式</a:t>
            </a:r>
            <a:endParaRPr lang="zh-CN" altLang="en-US" smtClean="0"/>
          </a:p>
        </p:txBody>
      </p:sp>
      <p:sp>
        <p:nvSpPr>
          <p:cNvPr id="4" name="页脚占位符 3"/>
          <p:cNvSpPr>
            <a:spLocks noGrp="1"/>
          </p:cNvSpPr>
          <p:nvPr>
            <p:ph type="ftr" sz="quarter" idx="10"/>
          </p:nvPr>
        </p:nvSpPr>
        <p:spPr/>
        <p:txBody>
          <a:bodyPr/>
          <a:lstStyle>
            <a:lvl1pPr>
              <a:defRPr/>
            </a:lvl1pPr>
          </a:lstStyle>
          <a:p>
            <a:endParaRPr lang="en-US" altLang="zh-CN"/>
          </a:p>
        </p:txBody>
      </p:sp>
      <p:sp>
        <p:nvSpPr>
          <p:cNvPr id="5" name="灯片编号占位符 4"/>
          <p:cNvSpPr>
            <a:spLocks noGrp="1"/>
          </p:cNvSpPr>
          <p:nvPr>
            <p:ph type="sldNum" sz="quarter" idx="11"/>
          </p:nvPr>
        </p:nvSpPr>
        <p:spPr/>
        <p:txBody>
          <a:bodyPr/>
          <a:lstStyle>
            <a:lvl1pPr>
              <a:defRPr/>
            </a:lvl1pPr>
          </a:lstStyle>
          <a:p>
            <a:fld id="{6621BFF3-8017-42BE-8F7D-AF6EA819D508}" type="slidenum">
              <a:rPr lang="en-US" altLang="zh-CN"/>
            </a:fld>
            <a:endParaRPr lang="en-US" altLang="zh-CN"/>
          </a:p>
        </p:txBody>
      </p:sp>
      <p:sp>
        <p:nvSpPr>
          <p:cNvPr id="6" name="日期占位符 5"/>
          <p:cNvSpPr>
            <a:spLocks noGrp="1"/>
          </p:cNvSpPr>
          <p:nvPr>
            <p:ph type="dt" sz="half" idx="12"/>
          </p:nvPr>
        </p:nvSpPr>
        <p:spPr/>
        <p:txBody>
          <a:bodyPr/>
          <a:lstStyle>
            <a:lvl1pPr>
              <a:defRPr/>
            </a:lvl1pPr>
          </a:lstStyle>
          <a:p>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457200" y="1981200"/>
            <a:ext cx="4038600" cy="3886200"/>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4648200" y="1981200"/>
            <a:ext cx="4038600" cy="3886200"/>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页脚占位符 4"/>
          <p:cNvSpPr>
            <a:spLocks noGrp="1"/>
          </p:cNvSpPr>
          <p:nvPr>
            <p:ph type="ftr" sz="quarter" idx="10"/>
          </p:nvPr>
        </p:nvSpPr>
        <p:spPr/>
        <p:txBody>
          <a:bodyPr/>
          <a:lstStyle>
            <a:lvl1pPr>
              <a:defRPr/>
            </a:lvl1pPr>
          </a:lstStyle>
          <a:p>
            <a:endParaRPr lang="en-US" altLang="zh-CN"/>
          </a:p>
        </p:txBody>
      </p:sp>
      <p:sp>
        <p:nvSpPr>
          <p:cNvPr id="6" name="灯片编号占位符 5"/>
          <p:cNvSpPr>
            <a:spLocks noGrp="1"/>
          </p:cNvSpPr>
          <p:nvPr>
            <p:ph type="sldNum" sz="quarter" idx="11"/>
          </p:nvPr>
        </p:nvSpPr>
        <p:spPr/>
        <p:txBody>
          <a:bodyPr/>
          <a:lstStyle>
            <a:lvl1pPr>
              <a:defRPr/>
            </a:lvl1pPr>
          </a:lstStyle>
          <a:p>
            <a:fld id="{AFAE6ADD-7924-451F-9B16-32D97F8F002B}" type="slidenum">
              <a:rPr lang="en-US" altLang="zh-CN"/>
            </a:fld>
            <a:endParaRPr lang="en-US" altLang="zh-CN"/>
          </a:p>
        </p:txBody>
      </p:sp>
      <p:sp>
        <p:nvSpPr>
          <p:cNvPr id="7" name="日期占位符 6"/>
          <p:cNvSpPr>
            <a:spLocks noGrp="1"/>
          </p:cNvSpPr>
          <p:nvPr>
            <p:ph type="dt" sz="half" idx="12"/>
          </p:nvPr>
        </p:nvSpPr>
        <p:spPr/>
        <p:txBody>
          <a:bodyPr/>
          <a:lstStyle>
            <a:lvl1pPr>
              <a:defRPr/>
            </a:lvl1pPr>
          </a:lstStyle>
          <a:p>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630238" y="2505075"/>
            <a:ext cx="3868737"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4629150" y="2505075"/>
            <a:ext cx="3887788"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页脚占位符 6"/>
          <p:cNvSpPr>
            <a:spLocks noGrp="1"/>
          </p:cNvSpPr>
          <p:nvPr>
            <p:ph type="ftr" sz="quarter" idx="10"/>
          </p:nvPr>
        </p:nvSpPr>
        <p:spPr/>
        <p:txBody>
          <a:bodyPr/>
          <a:lstStyle>
            <a:lvl1pPr>
              <a:defRPr/>
            </a:lvl1pPr>
          </a:lstStyle>
          <a:p>
            <a:endParaRPr lang="en-US" altLang="zh-CN"/>
          </a:p>
        </p:txBody>
      </p:sp>
      <p:sp>
        <p:nvSpPr>
          <p:cNvPr id="8" name="灯片编号占位符 7"/>
          <p:cNvSpPr>
            <a:spLocks noGrp="1"/>
          </p:cNvSpPr>
          <p:nvPr>
            <p:ph type="sldNum" sz="quarter" idx="11"/>
          </p:nvPr>
        </p:nvSpPr>
        <p:spPr/>
        <p:txBody>
          <a:bodyPr/>
          <a:lstStyle>
            <a:lvl1pPr>
              <a:defRPr/>
            </a:lvl1pPr>
          </a:lstStyle>
          <a:p>
            <a:fld id="{93B21878-BE7B-4AB8-B1AF-82C1B536C661}" type="slidenum">
              <a:rPr lang="en-US" altLang="zh-CN"/>
            </a:fld>
            <a:endParaRPr lang="en-US" altLang="zh-CN"/>
          </a:p>
        </p:txBody>
      </p:sp>
      <p:sp>
        <p:nvSpPr>
          <p:cNvPr id="9" name="日期占位符 8"/>
          <p:cNvSpPr>
            <a:spLocks noGrp="1"/>
          </p:cNvSpPr>
          <p:nvPr>
            <p:ph type="dt" sz="half" idx="12"/>
          </p:nvPr>
        </p:nvSpPr>
        <p:spPr/>
        <p:txBody>
          <a:bodyPr/>
          <a:lstStyle>
            <a:lvl1pPr>
              <a:defRPr/>
            </a:lvl1pPr>
          </a:lstStyle>
          <a:p>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页脚占位符 2"/>
          <p:cNvSpPr>
            <a:spLocks noGrp="1"/>
          </p:cNvSpPr>
          <p:nvPr>
            <p:ph type="ftr" sz="quarter" idx="10"/>
          </p:nvPr>
        </p:nvSpPr>
        <p:spPr/>
        <p:txBody>
          <a:bodyPr/>
          <a:lstStyle>
            <a:lvl1pPr>
              <a:defRPr/>
            </a:lvl1pPr>
          </a:lstStyle>
          <a:p>
            <a:endParaRPr lang="en-US" altLang="zh-CN"/>
          </a:p>
        </p:txBody>
      </p:sp>
      <p:sp>
        <p:nvSpPr>
          <p:cNvPr id="4" name="灯片编号占位符 3"/>
          <p:cNvSpPr>
            <a:spLocks noGrp="1"/>
          </p:cNvSpPr>
          <p:nvPr>
            <p:ph type="sldNum" sz="quarter" idx="11"/>
          </p:nvPr>
        </p:nvSpPr>
        <p:spPr/>
        <p:txBody>
          <a:bodyPr/>
          <a:lstStyle>
            <a:lvl1pPr>
              <a:defRPr/>
            </a:lvl1pPr>
          </a:lstStyle>
          <a:p>
            <a:fld id="{255A77C2-0283-457E-881F-D35C05B17A43}" type="slidenum">
              <a:rPr lang="en-US" altLang="zh-CN"/>
            </a:fld>
            <a:endParaRPr lang="en-US" altLang="zh-CN"/>
          </a:p>
        </p:txBody>
      </p:sp>
      <p:sp>
        <p:nvSpPr>
          <p:cNvPr id="5" name="日期占位符 4"/>
          <p:cNvSpPr>
            <a:spLocks noGrp="1"/>
          </p:cNvSpPr>
          <p:nvPr>
            <p:ph type="dt" sz="half" idx="12"/>
          </p:nvPr>
        </p:nvSpPr>
        <p:spPr/>
        <p:txBody>
          <a:bodyPr/>
          <a:lstStyle>
            <a:lvl1pPr>
              <a:defRPr/>
            </a:lvl1pPr>
          </a:lstStyle>
          <a:p>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endParaRPr lang="en-US" altLang="zh-CN"/>
          </a:p>
        </p:txBody>
      </p:sp>
      <p:sp>
        <p:nvSpPr>
          <p:cNvPr id="3" name="灯片编号占位符 2"/>
          <p:cNvSpPr>
            <a:spLocks noGrp="1"/>
          </p:cNvSpPr>
          <p:nvPr>
            <p:ph type="sldNum" sz="quarter" idx="11"/>
          </p:nvPr>
        </p:nvSpPr>
        <p:spPr/>
        <p:txBody>
          <a:bodyPr/>
          <a:lstStyle>
            <a:lvl1pPr>
              <a:defRPr/>
            </a:lvl1pPr>
          </a:lstStyle>
          <a:p>
            <a:fld id="{6623F876-6FFB-44E2-8D5A-F58384717CBE}" type="slidenum">
              <a:rPr lang="en-US" altLang="zh-CN"/>
            </a:fld>
            <a:endParaRPr lang="en-US" altLang="zh-CN"/>
          </a:p>
        </p:txBody>
      </p:sp>
      <p:sp>
        <p:nvSpPr>
          <p:cNvPr id="4" name="日期占位符 3"/>
          <p:cNvSpPr>
            <a:spLocks noGrp="1"/>
          </p:cNvSpPr>
          <p:nvPr>
            <p:ph type="dt" sz="half" idx="12"/>
          </p:nvPr>
        </p:nvSpPr>
        <p:spPr/>
        <p:txBody>
          <a:bodyPr/>
          <a:lstStyle>
            <a:lvl1pPr>
              <a:defRPr/>
            </a:lvl1pPr>
          </a:lstStyle>
          <a:p>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页脚占位符 4"/>
          <p:cNvSpPr>
            <a:spLocks noGrp="1"/>
          </p:cNvSpPr>
          <p:nvPr>
            <p:ph type="ftr" sz="quarter" idx="10"/>
          </p:nvPr>
        </p:nvSpPr>
        <p:spPr/>
        <p:txBody>
          <a:bodyPr/>
          <a:lstStyle>
            <a:lvl1pPr>
              <a:defRPr/>
            </a:lvl1pPr>
          </a:lstStyle>
          <a:p>
            <a:endParaRPr lang="en-US" altLang="zh-CN"/>
          </a:p>
        </p:txBody>
      </p:sp>
      <p:sp>
        <p:nvSpPr>
          <p:cNvPr id="6" name="灯片编号占位符 5"/>
          <p:cNvSpPr>
            <a:spLocks noGrp="1"/>
          </p:cNvSpPr>
          <p:nvPr>
            <p:ph type="sldNum" sz="quarter" idx="11"/>
          </p:nvPr>
        </p:nvSpPr>
        <p:spPr/>
        <p:txBody>
          <a:bodyPr/>
          <a:lstStyle>
            <a:lvl1pPr>
              <a:defRPr/>
            </a:lvl1pPr>
          </a:lstStyle>
          <a:p>
            <a:fld id="{AAAE7363-1FC9-4188-929E-EBDF54ED1781}" type="slidenum">
              <a:rPr lang="en-US" altLang="zh-CN"/>
            </a:fld>
            <a:endParaRPr lang="en-US" altLang="zh-CN"/>
          </a:p>
        </p:txBody>
      </p:sp>
      <p:sp>
        <p:nvSpPr>
          <p:cNvPr id="7" name="日期占位符 6"/>
          <p:cNvSpPr>
            <a:spLocks noGrp="1"/>
          </p:cNvSpPr>
          <p:nvPr>
            <p:ph type="dt" sz="half" idx="12"/>
          </p:nvPr>
        </p:nvSpPr>
        <p:spPr/>
        <p:txBody>
          <a:bodyPr/>
          <a:lstStyle>
            <a:lvl1pPr>
              <a:defRPr/>
            </a:lvl1pPr>
          </a:lstStyle>
          <a:p>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zh-CN" altLang="en-US"/>
          </a:p>
        </p:txBody>
      </p:sp>
      <p:sp>
        <p:nvSpPr>
          <p:cNvPr id="4" name="文本占位符 3"/>
          <p:cNvSpPr>
            <a:spLocks noGrp="1"/>
          </p:cNvSpPr>
          <p:nvPr>
            <p:ph type="body" sz="half" idx="2" hasCustomPrompt="1"/>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页脚占位符 4"/>
          <p:cNvSpPr>
            <a:spLocks noGrp="1"/>
          </p:cNvSpPr>
          <p:nvPr>
            <p:ph type="ftr" sz="quarter" idx="10"/>
          </p:nvPr>
        </p:nvSpPr>
        <p:spPr/>
        <p:txBody>
          <a:bodyPr/>
          <a:lstStyle>
            <a:lvl1pPr>
              <a:defRPr/>
            </a:lvl1pPr>
          </a:lstStyle>
          <a:p>
            <a:endParaRPr lang="en-US" altLang="zh-CN"/>
          </a:p>
        </p:txBody>
      </p:sp>
      <p:sp>
        <p:nvSpPr>
          <p:cNvPr id="6" name="灯片编号占位符 5"/>
          <p:cNvSpPr>
            <a:spLocks noGrp="1"/>
          </p:cNvSpPr>
          <p:nvPr>
            <p:ph type="sldNum" sz="quarter" idx="11"/>
          </p:nvPr>
        </p:nvSpPr>
        <p:spPr/>
        <p:txBody>
          <a:bodyPr/>
          <a:lstStyle>
            <a:lvl1pPr>
              <a:defRPr/>
            </a:lvl1pPr>
          </a:lstStyle>
          <a:p>
            <a:fld id="{15E5250A-5485-4226-BDA5-A37139A97128}" type="slidenum">
              <a:rPr lang="en-US" altLang="zh-CN"/>
            </a:fld>
            <a:endParaRPr lang="en-US" altLang="zh-CN"/>
          </a:p>
        </p:txBody>
      </p:sp>
      <p:sp>
        <p:nvSpPr>
          <p:cNvPr id="7" name="日期占位符 6"/>
          <p:cNvSpPr>
            <a:spLocks noGrp="1"/>
          </p:cNvSpPr>
          <p:nvPr>
            <p:ph type="dt" sz="half" idx="12"/>
          </p:nvPr>
        </p:nvSpPr>
        <p:spPr/>
        <p:txBody>
          <a:bodyPr/>
          <a:lstStyle>
            <a:lvl1pPr>
              <a:defRPr/>
            </a:lvl1pPr>
          </a:lstStyle>
          <a:p>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页脚占位符 3"/>
          <p:cNvSpPr>
            <a:spLocks noGrp="1"/>
          </p:cNvSpPr>
          <p:nvPr>
            <p:ph type="ftr" sz="quarter" idx="10"/>
          </p:nvPr>
        </p:nvSpPr>
        <p:spPr/>
        <p:txBody>
          <a:bodyPr/>
          <a:lstStyle>
            <a:lvl1pPr>
              <a:defRPr/>
            </a:lvl1pPr>
          </a:lstStyle>
          <a:p>
            <a:endParaRPr lang="en-US" altLang="zh-CN"/>
          </a:p>
        </p:txBody>
      </p:sp>
      <p:sp>
        <p:nvSpPr>
          <p:cNvPr id="5" name="灯片编号占位符 4"/>
          <p:cNvSpPr>
            <a:spLocks noGrp="1"/>
          </p:cNvSpPr>
          <p:nvPr>
            <p:ph type="sldNum" sz="quarter" idx="11"/>
          </p:nvPr>
        </p:nvSpPr>
        <p:spPr/>
        <p:txBody>
          <a:bodyPr/>
          <a:lstStyle>
            <a:lvl1pPr>
              <a:defRPr/>
            </a:lvl1pPr>
          </a:lstStyle>
          <a:p>
            <a:fld id="{598FE9CB-6B2E-4FB3-98C3-2BE94701EEF0}" type="slidenum">
              <a:rPr lang="en-US" altLang="zh-CN"/>
            </a:fld>
            <a:endParaRPr lang="en-US" altLang="zh-CN"/>
          </a:p>
        </p:txBody>
      </p:sp>
      <p:sp>
        <p:nvSpPr>
          <p:cNvPr id="6" name="日期占位符 5"/>
          <p:cNvSpPr>
            <a:spLocks noGrp="1"/>
          </p:cNvSpPr>
          <p:nvPr>
            <p:ph type="dt" sz="half" idx="12"/>
          </p:nvPr>
        </p:nvSpPr>
        <p:spPr/>
        <p:txBody>
          <a:bodyPr/>
          <a:lstStyle>
            <a:lvl1pPr>
              <a:defRPr/>
            </a:lvl1pPr>
          </a:lstStyle>
          <a:p>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457200"/>
            <a:ext cx="2057400" cy="54102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457200" y="457200"/>
            <a:ext cx="6019800" cy="5410200"/>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页脚占位符 3"/>
          <p:cNvSpPr>
            <a:spLocks noGrp="1"/>
          </p:cNvSpPr>
          <p:nvPr>
            <p:ph type="ftr" sz="quarter" idx="10"/>
          </p:nvPr>
        </p:nvSpPr>
        <p:spPr/>
        <p:txBody>
          <a:bodyPr/>
          <a:lstStyle>
            <a:lvl1pPr>
              <a:defRPr/>
            </a:lvl1pPr>
          </a:lstStyle>
          <a:p>
            <a:endParaRPr lang="en-US" altLang="zh-CN"/>
          </a:p>
        </p:txBody>
      </p:sp>
      <p:sp>
        <p:nvSpPr>
          <p:cNvPr id="5" name="灯片编号占位符 4"/>
          <p:cNvSpPr>
            <a:spLocks noGrp="1"/>
          </p:cNvSpPr>
          <p:nvPr>
            <p:ph type="sldNum" sz="quarter" idx="11"/>
          </p:nvPr>
        </p:nvSpPr>
        <p:spPr/>
        <p:txBody>
          <a:bodyPr/>
          <a:lstStyle>
            <a:lvl1pPr>
              <a:defRPr/>
            </a:lvl1pPr>
          </a:lstStyle>
          <a:p>
            <a:fld id="{97D75EEE-5945-4C70-BD7C-E69C956CF947}" type="slidenum">
              <a:rPr lang="en-US" altLang="zh-CN"/>
            </a:fld>
            <a:endParaRPr lang="en-US" altLang="zh-CN"/>
          </a:p>
        </p:txBody>
      </p:sp>
      <p:sp>
        <p:nvSpPr>
          <p:cNvPr id="6" name="日期占位符 5"/>
          <p:cNvSpPr>
            <a:spLocks noGrp="1"/>
          </p:cNvSpPr>
          <p:nvPr>
            <p:ph type="dt" sz="half" idx="12"/>
          </p:nvPr>
        </p:nvSpPr>
        <p:spPr/>
        <p:txBody>
          <a:bodyPr/>
          <a:lstStyle>
            <a:lvl1pPr>
              <a:defRPr/>
            </a:lvl1pPr>
          </a:lstStyle>
          <a:p>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ctr">
              <a:defRPr sz="1200"/>
            </a:lvl1pPr>
          </a:lstStyle>
          <a:p>
            <a:endParaRPr lang="en-US" altLang="zh-CN"/>
          </a:p>
        </p:txBody>
      </p:sp>
      <p:sp>
        <p:nvSpPr>
          <p:cNvPr id="116739" name="Rectangle 3"/>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a:defRPr sz="1200">
                <a:latin typeface="Arial Black" panose="020B0A04020102020204" pitchFamily="34" charset="0"/>
              </a:defRPr>
            </a:lvl1pPr>
          </a:lstStyle>
          <a:p>
            <a:fld id="{1DBEC388-8B38-48CD-8806-CFB0A1AEBF61}" type="slidenum">
              <a:rPr lang="en-US" altLang="zh-CN"/>
            </a:fld>
            <a:endParaRPr lang="en-US" altLang="zh-CN"/>
          </a:p>
        </p:txBody>
      </p:sp>
      <p:grpSp>
        <p:nvGrpSpPr>
          <p:cNvPr id="116740" name="Group 4"/>
          <p:cNvGrpSpPr/>
          <p:nvPr/>
        </p:nvGrpSpPr>
        <p:grpSpPr bwMode="auto">
          <a:xfrm>
            <a:off x="0" y="0"/>
            <a:ext cx="9144000" cy="546100"/>
            <a:chOff x="0" y="0"/>
            <a:chExt cx="5760" cy="344"/>
          </a:xfrm>
        </p:grpSpPr>
        <p:sp>
          <p:nvSpPr>
            <p:cNvPr id="116741"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sz="2400">
                <a:latin typeface="Times New Roman" panose="02020603050405020304" pitchFamily="18" charset="0"/>
              </a:endParaRPr>
            </a:p>
          </p:txBody>
        </p:sp>
        <p:sp>
          <p:nvSpPr>
            <p:cNvPr id="116742"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6743" name="Rectangle 7"/>
            <p:cNvSpPr>
              <a:spLocks noChangeArrowheads="1"/>
            </p:cNvSpPr>
            <p:nvPr/>
          </p:nvSpPr>
          <p:spPr bwMode="auto">
            <a:xfrm>
              <a:off x="258" y="85"/>
              <a:ext cx="87" cy="8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hlink"/>
                </a:solidFill>
              </a:endParaRPr>
            </a:p>
          </p:txBody>
        </p:sp>
        <p:sp>
          <p:nvSpPr>
            <p:cNvPr id="116744" name="Rectangle 8"/>
            <p:cNvSpPr>
              <a:spLocks noChangeArrowheads="1"/>
            </p:cNvSpPr>
            <p:nvPr/>
          </p:nvSpPr>
          <p:spPr bwMode="auto">
            <a:xfrm>
              <a:off x="345" y="0"/>
              <a:ext cx="88"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hlink"/>
                </a:solidFill>
              </a:endParaRPr>
            </a:p>
          </p:txBody>
        </p:sp>
        <p:sp>
          <p:nvSpPr>
            <p:cNvPr id="116745" name="Rectangle 9"/>
            <p:cNvSpPr>
              <a:spLocks noChangeArrowheads="1"/>
            </p:cNvSpPr>
            <p:nvPr/>
          </p:nvSpPr>
          <p:spPr bwMode="auto">
            <a:xfrm>
              <a:off x="345" y="85"/>
              <a:ext cx="88" cy="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accent2"/>
                </a:solidFill>
              </a:endParaRPr>
            </a:p>
          </p:txBody>
        </p:sp>
        <p:sp>
          <p:nvSpPr>
            <p:cNvPr id="116746" name="Rectangle 10"/>
            <p:cNvSpPr>
              <a:spLocks noChangeArrowheads="1"/>
            </p:cNvSpPr>
            <p:nvPr/>
          </p:nvSpPr>
          <p:spPr bwMode="auto">
            <a:xfrm>
              <a:off x="173" y="173"/>
              <a:ext cx="86"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hlink"/>
                </a:solidFill>
              </a:endParaRPr>
            </a:p>
          </p:txBody>
        </p:sp>
        <p:sp>
          <p:nvSpPr>
            <p:cNvPr id="116747" name="Rectangle 11"/>
            <p:cNvSpPr>
              <a:spLocks noChangeArrowheads="1"/>
            </p:cNvSpPr>
            <p:nvPr/>
          </p:nvSpPr>
          <p:spPr bwMode="auto">
            <a:xfrm>
              <a:off x="83" y="86"/>
              <a:ext cx="89" cy="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6748" name="Rectangle 12"/>
            <p:cNvSpPr>
              <a:spLocks noChangeArrowheads="1"/>
            </p:cNvSpPr>
            <p:nvPr/>
          </p:nvSpPr>
          <p:spPr bwMode="auto">
            <a:xfrm>
              <a:off x="258" y="171"/>
              <a:ext cx="87" cy="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accent2"/>
                </a:solidFill>
              </a:endParaRPr>
            </a:p>
          </p:txBody>
        </p:sp>
        <p:sp>
          <p:nvSpPr>
            <p:cNvPr id="116749" name="Rectangle 13"/>
            <p:cNvSpPr>
              <a:spLocks noChangeArrowheads="1"/>
            </p:cNvSpPr>
            <p:nvPr/>
          </p:nvSpPr>
          <p:spPr bwMode="auto">
            <a:xfrm>
              <a:off x="173" y="258"/>
              <a:ext cx="86" cy="8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accent2"/>
                </a:solidFill>
              </a:endParaRPr>
            </a:p>
          </p:txBody>
        </p:sp>
      </p:grpSp>
      <p:sp>
        <p:nvSpPr>
          <p:cNvPr id="116750" name="Rectangle 14"/>
          <p:cNvSpPr>
            <a:spLocks noGrp="1" noChangeArrowheads="1"/>
          </p:cNvSpPr>
          <p:nvPr>
            <p:ph type="title"/>
          </p:nvPr>
        </p:nvSpPr>
        <p:spPr bwMode="auto">
          <a:xfrm>
            <a:off x="457200" y="457200"/>
            <a:ext cx="8229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116751" name="Rectangle 15"/>
          <p:cNvSpPr>
            <a:spLocks noGrp="1" noChangeArrowheads="1"/>
          </p:cNvSpPr>
          <p:nvPr>
            <p:ph type="body" idx="1"/>
          </p:nvPr>
        </p:nvSpPr>
        <p:spPr bwMode="auto">
          <a:xfrm>
            <a:off x="457200" y="1981200"/>
            <a:ext cx="82296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116752" name="Rectangle 16"/>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defRPr sz="1200"/>
            </a:lvl1pPr>
          </a:lstStyle>
          <a:p>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spcBef>
          <a:spcPct val="0"/>
        </a:spcBef>
        <a:spcAft>
          <a:spcPct val="0"/>
        </a:spcAft>
        <a:defRPr sz="4400" kern="1200">
          <a:solidFill>
            <a:schemeClr val="tx1"/>
          </a:solidFill>
          <a:latin typeface="+mj-lt"/>
          <a:ea typeface="+mj-ea"/>
          <a:cs typeface="+mj-cs"/>
        </a:defRPr>
      </a:lvl1pPr>
      <a:lvl2pPr algn="l" rtl="0" eaLnBrk="1" fontAlgn="base" hangingPunct="1">
        <a:spcBef>
          <a:spcPct val="0"/>
        </a:spcBef>
        <a:spcAft>
          <a:spcPct val="0"/>
        </a:spcAft>
        <a:defRPr sz="4400">
          <a:solidFill>
            <a:schemeClr val="tx1"/>
          </a:solidFill>
          <a:latin typeface="Arial" panose="020B0604020202020204" pitchFamily="34" charset="0"/>
          <a:ea typeface="宋体" panose="02010600030101010101" pitchFamily="2" charset="-122"/>
        </a:defRPr>
      </a:lvl2pPr>
      <a:lvl3pPr algn="l" rtl="0" eaLnBrk="1" fontAlgn="base" hangingPunct="1">
        <a:spcBef>
          <a:spcPct val="0"/>
        </a:spcBef>
        <a:spcAft>
          <a:spcPct val="0"/>
        </a:spcAft>
        <a:defRPr sz="4400">
          <a:solidFill>
            <a:schemeClr val="tx1"/>
          </a:solidFill>
          <a:latin typeface="Arial" panose="020B0604020202020204" pitchFamily="34" charset="0"/>
          <a:ea typeface="宋体" panose="02010600030101010101" pitchFamily="2" charset="-122"/>
        </a:defRPr>
      </a:lvl3pPr>
      <a:lvl4pPr algn="l" rtl="0" eaLnBrk="1" fontAlgn="base" hangingPunct="1">
        <a:spcBef>
          <a:spcPct val="0"/>
        </a:spcBef>
        <a:spcAft>
          <a:spcPct val="0"/>
        </a:spcAft>
        <a:defRPr sz="4400">
          <a:solidFill>
            <a:schemeClr val="tx1"/>
          </a:solidFill>
          <a:latin typeface="Arial" panose="020B0604020202020204" pitchFamily="34" charset="0"/>
          <a:ea typeface="宋体" panose="02010600030101010101" pitchFamily="2" charset="-122"/>
        </a:defRPr>
      </a:lvl4pPr>
      <a:lvl5pPr algn="l" rtl="0" eaLnBrk="1" fontAlgn="base" hangingPunct="1">
        <a:spcBef>
          <a:spcPct val="0"/>
        </a:spcBef>
        <a:spcAft>
          <a:spcPct val="0"/>
        </a:spcAft>
        <a:defRPr sz="4400">
          <a:solidFill>
            <a:schemeClr val="tx1"/>
          </a:solidFill>
          <a:latin typeface="Arial" panose="020B0604020202020204" pitchFamily="34" charset="0"/>
          <a:ea typeface="宋体" panose="02010600030101010101" pitchFamily="2" charset="-122"/>
        </a:defRPr>
      </a:lvl5pPr>
      <a:lvl6pPr marL="457200" algn="l" rtl="0" eaLnBrk="1" fontAlgn="base" hangingPunct="1">
        <a:spcBef>
          <a:spcPct val="0"/>
        </a:spcBef>
        <a:spcAft>
          <a:spcPct val="0"/>
        </a:spcAft>
        <a:defRPr sz="4400">
          <a:solidFill>
            <a:schemeClr val="tx1"/>
          </a:solidFill>
          <a:latin typeface="Arial" panose="020B0604020202020204" pitchFamily="34" charset="0"/>
          <a:ea typeface="宋体" panose="02010600030101010101" pitchFamily="2" charset="-122"/>
        </a:defRPr>
      </a:lvl6pPr>
      <a:lvl7pPr marL="914400" algn="l" rtl="0" eaLnBrk="1" fontAlgn="base" hangingPunct="1">
        <a:spcBef>
          <a:spcPct val="0"/>
        </a:spcBef>
        <a:spcAft>
          <a:spcPct val="0"/>
        </a:spcAft>
        <a:defRPr sz="4400">
          <a:solidFill>
            <a:schemeClr val="tx1"/>
          </a:solidFill>
          <a:latin typeface="Arial" panose="020B0604020202020204" pitchFamily="34" charset="0"/>
          <a:ea typeface="宋体" panose="02010600030101010101" pitchFamily="2" charset="-122"/>
        </a:defRPr>
      </a:lvl7pPr>
      <a:lvl8pPr marL="1371600" algn="l" rtl="0" eaLnBrk="1" fontAlgn="base" hangingPunct="1">
        <a:spcBef>
          <a:spcPct val="0"/>
        </a:spcBef>
        <a:spcAft>
          <a:spcPct val="0"/>
        </a:spcAft>
        <a:defRPr sz="4400">
          <a:solidFill>
            <a:schemeClr val="tx1"/>
          </a:solidFill>
          <a:latin typeface="Arial" panose="020B0604020202020204" pitchFamily="34" charset="0"/>
          <a:ea typeface="宋体" panose="02010600030101010101" pitchFamily="2" charset="-122"/>
        </a:defRPr>
      </a:lvl8pPr>
      <a:lvl9pPr marL="1828800" algn="l" rtl="0" eaLnBrk="1" fontAlgn="base" hangingPunct="1">
        <a:spcBef>
          <a:spcPct val="0"/>
        </a:spcBef>
        <a:spcAft>
          <a:spcPct val="0"/>
        </a:spcAft>
        <a:defRPr sz="4400">
          <a:solidFill>
            <a:schemeClr val="tx1"/>
          </a:solidFill>
          <a:latin typeface="Arial" panose="020B0604020202020204" pitchFamily="34" charset="0"/>
          <a:ea typeface="宋体" panose="02010600030101010101" pitchFamily="2" charset="-122"/>
        </a:defRPr>
      </a:lvl9pPr>
    </p:titleStyle>
    <p:bodyStyle>
      <a:lvl1pPr marL="342900" indent="-342900" algn="l" rtl="0" eaLnBrk="1" fontAlgn="base" hangingPunct="1">
        <a:spcBef>
          <a:spcPct val="20000"/>
        </a:spcBef>
        <a:spcAft>
          <a:spcPct val="0"/>
        </a:spcAft>
        <a:buClr>
          <a:schemeClr val="bg2"/>
        </a:buClr>
        <a:buSzPct val="75000"/>
        <a:buFont typeface="Wingdings" panose="05000000000000000000" pitchFamily="2" charset="2"/>
        <a:buChar char="n"/>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2"/>
        </a:buClr>
        <a:buSzPct val="80000"/>
        <a:buFont typeface="Wingdings" panose="05000000000000000000" pitchFamily="2" charset="2"/>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bg2"/>
        </a:buClr>
        <a:buSzPct val="65000"/>
        <a:buFont typeface="Wingdings" panose="05000000000000000000" pitchFamily="2" charset="2"/>
        <a:buChar char="n"/>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2"/>
        </a:buClr>
        <a:buSzPct val="70000"/>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bg2"/>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hyperlink" Target="https://icgi2020.lis-lab.fr/" TargetMode="External"/><Relationship Id="rId1" Type="http://schemas.openxmlformats.org/officeDocument/2006/relationships/hyperlink" Target="https://grammarlearning.org/" TargetMode="Externa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8.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1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18.pn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4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2.xml"/><Relationship Id="rId3" Type="http://schemas.openxmlformats.org/officeDocument/2006/relationships/image" Target="../media/image21.png"/><Relationship Id="rId2" Type="http://schemas.microsoft.com/office/2007/relationships/hdphoto" Target="../media/image23.wdp"/><Relationship Id="rId1" Type="http://schemas.openxmlformats.org/officeDocument/2006/relationships/image" Target="../media/image2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zh-CN" altLang="en-US" sz="4400" dirty="0" smtClean="0"/>
              <a:t>文法推断在计算语言学中的应用：以状态归并算法为例</a:t>
            </a:r>
            <a:endParaRPr lang="zh-CN" altLang="zh-CN" sz="4400" dirty="0"/>
          </a:p>
        </p:txBody>
      </p:sp>
      <p:sp>
        <p:nvSpPr>
          <p:cNvPr id="2051" name="Rectangle 3"/>
          <p:cNvSpPr>
            <a:spLocks noGrp="1" noChangeArrowheads="1"/>
          </p:cNvSpPr>
          <p:nvPr>
            <p:ph type="subTitle" idx="1"/>
          </p:nvPr>
        </p:nvSpPr>
        <p:spPr>
          <a:xfrm>
            <a:off x="6228184" y="5517232"/>
            <a:ext cx="2475384" cy="934616"/>
          </a:xfrm>
        </p:spPr>
        <p:txBody>
          <a:bodyPr/>
          <a:lstStyle/>
          <a:p>
            <a:pPr algn="r"/>
            <a:r>
              <a:rPr lang="zh-CN" altLang="en-US" sz="2400" dirty="0" smtClean="0"/>
              <a:t>北京大学中文系</a:t>
            </a:r>
            <a:endParaRPr lang="zh-CN" altLang="zh-CN"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内容</a:t>
            </a:r>
            <a:endParaRPr lang="zh-CN" altLang="en-US" dirty="0"/>
          </a:p>
        </p:txBody>
      </p:sp>
      <p:sp>
        <p:nvSpPr>
          <p:cNvPr id="3" name="内容占位符 2"/>
          <p:cNvSpPr>
            <a:spLocks noGrp="1"/>
          </p:cNvSpPr>
          <p:nvPr>
            <p:ph idx="1"/>
          </p:nvPr>
        </p:nvSpPr>
        <p:spPr>
          <a:xfrm>
            <a:off x="457200" y="1981200"/>
            <a:ext cx="8507288" cy="3886200"/>
          </a:xfrm>
        </p:spPr>
        <p:txBody>
          <a:bodyPr/>
          <a:lstStyle/>
          <a:p>
            <a:pPr marL="514350" indent="-514350">
              <a:buFont typeface="+mj-lt"/>
              <a:buAutoNum type="arabicPeriod"/>
            </a:pPr>
            <a:r>
              <a:rPr lang="zh-CN" altLang="en-US" dirty="0" smtClean="0"/>
              <a:t>文法推断的定义</a:t>
            </a:r>
            <a:endParaRPr lang="en-US" altLang="zh-CN" dirty="0" smtClean="0"/>
          </a:p>
          <a:p>
            <a:pPr marL="514350" indent="-514350">
              <a:buFont typeface="+mj-lt"/>
              <a:buAutoNum type="arabicPeriod"/>
            </a:pPr>
            <a:r>
              <a:rPr lang="en-US" altLang="zh-CN" dirty="0" smtClean="0"/>
              <a:t>Grammatical Inference for Computational Linguistics</a:t>
            </a:r>
            <a:r>
              <a:rPr lang="zh-CN" altLang="en-US" dirty="0" smtClean="0"/>
              <a:t>（</a:t>
            </a:r>
            <a:r>
              <a:rPr lang="en-US" altLang="zh-CN" dirty="0" smtClean="0"/>
              <a:t>2015</a:t>
            </a:r>
            <a:r>
              <a:rPr lang="zh-CN" altLang="en-US" dirty="0" smtClean="0"/>
              <a:t>）书评</a:t>
            </a:r>
            <a:endParaRPr lang="en-US" altLang="zh-CN" dirty="0" smtClean="0"/>
          </a:p>
          <a:p>
            <a:pPr marL="514350" indent="-514350">
              <a:buFont typeface="+mj-lt"/>
              <a:buAutoNum type="arabicPeriod"/>
            </a:pPr>
            <a:r>
              <a:rPr lang="zh-CN" altLang="en-US" dirty="0" smtClean="0"/>
              <a:t>状态归并算法和 </a:t>
            </a:r>
            <a:r>
              <a:rPr lang="en-US" altLang="zh-CN" dirty="0" smtClean="0"/>
              <a:t>RPNI </a:t>
            </a:r>
            <a:r>
              <a:rPr lang="zh-CN" altLang="en-US" dirty="0" smtClean="0"/>
              <a:t>算法介绍：以识别</a:t>
            </a:r>
            <a:r>
              <a:rPr lang="en-US" altLang="zh-CN" dirty="0" err="1" smtClean="0"/>
              <a:t>Pintupi</a:t>
            </a:r>
            <a:r>
              <a:rPr lang="zh-CN" altLang="en-US" dirty="0" smtClean="0"/>
              <a:t>语中的词重音结构为例</a:t>
            </a:r>
            <a:endParaRPr lang="en-US" altLang="zh-CN"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200" dirty="0" smtClean="0"/>
              <a:t>文法推断（</a:t>
            </a:r>
            <a:r>
              <a:rPr lang="en-US" altLang="zh-CN" sz="3200" dirty="0" smtClean="0"/>
              <a:t>Grammatical Inference</a:t>
            </a:r>
            <a:r>
              <a:rPr lang="zh-CN" altLang="en-US" sz="3200" dirty="0" smtClean="0"/>
              <a:t>）的定义</a:t>
            </a:r>
            <a:endParaRPr lang="zh-CN" altLang="en-US" sz="3200" dirty="0"/>
          </a:p>
        </p:txBody>
      </p:sp>
      <p:sp>
        <p:nvSpPr>
          <p:cNvPr id="3" name="内容占位符 2"/>
          <p:cNvSpPr>
            <a:spLocks noGrp="1"/>
          </p:cNvSpPr>
          <p:nvPr>
            <p:ph idx="1"/>
          </p:nvPr>
        </p:nvSpPr>
        <p:spPr/>
        <p:txBody>
          <a:bodyPr/>
          <a:lstStyle/>
          <a:p>
            <a:r>
              <a:rPr lang="zh-CN" altLang="en-US" sz="2400" dirty="0" smtClean="0"/>
              <a:t>文法推断</a:t>
            </a:r>
            <a:r>
              <a:rPr lang="zh-CN" altLang="en-US" sz="2400" dirty="0"/>
              <a:t>属于形式语言的归纳学习问题，它研究如何</a:t>
            </a:r>
            <a:r>
              <a:rPr lang="zh-CN" altLang="en-US" sz="2400" dirty="0" smtClean="0"/>
              <a:t>从给定的字符串集合中自动通过归纳推断得到</a:t>
            </a:r>
            <a:r>
              <a:rPr lang="zh-CN" altLang="en-US" sz="2400" dirty="0"/>
              <a:t>描述该字符串集合</a:t>
            </a:r>
            <a:r>
              <a:rPr lang="zh-CN" altLang="en-US" sz="2400" dirty="0" smtClean="0"/>
              <a:t>的</a:t>
            </a:r>
            <a:r>
              <a:rPr lang="zh-CN" altLang="en-US" sz="2400" dirty="0"/>
              <a:t>语法</a:t>
            </a:r>
            <a:r>
              <a:rPr lang="zh-CN" altLang="en-US" sz="2400" dirty="0" smtClean="0"/>
              <a:t>定义。</a:t>
            </a:r>
            <a:endParaRPr lang="en-US" altLang="zh-CN" sz="2400" dirty="0" smtClean="0"/>
          </a:p>
          <a:p>
            <a:r>
              <a:rPr lang="zh-CN" altLang="en-US" sz="2400" dirty="0"/>
              <a:t>所得到的</a:t>
            </a:r>
            <a:r>
              <a:rPr lang="zh-CN" altLang="en-US" sz="2400" dirty="0" smtClean="0"/>
              <a:t>语法定义除了</a:t>
            </a:r>
            <a:r>
              <a:rPr lang="zh-CN" altLang="en-US" sz="2400" dirty="0"/>
              <a:t>能描述给定的有限样本集外，还能描述那些虽不在给定样本集内但却与给定样本集在某种意义上有同样</a:t>
            </a:r>
            <a:r>
              <a:rPr lang="zh-CN" altLang="en-US" sz="2400" dirty="0" smtClean="0"/>
              <a:t>性质（属于</a:t>
            </a:r>
            <a:r>
              <a:rPr lang="zh-CN" altLang="en-US" sz="2400" dirty="0"/>
              <a:t>同</a:t>
            </a:r>
            <a:r>
              <a:rPr lang="zh-CN" altLang="en-US" sz="2400" dirty="0" smtClean="0"/>
              <a:t>一类）的</a:t>
            </a:r>
            <a:r>
              <a:rPr lang="zh-CN" altLang="en-US" sz="2400" dirty="0"/>
              <a:t>模式，从而可以</a:t>
            </a:r>
            <a:r>
              <a:rPr lang="zh-CN" altLang="en-US" sz="2400" dirty="0" smtClean="0"/>
              <a:t>用训练得到的语法对新的输入字符串进行分析，以</a:t>
            </a:r>
            <a:r>
              <a:rPr lang="zh-CN" altLang="en-US" sz="2400" dirty="0"/>
              <a:t>达到识别的目的。</a:t>
            </a:r>
            <a:endParaRPr lang="zh-CN" altLang="en-US" sz="2400" dirty="0"/>
          </a:p>
          <a:p>
            <a:r>
              <a:rPr lang="zh-CN" altLang="en-US" sz="2400" dirty="0"/>
              <a:t>文法推断过程就是对模式类进行描述的过程，它的正确性在很大程度上决定于</a:t>
            </a:r>
            <a:r>
              <a:rPr lang="zh-CN" altLang="en-US" sz="2400" b="1" dirty="0">
                <a:solidFill>
                  <a:srgbClr val="FF0000"/>
                </a:solidFill>
              </a:rPr>
              <a:t>所给样本集的完备性</a:t>
            </a:r>
            <a:r>
              <a:rPr lang="zh-CN" altLang="en-US" sz="2400" dirty="0"/>
              <a:t>和</a:t>
            </a:r>
            <a:r>
              <a:rPr lang="zh-CN" altLang="en-US" sz="2400" b="1" dirty="0">
                <a:solidFill>
                  <a:srgbClr val="FF0000"/>
                </a:solidFill>
              </a:rPr>
              <a:t>人们对模式</a:t>
            </a:r>
            <a:r>
              <a:rPr lang="zh-CN" altLang="en-US" sz="2400" b="1" dirty="0" smtClean="0">
                <a:solidFill>
                  <a:srgbClr val="FF0000"/>
                </a:solidFill>
              </a:rPr>
              <a:t>性质的了解程度</a:t>
            </a:r>
            <a:r>
              <a:rPr lang="zh-CN" altLang="en-US" sz="2400" dirty="0" smtClean="0"/>
              <a:t>。</a:t>
            </a:r>
            <a:endParaRPr lang="en-US" altLang="zh-CN" sz="24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200" dirty="0" smtClean="0"/>
              <a:t>文法推断（</a:t>
            </a:r>
            <a:r>
              <a:rPr lang="en-US" altLang="zh-CN" sz="3200" dirty="0" smtClean="0"/>
              <a:t>Grammatical Inference</a:t>
            </a:r>
            <a:r>
              <a:rPr lang="zh-CN" altLang="en-US" sz="3200" dirty="0" smtClean="0"/>
              <a:t>）的定义</a:t>
            </a:r>
            <a:endParaRPr lang="zh-CN" altLang="en-US" sz="3200" dirty="0"/>
          </a:p>
        </p:txBody>
      </p:sp>
      <p:sp>
        <p:nvSpPr>
          <p:cNvPr id="3" name="内容占位符 2"/>
          <p:cNvSpPr>
            <a:spLocks noGrp="1"/>
          </p:cNvSpPr>
          <p:nvPr>
            <p:ph idx="1"/>
          </p:nvPr>
        </p:nvSpPr>
        <p:spPr/>
        <p:txBody>
          <a:bodyPr/>
          <a:lstStyle/>
          <a:p>
            <a:r>
              <a:rPr lang="zh-CN" altLang="en-US" sz="2400" dirty="0" smtClean="0"/>
              <a:t>从</a:t>
            </a:r>
            <a:r>
              <a:rPr lang="zh-CN" altLang="en-US" sz="2400" dirty="0"/>
              <a:t>广义上讲，文法推断也属于机器学习的范畴</a:t>
            </a:r>
            <a:r>
              <a:rPr lang="zh-CN" altLang="en-US" sz="2400" dirty="0" smtClean="0"/>
              <a:t>。两者</a:t>
            </a:r>
            <a:r>
              <a:rPr lang="zh-CN" altLang="en-US" sz="2400" dirty="0"/>
              <a:t>的共同之处都是</a:t>
            </a:r>
            <a:r>
              <a:rPr lang="zh-CN" altLang="en-US" sz="2400" b="1" dirty="0">
                <a:solidFill>
                  <a:srgbClr val="FF0000"/>
                </a:solidFill>
              </a:rPr>
              <a:t>从有限的经验数据自动学习知识</a:t>
            </a:r>
            <a:r>
              <a:rPr lang="zh-CN" altLang="en-US" sz="2400" dirty="0"/>
              <a:t>，尝试找到一种隐藏在样本数据背后的模式</a:t>
            </a:r>
            <a:r>
              <a:rPr lang="zh-CN" altLang="en-US" sz="2400" dirty="0" smtClean="0"/>
              <a:t>。</a:t>
            </a:r>
            <a:endParaRPr lang="en-US" altLang="zh-CN" sz="2400" dirty="0" smtClean="0"/>
          </a:p>
          <a:p>
            <a:r>
              <a:rPr lang="zh-CN" altLang="en-US" sz="2400" dirty="0" smtClean="0"/>
              <a:t>机器学习</a:t>
            </a:r>
            <a:r>
              <a:rPr lang="zh-CN" altLang="en-US" sz="2400" dirty="0"/>
              <a:t>的处理对象是数值型数据，学习结果是对数据分类和回归分析；文法推断的处理对象是字符序列，学习结果是</a:t>
            </a:r>
            <a:r>
              <a:rPr lang="zh-CN" altLang="en-US" sz="2400" b="1" dirty="0">
                <a:solidFill>
                  <a:srgbClr val="FF0000"/>
                </a:solidFill>
              </a:rPr>
              <a:t>生成字符序列的形式文法</a:t>
            </a:r>
            <a:r>
              <a:rPr lang="zh-CN" altLang="en-US" sz="2400" dirty="0" smtClean="0"/>
              <a:t>。（</a:t>
            </a:r>
            <a:r>
              <a:rPr lang="en-US" altLang="zh-CN" sz="2400" dirty="0" smtClean="0"/>
              <a:t>The user wants more than a black box</a:t>
            </a:r>
            <a:r>
              <a:rPr lang="zh-CN" altLang="en-US" sz="2400" dirty="0" smtClean="0"/>
              <a:t>）</a:t>
            </a:r>
            <a:endParaRPr lang="en-US" altLang="zh-CN" sz="2800" dirty="0" smtClean="0"/>
          </a:p>
          <a:p>
            <a:pPr marL="0" indent="0">
              <a:buNone/>
            </a:pPr>
            <a:endParaRPr lang="zh-CN" altLang="en-US"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200" dirty="0" smtClean="0"/>
              <a:t>文法推断（</a:t>
            </a:r>
            <a:r>
              <a:rPr lang="en-US" altLang="zh-CN" sz="3200" dirty="0" smtClean="0"/>
              <a:t>Grammatical Inference</a:t>
            </a:r>
            <a:r>
              <a:rPr lang="zh-CN" altLang="en-US" sz="3200" dirty="0" smtClean="0"/>
              <a:t>）的定义</a:t>
            </a:r>
            <a:endParaRPr lang="zh-CN" altLang="en-US" sz="3200" dirty="0"/>
          </a:p>
        </p:txBody>
      </p:sp>
      <p:sp>
        <p:nvSpPr>
          <p:cNvPr id="3" name="内容占位符 2"/>
          <p:cNvSpPr>
            <a:spLocks noGrp="1"/>
          </p:cNvSpPr>
          <p:nvPr>
            <p:ph idx="1"/>
          </p:nvPr>
        </p:nvSpPr>
        <p:spPr/>
        <p:txBody>
          <a:bodyPr/>
          <a:lstStyle/>
          <a:p>
            <a:r>
              <a:rPr lang="zh-CN" altLang="en-US" sz="2800" dirty="0" smtClean="0"/>
              <a:t>文法推断领域有自己的学术组织（</a:t>
            </a:r>
            <a:r>
              <a:rPr lang="en-US" altLang="zh-CN" sz="2800" dirty="0" smtClean="0"/>
              <a:t>International Community interested in Grammatical Inference</a:t>
            </a:r>
            <a:r>
              <a:rPr lang="zh-CN" altLang="en-US" sz="2800" dirty="0" smtClean="0"/>
              <a:t>：</a:t>
            </a:r>
            <a:r>
              <a:rPr lang="en-US" altLang="zh-CN" sz="2800" dirty="0" smtClean="0">
                <a:hlinkClick r:id="rId1"/>
              </a:rPr>
              <a:t>https://grammarlearning.org/</a:t>
            </a:r>
            <a:r>
              <a:rPr lang="zh-CN" altLang="en-US" sz="2800" dirty="0" smtClean="0"/>
              <a:t>）和两年一度的学术会议 </a:t>
            </a:r>
            <a:r>
              <a:rPr lang="en-US" altLang="zh-CN" sz="2800" dirty="0" smtClean="0"/>
              <a:t>International Conference on Grammar Inference</a:t>
            </a:r>
            <a:r>
              <a:rPr lang="zh-CN" altLang="en-US" sz="2800" dirty="0" smtClean="0"/>
              <a:t>（</a:t>
            </a:r>
            <a:r>
              <a:rPr lang="en-US" altLang="zh-CN" sz="2800" dirty="0" smtClean="0"/>
              <a:t>ICGI</a:t>
            </a:r>
            <a:r>
              <a:rPr lang="zh-CN" altLang="en-US" sz="2800" dirty="0" smtClean="0"/>
              <a:t>），从</a:t>
            </a:r>
            <a:r>
              <a:rPr lang="en-US" altLang="zh-CN" sz="2800" dirty="0" smtClean="0"/>
              <a:t>1993</a:t>
            </a:r>
            <a:r>
              <a:rPr lang="zh-CN" altLang="en-US" sz="2800" dirty="0" smtClean="0"/>
              <a:t>年至今已召开</a:t>
            </a:r>
            <a:r>
              <a:rPr lang="en-US" altLang="zh-CN" sz="2800" dirty="0" smtClean="0"/>
              <a:t>14</a:t>
            </a:r>
            <a:r>
              <a:rPr lang="zh-CN" altLang="en-US" sz="2800" dirty="0" smtClean="0"/>
              <a:t>届。</a:t>
            </a:r>
            <a:endParaRPr lang="en-US" altLang="zh-CN" sz="2800" dirty="0" smtClean="0"/>
          </a:p>
          <a:p>
            <a:endParaRPr lang="en-US" altLang="zh-CN" sz="2800" dirty="0" smtClean="0"/>
          </a:p>
          <a:p>
            <a:r>
              <a:rPr lang="en-US" altLang="zh-CN" sz="2800" dirty="0" smtClean="0"/>
              <a:t>ICGI 2020</a:t>
            </a:r>
            <a:r>
              <a:rPr lang="zh-CN" altLang="en-US" sz="2800" dirty="0" smtClean="0"/>
              <a:t>将于</a:t>
            </a:r>
            <a:r>
              <a:rPr lang="en-US" altLang="zh-CN" sz="2800" dirty="0" smtClean="0"/>
              <a:t>2020</a:t>
            </a:r>
            <a:r>
              <a:rPr lang="zh-CN" altLang="en-US" sz="2800" dirty="0" smtClean="0"/>
              <a:t>年</a:t>
            </a:r>
            <a:r>
              <a:rPr lang="en-US" altLang="zh-CN" sz="2800" dirty="0" smtClean="0"/>
              <a:t>8</a:t>
            </a:r>
            <a:r>
              <a:rPr lang="zh-CN" altLang="en-US" sz="2800" dirty="0" smtClean="0"/>
              <a:t>月</a:t>
            </a:r>
            <a:r>
              <a:rPr lang="en-US" altLang="zh-CN" sz="2800" dirty="0" smtClean="0"/>
              <a:t>26-28</a:t>
            </a:r>
            <a:r>
              <a:rPr lang="zh-CN" altLang="en-US" sz="2800" dirty="0" smtClean="0"/>
              <a:t>日在美国纽约举办：</a:t>
            </a:r>
            <a:r>
              <a:rPr lang="en-US" altLang="zh-CN" sz="2800" dirty="0" smtClean="0">
                <a:hlinkClick r:id="rId2"/>
              </a:rPr>
              <a:t>https://icgi2020.lis-lab.fr/</a:t>
            </a:r>
            <a:endParaRPr lang="en-US" altLang="zh-CN" sz="2800" dirty="0" smtClean="0"/>
          </a:p>
          <a:p>
            <a:endParaRPr lang="en-US" altLang="zh-CN" sz="28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200" dirty="0" smtClean="0"/>
              <a:t>Grammatical Inference for Computational Linguistics</a:t>
            </a:r>
            <a:r>
              <a:rPr lang="zh-CN" altLang="en-US" sz="3200" dirty="0" smtClean="0"/>
              <a:t>（</a:t>
            </a:r>
            <a:r>
              <a:rPr lang="en-US" altLang="zh-CN" sz="3200" dirty="0" smtClean="0"/>
              <a:t>2015</a:t>
            </a:r>
            <a:r>
              <a:rPr lang="zh-CN" altLang="en-US" sz="3200" dirty="0" smtClean="0"/>
              <a:t>）书评</a:t>
            </a:r>
            <a:endParaRPr lang="zh-CN" altLang="en-US" sz="3200" dirty="0"/>
          </a:p>
        </p:txBody>
      </p:sp>
      <p:sp>
        <p:nvSpPr>
          <p:cNvPr id="3" name="内容占位符 2"/>
          <p:cNvSpPr>
            <a:spLocks noGrp="1"/>
          </p:cNvSpPr>
          <p:nvPr>
            <p:ph idx="1"/>
          </p:nvPr>
        </p:nvSpPr>
        <p:spPr>
          <a:xfrm>
            <a:off x="457200" y="1981200"/>
            <a:ext cx="8435280" cy="3886200"/>
          </a:xfrm>
        </p:spPr>
        <p:txBody>
          <a:bodyPr/>
          <a:lstStyle/>
          <a:p>
            <a:r>
              <a:rPr lang="zh-CN" altLang="en-US" sz="2100" dirty="0" smtClean="0"/>
              <a:t>本书作者是</a:t>
            </a:r>
            <a:r>
              <a:rPr lang="en-US" altLang="zh-CN" sz="2100" dirty="0" smtClean="0"/>
              <a:t>Colin de la </a:t>
            </a:r>
            <a:r>
              <a:rPr lang="en-US" altLang="zh-CN" sz="2100" dirty="0" err="1" smtClean="0"/>
              <a:t>Higuera</a:t>
            </a:r>
            <a:r>
              <a:rPr lang="zh-CN" altLang="en-US" sz="2100" dirty="0" smtClean="0"/>
              <a:t>（法国南特大学）</a:t>
            </a:r>
            <a:r>
              <a:rPr lang="en-US" altLang="zh-CN" sz="2100" dirty="0" smtClean="0"/>
              <a:t>Jeffrey Heinz</a:t>
            </a:r>
            <a:r>
              <a:rPr lang="zh-CN" altLang="en-US" sz="2100" dirty="0" smtClean="0"/>
              <a:t>（美国特拉华大学）和</a:t>
            </a:r>
            <a:r>
              <a:rPr lang="en-US" altLang="zh-CN" sz="2100" dirty="0" smtClean="0"/>
              <a:t>Menno van </a:t>
            </a:r>
            <a:r>
              <a:rPr lang="en-US" altLang="zh-CN" sz="2100" dirty="0" err="1" smtClean="0"/>
              <a:t>Zaanen</a:t>
            </a:r>
            <a:r>
              <a:rPr lang="zh-CN" altLang="en-US" sz="2100" dirty="0" smtClean="0"/>
              <a:t>（</a:t>
            </a:r>
            <a:r>
              <a:rPr lang="zh-CN" altLang="en-US" sz="2100" dirty="0"/>
              <a:t>荷兰蒂尔堡大学</a:t>
            </a:r>
            <a:r>
              <a:rPr lang="zh-CN" altLang="en-US" sz="2100" dirty="0" smtClean="0"/>
              <a:t>）。</a:t>
            </a:r>
            <a:endParaRPr lang="en-US" altLang="zh-CN" sz="2100" dirty="0" smtClean="0"/>
          </a:p>
          <a:p>
            <a:r>
              <a:rPr lang="zh-CN" altLang="en-US" sz="2100" dirty="0" smtClean="0"/>
              <a:t>前两</a:t>
            </a:r>
            <a:r>
              <a:rPr lang="zh-CN" altLang="en-US" sz="2100" dirty="0"/>
              <a:t>位</a:t>
            </a:r>
            <a:r>
              <a:rPr lang="zh-CN" altLang="en-US" sz="2100" dirty="0" smtClean="0"/>
              <a:t>学者各自另著有</a:t>
            </a:r>
            <a:r>
              <a:rPr lang="en-US" altLang="zh-CN" sz="2100" dirty="0" smtClean="0"/>
              <a:t>Grammatical Inference: Learning Automata and Grammars</a:t>
            </a:r>
            <a:r>
              <a:rPr lang="zh-CN" altLang="en-US" sz="2100" dirty="0" smtClean="0"/>
              <a:t>（</a:t>
            </a:r>
            <a:r>
              <a:rPr lang="en-US" altLang="zh-CN" sz="2100" dirty="0" smtClean="0"/>
              <a:t>2010</a:t>
            </a:r>
            <a:r>
              <a:rPr lang="zh-CN" altLang="en-US" sz="2100" dirty="0" smtClean="0"/>
              <a:t>）和</a:t>
            </a:r>
            <a:r>
              <a:rPr lang="en-US" altLang="zh-CN" sz="2100" dirty="0" smtClean="0"/>
              <a:t>Topics in Grammatical Inference</a:t>
            </a:r>
            <a:r>
              <a:rPr lang="zh-CN" altLang="en-US" sz="2100" dirty="0" smtClean="0"/>
              <a:t>（</a:t>
            </a:r>
            <a:r>
              <a:rPr lang="en-US" altLang="zh-CN" sz="2100" dirty="0" smtClean="0"/>
              <a:t>2016</a:t>
            </a:r>
            <a:r>
              <a:rPr lang="zh-CN" altLang="en-US" sz="2100" dirty="0" smtClean="0"/>
              <a:t>），分别为文法推断领域的入门教材和进阶论文集。</a:t>
            </a:r>
            <a:endParaRPr lang="en-US" altLang="zh-CN" sz="2100" dirty="0" smtClean="0"/>
          </a:p>
        </p:txBody>
      </p:sp>
      <p:pic>
        <p:nvPicPr>
          <p:cNvPr id="4" name="图片 3"/>
          <p:cNvPicPr>
            <a:picLocks noChangeAspect="1"/>
          </p:cNvPicPr>
          <p:nvPr/>
        </p:nvPicPr>
        <p:blipFill>
          <a:blip r:embed="rId1"/>
          <a:stretch>
            <a:fillRect/>
          </a:stretch>
        </p:blipFill>
        <p:spPr>
          <a:xfrm>
            <a:off x="950156" y="3902514"/>
            <a:ext cx="2304256" cy="2789032"/>
          </a:xfrm>
          <a:prstGeom prst="rect">
            <a:avLst/>
          </a:prstGeom>
        </p:spPr>
      </p:pic>
      <p:pic>
        <p:nvPicPr>
          <p:cNvPr id="5" name="图片 4"/>
          <p:cNvPicPr>
            <a:picLocks noChangeAspect="1"/>
          </p:cNvPicPr>
          <p:nvPr/>
        </p:nvPicPr>
        <p:blipFill>
          <a:blip r:embed="rId2"/>
          <a:stretch>
            <a:fillRect/>
          </a:stretch>
        </p:blipFill>
        <p:spPr>
          <a:xfrm>
            <a:off x="3985214" y="3929815"/>
            <a:ext cx="1944216" cy="2792273"/>
          </a:xfrm>
          <a:prstGeom prst="rect">
            <a:avLst/>
          </a:prstGeom>
        </p:spPr>
      </p:pic>
      <p:pic>
        <p:nvPicPr>
          <p:cNvPr id="6" name="图片 5"/>
          <p:cNvPicPr>
            <a:picLocks noChangeAspect="1"/>
          </p:cNvPicPr>
          <p:nvPr/>
        </p:nvPicPr>
        <p:blipFill>
          <a:blip r:embed="rId3"/>
          <a:stretch>
            <a:fillRect/>
          </a:stretch>
        </p:blipFill>
        <p:spPr>
          <a:xfrm>
            <a:off x="6660232" y="3902514"/>
            <a:ext cx="1651595" cy="2819574"/>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200" dirty="0" smtClean="0"/>
              <a:t>Grammatical Inference for Computational Linguistics</a:t>
            </a:r>
            <a:r>
              <a:rPr lang="zh-CN" altLang="en-US" sz="3200" dirty="0" smtClean="0"/>
              <a:t>（</a:t>
            </a:r>
            <a:r>
              <a:rPr lang="en-US" altLang="zh-CN" sz="3200" dirty="0" smtClean="0"/>
              <a:t>2015</a:t>
            </a:r>
            <a:r>
              <a:rPr lang="zh-CN" altLang="en-US" sz="3200" dirty="0" smtClean="0"/>
              <a:t>）书评</a:t>
            </a:r>
            <a:endParaRPr lang="zh-CN" altLang="en-US" sz="3200" dirty="0"/>
          </a:p>
        </p:txBody>
      </p:sp>
      <p:sp>
        <p:nvSpPr>
          <p:cNvPr id="3" name="内容占位符 2"/>
          <p:cNvSpPr>
            <a:spLocks noGrp="1"/>
          </p:cNvSpPr>
          <p:nvPr>
            <p:ph idx="1"/>
          </p:nvPr>
        </p:nvSpPr>
        <p:spPr/>
        <p:txBody>
          <a:bodyPr/>
          <a:lstStyle/>
          <a:p>
            <a:r>
              <a:rPr lang="zh-CN" altLang="en-US" sz="2800" dirty="0" smtClean="0"/>
              <a:t>相较另外两本专著，</a:t>
            </a:r>
            <a:r>
              <a:rPr lang="en-US" altLang="zh-CN" sz="2800" dirty="0" smtClean="0"/>
              <a:t> Grammatical Inference for Computational Linguistics</a:t>
            </a:r>
            <a:r>
              <a:rPr lang="zh-CN" altLang="en-US" sz="2800" dirty="0" smtClean="0"/>
              <a:t>不是一部自足（</a:t>
            </a:r>
            <a:r>
              <a:rPr lang="en-US" altLang="zh-CN" sz="2800" dirty="0" smtClean="0"/>
              <a:t>self-contained</a:t>
            </a:r>
            <a:r>
              <a:rPr lang="zh-CN" altLang="en-US" sz="2800" dirty="0" smtClean="0"/>
              <a:t>）的专著，而更像一本文献综述，透彻地理解其中的内容需要大量文法推断和自动机领域的背景知识（不过其中涉及的语言学知识都非常简单）。</a:t>
            </a:r>
            <a:endParaRPr lang="en-US" altLang="zh-CN" sz="2800" dirty="0" smtClean="0"/>
          </a:p>
          <a:p>
            <a:r>
              <a:rPr lang="zh-CN" altLang="en-US" sz="2800" dirty="0" smtClean="0"/>
              <a:t>鉴于此，本次报告的第二部分只简述全书的内容结构和主要结论。</a:t>
            </a:r>
            <a:endParaRPr lang="zh-CN" altLang="en-US"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200" dirty="0" smtClean="0"/>
              <a:t>全书结构</a:t>
            </a:r>
            <a:endParaRPr lang="en-US" altLang="zh-CN" sz="3200" dirty="0" smtClean="0"/>
          </a:p>
        </p:txBody>
      </p:sp>
      <p:sp>
        <p:nvSpPr>
          <p:cNvPr id="3" name="内容占位符 2"/>
          <p:cNvSpPr>
            <a:spLocks noGrp="1"/>
          </p:cNvSpPr>
          <p:nvPr>
            <p:ph idx="1"/>
          </p:nvPr>
        </p:nvSpPr>
        <p:spPr/>
        <p:txBody>
          <a:bodyPr/>
          <a:lstStyle/>
          <a:p>
            <a:pPr marL="514350" indent="-514350">
              <a:buAutoNum type="arabicPeriod"/>
            </a:pPr>
            <a:r>
              <a:rPr lang="en-US" altLang="zh-CN" sz="2800" dirty="0" smtClean="0"/>
              <a:t>Studying Learning</a:t>
            </a:r>
            <a:endParaRPr lang="en-US" altLang="zh-CN" sz="2800" dirty="0"/>
          </a:p>
          <a:p>
            <a:r>
              <a:rPr lang="zh-CN" altLang="en-US" sz="2800" dirty="0" smtClean="0"/>
              <a:t>第一章介绍</a:t>
            </a:r>
            <a:r>
              <a:rPr lang="en-US" altLang="zh-CN" sz="2800" dirty="0" smtClean="0"/>
              <a:t>GI</a:t>
            </a:r>
            <a:r>
              <a:rPr lang="zh-CN" altLang="en-US" sz="2800" dirty="0" smtClean="0"/>
              <a:t>的背景，所关心的问题和解决问题的主要途径。章末简要介绍了相关的离散数学知识。</a:t>
            </a:r>
            <a:endParaRPr lang="en-US" altLang="zh-CN" sz="2800" dirty="0" smtClean="0"/>
          </a:p>
          <a:p>
            <a:pPr marL="514350" indent="-514350">
              <a:buFont typeface="+mj-lt"/>
              <a:buAutoNum type="arabicPeriod" startAt="2"/>
            </a:pPr>
            <a:r>
              <a:rPr lang="en-US" altLang="zh-CN" sz="2800" dirty="0" smtClean="0"/>
              <a:t>Formal Learning</a:t>
            </a:r>
            <a:endParaRPr lang="en-US" altLang="zh-CN" sz="2800" dirty="0"/>
          </a:p>
          <a:p>
            <a:r>
              <a:rPr lang="zh-CN" altLang="en-US" sz="2800" dirty="0" smtClean="0"/>
              <a:t>第二章介绍了四种学习过程（</a:t>
            </a:r>
            <a:r>
              <a:rPr lang="en-US" altLang="zh-CN" sz="2800" dirty="0" smtClean="0"/>
              <a:t>Batch/Online/Active/Interactive Learning</a:t>
            </a:r>
            <a:r>
              <a:rPr lang="zh-CN" altLang="en-US" sz="2800" dirty="0" smtClean="0"/>
              <a:t>）和可学习性（</a:t>
            </a:r>
            <a:r>
              <a:rPr lang="en-US" altLang="zh-CN" sz="2800" dirty="0" smtClean="0"/>
              <a:t>Learnability</a:t>
            </a:r>
            <a:r>
              <a:rPr lang="zh-CN" altLang="en-US" sz="2800" dirty="0" smtClean="0"/>
              <a:t>），并举例说明了几类形式模型的性质，包括</a:t>
            </a:r>
            <a:r>
              <a:rPr lang="en-US" altLang="zh-CN" sz="2800" dirty="0" smtClean="0"/>
              <a:t>DFA</a:t>
            </a:r>
            <a:r>
              <a:rPr lang="zh-CN" altLang="en-US" sz="2800" dirty="0" smtClean="0"/>
              <a:t>、</a:t>
            </a:r>
            <a:r>
              <a:rPr lang="en-US" altLang="zh-CN" sz="2800" dirty="0" smtClean="0"/>
              <a:t>NFA</a:t>
            </a:r>
            <a:r>
              <a:rPr lang="zh-CN" altLang="en-US" sz="2800" dirty="0" smtClean="0"/>
              <a:t>、</a:t>
            </a:r>
            <a:r>
              <a:rPr lang="en-US" altLang="zh-CN" sz="2800" dirty="0" smtClean="0"/>
              <a:t>FST</a:t>
            </a:r>
            <a:r>
              <a:rPr lang="zh-CN" altLang="en-US" sz="2800" dirty="0" smtClean="0"/>
              <a:t>、</a:t>
            </a:r>
            <a:r>
              <a:rPr lang="en-US" altLang="zh-CN" sz="2800" dirty="0" smtClean="0"/>
              <a:t>HMM</a:t>
            </a:r>
            <a:r>
              <a:rPr lang="zh-CN" altLang="en-US" sz="2800" dirty="0" smtClean="0"/>
              <a:t>、</a:t>
            </a:r>
            <a:r>
              <a:rPr lang="en-US" altLang="zh-CN" sz="2800" dirty="0" smtClean="0"/>
              <a:t>CFG</a:t>
            </a:r>
            <a:r>
              <a:rPr lang="zh-CN" altLang="en-US" sz="2800" dirty="0" smtClean="0"/>
              <a:t>等等。</a:t>
            </a:r>
            <a:endParaRPr lang="en-US" altLang="zh-CN" sz="28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700808"/>
            <a:ext cx="8229600" cy="3886200"/>
          </a:xfrm>
        </p:spPr>
        <p:txBody>
          <a:bodyPr/>
          <a:lstStyle/>
          <a:p>
            <a:pPr marL="514350" indent="-514350">
              <a:buFont typeface="+mj-lt"/>
              <a:buAutoNum type="arabicPeriod" startAt="3"/>
            </a:pPr>
            <a:r>
              <a:rPr lang="en-US" altLang="zh-CN" sz="2800" dirty="0" smtClean="0"/>
              <a:t>Learning Regular Languages</a:t>
            </a:r>
            <a:endParaRPr lang="en-US" altLang="zh-CN" sz="2800" dirty="0"/>
          </a:p>
          <a:p>
            <a:r>
              <a:rPr lang="zh-CN" altLang="en-US" sz="2800" dirty="0" smtClean="0"/>
              <a:t>第三章以音系规律自动发现为应用背景，介绍用有限状态自动机进行文法推断的算法，包括运用正例进行学习的状态归并算法和同时运用正例和负例进行学习的</a:t>
            </a:r>
            <a:r>
              <a:rPr lang="en-US" altLang="zh-CN" sz="2800" dirty="0" smtClean="0"/>
              <a:t>RPNI</a:t>
            </a:r>
            <a:r>
              <a:rPr lang="zh-CN" altLang="en-US" sz="2800" dirty="0" smtClean="0"/>
              <a:t>算法。</a:t>
            </a:r>
            <a:endParaRPr lang="en-US" altLang="zh-CN" sz="2800" dirty="0" smtClean="0"/>
          </a:p>
          <a:p>
            <a:r>
              <a:rPr lang="zh-CN" altLang="en-US" sz="2800" dirty="0" smtClean="0"/>
              <a:t>本章还介绍了正则关系（</a:t>
            </a:r>
            <a:r>
              <a:rPr lang="en-US" altLang="zh-CN" sz="2800" dirty="0" smtClean="0"/>
              <a:t>Regular Relation</a:t>
            </a:r>
            <a:r>
              <a:rPr lang="zh-CN" altLang="en-US" sz="2800" dirty="0" smtClean="0"/>
              <a:t>）的学习问题和概率正则文法的学习问题，后者又分为待学习的自动机是确定性的且结构已知、待学习的自动机是确定性的但结构未知以及待学习的自动机是非确定性的且结构未知三种情况，学习困难程度由易到难。</a:t>
            </a:r>
            <a:endParaRPr lang="en-US" altLang="zh-CN" sz="2800" dirty="0" smtClean="0"/>
          </a:p>
        </p:txBody>
      </p:sp>
      <p:sp>
        <p:nvSpPr>
          <p:cNvPr id="6" name="标题 1"/>
          <p:cNvSpPr>
            <a:spLocks noGrp="1"/>
          </p:cNvSpPr>
          <p:nvPr>
            <p:ph type="title"/>
          </p:nvPr>
        </p:nvSpPr>
        <p:spPr>
          <a:xfrm>
            <a:off x="457200" y="457200"/>
            <a:ext cx="8229600" cy="1371600"/>
          </a:xfrm>
        </p:spPr>
        <p:txBody>
          <a:bodyPr/>
          <a:lstStyle/>
          <a:p>
            <a:r>
              <a:rPr lang="zh-CN" altLang="en-US" sz="3200" dirty="0" smtClean="0"/>
              <a:t>全书结构</a:t>
            </a:r>
            <a:endParaRPr lang="en-US" altLang="zh-CN" sz="32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514350" indent="-514350">
              <a:buFont typeface="+mj-lt"/>
              <a:buAutoNum type="arabicPeriod" startAt="4"/>
            </a:pPr>
            <a:r>
              <a:rPr lang="en-US" altLang="zh-CN" sz="2800" dirty="0" smtClean="0"/>
              <a:t>Learning Non-Regular Languages</a:t>
            </a:r>
            <a:endParaRPr lang="en-US" altLang="zh-CN" sz="2800" dirty="0"/>
          </a:p>
          <a:p>
            <a:r>
              <a:rPr lang="zh-CN" altLang="en-US" sz="2800" dirty="0" smtClean="0"/>
              <a:t>第四章以句法规律自动发现为应用背景，介绍用非正则语言进行文法推断的算法。</a:t>
            </a:r>
            <a:endParaRPr lang="en-US" altLang="zh-CN" sz="2800" dirty="0" smtClean="0"/>
          </a:p>
          <a:p>
            <a:r>
              <a:rPr lang="zh-CN" altLang="en-US" sz="2800" dirty="0" smtClean="0"/>
              <a:t>本章介绍的算法都显式或隐式地使用了语言学中的“可替换性”（</a:t>
            </a:r>
            <a:r>
              <a:rPr lang="en-US" altLang="zh-CN" sz="2800" dirty="0" smtClean="0"/>
              <a:t>Substitutability</a:t>
            </a:r>
            <a:r>
              <a:rPr lang="zh-CN" altLang="en-US" sz="2800" dirty="0" smtClean="0"/>
              <a:t>）的概念，用相同或相似的上下文识别待学习词串中的成分（</a:t>
            </a:r>
            <a:r>
              <a:rPr lang="en-US" altLang="zh-CN" sz="2800" dirty="0" smtClean="0"/>
              <a:t>Constituent</a:t>
            </a:r>
            <a:r>
              <a:rPr lang="zh-CN" altLang="en-US" sz="2800" dirty="0" smtClean="0"/>
              <a:t>）并将可以在相似上下文中出现的成分抽象为对应的句法类（</a:t>
            </a:r>
            <a:r>
              <a:rPr lang="en-US" altLang="zh-CN" sz="2800" dirty="0" smtClean="0"/>
              <a:t>Type</a:t>
            </a:r>
            <a:r>
              <a:rPr lang="zh-CN" altLang="en-US" sz="2800" dirty="0" smtClean="0"/>
              <a:t>），包括词范畴和句法范畴。</a:t>
            </a:r>
            <a:endParaRPr lang="zh-CN" altLang="en-US" sz="2800" dirty="0"/>
          </a:p>
        </p:txBody>
      </p:sp>
      <p:sp>
        <p:nvSpPr>
          <p:cNvPr id="6" name="标题 1"/>
          <p:cNvSpPr>
            <a:spLocks noGrp="1"/>
          </p:cNvSpPr>
          <p:nvPr>
            <p:ph type="title"/>
          </p:nvPr>
        </p:nvSpPr>
        <p:spPr>
          <a:xfrm>
            <a:off x="457200" y="457200"/>
            <a:ext cx="8229600" cy="1371600"/>
          </a:xfrm>
        </p:spPr>
        <p:txBody>
          <a:bodyPr/>
          <a:lstStyle/>
          <a:p>
            <a:r>
              <a:rPr lang="zh-CN" altLang="en-US" sz="3200" dirty="0" smtClean="0"/>
              <a:t>全书结构</a:t>
            </a:r>
            <a:endParaRPr lang="en-US" altLang="zh-CN" sz="32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514350" indent="-514350">
              <a:buFont typeface="+mj-lt"/>
              <a:buAutoNum type="arabicPeriod" startAt="4"/>
            </a:pPr>
            <a:r>
              <a:rPr lang="en-US" altLang="zh-CN" sz="2800" dirty="0" smtClean="0"/>
              <a:t>Learning Non-Regular Languages</a:t>
            </a:r>
            <a:endParaRPr lang="en-US" altLang="zh-CN" sz="2800" dirty="0"/>
          </a:p>
          <a:p>
            <a:r>
              <a:rPr lang="zh-CN" altLang="en-US" sz="2800" dirty="0" smtClean="0"/>
              <a:t>本章介绍了六个算法：</a:t>
            </a:r>
            <a:r>
              <a:rPr lang="en-US" altLang="zh-CN" sz="2800" dirty="0" smtClean="0"/>
              <a:t>EMILE</a:t>
            </a:r>
            <a:r>
              <a:rPr lang="zh-CN" altLang="en-US" sz="2800" dirty="0" smtClean="0"/>
              <a:t>、</a:t>
            </a:r>
            <a:r>
              <a:rPr lang="en-US" altLang="zh-CN" sz="2800" dirty="0" smtClean="0"/>
              <a:t>ABL</a:t>
            </a:r>
            <a:r>
              <a:rPr lang="zh-CN" altLang="en-US" sz="2800" dirty="0" smtClean="0"/>
              <a:t>、</a:t>
            </a:r>
            <a:r>
              <a:rPr lang="en-US" altLang="zh-CN" sz="2800" dirty="0" smtClean="0"/>
              <a:t>ADIOS</a:t>
            </a:r>
            <a:r>
              <a:rPr lang="zh-CN" altLang="en-US" sz="2800" dirty="0" smtClean="0"/>
              <a:t>、</a:t>
            </a:r>
            <a:r>
              <a:rPr lang="en-US" altLang="zh-CN" sz="2800" dirty="0" smtClean="0"/>
              <a:t>CCM/DMV</a:t>
            </a:r>
            <a:r>
              <a:rPr lang="zh-CN" altLang="en-US" sz="2800" dirty="0" smtClean="0"/>
              <a:t>、</a:t>
            </a:r>
            <a:r>
              <a:rPr lang="en-US" altLang="zh-CN" sz="2800" dirty="0" smtClean="0"/>
              <a:t>U-DOP</a:t>
            </a:r>
            <a:r>
              <a:rPr lang="zh-CN" altLang="en-US" sz="2800" dirty="0" smtClean="0"/>
              <a:t>，根据输入是词串还是词类标签串以及采取的方式是</a:t>
            </a:r>
            <a:r>
              <a:rPr lang="en-US" altLang="zh-CN" sz="2800" dirty="0" smtClean="0"/>
              <a:t>Expanding</a:t>
            </a:r>
            <a:r>
              <a:rPr lang="zh-CN" altLang="en-US" sz="2800" dirty="0" smtClean="0"/>
              <a:t>还是</a:t>
            </a:r>
            <a:r>
              <a:rPr lang="en-US" altLang="zh-CN" sz="2800" dirty="0" smtClean="0"/>
              <a:t>Reducing</a:t>
            </a:r>
            <a:r>
              <a:rPr lang="zh-CN" altLang="en-US" sz="2800" dirty="0" smtClean="0"/>
              <a:t>将其分为两类，如下表所示：</a:t>
            </a:r>
            <a:endParaRPr lang="en-US" altLang="zh-CN" sz="2800" dirty="0" smtClean="0"/>
          </a:p>
        </p:txBody>
      </p:sp>
      <p:sp>
        <p:nvSpPr>
          <p:cNvPr id="6" name="标题 1"/>
          <p:cNvSpPr>
            <a:spLocks noGrp="1"/>
          </p:cNvSpPr>
          <p:nvPr>
            <p:ph type="title"/>
          </p:nvPr>
        </p:nvSpPr>
        <p:spPr>
          <a:xfrm>
            <a:off x="457200" y="457200"/>
            <a:ext cx="8229600" cy="1371600"/>
          </a:xfrm>
        </p:spPr>
        <p:txBody>
          <a:bodyPr/>
          <a:lstStyle/>
          <a:p>
            <a:r>
              <a:rPr lang="zh-CN" altLang="en-US" sz="3200" dirty="0" smtClean="0"/>
              <a:t>全书结构</a:t>
            </a:r>
            <a:endParaRPr lang="en-US" altLang="zh-CN" sz="3200" dirty="0" smtClean="0"/>
          </a:p>
        </p:txBody>
      </p:sp>
      <p:pic>
        <p:nvPicPr>
          <p:cNvPr id="2" name="图片 1"/>
          <p:cNvPicPr>
            <a:picLocks noChangeAspect="1"/>
          </p:cNvPicPr>
          <p:nvPr/>
        </p:nvPicPr>
        <p:blipFill>
          <a:blip r:embed="rId1"/>
          <a:stretch>
            <a:fillRect/>
          </a:stretch>
        </p:blipFill>
        <p:spPr>
          <a:xfrm>
            <a:off x="1403648" y="4581128"/>
            <a:ext cx="6298320" cy="183701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514350" indent="-514350">
              <a:buFont typeface="+mj-lt"/>
              <a:buAutoNum type="arabicPeriod" startAt="4"/>
            </a:pPr>
            <a:r>
              <a:rPr lang="en-US" altLang="zh-CN" sz="2800" dirty="0" smtClean="0"/>
              <a:t>Learning Non-Regular Languages</a:t>
            </a:r>
            <a:endParaRPr lang="en-US" altLang="zh-CN" sz="2800" dirty="0"/>
          </a:p>
          <a:p>
            <a:r>
              <a:rPr lang="zh-CN" altLang="en-US" sz="2800" dirty="0" smtClean="0"/>
              <a:t>本章最后分析了评估 </a:t>
            </a:r>
            <a:r>
              <a:rPr lang="en-US" altLang="zh-CN" sz="2800" dirty="0" smtClean="0"/>
              <a:t>Empirical GI </a:t>
            </a:r>
            <a:r>
              <a:rPr lang="zh-CN" altLang="en-US" sz="2800" dirty="0" smtClean="0"/>
              <a:t>系统的几个方法并给出了</a:t>
            </a:r>
            <a:r>
              <a:rPr lang="zh-CN" altLang="en-US" sz="2800" dirty="0"/>
              <a:t>各个方法</a:t>
            </a:r>
            <a:r>
              <a:rPr lang="zh-CN" altLang="en-US" sz="2800" dirty="0" smtClean="0"/>
              <a:t>的优缺点：</a:t>
            </a:r>
            <a:endParaRPr lang="en-US" altLang="zh-CN" sz="2800" dirty="0" smtClean="0"/>
          </a:p>
          <a:p>
            <a:pPr>
              <a:buFont typeface="Arial" panose="020B0604020202020204" pitchFamily="34" charset="0"/>
              <a:buChar char="•"/>
            </a:pPr>
            <a:r>
              <a:rPr lang="en-US" altLang="zh-CN" sz="2200" dirty="0" smtClean="0"/>
              <a:t>Looks-Good-To-Me</a:t>
            </a:r>
            <a:r>
              <a:rPr lang="zh-CN" altLang="en-US" sz="2200" dirty="0" smtClean="0"/>
              <a:t>：由专家凭自己的主观经验给</a:t>
            </a:r>
            <a:r>
              <a:rPr lang="en-US" altLang="zh-CN" sz="2200" dirty="0" smtClean="0"/>
              <a:t>GI</a:t>
            </a:r>
            <a:r>
              <a:rPr lang="zh-CN" altLang="en-US" sz="2200" dirty="0" smtClean="0"/>
              <a:t>系统一个定性的评价；</a:t>
            </a:r>
            <a:endParaRPr lang="en-US" altLang="zh-CN" sz="2200" dirty="0" smtClean="0"/>
          </a:p>
          <a:p>
            <a:pPr>
              <a:buFont typeface="Arial" panose="020B0604020202020204" pitchFamily="34" charset="0"/>
              <a:buChar char="•"/>
            </a:pPr>
            <a:r>
              <a:rPr lang="en-US" altLang="zh-CN" sz="2200" dirty="0" smtClean="0"/>
              <a:t>Rebuilding Known Grammars</a:t>
            </a:r>
            <a:r>
              <a:rPr lang="zh-CN" altLang="en-US" sz="2200" dirty="0" smtClean="0"/>
              <a:t>：将抽取的语法和已有的语法知识库进行对比；</a:t>
            </a:r>
            <a:endParaRPr lang="en-US" altLang="zh-CN" sz="2200" dirty="0" smtClean="0"/>
          </a:p>
          <a:p>
            <a:pPr>
              <a:buFont typeface="Arial" panose="020B0604020202020204" pitchFamily="34" charset="0"/>
              <a:buChar char="•"/>
            </a:pPr>
            <a:r>
              <a:rPr lang="en-US" altLang="zh-CN" sz="2200" dirty="0" smtClean="0"/>
              <a:t>Compare Against a Treebank</a:t>
            </a:r>
            <a:r>
              <a:rPr lang="zh-CN" altLang="en-US" sz="2200" dirty="0" smtClean="0"/>
              <a:t>：用抽取的语法标注树库中的生语料，然后和树库的标注结果进行对比；</a:t>
            </a:r>
            <a:endParaRPr lang="en-US" altLang="zh-CN" sz="2200" dirty="0" smtClean="0"/>
          </a:p>
          <a:p>
            <a:pPr>
              <a:buFont typeface="Arial" panose="020B0604020202020204" pitchFamily="34" charset="0"/>
              <a:buChar char="•"/>
            </a:pPr>
            <a:r>
              <a:rPr lang="en-US" altLang="zh-CN" sz="2200" dirty="0" smtClean="0"/>
              <a:t>Language Membership</a:t>
            </a:r>
            <a:r>
              <a:rPr lang="zh-CN" altLang="en-US" sz="2200" dirty="0" smtClean="0"/>
              <a:t>：仅要求抽取的语法正确判定待识别的字符串是否属于某一语言，不要求正确地给出该字符串的内部结构。</a:t>
            </a:r>
            <a:endParaRPr lang="zh-CN" altLang="en-US" sz="2200" dirty="0"/>
          </a:p>
        </p:txBody>
      </p:sp>
      <p:sp>
        <p:nvSpPr>
          <p:cNvPr id="6" name="标题 1"/>
          <p:cNvSpPr>
            <a:spLocks noGrp="1"/>
          </p:cNvSpPr>
          <p:nvPr>
            <p:ph type="title"/>
          </p:nvPr>
        </p:nvSpPr>
        <p:spPr>
          <a:xfrm>
            <a:off x="457200" y="457200"/>
            <a:ext cx="8229600" cy="1371600"/>
          </a:xfrm>
        </p:spPr>
        <p:txBody>
          <a:bodyPr/>
          <a:lstStyle/>
          <a:p>
            <a:r>
              <a:rPr lang="zh-CN" altLang="en-US" sz="3200" dirty="0" smtClean="0"/>
              <a:t>全书结构</a:t>
            </a:r>
            <a:endParaRPr lang="en-US" altLang="zh-CN" sz="32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514350" indent="-514350">
              <a:buFont typeface="+mj-lt"/>
              <a:buAutoNum type="arabicPeriod" startAt="5"/>
            </a:pPr>
            <a:r>
              <a:rPr lang="en-US" altLang="zh-CN" sz="2800" dirty="0" smtClean="0"/>
              <a:t>Lessons Learned and Open Problems</a:t>
            </a:r>
            <a:endParaRPr lang="en-US" altLang="zh-CN" sz="2800" dirty="0" smtClean="0"/>
          </a:p>
          <a:p>
            <a:r>
              <a:rPr lang="zh-CN" altLang="en-US" sz="2800" dirty="0" smtClean="0"/>
              <a:t>第五章梳理了全书内容，列出了</a:t>
            </a:r>
            <a:r>
              <a:rPr lang="en-US" altLang="zh-CN" sz="2800" dirty="0" smtClean="0"/>
              <a:t>40</a:t>
            </a:r>
            <a:r>
              <a:rPr lang="zh-CN" altLang="en-US" sz="2800" dirty="0"/>
              <a:t>余</a:t>
            </a:r>
            <a:r>
              <a:rPr lang="zh-CN" altLang="en-US" sz="2800" dirty="0" smtClean="0"/>
              <a:t>年的</a:t>
            </a:r>
            <a:r>
              <a:rPr lang="en-US" altLang="zh-CN" sz="2800" dirty="0" smtClean="0"/>
              <a:t>GI</a:t>
            </a:r>
            <a:r>
              <a:rPr lang="zh-CN" altLang="en-US" sz="2800" dirty="0" smtClean="0"/>
              <a:t>研究中总结出的经验，并从限制学习对象（令</a:t>
            </a:r>
            <a:r>
              <a:rPr lang="en-US" altLang="zh-CN" sz="2800" dirty="0" smtClean="0"/>
              <a:t>GI</a:t>
            </a:r>
            <a:r>
              <a:rPr lang="zh-CN" altLang="en-US" sz="2800" dirty="0" smtClean="0"/>
              <a:t>学习特定的容易学习的形式语言子集中的语言，类似于计算语言学中对受限语言进行研究）和刻画和评价学习过程（包括如何提供除字符串外的其他维度的信息、如何提高算法执行效率、如何更好地评估学习结果）两个方面展望了</a:t>
            </a:r>
            <a:r>
              <a:rPr lang="en-US" altLang="zh-CN" sz="2800" dirty="0" smtClean="0"/>
              <a:t>GI</a:t>
            </a:r>
            <a:r>
              <a:rPr lang="zh-CN" altLang="en-US" sz="2800" dirty="0" smtClean="0"/>
              <a:t>的未来发展方向。</a:t>
            </a:r>
            <a:endParaRPr lang="zh-CN" altLang="en-US" sz="2800" dirty="0"/>
          </a:p>
        </p:txBody>
      </p:sp>
      <p:sp>
        <p:nvSpPr>
          <p:cNvPr id="6" name="标题 1"/>
          <p:cNvSpPr>
            <a:spLocks noGrp="1"/>
          </p:cNvSpPr>
          <p:nvPr>
            <p:ph type="title"/>
          </p:nvPr>
        </p:nvSpPr>
        <p:spPr>
          <a:xfrm>
            <a:off x="457200" y="457200"/>
            <a:ext cx="8229600" cy="1371600"/>
          </a:xfrm>
        </p:spPr>
        <p:txBody>
          <a:bodyPr/>
          <a:lstStyle/>
          <a:p>
            <a:r>
              <a:rPr lang="zh-CN" altLang="en-US" sz="3200" dirty="0" smtClean="0"/>
              <a:t>全书结构</a:t>
            </a:r>
            <a:endParaRPr lang="en-US" altLang="zh-CN" sz="3200"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en-US" altLang="zh-CN" dirty="0" smtClean="0"/>
              <a:t>GI </a:t>
            </a:r>
            <a:r>
              <a:rPr lang="zh-CN" altLang="en-US" dirty="0" smtClean="0"/>
              <a:t>主要分 </a:t>
            </a:r>
            <a:r>
              <a:rPr lang="en-US" altLang="zh-CN" dirty="0" smtClean="0"/>
              <a:t>Formal GI </a:t>
            </a:r>
            <a:r>
              <a:rPr lang="zh-CN" altLang="en-US" dirty="0" smtClean="0"/>
              <a:t>和 </a:t>
            </a:r>
            <a:r>
              <a:rPr lang="en-US" altLang="zh-CN" dirty="0" smtClean="0"/>
              <a:t>Empirical GI </a:t>
            </a:r>
            <a:r>
              <a:rPr lang="zh-CN" altLang="en-US" dirty="0" smtClean="0"/>
              <a:t>两</a:t>
            </a:r>
            <a:r>
              <a:rPr lang="zh-CN" altLang="en-US" dirty="0"/>
              <a:t>个</a:t>
            </a:r>
            <a:r>
              <a:rPr lang="zh-CN" altLang="en-US" dirty="0" smtClean="0"/>
              <a:t>方向：前者</a:t>
            </a:r>
            <a:r>
              <a:rPr lang="zh-CN" altLang="en-US" dirty="0"/>
              <a:t>偏向数理推导，</a:t>
            </a:r>
            <a:r>
              <a:rPr lang="zh-CN" altLang="en-US" dirty="0" smtClean="0"/>
              <a:t>关心对某</a:t>
            </a:r>
            <a:r>
              <a:rPr lang="zh-CN" altLang="en-US" dirty="0"/>
              <a:t>一种形式语言子类的可学习性的刻画与证明；后者偏向工程应用，关心如何从现实世界获取的特定数据中更有效地</a:t>
            </a:r>
            <a:r>
              <a:rPr lang="zh-CN" altLang="en-US" dirty="0" smtClean="0"/>
              <a:t>抽取语法以</a:t>
            </a:r>
            <a:r>
              <a:rPr lang="zh-CN" altLang="en-US" dirty="0"/>
              <a:t>对其性质进行</a:t>
            </a:r>
            <a:r>
              <a:rPr lang="zh-CN" altLang="en-US" dirty="0" smtClean="0"/>
              <a:t>刻画。</a:t>
            </a:r>
            <a:endParaRPr lang="en-US" altLang="zh-CN" dirty="0" smtClean="0"/>
          </a:p>
          <a:p>
            <a:r>
              <a:rPr lang="en-US" altLang="zh-CN" dirty="0" smtClean="0"/>
              <a:t>Formal GI</a:t>
            </a:r>
            <a:r>
              <a:rPr lang="zh-CN" altLang="en-US" dirty="0" smtClean="0"/>
              <a:t>关注抽象的、一般性的问题，</a:t>
            </a:r>
            <a:r>
              <a:rPr lang="en-US" altLang="zh-CN" dirty="0" smtClean="0"/>
              <a:t>Empirical GI</a:t>
            </a:r>
            <a:r>
              <a:rPr lang="zh-CN" altLang="en-US" dirty="0" smtClean="0"/>
              <a:t>关注具体的、特殊性的问题，两者之间可以互相借鉴。</a:t>
            </a:r>
            <a:endParaRPr lang="en-US" altLang="zh-CN" dirty="0"/>
          </a:p>
        </p:txBody>
      </p:sp>
      <p:sp>
        <p:nvSpPr>
          <p:cNvPr id="5" name="标题 1"/>
          <p:cNvSpPr>
            <a:spLocks noGrp="1"/>
          </p:cNvSpPr>
          <p:nvPr>
            <p:ph type="title"/>
          </p:nvPr>
        </p:nvSpPr>
        <p:spPr>
          <a:xfrm>
            <a:off x="457200" y="457200"/>
            <a:ext cx="8229600" cy="1371600"/>
          </a:xfrm>
        </p:spPr>
        <p:txBody>
          <a:bodyPr/>
          <a:lstStyle/>
          <a:p>
            <a:r>
              <a:rPr lang="zh-CN" altLang="en-US" sz="3200" dirty="0" smtClean="0"/>
              <a:t>主要结论</a:t>
            </a:r>
            <a:endParaRPr lang="en-US" altLang="zh-CN" sz="3200"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en-US" altLang="zh-CN" dirty="0" smtClean="0"/>
              <a:t>GI </a:t>
            </a:r>
            <a:r>
              <a:rPr lang="zh-CN" altLang="en-US" dirty="0" smtClean="0"/>
              <a:t>属于无监督学习，训练数据仅由不可拆分的字符（可以根据任务的不同对应自然语言中字母</a:t>
            </a:r>
            <a:r>
              <a:rPr lang="en-US" altLang="zh-CN" dirty="0" smtClean="0"/>
              <a:t>/</a:t>
            </a:r>
            <a:r>
              <a:rPr lang="zh-CN" altLang="en-US" dirty="0" smtClean="0"/>
              <a:t>字、音位、语素和单词等等）组成的字符串构成。</a:t>
            </a:r>
            <a:endParaRPr lang="en-US" altLang="zh-CN" dirty="0" smtClean="0"/>
          </a:p>
          <a:p>
            <a:r>
              <a:rPr lang="zh-CN" altLang="en-US" dirty="0" smtClean="0"/>
              <a:t>在具体的系统设计中，可以设置“</a:t>
            </a:r>
            <a:r>
              <a:rPr lang="en-US" altLang="zh-CN" dirty="0" smtClean="0"/>
              <a:t>Oracle</a:t>
            </a:r>
            <a:r>
              <a:rPr lang="zh-CN" altLang="en-US" dirty="0" smtClean="0"/>
              <a:t>”为</a:t>
            </a:r>
            <a:r>
              <a:rPr lang="en-US" altLang="zh-CN" dirty="0" smtClean="0"/>
              <a:t>GI</a:t>
            </a:r>
            <a:r>
              <a:rPr lang="zh-CN" altLang="en-US" dirty="0" smtClean="0"/>
              <a:t>系统提供其他信息或回答</a:t>
            </a:r>
            <a:r>
              <a:rPr lang="en-US" altLang="zh-CN" dirty="0" smtClean="0"/>
              <a:t>GI</a:t>
            </a:r>
            <a:r>
              <a:rPr lang="zh-CN" altLang="en-US" dirty="0" smtClean="0"/>
              <a:t>系统提出的问题，例如“某个训练数据之外的字符串是否属于待学习的语言”等等。</a:t>
            </a:r>
            <a:endParaRPr lang="en-US" altLang="zh-CN" dirty="0" smtClean="0"/>
          </a:p>
          <a:p>
            <a:r>
              <a:rPr lang="en-US" altLang="zh-CN" dirty="0" smtClean="0"/>
              <a:t>Oracle</a:t>
            </a:r>
            <a:r>
              <a:rPr lang="zh-CN" altLang="en-US" dirty="0" smtClean="0"/>
              <a:t>可以由人担任，也可以由机器担任。</a:t>
            </a:r>
            <a:endParaRPr lang="zh-CN" altLang="en-US" dirty="0"/>
          </a:p>
        </p:txBody>
      </p:sp>
      <p:sp>
        <p:nvSpPr>
          <p:cNvPr id="5" name="标题 1"/>
          <p:cNvSpPr>
            <a:spLocks noGrp="1"/>
          </p:cNvSpPr>
          <p:nvPr>
            <p:ph type="title"/>
          </p:nvPr>
        </p:nvSpPr>
        <p:spPr>
          <a:xfrm>
            <a:off x="457200" y="457200"/>
            <a:ext cx="8229600" cy="1371600"/>
          </a:xfrm>
        </p:spPr>
        <p:txBody>
          <a:bodyPr/>
          <a:lstStyle/>
          <a:p>
            <a:r>
              <a:rPr lang="zh-CN" altLang="en-US" sz="3200" dirty="0" smtClean="0"/>
              <a:t>主要结论</a:t>
            </a:r>
            <a:endParaRPr lang="en-US" altLang="zh-CN" sz="3200"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628800"/>
            <a:ext cx="8229600" cy="3886200"/>
          </a:xfrm>
        </p:spPr>
        <p:txBody>
          <a:bodyPr/>
          <a:lstStyle/>
          <a:p>
            <a:r>
              <a:rPr lang="zh-CN" altLang="en-US" sz="2400" dirty="0"/>
              <a:t>如果能</a:t>
            </a:r>
            <a:r>
              <a:rPr lang="zh-CN" altLang="en-US" sz="2400" dirty="0" smtClean="0"/>
              <a:t>将待学习的语言的范围限定在某一些正则语言或非正则语言的子类（</a:t>
            </a:r>
            <a:r>
              <a:rPr lang="en-US" altLang="zh-CN" sz="2400" dirty="0" smtClean="0"/>
              <a:t>sub-regular</a:t>
            </a:r>
            <a:r>
              <a:rPr lang="zh-CN" altLang="en-US" sz="2400" dirty="0" smtClean="0"/>
              <a:t>、</a:t>
            </a:r>
            <a:r>
              <a:rPr lang="en-US" altLang="zh-CN" sz="2400" dirty="0" smtClean="0"/>
              <a:t>sub-context free/sensitive</a:t>
            </a:r>
            <a:r>
              <a:rPr lang="zh-CN" altLang="en-US" sz="2400" dirty="0" smtClean="0"/>
              <a:t>）之中，那么 </a:t>
            </a:r>
            <a:r>
              <a:rPr lang="en-US" altLang="zh-CN" sz="2400" dirty="0" smtClean="0"/>
              <a:t>GI </a:t>
            </a:r>
            <a:r>
              <a:rPr lang="zh-CN" altLang="en-US" sz="2400" dirty="0" smtClean="0"/>
              <a:t>的学习效果会非常好。</a:t>
            </a:r>
            <a:endParaRPr lang="en-US" altLang="zh-CN" sz="2400" dirty="0" smtClean="0"/>
          </a:p>
          <a:p>
            <a:r>
              <a:rPr lang="zh-CN" altLang="en-US" sz="2400" dirty="0" smtClean="0"/>
              <a:t>作者在第</a:t>
            </a:r>
            <a:r>
              <a:rPr lang="en-US" altLang="zh-CN" sz="2400" dirty="0" smtClean="0"/>
              <a:t>52</a:t>
            </a:r>
            <a:r>
              <a:rPr lang="zh-CN" altLang="en-US" sz="2400" dirty="0" smtClean="0"/>
              <a:t>页以算法课程中的“旅行推销员”问题举例：找到图结构中通过且仅通过各个结点各一次的最短路径的算法的复杂度是</a:t>
            </a:r>
            <a:r>
              <a:rPr lang="en-US" altLang="zh-CN" sz="2400" dirty="0" smtClean="0"/>
              <a:t>NP-</a:t>
            </a:r>
            <a:r>
              <a:rPr lang="zh-CN" altLang="en-US" sz="2400" dirty="0" smtClean="0"/>
              <a:t>完全的，但是如果该图是一个链表，那么算法复杂度就降到了常数水平。</a:t>
            </a:r>
            <a:endParaRPr lang="en-US" altLang="zh-CN" sz="2400" dirty="0" smtClean="0"/>
          </a:p>
          <a:p>
            <a:r>
              <a:rPr lang="en-US" altLang="zh-CN" sz="2400" dirty="0" smtClean="0"/>
              <a:t>GI </a:t>
            </a:r>
            <a:r>
              <a:rPr lang="zh-CN" altLang="en-US" sz="2400" dirty="0" smtClean="0"/>
              <a:t>目前只在非 </a:t>
            </a:r>
            <a:r>
              <a:rPr lang="en-US" altLang="zh-CN" sz="2400" dirty="0" smtClean="0"/>
              <a:t>OT </a:t>
            </a:r>
            <a:r>
              <a:rPr lang="zh-CN" altLang="en-US" sz="2400" dirty="0" smtClean="0"/>
              <a:t>的音系和形态等正则语言可以较好地发挥作用的领域有一定的运用，在句法和语义领域几乎完全在主流视野之外。</a:t>
            </a:r>
            <a:endParaRPr lang="en-US" altLang="zh-CN" sz="2400" dirty="0" smtClean="0"/>
          </a:p>
          <a:p>
            <a:r>
              <a:rPr lang="en-US" altLang="zh-CN" sz="2400" dirty="0" smtClean="0"/>
              <a:t>GI </a:t>
            </a:r>
            <a:r>
              <a:rPr lang="zh-CN" altLang="en-US" sz="2400" dirty="0" smtClean="0"/>
              <a:t>研究对理论计算机科学的意义可能大于对计算语言学</a:t>
            </a:r>
            <a:r>
              <a:rPr lang="en-US" altLang="zh-CN" sz="2400" dirty="0" smtClean="0"/>
              <a:t>/</a:t>
            </a:r>
            <a:r>
              <a:rPr lang="zh-CN" altLang="en-US" sz="2400" dirty="0" smtClean="0"/>
              <a:t>自然语言处理的意义。</a:t>
            </a:r>
            <a:endParaRPr lang="zh-CN" altLang="en-US" sz="2400" dirty="0"/>
          </a:p>
        </p:txBody>
      </p:sp>
      <p:sp>
        <p:nvSpPr>
          <p:cNvPr id="5" name="标题 1"/>
          <p:cNvSpPr>
            <a:spLocks noGrp="1"/>
          </p:cNvSpPr>
          <p:nvPr>
            <p:ph type="title"/>
          </p:nvPr>
        </p:nvSpPr>
        <p:spPr>
          <a:xfrm>
            <a:off x="457200" y="457200"/>
            <a:ext cx="8229600" cy="1371600"/>
          </a:xfrm>
        </p:spPr>
        <p:txBody>
          <a:bodyPr/>
          <a:lstStyle/>
          <a:p>
            <a:r>
              <a:rPr lang="zh-CN" altLang="en-US" sz="3200" dirty="0" smtClean="0"/>
              <a:t>主要结论</a:t>
            </a:r>
            <a:endParaRPr lang="en-US" altLang="zh-CN" sz="3200"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4000" dirty="0"/>
              <a:t>状态</a:t>
            </a:r>
            <a:r>
              <a:rPr lang="zh-CN" altLang="en-US" sz="4000" dirty="0" smtClean="0"/>
              <a:t>归并算法和 </a:t>
            </a:r>
            <a:r>
              <a:rPr lang="en-US" altLang="zh-CN" sz="4000" dirty="0"/>
              <a:t>RPNI </a:t>
            </a:r>
            <a:r>
              <a:rPr lang="zh-CN" altLang="en-US" sz="4000" dirty="0"/>
              <a:t>算法介绍</a:t>
            </a:r>
            <a:endParaRPr lang="zh-CN" altLang="en-US" sz="4000" dirty="0"/>
          </a:p>
        </p:txBody>
      </p:sp>
      <p:sp>
        <p:nvSpPr>
          <p:cNvPr id="3" name="内容占位符 2"/>
          <p:cNvSpPr>
            <a:spLocks noGrp="1"/>
          </p:cNvSpPr>
          <p:nvPr>
            <p:ph idx="1"/>
          </p:nvPr>
        </p:nvSpPr>
        <p:spPr/>
        <p:txBody>
          <a:bodyPr/>
          <a:lstStyle/>
          <a:p>
            <a:r>
              <a:rPr lang="zh-CN" altLang="en-US" dirty="0" smtClean="0"/>
              <a:t>状态</a:t>
            </a:r>
            <a:r>
              <a:rPr lang="zh-CN" altLang="en-US" dirty="0"/>
              <a:t>归并</a:t>
            </a:r>
            <a:r>
              <a:rPr lang="zh-CN" altLang="en-US" dirty="0" smtClean="0"/>
              <a:t>（</a:t>
            </a:r>
            <a:r>
              <a:rPr lang="en-US" altLang="zh-CN" dirty="0"/>
              <a:t> State Merging </a:t>
            </a:r>
            <a:r>
              <a:rPr lang="zh-CN" altLang="en-US" dirty="0" smtClean="0"/>
              <a:t>）算法是一类算法，其解决的问题是：如何减少给定的有限状态自动机的状态数目，使得状态减少前后的自动机对某一类字符串的识别能力保持不变？</a:t>
            </a:r>
            <a:endParaRPr lang="en-US" altLang="zh-CN" dirty="0" smtClean="0"/>
          </a:p>
          <a:p>
            <a:r>
              <a:rPr lang="zh-CN" altLang="en-US" dirty="0"/>
              <a:t>不同</a:t>
            </a:r>
            <a:r>
              <a:rPr lang="zh-CN" altLang="en-US" dirty="0" smtClean="0"/>
              <a:t>的状态归并算法根据所保持的识别能力的不同和彼此区分开来。</a:t>
            </a:r>
            <a:endParaRPr lang="en-US" altLang="zh-CN" dirty="0" smtClean="0"/>
          </a:p>
          <a:p>
            <a:r>
              <a:rPr lang="zh-CN" altLang="en-US" dirty="0"/>
              <a:t>状态</a:t>
            </a:r>
            <a:r>
              <a:rPr lang="zh-CN" altLang="en-US" dirty="0" smtClean="0"/>
              <a:t>归并的本质是机器化简。</a:t>
            </a:r>
            <a:endParaRPr lang="zh-CN"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4000" dirty="0"/>
              <a:t>State Merging </a:t>
            </a:r>
            <a:r>
              <a:rPr lang="zh-CN" altLang="en-US" sz="4000" dirty="0"/>
              <a:t>和 </a:t>
            </a:r>
            <a:r>
              <a:rPr lang="en-US" altLang="zh-CN" sz="4000" dirty="0"/>
              <a:t>RPNI </a:t>
            </a:r>
            <a:r>
              <a:rPr lang="zh-CN" altLang="en-US" sz="4000" dirty="0"/>
              <a:t>算法介绍</a:t>
            </a:r>
            <a:endParaRPr lang="zh-CN" altLang="en-US" sz="4000" dirty="0"/>
          </a:p>
        </p:txBody>
      </p:sp>
      <p:sp>
        <p:nvSpPr>
          <p:cNvPr id="3" name="内容占位符 2"/>
          <p:cNvSpPr>
            <a:spLocks noGrp="1"/>
          </p:cNvSpPr>
          <p:nvPr>
            <p:ph idx="1"/>
          </p:nvPr>
        </p:nvSpPr>
        <p:spPr/>
        <p:txBody>
          <a:bodyPr/>
          <a:lstStyle/>
          <a:p>
            <a:r>
              <a:rPr lang="zh-CN" altLang="en-US" dirty="0" smtClean="0"/>
              <a:t>机器同余</a:t>
            </a:r>
            <a:endParaRPr lang="en-US" altLang="zh-CN" dirty="0" smtClean="0"/>
          </a:p>
          <a:p>
            <a:r>
              <a:rPr lang="zh-CN" altLang="en-US" dirty="0"/>
              <a:t>商机</a:t>
            </a:r>
            <a:r>
              <a:rPr lang="zh-CN" altLang="en-US" dirty="0" smtClean="0"/>
              <a:t>器</a:t>
            </a:r>
            <a:endParaRPr lang="en-US" altLang="zh-CN" dirty="0" smtClean="0"/>
          </a:p>
          <a:p>
            <a:r>
              <a:rPr lang="zh-CN" altLang="en-US" dirty="0"/>
              <a:t>商机器</a:t>
            </a:r>
            <a:r>
              <a:rPr lang="zh-CN" altLang="en-US" dirty="0" smtClean="0"/>
              <a:t>的性质</a:t>
            </a:r>
            <a:endParaRPr lang="en-US" altLang="zh-CN" dirty="0" smtClean="0"/>
          </a:p>
          <a:p>
            <a:r>
              <a:rPr lang="zh-CN" altLang="en-US" dirty="0"/>
              <a:t>状态归并</a:t>
            </a:r>
            <a:r>
              <a:rPr lang="zh-CN" altLang="en-US" dirty="0" smtClean="0"/>
              <a:t>算法与</a:t>
            </a:r>
            <a:r>
              <a:rPr lang="en-US" altLang="zh-CN" dirty="0" smtClean="0"/>
              <a:t>RPNI</a:t>
            </a:r>
            <a:r>
              <a:rPr lang="zh-CN" altLang="en-US" dirty="0" smtClean="0"/>
              <a:t>算法</a:t>
            </a:r>
            <a:endParaRPr lang="en-US" altLang="zh-CN"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4000" dirty="0" smtClean="0"/>
              <a:t>机器同余（</a:t>
            </a:r>
            <a:r>
              <a:rPr lang="en-US" altLang="zh-CN" sz="4000" dirty="0" smtClean="0"/>
              <a:t>Machine Congruence</a:t>
            </a:r>
            <a:r>
              <a:rPr lang="zh-CN" altLang="en-US" sz="4000" dirty="0" smtClean="0"/>
              <a:t>）</a:t>
            </a:r>
            <a:endParaRPr lang="zh-CN" altLang="en-US" sz="4000" dirty="0"/>
          </a:p>
        </p:txBody>
      </p:sp>
      <p:sp>
        <p:nvSpPr>
          <p:cNvPr id="3" name="内容占位符 2"/>
          <p:cNvSpPr>
            <a:spLocks noGrp="1"/>
          </p:cNvSpPr>
          <p:nvPr>
            <p:ph idx="1"/>
          </p:nvPr>
        </p:nvSpPr>
        <p:spPr>
          <a:xfrm>
            <a:off x="457200" y="1988840"/>
            <a:ext cx="8229600" cy="4400128"/>
          </a:xfrm>
        </p:spPr>
        <p:txBody>
          <a:bodyPr/>
          <a:lstStyle/>
          <a:p>
            <a:r>
              <a:rPr lang="zh-CN" altLang="en-US" b="1" dirty="0">
                <a:solidFill>
                  <a:srgbClr val="FF0000"/>
                </a:solidFill>
              </a:rPr>
              <a:t>机器同余</a:t>
            </a:r>
            <a:r>
              <a:rPr lang="zh-CN" altLang="en-US" dirty="0" smtClean="0"/>
              <a:t>是</a:t>
            </a:r>
            <a:r>
              <a:rPr lang="zh-CN" altLang="en-US" dirty="0"/>
              <a:t>在有限状态机</a:t>
            </a:r>
            <a:r>
              <a:rPr lang="en-US" altLang="zh-CN" dirty="0"/>
              <a:t>M(A,S,Y, S0, F)</a:t>
            </a:r>
            <a:r>
              <a:rPr lang="zh-CN" altLang="en-US" dirty="0"/>
              <a:t>的状态集合</a:t>
            </a:r>
            <a:r>
              <a:rPr lang="en-US" altLang="zh-CN" dirty="0"/>
              <a:t>S</a:t>
            </a:r>
            <a:r>
              <a:rPr lang="zh-CN" altLang="en-US" dirty="0"/>
              <a:t>上的等价关系</a:t>
            </a:r>
            <a:r>
              <a:rPr lang="en-US" altLang="zh-CN" dirty="0" smtClean="0"/>
              <a:t>R</a:t>
            </a:r>
            <a:r>
              <a:rPr lang="zh-CN" altLang="en-US" dirty="0" smtClean="0"/>
              <a:t>，满足：</a:t>
            </a:r>
            <a:endParaRPr lang="en-US" altLang="zh-CN" dirty="0" smtClean="0"/>
          </a:p>
          <a:p>
            <a:endParaRPr lang="en-US" altLang="zh-CN" dirty="0"/>
          </a:p>
          <a:p>
            <a:r>
              <a:rPr lang="zh-CN" altLang="en-US" dirty="0"/>
              <a:t>∀ </a:t>
            </a:r>
            <a:r>
              <a:rPr lang="en-US" altLang="zh-CN" dirty="0" err="1" smtClean="0"/>
              <a:t>s,t</a:t>
            </a:r>
            <a:r>
              <a:rPr lang="en-US" altLang="zh-CN" dirty="0" err="1"/>
              <a:t>∈</a:t>
            </a:r>
            <a:r>
              <a:rPr lang="en-US" altLang="zh-CN" dirty="0" err="1" smtClean="0"/>
              <a:t>S</a:t>
            </a:r>
            <a:r>
              <a:rPr lang="en-US" altLang="zh-CN" dirty="0" smtClean="0"/>
              <a:t>, </a:t>
            </a:r>
            <a:r>
              <a:rPr lang="zh-CN" altLang="en-US" dirty="0" smtClean="0"/>
              <a:t>∀</a:t>
            </a:r>
            <a:r>
              <a:rPr lang="en-US" altLang="zh-CN" dirty="0" err="1" smtClean="0"/>
              <a:t>x</a:t>
            </a:r>
            <a:r>
              <a:rPr lang="en-US" altLang="zh-CN" dirty="0" err="1"/>
              <a:t>∈</a:t>
            </a:r>
            <a:r>
              <a:rPr lang="en-US" altLang="zh-CN" dirty="0" err="1" smtClean="0"/>
              <a:t>A</a:t>
            </a:r>
            <a:r>
              <a:rPr lang="en-US" altLang="zh-CN" dirty="0" smtClean="0"/>
              <a:t>,</a:t>
            </a:r>
            <a:r>
              <a:rPr lang="zh-CN" altLang="en-US" dirty="0" smtClean="0"/>
              <a:t> </a:t>
            </a:r>
            <a:r>
              <a:rPr lang="en-US" altLang="zh-CN" dirty="0" err="1" smtClean="0"/>
              <a:t>sRt</a:t>
            </a:r>
            <a:r>
              <a:rPr lang="zh-CN" altLang="en-US" dirty="0" smtClean="0"/>
              <a:t>→</a:t>
            </a:r>
            <a:r>
              <a:rPr lang="en-US" altLang="zh-CN" dirty="0"/>
              <a:t>F(</a:t>
            </a:r>
            <a:r>
              <a:rPr lang="en-US" altLang="zh-CN" dirty="0" err="1"/>
              <a:t>x,s</a:t>
            </a:r>
            <a:r>
              <a:rPr lang="en-US" altLang="zh-CN" dirty="0"/>
              <a:t>)RF(</a:t>
            </a:r>
            <a:r>
              <a:rPr lang="en-US" altLang="zh-CN" dirty="0" err="1"/>
              <a:t>x,t</a:t>
            </a:r>
            <a:r>
              <a:rPr lang="en-US" altLang="zh-CN" dirty="0" smtClean="0"/>
              <a:t>)</a:t>
            </a:r>
            <a:endParaRPr lang="en-US" altLang="zh-CN" dirty="0" smtClean="0"/>
          </a:p>
          <a:p>
            <a:endParaRPr lang="zh-CN" altLang="en-US" dirty="0"/>
          </a:p>
          <a:p>
            <a:r>
              <a:rPr lang="zh-CN" altLang="en-US" dirty="0" smtClean="0"/>
              <a:t>即：</a:t>
            </a:r>
            <a:r>
              <a:rPr lang="en-US" altLang="zh-CN" dirty="0" smtClean="0"/>
              <a:t>S</a:t>
            </a:r>
            <a:r>
              <a:rPr lang="zh-CN" altLang="en-US" dirty="0" smtClean="0"/>
              <a:t>中属于同</a:t>
            </a:r>
            <a:r>
              <a:rPr lang="zh-CN" altLang="en-US" dirty="0"/>
              <a:t>一个</a:t>
            </a:r>
            <a:r>
              <a:rPr lang="zh-CN" altLang="en-US" dirty="0" smtClean="0"/>
              <a:t>等价类</a:t>
            </a:r>
            <a:r>
              <a:rPr lang="en-US" altLang="zh-CN" dirty="0" smtClean="0"/>
              <a:t>R</a:t>
            </a:r>
            <a:r>
              <a:rPr lang="zh-CN" altLang="en-US" dirty="0" smtClean="0"/>
              <a:t>的两个状态</a:t>
            </a:r>
            <a:r>
              <a:rPr lang="en-US" altLang="zh-CN" dirty="0" smtClean="0"/>
              <a:t>s</a:t>
            </a:r>
            <a:r>
              <a:rPr lang="zh-CN" altLang="en-US" dirty="0" smtClean="0"/>
              <a:t>和</a:t>
            </a:r>
            <a:r>
              <a:rPr lang="en-US" altLang="zh-CN" dirty="0" smtClean="0"/>
              <a:t>t</a:t>
            </a:r>
            <a:r>
              <a:rPr lang="zh-CN" altLang="en-US" dirty="0" smtClean="0"/>
              <a:t>对于</a:t>
            </a:r>
            <a:r>
              <a:rPr lang="en-US" altLang="zh-CN" dirty="0" smtClean="0"/>
              <a:t>A</a:t>
            </a:r>
            <a:r>
              <a:rPr lang="zh-CN" altLang="en-US" dirty="0" smtClean="0"/>
              <a:t>中任意</a:t>
            </a:r>
            <a:r>
              <a:rPr lang="zh-CN" altLang="en-US" dirty="0"/>
              <a:t>的</a:t>
            </a:r>
            <a:r>
              <a:rPr lang="zh-CN" altLang="en-US" dirty="0" smtClean="0"/>
              <a:t>输入字符</a:t>
            </a:r>
            <a:r>
              <a:rPr lang="en-US" altLang="zh-CN" dirty="0" smtClean="0"/>
              <a:t>x</a:t>
            </a:r>
            <a:r>
              <a:rPr lang="zh-CN" altLang="en-US" dirty="0" smtClean="0"/>
              <a:t>都转移</a:t>
            </a:r>
            <a:r>
              <a:rPr lang="zh-CN" altLang="en-US" dirty="0"/>
              <a:t>到属于同一个</a:t>
            </a:r>
            <a:r>
              <a:rPr lang="zh-CN" altLang="en-US" dirty="0" smtClean="0"/>
              <a:t>等价类</a:t>
            </a:r>
            <a:r>
              <a:rPr lang="en-US" altLang="zh-CN" dirty="0" smtClean="0"/>
              <a:t>R</a:t>
            </a:r>
            <a:r>
              <a:rPr lang="zh-CN" altLang="en-US" dirty="0" smtClean="0"/>
              <a:t>的状态</a:t>
            </a:r>
            <a:r>
              <a:rPr lang="en-US" altLang="zh-CN" dirty="0"/>
              <a:t>F(</a:t>
            </a:r>
            <a:r>
              <a:rPr lang="en-US" altLang="zh-CN" dirty="0" err="1"/>
              <a:t>x,s</a:t>
            </a:r>
            <a:r>
              <a:rPr lang="en-US" altLang="zh-CN" dirty="0" smtClean="0"/>
              <a:t>)</a:t>
            </a:r>
            <a:r>
              <a:rPr lang="zh-CN" altLang="en-US" dirty="0" smtClean="0"/>
              <a:t>和</a:t>
            </a:r>
            <a:r>
              <a:rPr lang="en-US" altLang="zh-CN" dirty="0" smtClean="0"/>
              <a:t>F(</a:t>
            </a:r>
            <a:r>
              <a:rPr lang="en-US" altLang="zh-CN" dirty="0" err="1" smtClean="0"/>
              <a:t>x,t</a:t>
            </a:r>
            <a:r>
              <a:rPr lang="en-US" altLang="zh-CN" dirty="0" smtClean="0"/>
              <a:t>)</a:t>
            </a:r>
            <a:r>
              <a:rPr lang="zh-CN" altLang="en-US" dirty="0" smtClean="0"/>
              <a:t>。</a:t>
            </a:r>
            <a:endParaRPr lang="en-US" altLang="zh-CN"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4000" dirty="0" smtClean="0"/>
              <a:t>机器同余（</a:t>
            </a:r>
            <a:r>
              <a:rPr lang="en-US" altLang="zh-CN" sz="4000" dirty="0" smtClean="0"/>
              <a:t>Machine Congruence</a:t>
            </a:r>
            <a:r>
              <a:rPr lang="zh-CN" altLang="en-US" sz="4000" dirty="0" smtClean="0"/>
              <a:t>）</a:t>
            </a:r>
            <a:endParaRPr lang="zh-CN" altLang="en-US" sz="4000" dirty="0"/>
          </a:p>
        </p:txBody>
      </p:sp>
      <p:sp>
        <p:nvSpPr>
          <p:cNvPr id="3" name="内容占位符 2"/>
          <p:cNvSpPr>
            <a:spLocks noGrp="1"/>
          </p:cNvSpPr>
          <p:nvPr>
            <p:ph idx="1"/>
          </p:nvPr>
        </p:nvSpPr>
        <p:spPr>
          <a:xfrm>
            <a:off x="457200" y="1988840"/>
            <a:ext cx="8229600" cy="4400128"/>
          </a:xfrm>
        </p:spPr>
        <p:txBody>
          <a:bodyPr/>
          <a:lstStyle/>
          <a:p>
            <a:r>
              <a:rPr lang="zh-CN" altLang="en-US" dirty="0" smtClean="0"/>
              <a:t>有限状态机</a:t>
            </a:r>
            <a:r>
              <a:rPr lang="zh-CN" altLang="en-US" dirty="0"/>
              <a:t>中的机器</a:t>
            </a:r>
            <a:r>
              <a:rPr lang="zh-CN" altLang="en-US" dirty="0" smtClean="0"/>
              <a:t>同余表现</a:t>
            </a:r>
            <a:r>
              <a:rPr lang="zh-CN" altLang="en-US" dirty="0"/>
              <a:t>了</a:t>
            </a:r>
            <a:r>
              <a:rPr lang="zh-CN" altLang="en-US" dirty="0" smtClean="0"/>
              <a:t>状态之间</a:t>
            </a:r>
            <a:r>
              <a:rPr lang="zh-CN" altLang="en-US" dirty="0"/>
              <a:t>的一种</a:t>
            </a:r>
            <a:r>
              <a:rPr lang="zh-CN" altLang="en-US" b="1" dirty="0">
                <a:solidFill>
                  <a:srgbClr val="FF0000"/>
                </a:solidFill>
              </a:rPr>
              <a:t>聚类</a:t>
            </a:r>
            <a:r>
              <a:rPr lang="zh-CN" altLang="en-US" b="1" dirty="0" smtClean="0">
                <a:solidFill>
                  <a:srgbClr val="FF0000"/>
                </a:solidFill>
              </a:rPr>
              <a:t>性质</a:t>
            </a:r>
            <a:r>
              <a:rPr lang="zh-CN" altLang="en-US" dirty="0" smtClean="0"/>
              <a:t>：同</a:t>
            </a:r>
            <a:r>
              <a:rPr lang="zh-CN" altLang="en-US" dirty="0"/>
              <a:t>一类状态经过</a:t>
            </a:r>
            <a:r>
              <a:rPr lang="zh-CN" altLang="en-US" dirty="0" smtClean="0"/>
              <a:t>读入字符</a:t>
            </a:r>
            <a:r>
              <a:rPr lang="zh-CN" altLang="en-US" dirty="0"/>
              <a:t>，其目标状态还是同</a:t>
            </a:r>
            <a:r>
              <a:rPr lang="zh-CN" altLang="en-US" dirty="0" smtClean="0"/>
              <a:t>一类。</a:t>
            </a:r>
            <a:endParaRPr lang="en-US" altLang="zh-CN" dirty="0" smtClean="0"/>
          </a:p>
          <a:p>
            <a:endParaRPr lang="en-US" altLang="zh-CN" dirty="0" smtClean="0"/>
          </a:p>
          <a:p>
            <a:r>
              <a:rPr lang="en-US" altLang="zh-CN" dirty="0" smtClean="0"/>
              <a:t>S</a:t>
            </a:r>
            <a:r>
              <a:rPr lang="zh-CN" altLang="en-US" dirty="0" smtClean="0"/>
              <a:t>中存在等价关系的多个状态可以归并为同一类，同时不改变</a:t>
            </a:r>
            <a:r>
              <a:rPr lang="en-US" altLang="zh-CN" dirty="0" smtClean="0"/>
              <a:t>FSA</a:t>
            </a:r>
            <a:r>
              <a:rPr lang="zh-CN" altLang="en-US" dirty="0" smtClean="0"/>
              <a:t>对语言的识别能力。</a:t>
            </a:r>
            <a:endParaRPr lang="zh-CN" alt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商机器（</a:t>
            </a:r>
            <a:r>
              <a:rPr lang="en-US" altLang="zh-CN" dirty="0" smtClean="0"/>
              <a:t>Quotient Machine</a:t>
            </a:r>
            <a:r>
              <a:rPr lang="zh-CN" altLang="en-US" dirty="0" smtClean="0"/>
              <a:t>）</a:t>
            </a:r>
            <a:endParaRPr lang="zh-CN" altLang="en-US" dirty="0"/>
          </a:p>
        </p:txBody>
      </p:sp>
      <p:sp>
        <p:nvSpPr>
          <p:cNvPr id="3" name="内容占位符 2"/>
          <p:cNvSpPr>
            <a:spLocks noGrp="1"/>
          </p:cNvSpPr>
          <p:nvPr>
            <p:ph idx="1"/>
          </p:nvPr>
        </p:nvSpPr>
        <p:spPr/>
        <p:txBody>
          <a:bodyPr/>
          <a:lstStyle/>
          <a:p>
            <a:r>
              <a:rPr lang="zh-CN" altLang="en-US" dirty="0"/>
              <a:t>相对于有限状态机</a:t>
            </a:r>
            <a:r>
              <a:rPr lang="en-US" altLang="zh-CN" dirty="0"/>
              <a:t>M(A,S,F)</a:t>
            </a:r>
            <a:r>
              <a:rPr lang="zh-CN" altLang="en-US" dirty="0"/>
              <a:t>和</a:t>
            </a:r>
            <a:r>
              <a:rPr lang="en-US" altLang="zh-CN" dirty="0"/>
              <a:t>M</a:t>
            </a:r>
            <a:r>
              <a:rPr lang="zh-CN" altLang="en-US" dirty="0"/>
              <a:t>上的</a:t>
            </a:r>
            <a:r>
              <a:rPr lang="zh-CN" altLang="en-US" dirty="0" smtClean="0"/>
              <a:t>机器同余</a:t>
            </a:r>
            <a:r>
              <a:rPr lang="en-US" altLang="zh-CN" dirty="0" smtClean="0"/>
              <a:t>R</a:t>
            </a:r>
            <a:r>
              <a:rPr lang="zh-CN" altLang="en-US" dirty="0" smtClean="0"/>
              <a:t>：</a:t>
            </a:r>
            <a:endParaRPr lang="en-US" altLang="zh-CN" dirty="0" smtClean="0"/>
          </a:p>
          <a:p>
            <a:pPr>
              <a:buFont typeface="Arial" panose="020B0604020202020204" pitchFamily="34" charset="0"/>
              <a:buChar char="•"/>
            </a:pPr>
            <a:r>
              <a:rPr lang="en-US" altLang="zh-CN" dirty="0" smtClean="0"/>
              <a:t>S‘=</a:t>
            </a:r>
            <a:r>
              <a:rPr lang="en-US" altLang="zh-CN" dirty="0"/>
              <a:t>S/R={[s]|</a:t>
            </a:r>
            <a:r>
              <a:rPr lang="en-US" altLang="zh-CN" dirty="0" err="1"/>
              <a:t>s∈S</a:t>
            </a:r>
            <a:r>
              <a:rPr lang="en-US" altLang="zh-CN" dirty="0" smtClean="0"/>
              <a:t>} </a:t>
            </a:r>
            <a:r>
              <a:rPr lang="zh-CN" altLang="en-US" dirty="0" smtClean="0"/>
              <a:t>是</a:t>
            </a:r>
            <a:r>
              <a:rPr lang="en-US" altLang="zh-CN" dirty="0"/>
              <a:t>S</a:t>
            </a:r>
            <a:r>
              <a:rPr lang="zh-CN" altLang="en-US" dirty="0"/>
              <a:t>关于等价关系</a:t>
            </a:r>
            <a:r>
              <a:rPr lang="en-US" altLang="zh-CN" dirty="0"/>
              <a:t>R</a:t>
            </a:r>
            <a:r>
              <a:rPr lang="zh-CN" altLang="en-US" dirty="0"/>
              <a:t>的</a:t>
            </a:r>
            <a:r>
              <a:rPr lang="zh-CN" altLang="en-US" dirty="0" smtClean="0"/>
              <a:t>商集；</a:t>
            </a:r>
            <a:endParaRPr lang="zh-CN" altLang="en-US" dirty="0"/>
          </a:p>
          <a:p>
            <a:pPr>
              <a:buFont typeface="Arial" panose="020B0604020202020204" pitchFamily="34" charset="0"/>
              <a:buChar char="•"/>
            </a:pPr>
            <a:r>
              <a:rPr lang="en-US" altLang="zh-CN" dirty="0" smtClean="0"/>
              <a:t>F‘={&lt;[</a:t>
            </a:r>
            <a:r>
              <a:rPr lang="en-US" altLang="zh-CN" dirty="0"/>
              <a:t>s], [F(</a:t>
            </a:r>
            <a:r>
              <a:rPr lang="en-US" altLang="zh-CN" dirty="0" err="1"/>
              <a:t>x,s</a:t>
            </a:r>
            <a:r>
              <a:rPr lang="en-US" altLang="zh-CN" dirty="0"/>
              <a:t>)]&gt; | </a:t>
            </a:r>
            <a:r>
              <a:rPr lang="en-US" altLang="zh-CN" dirty="0" err="1"/>
              <a:t>s∈S</a:t>
            </a:r>
            <a:r>
              <a:rPr lang="en-US" altLang="zh-CN" dirty="0"/>
              <a:t>, </a:t>
            </a:r>
            <a:r>
              <a:rPr lang="en-US" altLang="zh-CN" dirty="0" err="1"/>
              <a:t>x∈A</a:t>
            </a:r>
            <a:r>
              <a:rPr lang="en-US" altLang="zh-CN" dirty="0" smtClean="0"/>
              <a:t>}</a:t>
            </a:r>
            <a:r>
              <a:rPr lang="zh-CN" altLang="en-US" dirty="0" smtClean="0"/>
              <a:t>；</a:t>
            </a:r>
            <a:endParaRPr lang="en-US" altLang="zh-CN" dirty="0"/>
          </a:p>
          <a:p>
            <a:pPr>
              <a:buFont typeface="Arial" panose="020B0604020202020204" pitchFamily="34" charset="0"/>
              <a:buChar char="•"/>
            </a:pPr>
            <a:r>
              <a:rPr lang="en-US" altLang="zh-CN" dirty="0" smtClean="0"/>
              <a:t>M‘(A,S’,F‘)</a:t>
            </a:r>
            <a:r>
              <a:rPr lang="zh-CN" altLang="en-US" dirty="0"/>
              <a:t>称为</a:t>
            </a:r>
            <a:r>
              <a:rPr lang="en-US" altLang="zh-CN" dirty="0"/>
              <a:t>M</a:t>
            </a:r>
            <a:r>
              <a:rPr lang="zh-CN" altLang="en-US" dirty="0"/>
              <a:t>关于</a:t>
            </a:r>
            <a:r>
              <a:rPr lang="en-US" altLang="zh-CN" dirty="0"/>
              <a:t>R</a:t>
            </a:r>
            <a:r>
              <a:rPr lang="zh-CN" altLang="en-US" dirty="0"/>
              <a:t>的商机器</a:t>
            </a:r>
            <a:r>
              <a:rPr lang="en-US" altLang="zh-CN" dirty="0" smtClean="0"/>
              <a:t>M/R</a:t>
            </a:r>
            <a:r>
              <a:rPr lang="zh-CN" altLang="en-US" dirty="0" smtClean="0"/>
              <a:t>。</a:t>
            </a:r>
            <a:endParaRPr lang="en-US" altLang="zh-CN" dirty="0"/>
          </a:p>
          <a:p>
            <a:r>
              <a:rPr lang="zh-CN" altLang="en-US" dirty="0" smtClean="0"/>
              <a:t>通常</a:t>
            </a:r>
            <a:r>
              <a:rPr lang="zh-CN" altLang="en-US" dirty="0"/>
              <a:t>商机器比原来的机器简单一些，是</a:t>
            </a:r>
            <a:r>
              <a:rPr lang="zh-CN" altLang="en-US" dirty="0" smtClean="0"/>
              <a:t>机器化</a:t>
            </a:r>
            <a:r>
              <a:rPr lang="zh-CN" altLang="en-US" dirty="0"/>
              <a:t>简的</a:t>
            </a:r>
            <a:r>
              <a:rPr lang="zh-CN" altLang="en-US" dirty="0" smtClean="0"/>
              <a:t>基础。</a:t>
            </a:r>
            <a:endParaRPr lang="zh-CN" alt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商机器（</a:t>
            </a:r>
            <a:r>
              <a:rPr lang="en-US" altLang="zh-CN" dirty="0"/>
              <a:t>Quotient Machine</a:t>
            </a:r>
            <a:r>
              <a:rPr lang="zh-CN" altLang="en-US" dirty="0"/>
              <a:t>）</a:t>
            </a:r>
            <a:endParaRPr lang="zh-CN" altLang="en-US" dirty="0"/>
          </a:p>
        </p:txBody>
      </p:sp>
      <p:sp>
        <p:nvSpPr>
          <p:cNvPr id="3" name="内容占位符 2"/>
          <p:cNvSpPr>
            <a:spLocks noGrp="1"/>
          </p:cNvSpPr>
          <p:nvPr>
            <p:ph idx="1"/>
          </p:nvPr>
        </p:nvSpPr>
        <p:spPr/>
        <p:txBody>
          <a:bodyPr/>
          <a:lstStyle/>
          <a:p>
            <a:r>
              <a:rPr lang="zh-CN" altLang="en-US" dirty="0" smtClean="0"/>
              <a:t>商机器的例子：</a:t>
            </a:r>
            <a:endParaRPr lang="zh-CN" altLang="en-US" dirty="0"/>
          </a:p>
        </p:txBody>
      </p:sp>
      <p:pic>
        <p:nvPicPr>
          <p:cNvPr id="4" name="图片 3"/>
          <p:cNvPicPr>
            <a:picLocks noChangeAspect="1"/>
          </p:cNvPicPr>
          <p:nvPr/>
        </p:nvPicPr>
        <p:blipFill>
          <a:blip r:embed="rId1"/>
          <a:stretch>
            <a:fillRect/>
          </a:stretch>
        </p:blipFill>
        <p:spPr>
          <a:xfrm>
            <a:off x="457200" y="2780928"/>
            <a:ext cx="3541012" cy="3816424"/>
          </a:xfrm>
          <a:prstGeom prst="rect">
            <a:avLst/>
          </a:prstGeom>
        </p:spPr>
      </p:pic>
      <p:pic>
        <p:nvPicPr>
          <p:cNvPr id="5" name="图片 4"/>
          <p:cNvPicPr>
            <a:picLocks noChangeAspect="1"/>
          </p:cNvPicPr>
          <p:nvPr/>
        </p:nvPicPr>
        <p:blipFill>
          <a:blip r:embed="rId2"/>
          <a:stretch>
            <a:fillRect/>
          </a:stretch>
        </p:blipFill>
        <p:spPr>
          <a:xfrm>
            <a:off x="5997327" y="3284984"/>
            <a:ext cx="2689473" cy="2383077"/>
          </a:xfrm>
          <a:prstGeom prst="rect">
            <a:avLst/>
          </a:prstGeom>
        </p:spPr>
      </p:pic>
      <p:pic>
        <p:nvPicPr>
          <p:cNvPr id="6" name="图片 5"/>
          <p:cNvPicPr>
            <a:picLocks noChangeAspect="1"/>
          </p:cNvPicPr>
          <p:nvPr/>
        </p:nvPicPr>
        <p:blipFill>
          <a:blip r:embed="rId3"/>
          <a:stretch>
            <a:fillRect/>
          </a:stretch>
        </p:blipFill>
        <p:spPr>
          <a:xfrm>
            <a:off x="4297682" y="3778122"/>
            <a:ext cx="1400175" cy="895350"/>
          </a:xfrm>
          <a:prstGeom prst="rect">
            <a:avLst/>
          </a:prstGeom>
        </p:spPr>
      </p:pic>
      <p:sp>
        <p:nvSpPr>
          <p:cNvPr id="7" name="右箭头 6"/>
          <p:cNvSpPr/>
          <p:nvPr/>
        </p:nvSpPr>
        <p:spPr>
          <a:xfrm>
            <a:off x="4293130" y="4785804"/>
            <a:ext cx="1575013"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1187624" y="3212976"/>
            <a:ext cx="6765795" cy="3367163"/>
          </a:xfrm>
          <a:prstGeom prst="rect">
            <a:avLst/>
          </a:prstGeom>
        </p:spPr>
      </p:pic>
      <p:pic>
        <p:nvPicPr>
          <p:cNvPr id="11" name="图片 10"/>
          <p:cNvPicPr>
            <a:picLocks noChangeAspect="1"/>
          </p:cNvPicPr>
          <p:nvPr/>
        </p:nvPicPr>
        <p:blipFill>
          <a:blip r:embed="rId2"/>
          <a:stretch>
            <a:fillRect/>
          </a:stretch>
        </p:blipFill>
        <p:spPr>
          <a:xfrm>
            <a:off x="1662176" y="735498"/>
            <a:ext cx="2064866" cy="2225467"/>
          </a:xfrm>
          <a:prstGeom prst="rect">
            <a:avLst/>
          </a:prstGeom>
        </p:spPr>
      </p:pic>
      <p:pic>
        <p:nvPicPr>
          <p:cNvPr id="12" name="图片 11"/>
          <p:cNvPicPr>
            <a:picLocks noChangeAspect="1"/>
          </p:cNvPicPr>
          <p:nvPr/>
        </p:nvPicPr>
        <p:blipFill>
          <a:blip r:embed="rId3"/>
          <a:stretch>
            <a:fillRect/>
          </a:stretch>
        </p:blipFill>
        <p:spPr>
          <a:xfrm>
            <a:off x="5580112" y="1052736"/>
            <a:ext cx="1795545" cy="1590989"/>
          </a:xfrm>
          <a:prstGeom prst="rect">
            <a:avLst/>
          </a:prstGeom>
        </p:spPr>
      </p:pic>
      <p:pic>
        <p:nvPicPr>
          <p:cNvPr id="13" name="图片 12"/>
          <p:cNvPicPr>
            <a:picLocks noChangeAspect="1"/>
          </p:cNvPicPr>
          <p:nvPr/>
        </p:nvPicPr>
        <p:blipFill>
          <a:blip r:embed="rId4"/>
          <a:stretch>
            <a:fillRect/>
          </a:stretch>
        </p:blipFill>
        <p:spPr>
          <a:xfrm>
            <a:off x="3978106" y="1272168"/>
            <a:ext cx="1400175" cy="895350"/>
          </a:xfrm>
          <a:prstGeom prst="rect">
            <a:avLst/>
          </a:prstGeom>
        </p:spPr>
      </p:pic>
      <p:sp>
        <p:nvSpPr>
          <p:cNvPr id="14" name="右箭头 13"/>
          <p:cNvSpPr/>
          <p:nvPr/>
        </p:nvSpPr>
        <p:spPr>
          <a:xfrm>
            <a:off x="3904183" y="2286324"/>
            <a:ext cx="1575013"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商机器的性质</a:t>
            </a:r>
            <a:endParaRPr lang="zh-CN" altLang="en-US" dirty="0"/>
          </a:p>
        </p:txBody>
      </p:sp>
      <p:sp>
        <p:nvSpPr>
          <p:cNvPr id="3" name="内容占位符 2"/>
          <p:cNvSpPr>
            <a:spLocks noGrp="1"/>
          </p:cNvSpPr>
          <p:nvPr>
            <p:ph idx="1"/>
          </p:nvPr>
        </p:nvSpPr>
        <p:spPr/>
        <p:txBody>
          <a:bodyPr/>
          <a:lstStyle/>
          <a:p>
            <a:r>
              <a:rPr lang="zh-CN" altLang="en-US" sz="2800" dirty="0" smtClean="0"/>
              <a:t>对字符串</a:t>
            </a:r>
            <a:r>
              <a:rPr lang="zh-CN" altLang="en-US" sz="2800" b="1" dirty="0" smtClean="0">
                <a:solidFill>
                  <a:srgbClr val="FF0000"/>
                </a:solidFill>
              </a:rPr>
              <a:t>相容</a:t>
            </a:r>
            <a:r>
              <a:rPr lang="zh-CN" altLang="en-US" sz="2800" dirty="0" smtClean="0"/>
              <a:t>的状态：</a:t>
            </a:r>
            <a:endParaRPr lang="en-US" altLang="zh-CN" sz="2800" dirty="0" smtClean="0"/>
          </a:p>
          <a:p>
            <a:pPr>
              <a:buFont typeface="Arial" panose="020B0604020202020204" pitchFamily="34" charset="0"/>
              <a:buChar char="•"/>
            </a:pPr>
            <a:r>
              <a:rPr lang="en-US" altLang="zh-CN" sz="2800" dirty="0" err="1"/>
              <a:t>s,t∈S</a:t>
            </a:r>
            <a:r>
              <a:rPr lang="zh-CN" altLang="en-US" sz="2800" dirty="0"/>
              <a:t>，</a:t>
            </a:r>
            <a:r>
              <a:rPr lang="en-US" altLang="zh-CN" sz="2800" dirty="0" err="1"/>
              <a:t>w∈A</a:t>
            </a:r>
            <a:r>
              <a:rPr lang="en-US" altLang="zh-CN" sz="2800" dirty="0"/>
              <a:t>*</a:t>
            </a:r>
            <a:endParaRPr lang="en-US" altLang="zh-CN" sz="2800" dirty="0"/>
          </a:p>
          <a:p>
            <a:pPr>
              <a:buFont typeface="Arial" panose="020B0604020202020204" pitchFamily="34" charset="0"/>
              <a:buChar char="•"/>
            </a:pPr>
            <a:r>
              <a:rPr lang="zh-CN" altLang="en-US" sz="2800" dirty="0" smtClean="0"/>
              <a:t>如果</a:t>
            </a:r>
            <a:r>
              <a:rPr lang="en-US" altLang="zh-CN" sz="2800" dirty="0"/>
              <a:t>F(</a:t>
            </a:r>
            <a:r>
              <a:rPr lang="en-US" altLang="zh-CN" sz="2800" dirty="0" err="1"/>
              <a:t>s,w</a:t>
            </a:r>
            <a:r>
              <a:rPr lang="en-US" altLang="zh-CN" sz="2800" dirty="0"/>
              <a:t>)∈</a:t>
            </a:r>
            <a:r>
              <a:rPr lang="en-US" altLang="zh-CN" sz="2800" dirty="0" smtClean="0"/>
              <a:t>Y</a:t>
            </a:r>
            <a:r>
              <a:rPr lang="zh-CN" altLang="en-US" sz="2800" dirty="0" smtClean="0"/>
              <a:t>且</a:t>
            </a:r>
            <a:r>
              <a:rPr lang="en-US" altLang="zh-CN" sz="2800" dirty="0"/>
              <a:t>F(</a:t>
            </a:r>
            <a:r>
              <a:rPr lang="en-US" altLang="zh-CN" sz="2800" dirty="0" err="1"/>
              <a:t>t,w</a:t>
            </a:r>
            <a:r>
              <a:rPr lang="en-US" altLang="zh-CN" sz="2800" dirty="0"/>
              <a:t>)∈Y</a:t>
            </a:r>
            <a:endParaRPr lang="en-US" altLang="zh-CN" sz="2800" dirty="0"/>
          </a:p>
          <a:p>
            <a:pPr>
              <a:buFont typeface="Arial" panose="020B0604020202020204" pitchFamily="34" charset="0"/>
              <a:buChar char="•"/>
            </a:pPr>
            <a:r>
              <a:rPr lang="zh-CN" altLang="en-US" sz="2800" dirty="0" smtClean="0"/>
              <a:t>或者</a:t>
            </a:r>
            <a:r>
              <a:rPr lang="en-US" altLang="zh-CN" sz="2800" dirty="0" smtClean="0"/>
              <a:t>F(</a:t>
            </a:r>
            <a:r>
              <a:rPr lang="en-US" altLang="zh-CN" sz="2800" dirty="0" err="1" smtClean="0"/>
              <a:t>s,w</a:t>
            </a:r>
            <a:r>
              <a:rPr lang="en-US" altLang="zh-CN" sz="2800" dirty="0" smtClean="0"/>
              <a:t>)</a:t>
            </a:r>
            <a:r>
              <a:rPr lang="zh-CN" altLang="en-US" sz="2800" dirty="0" smtClean="0"/>
              <a:t>∉</a:t>
            </a:r>
            <a:r>
              <a:rPr lang="en-US" altLang="zh-CN" sz="2800" dirty="0" smtClean="0"/>
              <a:t>Y</a:t>
            </a:r>
            <a:r>
              <a:rPr lang="zh-CN" altLang="en-US" sz="2800" dirty="0" smtClean="0"/>
              <a:t>且</a:t>
            </a:r>
            <a:r>
              <a:rPr lang="en-US" altLang="zh-CN" sz="2800" dirty="0" smtClean="0"/>
              <a:t>F(</a:t>
            </a:r>
            <a:r>
              <a:rPr lang="en-US" altLang="zh-CN" sz="2800" dirty="0" err="1" smtClean="0"/>
              <a:t>t,w</a:t>
            </a:r>
            <a:r>
              <a:rPr lang="en-US" altLang="zh-CN" sz="2800" dirty="0" smtClean="0"/>
              <a:t>)</a:t>
            </a:r>
            <a:r>
              <a:rPr lang="zh-CN" altLang="en-US" sz="2800" dirty="0" smtClean="0"/>
              <a:t>∉</a:t>
            </a:r>
            <a:r>
              <a:rPr lang="en-US" altLang="zh-CN" sz="2800" dirty="0" smtClean="0"/>
              <a:t>Y</a:t>
            </a:r>
            <a:endParaRPr lang="en-US" altLang="zh-CN" sz="2800" dirty="0"/>
          </a:p>
          <a:p>
            <a:pPr>
              <a:buFont typeface="Arial" panose="020B0604020202020204" pitchFamily="34" charset="0"/>
              <a:buChar char="•"/>
            </a:pPr>
            <a:r>
              <a:rPr lang="zh-CN" altLang="en-US" sz="2800" dirty="0" smtClean="0"/>
              <a:t>称</a:t>
            </a:r>
            <a:r>
              <a:rPr lang="en-US" altLang="zh-CN" sz="2800" dirty="0" err="1"/>
              <a:t>s,t</a:t>
            </a:r>
            <a:r>
              <a:rPr lang="zh-CN" altLang="en-US" sz="2800" dirty="0"/>
              <a:t>是关于</a:t>
            </a:r>
            <a:r>
              <a:rPr lang="en-US" altLang="zh-CN" sz="2800" dirty="0"/>
              <a:t>w</a:t>
            </a:r>
            <a:r>
              <a:rPr lang="zh-CN" altLang="en-US" sz="2800" dirty="0"/>
              <a:t>相容的</a:t>
            </a:r>
            <a:endParaRPr lang="zh-CN" altLang="en-US" sz="2800" dirty="0"/>
          </a:p>
          <a:p>
            <a:r>
              <a:rPr lang="zh-CN" altLang="en-US" sz="2800" dirty="0" smtClean="0"/>
              <a:t>定义</a:t>
            </a:r>
            <a:r>
              <a:rPr lang="zh-CN" altLang="en-US" sz="2800" dirty="0"/>
              <a:t>：</a:t>
            </a:r>
            <a:r>
              <a:rPr lang="en-US" altLang="zh-CN" sz="2800" dirty="0"/>
              <a:t>S</a:t>
            </a:r>
            <a:r>
              <a:rPr lang="zh-CN" altLang="en-US" sz="2800" dirty="0"/>
              <a:t>上的二元关系</a:t>
            </a:r>
            <a:r>
              <a:rPr lang="en-US" altLang="zh-CN" sz="2800" dirty="0"/>
              <a:t>R</a:t>
            </a:r>
            <a:endParaRPr lang="en-US" altLang="zh-CN" sz="2800" dirty="0"/>
          </a:p>
          <a:p>
            <a:pPr>
              <a:buFont typeface="Arial" panose="020B0604020202020204" pitchFamily="34" charset="0"/>
              <a:buChar char="•"/>
            </a:pPr>
            <a:r>
              <a:rPr lang="zh-CN" altLang="en-US" sz="2800" dirty="0" smtClean="0"/>
              <a:t>如果</a:t>
            </a:r>
            <a:r>
              <a:rPr lang="en-US" altLang="zh-CN" sz="2800" dirty="0" err="1"/>
              <a:t>s,t∈S</a:t>
            </a:r>
            <a:r>
              <a:rPr lang="zh-CN" altLang="en-US" sz="2800" dirty="0"/>
              <a:t>对于任何</a:t>
            </a:r>
            <a:r>
              <a:rPr lang="en-US" altLang="zh-CN" sz="2800" dirty="0" err="1"/>
              <a:t>w∈A</a:t>
            </a:r>
            <a:r>
              <a:rPr lang="en-US" altLang="zh-CN" sz="2800" dirty="0"/>
              <a:t>*</a:t>
            </a:r>
            <a:r>
              <a:rPr lang="zh-CN" altLang="en-US" sz="2800" dirty="0"/>
              <a:t>都相容，则</a:t>
            </a:r>
            <a:r>
              <a:rPr lang="en-US" altLang="zh-CN" sz="2800" dirty="0" err="1" smtClean="0"/>
              <a:t>sRt</a:t>
            </a:r>
            <a:endParaRPr lang="en-US" altLang="zh-CN" sz="2800" dirty="0" smtClean="0"/>
          </a:p>
          <a:p>
            <a:pPr>
              <a:buFont typeface="Arial" panose="020B0604020202020204" pitchFamily="34" charset="0"/>
              <a:buChar char="•"/>
            </a:pPr>
            <a:r>
              <a:rPr lang="en-US" altLang="zh-CN" sz="2800" b="1" dirty="0" err="1">
                <a:solidFill>
                  <a:srgbClr val="FF0000"/>
                </a:solidFill>
              </a:rPr>
              <a:t>s,t</a:t>
            </a:r>
            <a:r>
              <a:rPr lang="zh-CN" altLang="en-US" sz="2800" b="1" dirty="0">
                <a:solidFill>
                  <a:srgbClr val="FF0000"/>
                </a:solidFill>
              </a:rPr>
              <a:t>是关于句子识别的等效</a:t>
            </a:r>
            <a:r>
              <a:rPr lang="zh-CN" altLang="en-US" sz="2800" b="1" dirty="0" smtClean="0">
                <a:solidFill>
                  <a:srgbClr val="FF0000"/>
                </a:solidFill>
              </a:rPr>
              <a:t>状态</a:t>
            </a:r>
            <a:endParaRPr lang="en-US" altLang="zh-CN" sz="2800" b="1" dirty="0" smtClean="0">
              <a:solidFill>
                <a:srgbClr val="FF0000"/>
              </a:solidFill>
            </a:endParaRPr>
          </a:p>
          <a:p>
            <a:r>
              <a:rPr lang="en-US" altLang="zh-CN" sz="2800" dirty="0" smtClean="0"/>
              <a:t>R</a:t>
            </a:r>
            <a:r>
              <a:rPr lang="zh-CN" altLang="en-US" sz="2800" dirty="0" smtClean="0"/>
              <a:t>是</a:t>
            </a:r>
            <a:r>
              <a:rPr lang="zh-CN" altLang="en-US" sz="2800" b="1" dirty="0" smtClean="0">
                <a:solidFill>
                  <a:srgbClr val="FF0000"/>
                </a:solidFill>
              </a:rPr>
              <a:t>等价关系</a:t>
            </a:r>
            <a:r>
              <a:rPr lang="zh-CN" altLang="en-US" sz="2800" dirty="0" smtClean="0"/>
              <a:t>，具有自反性、对称性和传递性。</a:t>
            </a:r>
            <a:endParaRPr lang="en-US" altLang="zh-CN"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商机器的性质</a:t>
            </a:r>
            <a:endParaRPr lang="zh-CN" altLang="en-US" dirty="0"/>
          </a:p>
        </p:txBody>
      </p:sp>
      <p:sp>
        <p:nvSpPr>
          <p:cNvPr id="3" name="内容占位符 2"/>
          <p:cNvSpPr>
            <a:spLocks noGrp="1"/>
          </p:cNvSpPr>
          <p:nvPr>
            <p:ph idx="1"/>
          </p:nvPr>
        </p:nvSpPr>
        <p:spPr>
          <a:xfrm>
            <a:off x="457200" y="1828800"/>
            <a:ext cx="8229600" cy="3886200"/>
          </a:xfrm>
        </p:spPr>
        <p:txBody>
          <a:bodyPr/>
          <a:lstStyle/>
          <a:p>
            <a:r>
              <a:rPr lang="zh-CN" altLang="en-US" dirty="0" smtClean="0"/>
              <a:t>证明</a:t>
            </a:r>
            <a:r>
              <a:rPr lang="zh-CN" altLang="en-US" b="1" dirty="0" smtClean="0">
                <a:solidFill>
                  <a:srgbClr val="FF0000"/>
                </a:solidFill>
              </a:rPr>
              <a:t>相容关系</a:t>
            </a:r>
            <a:r>
              <a:rPr lang="en-US" altLang="zh-CN" b="1" dirty="0" smtClean="0">
                <a:solidFill>
                  <a:srgbClr val="FF0000"/>
                </a:solidFill>
              </a:rPr>
              <a:t>R</a:t>
            </a:r>
            <a:r>
              <a:rPr lang="zh-CN" altLang="en-US" b="1" dirty="0" smtClean="0">
                <a:solidFill>
                  <a:srgbClr val="FF0000"/>
                </a:solidFill>
              </a:rPr>
              <a:t>是机器同余</a:t>
            </a:r>
            <a:r>
              <a:rPr lang="zh-CN" altLang="en-US" dirty="0" smtClean="0"/>
              <a:t>，即证明：</a:t>
            </a:r>
            <a:endParaRPr lang="en-US" altLang="zh-CN" dirty="0" smtClean="0"/>
          </a:p>
          <a:p>
            <a:pPr marL="0" indent="0">
              <a:buNone/>
            </a:pPr>
            <a:r>
              <a:rPr lang="en-US" altLang="zh-CN" dirty="0" smtClean="0"/>
              <a:t>    </a:t>
            </a:r>
            <a:r>
              <a:rPr lang="zh-CN" altLang="en-US" dirty="0" smtClean="0"/>
              <a:t>∀ </a:t>
            </a:r>
            <a:r>
              <a:rPr lang="en-US" altLang="zh-CN" dirty="0" err="1" smtClean="0"/>
              <a:t>s,t∈S</a:t>
            </a:r>
            <a:r>
              <a:rPr lang="zh-CN" altLang="en-US" dirty="0" smtClean="0"/>
              <a:t>， ∀ </a:t>
            </a:r>
            <a:r>
              <a:rPr lang="en-US" altLang="zh-CN" dirty="0" err="1" smtClean="0"/>
              <a:t>x∈A</a:t>
            </a:r>
            <a:r>
              <a:rPr lang="zh-CN" altLang="en-US" dirty="0" smtClean="0"/>
              <a:t>，</a:t>
            </a:r>
            <a:r>
              <a:rPr lang="en-US" altLang="zh-CN" dirty="0" err="1" smtClean="0"/>
              <a:t>sRt</a:t>
            </a:r>
            <a:r>
              <a:rPr lang="zh-CN" altLang="en-US" dirty="0" smtClean="0"/>
              <a:t>→</a:t>
            </a:r>
            <a:r>
              <a:rPr lang="en-US" altLang="zh-CN" dirty="0" smtClean="0"/>
              <a:t>F(</a:t>
            </a:r>
            <a:r>
              <a:rPr lang="en-US" altLang="zh-CN" dirty="0" err="1" smtClean="0"/>
              <a:t>s,x</a:t>
            </a:r>
            <a:r>
              <a:rPr lang="en-US" altLang="zh-CN" dirty="0" smtClean="0"/>
              <a:t>)RF(</a:t>
            </a:r>
            <a:r>
              <a:rPr lang="en-US" altLang="zh-CN" dirty="0" err="1" smtClean="0"/>
              <a:t>t,x</a:t>
            </a:r>
            <a:r>
              <a:rPr lang="en-US" altLang="zh-CN" dirty="0" smtClean="0"/>
              <a:t>)</a:t>
            </a:r>
            <a:endParaRPr lang="en-US" altLang="zh-CN" dirty="0" smtClean="0"/>
          </a:p>
          <a:p>
            <a:pPr>
              <a:buFont typeface="Arial" panose="020B0604020202020204" pitchFamily="34" charset="0"/>
              <a:buChar char="•"/>
            </a:pPr>
            <a:r>
              <a:rPr lang="zh-CN" altLang="en-US" dirty="0" smtClean="0"/>
              <a:t>设 ∀ </a:t>
            </a:r>
            <a:r>
              <a:rPr lang="en-US" altLang="zh-CN" dirty="0" err="1" smtClean="0"/>
              <a:t>w</a:t>
            </a:r>
            <a:r>
              <a:rPr lang="en-US" altLang="zh-CN" dirty="0" err="1"/>
              <a:t>∈A</a:t>
            </a:r>
            <a:r>
              <a:rPr lang="en-US" altLang="zh-CN" dirty="0" smtClean="0"/>
              <a:t>*,</a:t>
            </a:r>
            <a:r>
              <a:rPr lang="zh-CN" altLang="en-US" dirty="0" smtClean="0"/>
              <a:t> </a:t>
            </a:r>
            <a:r>
              <a:rPr lang="zh-CN" altLang="en-US" dirty="0"/>
              <a:t>∀ </a:t>
            </a:r>
            <a:r>
              <a:rPr lang="en-US" altLang="zh-CN" dirty="0" smtClean="0"/>
              <a:t>x</a:t>
            </a:r>
            <a:r>
              <a:rPr lang="zh-CN" altLang="en-US" dirty="0" smtClean="0"/>
              <a:t>∈</a:t>
            </a:r>
            <a:r>
              <a:rPr lang="en-US" altLang="zh-CN" dirty="0" smtClean="0"/>
              <a:t>A, w</a:t>
            </a:r>
            <a:r>
              <a:rPr lang="en-US" altLang="zh-CN" dirty="0"/>
              <a:t>'=</a:t>
            </a:r>
            <a:r>
              <a:rPr lang="en-US" altLang="zh-CN" dirty="0" err="1"/>
              <a:t>xw</a:t>
            </a:r>
            <a:endParaRPr lang="en-US" altLang="zh-CN" dirty="0"/>
          </a:p>
          <a:p>
            <a:pPr>
              <a:buFont typeface="Arial" panose="020B0604020202020204" pitchFamily="34" charset="0"/>
              <a:buChar char="•"/>
            </a:pPr>
            <a:r>
              <a:rPr lang="zh-CN" altLang="en-US" dirty="0" smtClean="0"/>
              <a:t>因为</a:t>
            </a:r>
            <a:r>
              <a:rPr lang="en-US" altLang="zh-CN" dirty="0" err="1" smtClean="0"/>
              <a:t>sRt</a:t>
            </a:r>
            <a:r>
              <a:rPr lang="zh-CN" altLang="en-US" dirty="0" smtClean="0"/>
              <a:t>，所以</a:t>
            </a:r>
            <a:r>
              <a:rPr lang="en-US" altLang="zh-CN" dirty="0" smtClean="0"/>
              <a:t>F(</a:t>
            </a:r>
            <a:r>
              <a:rPr lang="en-US" altLang="zh-CN" dirty="0" err="1" smtClean="0"/>
              <a:t>s,w</a:t>
            </a:r>
            <a:r>
              <a:rPr lang="en-US" altLang="zh-CN" dirty="0"/>
              <a:t>')</a:t>
            </a:r>
            <a:r>
              <a:rPr lang="zh-CN" altLang="en-US" dirty="0"/>
              <a:t>和</a:t>
            </a:r>
            <a:r>
              <a:rPr lang="en-US" altLang="zh-CN" dirty="0"/>
              <a:t>F(</a:t>
            </a:r>
            <a:r>
              <a:rPr lang="en-US" altLang="zh-CN" dirty="0" err="1"/>
              <a:t>t,w</a:t>
            </a:r>
            <a:r>
              <a:rPr lang="en-US" altLang="zh-CN" dirty="0"/>
              <a:t>')</a:t>
            </a:r>
            <a:r>
              <a:rPr lang="zh-CN" altLang="en-US" dirty="0"/>
              <a:t>同时</a:t>
            </a:r>
            <a:r>
              <a:rPr lang="zh-CN" altLang="en-US" dirty="0" smtClean="0"/>
              <a:t>属于或</a:t>
            </a:r>
            <a:r>
              <a:rPr lang="zh-CN" altLang="en-US" dirty="0"/>
              <a:t>不属于</a:t>
            </a:r>
            <a:r>
              <a:rPr lang="en-US" altLang="zh-CN" dirty="0"/>
              <a:t>Y</a:t>
            </a:r>
            <a:endParaRPr lang="en-US" altLang="zh-CN" dirty="0"/>
          </a:p>
          <a:p>
            <a:pPr>
              <a:buFont typeface="Arial" panose="020B0604020202020204" pitchFamily="34" charset="0"/>
              <a:buChar char="•"/>
            </a:pPr>
            <a:r>
              <a:rPr lang="zh-CN" altLang="en-US" dirty="0" smtClean="0"/>
              <a:t>即</a:t>
            </a:r>
            <a:r>
              <a:rPr lang="en-US" altLang="zh-CN" dirty="0" smtClean="0"/>
              <a:t>F(F(</a:t>
            </a:r>
            <a:r>
              <a:rPr lang="en-US" altLang="zh-CN" dirty="0" err="1" smtClean="0"/>
              <a:t>s,x</a:t>
            </a:r>
            <a:r>
              <a:rPr lang="en-US" altLang="zh-CN" dirty="0"/>
              <a:t>),w)</a:t>
            </a:r>
            <a:r>
              <a:rPr lang="zh-CN" altLang="en-US" dirty="0"/>
              <a:t>和</a:t>
            </a:r>
            <a:r>
              <a:rPr lang="en-US" altLang="zh-CN" dirty="0"/>
              <a:t>F(F(</a:t>
            </a:r>
            <a:r>
              <a:rPr lang="en-US" altLang="zh-CN" dirty="0" err="1"/>
              <a:t>t,x</a:t>
            </a:r>
            <a:r>
              <a:rPr lang="en-US" altLang="zh-CN" dirty="0"/>
              <a:t>),w)</a:t>
            </a:r>
            <a:r>
              <a:rPr lang="zh-CN" altLang="en-US" dirty="0"/>
              <a:t>同时</a:t>
            </a:r>
            <a:r>
              <a:rPr lang="zh-CN" altLang="en-US" dirty="0" smtClean="0"/>
              <a:t>属于或</a:t>
            </a:r>
            <a:r>
              <a:rPr lang="zh-CN" altLang="en-US" dirty="0"/>
              <a:t>不属于</a:t>
            </a:r>
            <a:r>
              <a:rPr lang="en-US" altLang="zh-CN" dirty="0" smtClean="0"/>
              <a:t>Y</a:t>
            </a:r>
            <a:r>
              <a:rPr lang="zh-CN" altLang="en-US" dirty="0" smtClean="0"/>
              <a:t>，得到</a:t>
            </a:r>
            <a:r>
              <a:rPr lang="en-US" altLang="zh-CN" dirty="0" smtClean="0"/>
              <a:t>F(</a:t>
            </a:r>
            <a:r>
              <a:rPr lang="en-US" altLang="zh-CN" dirty="0" err="1" smtClean="0"/>
              <a:t>s,x</a:t>
            </a:r>
            <a:r>
              <a:rPr lang="en-US" altLang="zh-CN" dirty="0" smtClean="0"/>
              <a:t>)RF(</a:t>
            </a:r>
            <a:r>
              <a:rPr lang="en-US" altLang="zh-CN" dirty="0" err="1" smtClean="0"/>
              <a:t>t,x</a:t>
            </a:r>
            <a:r>
              <a:rPr lang="en-US" altLang="zh-CN" dirty="0" smtClean="0"/>
              <a:t>)</a:t>
            </a:r>
            <a:endParaRPr lang="en-US" altLang="zh-CN" dirty="0"/>
          </a:p>
          <a:p>
            <a:pPr>
              <a:buFont typeface="Arial" panose="020B0604020202020204" pitchFamily="34" charset="0"/>
              <a:buChar char="•"/>
            </a:pPr>
            <a:r>
              <a:rPr lang="zh-CN" altLang="en-US" dirty="0" smtClean="0"/>
              <a:t>即由</a:t>
            </a:r>
            <a:r>
              <a:rPr lang="en-US" altLang="zh-CN" dirty="0" err="1" smtClean="0"/>
              <a:t>sRt</a:t>
            </a:r>
            <a:r>
              <a:rPr lang="zh-CN" altLang="en-US" dirty="0" smtClean="0"/>
              <a:t>得到了</a:t>
            </a:r>
            <a:r>
              <a:rPr lang="en-US" altLang="zh-CN" dirty="0"/>
              <a:t>F(</a:t>
            </a:r>
            <a:r>
              <a:rPr lang="en-US" altLang="zh-CN" dirty="0" err="1"/>
              <a:t>s,x</a:t>
            </a:r>
            <a:r>
              <a:rPr lang="en-US" altLang="zh-CN" dirty="0"/>
              <a:t>)RF(</a:t>
            </a:r>
            <a:r>
              <a:rPr lang="en-US" altLang="zh-CN" dirty="0" err="1"/>
              <a:t>t,x</a:t>
            </a:r>
            <a:r>
              <a:rPr lang="en-US" altLang="zh-CN" dirty="0" smtClean="0"/>
              <a:t>)</a:t>
            </a:r>
            <a:r>
              <a:rPr lang="zh-CN" altLang="en-US" dirty="0" smtClean="0"/>
              <a:t>，所以</a:t>
            </a:r>
            <a:r>
              <a:rPr lang="en-US" altLang="zh-CN" dirty="0"/>
              <a:t>R</a:t>
            </a:r>
            <a:r>
              <a:rPr lang="zh-CN" altLang="en-US" dirty="0"/>
              <a:t>是</a:t>
            </a:r>
            <a:r>
              <a:rPr lang="zh-CN" altLang="en-US" dirty="0" smtClean="0"/>
              <a:t>机器同余。</a:t>
            </a:r>
            <a:endParaRPr lang="en-US" altLang="zh-CN" dirty="0" smtClean="0"/>
          </a:p>
          <a:p>
            <a:endParaRPr lang="zh-CN" alt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商机器的性质</a:t>
            </a:r>
            <a:endParaRPr lang="zh-CN" altLang="en-US" dirty="0"/>
          </a:p>
        </p:txBody>
      </p:sp>
      <p:sp>
        <p:nvSpPr>
          <p:cNvPr id="3" name="内容占位符 2"/>
          <p:cNvSpPr>
            <a:spLocks noGrp="1"/>
          </p:cNvSpPr>
          <p:nvPr>
            <p:ph idx="1"/>
          </p:nvPr>
        </p:nvSpPr>
        <p:spPr/>
        <p:txBody>
          <a:bodyPr/>
          <a:lstStyle/>
          <a:p>
            <a:r>
              <a:rPr lang="zh-CN" altLang="en-US" dirty="0"/>
              <a:t>由具有相容性质的机器同余，所构造的</a:t>
            </a:r>
            <a:r>
              <a:rPr lang="zh-CN" altLang="en-US" dirty="0" smtClean="0"/>
              <a:t>商机器</a:t>
            </a:r>
            <a:r>
              <a:rPr lang="en-US" altLang="zh-CN" dirty="0" smtClean="0"/>
              <a:t>M/R</a:t>
            </a:r>
            <a:r>
              <a:rPr lang="zh-CN" altLang="en-US" dirty="0" smtClean="0"/>
              <a:t>从</a:t>
            </a:r>
            <a:r>
              <a:rPr lang="zh-CN" altLang="en-US" dirty="0"/>
              <a:t>初始状态开始，对任何字符串与原机器</a:t>
            </a:r>
            <a:r>
              <a:rPr lang="zh-CN" altLang="en-US" dirty="0" smtClean="0"/>
              <a:t>做出</a:t>
            </a:r>
            <a:r>
              <a:rPr lang="zh-CN" altLang="en-US" dirty="0"/>
              <a:t>的是否接受结论是相同</a:t>
            </a:r>
            <a:r>
              <a:rPr lang="zh-CN" altLang="en-US" dirty="0" smtClean="0"/>
              <a:t>的，即</a:t>
            </a:r>
            <a:r>
              <a:rPr lang="en-US" altLang="zh-CN" dirty="0" smtClean="0"/>
              <a:t>M</a:t>
            </a:r>
            <a:r>
              <a:rPr lang="zh-CN" altLang="en-US" dirty="0"/>
              <a:t>和商机器</a:t>
            </a:r>
            <a:r>
              <a:rPr lang="en-US" altLang="zh-CN" dirty="0"/>
              <a:t>M/R</a:t>
            </a:r>
            <a:r>
              <a:rPr lang="zh-CN" altLang="en-US" dirty="0"/>
              <a:t>识别相同的</a:t>
            </a:r>
            <a:r>
              <a:rPr lang="zh-CN" altLang="en-US" dirty="0" smtClean="0"/>
              <a:t>语言。</a:t>
            </a:r>
            <a:endParaRPr lang="en-US" altLang="zh-CN" dirty="0" smtClean="0"/>
          </a:p>
          <a:p>
            <a:r>
              <a:rPr lang="zh-CN" altLang="en-US" dirty="0" smtClean="0"/>
              <a:t>由于</a:t>
            </a:r>
            <a:r>
              <a:rPr lang="zh-CN" altLang="en-US" dirty="0"/>
              <a:t>商机</a:t>
            </a:r>
            <a:r>
              <a:rPr lang="zh-CN" altLang="en-US" dirty="0" smtClean="0"/>
              <a:t>器的状态数不</a:t>
            </a:r>
            <a:r>
              <a:rPr lang="zh-CN" altLang="en-US" dirty="0"/>
              <a:t>多于原机器，</a:t>
            </a:r>
            <a:r>
              <a:rPr lang="en-US" altLang="zh-CN" dirty="0"/>
              <a:t>M/R</a:t>
            </a:r>
            <a:r>
              <a:rPr lang="zh-CN" altLang="en-US" dirty="0"/>
              <a:t>即</a:t>
            </a:r>
            <a:r>
              <a:rPr lang="en-US" altLang="zh-CN" dirty="0" smtClean="0"/>
              <a:t>M</a:t>
            </a:r>
            <a:r>
              <a:rPr lang="zh-CN" altLang="en-US" dirty="0" smtClean="0"/>
              <a:t>化</a:t>
            </a:r>
            <a:r>
              <a:rPr lang="zh-CN" altLang="en-US" dirty="0"/>
              <a:t>简的</a:t>
            </a:r>
            <a:r>
              <a:rPr lang="zh-CN" altLang="en-US" dirty="0" smtClean="0"/>
              <a:t>结果。</a:t>
            </a:r>
            <a:endParaRPr lang="zh-CN" alt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状态归并算法与</a:t>
            </a:r>
            <a:r>
              <a:rPr lang="en-US" altLang="zh-CN" dirty="0" smtClean="0"/>
              <a:t>RPNI</a:t>
            </a:r>
            <a:r>
              <a:rPr lang="zh-CN" altLang="en-US" dirty="0" smtClean="0"/>
              <a:t>算法</a:t>
            </a:r>
            <a:endParaRPr lang="zh-CN" altLang="en-US" dirty="0"/>
          </a:p>
        </p:txBody>
      </p:sp>
      <p:sp>
        <p:nvSpPr>
          <p:cNvPr id="3" name="内容占位符 2"/>
          <p:cNvSpPr>
            <a:spLocks noGrp="1"/>
          </p:cNvSpPr>
          <p:nvPr>
            <p:ph idx="1"/>
          </p:nvPr>
        </p:nvSpPr>
        <p:spPr/>
        <p:txBody>
          <a:bodyPr/>
          <a:lstStyle/>
          <a:p>
            <a:r>
              <a:rPr lang="zh-CN" altLang="en-US" dirty="0"/>
              <a:t>状态归并</a:t>
            </a:r>
            <a:r>
              <a:rPr lang="zh-CN" altLang="en-US" dirty="0" smtClean="0"/>
              <a:t>算法</a:t>
            </a:r>
            <a:endParaRPr lang="en-US" altLang="zh-CN" dirty="0" smtClean="0"/>
          </a:p>
          <a:p>
            <a:pPr marL="514350" indent="-514350">
              <a:buFont typeface="+mj-lt"/>
              <a:buAutoNum type="arabicPeriod"/>
            </a:pPr>
            <a:r>
              <a:rPr lang="zh-CN" altLang="en-US" dirty="0"/>
              <a:t>根据</a:t>
            </a:r>
            <a:r>
              <a:rPr lang="zh-CN" altLang="en-US" dirty="0" smtClean="0"/>
              <a:t>训练数据构建前缀树（</a:t>
            </a:r>
            <a:r>
              <a:rPr lang="en-US" altLang="zh-CN" dirty="0" smtClean="0"/>
              <a:t>prefix tree</a:t>
            </a:r>
            <a:r>
              <a:rPr lang="zh-CN" altLang="en-US" dirty="0" smtClean="0"/>
              <a:t>）</a:t>
            </a:r>
            <a:endParaRPr lang="en-US" altLang="zh-CN" dirty="0" smtClean="0"/>
          </a:p>
          <a:p>
            <a:pPr marL="514350" indent="-514350">
              <a:buFont typeface="+mj-lt"/>
              <a:buAutoNum type="arabicPeriod"/>
            </a:pPr>
            <a:r>
              <a:rPr lang="zh-CN" altLang="en-US" dirty="0" smtClean="0"/>
              <a:t>对前缀树进行状态归并</a:t>
            </a:r>
            <a:endParaRPr lang="en-US" altLang="zh-CN" dirty="0" smtClean="0"/>
          </a:p>
          <a:p>
            <a:r>
              <a:rPr lang="en-US" altLang="zh-CN" dirty="0" smtClean="0"/>
              <a:t>RPNI</a:t>
            </a:r>
            <a:r>
              <a:rPr lang="zh-CN" altLang="en-US" dirty="0" smtClean="0"/>
              <a:t>算法</a:t>
            </a:r>
            <a:endParaRPr lang="zh-CN" alt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状态归并</a:t>
            </a:r>
            <a:r>
              <a:rPr lang="zh-CN" altLang="en-US" dirty="0" smtClean="0"/>
              <a:t>算法</a:t>
            </a:r>
            <a:endParaRPr lang="zh-CN" altLang="en-US" dirty="0"/>
          </a:p>
        </p:txBody>
      </p:sp>
      <p:sp>
        <p:nvSpPr>
          <p:cNvPr id="3" name="内容占位符 2"/>
          <p:cNvSpPr>
            <a:spLocks noGrp="1"/>
          </p:cNvSpPr>
          <p:nvPr>
            <p:ph idx="1"/>
          </p:nvPr>
        </p:nvSpPr>
        <p:spPr/>
        <p:txBody>
          <a:bodyPr/>
          <a:lstStyle/>
          <a:p>
            <a:pPr marL="514350" indent="-514350">
              <a:buFont typeface="+mj-lt"/>
              <a:buAutoNum type="arabicPeriod"/>
            </a:pPr>
            <a:r>
              <a:rPr lang="zh-CN" altLang="en-US" dirty="0"/>
              <a:t>根据训练数据构建前缀树（</a:t>
            </a:r>
            <a:r>
              <a:rPr lang="en-US" altLang="zh-CN" dirty="0"/>
              <a:t>prefix tree</a:t>
            </a:r>
            <a:r>
              <a:rPr lang="zh-CN" altLang="en-US" dirty="0" smtClean="0"/>
              <a:t>）</a:t>
            </a:r>
            <a:endParaRPr lang="en-US" altLang="zh-CN" dirty="0" smtClean="0"/>
          </a:p>
          <a:p>
            <a:r>
              <a:rPr lang="en-US" altLang="zh-CN" sz="2400" dirty="0" err="1" smtClean="0"/>
              <a:t>Pintupi</a:t>
            </a:r>
            <a:r>
              <a:rPr lang="zh-CN" altLang="en-US" sz="2400" dirty="0" smtClean="0"/>
              <a:t>语中的词汇和对应的重音结构：</a:t>
            </a:r>
            <a:r>
              <a:rPr lang="el-GR" altLang="zh-CN" sz="2400" dirty="0" smtClean="0"/>
              <a:t>σ</a:t>
            </a:r>
            <a:r>
              <a:rPr lang="zh-CN" altLang="en-US" sz="2400" dirty="0" smtClean="0"/>
              <a:t>为一个音节、   为主重音音节，    为次重音音节，不标调号为无重音音节。</a:t>
            </a:r>
            <a:endParaRPr lang="en-US" altLang="zh-CN" sz="2400" dirty="0"/>
          </a:p>
        </p:txBody>
      </p:sp>
      <p:pic>
        <p:nvPicPr>
          <p:cNvPr id="4" name="图片 3"/>
          <p:cNvPicPr>
            <a:picLocks noChangeAspect="1"/>
          </p:cNvPicPr>
          <p:nvPr/>
        </p:nvPicPr>
        <p:blipFill>
          <a:blip r:embed="rId1"/>
          <a:stretch>
            <a:fillRect/>
          </a:stretch>
        </p:blipFill>
        <p:spPr>
          <a:xfrm>
            <a:off x="281642" y="3478904"/>
            <a:ext cx="5541605" cy="3177643"/>
          </a:xfrm>
          <a:prstGeom prst="rect">
            <a:avLst/>
          </a:prstGeom>
        </p:spPr>
      </p:pic>
      <p:pic>
        <p:nvPicPr>
          <p:cNvPr id="5" name="图片 4"/>
          <p:cNvPicPr>
            <a:picLocks noChangeAspect="1"/>
          </p:cNvPicPr>
          <p:nvPr/>
        </p:nvPicPr>
        <p:blipFill>
          <a:blip r:embed="rId2"/>
          <a:stretch>
            <a:fillRect/>
          </a:stretch>
        </p:blipFill>
        <p:spPr>
          <a:xfrm>
            <a:off x="6156176" y="4759444"/>
            <a:ext cx="2863552" cy="1897103"/>
          </a:xfrm>
          <a:prstGeom prst="rect">
            <a:avLst/>
          </a:prstGeom>
        </p:spPr>
      </p:pic>
      <p:pic>
        <p:nvPicPr>
          <p:cNvPr id="8" name="图片 7"/>
          <p:cNvPicPr>
            <a:picLocks noChangeAspect="1"/>
          </p:cNvPicPr>
          <p:nvPr/>
        </p:nvPicPr>
        <p:blipFill>
          <a:blip r:embed="rId3"/>
          <a:stretch>
            <a:fillRect/>
          </a:stretch>
        </p:blipFill>
        <p:spPr>
          <a:xfrm>
            <a:off x="3003459" y="2962127"/>
            <a:ext cx="272398" cy="364377"/>
          </a:xfrm>
          <a:prstGeom prst="rect">
            <a:avLst/>
          </a:prstGeom>
        </p:spPr>
      </p:pic>
      <p:pic>
        <p:nvPicPr>
          <p:cNvPr id="9" name="图片 8"/>
          <p:cNvPicPr>
            <a:picLocks noChangeAspect="1"/>
          </p:cNvPicPr>
          <p:nvPr/>
        </p:nvPicPr>
        <p:blipFill>
          <a:blip r:embed="rId4"/>
          <a:stretch>
            <a:fillRect/>
          </a:stretch>
        </p:blipFill>
        <p:spPr>
          <a:xfrm>
            <a:off x="8100392" y="2585757"/>
            <a:ext cx="281364" cy="37637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状态归并</a:t>
            </a:r>
            <a:r>
              <a:rPr lang="zh-CN" altLang="en-US" dirty="0" smtClean="0"/>
              <a:t>算法</a:t>
            </a:r>
            <a:endParaRPr lang="zh-CN" altLang="en-US" dirty="0"/>
          </a:p>
        </p:txBody>
      </p:sp>
      <p:sp>
        <p:nvSpPr>
          <p:cNvPr id="3" name="内容占位符 2"/>
          <p:cNvSpPr>
            <a:spLocks noGrp="1"/>
          </p:cNvSpPr>
          <p:nvPr>
            <p:ph idx="1"/>
          </p:nvPr>
        </p:nvSpPr>
        <p:spPr/>
        <p:txBody>
          <a:bodyPr/>
          <a:lstStyle/>
          <a:p>
            <a:pPr marL="514350" indent="-514350">
              <a:buFont typeface="+mj-lt"/>
              <a:buAutoNum type="arabicPeriod"/>
            </a:pPr>
            <a:r>
              <a:rPr lang="zh-CN" altLang="en-US" dirty="0"/>
              <a:t>根据训练数据构建前缀树（</a:t>
            </a:r>
            <a:r>
              <a:rPr lang="en-US" altLang="zh-CN" dirty="0"/>
              <a:t>prefix tree</a:t>
            </a:r>
            <a:r>
              <a:rPr lang="zh-CN" altLang="en-US" dirty="0" smtClean="0"/>
              <a:t>）</a:t>
            </a:r>
            <a:endParaRPr lang="en-US" altLang="zh-CN" dirty="0" smtClean="0"/>
          </a:p>
          <a:p>
            <a:r>
              <a:rPr lang="zh-CN" altLang="en-US" sz="2400" dirty="0" smtClean="0"/>
              <a:t>我们可以由下表人工总结出</a:t>
            </a:r>
            <a:r>
              <a:rPr lang="en-US" altLang="zh-CN" sz="2400" dirty="0" err="1" smtClean="0"/>
              <a:t>Pintupi</a:t>
            </a:r>
            <a:r>
              <a:rPr lang="zh-CN" altLang="en-US" sz="2400" dirty="0" smtClean="0"/>
              <a:t>语的四条词重音规则</a:t>
            </a:r>
            <a:r>
              <a:rPr lang="zh-CN" altLang="en-US" sz="2400" dirty="0"/>
              <a:t>：</a:t>
            </a:r>
            <a:endParaRPr lang="en-US" altLang="zh-CN" sz="2400" dirty="0"/>
          </a:p>
        </p:txBody>
      </p:sp>
      <p:pic>
        <p:nvPicPr>
          <p:cNvPr id="5" name="图片 4"/>
          <p:cNvPicPr>
            <a:picLocks noChangeAspect="1"/>
          </p:cNvPicPr>
          <p:nvPr/>
        </p:nvPicPr>
        <p:blipFill>
          <a:blip r:embed="rId1"/>
          <a:stretch>
            <a:fillRect/>
          </a:stretch>
        </p:blipFill>
        <p:spPr>
          <a:xfrm>
            <a:off x="542198" y="3144315"/>
            <a:ext cx="5194920" cy="3441634"/>
          </a:xfrm>
          <a:prstGeom prst="rect">
            <a:avLst/>
          </a:prstGeom>
        </p:spPr>
      </p:pic>
      <p:sp>
        <p:nvSpPr>
          <p:cNvPr id="6" name="文本框 5"/>
          <p:cNvSpPr txBox="1"/>
          <p:nvPr/>
        </p:nvSpPr>
        <p:spPr>
          <a:xfrm>
            <a:off x="5822116" y="3280082"/>
            <a:ext cx="2949682" cy="3170099"/>
          </a:xfrm>
          <a:prstGeom prst="rect">
            <a:avLst/>
          </a:prstGeom>
          <a:noFill/>
        </p:spPr>
        <p:txBody>
          <a:bodyPr wrap="square" rtlCol="0">
            <a:spAutoFit/>
          </a:bodyPr>
          <a:lstStyle/>
          <a:p>
            <a:pPr marL="342900" indent="-342900">
              <a:buFont typeface="+mj-lt"/>
              <a:buAutoNum type="arabicPeriod"/>
            </a:pPr>
            <a:r>
              <a:rPr lang="zh-CN" altLang="en-US" sz="2000" dirty="0"/>
              <a:t>每个词至少含有两个</a:t>
            </a:r>
            <a:r>
              <a:rPr lang="zh-CN" altLang="en-US" sz="2000" dirty="0" smtClean="0"/>
              <a:t>音节；</a:t>
            </a:r>
            <a:endParaRPr lang="en-US" altLang="zh-CN" sz="2000" dirty="0" smtClean="0"/>
          </a:p>
          <a:p>
            <a:pPr marL="342900" indent="-342900">
              <a:buFont typeface="+mj-lt"/>
              <a:buAutoNum type="arabicPeriod"/>
            </a:pPr>
            <a:r>
              <a:rPr lang="zh-CN" altLang="en-US" sz="2000" dirty="0" smtClean="0"/>
              <a:t>主重音出现且仅出现在第一个音节上；</a:t>
            </a:r>
            <a:endParaRPr lang="en-US" altLang="zh-CN" sz="2000" dirty="0" smtClean="0"/>
          </a:p>
          <a:p>
            <a:pPr marL="342900" indent="-342900">
              <a:buFont typeface="+mj-lt"/>
              <a:buAutoNum type="arabicPeriod"/>
            </a:pPr>
            <a:r>
              <a:rPr lang="zh-CN" altLang="en-US" sz="2000" dirty="0" smtClean="0"/>
              <a:t>从第三个非末尾音节开始，“次重音</a:t>
            </a:r>
            <a:r>
              <a:rPr lang="en-US" altLang="zh-CN" sz="2000" dirty="0" smtClean="0"/>
              <a:t>-</a:t>
            </a:r>
            <a:r>
              <a:rPr lang="zh-CN" altLang="en-US" sz="2000" dirty="0" smtClean="0"/>
              <a:t>无重音”的模式交替出现；</a:t>
            </a:r>
            <a:endParaRPr lang="en-US" altLang="zh-CN" sz="2000" dirty="0" smtClean="0"/>
          </a:p>
          <a:p>
            <a:pPr marL="342900" indent="-342900">
              <a:buFont typeface="+mj-lt"/>
              <a:buAutoNum type="arabicPeriod"/>
            </a:pPr>
            <a:r>
              <a:rPr lang="zh-CN" altLang="en-US" sz="2000" dirty="0"/>
              <a:t>词的</a:t>
            </a:r>
            <a:r>
              <a:rPr lang="zh-CN" altLang="en-US" sz="2000" dirty="0" smtClean="0"/>
              <a:t>最后一个音节或最后两个音节为无重音音节。</a:t>
            </a:r>
            <a:endParaRPr lang="zh-CN" altLang="en-US" sz="20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16" y="4226444"/>
            <a:ext cx="9144000" cy="2827803"/>
          </a:xfrm>
          <a:prstGeom prst="rect">
            <a:avLst/>
          </a:prstGeom>
        </p:spPr>
      </p:pic>
      <p:sp>
        <p:nvSpPr>
          <p:cNvPr id="2" name="标题 1"/>
          <p:cNvSpPr>
            <a:spLocks noGrp="1"/>
          </p:cNvSpPr>
          <p:nvPr>
            <p:ph type="title"/>
          </p:nvPr>
        </p:nvSpPr>
        <p:spPr/>
        <p:txBody>
          <a:bodyPr/>
          <a:lstStyle/>
          <a:p>
            <a:r>
              <a:rPr lang="zh-CN" altLang="en-US" dirty="0"/>
              <a:t>状态归并</a:t>
            </a:r>
            <a:r>
              <a:rPr lang="zh-CN" altLang="en-US" dirty="0" smtClean="0"/>
              <a:t>算法</a:t>
            </a:r>
            <a:endParaRPr lang="zh-CN" altLang="en-US" dirty="0"/>
          </a:p>
        </p:txBody>
      </p:sp>
      <p:sp>
        <p:nvSpPr>
          <p:cNvPr id="3" name="内容占位符 2"/>
          <p:cNvSpPr>
            <a:spLocks noGrp="1"/>
          </p:cNvSpPr>
          <p:nvPr>
            <p:ph idx="1"/>
          </p:nvPr>
        </p:nvSpPr>
        <p:spPr>
          <a:xfrm>
            <a:off x="457200" y="1828800"/>
            <a:ext cx="4618856" cy="3886200"/>
          </a:xfrm>
        </p:spPr>
        <p:txBody>
          <a:bodyPr/>
          <a:lstStyle/>
          <a:p>
            <a:r>
              <a:rPr lang="zh-CN" altLang="en-US" sz="2000" dirty="0" smtClean="0"/>
              <a:t>根据给出的</a:t>
            </a:r>
            <a:r>
              <a:rPr lang="en-US" altLang="zh-CN" sz="2000" dirty="0" err="1" smtClean="0"/>
              <a:t>Pintupi</a:t>
            </a:r>
            <a:r>
              <a:rPr lang="zh-CN" altLang="en-US" sz="2000" dirty="0" smtClean="0"/>
              <a:t>语重音模式，可以自动生成对应的前缀树，如下图所示：</a:t>
            </a:r>
            <a:endParaRPr lang="en-US" altLang="zh-CN" sz="2000" dirty="0" smtClean="0"/>
          </a:p>
          <a:p>
            <a:r>
              <a:rPr lang="zh-CN" altLang="en-US" sz="2000" dirty="0"/>
              <a:t>阿拉伯数字</a:t>
            </a:r>
            <a:r>
              <a:rPr lang="zh-CN" altLang="en-US" sz="2000" dirty="0" smtClean="0"/>
              <a:t>代表非接受状态，字母对应训练数据中给出的不同的重音模式，代表接受状态。</a:t>
            </a:r>
            <a:endParaRPr lang="en-US" altLang="zh-CN" sz="2000" dirty="0" smtClean="0"/>
          </a:p>
          <a:p>
            <a:r>
              <a:rPr lang="zh-CN" altLang="en-US" sz="2000" dirty="0"/>
              <a:t>下</a:t>
            </a:r>
            <a:r>
              <a:rPr lang="zh-CN" altLang="en-US" sz="2000" dirty="0" smtClean="0"/>
              <a:t>图省略了拒绝状态：从任意状态出发输入该状态下未出现的输入字符即转到拒绝状态。</a:t>
            </a:r>
            <a:endParaRPr lang="en-US" altLang="zh-CN" sz="2000" dirty="0" smtClean="0"/>
          </a:p>
          <a:p>
            <a:r>
              <a:rPr lang="zh-CN" altLang="en-US" sz="2000" dirty="0" smtClean="0"/>
              <a:t>在拒绝状态下，任何字符输入仍然转移到拒绝状态。</a:t>
            </a:r>
            <a:endParaRPr lang="en-US" altLang="zh-CN" sz="2000" dirty="0"/>
          </a:p>
        </p:txBody>
      </p:sp>
      <p:pic>
        <p:nvPicPr>
          <p:cNvPr id="5" name="图片 4"/>
          <p:cNvPicPr>
            <a:picLocks noChangeAspect="1"/>
          </p:cNvPicPr>
          <p:nvPr/>
        </p:nvPicPr>
        <p:blipFill>
          <a:blip r:embed="rId2"/>
          <a:stretch>
            <a:fillRect/>
          </a:stretch>
        </p:blipFill>
        <p:spPr>
          <a:xfrm>
            <a:off x="5467739" y="1833059"/>
            <a:ext cx="3250704" cy="2153591"/>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状态归并的步骤：</a:t>
            </a:r>
            <a:endParaRPr lang="zh-CN" altLang="en-US" dirty="0"/>
          </a:p>
        </p:txBody>
      </p:sp>
      <p:sp>
        <p:nvSpPr>
          <p:cNvPr id="3" name="内容占位符 2"/>
          <p:cNvSpPr>
            <a:spLocks noGrp="1"/>
          </p:cNvSpPr>
          <p:nvPr>
            <p:ph idx="1"/>
          </p:nvPr>
        </p:nvSpPr>
        <p:spPr/>
        <p:txBody>
          <a:bodyPr/>
          <a:lstStyle/>
          <a:p>
            <a:pPr marL="514350" indent="-514350">
              <a:buFont typeface="+mj-lt"/>
              <a:buAutoNum type="arabicPeriod"/>
            </a:pPr>
            <a:r>
              <a:rPr lang="en-US" altLang="zh-CN" sz="2800" dirty="0" smtClean="0"/>
              <a:t>S</a:t>
            </a:r>
            <a:r>
              <a:rPr lang="zh-CN" altLang="en-US" sz="2800" dirty="0"/>
              <a:t>的初始划分</a:t>
            </a:r>
            <a:r>
              <a:rPr lang="en-US" altLang="zh-CN" sz="2800" dirty="0"/>
              <a:t>P0={Y, </a:t>
            </a:r>
            <a:r>
              <a:rPr lang="en-US" altLang="zh-CN" sz="2800" dirty="0" smtClean="0"/>
              <a:t>¬Y}</a:t>
            </a:r>
            <a:r>
              <a:rPr lang="zh-CN" altLang="en-US" sz="2800" dirty="0" smtClean="0"/>
              <a:t>；</a:t>
            </a:r>
            <a:endParaRPr lang="en-US" altLang="zh-CN" sz="2800" dirty="0"/>
          </a:p>
          <a:p>
            <a:pPr marL="514350" indent="-514350">
              <a:buFont typeface="+mj-lt"/>
              <a:buAutoNum type="arabicPeriod"/>
            </a:pPr>
            <a:r>
              <a:rPr lang="zh-CN" altLang="en-US" sz="2800" dirty="0" smtClean="0"/>
              <a:t>假设</a:t>
            </a:r>
            <a:r>
              <a:rPr lang="zh-CN" altLang="en-US" sz="2800" dirty="0"/>
              <a:t>目前已有划分</a:t>
            </a:r>
            <a:r>
              <a:rPr lang="en-US" altLang="zh-CN" sz="2800" dirty="0" err="1"/>
              <a:t>Pk</a:t>
            </a:r>
            <a:r>
              <a:rPr lang="en-US" altLang="zh-CN" sz="2800" dirty="0"/>
              <a:t>={S1,S2,…Sm}</a:t>
            </a:r>
            <a:r>
              <a:rPr lang="zh-CN" altLang="en-US" sz="2800" dirty="0"/>
              <a:t>，</a:t>
            </a:r>
            <a:r>
              <a:rPr lang="zh-CN" altLang="en-US" sz="2800" dirty="0" smtClean="0"/>
              <a:t>考察每个</a:t>
            </a:r>
            <a:r>
              <a:rPr lang="zh-CN" altLang="en-US" sz="2800" dirty="0"/>
              <a:t>等价类</a:t>
            </a:r>
            <a:r>
              <a:rPr lang="en-US" altLang="zh-CN" sz="2800" dirty="0" smtClean="0"/>
              <a:t>Si</a:t>
            </a:r>
            <a:r>
              <a:rPr lang="zh-CN" altLang="en-US" sz="2800" dirty="0" smtClean="0"/>
              <a:t>；</a:t>
            </a:r>
            <a:endParaRPr lang="en-US" altLang="zh-CN" sz="2800" dirty="0"/>
          </a:p>
          <a:p>
            <a:pPr marL="514350" indent="-514350">
              <a:buFont typeface="+mj-lt"/>
              <a:buAutoNum type="arabicPeriod"/>
            </a:pPr>
            <a:r>
              <a:rPr lang="zh-CN" altLang="en-US" sz="2800" dirty="0" smtClean="0"/>
              <a:t>如果</a:t>
            </a:r>
            <a:r>
              <a:rPr lang="en-US" altLang="zh-CN" sz="2800" dirty="0"/>
              <a:t>Si</a:t>
            </a:r>
            <a:r>
              <a:rPr lang="zh-CN" altLang="en-US" sz="2800" dirty="0"/>
              <a:t>中的两个状态</a:t>
            </a:r>
            <a:r>
              <a:rPr lang="en-US" altLang="zh-CN" sz="2800" dirty="0" err="1"/>
              <a:t>s,t</a:t>
            </a:r>
            <a:r>
              <a:rPr lang="zh-CN" altLang="en-US" sz="2800" dirty="0"/>
              <a:t>在所有的输入</a:t>
            </a:r>
            <a:r>
              <a:rPr lang="en-US" altLang="zh-CN" sz="2800" dirty="0"/>
              <a:t>x</a:t>
            </a:r>
            <a:r>
              <a:rPr lang="zh-CN" altLang="en-US" sz="2800" dirty="0" smtClean="0"/>
              <a:t>作用下</a:t>
            </a:r>
            <a:r>
              <a:rPr lang="zh-CN" altLang="en-US" sz="2800" dirty="0"/>
              <a:t>都转移到同一个状态分块</a:t>
            </a:r>
            <a:r>
              <a:rPr lang="en-US" altLang="zh-CN" sz="2800" dirty="0" err="1"/>
              <a:t>Aj</a:t>
            </a:r>
            <a:r>
              <a:rPr lang="zh-CN" altLang="en-US" sz="2800" dirty="0"/>
              <a:t>（取决于</a:t>
            </a:r>
            <a:r>
              <a:rPr lang="en-US" altLang="zh-CN" sz="2800" dirty="0"/>
              <a:t>x</a:t>
            </a:r>
            <a:r>
              <a:rPr lang="zh-CN" altLang="en-US" sz="2800" dirty="0" smtClean="0"/>
              <a:t>），则</a:t>
            </a:r>
            <a:r>
              <a:rPr lang="zh-CN" altLang="en-US" sz="2800" dirty="0"/>
              <a:t>据此构造</a:t>
            </a:r>
            <a:r>
              <a:rPr lang="en-US" altLang="zh-CN" sz="2800" dirty="0"/>
              <a:t>Si</a:t>
            </a:r>
            <a:r>
              <a:rPr lang="zh-CN" altLang="en-US" sz="2800" dirty="0"/>
              <a:t>的进一步</a:t>
            </a:r>
            <a:r>
              <a:rPr lang="zh-CN" altLang="en-US" sz="2800" dirty="0" smtClean="0"/>
              <a:t>细分；</a:t>
            </a:r>
            <a:endParaRPr lang="zh-CN" altLang="en-US" sz="2800" dirty="0"/>
          </a:p>
          <a:p>
            <a:pPr marL="514350" indent="-514350">
              <a:buFont typeface="+mj-lt"/>
              <a:buAutoNum type="arabicPeriod"/>
            </a:pPr>
            <a:r>
              <a:rPr lang="zh-CN" altLang="en-US" sz="2800" dirty="0" smtClean="0"/>
              <a:t>将</a:t>
            </a:r>
            <a:r>
              <a:rPr lang="zh-CN" altLang="en-US" sz="2800" dirty="0"/>
              <a:t>所有</a:t>
            </a:r>
            <a:r>
              <a:rPr lang="en-US" altLang="zh-CN" sz="2800" dirty="0"/>
              <a:t>Si</a:t>
            </a:r>
            <a:r>
              <a:rPr lang="zh-CN" altLang="en-US" sz="2800" dirty="0"/>
              <a:t>的细分合在一起，成为新的</a:t>
            </a:r>
            <a:r>
              <a:rPr lang="zh-CN" altLang="en-US" sz="2800" dirty="0" smtClean="0"/>
              <a:t>划分</a:t>
            </a:r>
            <a:r>
              <a:rPr lang="en-US" altLang="zh-CN" sz="2800" dirty="0" smtClean="0"/>
              <a:t>Pk+1</a:t>
            </a:r>
            <a:r>
              <a:rPr lang="zh-CN" altLang="en-US" sz="2800" dirty="0" smtClean="0"/>
              <a:t>；</a:t>
            </a:r>
            <a:endParaRPr lang="en-US" altLang="zh-CN" sz="2800" dirty="0"/>
          </a:p>
          <a:p>
            <a:pPr marL="514350" indent="-514350">
              <a:buFont typeface="+mj-lt"/>
              <a:buAutoNum type="arabicPeriod"/>
            </a:pPr>
            <a:r>
              <a:rPr lang="zh-CN" altLang="en-US" sz="2800" dirty="0" smtClean="0"/>
              <a:t>如果</a:t>
            </a:r>
            <a:r>
              <a:rPr lang="en-US" altLang="zh-CN" sz="2800" dirty="0"/>
              <a:t>Pk+1=</a:t>
            </a:r>
            <a:r>
              <a:rPr lang="en-US" altLang="zh-CN" sz="2800" dirty="0" err="1"/>
              <a:t>Pk</a:t>
            </a:r>
            <a:r>
              <a:rPr lang="zh-CN" altLang="en-US" sz="2800" dirty="0"/>
              <a:t>，算法停止</a:t>
            </a:r>
            <a:r>
              <a:rPr lang="zh-CN" altLang="en-US" sz="2800" dirty="0" smtClean="0"/>
              <a:t>，</a:t>
            </a:r>
            <a:r>
              <a:rPr lang="en-US" altLang="zh-CN" sz="2800" dirty="0"/>
              <a:t> </a:t>
            </a:r>
            <a:r>
              <a:rPr lang="en-US" altLang="zh-CN" sz="2800" dirty="0" smtClean="0"/>
              <a:t>Pk+1</a:t>
            </a:r>
            <a:r>
              <a:rPr lang="zh-CN" altLang="en-US" sz="2800" dirty="0" smtClean="0"/>
              <a:t>即为对状态的新的划分，否则</a:t>
            </a:r>
            <a:r>
              <a:rPr lang="zh-CN" altLang="en-US" sz="2800" dirty="0"/>
              <a:t>回到第</a:t>
            </a:r>
            <a:r>
              <a:rPr lang="en-US" altLang="zh-CN" sz="2800" dirty="0"/>
              <a:t>2</a:t>
            </a:r>
            <a:r>
              <a:rPr lang="zh-CN" altLang="en-US" sz="2800" dirty="0" smtClean="0"/>
              <a:t>步。</a:t>
            </a:r>
            <a:endParaRPr lang="zh-CN" altLang="en-US" sz="28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3429000"/>
            <a:ext cx="8229600" cy="2664296"/>
          </a:xfrm>
        </p:spPr>
        <p:txBody>
          <a:bodyPr/>
          <a:lstStyle/>
          <a:p>
            <a:pPr marL="0" indent="0">
              <a:buNone/>
            </a:pPr>
            <a:r>
              <a:rPr lang="zh-CN" altLang="en-US" sz="2200" dirty="0" smtClean="0"/>
              <a:t>设</a:t>
            </a:r>
            <a:r>
              <a:rPr lang="en-US" altLang="zh-CN" sz="2200" dirty="0" smtClean="0"/>
              <a:t>S0={0,1,2,3,4,dec(line)}</a:t>
            </a:r>
            <a:r>
              <a:rPr lang="zh-CN" altLang="en-US" sz="2200" dirty="0" smtClean="0"/>
              <a:t>，</a:t>
            </a:r>
            <a:r>
              <a:rPr lang="en-US" altLang="zh-CN" sz="2200" dirty="0" smtClean="0"/>
              <a:t>S1={</a:t>
            </a:r>
            <a:r>
              <a:rPr lang="en-US" altLang="zh-CN" sz="2200" dirty="0" err="1" smtClean="0"/>
              <a:t>a,b,c,d,e,f,g,h</a:t>
            </a:r>
            <a:r>
              <a:rPr lang="en-US" altLang="zh-CN" sz="2200" dirty="0" smtClean="0"/>
              <a:t>}</a:t>
            </a:r>
            <a:endParaRPr lang="en-US" altLang="zh-CN" sz="2200" dirty="0" smtClean="0"/>
          </a:p>
          <a:p>
            <a:pPr marL="0" indent="0">
              <a:buNone/>
            </a:pPr>
            <a:endParaRPr lang="en-US" altLang="zh-CN" sz="2200" dirty="0" smtClean="0"/>
          </a:p>
          <a:p>
            <a:pPr marL="0" indent="0">
              <a:buNone/>
            </a:pPr>
            <a:endParaRPr lang="en-US" altLang="zh-CN" sz="2200" dirty="0"/>
          </a:p>
          <a:p>
            <a:pPr marL="0" indent="0">
              <a:buNone/>
            </a:pPr>
            <a:endParaRPr lang="en-US" altLang="zh-CN" sz="2200" dirty="0" smtClean="0"/>
          </a:p>
          <a:p>
            <a:pPr marL="0" indent="0">
              <a:buNone/>
            </a:pPr>
            <a:endParaRPr lang="en-US" altLang="zh-CN" sz="2200" dirty="0"/>
          </a:p>
          <a:p>
            <a:pPr marL="0" indent="0">
              <a:buNone/>
            </a:pPr>
            <a:endParaRPr lang="en-US" altLang="zh-CN" sz="2200" dirty="0" smtClean="0"/>
          </a:p>
          <a:p>
            <a:pPr marL="0" indent="0">
              <a:buNone/>
            </a:pPr>
            <a:r>
              <a:rPr lang="zh-CN" altLang="en-US" sz="2200" dirty="0"/>
              <a:t>由此得到新的</a:t>
            </a:r>
            <a:r>
              <a:rPr lang="zh-CN" altLang="en-US" sz="2200" dirty="0" smtClean="0"/>
              <a:t>划分：</a:t>
            </a:r>
            <a:endParaRPr lang="en-US" altLang="zh-CN" sz="2200" dirty="0" smtClean="0"/>
          </a:p>
          <a:p>
            <a:pPr marL="0" indent="0">
              <a:buNone/>
            </a:pPr>
            <a:r>
              <a:rPr lang="en-US" altLang="zh-CN" sz="2200" dirty="0" smtClean="0"/>
              <a:t>S0={0,dec}, S1={1,2,3,4}, S2={</a:t>
            </a:r>
            <a:r>
              <a:rPr lang="en-US" altLang="zh-CN" sz="2200" dirty="0" err="1" smtClean="0"/>
              <a:t>a,c,e,g</a:t>
            </a:r>
            <a:r>
              <a:rPr lang="en-US" altLang="zh-CN" sz="2200" dirty="0" smtClean="0"/>
              <a:t>}, S3={</a:t>
            </a:r>
            <a:r>
              <a:rPr lang="en-US" altLang="zh-CN" sz="2200" dirty="0" err="1" smtClean="0"/>
              <a:t>b,d,f,h</a:t>
            </a:r>
            <a:r>
              <a:rPr lang="en-US" altLang="zh-CN" sz="2200" dirty="0" smtClean="0"/>
              <a:t>}</a:t>
            </a:r>
            <a:endParaRPr lang="en-US" altLang="zh-CN" sz="2200" dirty="0" smtClean="0"/>
          </a:p>
        </p:txBody>
      </p:sp>
      <p:graphicFrame>
        <p:nvGraphicFramePr>
          <p:cNvPr id="6" name="表格 5"/>
          <p:cNvGraphicFramePr>
            <a:graphicFrameLocks noGrp="1"/>
          </p:cNvGraphicFramePr>
          <p:nvPr/>
        </p:nvGraphicFramePr>
        <p:xfrm>
          <a:off x="309940" y="4077072"/>
          <a:ext cx="4186805" cy="1728192"/>
        </p:xfrm>
        <a:graphic>
          <a:graphicData uri="http://schemas.openxmlformats.org/drawingml/2006/table">
            <a:tbl>
              <a:tblPr firstRow="1" bandRow="1">
                <a:tableStyleId>{5C22544A-7EE6-4342-B048-85BDC9FD1C3A}</a:tableStyleId>
              </a:tblPr>
              <a:tblGrid>
                <a:gridCol w="598115"/>
                <a:gridCol w="598115"/>
                <a:gridCol w="598115"/>
                <a:gridCol w="598115"/>
                <a:gridCol w="598115"/>
                <a:gridCol w="598115"/>
                <a:gridCol w="598115"/>
              </a:tblGrid>
              <a:tr h="432048">
                <a:tc>
                  <a:txBody>
                    <a:bodyPr/>
                    <a:lstStyle/>
                    <a:p>
                      <a:r>
                        <a:rPr lang="en-US" altLang="zh-CN" dirty="0" smtClean="0"/>
                        <a:t>S0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2</a:t>
                      </a:r>
                      <a:endParaRPr lang="zh-CN" altLang="en-US" dirty="0"/>
                    </a:p>
                  </a:txBody>
                  <a:tcPr/>
                </a:tc>
                <a:tc>
                  <a:txBody>
                    <a:bodyPr/>
                    <a:lstStyle/>
                    <a:p>
                      <a:r>
                        <a:rPr lang="en-US" altLang="zh-CN" dirty="0" smtClean="0"/>
                        <a:t>3</a:t>
                      </a:r>
                      <a:endParaRPr lang="zh-CN" altLang="en-US" dirty="0"/>
                    </a:p>
                  </a:txBody>
                  <a:tcPr/>
                </a:tc>
                <a:tc>
                  <a:txBody>
                    <a:bodyPr/>
                    <a:lstStyle/>
                    <a:p>
                      <a:r>
                        <a:rPr lang="en-US" altLang="zh-CN" dirty="0" smtClean="0"/>
                        <a:t>4</a:t>
                      </a:r>
                      <a:endParaRPr lang="zh-CN" altLang="en-US" dirty="0"/>
                    </a:p>
                  </a:txBody>
                  <a:tcPr/>
                </a:tc>
                <a:tc>
                  <a:txBody>
                    <a:bodyPr/>
                    <a:lstStyle/>
                    <a:p>
                      <a:r>
                        <a:rPr lang="en-US" altLang="zh-CN" dirty="0" err="1" smtClean="0"/>
                        <a:t>dec</a:t>
                      </a:r>
                      <a:endParaRPr lang="zh-CN" altLang="en-US" dirty="0"/>
                    </a:p>
                  </a:txBody>
                  <a:tcPr/>
                </a:tc>
              </a:tr>
              <a:tr h="432048">
                <a:tc>
                  <a:txBody>
                    <a:bodyPr/>
                    <a:lstStyle/>
                    <a:p>
                      <a:r>
                        <a:rPr lang="zh-CN" altLang="en-US" dirty="0" smtClean="0"/>
                        <a:t>主</a:t>
                      </a:r>
                      <a:endParaRPr lang="zh-CN" altLang="en-US" dirty="0"/>
                    </a:p>
                  </a:txBody>
                  <a:tcPr/>
                </a:tc>
                <a:tc>
                  <a:txBody>
                    <a:bodyPr/>
                    <a:lstStyle/>
                    <a:p>
                      <a:r>
                        <a:rPr lang="en-US" altLang="zh-CN" dirty="0" smtClean="0"/>
                        <a:t>S0</a:t>
                      </a:r>
                      <a:endParaRPr lang="zh-CN" altLang="en-US" dirty="0"/>
                    </a:p>
                  </a:txBody>
                  <a:tcPr>
                    <a:solidFill>
                      <a:srgbClr val="00B0F0"/>
                    </a:solidFill>
                  </a:tcPr>
                </a:tc>
                <a:tc>
                  <a:txBody>
                    <a:bodyPr/>
                    <a:lstStyle/>
                    <a:p>
                      <a:r>
                        <a:rPr lang="en-US" altLang="zh-CN" dirty="0" smtClean="0"/>
                        <a:t>S0</a:t>
                      </a:r>
                      <a:endParaRPr lang="zh-CN" altLang="en-US" dirty="0"/>
                    </a:p>
                  </a:txBody>
                  <a:tcPr>
                    <a:solidFill>
                      <a:srgbClr val="FFFF00"/>
                    </a:solidFill>
                  </a:tcPr>
                </a:tc>
                <a:tc>
                  <a:txBody>
                    <a:bodyPr/>
                    <a:lstStyle/>
                    <a:p>
                      <a:r>
                        <a:rPr lang="en-US" altLang="zh-CN" dirty="0" smtClean="0"/>
                        <a:t>S0</a:t>
                      </a:r>
                      <a:endParaRPr lang="zh-CN" altLang="en-US" dirty="0"/>
                    </a:p>
                  </a:txBody>
                  <a:tcPr>
                    <a:solidFill>
                      <a:srgbClr val="FFFF00"/>
                    </a:solidFill>
                  </a:tcPr>
                </a:tc>
                <a:tc>
                  <a:txBody>
                    <a:bodyPr/>
                    <a:lstStyle/>
                    <a:p>
                      <a:r>
                        <a:rPr lang="en-US" altLang="zh-CN" dirty="0" smtClean="0"/>
                        <a:t>S0</a:t>
                      </a:r>
                      <a:endParaRPr lang="zh-CN" altLang="en-US" dirty="0"/>
                    </a:p>
                  </a:txBody>
                  <a:tcPr>
                    <a:solidFill>
                      <a:srgbClr val="FFFF00"/>
                    </a:solidFill>
                  </a:tcPr>
                </a:tc>
                <a:tc>
                  <a:txBody>
                    <a:bodyPr/>
                    <a:lstStyle/>
                    <a:p>
                      <a:r>
                        <a:rPr lang="en-US" altLang="zh-CN" dirty="0" smtClean="0"/>
                        <a:t>S0</a:t>
                      </a:r>
                      <a:endParaRPr lang="zh-CN" altLang="en-US" dirty="0"/>
                    </a:p>
                  </a:txBody>
                  <a:tcPr>
                    <a:solidFill>
                      <a:srgbClr val="FFFF00"/>
                    </a:solidFill>
                  </a:tcPr>
                </a:tc>
                <a:tc>
                  <a:txBody>
                    <a:bodyPr/>
                    <a:lstStyle/>
                    <a:p>
                      <a:r>
                        <a:rPr lang="en-US" altLang="zh-CN" dirty="0" smtClean="0"/>
                        <a:t>S0</a:t>
                      </a:r>
                      <a:endParaRPr lang="zh-CN" altLang="en-US" dirty="0"/>
                    </a:p>
                  </a:txBody>
                  <a:tcPr>
                    <a:solidFill>
                      <a:srgbClr val="00B0F0"/>
                    </a:solidFill>
                  </a:tcPr>
                </a:tc>
              </a:tr>
              <a:tr h="432048">
                <a:tc>
                  <a:txBody>
                    <a:bodyPr/>
                    <a:lstStyle/>
                    <a:p>
                      <a:r>
                        <a:rPr lang="zh-CN" altLang="en-US" dirty="0" smtClean="0"/>
                        <a:t>次</a:t>
                      </a:r>
                      <a:endParaRPr lang="zh-CN" altLang="en-US" dirty="0"/>
                    </a:p>
                  </a:txBody>
                  <a:tcPr/>
                </a:tc>
                <a:tc>
                  <a:txBody>
                    <a:bodyPr/>
                    <a:lstStyle/>
                    <a:p>
                      <a:r>
                        <a:rPr lang="en-US" altLang="zh-CN" dirty="0" smtClean="0"/>
                        <a:t>S0</a:t>
                      </a:r>
                      <a:endParaRPr lang="zh-CN" altLang="en-US" dirty="0"/>
                    </a:p>
                  </a:txBody>
                  <a:tcPr>
                    <a:solidFill>
                      <a:srgbClr val="00B0F0"/>
                    </a:solidFill>
                  </a:tcPr>
                </a:tc>
                <a:tc>
                  <a:txBody>
                    <a:bodyPr/>
                    <a:lstStyle/>
                    <a:p>
                      <a:r>
                        <a:rPr lang="en-US" altLang="zh-CN" dirty="0" smtClean="0"/>
                        <a:t>S0</a:t>
                      </a:r>
                      <a:endParaRPr lang="zh-CN" altLang="en-US" dirty="0"/>
                    </a:p>
                  </a:txBody>
                  <a:tcPr>
                    <a:solidFill>
                      <a:srgbClr val="FFFF00"/>
                    </a:solidFill>
                  </a:tcPr>
                </a:tc>
                <a:tc>
                  <a:txBody>
                    <a:bodyPr/>
                    <a:lstStyle/>
                    <a:p>
                      <a:r>
                        <a:rPr lang="en-US" altLang="zh-CN" dirty="0" smtClean="0"/>
                        <a:t>S0</a:t>
                      </a:r>
                      <a:endParaRPr lang="zh-CN" altLang="en-US" dirty="0"/>
                    </a:p>
                  </a:txBody>
                  <a:tcPr>
                    <a:solidFill>
                      <a:srgbClr val="FFFF00"/>
                    </a:solidFill>
                  </a:tcPr>
                </a:tc>
                <a:tc>
                  <a:txBody>
                    <a:bodyPr/>
                    <a:lstStyle/>
                    <a:p>
                      <a:r>
                        <a:rPr lang="en-US" altLang="zh-CN" dirty="0" smtClean="0"/>
                        <a:t>S0</a:t>
                      </a:r>
                      <a:endParaRPr lang="zh-CN" altLang="en-US" dirty="0"/>
                    </a:p>
                  </a:txBody>
                  <a:tcPr>
                    <a:solidFill>
                      <a:srgbClr val="FFFF00"/>
                    </a:solidFill>
                  </a:tcPr>
                </a:tc>
                <a:tc>
                  <a:txBody>
                    <a:bodyPr/>
                    <a:lstStyle/>
                    <a:p>
                      <a:r>
                        <a:rPr lang="en-US" altLang="zh-CN" dirty="0" smtClean="0"/>
                        <a:t>S0</a:t>
                      </a:r>
                      <a:endParaRPr lang="zh-CN" altLang="en-US" dirty="0"/>
                    </a:p>
                  </a:txBody>
                  <a:tcPr>
                    <a:solidFill>
                      <a:srgbClr val="FFFF00"/>
                    </a:solidFill>
                  </a:tcPr>
                </a:tc>
                <a:tc>
                  <a:txBody>
                    <a:bodyPr/>
                    <a:lstStyle/>
                    <a:p>
                      <a:r>
                        <a:rPr lang="en-US" altLang="zh-CN" dirty="0" smtClean="0"/>
                        <a:t>S0</a:t>
                      </a:r>
                      <a:endParaRPr lang="zh-CN" altLang="en-US" dirty="0"/>
                    </a:p>
                  </a:txBody>
                  <a:tcPr>
                    <a:solidFill>
                      <a:srgbClr val="00B0F0"/>
                    </a:solidFill>
                  </a:tcPr>
                </a:tc>
              </a:tr>
              <a:tr h="432048">
                <a:tc>
                  <a:txBody>
                    <a:bodyPr/>
                    <a:lstStyle/>
                    <a:p>
                      <a:r>
                        <a:rPr lang="zh-CN" altLang="en-US" dirty="0" smtClean="0"/>
                        <a:t>无</a:t>
                      </a:r>
                      <a:endParaRPr lang="zh-CN" altLang="en-US" dirty="0"/>
                    </a:p>
                  </a:txBody>
                  <a:tcPr/>
                </a:tc>
                <a:tc>
                  <a:txBody>
                    <a:bodyPr/>
                    <a:lstStyle/>
                    <a:p>
                      <a:r>
                        <a:rPr lang="en-US" altLang="zh-CN" dirty="0" smtClean="0"/>
                        <a:t>S0</a:t>
                      </a:r>
                      <a:endParaRPr lang="zh-CN" altLang="en-US" dirty="0"/>
                    </a:p>
                  </a:txBody>
                  <a:tcPr>
                    <a:solidFill>
                      <a:srgbClr val="00B0F0"/>
                    </a:solidFill>
                  </a:tcPr>
                </a:tc>
                <a:tc>
                  <a:txBody>
                    <a:bodyPr/>
                    <a:lstStyle/>
                    <a:p>
                      <a:r>
                        <a:rPr lang="en-US" altLang="zh-CN" dirty="0" smtClean="0"/>
                        <a:t>S1</a:t>
                      </a:r>
                      <a:endParaRPr lang="zh-CN" altLang="en-US" dirty="0"/>
                    </a:p>
                  </a:txBody>
                  <a:tcPr>
                    <a:solidFill>
                      <a:srgbClr val="FFFF00"/>
                    </a:solidFill>
                  </a:tcPr>
                </a:tc>
                <a:tc>
                  <a:txBody>
                    <a:bodyPr/>
                    <a:lstStyle/>
                    <a:p>
                      <a:r>
                        <a:rPr lang="en-US" altLang="zh-CN" dirty="0" smtClean="0"/>
                        <a:t>S1</a:t>
                      </a:r>
                      <a:endParaRPr lang="zh-CN" altLang="en-US" dirty="0"/>
                    </a:p>
                  </a:txBody>
                  <a:tcPr>
                    <a:solidFill>
                      <a:srgbClr val="FFFF00"/>
                    </a:solidFill>
                  </a:tcPr>
                </a:tc>
                <a:tc>
                  <a:txBody>
                    <a:bodyPr/>
                    <a:lstStyle/>
                    <a:p>
                      <a:r>
                        <a:rPr lang="en-US" altLang="zh-CN" dirty="0" smtClean="0"/>
                        <a:t>S1</a:t>
                      </a:r>
                      <a:endParaRPr lang="zh-CN" altLang="en-US" dirty="0"/>
                    </a:p>
                  </a:txBody>
                  <a:tcPr>
                    <a:solidFill>
                      <a:srgbClr val="FFFF00"/>
                    </a:solidFill>
                  </a:tcPr>
                </a:tc>
                <a:tc>
                  <a:txBody>
                    <a:bodyPr/>
                    <a:lstStyle/>
                    <a:p>
                      <a:r>
                        <a:rPr lang="en-US" altLang="zh-CN" dirty="0" smtClean="0"/>
                        <a:t>S1</a:t>
                      </a:r>
                      <a:endParaRPr lang="zh-CN" altLang="en-US" dirty="0"/>
                    </a:p>
                  </a:txBody>
                  <a:tcPr>
                    <a:solidFill>
                      <a:srgbClr val="FFFF00"/>
                    </a:solidFill>
                  </a:tcPr>
                </a:tc>
                <a:tc>
                  <a:txBody>
                    <a:bodyPr/>
                    <a:lstStyle/>
                    <a:p>
                      <a:r>
                        <a:rPr lang="en-US" altLang="zh-CN" dirty="0" smtClean="0"/>
                        <a:t>S0</a:t>
                      </a:r>
                      <a:endParaRPr lang="zh-CN" altLang="en-US" dirty="0"/>
                    </a:p>
                  </a:txBody>
                  <a:tcPr>
                    <a:solidFill>
                      <a:srgbClr val="00B0F0"/>
                    </a:solidFill>
                  </a:tcPr>
                </a:tc>
              </a:tr>
            </a:tbl>
          </a:graphicData>
        </a:graphic>
      </p:graphicFrame>
      <p:graphicFrame>
        <p:nvGraphicFramePr>
          <p:cNvPr id="7" name="表格 6"/>
          <p:cNvGraphicFramePr>
            <a:graphicFrameLocks noGrp="1"/>
          </p:cNvGraphicFramePr>
          <p:nvPr/>
        </p:nvGraphicFramePr>
        <p:xfrm>
          <a:off x="4644005" y="4077072"/>
          <a:ext cx="4186809" cy="1728192"/>
        </p:xfrm>
        <a:graphic>
          <a:graphicData uri="http://schemas.openxmlformats.org/drawingml/2006/table">
            <a:tbl>
              <a:tblPr firstRow="1" bandRow="1">
                <a:tableStyleId>{5C22544A-7EE6-4342-B048-85BDC9FD1C3A}</a:tableStyleId>
              </a:tblPr>
              <a:tblGrid>
                <a:gridCol w="465201"/>
                <a:gridCol w="465201"/>
                <a:gridCol w="465201"/>
                <a:gridCol w="465201"/>
                <a:gridCol w="465201"/>
                <a:gridCol w="465201"/>
                <a:gridCol w="465201"/>
                <a:gridCol w="465201"/>
                <a:gridCol w="465201"/>
              </a:tblGrid>
              <a:tr h="432048">
                <a:tc>
                  <a:txBody>
                    <a:bodyPr/>
                    <a:lstStyle/>
                    <a:p>
                      <a:r>
                        <a:rPr lang="en-US" altLang="zh-CN" dirty="0" smtClean="0"/>
                        <a:t>S1</a:t>
                      </a:r>
                      <a:endParaRPr lang="zh-CN" altLang="en-US" dirty="0"/>
                    </a:p>
                  </a:txBody>
                  <a:tcPr/>
                </a:tc>
                <a:tc>
                  <a:txBody>
                    <a:bodyPr/>
                    <a:lstStyle/>
                    <a:p>
                      <a:r>
                        <a:rPr lang="en-US" altLang="zh-CN" dirty="0" smtClean="0"/>
                        <a:t>a</a:t>
                      </a:r>
                      <a:endParaRPr lang="zh-CN" altLang="en-US" dirty="0"/>
                    </a:p>
                  </a:txBody>
                  <a:tcPr/>
                </a:tc>
                <a:tc>
                  <a:txBody>
                    <a:bodyPr/>
                    <a:lstStyle/>
                    <a:p>
                      <a:r>
                        <a:rPr lang="en-US" altLang="zh-CN" dirty="0" smtClean="0"/>
                        <a:t>b</a:t>
                      </a:r>
                      <a:endParaRPr lang="zh-CN" altLang="en-US" dirty="0"/>
                    </a:p>
                  </a:txBody>
                  <a:tcPr/>
                </a:tc>
                <a:tc>
                  <a:txBody>
                    <a:bodyPr/>
                    <a:lstStyle/>
                    <a:p>
                      <a:r>
                        <a:rPr lang="en-US" altLang="zh-CN" dirty="0" smtClean="0"/>
                        <a:t>c</a:t>
                      </a:r>
                      <a:endParaRPr lang="zh-CN" altLang="en-US" dirty="0"/>
                    </a:p>
                  </a:txBody>
                  <a:tcPr/>
                </a:tc>
                <a:tc>
                  <a:txBody>
                    <a:bodyPr/>
                    <a:lstStyle/>
                    <a:p>
                      <a:r>
                        <a:rPr lang="en-US" altLang="zh-CN" dirty="0" smtClean="0"/>
                        <a:t>d</a:t>
                      </a:r>
                      <a:endParaRPr lang="zh-CN" altLang="en-US" dirty="0"/>
                    </a:p>
                  </a:txBody>
                  <a:tcPr/>
                </a:tc>
                <a:tc>
                  <a:txBody>
                    <a:bodyPr/>
                    <a:lstStyle/>
                    <a:p>
                      <a:r>
                        <a:rPr lang="en-US" altLang="zh-CN" dirty="0" smtClean="0"/>
                        <a:t>e</a:t>
                      </a:r>
                      <a:endParaRPr lang="zh-CN" altLang="en-US" dirty="0"/>
                    </a:p>
                  </a:txBody>
                  <a:tcPr/>
                </a:tc>
                <a:tc>
                  <a:txBody>
                    <a:bodyPr/>
                    <a:lstStyle/>
                    <a:p>
                      <a:r>
                        <a:rPr lang="en-US" altLang="zh-CN" dirty="0" smtClean="0"/>
                        <a:t>f</a:t>
                      </a:r>
                      <a:endParaRPr lang="zh-CN" altLang="en-US" dirty="0"/>
                    </a:p>
                  </a:txBody>
                  <a:tcPr/>
                </a:tc>
                <a:tc>
                  <a:txBody>
                    <a:bodyPr/>
                    <a:lstStyle/>
                    <a:p>
                      <a:r>
                        <a:rPr lang="en-US" altLang="zh-CN" dirty="0" smtClean="0"/>
                        <a:t>g</a:t>
                      </a:r>
                      <a:endParaRPr lang="zh-CN" altLang="en-US" dirty="0"/>
                    </a:p>
                  </a:txBody>
                  <a:tcPr/>
                </a:tc>
                <a:tc>
                  <a:txBody>
                    <a:bodyPr/>
                    <a:lstStyle/>
                    <a:p>
                      <a:r>
                        <a:rPr lang="en-US" altLang="zh-CN" dirty="0" smtClean="0"/>
                        <a:t>h</a:t>
                      </a:r>
                      <a:endParaRPr lang="zh-CN" altLang="en-US" dirty="0"/>
                    </a:p>
                  </a:txBody>
                  <a:tcPr/>
                </a:tc>
              </a:tr>
              <a:tr h="432048">
                <a:tc>
                  <a:txBody>
                    <a:bodyPr/>
                    <a:lstStyle/>
                    <a:p>
                      <a:r>
                        <a:rPr lang="zh-CN" altLang="en-US" dirty="0" smtClean="0"/>
                        <a:t>主</a:t>
                      </a:r>
                      <a:endParaRPr lang="zh-CN" altLang="en-US" dirty="0"/>
                    </a:p>
                  </a:txBody>
                  <a:tcPr/>
                </a:tc>
                <a:tc>
                  <a:txBody>
                    <a:bodyPr/>
                    <a:lstStyle/>
                    <a:p>
                      <a:r>
                        <a:rPr lang="en-US" altLang="zh-CN" dirty="0" smtClean="0"/>
                        <a:t>S0</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S0</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S0</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S0</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92D050"/>
                    </a:solidFill>
                  </a:tcPr>
                </a:tc>
              </a:tr>
              <a:tr h="432048">
                <a:tc>
                  <a:txBody>
                    <a:bodyPr/>
                    <a:lstStyle/>
                    <a:p>
                      <a:r>
                        <a:rPr lang="zh-CN" altLang="en-US" dirty="0" smtClean="0"/>
                        <a:t>次</a:t>
                      </a:r>
                      <a:endParaRPr lang="zh-CN" altLang="en-US" dirty="0"/>
                    </a:p>
                  </a:txBody>
                  <a:tcPr/>
                </a:tc>
                <a:tc>
                  <a:txBody>
                    <a:bodyPr/>
                    <a:lstStyle/>
                    <a:p>
                      <a:r>
                        <a:rPr lang="en-US" altLang="zh-CN" dirty="0" smtClean="0"/>
                        <a:t>S0</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S0</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S0</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S0</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92D050"/>
                    </a:solidFill>
                  </a:tcPr>
                </a:tc>
              </a:tr>
              <a:tr h="432048">
                <a:tc>
                  <a:txBody>
                    <a:bodyPr/>
                    <a:lstStyle/>
                    <a:p>
                      <a:r>
                        <a:rPr lang="zh-CN" altLang="en-US" dirty="0" smtClean="0"/>
                        <a:t>无</a:t>
                      </a:r>
                      <a:endParaRPr lang="zh-CN" altLang="en-US" dirty="0"/>
                    </a:p>
                  </a:txBody>
                  <a:tcPr/>
                </a:tc>
                <a:tc>
                  <a:txBody>
                    <a:bodyPr/>
                    <a:lstStyle/>
                    <a:p>
                      <a:r>
                        <a:rPr lang="en-US" altLang="zh-CN" dirty="0" smtClean="0"/>
                        <a:t>S1</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S1</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S1</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S1</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92D050"/>
                    </a:solidFill>
                  </a:tcPr>
                </a:tc>
              </a:tr>
            </a:tbl>
          </a:graphicData>
        </a:graphic>
      </p:graphicFrame>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2069" y="456259"/>
            <a:ext cx="9144000" cy="2972741"/>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30324" y="516425"/>
            <a:ext cx="9144000" cy="3263081"/>
          </a:xfrm>
          <a:prstGeom prst="rect">
            <a:avLst/>
          </a:prstGeom>
        </p:spPr>
      </p:pic>
      <p:sp>
        <p:nvSpPr>
          <p:cNvPr id="3" name="内容占位符 2"/>
          <p:cNvSpPr>
            <a:spLocks noGrp="1"/>
          </p:cNvSpPr>
          <p:nvPr>
            <p:ph idx="1"/>
          </p:nvPr>
        </p:nvSpPr>
        <p:spPr>
          <a:xfrm>
            <a:off x="457200" y="3429000"/>
            <a:ext cx="8229600" cy="2664296"/>
          </a:xfrm>
        </p:spPr>
        <p:txBody>
          <a:bodyPr/>
          <a:lstStyle/>
          <a:p>
            <a:pPr marL="0" indent="0">
              <a:buNone/>
            </a:pPr>
            <a:r>
              <a:rPr lang="en-US" altLang="zh-CN" sz="2200" dirty="0"/>
              <a:t>S0={0,dec}, S1={1,2,3,4}, S2={</a:t>
            </a:r>
            <a:r>
              <a:rPr lang="en-US" altLang="zh-CN" sz="2200" dirty="0" err="1"/>
              <a:t>a,c,e,g</a:t>
            </a:r>
            <a:r>
              <a:rPr lang="en-US" altLang="zh-CN" sz="2200" dirty="0"/>
              <a:t>}, S3={</a:t>
            </a:r>
            <a:r>
              <a:rPr lang="en-US" altLang="zh-CN" sz="2200" dirty="0" err="1"/>
              <a:t>b,d,f,h</a:t>
            </a:r>
            <a:r>
              <a:rPr lang="en-US" altLang="zh-CN" sz="2200" dirty="0"/>
              <a:t>}</a:t>
            </a:r>
            <a:endParaRPr lang="en-US" altLang="zh-CN" sz="2200" dirty="0"/>
          </a:p>
          <a:p>
            <a:pPr marL="0" indent="0">
              <a:buNone/>
            </a:pPr>
            <a:endParaRPr lang="en-US" altLang="zh-CN" sz="2200" dirty="0" smtClean="0"/>
          </a:p>
          <a:p>
            <a:pPr marL="0" indent="0">
              <a:buNone/>
            </a:pPr>
            <a:endParaRPr lang="en-US" altLang="zh-CN" sz="2200" dirty="0"/>
          </a:p>
          <a:p>
            <a:pPr marL="0" indent="0">
              <a:buNone/>
            </a:pPr>
            <a:endParaRPr lang="en-US" altLang="zh-CN" sz="2200" dirty="0" smtClean="0"/>
          </a:p>
          <a:p>
            <a:pPr marL="0" indent="0">
              <a:buNone/>
            </a:pPr>
            <a:endParaRPr lang="en-US" altLang="zh-CN" sz="2200" dirty="0"/>
          </a:p>
          <a:p>
            <a:pPr marL="0" indent="0">
              <a:buNone/>
            </a:pPr>
            <a:endParaRPr lang="en-US" altLang="zh-CN" sz="2200" dirty="0" smtClean="0"/>
          </a:p>
          <a:p>
            <a:pPr marL="0" indent="0">
              <a:buNone/>
            </a:pPr>
            <a:r>
              <a:rPr lang="zh-CN" altLang="en-US" sz="2200" dirty="0"/>
              <a:t>由此得到新的划分：</a:t>
            </a:r>
            <a:endParaRPr lang="en-US" altLang="zh-CN" sz="2200" dirty="0"/>
          </a:p>
          <a:p>
            <a:pPr marL="0" indent="0">
              <a:buNone/>
            </a:pPr>
            <a:r>
              <a:rPr lang="en-US" altLang="zh-CN" sz="2200" dirty="0"/>
              <a:t>S0</a:t>
            </a:r>
            <a:r>
              <a:rPr lang="en-US" altLang="zh-CN" sz="2200" dirty="0" smtClean="0"/>
              <a:t>={</a:t>
            </a:r>
            <a:r>
              <a:rPr lang="en-US" altLang="zh-CN" sz="2200" dirty="0" err="1" smtClean="0"/>
              <a:t>dec</a:t>
            </a:r>
            <a:r>
              <a:rPr lang="en-US" altLang="zh-CN" sz="2200" dirty="0" smtClean="0"/>
              <a:t>}, </a:t>
            </a:r>
            <a:r>
              <a:rPr lang="en-US" altLang="zh-CN" sz="2200" dirty="0"/>
              <a:t>S1</a:t>
            </a:r>
            <a:r>
              <a:rPr lang="en-US" altLang="zh-CN" sz="2200" dirty="0" smtClean="0"/>
              <a:t>={</a:t>
            </a:r>
            <a:r>
              <a:rPr lang="en-US" altLang="zh-CN" sz="2200" dirty="0"/>
              <a:t>0</a:t>
            </a:r>
            <a:r>
              <a:rPr lang="en-US" altLang="zh-CN" sz="2200" dirty="0" smtClean="0"/>
              <a:t>}, </a:t>
            </a:r>
            <a:r>
              <a:rPr lang="en-US" altLang="zh-CN" sz="2200" dirty="0"/>
              <a:t>S2</a:t>
            </a:r>
            <a:r>
              <a:rPr lang="en-US" altLang="zh-CN" sz="2200" dirty="0" smtClean="0"/>
              <a:t>={</a:t>
            </a:r>
            <a:r>
              <a:rPr lang="en-US" altLang="zh-CN" sz="2200" dirty="0"/>
              <a:t>1,2,3,4</a:t>
            </a:r>
            <a:r>
              <a:rPr lang="en-US" altLang="zh-CN" sz="2200" dirty="0" smtClean="0"/>
              <a:t>}, </a:t>
            </a:r>
            <a:r>
              <a:rPr lang="en-US" altLang="zh-CN" sz="2200" dirty="0"/>
              <a:t>S3</a:t>
            </a:r>
            <a:r>
              <a:rPr lang="en-US" altLang="zh-CN" sz="2200" dirty="0" smtClean="0"/>
              <a:t>={</a:t>
            </a:r>
            <a:r>
              <a:rPr lang="en-US" altLang="zh-CN" sz="2200" dirty="0" err="1" smtClean="0"/>
              <a:t>a,c,e</a:t>
            </a:r>
            <a:r>
              <a:rPr lang="en-US" altLang="zh-CN" sz="2200" dirty="0" smtClean="0"/>
              <a:t>}, S4</a:t>
            </a:r>
            <a:r>
              <a:rPr lang="en-US" altLang="zh-CN" sz="2200" dirty="0"/>
              <a:t>={</a:t>
            </a:r>
            <a:r>
              <a:rPr lang="en-US" altLang="zh-CN" sz="2200" dirty="0" smtClean="0"/>
              <a:t>g}, S5={</a:t>
            </a:r>
            <a:r>
              <a:rPr lang="en-US" altLang="zh-CN" sz="2200" dirty="0" err="1"/>
              <a:t>b,d,f,h</a:t>
            </a:r>
            <a:r>
              <a:rPr lang="en-US" altLang="zh-CN" sz="2200" dirty="0" smtClean="0"/>
              <a:t>}</a:t>
            </a:r>
            <a:endParaRPr lang="en-US" altLang="zh-CN" sz="2200" dirty="0"/>
          </a:p>
        </p:txBody>
      </p:sp>
      <p:graphicFrame>
        <p:nvGraphicFramePr>
          <p:cNvPr id="8" name="表格 7"/>
          <p:cNvGraphicFramePr>
            <a:graphicFrameLocks noGrp="1"/>
          </p:cNvGraphicFramePr>
          <p:nvPr/>
        </p:nvGraphicFramePr>
        <p:xfrm>
          <a:off x="70508" y="4079455"/>
          <a:ext cx="1781697" cy="1728192"/>
        </p:xfrm>
        <a:graphic>
          <a:graphicData uri="http://schemas.openxmlformats.org/drawingml/2006/table">
            <a:tbl>
              <a:tblPr firstRow="1" bandRow="1">
                <a:tableStyleId>{5C22544A-7EE6-4342-B048-85BDC9FD1C3A}</a:tableStyleId>
              </a:tblPr>
              <a:tblGrid>
                <a:gridCol w="593899"/>
                <a:gridCol w="593899"/>
                <a:gridCol w="593899"/>
              </a:tblGrid>
              <a:tr h="432048">
                <a:tc>
                  <a:txBody>
                    <a:bodyPr/>
                    <a:lstStyle/>
                    <a:p>
                      <a:r>
                        <a:rPr lang="en-US" altLang="zh-CN" dirty="0" smtClean="0"/>
                        <a:t>S0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err="1" smtClean="0"/>
                        <a:t>dec</a:t>
                      </a:r>
                      <a:endParaRPr lang="zh-CN" altLang="en-US" dirty="0"/>
                    </a:p>
                  </a:txBody>
                  <a:tcPr/>
                </a:tc>
              </a:tr>
              <a:tr h="432048">
                <a:tc>
                  <a:txBody>
                    <a:bodyPr/>
                    <a:lstStyle/>
                    <a:p>
                      <a:r>
                        <a:rPr lang="zh-CN" altLang="en-US" dirty="0" smtClean="0"/>
                        <a:t>主</a:t>
                      </a:r>
                      <a:endParaRPr lang="zh-CN" altLang="en-US" dirty="0"/>
                    </a:p>
                  </a:txBody>
                  <a:tcPr/>
                </a:tc>
                <a:tc>
                  <a:txBody>
                    <a:bodyPr/>
                    <a:lstStyle/>
                    <a:p>
                      <a:r>
                        <a:rPr lang="en-US" altLang="zh-CN" dirty="0" smtClean="0"/>
                        <a:t>S1</a:t>
                      </a:r>
                      <a:endParaRPr lang="zh-CN" altLang="en-US" dirty="0"/>
                    </a:p>
                  </a:txBody>
                  <a:tcPr>
                    <a:solidFill>
                      <a:srgbClr val="00FFCC"/>
                    </a:solidFill>
                  </a:tcPr>
                </a:tc>
                <a:tc>
                  <a:txBody>
                    <a:bodyPr/>
                    <a:lstStyle/>
                    <a:p>
                      <a:r>
                        <a:rPr lang="en-US" altLang="zh-CN" dirty="0" smtClean="0"/>
                        <a:t>S0</a:t>
                      </a:r>
                      <a:endParaRPr lang="zh-CN" altLang="en-US" dirty="0"/>
                    </a:p>
                  </a:txBody>
                  <a:tcPr>
                    <a:solidFill>
                      <a:srgbClr val="FF66CC"/>
                    </a:solidFill>
                  </a:tcPr>
                </a:tc>
              </a:tr>
              <a:tr h="432048">
                <a:tc>
                  <a:txBody>
                    <a:bodyPr/>
                    <a:lstStyle/>
                    <a:p>
                      <a:r>
                        <a:rPr lang="zh-CN" altLang="en-US" dirty="0" smtClean="0"/>
                        <a:t>次</a:t>
                      </a:r>
                      <a:endParaRPr lang="zh-CN" altLang="en-US" dirty="0"/>
                    </a:p>
                  </a:txBody>
                  <a:tcPr/>
                </a:tc>
                <a:tc>
                  <a:txBody>
                    <a:bodyPr/>
                    <a:lstStyle/>
                    <a:p>
                      <a:r>
                        <a:rPr lang="en-US" altLang="zh-CN" dirty="0" smtClean="0"/>
                        <a:t>S0</a:t>
                      </a:r>
                      <a:endParaRPr lang="zh-CN" altLang="en-US" dirty="0"/>
                    </a:p>
                  </a:txBody>
                  <a:tcPr>
                    <a:solidFill>
                      <a:srgbClr val="00FFCC"/>
                    </a:solidFill>
                  </a:tcPr>
                </a:tc>
                <a:tc>
                  <a:txBody>
                    <a:bodyPr/>
                    <a:lstStyle/>
                    <a:p>
                      <a:r>
                        <a:rPr lang="en-US" altLang="zh-CN" dirty="0" smtClean="0"/>
                        <a:t>S0</a:t>
                      </a:r>
                      <a:endParaRPr lang="zh-CN" altLang="en-US" dirty="0"/>
                    </a:p>
                  </a:txBody>
                  <a:tcPr>
                    <a:solidFill>
                      <a:srgbClr val="FF66CC"/>
                    </a:solidFill>
                  </a:tcPr>
                </a:tc>
              </a:tr>
              <a:tr h="432048">
                <a:tc>
                  <a:txBody>
                    <a:bodyPr/>
                    <a:lstStyle/>
                    <a:p>
                      <a:r>
                        <a:rPr lang="zh-CN" altLang="en-US" dirty="0" smtClean="0"/>
                        <a:t>无</a:t>
                      </a:r>
                      <a:endParaRPr lang="zh-CN" altLang="en-US" dirty="0"/>
                    </a:p>
                  </a:txBody>
                  <a:tcPr/>
                </a:tc>
                <a:tc>
                  <a:txBody>
                    <a:bodyPr/>
                    <a:lstStyle/>
                    <a:p>
                      <a:r>
                        <a:rPr lang="en-US" altLang="zh-CN" dirty="0" smtClean="0"/>
                        <a:t>S0</a:t>
                      </a:r>
                      <a:endParaRPr lang="zh-CN" altLang="en-US" dirty="0"/>
                    </a:p>
                  </a:txBody>
                  <a:tcPr>
                    <a:solidFill>
                      <a:srgbClr val="00FFCC"/>
                    </a:solidFill>
                  </a:tcPr>
                </a:tc>
                <a:tc>
                  <a:txBody>
                    <a:bodyPr/>
                    <a:lstStyle/>
                    <a:p>
                      <a:r>
                        <a:rPr lang="en-US" altLang="zh-CN" dirty="0" smtClean="0"/>
                        <a:t>S0</a:t>
                      </a:r>
                      <a:endParaRPr lang="zh-CN" altLang="en-US" dirty="0"/>
                    </a:p>
                  </a:txBody>
                  <a:tcPr>
                    <a:solidFill>
                      <a:srgbClr val="FF66CC"/>
                    </a:solidFill>
                  </a:tcPr>
                </a:tc>
              </a:tr>
            </a:tbl>
          </a:graphicData>
        </a:graphic>
      </p:graphicFrame>
      <p:graphicFrame>
        <p:nvGraphicFramePr>
          <p:cNvPr id="9" name="表格 8"/>
          <p:cNvGraphicFramePr>
            <a:graphicFrameLocks noGrp="1"/>
          </p:cNvGraphicFramePr>
          <p:nvPr/>
        </p:nvGraphicFramePr>
        <p:xfrm>
          <a:off x="1884637" y="4079455"/>
          <a:ext cx="2376265" cy="1728192"/>
        </p:xfrm>
        <a:graphic>
          <a:graphicData uri="http://schemas.openxmlformats.org/drawingml/2006/table">
            <a:tbl>
              <a:tblPr firstRow="1" bandRow="1">
                <a:tableStyleId>{5C22544A-7EE6-4342-B048-85BDC9FD1C3A}</a:tableStyleId>
              </a:tblPr>
              <a:tblGrid>
                <a:gridCol w="475253"/>
                <a:gridCol w="475253"/>
                <a:gridCol w="475253"/>
                <a:gridCol w="475253"/>
                <a:gridCol w="475253"/>
              </a:tblGrid>
              <a:tr h="432048">
                <a:tc>
                  <a:txBody>
                    <a:bodyPr/>
                    <a:lstStyle/>
                    <a:p>
                      <a:r>
                        <a:rPr lang="en-US" altLang="zh-CN" dirty="0" smtClean="0"/>
                        <a:t>S1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2</a:t>
                      </a:r>
                      <a:endParaRPr lang="zh-CN" altLang="en-US" dirty="0"/>
                    </a:p>
                  </a:txBody>
                  <a:tcPr/>
                </a:tc>
                <a:tc>
                  <a:txBody>
                    <a:bodyPr/>
                    <a:lstStyle/>
                    <a:p>
                      <a:r>
                        <a:rPr lang="en-US" altLang="zh-CN" dirty="0" smtClean="0"/>
                        <a:t>3</a:t>
                      </a:r>
                      <a:endParaRPr lang="zh-CN" altLang="en-US" dirty="0"/>
                    </a:p>
                  </a:txBody>
                  <a:tcPr/>
                </a:tc>
                <a:tc>
                  <a:txBody>
                    <a:bodyPr/>
                    <a:lstStyle/>
                    <a:p>
                      <a:r>
                        <a:rPr lang="en-US" altLang="zh-CN" dirty="0" smtClean="0"/>
                        <a:t>4</a:t>
                      </a:r>
                      <a:endParaRPr lang="zh-CN" altLang="en-US" dirty="0"/>
                    </a:p>
                  </a:txBody>
                  <a:tcPr/>
                </a:tc>
              </a:tr>
              <a:tr h="432048">
                <a:tc>
                  <a:txBody>
                    <a:bodyPr/>
                    <a:lstStyle/>
                    <a:p>
                      <a:r>
                        <a:rPr lang="zh-CN" altLang="en-US" dirty="0" smtClean="0"/>
                        <a:t>主</a:t>
                      </a:r>
                      <a:endParaRPr lang="zh-CN" altLang="en-US" dirty="0"/>
                    </a:p>
                  </a:txBody>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S0</a:t>
                      </a:r>
                      <a:endParaRPr lang="zh-CN" altLang="en-US" dirty="0"/>
                    </a:p>
                  </a:txBody>
                  <a:tcPr>
                    <a:solidFill>
                      <a:srgbClr val="92D050"/>
                    </a:solidFill>
                  </a:tcPr>
                </a:tc>
              </a:tr>
              <a:tr h="432048">
                <a:tc>
                  <a:txBody>
                    <a:bodyPr/>
                    <a:lstStyle/>
                    <a:p>
                      <a:r>
                        <a:rPr lang="zh-CN" altLang="en-US" dirty="0" smtClean="0"/>
                        <a:t>次</a:t>
                      </a:r>
                      <a:endParaRPr lang="zh-CN" altLang="en-US" dirty="0"/>
                    </a:p>
                  </a:txBody>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S0</a:t>
                      </a:r>
                      <a:endParaRPr lang="zh-CN" altLang="en-US" dirty="0"/>
                    </a:p>
                  </a:txBody>
                  <a:tcPr>
                    <a:solidFill>
                      <a:srgbClr val="92D050"/>
                    </a:solidFill>
                  </a:tcPr>
                </a:tc>
              </a:tr>
              <a:tr h="432048">
                <a:tc>
                  <a:txBody>
                    <a:bodyPr/>
                    <a:lstStyle/>
                    <a:p>
                      <a:r>
                        <a:rPr lang="zh-CN" altLang="en-US" dirty="0" smtClean="0"/>
                        <a:t>无</a:t>
                      </a:r>
                      <a:endParaRPr lang="zh-CN" altLang="en-US" dirty="0"/>
                    </a:p>
                  </a:txBody>
                  <a:tcPr/>
                </a:tc>
                <a:tc>
                  <a:txBody>
                    <a:bodyPr/>
                    <a:lstStyle/>
                    <a:p>
                      <a:r>
                        <a:rPr lang="en-US" altLang="zh-CN" dirty="0" smtClean="0"/>
                        <a:t>S2</a:t>
                      </a:r>
                      <a:endParaRPr lang="zh-CN" altLang="en-US" dirty="0"/>
                    </a:p>
                  </a:txBody>
                  <a:tcPr>
                    <a:solidFill>
                      <a:srgbClr val="92D050"/>
                    </a:solidFill>
                  </a:tcPr>
                </a:tc>
                <a:tc>
                  <a:txBody>
                    <a:bodyPr/>
                    <a:lstStyle/>
                    <a:p>
                      <a:r>
                        <a:rPr lang="en-US" altLang="zh-CN" dirty="0" smtClean="0"/>
                        <a:t>S2</a:t>
                      </a:r>
                      <a:endParaRPr lang="zh-CN" altLang="en-US" dirty="0"/>
                    </a:p>
                  </a:txBody>
                  <a:tcPr>
                    <a:solidFill>
                      <a:srgbClr val="92D050"/>
                    </a:solidFill>
                  </a:tcPr>
                </a:tc>
                <a:tc>
                  <a:txBody>
                    <a:bodyPr/>
                    <a:lstStyle/>
                    <a:p>
                      <a:r>
                        <a:rPr lang="en-US" altLang="zh-CN" dirty="0" smtClean="0"/>
                        <a:t>S2</a:t>
                      </a:r>
                      <a:endParaRPr lang="zh-CN" altLang="en-US" dirty="0"/>
                    </a:p>
                  </a:txBody>
                  <a:tcPr>
                    <a:solidFill>
                      <a:srgbClr val="92D050"/>
                    </a:solidFill>
                  </a:tcPr>
                </a:tc>
                <a:tc>
                  <a:txBody>
                    <a:bodyPr/>
                    <a:lstStyle/>
                    <a:p>
                      <a:r>
                        <a:rPr lang="en-US" altLang="zh-CN" dirty="0" smtClean="0"/>
                        <a:t>S2</a:t>
                      </a:r>
                      <a:endParaRPr lang="zh-CN" altLang="en-US" dirty="0"/>
                    </a:p>
                  </a:txBody>
                  <a:tcPr>
                    <a:solidFill>
                      <a:srgbClr val="92D050"/>
                    </a:solidFill>
                  </a:tcPr>
                </a:tc>
              </a:tr>
            </a:tbl>
          </a:graphicData>
        </a:graphic>
      </p:graphicFrame>
      <p:graphicFrame>
        <p:nvGraphicFramePr>
          <p:cNvPr id="10" name="表格 9"/>
          <p:cNvGraphicFramePr>
            <a:graphicFrameLocks noGrp="1"/>
          </p:cNvGraphicFramePr>
          <p:nvPr/>
        </p:nvGraphicFramePr>
        <p:xfrm>
          <a:off x="4293334" y="4079455"/>
          <a:ext cx="2323630" cy="1728192"/>
        </p:xfrm>
        <a:graphic>
          <a:graphicData uri="http://schemas.openxmlformats.org/drawingml/2006/table">
            <a:tbl>
              <a:tblPr firstRow="1" bandRow="1">
                <a:tableStyleId>{5C22544A-7EE6-4342-B048-85BDC9FD1C3A}</a:tableStyleId>
              </a:tblPr>
              <a:tblGrid>
                <a:gridCol w="464726"/>
                <a:gridCol w="464726"/>
                <a:gridCol w="464726"/>
                <a:gridCol w="464726"/>
                <a:gridCol w="464726"/>
              </a:tblGrid>
              <a:tr h="432048">
                <a:tc>
                  <a:txBody>
                    <a:bodyPr/>
                    <a:lstStyle/>
                    <a:p>
                      <a:r>
                        <a:rPr lang="en-US" altLang="zh-CN" dirty="0" smtClean="0"/>
                        <a:t>S2</a:t>
                      </a:r>
                      <a:endParaRPr lang="zh-CN" altLang="en-US" dirty="0"/>
                    </a:p>
                  </a:txBody>
                  <a:tcPr/>
                </a:tc>
                <a:tc>
                  <a:txBody>
                    <a:bodyPr/>
                    <a:lstStyle/>
                    <a:p>
                      <a:r>
                        <a:rPr lang="en-US" altLang="zh-CN" dirty="0" smtClean="0"/>
                        <a:t>a</a:t>
                      </a:r>
                      <a:endParaRPr lang="zh-CN" altLang="en-US" dirty="0"/>
                    </a:p>
                  </a:txBody>
                  <a:tcPr/>
                </a:tc>
                <a:tc>
                  <a:txBody>
                    <a:bodyPr/>
                    <a:lstStyle/>
                    <a:p>
                      <a:r>
                        <a:rPr lang="en-US" altLang="zh-CN" dirty="0" smtClean="0"/>
                        <a:t>c</a:t>
                      </a:r>
                      <a:endParaRPr lang="zh-CN" altLang="en-US" dirty="0"/>
                    </a:p>
                  </a:txBody>
                  <a:tcPr/>
                </a:tc>
                <a:tc>
                  <a:txBody>
                    <a:bodyPr/>
                    <a:lstStyle/>
                    <a:p>
                      <a:r>
                        <a:rPr lang="en-US" altLang="zh-CN" dirty="0" smtClean="0"/>
                        <a:t>e</a:t>
                      </a:r>
                      <a:endParaRPr lang="zh-CN" altLang="en-US" dirty="0"/>
                    </a:p>
                  </a:txBody>
                  <a:tcPr/>
                </a:tc>
                <a:tc>
                  <a:txBody>
                    <a:bodyPr/>
                    <a:lstStyle/>
                    <a:p>
                      <a:r>
                        <a:rPr lang="en-US" altLang="zh-CN" dirty="0" smtClean="0"/>
                        <a:t>g</a:t>
                      </a:r>
                      <a:endParaRPr lang="zh-CN" altLang="en-US" dirty="0"/>
                    </a:p>
                  </a:txBody>
                  <a:tcPr/>
                </a:tc>
              </a:tr>
              <a:tr h="432048">
                <a:tc>
                  <a:txBody>
                    <a:bodyPr/>
                    <a:lstStyle/>
                    <a:p>
                      <a:r>
                        <a:rPr lang="zh-CN" altLang="en-US" dirty="0" smtClean="0"/>
                        <a:t>主</a:t>
                      </a:r>
                      <a:endParaRPr lang="zh-CN" altLang="en-US" dirty="0"/>
                    </a:p>
                  </a:txBody>
                  <a:tcPr/>
                </a:tc>
                <a:tc>
                  <a:txBody>
                    <a:bodyPr/>
                    <a:lstStyle/>
                    <a:p>
                      <a:r>
                        <a:rPr lang="en-US" altLang="zh-CN" dirty="0" smtClean="0"/>
                        <a:t>S0</a:t>
                      </a:r>
                      <a:endParaRPr lang="zh-CN" altLang="en-US" dirty="0"/>
                    </a:p>
                  </a:txBody>
                  <a:tcPr>
                    <a:solidFill>
                      <a:srgbClr val="FFFF00"/>
                    </a:solidFill>
                  </a:tcPr>
                </a:tc>
                <a:tc>
                  <a:txBody>
                    <a:bodyPr/>
                    <a:lstStyle/>
                    <a:p>
                      <a:r>
                        <a:rPr lang="en-US" altLang="zh-CN" dirty="0" smtClean="0"/>
                        <a:t>S0</a:t>
                      </a:r>
                      <a:endParaRPr lang="zh-CN" altLang="en-US" dirty="0"/>
                    </a:p>
                  </a:txBody>
                  <a:tcPr>
                    <a:solidFill>
                      <a:srgbClr val="FFFF00"/>
                    </a:solidFill>
                  </a:tcPr>
                </a:tc>
                <a:tc>
                  <a:txBody>
                    <a:bodyPr/>
                    <a:lstStyle/>
                    <a:p>
                      <a:r>
                        <a:rPr lang="en-US" altLang="zh-CN" dirty="0" smtClean="0"/>
                        <a:t>S0</a:t>
                      </a:r>
                      <a:endParaRPr lang="zh-CN" altLang="en-US" dirty="0"/>
                    </a:p>
                  </a:txBody>
                  <a:tcPr>
                    <a:solidFill>
                      <a:srgbClr val="FFFF00"/>
                    </a:solidFill>
                  </a:tcPr>
                </a:tc>
                <a:tc>
                  <a:txBody>
                    <a:bodyPr/>
                    <a:lstStyle/>
                    <a:p>
                      <a:r>
                        <a:rPr lang="en-US" altLang="zh-CN" dirty="0" smtClean="0"/>
                        <a:t>S0</a:t>
                      </a:r>
                      <a:endParaRPr lang="zh-CN" altLang="en-US" dirty="0"/>
                    </a:p>
                  </a:txBody>
                  <a:tcPr>
                    <a:solidFill>
                      <a:srgbClr val="FFC000"/>
                    </a:solidFill>
                  </a:tcPr>
                </a:tc>
              </a:tr>
              <a:tr h="432048">
                <a:tc>
                  <a:txBody>
                    <a:bodyPr/>
                    <a:lstStyle/>
                    <a:p>
                      <a:r>
                        <a:rPr lang="zh-CN" altLang="en-US" dirty="0" smtClean="0"/>
                        <a:t>次</a:t>
                      </a:r>
                      <a:endParaRPr lang="zh-CN" altLang="en-US" dirty="0"/>
                    </a:p>
                  </a:txBody>
                  <a:tcPr/>
                </a:tc>
                <a:tc>
                  <a:txBody>
                    <a:bodyPr/>
                    <a:lstStyle/>
                    <a:p>
                      <a:r>
                        <a:rPr lang="en-US" altLang="zh-CN" dirty="0" smtClean="0"/>
                        <a:t>S1</a:t>
                      </a:r>
                      <a:endParaRPr lang="zh-CN" altLang="en-US" dirty="0"/>
                    </a:p>
                  </a:txBody>
                  <a:tcPr>
                    <a:solidFill>
                      <a:srgbClr val="FFFF00"/>
                    </a:solidFill>
                  </a:tcPr>
                </a:tc>
                <a:tc>
                  <a:txBody>
                    <a:bodyPr/>
                    <a:lstStyle/>
                    <a:p>
                      <a:r>
                        <a:rPr lang="en-US" altLang="zh-CN" dirty="0" smtClean="0"/>
                        <a:t>S1</a:t>
                      </a:r>
                      <a:endParaRPr lang="zh-CN" altLang="en-US" dirty="0"/>
                    </a:p>
                  </a:txBody>
                  <a:tcPr>
                    <a:solidFill>
                      <a:srgbClr val="FFFF00"/>
                    </a:solidFill>
                  </a:tcPr>
                </a:tc>
                <a:tc>
                  <a:txBody>
                    <a:bodyPr/>
                    <a:lstStyle/>
                    <a:p>
                      <a:r>
                        <a:rPr lang="en-US" altLang="zh-CN" dirty="0" smtClean="0"/>
                        <a:t>S1</a:t>
                      </a:r>
                      <a:endParaRPr lang="zh-CN" altLang="en-US" dirty="0"/>
                    </a:p>
                  </a:txBody>
                  <a:tcPr>
                    <a:solidFill>
                      <a:srgbClr val="FFFF00"/>
                    </a:solidFill>
                  </a:tcPr>
                </a:tc>
                <a:tc>
                  <a:txBody>
                    <a:bodyPr/>
                    <a:lstStyle/>
                    <a:p>
                      <a:r>
                        <a:rPr lang="en-US" altLang="zh-CN" dirty="0" smtClean="0"/>
                        <a:t>S0</a:t>
                      </a:r>
                      <a:endParaRPr lang="zh-CN" altLang="en-US" dirty="0"/>
                    </a:p>
                  </a:txBody>
                  <a:tcPr>
                    <a:solidFill>
                      <a:srgbClr val="FFC000"/>
                    </a:solidFill>
                  </a:tcPr>
                </a:tc>
              </a:tr>
              <a:tr h="432048">
                <a:tc>
                  <a:txBody>
                    <a:bodyPr/>
                    <a:lstStyle/>
                    <a:p>
                      <a:r>
                        <a:rPr lang="zh-CN" altLang="en-US" dirty="0" smtClean="0"/>
                        <a:t>无</a:t>
                      </a:r>
                      <a:endParaRPr lang="zh-CN" altLang="en-US" dirty="0"/>
                    </a:p>
                  </a:txBody>
                  <a:tcPr/>
                </a:tc>
                <a:tc>
                  <a:txBody>
                    <a:bodyPr/>
                    <a:lstStyle/>
                    <a:p>
                      <a:r>
                        <a:rPr lang="en-US" altLang="zh-CN" dirty="0" smtClean="0"/>
                        <a:t>S3</a:t>
                      </a:r>
                      <a:endParaRPr lang="zh-CN" altLang="en-US" dirty="0"/>
                    </a:p>
                  </a:txBody>
                  <a:tcPr>
                    <a:solidFill>
                      <a:srgbClr val="FFFF00"/>
                    </a:solidFill>
                  </a:tcPr>
                </a:tc>
                <a:tc>
                  <a:txBody>
                    <a:bodyPr/>
                    <a:lstStyle/>
                    <a:p>
                      <a:r>
                        <a:rPr lang="en-US" altLang="zh-CN" dirty="0" smtClean="0"/>
                        <a:t>S3</a:t>
                      </a:r>
                      <a:endParaRPr lang="zh-CN" altLang="en-US" dirty="0"/>
                    </a:p>
                  </a:txBody>
                  <a:tcPr>
                    <a:solidFill>
                      <a:srgbClr val="FFFF00"/>
                    </a:solidFill>
                  </a:tcPr>
                </a:tc>
                <a:tc>
                  <a:txBody>
                    <a:bodyPr/>
                    <a:lstStyle/>
                    <a:p>
                      <a:r>
                        <a:rPr lang="en-US" altLang="zh-CN" dirty="0" smtClean="0"/>
                        <a:t>S3</a:t>
                      </a:r>
                      <a:endParaRPr lang="zh-CN" altLang="en-US" dirty="0"/>
                    </a:p>
                  </a:txBody>
                  <a:tcPr>
                    <a:solidFill>
                      <a:srgbClr val="FFFF00"/>
                    </a:solidFill>
                  </a:tcPr>
                </a:tc>
                <a:tc>
                  <a:txBody>
                    <a:bodyPr/>
                    <a:lstStyle/>
                    <a:p>
                      <a:r>
                        <a:rPr lang="en-US" altLang="zh-CN" dirty="0" smtClean="0"/>
                        <a:t>S3</a:t>
                      </a:r>
                      <a:endParaRPr lang="zh-CN" altLang="en-US" dirty="0"/>
                    </a:p>
                  </a:txBody>
                  <a:tcPr>
                    <a:solidFill>
                      <a:srgbClr val="FFC000"/>
                    </a:solidFill>
                  </a:tcPr>
                </a:tc>
              </a:tr>
            </a:tbl>
          </a:graphicData>
        </a:graphic>
      </p:graphicFrame>
      <p:graphicFrame>
        <p:nvGraphicFramePr>
          <p:cNvPr id="11" name="表格 10"/>
          <p:cNvGraphicFramePr>
            <a:graphicFrameLocks noGrp="1"/>
          </p:cNvGraphicFramePr>
          <p:nvPr/>
        </p:nvGraphicFramePr>
        <p:xfrm>
          <a:off x="6649396" y="4079455"/>
          <a:ext cx="2395635" cy="1728192"/>
        </p:xfrm>
        <a:graphic>
          <a:graphicData uri="http://schemas.openxmlformats.org/drawingml/2006/table">
            <a:tbl>
              <a:tblPr firstRow="1" bandRow="1">
                <a:tableStyleId>{5C22544A-7EE6-4342-B048-85BDC9FD1C3A}</a:tableStyleId>
              </a:tblPr>
              <a:tblGrid>
                <a:gridCol w="479127"/>
                <a:gridCol w="479127"/>
                <a:gridCol w="479127"/>
                <a:gridCol w="479127"/>
                <a:gridCol w="479127"/>
              </a:tblGrid>
              <a:tr h="432048">
                <a:tc>
                  <a:txBody>
                    <a:bodyPr/>
                    <a:lstStyle/>
                    <a:p>
                      <a:r>
                        <a:rPr lang="en-US" altLang="zh-CN" dirty="0" smtClean="0"/>
                        <a:t>S3</a:t>
                      </a:r>
                      <a:endParaRPr lang="zh-CN" altLang="en-US" dirty="0"/>
                    </a:p>
                  </a:txBody>
                  <a:tcPr/>
                </a:tc>
                <a:tc>
                  <a:txBody>
                    <a:bodyPr/>
                    <a:lstStyle/>
                    <a:p>
                      <a:r>
                        <a:rPr lang="en-US" altLang="zh-CN" dirty="0" smtClean="0"/>
                        <a:t>b</a:t>
                      </a:r>
                      <a:endParaRPr lang="zh-CN" altLang="en-US" dirty="0"/>
                    </a:p>
                  </a:txBody>
                  <a:tcPr/>
                </a:tc>
                <a:tc>
                  <a:txBody>
                    <a:bodyPr/>
                    <a:lstStyle/>
                    <a:p>
                      <a:r>
                        <a:rPr lang="en-US" altLang="zh-CN" dirty="0" smtClean="0"/>
                        <a:t>d</a:t>
                      </a:r>
                      <a:endParaRPr lang="zh-CN" altLang="en-US" dirty="0"/>
                    </a:p>
                  </a:txBody>
                  <a:tcPr/>
                </a:tc>
                <a:tc>
                  <a:txBody>
                    <a:bodyPr/>
                    <a:lstStyle/>
                    <a:p>
                      <a:r>
                        <a:rPr lang="en-US" altLang="zh-CN" dirty="0" smtClean="0"/>
                        <a:t>f</a:t>
                      </a:r>
                      <a:endParaRPr lang="zh-CN" altLang="en-US" dirty="0"/>
                    </a:p>
                  </a:txBody>
                  <a:tcPr/>
                </a:tc>
                <a:tc>
                  <a:txBody>
                    <a:bodyPr/>
                    <a:lstStyle/>
                    <a:p>
                      <a:r>
                        <a:rPr lang="en-US" altLang="zh-CN" dirty="0" smtClean="0"/>
                        <a:t>h</a:t>
                      </a:r>
                      <a:endParaRPr lang="zh-CN" altLang="en-US" dirty="0"/>
                    </a:p>
                  </a:txBody>
                  <a:tcPr/>
                </a:tc>
              </a:tr>
              <a:tr h="432048">
                <a:tc>
                  <a:txBody>
                    <a:bodyPr/>
                    <a:lstStyle/>
                    <a:p>
                      <a:r>
                        <a:rPr lang="zh-CN" altLang="en-US" dirty="0" smtClean="0"/>
                        <a:t>主</a:t>
                      </a:r>
                      <a:endParaRPr lang="zh-CN" altLang="en-US" dirty="0"/>
                    </a:p>
                  </a:txBody>
                  <a:tcPr/>
                </a:tc>
                <a:tc>
                  <a:txBody>
                    <a:bodyPr/>
                    <a:lstStyle/>
                    <a:p>
                      <a:r>
                        <a:rPr lang="en-US" altLang="zh-CN" dirty="0" smtClean="0"/>
                        <a:t>S0</a:t>
                      </a:r>
                      <a:endParaRPr lang="zh-CN" altLang="en-US" dirty="0"/>
                    </a:p>
                  </a:txBody>
                  <a:tcPr>
                    <a:solidFill>
                      <a:srgbClr val="00B0F0"/>
                    </a:solidFill>
                  </a:tcPr>
                </a:tc>
                <a:tc>
                  <a:txBody>
                    <a:bodyPr/>
                    <a:lstStyle/>
                    <a:p>
                      <a:r>
                        <a:rPr lang="en-US" altLang="zh-CN" dirty="0" smtClean="0"/>
                        <a:t>S0</a:t>
                      </a:r>
                      <a:endParaRPr lang="zh-CN" altLang="en-US" dirty="0"/>
                    </a:p>
                  </a:txBody>
                  <a:tcPr>
                    <a:solidFill>
                      <a:srgbClr val="00B0F0"/>
                    </a:solidFill>
                  </a:tcPr>
                </a:tc>
                <a:tc>
                  <a:txBody>
                    <a:bodyPr/>
                    <a:lstStyle/>
                    <a:p>
                      <a:r>
                        <a:rPr lang="en-US" altLang="zh-CN" dirty="0" smtClean="0"/>
                        <a:t>S0</a:t>
                      </a:r>
                      <a:endParaRPr lang="zh-CN" altLang="en-US" dirty="0"/>
                    </a:p>
                  </a:txBody>
                  <a:tcPr>
                    <a:solidFill>
                      <a:srgbClr val="00B0F0"/>
                    </a:solidFill>
                  </a:tcPr>
                </a:tc>
                <a:tc>
                  <a:txBody>
                    <a:bodyPr/>
                    <a:lstStyle/>
                    <a:p>
                      <a:r>
                        <a:rPr lang="en-US" altLang="zh-CN" dirty="0" smtClean="0"/>
                        <a:t>S0</a:t>
                      </a:r>
                      <a:endParaRPr lang="zh-CN" altLang="en-US" dirty="0"/>
                    </a:p>
                  </a:txBody>
                  <a:tcPr>
                    <a:solidFill>
                      <a:srgbClr val="00B0F0"/>
                    </a:solidFill>
                  </a:tcPr>
                </a:tc>
              </a:tr>
              <a:tr h="432048">
                <a:tc>
                  <a:txBody>
                    <a:bodyPr/>
                    <a:lstStyle/>
                    <a:p>
                      <a:r>
                        <a:rPr lang="zh-CN" altLang="en-US" dirty="0" smtClean="0"/>
                        <a:t>次</a:t>
                      </a:r>
                      <a:endParaRPr lang="zh-CN" altLang="en-US" dirty="0"/>
                    </a:p>
                  </a:txBody>
                  <a:tcPr/>
                </a:tc>
                <a:tc>
                  <a:txBody>
                    <a:bodyPr/>
                    <a:lstStyle/>
                    <a:p>
                      <a:r>
                        <a:rPr lang="en-US" altLang="zh-CN" dirty="0" smtClean="0"/>
                        <a:t>S0</a:t>
                      </a:r>
                      <a:endParaRPr lang="zh-CN" altLang="en-US" dirty="0"/>
                    </a:p>
                  </a:txBody>
                  <a:tcPr>
                    <a:solidFill>
                      <a:srgbClr val="00B0F0"/>
                    </a:solidFill>
                  </a:tcPr>
                </a:tc>
                <a:tc>
                  <a:txBody>
                    <a:bodyPr/>
                    <a:lstStyle/>
                    <a:p>
                      <a:r>
                        <a:rPr lang="en-US" altLang="zh-CN" dirty="0" smtClean="0"/>
                        <a:t>S0</a:t>
                      </a:r>
                      <a:endParaRPr lang="zh-CN" altLang="en-US" dirty="0"/>
                    </a:p>
                  </a:txBody>
                  <a:tcPr>
                    <a:solidFill>
                      <a:srgbClr val="00B0F0"/>
                    </a:solidFill>
                  </a:tcPr>
                </a:tc>
                <a:tc>
                  <a:txBody>
                    <a:bodyPr/>
                    <a:lstStyle/>
                    <a:p>
                      <a:r>
                        <a:rPr lang="en-US" altLang="zh-CN" dirty="0" smtClean="0"/>
                        <a:t>S0</a:t>
                      </a:r>
                      <a:endParaRPr lang="zh-CN" altLang="en-US" dirty="0"/>
                    </a:p>
                  </a:txBody>
                  <a:tcPr>
                    <a:solidFill>
                      <a:srgbClr val="00B0F0"/>
                    </a:solidFill>
                  </a:tcPr>
                </a:tc>
                <a:tc>
                  <a:txBody>
                    <a:bodyPr/>
                    <a:lstStyle/>
                    <a:p>
                      <a:r>
                        <a:rPr lang="en-US" altLang="zh-CN" dirty="0" smtClean="0"/>
                        <a:t>S0</a:t>
                      </a:r>
                      <a:endParaRPr lang="zh-CN" altLang="en-US" dirty="0"/>
                    </a:p>
                  </a:txBody>
                  <a:tcPr>
                    <a:solidFill>
                      <a:srgbClr val="00B0F0"/>
                    </a:solidFill>
                  </a:tcPr>
                </a:tc>
              </a:tr>
              <a:tr h="432048">
                <a:tc>
                  <a:txBody>
                    <a:bodyPr/>
                    <a:lstStyle/>
                    <a:p>
                      <a:r>
                        <a:rPr lang="zh-CN" altLang="en-US" dirty="0" smtClean="0"/>
                        <a:t>无</a:t>
                      </a:r>
                      <a:endParaRPr lang="zh-CN" altLang="en-US" dirty="0"/>
                    </a:p>
                  </a:txBody>
                  <a:tcPr/>
                </a:tc>
                <a:tc>
                  <a:txBody>
                    <a:bodyPr/>
                    <a:lstStyle/>
                    <a:p>
                      <a:r>
                        <a:rPr lang="en-US" altLang="zh-CN" dirty="0" smtClean="0"/>
                        <a:t>S0</a:t>
                      </a:r>
                      <a:endParaRPr lang="zh-CN" altLang="en-US" dirty="0"/>
                    </a:p>
                  </a:txBody>
                  <a:tcPr>
                    <a:solidFill>
                      <a:srgbClr val="00B0F0"/>
                    </a:solidFill>
                  </a:tcPr>
                </a:tc>
                <a:tc>
                  <a:txBody>
                    <a:bodyPr/>
                    <a:lstStyle/>
                    <a:p>
                      <a:r>
                        <a:rPr lang="en-US" altLang="zh-CN" dirty="0" smtClean="0"/>
                        <a:t>S0</a:t>
                      </a:r>
                      <a:endParaRPr lang="zh-CN" altLang="en-US" dirty="0"/>
                    </a:p>
                  </a:txBody>
                  <a:tcPr>
                    <a:solidFill>
                      <a:srgbClr val="00B0F0"/>
                    </a:solidFill>
                  </a:tcPr>
                </a:tc>
                <a:tc>
                  <a:txBody>
                    <a:bodyPr/>
                    <a:lstStyle/>
                    <a:p>
                      <a:r>
                        <a:rPr lang="en-US" altLang="zh-CN" dirty="0" smtClean="0"/>
                        <a:t>S0</a:t>
                      </a:r>
                      <a:endParaRPr lang="zh-CN" altLang="en-US" dirty="0"/>
                    </a:p>
                  </a:txBody>
                  <a:tcPr>
                    <a:solidFill>
                      <a:srgbClr val="00B0F0"/>
                    </a:solidFill>
                  </a:tcPr>
                </a:tc>
                <a:tc>
                  <a:txBody>
                    <a:bodyPr/>
                    <a:lstStyle/>
                    <a:p>
                      <a:r>
                        <a:rPr lang="en-US" altLang="zh-CN" dirty="0" smtClean="0"/>
                        <a:t>S0</a:t>
                      </a:r>
                      <a:endParaRPr lang="zh-CN" altLang="en-US" dirty="0"/>
                    </a:p>
                  </a:txBody>
                  <a:tcPr>
                    <a:solidFill>
                      <a:srgbClr val="00B0F0"/>
                    </a:solidFill>
                  </a:tcP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588508"/>
            <a:ext cx="9144000" cy="2827802"/>
          </a:xfrm>
          <a:prstGeom prst="rect">
            <a:avLst/>
          </a:prstGeom>
        </p:spPr>
      </p:pic>
      <p:sp>
        <p:nvSpPr>
          <p:cNvPr id="3" name="内容占位符 2"/>
          <p:cNvSpPr>
            <a:spLocks noGrp="1"/>
          </p:cNvSpPr>
          <p:nvPr>
            <p:ph idx="1"/>
          </p:nvPr>
        </p:nvSpPr>
        <p:spPr>
          <a:xfrm>
            <a:off x="107504" y="3429000"/>
            <a:ext cx="8928992" cy="3429000"/>
          </a:xfrm>
        </p:spPr>
        <p:txBody>
          <a:bodyPr/>
          <a:lstStyle/>
          <a:p>
            <a:pPr marL="0" indent="0">
              <a:buNone/>
            </a:pPr>
            <a:r>
              <a:rPr lang="en-US" altLang="zh-CN" sz="2200" dirty="0"/>
              <a:t>S0={</a:t>
            </a:r>
            <a:r>
              <a:rPr lang="en-US" altLang="zh-CN" sz="2200" dirty="0" err="1"/>
              <a:t>dec</a:t>
            </a:r>
            <a:r>
              <a:rPr lang="en-US" altLang="zh-CN" sz="2200" dirty="0"/>
              <a:t>}, S1={0}, S2={1,2,3,4}, S3={</a:t>
            </a:r>
            <a:r>
              <a:rPr lang="en-US" altLang="zh-CN" sz="2200" dirty="0" err="1"/>
              <a:t>a,c,e</a:t>
            </a:r>
            <a:r>
              <a:rPr lang="en-US" altLang="zh-CN" sz="2200" dirty="0"/>
              <a:t>}, S4={g}, S5={</a:t>
            </a:r>
            <a:r>
              <a:rPr lang="en-US" altLang="zh-CN" sz="2200" dirty="0" err="1"/>
              <a:t>b,d,f,h</a:t>
            </a:r>
            <a:r>
              <a:rPr lang="en-US" altLang="zh-CN" sz="2200" dirty="0"/>
              <a:t>}</a:t>
            </a:r>
            <a:endParaRPr lang="en-US" altLang="zh-CN" sz="2200" dirty="0"/>
          </a:p>
          <a:p>
            <a:pPr marL="0" indent="0">
              <a:buNone/>
            </a:pPr>
            <a:endParaRPr lang="en-US" altLang="zh-CN" sz="2200" dirty="0" smtClean="0"/>
          </a:p>
          <a:p>
            <a:pPr marL="0" indent="0">
              <a:buNone/>
            </a:pPr>
            <a:endParaRPr lang="en-US" altLang="zh-CN" sz="2200" dirty="0"/>
          </a:p>
          <a:p>
            <a:pPr marL="0" indent="0">
              <a:buNone/>
            </a:pPr>
            <a:endParaRPr lang="en-US" altLang="zh-CN" sz="2200" dirty="0" smtClean="0"/>
          </a:p>
          <a:p>
            <a:pPr marL="0" indent="0">
              <a:buNone/>
            </a:pPr>
            <a:endParaRPr lang="en-US" altLang="zh-CN" sz="2200" dirty="0"/>
          </a:p>
          <a:p>
            <a:pPr marL="0" indent="0">
              <a:buNone/>
            </a:pPr>
            <a:endParaRPr lang="en-US" altLang="zh-CN" sz="2200" dirty="0" smtClean="0"/>
          </a:p>
          <a:p>
            <a:pPr marL="0" indent="0">
              <a:buNone/>
            </a:pPr>
            <a:r>
              <a:rPr lang="zh-CN" altLang="en-US" sz="2200" dirty="0"/>
              <a:t>由此得到</a:t>
            </a:r>
            <a:r>
              <a:rPr lang="zh-CN" altLang="en-US" sz="2200" dirty="0" smtClean="0"/>
              <a:t>新的</a:t>
            </a:r>
            <a:r>
              <a:rPr lang="zh-CN" altLang="en-US" sz="2200" dirty="0"/>
              <a:t>划分</a:t>
            </a:r>
            <a:r>
              <a:rPr lang="zh-CN" altLang="en-US" sz="2200" dirty="0" smtClean="0"/>
              <a:t>：</a:t>
            </a:r>
            <a:endParaRPr lang="en-US" altLang="zh-CN" sz="2200" dirty="0" smtClean="0"/>
          </a:p>
          <a:p>
            <a:pPr marL="0" indent="0">
              <a:buNone/>
            </a:pPr>
            <a:r>
              <a:rPr lang="en-US" altLang="zh-CN" sz="2200" dirty="0"/>
              <a:t>S0={</a:t>
            </a:r>
            <a:r>
              <a:rPr lang="en-US" altLang="zh-CN" sz="2200" dirty="0" err="1"/>
              <a:t>dec</a:t>
            </a:r>
            <a:r>
              <a:rPr lang="en-US" altLang="zh-CN" sz="2200" dirty="0"/>
              <a:t>}, S1={0}, S2={</a:t>
            </a:r>
            <a:r>
              <a:rPr lang="en-US" altLang="zh-CN" sz="2200" dirty="0" smtClean="0"/>
              <a:t>1,2,3}, </a:t>
            </a:r>
            <a:r>
              <a:rPr lang="en-US" altLang="zh-CN" sz="2200" dirty="0"/>
              <a:t>S3</a:t>
            </a:r>
            <a:r>
              <a:rPr lang="en-US" altLang="zh-CN" sz="2200" dirty="0" smtClean="0"/>
              <a:t>={4}, </a:t>
            </a:r>
            <a:r>
              <a:rPr lang="en-US" altLang="zh-CN" sz="2200" dirty="0"/>
              <a:t>S4</a:t>
            </a:r>
            <a:r>
              <a:rPr lang="en-US" altLang="zh-CN" sz="2200" dirty="0" smtClean="0"/>
              <a:t>={</a:t>
            </a:r>
            <a:r>
              <a:rPr lang="en-US" altLang="zh-CN" sz="2200" dirty="0" err="1" smtClean="0"/>
              <a:t>a,c,e</a:t>
            </a:r>
            <a:r>
              <a:rPr lang="en-US" altLang="zh-CN" sz="2200" dirty="0" smtClean="0"/>
              <a:t>}, </a:t>
            </a:r>
            <a:r>
              <a:rPr lang="en-US" altLang="zh-CN" sz="2200" dirty="0"/>
              <a:t>S5</a:t>
            </a:r>
            <a:r>
              <a:rPr lang="en-US" altLang="zh-CN" sz="2200" dirty="0" smtClean="0"/>
              <a:t>={g}, S6={</a:t>
            </a:r>
            <a:r>
              <a:rPr lang="en-US" altLang="zh-CN" sz="2200" dirty="0" err="1"/>
              <a:t>b,d,f,h</a:t>
            </a:r>
            <a:r>
              <a:rPr lang="en-US" altLang="zh-CN" sz="2200" dirty="0" smtClean="0"/>
              <a:t>}</a:t>
            </a:r>
            <a:endParaRPr lang="en-US" altLang="zh-CN" sz="2200" dirty="0"/>
          </a:p>
        </p:txBody>
      </p:sp>
      <p:graphicFrame>
        <p:nvGraphicFramePr>
          <p:cNvPr id="8" name="表格 7"/>
          <p:cNvGraphicFramePr>
            <a:graphicFrameLocks noGrp="1"/>
          </p:cNvGraphicFramePr>
          <p:nvPr/>
        </p:nvGraphicFramePr>
        <p:xfrm>
          <a:off x="0" y="4079455"/>
          <a:ext cx="918264" cy="1728192"/>
        </p:xfrm>
        <a:graphic>
          <a:graphicData uri="http://schemas.openxmlformats.org/drawingml/2006/table">
            <a:tbl>
              <a:tblPr firstRow="1" bandRow="1">
                <a:tableStyleId>{5C22544A-7EE6-4342-B048-85BDC9FD1C3A}</a:tableStyleId>
              </a:tblPr>
              <a:tblGrid>
                <a:gridCol w="438876"/>
                <a:gridCol w="479388"/>
              </a:tblGrid>
              <a:tr h="432048">
                <a:tc>
                  <a:txBody>
                    <a:bodyPr/>
                    <a:lstStyle/>
                    <a:p>
                      <a:r>
                        <a:rPr lang="en-US" altLang="zh-CN" sz="1200" dirty="0" smtClean="0"/>
                        <a:t>S0</a:t>
                      </a:r>
                      <a:endParaRPr lang="zh-CN" altLang="en-US" sz="1200" dirty="0"/>
                    </a:p>
                  </a:txBody>
                  <a:tcPr/>
                </a:tc>
                <a:tc>
                  <a:txBody>
                    <a:bodyPr/>
                    <a:lstStyle/>
                    <a:p>
                      <a:r>
                        <a:rPr lang="en-US" altLang="zh-CN" sz="1200" dirty="0" err="1" smtClean="0"/>
                        <a:t>dec</a:t>
                      </a:r>
                      <a:endParaRPr lang="zh-CN" altLang="en-US" sz="1200" dirty="0"/>
                    </a:p>
                  </a:txBody>
                  <a:tcPr/>
                </a:tc>
              </a:tr>
              <a:tr h="432048">
                <a:tc>
                  <a:txBody>
                    <a:bodyPr/>
                    <a:lstStyle/>
                    <a:p>
                      <a:r>
                        <a:rPr lang="zh-CN" altLang="en-US" sz="1200" dirty="0" smtClean="0"/>
                        <a:t>主</a:t>
                      </a:r>
                      <a:endParaRPr lang="zh-CN" altLang="en-US" sz="1200" dirty="0"/>
                    </a:p>
                  </a:txBody>
                  <a:tcPr/>
                </a:tc>
                <a:tc>
                  <a:txBody>
                    <a:bodyPr/>
                    <a:lstStyle/>
                    <a:p>
                      <a:r>
                        <a:rPr lang="en-US" altLang="zh-CN" sz="1200" dirty="0" smtClean="0"/>
                        <a:t>S0</a:t>
                      </a:r>
                      <a:endParaRPr lang="zh-CN" altLang="en-US" sz="1200" dirty="0"/>
                    </a:p>
                  </a:txBody>
                  <a:tcPr>
                    <a:solidFill>
                      <a:srgbClr val="00FFCC"/>
                    </a:solidFill>
                  </a:tcPr>
                </a:tc>
              </a:tr>
              <a:tr h="432048">
                <a:tc>
                  <a:txBody>
                    <a:bodyPr/>
                    <a:lstStyle/>
                    <a:p>
                      <a:r>
                        <a:rPr lang="zh-CN" altLang="en-US" sz="1200" dirty="0" smtClean="0"/>
                        <a:t>次</a:t>
                      </a:r>
                      <a:endParaRPr lang="zh-CN" altLang="en-US" sz="1200" dirty="0"/>
                    </a:p>
                  </a:txBody>
                  <a:tcPr/>
                </a:tc>
                <a:tc>
                  <a:txBody>
                    <a:bodyPr/>
                    <a:lstStyle/>
                    <a:p>
                      <a:r>
                        <a:rPr lang="en-US" altLang="zh-CN" sz="1200" dirty="0" smtClean="0"/>
                        <a:t>S0</a:t>
                      </a:r>
                      <a:endParaRPr lang="zh-CN" altLang="en-US" sz="1200" dirty="0"/>
                    </a:p>
                  </a:txBody>
                  <a:tcPr>
                    <a:solidFill>
                      <a:srgbClr val="00FFCC"/>
                    </a:solidFill>
                  </a:tcPr>
                </a:tc>
              </a:tr>
              <a:tr h="432048">
                <a:tc>
                  <a:txBody>
                    <a:bodyPr/>
                    <a:lstStyle/>
                    <a:p>
                      <a:r>
                        <a:rPr lang="zh-CN" altLang="en-US" sz="1200" dirty="0" smtClean="0"/>
                        <a:t>无</a:t>
                      </a:r>
                      <a:endParaRPr lang="zh-CN" altLang="en-US" sz="1200" dirty="0"/>
                    </a:p>
                  </a:txBody>
                  <a:tcPr/>
                </a:tc>
                <a:tc>
                  <a:txBody>
                    <a:bodyPr/>
                    <a:lstStyle/>
                    <a:p>
                      <a:r>
                        <a:rPr lang="en-US" altLang="zh-CN" sz="1200" dirty="0" smtClean="0"/>
                        <a:t>S0</a:t>
                      </a:r>
                      <a:endParaRPr lang="zh-CN" altLang="en-US" sz="1200" dirty="0"/>
                    </a:p>
                  </a:txBody>
                  <a:tcPr>
                    <a:solidFill>
                      <a:srgbClr val="00FFCC"/>
                    </a:solidFill>
                  </a:tcPr>
                </a:tc>
              </a:tr>
            </a:tbl>
          </a:graphicData>
        </a:graphic>
      </p:graphicFrame>
      <p:graphicFrame>
        <p:nvGraphicFramePr>
          <p:cNvPr id="9" name="表格 8"/>
          <p:cNvGraphicFramePr>
            <a:graphicFrameLocks noGrp="1"/>
          </p:cNvGraphicFramePr>
          <p:nvPr/>
        </p:nvGraphicFramePr>
        <p:xfrm>
          <a:off x="1961041" y="4079455"/>
          <a:ext cx="2106903" cy="1728192"/>
        </p:xfrm>
        <a:graphic>
          <a:graphicData uri="http://schemas.openxmlformats.org/drawingml/2006/table">
            <a:tbl>
              <a:tblPr firstRow="1" bandRow="1">
                <a:tableStyleId>{5C22544A-7EE6-4342-B048-85BDC9FD1C3A}</a:tableStyleId>
              </a:tblPr>
              <a:tblGrid>
                <a:gridCol w="378711"/>
                <a:gridCol w="432048"/>
                <a:gridCol w="432048"/>
                <a:gridCol w="432048"/>
                <a:gridCol w="432048"/>
              </a:tblGrid>
              <a:tr h="432048">
                <a:tc>
                  <a:txBody>
                    <a:bodyPr/>
                    <a:lstStyle/>
                    <a:p>
                      <a:r>
                        <a:rPr lang="en-US" altLang="zh-CN" sz="1200" dirty="0" smtClean="0"/>
                        <a:t>S2</a:t>
                      </a:r>
                      <a:endParaRPr lang="zh-CN" altLang="en-US" sz="1200" dirty="0"/>
                    </a:p>
                  </a:txBody>
                  <a:tcPr/>
                </a:tc>
                <a:tc>
                  <a:txBody>
                    <a:bodyPr/>
                    <a:lstStyle/>
                    <a:p>
                      <a:r>
                        <a:rPr lang="en-US" altLang="zh-CN" sz="1200" dirty="0" smtClean="0"/>
                        <a:t>1</a:t>
                      </a:r>
                      <a:endParaRPr lang="zh-CN" altLang="en-US" sz="1200" dirty="0"/>
                    </a:p>
                  </a:txBody>
                  <a:tcPr/>
                </a:tc>
                <a:tc>
                  <a:txBody>
                    <a:bodyPr/>
                    <a:lstStyle/>
                    <a:p>
                      <a:r>
                        <a:rPr lang="en-US" altLang="zh-CN" sz="1200" dirty="0" smtClean="0"/>
                        <a:t>2</a:t>
                      </a:r>
                      <a:endParaRPr lang="zh-CN" altLang="en-US" sz="1200" dirty="0"/>
                    </a:p>
                  </a:txBody>
                  <a:tcPr/>
                </a:tc>
                <a:tc>
                  <a:txBody>
                    <a:bodyPr/>
                    <a:lstStyle/>
                    <a:p>
                      <a:r>
                        <a:rPr lang="en-US" altLang="zh-CN" sz="1200" dirty="0" smtClean="0"/>
                        <a:t>3</a:t>
                      </a:r>
                      <a:endParaRPr lang="zh-CN" altLang="en-US" sz="1200" dirty="0"/>
                    </a:p>
                  </a:txBody>
                  <a:tcPr/>
                </a:tc>
                <a:tc>
                  <a:txBody>
                    <a:bodyPr/>
                    <a:lstStyle/>
                    <a:p>
                      <a:r>
                        <a:rPr lang="en-US" altLang="zh-CN" sz="1200" dirty="0" smtClean="0"/>
                        <a:t>4</a:t>
                      </a:r>
                      <a:endParaRPr lang="zh-CN" altLang="en-US" sz="1200" dirty="0"/>
                    </a:p>
                  </a:txBody>
                  <a:tcPr/>
                </a:tc>
              </a:tr>
              <a:tr h="432048">
                <a:tc>
                  <a:txBody>
                    <a:bodyPr/>
                    <a:lstStyle/>
                    <a:p>
                      <a:r>
                        <a:rPr lang="zh-CN" altLang="en-US" sz="1200" dirty="0" smtClean="0"/>
                        <a:t>主</a:t>
                      </a:r>
                      <a:endParaRPr lang="zh-CN" altLang="en-US" sz="1200" dirty="0"/>
                    </a:p>
                  </a:txBody>
                  <a:tcPr/>
                </a:tc>
                <a:tc>
                  <a:txBody>
                    <a:bodyPr/>
                    <a:lstStyle/>
                    <a:p>
                      <a:r>
                        <a:rPr lang="en-US" altLang="zh-CN" sz="1200" dirty="0" smtClean="0"/>
                        <a:t>S0</a:t>
                      </a:r>
                      <a:endParaRPr lang="zh-CN" altLang="en-US" sz="1200" dirty="0"/>
                    </a:p>
                  </a:txBody>
                  <a:tcPr>
                    <a:solidFill>
                      <a:srgbClr val="92D050"/>
                    </a:solidFill>
                  </a:tcPr>
                </a:tc>
                <a:tc>
                  <a:txBody>
                    <a:bodyPr/>
                    <a:lstStyle/>
                    <a:p>
                      <a:r>
                        <a:rPr lang="en-US" altLang="zh-CN" sz="1200" dirty="0" smtClean="0"/>
                        <a:t>S0</a:t>
                      </a:r>
                      <a:endParaRPr lang="zh-CN" altLang="en-US" sz="1200" dirty="0"/>
                    </a:p>
                  </a:txBody>
                  <a:tcPr>
                    <a:solidFill>
                      <a:srgbClr val="92D050"/>
                    </a:solidFill>
                  </a:tcPr>
                </a:tc>
                <a:tc>
                  <a:txBody>
                    <a:bodyPr/>
                    <a:lstStyle/>
                    <a:p>
                      <a:r>
                        <a:rPr lang="en-US" altLang="zh-CN" sz="1200" dirty="0" smtClean="0"/>
                        <a:t>S0</a:t>
                      </a:r>
                      <a:endParaRPr lang="zh-CN" altLang="en-US" sz="1200" dirty="0"/>
                    </a:p>
                  </a:txBody>
                  <a:tcPr>
                    <a:solidFill>
                      <a:srgbClr val="92D050"/>
                    </a:solidFill>
                  </a:tcPr>
                </a:tc>
                <a:tc>
                  <a:txBody>
                    <a:bodyPr/>
                    <a:lstStyle/>
                    <a:p>
                      <a:r>
                        <a:rPr lang="en-US" altLang="zh-CN" sz="1200" dirty="0" smtClean="0"/>
                        <a:t>S0</a:t>
                      </a:r>
                      <a:endParaRPr lang="zh-CN" altLang="en-US" sz="1200" dirty="0"/>
                    </a:p>
                  </a:txBody>
                  <a:tcPr>
                    <a:solidFill>
                      <a:srgbClr val="FFC000"/>
                    </a:solidFill>
                  </a:tcPr>
                </a:tc>
              </a:tr>
              <a:tr h="432048">
                <a:tc>
                  <a:txBody>
                    <a:bodyPr/>
                    <a:lstStyle/>
                    <a:p>
                      <a:r>
                        <a:rPr lang="zh-CN" altLang="en-US" sz="1200" dirty="0" smtClean="0"/>
                        <a:t>次</a:t>
                      </a:r>
                      <a:endParaRPr lang="zh-CN" altLang="en-US" sz="1200" dirty="0"/>
                    </a:p>
                  </a:txBody>
                  <a:tcPr/>
                </a:tc>
                <a:tc>
                  <a:txBody>
                    <a:bodyPr/>
                    <a:lstStyle/>
                    <a:p>
                      <a:r>
                        <a:rPr lang="en-US" altLang="zh-CN" sz="1200" dirty="0" smtClean="0"/>
                        <a:t>S0</a:t>
                      </a:r>
                      <a:endParaRPr lang="zh-CN" altLang="en-US" sz="1200" dirty="0"/>
                    </a:p>
                  </a:txBody>
                  <a:tcPr>
                    <a:solidFill>
                      <a:srgbClr val="92D050"/>
                    </a:solidFill>
                  </a:tcPr>
                </a:tc>
                <a:tc>
                  <a:txBody>
                    <a:bodyPr/>
                    <a:lstStyle/>
                    <a:p>
                      <a:r>
                        <a:rPr lang="en-US" altLang="zh-CN" sz="1200" dirty="0" smtClean="0"/>
                        <a:t>S0</a:t>
                      </a:r>
                      <a:endParaRPr lang="zh-CN" altLang="en-US" sz="1200" dirty="0"/>
                    </a:p>
                  </a:txBody>
                  <a:tcPr>
                    <a:solidFill>
                      <a:srgbClr val="92D050"/>
                    </a:solidFill>
                  </a:tcPr>
                </a:tc>
                <a:tc>
                  <a:txBody>
                    <a:bodyPr/>
                    <a:lstStyle/>
                    <a:p>
                      <a:r>
                        <a:rPr lang="en-US" altLang="zh-CN" sz="1200" dirty="0" smtClean="0"/>
                        <a:t>S0</a:t>
                      </a:r>
                      <a:endParaRPr lang="zh-CN" altLang="en-US" sz="1200" dirty="0"/>
                    </a:p>
                  </a:txBody>
                  <a:tcPr>
                    <a:solidFill>
                      <a:srgbClr val="92D050"/>
                    </a:solidFill>
                  </a:tcPr>
                </a:tc>
                <a:tc>
                  <a:txBody>
                    <a:bodyPr/>
                    <a:lstStyle/>
                    <a:p>
                      <a:r>
                        <a:rPr lang="en-US" altLang="zh-CN" sz="1200" dirty="0" smtClean="0"/>
                        <a:t>S0</a:t>
                      </a:r>
                      <a:endParaRPr lang="zh-CN" altLang="en-US" sz="1200" dirty="0"/>
                    </a:p>
                  </a:txBody>
                  <a:tcPr>
                    <a:solidFill>
                      <a:srgbClr val="FFC000"/>
                    </a:solidFill>
                  </a:tcPr>
                </a:tc>
              </a:tr>
              <a:tr h="432048">
                <a:tc>
                  <a:txBody>
                    <a:bodyPr/>
                    <a:lstStyle/>
                    <a:p>
                      <a:r>
                        <a:rPr lang="zh-CN" altLang="en-US" sz="1200" dirty="0" smtClean="0"/>
                        <a:t>无</a:t>
                      </a:r>
                      <a:endParaRPr lang="zh-CN" altLang="en-US" sz="1200" dirty="0"/>
                    </a:p>
                  </a:txBody>
                  <a:tcPr/>
                </a:tc>
                <a:tc>
                  <a:txBody>
                    <a:bodyPr/>
                    <a:lstStyle/>
                    <a:p>
                      <a:r>
                        <a:rPr lang="en-US" altLang="zh-CN" sz="1200" dirty="0" smtClean="0"/>
                        <a:t>S3</a:t>
                      </a:r>
                      <a:endParaRPr lang="zh-CN" altLang="en-US" sz="1200" dirty="0"/>
                    </a:p>
                  </a:txBody>
                  <a:tcPr>
                    <a:solidFill>
                      <a:srgbClr val="92D050"/>
                    </a:solidFill>
                  </a:tcPr>
                </a:tc>
                <a:tc>
                  <a:txBody>
                    <a:bodyPr/>
                    <a:lstStyle/>
                    <a:p>
                      <a:r>
                        <a:rPr lang="en-US" altLang="zh-CN" sz="1200" dirty="0" smtClean="0"/>
                        <a:t>S3</a:t>
                      </a:r>
                      <a:endParaRPr lang="zh-CN" altLang="en-US" sz="1200" dirty="0"/>
                    </a:p>
                  </a:txBody>
                  <a:tcPr>
                    <a:solidFill>
                      <a:srgbClr val="92D050"/>
                    </a:solidFill>
                  </a:tcPr>
                </a:tc>
                <a:tc>
                  <a:txBody>
                    <a:bodyPr/>
                    <a:lstStyle/>
                    <a:p>
                      <a:r>
                        <a:rPr lang="en-US" altLang="zh-CN" sz="1200" dirty="0" smtClean="0"/>
                        <a:t>S3</a:t>
                      </a:r>
                      <a:endParaRPr lang="zh-CN" altLang="en-US" sz="1200" dirty="0"/>
                    </a:p>
                  </a:txBody>
                  <a:tcPr>
                    <a:solidFill>
                      <a:srgbClr val="92D050"/>
                    </a:solidFill>
                  </a:tcPr>
                </a:tc>
                <a:tc>
                  <a:txBody>
                    <a:bodyPr/>
                    <a:lstStyle/>
                    <a:p>
                      <a:r>
                        <a:rPr lang="en-US" altLang="zh-CN" sz="1200" dirty="0" smtClean="0"/>
                        <a:t>S4</a:t>
                      </a:r>
                      <a:endParaRPr lang="zh-CN" altLang="en-US" sz="1200" dirty="0"/>
                    </a:p>
                  </a:txBody>
                  <a:tcPr>
                    <a:solidFill>
                      <a:srgbClr val="FFC000"/>
                    </a:solidFill>
                  </a:tcPr>
                </a:tc>
              </a:tr>
            </a:tbl>
          </a:graphicData>
        </a:graphic>
      </p:graphicFrame>
      <p:graphicFrame>
        <p:nvGraphicFramePr>
          <p:cNvPr id="10" name="表格 9"/>
          <p:cNvGraphicFramePr>
            <a:graphicFrameLocks noGrp="1"/>
          </p:cNvGraphicFramePr>
          <p:nvPr/>
        </p:nvGraphicFramePr>
        <p:xfrm>
          <a:off x="4193287" y="4079455"/>
          <a:ext cx="1530840" cy="1728192"/>
        </p:xfrm>
        <a:graphic>
          <a:graphicData uri="http://schemas.openxmlformats.org/drawingml/2006/table">
            <a:tbl>
              <a:tblPr firstRow="1" bandRow="1">
                <a:tableStyleId>{5C22544A-7EE6-4342-B048-85BDC9FD1C3A}</a:tableStyleId>
              </a:tblPr>
              <a:tblGrid>
                <a:gridCol w="382710"/>
                <a:gridCol w="382710"/>
                <a:gridCol w="382710"/>
                <a:gridCol w="382710"/>
              </a:tblGrid>
              <a:tr h="432048">
                <a:tc>
                  <a:txBody>
                    <a:bodyPr/>
                    <a:lstStyle/>
                    <a:p>
                      <a:r>
                        <a:rPr lang="en-US" altLang="zh-CN" sz="1200" dirty="0" smtClean="0"/>
                        <a:t>S3</a:t>
                      </a:r>
                      <a:endParaRPr lang="zh-CN" altLang="en-US" sz="1200" dirty="0"/>
                    </a:p>
                  </a:txBody>
                  <a:tcPr/>
                </a:tc>
                <a:tc>
                  <a:txBody>
                    <a:bodyPr/>
                    <a:lstStyle/>
                    <a:p>
                      <a:r>
                        <a:rPr lang="en-US" altLang="zh-CN" sz="1200" dirty="0" smtClean="0"/>
                        <a:t>a</a:t>
                      </a:r>
                      <a:endParaRPr lang="zh-CN" altLang="en-US" sz="1200" dirty="0"/>
                    </a:p>
                  </a:txBody>
                  <a:tcPr/>
                </a:tc>
                <a:tc>
                  <a:txBody>
                    <a:bodyPr/>
                    <a:lstStyle/>
                    <a:p>
                      <a:r>
                        <a:rPr lang="en-US" altLang="zh-CN" sz="1200" dirty="0" smtClean="0"/>
                        <a:t>c</a:t>
                      </a:r>
                      <a:endParaRPr lang="zh-CN" altLang="en-US" sz="1200" dirty="0"/>
                    </a:p>
                  </a:txBody>
                  <a:tcPr/>
                </a:tc>
                <a:tc>
                  <a:txBody>
                    <a:bodyPr/>
                    <a:lstStyle/>
                    <a:p>
                      <a:r>
                        <a:rPr lang="en-US" altLang="zh-CN" sz="1200" dirty="0" smtClean="0"/>
                        <a:t>e</a:t>
                      </a:r>
                      <a:endParaRPr lang="zh-CN" altLang="en-US" sz="1200" dirty="0"/>
                    </a:p>
                  </a:txBody>
                  <a:tcPr/>
                </a:tc>
              </a:tr>
              <a:tr h="432048">
                <a:tc>
                  <a:txBody>
                    <a:bodyPr/>
                    <a:lstStyle/>
                    <a:p>
                      <a:r>
                        <a:rPr lang="zh-CN" altLang="en-US" sz="1200" dirty="0" smtClean="0"/>
                        <a:t>主</a:t>
                      </a:r>
                      <a:endParaRPr lang="zh-CN" altLang="en-US" sz="1200" dirty="0"/>
                    </a:p>
                  </a:txBody>
                  <a:tcPr/>
                </a:tc>
                <a:tc>
                  <a:txBody>
                    <a:bodyPr/>
                    <a:lstStyle/>
                    <a:p>
                      <a:r>
                        <a:rPr lang="en-US" altLang="zh-CN" sz="1200" dirty="0" smtClean="0"/>
                        <a:t>S0</a:t>
                      </a:r>
                      <a:endParaRPr lang="zh-CN" altLang="en-US" sz="1200" dirty="0"/>
                    </a:p>
                  </a:txBody>
                  <a:tcPr>
                    <a:solidFill>
                      <a:srgbClr val="00B0F0"/>
                    </a:solidFill>
                  </a:tcPr>
                </a:tc>
                <a:tc>
                  <a:txBody>
                    <a:bodyPr/>
                    <a:lstStyle/>
                    <a:p>
                      <a:r>
                        <a:rPr lang="en-US" altLang="zh-CN" sz="1200" dirty="0" smtClean="0"/>
                        <a:t>S0</a:t>
                      </a:r>
                      <a:endParaRPr lang="zh-CN" altLang="en-US" sz="1200" dirty="0"/>
                    </a:p>
                  </a:txBody>
                  <a:tcPr>
                    <a:solidFill>
                      <a:srgbClr val="00B0F0"/>
                    </a:solidFill>
                  </a:tcPr>
                </a:tc>
                <a:tc>
                  <a:txBody>
                    <a:bodyPr/>
                    <a:lstStyle/>
                    <a:p>
                      <a:r>
                        <a:rPr lang="en-US" altLang="zh-CN" sz="1200" dirty="0" smtClean="0"/>
                        <a:t>S0</a:t>
                      </a:r>
                      <a:endParaRPr lang="zh-CN" altLang="en-US" sz="1200" dirty="0"/>
                    </a:p>
                  </a:txBody>
                  <a:tcPr>
                    <a:solidFill>
                      <a:srgbClr val="00B0F0"/>
                    </a:solidFill>
                  </a:tcPr>
                </a:tc>
              </a:tr>
              <a:tr h="432048">
                <a:tc>
                  <a:txBody>
                    <a:bodyPr/>
                    <a:lstStyle/>
                    <a:p>
                      <a:r>
                        <a:rPr lang="zh-CN" altLang="en-US" sz="1200" dirty="0" smtClean="0"/>
                        <a:t>次</a:t>
                      </a:r>
                      <a:endParaRPr lang="zh-CN" altLang="en-US" sz="1200" dirty="0"/>
                    </a:p>
                  </a:txBody>
                  <a:tcPr/>
                </a:tc>
                <a:tc>
                  <a:txBody>
                    <a:bodyPr/>
                    <a:lstStyle/>
                    <a:p>
                      <a:r>
                        <a:rPr lang="en-US" altLang="zh-CN" sz="1200" dirty="0" smtClean="0"/>
                        <a:t>S2</a:t>
                      </a:r>
                      <a:endParaRPr lang="zh-CN" altLang="en-US" sz="1200" dirty="0"/>
                    </a:p>
                  </a:txBody>
                  <a:tcPr>
                    <a:solidFill>
                      <a:srgbClr val="00B0F0"/>
                    </a:solidFill>
                  </a:tcPr>
                </a:tc>
                <a:tc>
                  <a:txBody>
                    <a:bodyPr/>
                    <a:lstStyle/>
                    <a:p>
                      <a:r>
                        <a:rPr lang="en-US" altLang="zh-CN" sz="1200" dirty="0" smtClean="0"/>
                        <a:t>S2</a:t>
                      </a:r>
                      <a:endParaRPr lang="zh-CN" altLang="en-US" sz="1200" dirty="0"/>
                    </a:p>
                  </a:txBody>
                  <a:tcPr>
                    <a:solidFill>
                      <a:srgbClr val="00B0F0"/>
                    </a:solidFill>
                  </a:tcPr>
                </a:tc>
                <a:tc>
                  <a:txBody>
                    <a:bodyPr/>
                    <a:lstStyle/>
                    <a:p>
                      <a:r>
                        <a:rPr lang="en-US" altLang="zh-CN" sz="1200" dirty="0" smtClean="0"/>
                        <a:t>S2</a:t>
                      </a:r>
                      <a:endParaRPr lang="zh-CN" altLang="en-US" sz="1200" dirty="0"/>
                    </a:p>
                  </a:txBody>
                  <a:tcPr>
                    <a:solidFill>
                      <a:srgbClr val="00B0F0"/>
                    </a:solidFill>
                  </a:tcPr>
                </a:tc>
              </a:tr>
              <a:tr h="432048">
                <a:tc>
                  <a:txBody>
                    <a:bodyPr/>
                    <a:lstStyle/>
                    <a:p>
                      <a:r>
                        <a:rPr lang="zh-CN" altLang="en-US" sz="1200" dirty="0" smtClean="0"/>
                        <a:t>无</a:t>
                      </a:r>
                      <a:endParaRPr lang="zh-CN" altLang="en-US" sz="1200" dirty="0"/>
                    </a:p>
                  </a:txBody>
                  <a:tcPr/>
                </a:tc>
                <a:tc>
                  <a:txBody>
                    <a:bodyPr/>
                    <a:lstStyle/>
                    <a:p>
                      <a:r>
                        <a:rPr lang="en-US" altLang="zh-CN" sz="1200" dirty="0" smtClean="0"/>
                        <a:t>S5</a:t>
                      </a:r>
                      <a:endParaRPr lang="zh-CN" altLang="en-US" sz="1200" dirty="0"/>
                    </a:p>
                  </a:txBody>
                  <a:tcPr>
                    <a:solidFill>
                      <a:srgbClr val="00B0F0"/>
                    </a:solidFill>
                  </a:tcPr>
                </a:tc>
                <a:tc>
                  <a:txBody>
                    <a:bodyPr/>
                    <a:lstStyle/>
                    <a:p>
                      <a:r>
                        <a:rPr lang="en-US" altLang="zh-CN" sz="1200" dirty="0" smtClean="0"/>
                        <a:t>S5</a:t>
                      </a:r>
                      <a:endParaRPr lang="zh-CN" altLang="en-US" sz="1200" dirty="0"/>
                    </a:p>
                  </a:txBody>
                  <a:tcPr>
                    <a:solidFill>
                      <a:srgbClr val="00B0F0"/>
                    </a:solidFill>
                  </a:tcPr>
                </a:tc>
                <a:tc>
                  <a:txBody>
                    <a:bodyPr/>
                    <a:lstStyle/>
                    <a:p>
                      <a:r>
                        <a:rPr lang="en-US" altLang="zh-CN" sz="1200" dirty="0" smtClean="0"/>
                        <a:t>S5</a:t>
                      </a:r>
                      <a:endParaRPr lang="zh-CN" altLang="en-US" sz="1200" dirty="0"/>
                    </a:p>
                  </a:txBody>
                  <a:tcPr>
                    <a:solidFill>
                      <a:srgbClr val="00B0F0"/>
                    </a:solidFill>
                  </a:tcPr>
                </a:tc>
              </a:tr>
            </a:tbl>
          </a:graphicData>
        </a:graphic>
      </p:graphicFrame>
      <p:graphicFrame>
        <p:nvGraphicFramePr>
          <p:cNvPr id="11" name="表格 10"/>
          <p:cNvGraphicFramePr>
            <a:graphicFrameLocks noGrp="1"/>
          </p:cNvGraphicFramePr>
          <p:nvPr/>
        </p:nvGraphicFramePr>
        <p:xfrm>
          <a:off x="6748365" y="4079455"/>
          <a:ext cx="2395635" cy="1728192"/>
        </p:xfrm>
        <a:graphic>
          <a:graphicData uri="http://schemas.openxmlformats.org/drawingml/2006/table">
            <a:tbl>
              <a:tblPr firstRow="1" bandRow="1">
                <a:tableStyleId>{5C22544A-7EE6-4342-B048-85BDC9FD1C3A}</a:tableStyleId>
              </a:tblPr>
              <a:tblGrid>
                <a:gridCol w="479127"/>
                <a:gridCol w="479127"/>
                <a:gridCol w="479127"/>
                <a:gridCol w="479127"/>
                <a:gridCol w="479127"/>
              </a:tblGrid>
              <a:tr h="432048">
                <a:tc>
                  <a:txBody>
                    <a:bodyPr/>
                    <a:lstStyle/>
                    <a:p>
                      <a:r>
                        <a:rPr lang="en-US" altLang="zh-CN" sz="1200" dirty="0" smtClean="0"/>
                        <a:t>S5</a:t>
                      </a:r>
                      <a:endParaRPr lang="zh-CN" altLang="en-US" sz="1200" dirty="0"/>
                    </a:p>
                  </a:txBody>
                  <a:tcPr/>
                </a:tc>
                <a:tc>
                  <a:txBody>
                    <a:bodyPr/>
                    <a:lstStyle/>
                    <a:p>
                      <a:r>
                        <a:rPr lang="en-US" altLang="zh-CN" sz="1200" dirty="0" smtClean="0"/>
                        <a:t>b</a:t>
                      </a:r>
                      <a:endParaRPr lang="zh-CN" altLang="en-US" sz="1200" dirty="0"/>
                    </a:p>
                  </a:txBody>
                  <a:tcPr/>
                </a:tc>
                <a:tc>
                  <a:txBody>
                    <a:bodyPr/>
                    <a:lstStyle/>
                    <a:p>
                      <a:r>
                        <a:rPr lang="en-US" altLang="zh-CN" sz="1200" dirty="0" smtClean="0"/>
                        <a:t>d</a:t>
                      </a:r>
                      <a:endParaRPr lang="zh-CN" altLang="en-US" sz="1200" dirty="0"/>
                    </a:p>
                  </a:txBody>
                  <a:tcPr/>
                </a:tc>
                <a:tc>
                  <a:txBody>
                    <a:bodyPr/>
                    <a:lstStyle/>
                    <a:p>
                      <a:r>
                        <a:rPr lang="en-US" altLang="zh-CN" sz="1200" dirty="0" smtClean="0"/>
                        <a:t>f</a:t>
                      </a:r>
                      <a:endParaRPr lang="zh-CN" altLang="en-US" sz="1200" dirty="0"/>
                    </a:p>
                  </a:txBody>
                  <a:tcPr/>
                </a:tc>
                <a:tc>
                  <a:txBody>
                    <a:bodyPr/>
                    <a:lstStyle/>
                    <a:p>
                      <a:r>
                        <a:rPr lang="en-US" altLang="zh-CN" sz="1200" dirty="0" smtClean="0"/>
                        <a:t>h</a:t>
                      </a:r>
                      <a:endParaRPr lang="zh-CN" altLang="en-US" sz="1200" dirty="0"/>
                    </a:p>
                  </a:txBody>
                  <a:tcPr/>
                </a:tc>
              </a:tr>
              <a:tr h="432048">
                <a:tc>
                  <a:txBody>
                    <a:bodyPr/>
                    <a:lstStyle/>
                    <a:p>
                      <a:r>
                        <a:rPr lang="zh-CN" altLang="en-US" sz="1200" dirty="0" smtClean="0"/>
                        <a:t>主</a:t>
                      </a:r>
                      <a:endParaRPr lang="zh-CN" altLang="en-US" sz="1200" dirty="0"/>
                    </a:p>
                  </a:txBody>
                  <a:tcPr/>
                </a:tc>
                <a:tc>
                  <a:txBody>
                    <a:bodyPr/>
                    <a:lstStyle/>
                    <a:p>
                      <a:r>
                        <a:rPr lang="en-US" altLang="zh-CN" sz="1200" dirty="0" smtClean="0"/>
                        <a:t>S0</a:t>
                      </a:r>
                      <a:endParaRPr lang="zh-CN" altLang="en-US" sz="1200" dirty="0"/>
                    </a:p>
                  </a:txBody>
                  <a:tcPr>
                    <a:solidFill>
                      <a:srgbClr val="FF66CC"/>
                    </a:solidFill>
                  </a:tcPr>
                </a:tc>
                <a:tc>
                  <a:txBody>
                    <a:bodyPr/>
                    <a:lstStyle/>
                    <a:p>
                      <a:r>
                        <a:rPr lang="en-US" altLang="zh-CN" sz="1200" dirty="0" smtClean="0"/>
                        <a:t>S0</a:t>
                      </a:r>
                      <a:endParaRPr lang="zh-CN" altLang="en-US" sz="1200" dirty="0"/>
                    </a:p>
                  </a:txBody>
                  <a:tcPr>
                    <a:solidFill>
                      <a:srgbClr val="FF66CC"/>
                    </a:solidFill>
                  </a:tcPr>
                </a:tc>
                <a:tc>
                  <a:txBody>
                    <a:bodyPr/>
                    <a:lstStyle/>
                    <a:p>
                      <a:r>
                        <a:rPr lang="en-US" altLang="zh-CN" sz="1200" dirty="0" smtClean="0"/>
                        <a:t>S0</a:t>
                      </a:r>
                      <a:endParaRPr lang="zh-CN" altLang="en-US" sz="1200" dirty="0"/>
                    </a:p>
                  </a:txBody>
                  <a:tcPr>
                    <a:solidFill>
                      <a:srgbClr val="FF66CC"/>
                    </a:solidFill>
                  </a:tcPr>
                </a:tc>
                <a:tc>
                  <a:txBody>
                    <a:bodyPr/>
                    <a:lstStyle/>
                    <a:p>
                      <a:r>
                        <a:rPr lang="en-US" altLang="zh-CN" sz="1200" dirty="0" smtClean="0"/>
                        <a:t>S0</a:t>
                      </a:r>
                      <a:endParaRPr lang="zh-CN" altLang="en-US" sz="1200" dirty="0"/>
                    </a:p>
                  </a:txBody>
                  <a:tcPr>
                    <a:solidFill>
                      <a:srgbClr val="FF66CC"/>
                    </a:solidFill>
                  </a:tcPr>
                </a:tc>
              </a:tr>
              <a:tr h="432048">
                <a:tc>
                  <a:txBody>
                    <a:bodyPr/>
                    <a:lstStyle/>
                    <a:p>
                      <a:r>
                        <a:rPr lang="zh-CN" altLang="en-US" sz="1200" dirty="0" smtClean="0"/>
                        <a:t>次</a:t>
                      </a:r>
                      <a:endParaRPr lang="zh-CN" altLang="en-US" sz="1200" dirty="0"/>
                    </a:p>
                  </a:txBody>
                  <a:tcPr/>
                </a:tc>
                <a:tc>
                  <a:txBody>
                    <a:bodyPr/>
                    <a:lstStyle/>
                    <a:p>
                      <a:r>
                        <a:rPr lang="en-US" altLang="zh-CN" sz="1200" dirty="0" smtClean="0"/>
                        <a:t>S0</a:t>
                      </a:r>
                      <a:endParaRPr lang="zh-CN" altLang="en-US" sz="1200" dirty="0"/>
                    </a:p>
                  </a:txBody>
                  <a:tcPr>
                    <a:solidFill>
                      <a:srgbClr val="FF66CC"/>
                    </a:solidFill>
                  </a:tcPr>
                </a:tc>
                <a:tc>
                  <a:txBody>
                    <a:bodyPr/>
                    <a:lstStyle/>
                    <a:p>
                      <a:r>
                        <a:rPr lang="en-US" altLang="zh-CN" sz="1200" dirty="0" smtClean="0"/>
                        <a:t>S0</a:t>
                      </a:r>
                      <a:endParaRPr lang="zh-CN" altLang="en-US" sz="1200" dirty="0"/>
                    </a:p>
                  </a:txBody>
                  <a:tcPr>
                    <a:solidFill>
                      <a:srgbClr val="FF66CC"/>
                    </a:solidFill>
                  </a:tcPr>
                </a:tc>
                <a:tc>
                  <a:txBody>
                    <a:bodyPr/>
                    <a:lstStyle/>
                    <a:p>
                      <a:r>
                        <a:rPr lang="en-US" altLang="zh-CN" sz="1200" dirty="0" smtClean="0"/>
                        <a:t>S0</a:t>
                      </a:r>
                      <a:endParaRPr lang="zh-CN" altLang="en-US" sz="1200" dirty="0"/>
                    </a:p>
                  </a:txBody>
                  <a:tcPr>
                    <a:solidFill>
                      <a:srgbClr val="FF66CC"/>
                    </a:solidFill>
                  </a:tcPr>
                </a:tc>
                <a:tc>
                  <a:txBody>
                    <a:bodyPr/>
                    <a:lstStyle/>
                    <a:p>
                      <a:r>
                        <a:rPr lang="en-US" altLang="zh-CN" sz="1200" dirty="0" smtClean="0"/>
                        <a:t>S0</a:t>
                      </a:r>
                      <a:endParaRPr lang="zh-CN" altLang="en-US" sz="1200" dirty="0"/>
                    </a:p>
                  </a:txBody>
                  <a:tcPr>
                    <a:solidFill>
                      <a:srgbClr val="FF66CC"/>
                    </a:solidFill>
                  </a:tcPr>
                </a:tc>
              </a:tr>
              <a:tr h="432048">
                <a:tc>
                  <a:txBody>
                    <a:bodyPr/>
                    <a:lstStyle/>
                    <a:p>
                      <a:r>
                        <a:rPr lang="zh-CN" altLang="en-US" sz="1200" dirty="0" smtClean="0"/>
                        <a:t>无</a:t>
                      </a:r>
                      <a:endParaRPr lang="zh-CN" altLang="en-US" sz="1200" dirty="0"/>
                    </a:p>
                  </a:txBody>
                  <a:tcPr/>
                </a:tc>
                <a:tc>
                  <a:txBody>
                    <a:bodyPr/>
                    <a:lstStyle/>
                    <a:p>
                      <a:r>
                        <a:rPr lang="en-US" altLang="zh-CN" sz="1200" dirty="0" smtClean="0"/>
                        <a:t>S0</a:t>
                      </a:r>
                      <a:endParaRPr lang="zh-CN" altLang="en-US" sz="1200" dirty="0"/>
                    </a:p>
                  </a:txBody>
                  <a:tcPr>
                    <a:solidFill>
                      <a:srgbClr val="FF66CC"/>
                    </a:solidFill>
                  </a:tcPr>
                </a:tc>
                <a:tc>
                  <a:txBody>
                    <a:bodyPr/>
                    <a:lstStyle/>
                    <a:p>
                      <a:r>
                        <a:rPr lang="en-US" altLang="zh-CN" sz="1200" dirty="0" smtClean="0"/>
                        <a:t>S0</a:t>
                      </a:r>
                      <a:endParaRPr lang="zh-CN" altLang="en-US" sz="1200" dirty="0"/>
                    </a:p>
                  </a:txBody>
                  <a:tcPr>
                    <a:solidFill>
                      <a:srgbClr val="FF66CC"/>
                    </a:solidFill>
                  </a:tcPr>
                </a:tc>
                <a:tc>
                  <a:txBody>
                    <a:bodyPr/>
                    <a:lstStyle/>
                    <a:p>
                      <a:r>
                        <a:rPr lang="en-US" altLang="zh-CN" sz="1200" dirty="0" smtClean="0"/>
                        <a:t>S0</a:t>
                      </a:r>
                      <a:endParaRPr lang="zh-CN" altLang="en-US" sz="1200" dirty="0"/>
                    </a:p>
                  </a:txBody>
                  <a:tcPr>
                    <a:solidFill>
                      <a:srgbClr val="FF66CC"/>
                    </a:solidFill>
                  </a:tcPr>
                </a:tc>
                <a:tc>
                  <a:txBody>
                    <a:bodyPr/>
                    <a:lstStyle/>
                    <a:p>
                      <a:r>
                        <a:rPr lang="en-US" altLang="zh-CN" sz="1200" dirty="0" smtClean="0"/>
                        <a:t>S0</a:t>
                      </a:r>
                      <a:endParaRPr lang="zh-CN" altLang="en-US" sz="1200" dirty="0"/>
                    </a:p>
                  </a:txBody>
                  <a:tcPr>
                    <a:solidFill>
                      <a:srgbClr val="FF66CC"/>
                    </a:solidFill>
                  </a:tcPr>
                </a:tc>
              </a:tr>
            </a:tbl>
          </a:graphicData>
        </a:graphic>
      </p:graphicFrame>
      <p:graphicFrame>
        <p:nvGraphicFramePr>
          <p:cNvPr id="12" name="表格 11"/>
          <p:cNvGraphicFramePr>
            <a:graphicFrameLocks noGrp="1"/>
          </p:cNvGraphicFramePr>
          <p:nvPr/>
        </p:nvGraphicFramePr>
        <p:xfrm>
          <a:off x="1043609" y="4079455"/>
          <a:ext cx="792087" cy="1728192"/>
        </p:xfrm>
        <a:graphic>
          <a:graphicData uri="http://schemas.openxmlformats.org/drawingml/2006/table">
            <a:tbl>
              <a:tblPr firstRow="1" bandRow="1">
                <a:tableStyleId>{5C22544A-7EE6-4342-B048-85BDC9FD1C3A}</a:tableStyleId>
              </a:tblPr>
              <a:tblGrid>
                <a:gridCol w="396043"/>
                <a:gridCol w="396044"/>
              </a:tblGrid>
              <a:tr h="432048">
                <a:tc>
                  <a:txBody>
                    <a:bodyPr/>
                    <a:lstStyle/>
                    <a:p>
                      <a:r>
                        <a:rPr lang="en-US" altLang="zh-CN" sz="1200" dirty="0" smtClean="0"/>
                        <a:t>S1</a:t>
                      </a:r>
                      <a:endParaRPr lang="zh-CN" altLang="en-US" sz="1200" dirty="0"/>
                    </a:p>
                  </a:txBody>
                  <a:tcPr/>
                </a:tc>
                <a:tc>
                  <a:txBody>
                    <a:bodyPr/>
                    <a:lstStyle/>
                    <a:p>
                      <a:r>
                        <a:rPr lang="en-US" altLang="zh-CN" sz="1200" dirty="0" smtClean="0"/>
                        <a:t>0</a:t>
                      </a:r>
                      <a:endParaRPr lang="zh-CN" altLang="en-US" sz="1200" dirty="0"/>
                    </a:p>
                  </a:txBody>
                  <a:tcPr/>
                </a:tc>
              </a:tr>
              <a:tr h="432048">
                <a:tc>
                  <a:txBody>
                    <a:bodyPr/>
                    <a:lstStyle/>
                    <a:p>
                      <a:r>
                        <a:rPr lang="zh-CN" altLang="en-US" sz="1200" dirty="0" smtClean="0"/>
                        <a:t>主</a:t>
                      </a:r>
                      <a:endParaRPr lang="zh-CN" altLang="en-US" sz="1200" dirty="0"/>
                    </a:p>
                  </a:txBody>
                  <a:tcPr/>
                </a:tc>
                <a:tc>
                  <a:txBody>
                    <a:bodyPr/>
                    <a:lstStyle/>
                    <a:p>
                      <a:r>
                        <a:rPr lang="en-US" altLang="zh-CN" sz="1200" dirty="0" smtClean="0"/>
                        <a:t>S2</a:t>
                      </a:r>
                      <a:endParaRPr lang="zh-CN" altLang="en-US" sz="1200" dirty="0"/>
                    </a:p>
                  </a:txBody>
                  <a:tcPr>
                    <a:solidFill>
                      <a:srgbClr val="FFFF00"/>
                    </a:solidFill>
                  </a:tcPr>
                </a:tc>
              </a:tr>
              <a:tr h="432048">
                <a:tc>
                  <a:txBody>
                    <a:bodyPr/>
                    <a:lstStyle/>
                    <a:p>
                      <a:r>
                        <a:rPr lang="zh-CN" altLang="en-US" sz="1200" dirty="0" smtClean="0"/>
                        <a:t>次</a:t>
                      </a:r>
                      <a:endParaRPr lang="zh-CN" altLang="en-US" sz="1200" dirty="0"/>
                    </a:p>
                  </a:txBody>
                  <a:tcPr/>
                </a:tc>
                <a:tc>
                  <a:txBody>
                    <a:bodyPr/>
                    <a:lstStyle/>
                    <a:p>
                      <a:r>
                        <a:rPr lang="en-US" altLang="zh-CN" sz="1200" dirty="0" smtClean="0"/>
                        <a:t>S0</a:t>
                      </a:r>
                      <a:endParaRPr lang="zh-CN" altLang="en-US" sz="1200" dirty="0"/>
                    </a:p>
                  </a:txBody>
                  <a:tcPr>
                    <a:solidFill>
                      <a:srgbClr val="FFFF00"/>
                    </a:solidFill>
                  </a:tcPr>
                </a:tc>
              </a:tr>
              <a:tr h="432048">
                <a:tc>
                  <a:txBody>
                    <a:bodyPr/>
                    <a:lstStyle/>
                    <a:p>
                      <a:r>
                        <a:rPr lang="zh-CN" altLang="en-US" sz="1200" dirty="0" smtClean="0"/>
                        <a:t>无</a:t>
                      </a:r>
                      <a:endParaRPr lang="zh-CN" altLang="en-US" sz="1200" dirty="0"/>
                    </a:p>
                  </a:txBody>
                  <a:tcPr/>
                </a:tc>
                <a:tc>
                  <a:txBody>
                    <a:bodyPr/>
                    <a:lstStyle/>
                    <a:p>
                      <a:r>
                        <a:rPr lang="en-US" altLang="zh-CN" sz="1200" dirty="0" smtClean="0"/>
                        <a:t>S0</a:t>
                      </a:r>
                      <a:endParaRPr lang="zh-CN" altLang="en-US" sz="1200" dirty="0"/>
                    </a:p>
                  </a:txBody>
                  <a:tcPr>
                    <a:solidFill>
                      <a:srgbClr val="FFFF00"/>
                    </a:solidFill>
                  </a:tcPr>
                </a:tc>
              </a:tr>
            </a:tbl>
          </a:graphicData>
        </a:graphic>
      </p:graphicFrame>
      <p:graphicFrame>
        <p:nvGraphicFramePr>
          <p:cNvPr id="5" name="表格 4"/>
          <p:cNvGraphicFramePr>
            <a:graphicFrameLocks noGrp="1"/>
          </p:cNvGraphicFramePr>
          <p:nvPr/>
        </p:nvGraphicFramePr>
        <p:xfrm>
          <a:off x="5820313" y="4079455"/>
          <a:ext cx="831866" cy="1728192"/>
        </p:xfrm>
        <a:graphic>
          <a:graphicData uri="http://schemas.openxmlformats.org/drawingml/2006/table">
            <a:tbl>
              <a:tblPr firstRow="1" bandRow="1">
                <a:tableStyleId>{5C22544A-7EE6-4342-B048-85BDC9FD1C3A}</a:tableStyleId>
              </a:tblPr>
              <a:tblGrid>
                <a:gridCol w="415933"/>
                <a:gridCol w="415933"/>
              </a:tblGrid>
              <a:tr h="432048">
                <a:tc>
                  <a:txBody>
                    <a:bodyPr/>
                    <a:lstStyle/>
                    <a:p>
                      <a:r>
                        <a:rPr lang="en-US" altLang="zh-CN" sz="1200" dirty="0" smtClean="0"/>
                        <a:t>S4</a:t>
                      </a:r>
                      <a:endParaRPr lang="zh-CN" altLang="en-US" sz="1200" dirty="0"/>
                    </a:p>
                  </a:txBody>
                  <a:tcPr/>
                </a:tc>
                <a:tc>
                  <a:txBody>
                    <a:bodyPr/>
                    <a:lstStyle/>
                    <a:p>
                      <a:r>
                        <a:rPr lang="en-US" altLang="zh-CN" sz="1200" dirty="0" smtClean="0"/>
                        <a:t>g</a:t>
                      </a:r>
                      <a:endParaRPr lang="zh-CN" altLang="en-US" sz="1200" dirty="0"/>
                    </a:p>
                  </a:txBody>
                  <a:tcPr/>
                </a:tc>
              </a:tr>
              <a:tr h="432048">
                <a:tc>
                  <a:txBody>
                    <a:bodyPr/>
                    <a:lstStyle/>
                    <a:p>
                      <a:r>
                        <a:rPr lang="zh-CN" altLang="en-US" sz="1200" dirty="0" smtClean="0"/>
                        <a:t>主</a:t>
                      </a:r>
                      <a:endParaRPr lang="zh-CN" altLang="en-US" sz="1200" dirty="0"/>
                    </a:p>
                  </a:txBody>
                  <a:tcPr/>
                </a:tc>
                <a:tc>
                  <a:txBody>
                    <a:bodyPr/>
                    <a:lstStyle/>
                    <a:p>
                      <a:r>
                        <a:rPr lang="en-US" altLang="zh-CN" sz="1200" dirty="0" smtClean="0"/>
                        <a:t>S0</a:t>
                      </a:r>
                      <a:endParaRPr lang="zh-CN" altLang="en-US" sz="1200" dirty="0"/>
                    </a:p>
                  </a:txBody>
                  <a:tcPr/>
                </a:tc>
              </a:tr>
              <a:tr h="432048">
                <a:tc>
                  <a:txBody>
                    <a:bodyPr/>
                    <a:lstStyle/>
                    <a:p>
                      <a:r>
                        <a:rPr lang="zh-CN" altLang="en-US" sz="1200" dirty="0" smtClean="0"/>
                        <a:t>次</a:t>
                      </a:r>
                      <a:endParaRPr lang="zh-CN" altLang="en-US" sz="1200" dirty="0"/>
                    </a:p>
                  </a:txBody>
                  <a:tcPr/>
                </a:tc>
                <a:tc>
                  <a:txBody>
                    <a:bodyPr/>
                    <a:lstStyle/>
                    <a:p>
                      <a:r>
                        <a:rPr lang="en-US" altLang="zh-CN" sz="1200" dirty="0" smtClean="0"/>
                        <a:t>S0</a:t>
                      </a:r>
                      <a:endParaRPr lang="zh-CN" altLang="en-US" sz="1200" dirty="0"/>
                    </a:p>
                  </a:txBody>
                  <a:tcPr/>
                </a:tc>
              </a:tr>
              <a:tr h="432048">
                <a:tc>
                  <a:txBody>
                    <a:bodyPr/>
                    <a:lstStyle/>
                    <a:p>
                      <a:r>
                        <a:rPr lang="zh-CN" altLang="en-US" sz="1200" dirty="0" smtClean="0"/>
                        <a:t>无</a:t>
                      </a:r>
                      <a:endParaRPr lang="zh-CN" altLang="en-US" sz="1200" dirty="0"/>
                    </a:p>
                  </a:txBody>
                  <a:tcPr/>
                </a:tc>
                <a:tc>
                  <a:txBody>
                    <a:bodyPr/>
                    <a:lstStyle/>
                    <a:p>
                      <a:r>
                        <a:rPr lang="en-US" altLang="zh-CN" sz="1200" dirty="0" smtClean="0"/>
                        <a:t>S5</a:t>
                      </a:r>
                      <a:endParaRPr lang="zh-CN" altLang="en-US" sz="1200" dirty="0"/>
                    </a:p>
                  </a:txBody>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07504" y="3429000"/>
            <a:ext cx="8928992" cy="3429000"/>
          </a:xfrm>
        </p:spPr>
        <p:txBody>
          <a:bodyPr/>
          <a:lstStyle/>
          <a:p>
            <a:pPr marL="0" indent="0">
              <a:buNone/>
            </a:pPr>
            <a:r>
              <a:rPr lang="en-US" altLang="zh-CN" sz="2000" dirty="0"/>
              <a:t>S0={</a:t>
            </a:r>
            <a:r>
              <a:rPr lang="en-US" altLang="zh-CN" sz="2000" dirty="0" err="1"/>
              <a:t>dec</a:t>
            </a:r>
            <a:r>
              <a:rPr lang="en-US" altLang="zh-CN" sz="2000" dirty="0"/>
              <a:t>}, S1={0}, S2={1,2,3}, S3={4}, S4={</a:t>
            </a:r>
            <a:r>
              <a:rPr lang="en-US" altLang="zh-CN" sz="2000" dirty="0" err="1"/>
              <a:t>a,c,e</a:t>
            </a:r>
            <a:r>
              <a:rPr lang="en-US" altLang="zh-CN" sz="2000" dirty="0"/>
              <a:t>}, S5={g}, S6={</a:t>
            </a:r>
            <a:r>
              <a:rPr lang="en-US" altLang="zh-CN" sz="2000" dirty="0" err="1"/>
              <a:t>b,d,f,h</a:t>
            </a:r>
            <a:r>
              <a:rPr lang="en-US" altLang="zh-CN" sz="2000" dirty="0"/>
              <a:t>}</a:t>
            </a:r>
            <a:endParaRPr lang="en-US" altLang="zh-CN" sz="2000" dirty="0"/>
          </a:p>
          <a:p>
            <a:pPr marL="0" indent="0">
              <a:buNone/>
            </a:pPr>
            <a:endParaRPr lang="en-US" altLang="zh-CN" sz="2000" dirty="0" smtClean="0"/>
          </a:p>
          <a:p>
            <a:pPr marL="0" indent="0">
              <a:buNone/>
            </a:pPr>
            <a:endParaRPr lang="en-US" altLang="zh-CN" sz="2000" dirty="0" smtClean="0"/>
          </a:p>
          <a:p>
            <a:pPr marL="0" indent="0">
              <a:buNone/>
            </a:pPr>
            <a:endParaRPr lang="en-US" altLang="zh-CN" sz="2000" dirty="0"/>
          </a:p>
          <a:p>
            <a:pPr marL="0" indent="0">
              <a:buNone/>
            </a:pPr>
            <a:endParaRPr lang="en-US" altLang="zh-CN" sz="2000" dirty="0" smtClean="0"/>
          </a:p>
          <a:p>
            <a:pPr marL="0" indent="0">
              <a:buNone/>
            </a:pPr>
            <a:endParaRPr lang="en-US" altLang="zh-CN" sz="2000" dirty="0" smtClean="0"/>
          </a:p>
          <a:p>
            <a:pPr marL="0" indent="0">
              <a:buNone/>
            </a:pPr>
            <a:r>
              <a:rPr lang="zh-CN" altLang="en-US" sz="2000" dirty="0"/>
              <a:t>由此得到</a:t>
            </a:r>
            <a:r>
              <a:rPr lang="zh-CN" altLang="en-US" sz="2000" dirty="0" smtClean="0"/>
              <a:t>新的</a:t>
            </a:r>
            <a:r>
              <a:rPr lang="zh-CN" altLang="en-US" sz="2000" dirty="0"/>
              <a:t>划分</a:t>
            </a:r>
            <a:r>
              <a:rPr lang="zh-CN" altLang="en-US" sz="2000" dirty="0" smtClean="0"/>
              <a:t>：</a:t>
            </a:r>
            <a:endParaRPr lang="en-US" altLang="zh-CN" sz="2000" dirty="0" smtClean="0"/>
          </a:p>
          <a:p>
            <a:pPr marL="0" indent="0">
              <a:buNone/>
            </a:pPr>
            <a:r>
              <a:rPr lang="en-US" altLang="zh-CN" sz="2000" dirty="0"/>
              <a:t>S0={</a:t>
            </a:r>
            <a:r>
              <a:rPr lang="en-US" altLang="zh-CN" sz="2000" dirty="0" err="1"/>
              <a:t>dec</a:t>
            </a:r>
            <a:r>
              <a:rPr lang="en-US" altLang="zh-CN" sz="2000" dirty="0"/>
              <a:t>}, S1={0}, S2={1,2,3}, S3={4}, S4={</a:t>
            </a:r>
            <a:r>
              <a:rPr lang="en-US" altLang="zh-CN" sz="2000" dirty="0" err="1" smtClean="0"/>
              <a:t>a,c</a:t>
            </a:r>
            <a:r>
              <a:rPr lang="en-US" altLang="zh-CN" sz="2000" dirty="0" smtClean="0"/>
              <a:t>}, </a:t>
            </a:r>
            <a:r>
              <a:rPr lang="en-US" altLang="zh-CN" sz="2000" dirty="0"/>
              <a:t>S5</a:t>
            </a:r>
            <a:r>
              <a:rPr lang="en-US" altLang="zh-CN" sz="2000" dirty="0" smtClean="0"/>
              <a:t>={e}, </a:t>
            </a:r>
            <a:r>
              <a:rPr lang="en-US" altLang="zh-CN" sz="2000" dirty="0"/>
              <a:t>S6</a:t>
            </a:r>
            <a:r>
              <a:rPr lang="en-US" altLang="zh-CN" sz="2000" dirty="0" smtClean="0"/>
              <a:t>={g}, S7={</a:t>
            </a:r>
            <a:r>
              <a:rPr lang="en-US" altLang="zh-CN" sz="2000" dirty="0" err="1" smtClean="0"/>
              <a:t>b,d,f,h</a:t>
            </a:r>
            <a:r>
              <a:rPr lang="en-US" altLang="zh-CN" sz="2000" dirty="0" smtClean="0"/>
              <a:t>}</a:t>
            </a:r>
            <a:endParaRPr lang="en-US" altLang="zh-CN" sz="2000" dirty="0" smtClean="0"/>
          </a:p>
          <a:p>
            <a:pPr marL="0" indent="0">
              <a:buNone/>
            </a:pPr>
            <a:r>
              <a:rPr lang="zh-CN" altLang="en-US" sz="2000" dirty="0" smtClean="0"/>
              <a:t>以此类推，最终化简得</a:t>
            </a:r>
            <a:r>
              <a:rPr lang="en-US" altLang="zh-CN" sz="2000" dirty="0" smtClean="0"/>
              <a:t>11</a:t>
            </a:r>
            <a:r>
              <a:rPr lang="zh-CN" altLang="en-US" sz="2000" dirty="0" smtClean="0"/>
              <a:t>个状态（</a:t>
            </a:r>
            <a:r>
              <a:rPr lang="zh-CN" altLang="en-US" sz="2000" b="1" dirty="0" smtClean="0">
                <a:solidFill>
                  <a:srgbClr val="FF0000"/>
                </a:solidFill>
              </a:rPr>
              <a:t>只减少了</a:t>
            </a:r>
            <a:r>
              <a:rPr lang="en-US" altLang="zh-CN" sz="2000" b="1" dirty="0" smtClean="0">
                <a:solidFill>
                  <a:srgbClr val="FF0000"/>
                </a:solidFill>
              </a:rPr>
              <a:t>3</a:t>
            </a:r>
            <a:r>
              <a:rPr lang="zh-CN" altLang="en-US" sz="2000" b="1" dirty="0" smtClean="0">
                <a:solidFill>
                  <a:srgbClr val="FF0000"/>
                </a:solidFill>
              </a:rPr>
              <a:t>个状态，化简效果似乎不显著？</a:t>
            </a:r>
            <a:r>
              <a:rPr lang="zh-CN" altLang="en-US" sz="2000" dirty="0" smtClean="0"/>
              <a:t>）</a:t>
            </a:r>
            <a:endParaRPr lang="en-US" altLang="zh-CN" sz="2000" dirty="0"/>
          </a:p>
        </p:txBody>
      </p:sp>
      <p:graphicFrame>
        <p:nvGraphicFramePr>
          <p:cNvPr id="8" name="表格 7"/>
          <p:cNvGraphicFramePr>
            <a:graphicFrameLocks noGrp="1"/>
          </p:cNvGraphicFramePr>
          <p:nvPr/>
        </p:nvGraphicFramePr>
        <p:xfrm>
          <a:off x="24656" y="3861048"/>
          <a:ext cx="918264" cy="1728192"/>
        </p:xfrm>
        <a:graphic>
          <a:graphicData uri="http://schemas.openxmlformats.org/drawingml/2006/table">
            <a:tbl>
              <a:tblPr firstRow="1" bandRow="1">
                <a:tableStyleId>{5C22544A-7EE6-4342-B048-85BDC9FD1C3A}</a:tableStyleId>
              </a:tblPr>
              <a:tblGrid>
                <a:gridCol w="438876"/>
                <a:gridCol w="479388"/>
              </a:tblGrid>
              <a:tr h="432048">
                <a:tc>
                  <a:txBody>
                    <a:bodyPr/>
                    <a:lstStyle/>
                    <a:p>
                      <a:r>
                        <a:rPr lang="en-US" altLang="zh-CN" sz="1200" dirty="0" smtClean="0"/>
                        <a:t>S0</a:t>
                      </a:r>
                      <a:endParaRPr lang="zh-CN" altLang="en-US" sz="1200" dirty="0"/>
                    </a:p>
                  </a:txBody>
                  <a:tcPr/>
                </a:tc>
                <a:tc>
                  <a:txBody>
                    <a:bodyPr/>
                    <a:lstStyle/>
                    <a:p>
                      <a:r>
                        <a:rPr lang="en-US" altLang="zh-CN" sz="1200" dirty="0" err="1" smtClean="0"/>
                        <a:t>dec</a:t>
                      </a:r>
                      <a:endParaRPr lang="zh-CN" altLang="en-US" sz="1200" dirty="0"/>
                    </a:p>
                  </a:txBody>
                  <a:tcPr/>
                </a:tc>
              </a:tr>
              <a:tr h="432048">
                <a:tc>
                  <a:txBody>
                    <a:bodyPr/>
                    <a:lstStyle/>
                    <a:p>
                      <a:r>
                        <a:rPr lang="zh-CN" altLang="en-US" sz="1200" dirty="0" smtClean="0"/>
                        <a:t>主</a:t>
                      </a:r>
                      <a:endParaRPr lang="zh-CN" altLang="en-US" sz="1200" dirty="0"/>
                    </a:p>
                  </a:txBody>
                  <a:tcPr/>
                </a:tc>
                <a:tc>
                  <a:txBody>
                    <a:bodyPr/>
                    <a:lstStyle/>
                    <a:p>
                      <a:r>
                        <a:rPr lang="en-US" altLang="zh-CN" sz="1200" dirty="0" smtClean="0"/>
                        <a:t>S0</a:t>
                      </a:r>
                      <a:endParaRPr lang="zh-CN" altLang="en-US" sz="1200" dirty="0"/>
                    </a:p>
                  </a:txBody>
                  <a:tcPr>
                    <a:solidFill>
                      <a:srgbClr val="00FFCC"/>
                    </a:solidFill>
                  </a:tcPr>
                </a:tc>
              </a:tr>
              <a:tr h="432048">
                <a:tc>
                  <a:txBody>
                    <a:bodyPr/>
                    <a:lstStyle/>
                    <a:p>
                      <a:r>
                        <a:rPr lang="zh-CN" altLang="en-US" sz="1200" dirty="0" smtClean="0"/>
                        <a:t>次</a:t>
                      </a:r>
                      <a:endParaRPr lang="zh-CN" altLang="en-US" sz="1200" dirty="0"/>
                    </a:p>
                  </a:txBody>
                  <a:tcPr/>
                </a:tc>
                <a:tc>
                  <a:txBody>
                    <a:bodyPr/>
                    <a:lstStyle/>
                    <a:p>
                      <a:r>
                        <a:rPr lang="en-US" altLang="zh-CN" sz="1200" dirty="0" smtClean="0"/>
                        <a:t>S0</a:t>
                      </a:r>
                      <a:endParaRPr lang="zh-CN" altLang="en-US" sz="1200" dirty="0"/>
                    </a:p>
                  </a:txBody>
                  <a:tcPr>
                    <a:solidFill>
                      <a:srgbClr val="00FFCC"/>
                    </a:solidFill>
                  </a:tcPr>
                </a:tc>
              </a:tr>
              <a:tr h="432048">
                <a:tc>
                  <a:txBody>
                    <a:bodyPr/>
                    <a:lstStyle/>
                    <a:p>
                      <a:r>
                        <a:rPr lang="zh-CN" altLang="en-US" sz="1200" dirty="0" smtClean="0"/>
                        <a:t>无</a:t>
                      </a:r>
                      <a:endParaRPr lang="zh-CN" altLang="en-US" sz="1200" dirty="0"/>
                    </a:p>
                  </a:txBody>
                  <a:tcPr/>
                </a:tc>
                <a:tc>
                  <a:txBody>
                    <a:bodyPr/>
                    <a:lstStyle/>
                    <a:p>
                      <a:r>
                        <a:rPr lang="en-US" altLang="zh-CN" sz="1200" dirty="0" smtClean="0"/>
                        <a:t>S0</a:t>
                      </a:r>
                      <a:endParaRPr lang="zh-CN" altLang="en-US" sz="1200" dirty="0"/>
                    </a:p>
                  </a:txBody>
                  <a:tcPr>
                    <a:solidFill>
                      <a:srgbClr val="00FFCC"/>
                    </a:solidFill>
                  </a:tcPr>
                </a:tc>
              </a:tr>
            </a:tbl>
          </a:graphicData>
        </a:graphic>
      </p:graphicFrame>
      <p:graphicFrame>
        <p:nvGraphicFramePr>
          <p:cNvPr id="9" name="表格 8"/>
          <p:cNvGraphicFramePr>
            <a:graphicFrameLocks noGrp="1"/>
          </p:cNvGraphicFramePr>
          <p:nvPr/>
        </p:nvGraphicFramePr>
        <p:xfrm>
          <a:off x="1985697" y="3861048"/>
          <a:ext cx="1674855" cy="1728192"/>
        </p:xfrm>
        <a:graphic>
          <a:graphicData uri="http://schemas.openxmlformats.org/drawingml/2006/table">
            <a:tbl>
              <a:tblPr firstRow="1" bandRow="1">
                <a:tableStyleId>{5C22544A-7EE6-4342-B048-85BDC9FD1C3A}</a:tableStyleId>
              </a:tblPr>
              <a:tblGrid>
                <a:gridCol w="378711"/>
                <a:gridCol w="432048"/>
                <a:gridCol w="432048"/>
                <a:gridCol w="432048"/>
              </a:tblGrid>
              <a:tr h="432048">
                <a:tc>
                  <a:txBody>
                    <a:bodyPr/>
                    <a:lstStyle/>
                    <a:p>
                      <a:r>
                        <a:rPr lang="en-US" altLang="zh-CN" sz="1200" dirty="0" smtClean="0"/>
                        <a:t>S2</a:t>
                      </a:r>
                      <a:endParaRPr lang="zh-CN" altLang="en-US" sz="1200" dirty="0"/>
                    </a:p>
                  </a:txBody>
                  <a:tcPr/>
                </a:tc>
                <a:tc>
                  <a:txBody>
                    <a:bodyPr/>
                    <a:lstStyle/>
                    <a:p>
                      <a:r>
                        <a:rPr lang="en-US" altLang="zh-CN" sz="1200" dirty="0" smtClean="0"/>
                        <a:t>1</a:t>
                      </a:r>
                      <a:endParaRPr lang="zh-CN" altLang="en-US" sz="1200" dirty="0"/>
                    </a:p>
                  </a:txBody>
                  <a:tcPr/>
                </a:tc>
                <a:tc>
                  <a:txBody>
                    <a:bodyPr/>
                    <a:lstStyle/>
                    <a:p>
                      <a:r>
                        <a:rPr lang="en-US" altLang="zh-CN" sz="1200" dirty="0" smtClean="0"/>
                        <a:t>2</a:t>
                      </a:r>
                      <a:endParaRPr lang="zh-CN" altLang="en-US" sz="1200" dirty="0"/>
                    </a:p>
                  </a:txBody>
                  <a:tcPr/>
                </a:tc>
                <a:tc>
                  <a:txBody>
                    <a:bodyPr/>
                    <a:lstStyle/>
                    <a:p>
                      <a:r>
                        <a:rPr lang="en-US" altLang="zh-CN" sz="1200" dirty="0" smtClean="0"/>
                        <a:t>3</a:t>
                      </a:r>
                      <a:endParaRPr lang="zh-CN" altLang="en-US" sz="1200" dirty="0"/>
                    </a:p>
                  </a:txBody>
                  <a:tcPr/>
                </a:tc>
              </a:tr>
              <a:tr h="432048">
                <a:tc>
                  <a:txBody>
                    <a:bodyPr/>
                    <a:lstStyle/>
                    <a:p>
                      <a:r>
                        <a:rPr lang="zh-CN" altLang="en-US" sz="1200" dirty="0" smtClean="0"/>
                        <a:t>主</a:t>
                      </a:r>
                      <a:endParaRPr lang="zh-CN" altLang="en-US" sz="1200" dirty="0"/>
                    </a:p>
                  </a:txBody>
                  <a:tcPr/>
                </a:tc>
                <a:tc>
                  <a:txBody>
                    <a:bodyPr/>
                    <a:lstStyle/>
                    <a:p>
                      <a:r>
                        <a:rPr lang="en-US" altLang="zh-CN" sz="1200" dirty="0" smtClean="0"/>
                        <a:t>S0</a:t>
                      </a:r>
                      <a:endParaRPr lang="zh-CN" altLang="en-US" sz="1200" dirty="0"/>
                    </a:p>
                  </a:txBody>
                  <a:tcPr>
                    <a:solidFill>
                      <a:srgbClr val="92D050"/>
                    </a:solidFill>
                  </a:tcPr>
                </a:tc>
                <a:tc>
                  <a:txBody>
                    <a:bodyPr/>
                    <a:lstStyle/>
                    <a:p>
                      <a:r>
                        <a:rPr lang="en-US" altLang="zh-CN" sz="1200" dirty="0" smtClean="0"/>
                        <a:t>S0</a:t>
                      </a:r>
                      <a:endParaRPr lang="zh-CN" altLang="en-US" sz="1200" dirty="0"/>
                    </a:p>
                  </a:txBody>
                  <a:tcPr>
                    <a:solidFill>
                      <a:srgbClr val="92D050"/>
                    </a:solidFill>
                  </a:tcPr>
                </a:tc>
                <a:tc>
                  <a:txBody>
                    <a:bodyPr/>
                    <a:lstStyle/>
                    <a:p>
                      <a:r>
                        <a:rPr lang="en-US" altLang="zh-CN" sz="1200" dirty="0" smtClean="0"/>
                        <a:t>S0</a:t>
                      </a:r>
                      <a:endParaRPr lang="zh-CN" altLang="en-US" sz="1200" dirty="0"/>
                    </a:p>
                  </a:txBody>
                  <a:tcPr>
                    <a:solidFill>
                      <a:srgbClr val="92D050"/>
                    </a:solidFill>
                  </a:tcPr>
                </a:tc>
              </a:tr>
              <a:tr h="432048">
                <a:tc>
                  <a:txBody>
                    <a:bodyPr/>
                    <a:lstStyle/>
                    <a:p>
                      <a:r>
                        <a:rPr lang="zh-CN" altLang="en-US" sz="1200" dirty="0" smtClean="0"/>
                        <a:t>次</a:t>
                      </a:r>
                      <a:endParaRPr lang="zh-CN" altLang="en-US" sz="1200" dirty="0"/>
                    </a:p>
                  </a:txBody>
                  <a:tcPr/>
                </a:tc>
                <a:tc>
                  <a:txBody>
                    <a:bodyPr/>
                    <a:lstStyle/>
                    <a:p>
                      <a:r>
                        <a:rPr lang="en-US" altLang="zh-CN" sz="1200" dirty="0" smtClean="0"/>
                        <a:t>S0</a:t>
                      </a:r>
                      <a:endParaRPr lang="zh-CN" altLang="en-US" sz="1200" dirty="0"/>
                    </a:p>
                  </a:txBody>
                  <a:tcPr>
                    <a:solidFill>
                      <a:srgbClr val="92D050"/>
                    </a:solidFill>
                  </a:tcPr>
                </a:tc>
                <a:tc>
                  <a:txBody>
                    <a:bodyPr/>
                    <a:lstStyle/>
                    <a:p>
                      <a:r>
                        <a:rPr lang="en-US" altLang="zh-CN" sz="1200" dirty="0" smtClean="0"/>
                        <a:t>S0</a:t>
                      </a:r>
                      <a:endParaRPr lang="zh-CN" altLang="en-US" sz="1200" dirty="0"/>
                    </a:p>
                  </a:txBody>
                  <a:tcPr>
                    <a:solidFill>
                      <a:srgbClr val="92D050"/>
                    </a:solidFill>
                  </a:tcPr>
                </a:tc>
                <a:tc>
                  <a:txBody>
                    <a:bodyPr/>
                    <a:lstStyle/>
                    <a:p>
                      <a:r>
                        <a:rPr lang="en-US" altLang="zh-CN" sz="1200" dirty="0" smtClean="0"/>
                        <a:t>S0</a:t>
                      </a:r>
                      <a:endParaRPr lang="zh-CN" altLang="en-US" sz="1200" dirty="0"/>
                    </a:p>
                  </a:txBody>
                  <a:tcPr>
                    <a:solidFill>
                      <a:srgbClr val="92D050"/>
                    </a:solidFill>
                  </a:tcPr>
                </a:tc>
              </a:tr>
              <a:tr h="432048">
                <a:tc>
                  <a:txBody>
                    <a:bodyPr/>
                    <a:lstStyle/>
                    <a:p>
                      <a:r>
                        <a:rPr lang="zh-CN" altLang="en-US" sz="1200" dirty="0" smtClean="0"/>
                        <a:t>无</a:t>
                      </a:r>
                      <a:endParaRPr lang="zh-CN" altLang="en-US" sz="1200" dirty="0"/>
                    </a:p>
                  </a:txBody>
                  <a:tcPr/>
                </a:tc>
                <a:tc>
                  <a:txBody>
                    <a:bodyPr/>
                    <a:lstStyle/>
                    <a:p>
                      <a:r>
                        <a:rPr lang="en-US" altLang="zh-CN" sz="1200" dirty="0" smtClean="0"/>
                        <a:t>S4</a:t>
                      </a:r>
                      <a:endParaRPr lang="zh-CN" altLang="en-US" sz="1200" dirty="0"/>
                    </a:p>
                  </a:txBody>
                  <a:tcPr>
                    <a:solidFill>
                      <a:srgbClr val="92D050"/>
                    </a:solidFill>
                  </a:tcPr>
                </a:tc>
                <a:tc>
                  <a:txBody>
                    <a:bodyPr/>
                    <a:lstStyle/>
                    <a:p>
                      <a:r>
                        <a:rPr lang="en-US" altLang="zh-CN" sz="1200" dirty="0" smtClean="0"/>
                        <a:t>S4</a:t>
                      </a:r>
                      <a:endParaRPr lang="zh-CN" altLang="en-US" sz="1200" dirty="0"/>
                    </a:p>
                  </a:txBody>
                  <a:tcPr>
                    <a:solidFill>
                      <a:srgbClr val="92D050"/>
                    </a:solidFill>
                  </a:tcPr>
                </a:tc>
                <a:tc>
                  <a:txBody>
                    <a:bodyPr/>
                    <a:lstStyle/>
                    <a:p>
                      <a:r>
                        <a:rPr lang="en-US" altLang="zh-CN" sz="1200" dirty="0" smtClean="0"/>
                        <a:t>S4</a:t>
                      </a:r>
                      <a:endParaRPr lang="zh-CN" altLang="en-US" sz="1200" dirty="0"/>
                    </a:p>
                  </a:txBody>
                  <a:tcPr>
                    <a:solidFill>
                      <a:srgbClr val="92D050"/>
                    </a:solidFill>
                  </a:tcPr>
                </a:tc>
              </a:tr>
            </a:tbl>
          </a:graphicData>
        </a:graphic>
      </p:graphicFrame>
      <p:graphicFrame>
        <p:nvGraphicFramePr>
          <p:cNvPr id="10" name="表格 9"/>
          <p:cNvGraphicFramePr>
            <a:graphicFrameLocks noGrp="1"/>
          </p:cNvGraphicFramePr>
          <p:nvPr/>
        </p:nvGraphicFramePr>
        <p:xfrm>
          <a:off x="3777513" y="3861048"/>
          <a:ext cx="765420" cy="1728192"/>
        </p:xfrm>
        <a:graphic>
          <a:graphicData uri="http://schemas.openxmlformats.org/drawingml/2006/table">
            <a:tbl>
              <a:tblPr firstRow="1" bandRow="1">
                <a:tableStyleId>{5C22544A-7EE6-4342-B048-85BDC9FD1C3A}</a:tableStyleId>
              </a:tblPr>
              <a:tblGrid>
                <a:gridCol w="382710"/>
                <a:gridCol w="382710"/>
              </a:tblGrid>
              <a:tr h="432048">
                <a:tc>
                  <a:txBody>
                    <a:bodyPr/>
                    <a:lstStyle/>
                    <a:p>
                      <a:r>
                        <a:rPr lang="en-US" altLang="zh-CN" sz="1200" dirty="0" smtClean="0"/>
                        <a:t>S3</a:t>
                      </a:r>
                      <a:endParaRPr lang="zh-CN" altLang="en-US" sz="1200" dirty="0"/>
                    </a:p>
                  </a:txBody>
                  <a:tcPr/>
                </a:tc>
                <a:tc>
                  <a:txBody>
                    <a:bodyPr/>
                    <a:lstStyle/>
                    <a:p>
                      <a:r>
                        <a:rPr lang="en-US" altLang="zh-CN" sz="1200" dirty="0" smtClean="0"/>
                        <a:t>4</a:t>
                      </a:r>
                      <a:endParaRPr lang="zh-CN" altLang="en-US" sz="1200" dirty="0"/>
                    </a:p>
                  </a:txBody>
                  <a:tcPr/>
                </a:tc>
              </a:tr>
              <a:tr h="432048">
                <a:tc>
                  <a:txBody>
                    <a:bodyPr/>
                    <a:lstStyle/>
                    <a:p>
                      <a:r>
                        <a:rPr lang="zh-CN" altLang="en-US" sz="1200" dirty="0" smtClean="0"/>
                        <a:t>主</a:t>
                      </a:r>
                      <a:endParaRPr lang="zh-CN" altLang="en-US" sz="1200" dirty="0"/>
                    </a:p>
                  </a:txBody>
                  <a:tcPr/>
                </a:tc>
                <a:tc>
                  <a:txBody>
                    <a:bodyPr/>
                    <a:lstStyle/>
                    <a:p>
                      <a:r>
                        <a:rPr lang="en-US" altLang="zh-CN" sz="1200" dirty="0" smtClean="0"/>
                        <a:t>S0</a:t>
                      </a:r>
                      <a:endParaRPr lang="zh-CN" altLang="en-US" sz="1200" dirty="0"/>
                    </a:p>
                  </a:txBody>
                  <a:tcPr>
                    <a:solidFill>
                      <a:srgbClr val="00B0F0"/>
                    </a:solidFill>
                  </a:tcPr>
                </a:tc>
              </a:tr>
              <a:tr h="432048">
                <a:tc>
                  <a:txBody>
                    <a:bodyPr/>
                    <a:lstStyle/>
                    <a:p>
                      <a:r>
                        <a:rPr lang="zh-CN" altLang="en-US" sz="1200" dirty="0" smtClean="0"/>
                        <a:t>次</a:t>
                      </a:r>
                      <a:endParaRPr lang="zh-CN" altLang="en-US" sz="1200" dirty="0"/>
                    </a:p>
                  </a:txBody>
                  <a:tcPr/>
                </a:tc>
                <a:tc>
                  <a:txBody>
                    <a:bodyPr/>
                    <a:lstStyle/>
                    <a:p>
                      <a:r>
                        <a:rPr lang="en-US" altLang="zh-CN" sz="1200" dirty="0" smtClean="0"/>
                        <a:t>S2</a:t>
                      </a:r>
                      <a:endParaRPr lang="zh-CN" altLang="en-US" sz="1200" dirty="0"/>
                    </a:p>
                  </a:txBody>
                  <a:tcPr>
                    <a:solidFill>
                      <a:srgbClr val="00B0F0"/>
                    </a:solidFill>
                  </a:tcPr>
                </a:tc>
              </a:tr>
              <a:tr h="432048">
                <a:tc>
                  <a:txBody>
                    <a:bodyPr/>
                    <a:lstStyle/>
                    <a:p>
                      <a:r>
                        <a:rPr lang="zh-CN" altLang="en-US" sz="1200" dirty="0" smtClean="0"/>
                        <a:t>无</a:t>
                      </a:r>
                      <a:endParaRPr lang="zh-CN" altLang="en-US" sz="1200" dirty="0"/>
                    </a:p>
                  </a:txBody>
                  <a:tcPr/>
                </a:tc>
                <a:tc>
                  <a:txBody>
                    <a:bodyPr/>
                    <a:lstStyle/>
                    <a:p>
                      <a:r>
                        <a:rPr lang="en-US" altLang="zh-CN" sz="1200" dirty="0" smtClean="0"/>
                        <a:t>S5</a:t>
                      </a:r>
                      <a:endParaRPr lang="zh-CN" altLang="en-US" sz="1200" dirty="0"/>
                    </a:p>
                  </a:txBody>
                  <a:tcPr>
                    <a:solidFill>
                      <a:srgbClr val="00B0F0"/>
                    </a:solidFill>
                  </a:tcPr>
                </a:tc>
              </a:tr>
            </a:tbl>
          </a:graphicData>
        </a:graphic>
      </p:graphicFrame>
      <p:graphicFrame>
        <p:nvGraphicFramePr>
          <p:cNvPr id="11" name="表格 10"/>
          <p:cNvGraphicFramePr>
            <a:graphicFrameLocks noGrp="1"/>
          </p:cNvGraphicFramePr>
          <p:nvPr/>
        </p:nvGraphicFramePr>
        <p:xfrm>
          <a:off x="7212856" y="3861048"/>
          <a:ext cx="1955800" cy="1728192"/>
        </p:xfrm>
        <a:graphic>
          <a:graphicData uri="http://schemas.openxmlformats.org/drawingml/2006/table">
            <a:tbl>
              <a:tblPr firstRow="1" bandRow="1">
                <a:tableStyleId>{5C22544A-7EE6-4342-B048-85BDC9FD1C3A}</a:tableStyleId>
              </a:tblPr>
              <a:tblGrid>
                <a:gridCol w="391160"/>
                <a:gridCol w="391160"/>
                <a:gridCol w="391160"/>
                <a:gridCol w="391160"/>
                <a:gridCol w="391160"/>
              </a:tblGrid>
              <a:tr h="432048">
                <a:tc>
                  <a:txBody>
                    <a:bodyPr/>
                    <a:lstStyle/>
                    <a:p>
                      <a:r>
                        <a:rPr lang="en-US" altLang="zh-CN" sz="1200" dirty="0" smtClean="0"/>
                        <a:t>S5</a:t>
                      </a:r>
                      <a:endParaRPr lang="zh-CN" altLang="en-US" sz="1200" dirty="0"/>
                    </a:p>
                  </a:txBody>
                  <a:tcPr/>
                </a:tc>
                <a:tc>
                  <a:txBody>
                    <a:bodyPr/>
                    <a:lstStyle/>
                    <a:p>
                      <a:r>
                        <a:rPr lang="en-US" altLang="zh-CN" sz="1200" dirty="0" smtClean="0"/>
                        <a:t>b</a:t>
                      </a:r>
                      <a:endParaRPr lang="zh-CN" altLang="en-US" sz="1200" dirty="0"/>
                    </a:p>
                  </a:txBody>
                  <a:tcPr/>
                </a:tc>
                <a:tc>
                  <a:txBody>
                    <a:bodyPr/>
                    <a:lstStyle/>
                    <a:p>
                      <a:r>
                        <a:rPr lang="en-US" altLang="zh-CN" sz="1200" dirty="0" smtClean="0"/>
                        <a:t>d</a:t>
                      </a:r>
                      <a:endParaRPr lang="zh-CN" altLang="en-US" sz="1200" dirty="0"/>
                    </a:p>
                  </a:txBody>
                  <a:tcPr/>
                </a:tc>
                <a:tc>
                  <a:txBody>
                    <a:bodyPr/>
                    <a:lstStyle/>
                    <a:p>
                      <a:r>
                        <a:rPr lang="en-US" altLang="zh-CN" sz="1200" dirty="0" smtClean="0"/>
                        <a:t>f</a:t>
                      </a:r>
                      <a:endParaRPr lang="zh-CN" altLang="en-US" sz="1200" dirty="0"/>
                    </a:p>
                  </a:txBody>
                  <a:tcPr/>
                </a:tc>
                <a:tc>
                  <a:txBody>
                    <a:bodyPr/>
                    <a:lstStyle/>
                    <a:p>
                      <a:r>
                        <a:rPr lang="en-US" altLang="zh-CN" sz="1200" dirty="0" smtClean="0"/>
                        <a:t>h</a:t>
                      </a:r>
                      <a:endParaRPr lang="zh-CN" altLang="en-US" sz="1200" dirty="0"/>
                    </a:p>
                  </a:txBody>
                  <a:tcPr/>
                </a:tc>
              </a:tr>
              <a:tr h="432048">
                <a:tc>
                  <a:txBody>
                    <a:bodyPr/>
                    <a:lstStyle/>
                    <a:p>
                      <a:r>
                        <a:rPr lang="zh-CN" altLang="en-US" sz="1200" dirty="0" smtClean="0"/>
                        <a:t>主</a:t>
                      </a:r>
                      <a:endParaRPr lang="zh-CN" altLang="en-US" sz="1200" dirty="0"/>
                    </a:p>
                  </a:txBody>
                  <a:tcPr/>
                </a:tc>
                <a:tc>
                  <a:txBody>
                    <a:bodyPr/>
                    <a:lstStyle/>
                    <a:p>
                      <a:r>
                        <a:rPr lang="en-US" altLang="zh-CN" sz="1200" dirty="0" smtClean="0"/>
                        <a:t>S0</a:t>
                      </a:r>
                      <a:endParaRPr lang="zh-CN" altLang="en-US" sz="1200" dirty="0"/>
                    </a:p>
                  </a:txBody>
                  <a:tcPr>
                    <a:solidFill>
                      <a:srgbClr val="FF66CC"/>
                    </a:solidFill>
                  </a:tcPr>
                </a:tc>
                <a:tc>
                  <a:txBody>
                    <a:bodyPr/>
                    <a:lstStyle/>
                    <a:p>
                      <a:r>
                        <a:rPr lang="en-US" altLang="zh-CN" sz="1200" dirty="0" smtClean="0"/>
                        <a:t>S0</a:t>
                      </a:r>
                      <a:endParaRPr lang="zh-CN" altLang="en-US" sz="1200" dirty="0"/>
                    </a:p>
                  </a:txBody>
                  <a:tcPr>
                    <a:solidFill>
                      <a:srgbClr val="FF66CC"/>
                    </a:solidFill>
                  </a:tcPr>
                </a:tc>
                <a:tc>
                  <a:txBody>
                    <a:bodyPr/>
                    <a:lstStyle/>
                    <a:p>
                      <a:r>
                        <a:rPr lang="en-US" altLang="zh-CN" sz="1200" dirty="0" smtClean="0"/>
                        <a:t>S0</a:t>
                      </a:r>
                      <a:endParaRPr lang="zh-CN" altLang="en-US" sz="1200" dirty="0"/>
                    </a:p>
                  </a:txBody>
                  <a:tcPr>
                    <a:solidFill>
                      <a:srgbClr val="FF66CC"/>
                    </a:solidFill>
                  </a:tcPr>
                </a:tc>
                <a:tc>
                  <a:txBody>
                    <a:bodyPr/>
                    <a:lstStyle/>
                    <a:p>
                      <a:r>
                        <a:rPr lang="en-US" altLang="zh-CN" sz="1200" dirty="0" smtClean="0"/>
                        <a:t>S0</a:t>
                      </a:r>
                      <a:endParaRPr lang="zh-CN" altLang="en-US" sz="1200" dirty="0"/>
                    </a:p>
                  </a:txBody>
                  <a:tcPr>
                    <a:solidFill>
                      <a:srgbClr val="FF66CC"/>
                    </a:solidFill>
                  </a:tcPr>
                </a:tc>
              </a:tr>
              <a:tr h="432048">
                <a:tc>
                  <a:txBody>
                    <a:bodyPr/>
                    <a:lstStyle/>
                    <a:p>
                      <a:r>
                        <a:rPr lang="zh-CN" altLang="en-US" sz="1200" dirty="0" smtClean="0"/>
                        <a:t>次</a:t>
                      </a:r>
                      <a:endParaRPr lang="zh-CN" altLang="en-US" sz="1200" dirty="0"/>
                    </a:p>
                  </a:txBody>
                  <a:tcPr/>
                </a:tc>
                <a:tc>
                  <a:txBody>
                    <a:bodyPr/>
                    <a:lstStyle/>
                    <a:p>
                      <a:r>
                        <a:rPr lang="en-US" altLang="zh-CN" sz="1200" dirty="0" smtClean="0"/>
                        <a:t>S0</a:t>
                      </a:r>
                      <a:endParaRPr lang="zh-CN" altLang="en-US" sz="1200" dirty="0"/>
                    </a:p>
                  </a:txBody>
                  <a:tcPr>
                    <a:solidFill>
                      <a:srgbClr val="FF66CC"/>
                    </a:solidFill>
                  </a:tcPr>
                </a:tc>
                <a:tc>
                  <a:txBody>
                    <a:bodyPr/>
                    <a:lstStyle/>
                    <a:p>
                      <a:r>
                        <a:rPr lang="en-US" altLang="zh-CN" sz="1200" dirty="0" smtClean="0"/>
                        <a:t>S0</a:t>
                      </a:r>
                      <a:endParaRPr lang="zh-CN" altLang="en-US" sz="1200" dirty="0"/>
                    </a:p>
                  </a:txBody>
                  <a:tcPr>
                    <a:solidFill>
                      <a:srgbClr val="FF66CC"/>
                    </a:solidFill>
                  </a:tcPr>
                </a:tc>
                <a:tc>
                  <a:txBody>
                    <a:bodyPr/>
                    <a:lstStyle/>
                    <a:p>
                      <a:r>
                        <a:rPr lang="en-US" altLang="zh-CN" sz="1200" dirty="0" smtClean="0"/>
                        <a:t>S0</a:t>
                      </a:r>
                      <a:endParaRPr lang="zh-CN" altLang="en-US" sz="1200" dirty="0"/>
                    </a:p>
                  </a:txBody>
                  <a:tcPr>
                    <a:solidFill>
                      <a:srgbClr val="FF66CC"/>
                    </a:solidFill>
                  </a:tcPr>
                </a:tc>
                <a:tc>
                  <a:txBody>
                    <a:bodyPr/>
                    <a:lstStyle/>
                    <a:p>
                      <a:r>
                        <a:rPr lang="en-US" altLang="zh-CN" sz="1200" dirty="0" smtClean="0"/>
                        <a:t>S0</a:t>
                      </a:r>
                      <a:endParaRPr lang="zh-CN" altLang="en-US" sz="1200" dirty="0"/>
                    </a:p>
                  </a:txBody>
                  <a:tcPr>
                    <a:solidFill>
                      <a:srgbClr val="FF66CC"/>
                    </a:solidFill>
                  </a:tcPr>
                </a:tc>
              </a:tr>
              <a:tr h="432048">
                <a:tc>
                  <a:txBody>
                    <a:bodyPr/>
                    <a:lstStyle/>
                    <a:p>
                      <a:r>
                        <a:rPr lang="zh-CN" altLang="en-US" sz="1200" dirty="0" smtClean="0"/>
                        <a:t>无</a:t>
                      </a:r>
                      <a:endParaRPr lang="zh-CN" altLang="en-US" sz="1200" dirty="0"/>
                    </a:p>
                  </a:txBody>
                  <a:tcPr/>
                </a:tc>
                <a:tc>
                  <a:txBody>
                    <a:bodyPr/>
                    <a:lstStyle/>
                    <a:p>
                      <a:r>
                        <a:rPr lang="en-US" altLang="zh-CN" sz="1200" dirty="0" smtClean="0"/>
                        <a:t>S0</a:t>
                      </a:r>
                      <a:endParaRPr lang="zh-CN" altLang="en-US" sz="1200" dirty="0"/>
                    </a:p>
                  </a:txBody>
                  <a:tcPr>
                    <a:solidFill>
                      <a:srgbClr val="FF66CC"/>
                    </a:solidFill>
                  </a:tcPr>
                </a:tc>
                <a:tc>
                  <a:txBody>
                    <a:bodyPr/>
                    <a:lstStyle/>
                    <a:p>
                      <a:r>
                        <a:rPr lang="en-US" altLang="zh-CN" sz="1200" dirty="0" smtClean="0"/>
                        <a:t>S0</a:t>
                      </a:r>
                      <a:endParaRPr lang="zh-CN" altLang="en-US" sz="1200" dirty="0"/>
                    </a:p>
                  </a:txBody>
                  <a:tcPr>
                    <a:solidFill>
                      <a:srgbClr val="FF66CC"/>
                    </a:solidFill>
                  </a:tcPr>
                </a:tc>
                <a:tc>
                  <a:txBody>
                    <a:bodyPr/>
                    <a:lstStyle/>
                    <a:p>
                      <a:r>
                        <a:rPr lang="en-US" altLang="zh-CN" sz="1200" dirty="0" smtClean="0"/>
                        <a:t>S0</a:t>
                      </a:r>
                      <a:endParaRPr lang="zh-CN" altLang="en-US" sz="1200" dirty="0"/>
                    </a:p>
                  </a:txBody>
                  <a:tcPr>
                    <a:solidFill>
                      <a:srgbClr val="FF66CC"/>
                    </a:solidFill>
                  </a:tcPr>
                </a:tc>
                <a:tc>
                  <a:txBody>
                    <a:bodyPr/>
                    <a:lstStyle/>
                    <a:p>
                      <a:r>
                        <a:rPr lang="en-US" altLang="zh-CN" sz="1200" dirty="0" smtClean="0"/>
                        <a:t>S0</a:t>
                      </a:r>
                      <a:endParaRPr lang="zh-CN" altLang="en-US" sz="1200" dirty="0"/>
                    </a:p>
                  </a:txBody>
                  <a:tcPr>
                    <a:solidFill>
                      <a:srgbClr val="FF66CC"/>
                    </a:solidFill>
                  </a:tcPr>
                </a:tc>
              </a:tr>
            </a:tbl>
          </a:graphicData>
        </a:graphic>
      </p:graphicFrame>
      <p:graphicFrame>
        <p:nvGraphicFramePr>
          <p:cNvPr id="12" name="表格 11"/>
          <p:cNvGraphicFramePr>
            <a:graphicFrameLocks noGrp="1"/>
          </p:cNvGraphicFramePr>
          <p:nvPr/>
        </p:nvGraphicFramePr>
        <p:xfrm>
          <a:off x="1068265" y="3861048"/>
          <a:ext cx="792087" cy="1728192"/>
        </p:xfrm>
        <a:graphic>
          <a:graphicData uri="http://schemas.openxmlformats.org/drawingml/2006/table">
            <a:tbl>
              <a:tblPr firstRow="1" bandRow="1">
                <a:tableStyleId>{5C22544A-7EE6-4342-B048-85BDC9FD1C3A}</a:tableStyleId>
              </a:tblPr>
              <a:tblGrid>
                <a:gridCol w="396043"/>
                <a:gridCol w="396044"/>
              </a:tblGrid>
              <a:tr h="432048">
                <a:tc>
                  <a:txBody>
                    <a:bodyPr/>
                    <a:lstStyle/>
                    <a:p>
                      <a:r>
                        <a:rPr lang="en-US" altLang="zh-CN" sz="1200" dirty="0" smtClean="0"/>
                        <a:t>S1</a:t>
                      </a:r>
                      <a:endParaRPr lang="zh-CN" altLang="en-US" sz="1200" dirty="0"/>
                    </a:p>
                  </a:txBody>
                  <a:tcPr/>
                </a:tc>
                <a:tc>
                  <a:txBody>
                    <a:bodyPr/>
                    <a:lstStyle/>
                    <a:p>
                      <a:r>
                        <a:rPr lang="en-US" altLang="zh-CN" sz="1200" dirty="0" smtClean="0"/>
                        <a:t>0</a:t>
                      </a:r>
                      <a:endParaRPr lang="zh-CN" altLang="en-US" sz="1200" dirty="0"/>
                    </a:p>
                  </a:txBody>
                  <a:tcPr/>
                </a:tc>
              </a:tr>
              <a:tr h="432048">
                <a:tc>
                  <a:txBody>
                    <a:bodyPr/>
                    <a:lstStyle/>
                    <a:p>
                      <a:r>
                        <a:rPr lang="zh-CN" altLang="en-US" sz="1200" dirty="0" smtClean="0"/>
                        <a:t>主</a:t>
                      </a:r>
                      <a:endParaRPr lang="zh-CN" altLang="en-US" sz="1200" dirty="0"/>
                    </a:p>
                  </a:txBody>
                  <a:tcPr/>
                </a:tc>
                <a:tc>
                  <a:txBody>
                    <a:bodyPr/>
                    <a:lstStyle/>
                    <a:p>
                      <a:r>
                        <a:rPr lang="en-US" altLang="zh-CN" sz="1200" dirty="0" smtClean="0"/>
                        <a:t>S2</a:t>
                      </a:r>
                      <a:endParaRPr lang="zh-CN" altLang="en-US" sz="1200" dirty="0"/>
                    </a:p>
                  </a:txBody>
                  <a:tcPr>
                    <a:solidFill>
                      <a:srgbClr val="FFFF00"/>
                    </a:solidFill>
                  </a:tcPr>
                </a:tc>
              </a:tr>
              <a:tr h="432048">
                <a:tc>
                  <a:txBody>
                    <a:bodyPr/>
                    <a:lstStyle/>
                    <a:p>
                      <a:r>
                        <a:rPr lang="zh-CN" altLang="en-US" sz="1200" dirty="0" smtClean="0"/>
                        <a:t>次</a:t>
                      </a:r>
                      <a:endParaRPr lang="zh-CN" altLang="en-US" sz="1200" dirty="0"/>
                    </a:p>
                  </a:txBody>
                  <a:tcPr/>
                </a:tc>
                <a:tc>
                  <a:txBody>
                    <a:bodyPr/>
                    <a:lstStyle/>
                    <a:p>
                      <a:r>
                        <a:rPr lang="en-US" altLang="zh-CN" sz="1200" dirty="0" smtClean="0"/>
                        <a:t>S0</a:t>
                      </a:r>
                      <a:endParaRPr lang="zh-CN" altLang="en-US" sz="1200" dirty="0"/>
                    </a:p>
                  </a:txBody>
                  <a:tcPr>
                    <a:solidFill>
                      <a:srgbClr val="FFFF00"/>
                    </a:solidFill>
                  </a:tcPr>
                </a:tc>
              </a:tr>
              <a:tr h="432048">
                <a:tc>
                  <a:txBody>
                    <a:bodyPr/>
                    <a:lstStyle/>
                    <a:p>
                      <a:r>
                        <a:rPr lang="zh-CN" altLang="en-US" sz="1200" dirty="0" smtClean="0"/>
                        <a:t>无</a:t>
                      </a:r>
                      <a:endParaRPr lang="zh-CN" altLang="en-US" sz="1200" dirty="0"/>
                    </a:p>
                  </a:txBody>
                  <a:tcPr/>
                </a:tc>
                <a:tc>
                  <a:txBody>
                    <a:bodyPr/>
                    <a:lstStyle/>
                    <a:p>
                      <a:r>
                        <a:rPr lang="en-US" altLang="zh-CN" sz="1200" dirty="0" smtClean="0"/>
                        <a:t>S0</a:t>
                      </a:r>
                      <a:endParaRPr lang="zh-CN" altLang="en-US" sz="1200" dirty="0"/>
                    </a:p>
                  </a:txBody>
                  <a:tcPr>
                    <a:solidFill>
                      <a:srgbClr val="FFFF00"/>
                    </a:solidFill>
                  </a:tcPr>
                </a:tc>
              </a:tr>
            </a:tbl>
          </a:graphicData>
        </a:graphic>
      </p:graphicFrame>
      <p:graphicFrame>
        <p:nvGraphicFramePr>
          <p:cNvPr id="5" name="表格 4"/>
          <p:cNvGraphicFramePr>
            <a:graphicFrameLocks noGrp="1"/>
          </p:cNvGraphicFramePr>
          <p:nvPr/>
        </p:nvGraphicFramePr>
        <p:xfrm>
          <a:off x="4650435" y="3861048"/>
          <a:ext cx="1530396" cy="1728192"/>
        </p:xfrm>
        <a:graphic>
          <a:graphicData uri="http://schemas.openxmlformats.org/drawingml/2006/table">
            <a:tbl>
              <a:tblPr firstRow="1" bandRow="1">
                <a:tableStyleId>{5C22544A-7EE6-4342-B048-85BDC9FD1C3A}</a:tableStyleId>
              </a:tblPr>
              <a:tblGrid>
                <a:gridCol w="382599"/>
                <a:gridCol w="382599"/>
                <a:gridCol w="382599"/>
                <a:gridCol w="382599"/>
              </a:tblGrid>
              <a:tr h="432048">
                <a:tc>
                  <a:txBody>
                    <a:bodyPr/>
                    <a:lstStyle/>
                    <a:p>
                      <a:r>
                        <a:rPr lang="en-US" altLang="zh-CN" sz="1200" dirty="0" smtClean="0"/>
                        <a:t>S4</a:t>
                      </a:r>
                      <a:endParaRPr lang="zh-CN" altLang="en-US" sz="1200" dirty="0"/>
                    </a:p>
                  </a:txBody>
                  <a:tcPr/>
                </a:tc>
                <a:tc>
                  <a:txBody>
                    <a:bodyPr/>
                    <a:lstStyle/>
                    <a:p>
                      <a:r>
                        <a:rPr lang="en-US" altLang="zh-CN" sz="1200" dirty="0" smtClean="0"/>
                        <a:t>a</a:t>
                      </a:r>
                      <a:endParaRPr lang="zh-CN" altLang="en-US" sz="1200" dirty="0"/>
                    </a:p>
                  </a:txBody>
                  <a:tcPr/>
                </a:tc>
                <a:tc>
                  <a:txBody>
                    <a:bodyPr/>
                    <a:lstStyle/>
                    <a:p>
                      <a:r>
                        <a:rPr lang="en-US" altLang="zh-CN" sz="1200" dirty="0" smtClean="0"/>
                        <a:t>c</a:t>
                      </a:r>
                      <a:endParaRPr lang="zh-CN" altLang="en-US" sz="1200" dirty="0"/>
                    </a:p>
                  </a:txBody>
                  <a:tcPr/>
                </a:tc>
                <a:tc>
                  <a:txBody>
                    <a:bodyPr/>
                    <a:lstStyle/>
                    <a:p>
                      <a:r>
                        <a:rPr lang="en-US" altLang="zh-CN" sz="1200" dirty="0" smtClean="0"/>
                        <a:t>e</a:t>
                      </a:r>
                      <a:endParaRPr lang="zh-CN" altLang="en-US" sz="1200" dirty="0"/>
                    </a:p>
                  </a:txBody>
                  <a:tcPr/>
                </a:tc>
              </a:tr>
              <a:tr h="432048">
                <a:tc>
                  <a:txBody>
                    <a:bodyPr/>
                    <a:lstStyle/>
                    <a:p>
                      <a:r>
                        <a:rPr lang="zh-CN" altLang="en-US" sz="1200" dirty="0" smtClean="0"/>
                        <a:t>主</a:t>
                      </a:r>
                      <a:endParaRPr lang="zh-CN" altLang="en-US" sz="1200" dirty="0"/>
                    </a:p>
                  </a:txBody>
                  <a:tcPr/>
                </a:tc>
                <a:tc>
                  <a:txBody>
                    <a:bodyPr/>
                    <a:lstStyle/>
                    <a:p>
                      <a:r>
                        <a:rPr lang="en-US" altLang="zh-CN" sz="1200" dirty="0" smtClean="0"/>
                        <a:t>S0</a:t>
                      </a:r>
                      <a:endParaRPr lang="zh-CN" altLang="en-US" sz="1200" dirty="0"/>
                    </a:p>
                  </a:txBody>
                  <a:tcPr>
                    <a:solidFill>
                      <a:srgbClr val="00B050"/>
                    </a:solidFill>
                  </a:tcPr>
                </a:tc>
                <a:tc>
                  <a:txBody>
                    <a:bodyPr/>
                    <a:lstStyle/>
                    <a:p>
                      <a:r>
                        <a:rPr lang="en-US" altLang="zh-CN" sz="1200" dirty="0" smtClean="0"/>
                        <a:t>S0</a:t>
                      </a:r>
                      <a:endParaRPr lang="zh-CN" altLang="en-US" sz="1200" dirty="0"/>
                    </a:p>
                  </a:txBody>
                  <a:tcPr>
                    <a:solidFill>
                      <a:srgbClr val="00B050"/>
                    </a:solidFill>
                  </a:tcPr>
                </a:tc>
                <a:tc>
                  <a:txBody>
                    <a:bodyPr/>
                    <a:lstStyle/>
                    <a:p>
                      <a:r>
                        <a:rPr lang="en-US" altLang="zh-CN" sz="1200" dirty="0" smtClean="0"/>
                        <a:t>S0</a:t>
                      </a:r>
                      <a:endParaRPr lang="zh-CN" altLang="en-US" sz="1200" dirty="0"/>
                    </a:p>
                  </a:txBody>
                  <a:tcPr>
                    <a:solidFill>
                      <a:srgbClr val="FFC000"/>
                    </a:solidFill>
                  </a:tcPr>
                </a:tc>
              </a:tr>
              <a:tr h="432048">
                <a:tc>
                  <a:txBody>
                    <a:bodyPr/>
                    <a:lstStyle/>
                    <a:p>
                      <a:r>
                        <a:rPr lang="zh-CN" altLang="en-US" sz="1200" dirty="0" smtClean="0"/>
                        <a:t>次</a:t>
                      </a:r>
                      <a:endParaRPr lang="zh-CN" altLang="en-US" sz="1200" dirty="0"/>
                    </a:p>
                  </a:txBody>
                  <a:tcPr/>
                </a:tc>
                <a:tc>
                  <a:txBody>
                    <a:bodyPr/>
                    <a:lstStyle/>
                    <a:p>
                      <a:r>
                        <a:rPr lang="en-US" altLang="zh-CN" sz="1200" dirty="0" smtClean="0"/>
                        <a:t>S2</a:t>
                      </a:r>
                      <a:endParaRPr lang="zh-CN" altLang="en-US" sz="1200" dirty="0"/>
                    </a:p>
                  </a:txBody>
                  <a:tcPr>
                    <a:solidFill>
                      <a:srgbClr val="00B050"/>
                    </a:solidFill>
                  </a:tcPr>
                </a:tc>
                <a:tc>
                  <a:txBody>
                    <a:bodyPr/>
                    <a:lstStyle/>
                    <a:p>
                      <a:r>
                        <a:rPr lang="en-US" altLang="zh-CN" sz="1200" dirty="0" smtClean="0"/>
                        <a:t>S2</a:t>
                      </a:r>
                      <a:endParaRPr lang="zh-CN" altLang="en-US" sz="1200" dirty="0"/>
                    </a:p>
                  </a:txBody>
                  <a:tcPr>
                    <a:solidFill>
                      <a:srgbClr val="00B050"/>
                    </a:solidFill>
                  </a:tcPr>
                </a:tc>
                <a:tc>
                  <a:txBody>
                    <a:bodyPr/>
                    <a:lstStyle/>
                    <a:p>
                      <a:r>
                        <a:rPr lang="en-US" altLang="zh-CN" sz="1200" dirty="0" smtClean="0"/>
                        <a:t>S3</a:t>
                      </a:r>
                      <a:endParaRPr lang="zh-CN" altLang="en-US" sz="1200" dirty="0"/>
                    </a:p>
                  </a:txBody>
                  <a:tcPr>
                    <a:solidFill>
                      <a:srgbClr val="FFC000"/>
                    </a:solidFill>
                  </a:tcPr>
                </a:tc>
              </a:tr>
              <a:tr h="432048">
                <a:tc>
                  <a:txBody>
                    <a:bodyPr/>
                    <a:lstStyle/>
                    <a:p>
                      <a:r>
                        <a:rPr lang="zh-CN" altLang="en-US" sz="1200" dirty="0" smtClean="0"/>
                        <a:t>无</a:t>
                      </a:r>
                      <a:endParaRPr lang="zh-CN" altLang="en-US" sz="1200" dirty="0"/>
                    </a:p>
                  </a:txBody>
                  <a:tcPr/>
                </a:tc>
                <a:tc>
                  <a:txBody>
                    <a:bodyPr/>
                    <a:lstStyle/>
                    <a:p>
                      <a:r>
                        <a:rPr lang="en-US" altLang="zh-CN" sz="1200" dirty="0" smtClean="0"/>
                        <a:t>S6</a:t>
                      </a:r>
                      <a:endParaRPr lang="zh-CN" altLang="en-US" sz="1200" dirty="0"/>
                    </a:p>
                  </a:txBody>
                  <a:tcPr>
                    <a:solidFill>
                      <a:srgbClr val="00B050"/>
                    </a:solidFill>
                  </a:tcPr>
                </a:tc>
                <a:tc>
                  <a:txBody>
                    <a:bodyPr/>
                    <a:lstStyle/>
                    <a:p>
                      <a:r>
                        <a:rPr lang="en-US" altLang="zh-CN" sz="1200" dirty="0" smtClean="0"/>
                        <a:t>S6</a:t>
                      </a:r>
                      <a:endParaRPr lang="zh-CN" altLang="en-US" sz="1200" dirty="0"/>
                    </a:p>
                  </a:txBody>
                  <a:tcPr>
                    <a:solidFill>
                      <a:srgbClr val="00B050"/>
                    </a:solidFill>
                  </a:tcPr>
                </a:tc>
                <a:tc>
                  <a:txBody>
                    <a:bodyPr/>
                    <a:lstStyle/>
                    <a:p>
                      <a:r>
                        <a:rPr lang="en-US" altLang="zh-CN" sz="1200" dirty="0" smtClean="0"/>
                        <a:t>S6</a:t>
                      </a:r>
                      <a:endParaRPr lang="zh-CN" altLang="en-US" sz="1200" dirty="0"/>
                    </a:p>
                  </a:txBody>
                  <a:tcPr>
                    <a:solidFill>
                      <a:srgbClr val="FFC000"/>
                    </a:solidFill>
                  </a:tcPr>
                </a:tc>
              </a:tr>
            </a:tbl>
          </a:graphicData>
        </a:graphic>
      </p:graphicFrame>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601198"/>
            <a:ext cx="9144000" cy="2827802"/>
          </a:xfrm>
          <a:prstGeom prst="rect">
            <a:avLst/>
          </a:prstGeom>
        </p:spPr>
      </p:pic>
      <p:graphicFrame>
        <p:nvGraphicFramePr>
          <p:cNvPr id="13" name="表格 12"/>
          <p:cNvGraphicFramePr>
            <a:graphicFrameLocks noGrp="1"/>
          </p:cNvGraphicFramePr>
          <p:nvPr/>
        </p:nvGraphicFramePr>
        <p:xfrm>
          <a:off x="6288333" y="3861048"/>
          <a:ext cx="765420" cy="1728192"/>
        </p:xfrm>
        <a:graphic>
          <a:graphicData uri="http://schemas.openxmlformats.org/drawingml/2006/table">
            <a:tbl>
              <a:tblPr firstRow="1" bandRow="1">
                <a:tableStyleId>{5C22544A-7EE6-4342-B048-85BDC9FD1C3A}</a:tableStyleId>
              </a:tblPr>
              <a:tblGrid>
                <a:gridCol w="382710"/>
                <a:gridCol w="382710"/>
              </a:tblGrid>
              <a:tr h="432048">
                <a:tc>
                  <a:txBody>
                    <a:bodyPr/>
                    <a:lstStyle/>
                    <a:p>
                      <a:r>
                        <a:rPr lang="en-US" altLang="zh-CN" sz="1200" dirty="0" smtClean="0"/>
                        <a:t>S5</a:t>
                      </a:r>
                      <a:endParaRPr lang="zh-CN" altLang="en-US" sz="1200" dirty="0"/>
                    </a:p>
                  </a:txBody>
                  <a:tcPr/>
                </a:tc>
                <a:tc>
                  <a:txBody>
                    <a:bodyPr/>
                    <a:lstStyle/>
                    <a:p>
                      <a:r>
                        <a:rPr lang="en-US" altLang="zh-CN" sz="1200" dirty="0" smtClean="0"/>
                        <a:t>g</a:t>
                      </a:r>
                      <a:endParaRPr lang="zh-CN" altLang="en-US" sz="1200" dirty="0"/>
                    </a:p>
                  </a:txBody>
                  <a:tcPr/>
                </a:tc>
              </a:tr>
              <a:tr h="432048">
                <a:tc>
                  <a:txBody>
                    <a:bodyPr/>
                    <a:lstStyle/>
                    <a:p>
                      <a:r>
                        <a:rPr lang="zh-CN" altLang="en-US" sz="1200" dirty="0" smtClean="0"/>
                        <a:t>主</a:t>
                      </a:r>
                      <a:endParaRPr lang="zh-CN" altLang="en-US" sz="1200" dirty="0"/>
                    </a:p>
                  </a:txBody>
                  <a:tcPr/>
                </a:tc>
                <a:tc>
                  <a:txBody>
                    <a:bodyPr/>
                    <a:lstStyle/>
                    <a:p>
                      <a:r>
                        <a:rPr lang="en-US" altLang="zh-CN" sz="1200" dirty="0" smtClean="0"/>
                        <a:t>S0</a:t>
                      </a:r>
                      <a:endParaRPr lang="zh-CN" altLang="en-US" sz="1200" dirty="0"/>
                    </a:p>
                  </a:txBody>
                  <a:tcPr>
                    <a:solidFill>
                      <a:srgbClr val="00B0F0"/>
                    </a:solidFill>
                  </a:tcPr>
                </a:tc>
              </a:tr>
              <a:tr h="432048">
                <a:tc>
                  <a:txBody>
                    <a:bodyPr/>
                    <a:lstStyle/>
                    <a:p>
                      <a:r>
                        <a:rPr lang="zh-CN" altLang="en-US" sz="1200" dirty="0" smtClean="0"/>
                        <a:t>次</a:t>
                      </a:r>
                      <a:endParaRPr lang="zh-CN" altLang="en-US" sz="1200" dirty="0"/>
                    </a:p>
                  </a:txBody>
                  <a:tcPr/>
                </a:tc>
                <a:tc>
                  <a:txBody>
                    <a:bodyPr/>
                    <a:lstStyle/>
                    <a:p>
                      <a:r>
                        <a:rPr lang="en-US" altLang="zh-CN" sz="1200" dirty="0" smtClean="0"/>
                        <a:t>S0</a:t>
                      </a:r>
                      <a:endParaRPr lang="zh-CN" altLang="en-US" sz="1200" dirty="0"/>
                    </a:p>
                  </a:txBody>
                  <a:tcPr>
                    <a:solidFill>
                      <a:srgbClr val="00B0F0"/>
                    </a:solidFill>
                  </a:tcPr>
                </a:tc>
              </a:tr>
              <a:tr h="432048">
                <a:tc>
                  <a:txBody>
                    <a:bodyPr/>
                    <a:lstStyle/>
                    <a:p>
                      <a:r>
                        <a:rPr lang="zh-CN" altLang="en-US" sz="1200" dirty="0" smtClean="0"/>
                        <a:t>无</a:t>
                      </a:r>
                      <a:endParaRPr lang="zh-CN" altLang="en-US" sz="1200" dirty="0"/>
                    </a:p>
                  </a:txBody>
                  <a:tcPr/>
                </a:tc>
                <a:tc>
                  <a:txBody>
                    <a:bodyPr/>
                    <a:lstStyle/>
                    <a:p>
                      <a:r>
                        <a:rPr lang="en-US" altLang="zh-CN" sz="1200" dirty="0" smtClean="0"/>
                        <a:t>S6</a:t>
                      </a:r>
                      <a:endParaRPr lang="zh-CN" altLang="en-US" sz="1200" dirty="0"/>
                    </a:p>
                  </a:txBody>
                  <a:tcPr>
                    <a:solidFill>
                      <a:srgbClr val="00B0F0"/>
                    </a:solidFill>
                  </a:tcPr>
                </a:tc>
              </a:tr>
            </a:tbl>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3512985"/>
            <a:ext cx="9144000" cy="3124873"/>
          </a:xfrm>
          <a:prstGeom prst="rect">
            <a:avLst/>
          </a:prstGeom>
        </p:spPr>
      </p:pic>
      <p:sp>
        <p:nvSpPr>
          <p:cNvPr id="2" name="标题 1"/>
          <p:cNvSpPr>
            <a:spLocks noGrp="1"/>
          </p:cNvSpPr>
          <p:nvPr>
            <p:ph type="title"/>
          </p:nvPr>
        </p:nvSpPr>
        <p:spPr/>
        <p:txBody>
          <a:bodyPr/>
          <a:lstStyle/>
          <a:p>
            <a:r>
              <a:rPr lang="zh-CN" altLang="en-US" sz="3200" dirty="0" smtClean="0"/>
              <a:t>为了令化简效果更加显著，我们在自动生成的前缀树中加入人类知识</a:t>
            </a:r>
            <a:r>
              <a:rPr lang="en-US" altLang="zh-CN" sz="3200" dirty="0" smtClean="0"/>
              <a:t>……</a:t>
            </a:r>
            <a:endParaRPr lang="zh-CN" altLang="en-US" sz="3200" dirty="0"/>
          </a:p>
        </p:txBody>
      </p:sp>
      <p:sp>
        <p:nvSpPr>
          <p:cNvPr id="4" name="内容占位符 3"/>
          <p:cNvSpPr>
            <a:spLocks noGrp="1"/>
          </p:cNvSpPr>
          <p:nvPr>
            <p:ph idx="1"/>
          </p:nvPr>
        </p:nvSpPr>
        <p:spPr/>
        <p:txBody>
          <a:bodyPr/>
          <a:lstStyle/>
          <a:p>
            <a:r>
              <a:rPr lang="zh-CN" altLang="en-US" sz="2800" dirty="0" smtClean="0"/>
              <a:t>根据人工归纳出的重音规则，我们在状态转移函数中添加</a:t>
            </a:r>
            <a:r>
              <a:rPr lang="en-US" altLang="zh-CN" sz="2800" dirty="0" smtClean="0"/>
              <a:t>(g,   )</a:t>
            </a:r>
            <a:r>
              <a:rPr lang="zh-CN" altLang="en-US" sz="2800" dirty="0" smtClean="0"/>
              <a:t>→</a:t>
            </a:r>
            <a:r>
              <a:rPr lang="en-US" altLang="zh-CN" sz="2800" dirty="0" smtClean="0"/>
              <a:t>4</a:t>
            </a:r>
            <a:r>
              <a:rPr lang="zh-CN" altLang="en-US" sz="2800" dirty="0" smtClean="0"/>
              <a:t>函数，即在状态</a:t>
            </a:r>
            <a:r>
              <a:rPr lang="en-US" altLang="zh-CN" sz="2800" dirty="0" smtClean="0"/>
              <a:t>g</a:t>
            </a:r>
            <a:r>
              <a:rPr lang="zh-CN" altLang="en-US" sz="2800" dirty="0" smtClean="0"/>
              <a:t>下输入次重音音节，机器跳转至状态</a:t>
            </a:r>
            <a:r>
              <a:rPr lang="en-US" altLang="zh-CN" sz="2800" dirty="0" smtClean="0"/>
              <a:t>4</a:t>
            </a:r>
            <a:r>
              <a:rPr lang="zh-CN" altLang="en-US" sz="2800" dirty="0" smtClean="0"/>
              <a:t>。</a:t>
            </a:r>
            <a:endParaRPr lang="zh-CN" altLang="en-US" sz="2800" dirty="0"/>
          </a:p>
        </p:txBody>
      </p:sp>
      <p:pic>
        <p:nvPicPr>
          <p:cNvPr id="7" name="图片 6"/>
          <p:cNvPicPr>
            <a:picLocks noChangeAspect="1"/>
          </p:cNvPicPr>
          <p:nvPr/>
        </p:nvPicPr>
        <p:blipFill>
          <a:blip r:embed="rId2"/>
          <a:stretch>
            <a:fillRect/>
          </a:stretch>
        </p:blipFill>
        <p:spPr>
          <a:xfrm>
            <a:off x="2771800" y="2488704"/>
            <a:ext cx="272398" cy="364377"/>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435092"/>
            <a:ext cx="9144000" cy="3273256"/>
          </a:xfrm>
          <a:prstGeom prst="rect">
            <a:avLst/>
          </a:prstGeom>
        </p:spPr>
      </p:pic>
      <p:sp>
        <p:nvSpPr>
          <p:cNvPr id="3" name="内容占位符 2"/>
          <p:cNvSpPr>
            <a:spLocks noGrp="1"/>
          </p:cNvSpPr>
          <p:nvPr>
            <p:ph idx="1"/>
          </p:nvPr>
        </p:nvSpPr>
        <p:spPr>
          <a:xfrm>
            <a:off x="457200" y="3429000"/>
            <a:ext cx="8229600" cy="2664296"/>
          </a:xfrm>
        </p:spPr>
        <p:txBody>
          <a:bodyPr/>
          <a:lstStyle/>
          <a:p>
            <a:pPr marL="0" indent="0">
              <a:buNone/>
            </a:pPr>
            <a:r>
              <a:rPr lang="zh-CN" altLang="en-US" sz="2200" dirty="0" smtClean="0"/>
              <a:t>设</a:t>
            </a:r>
            <a:r>
              <a:rPr lang="en-US" altLang="zh-CN" sz="2200" dirty="0" smtClean="0"/>
              <a:t>S0={0,1,2,3,4,dec(line)}</a:t>
            </a:r>
            <a:r>
              <a:rPr lang="zh-CN" altLang="en-US" sz="2200" dirty="0" smtClean="0"/>
              <a:t>，</a:t>
            </a:r>
            <a:r>
              <a:rPr lang="en-US" altLang="zh-CN" sz="2200" dirty="0" smtClean="0"/>
              <a:t>S1={</a:t>
            </a:r>
            <a:r>
              <a:rPr lang="en-US" altLang="zh-CN" sz="2200" dirty="0" err="1" smtClean="0"/>
              <a:t>a,b,c,d,e,f,g,h</a:t>
            </a:r>
            <a:r>
              <a:rPr lang="en-US" altLang="zh-CN" sz="2200" dirty="0" smtClean="0"/>
              <a:t>}</a:t>
            </a:r>
            <a:endParaRPr lang="en-US" altLang="zh-CN" sz="2200" dirty="0" smtClean="0"/>
          </a:p>
          <a:p>
            <a:pPr marL="0" indent="0">
              <a:buNone/>
            </a:pPr>
            <a:endParaRPr lang="en-US" altLang="zh-CN" sz="2200" dirty="0" smtClean="0"/>
          </a:p>
          <a:p>
            <a:pPr marL="0" indent="0">
              <a:buNone/>
            </a:pPr>
            <a:endParaRPr lang="en-US" altLang="zh-CN" sz="2200" dirty="0"/>
          </a:p>
          <a:p>
            <a:pPr marL="0" indent="0">
              <a:buNone/>
            </a:pPr>
            <a:endParaRPr lang="en-US" altLang="zh-CN" sz="2200" dirty="0" smtClean="0"/>
          </a:p>
          <a:p>
            <a:pPr marL="0" indent="0">
              <a:buNone/>
            </a:pPr>
            <a:endParaRPr lang="en-US" altLang="zh-CN" sz="2200" dirty="0"/>
          </a:p>
          <a:p>
            <a:pPr marL="0" indent="0">
              <a:buNone/>
            </a:pPr>
            <a:endParaRPr lang="en-US" altLang="zh-CN" sz="2200" dirty="0" smtClean="0"/>
          </a:p>
          <a:p>
            <a:pPr marL="0" indent="0">
              <a:buNone/>
            </a:pPr>
            <a:r>
              <a:rPr lang="zh-CN" altLang="en-US" sz="2200" dirty="0"/>
              <a:t>由此得到新的</a:t>
            </a:r>
            <a:r>
              <a:rPr lang="zh-CN" altLang="en-US" sz="2200" dirty="0" smtClean="0"/>
              <a:t>划分：</a:t>
            </a:r>
            <a:endParaRPr lang="en-US" altLang="zh-CN" sz="2200" dirty="0" smtClean="0"/>
          </a:p>
          <a:p>
            <a:pPr marL="0" indent="0">
              <a:buNone/>
            </a:pPr>
            <a:r>
              <a:rPr lang="en-US" altLang="zh-CN" sz="2200" dirty="0" smtClean="0"/>
              <a:t>S0={0,dec}, S1={1,2,3,4}, S2={</a:t>
            </a:r>
            <a:r>
              <a:rPr lang="en-US" altLang="zh-CN" sz="2200" dirty="0" err="1" smtClean="0"/>
              <a:t>a,c,e,g</a:t>
            </a:r>
            <a:r>
              <a:rPr lang="en-US" altLang="zh-CN" sz="2200" dirty="0" smtClean="0"/>
              <a:t>}, S3={</a:t>
            </a:r>
            <a:r>
              <a:rPr lang="en-US" altLang="zh-CN" sz="2200" dirty="0" err="1" smtClean="0"/>
              <a:t>b,d,f,h</a:t>
            </a:r>
            <a:r>
              <a:rPr lang="en-US" altLang="zh-CN" sz="2200" dirty="0" smtClean="0"/>
              <a:t>}</a:t>
            </a:r>
            <a:endParaRPr lang="en-US" altLang="zh-CN" sz="2200" dirty="0" smtClean="0"/>
          </a:p>
        </p:txBody>
      </p:sp>
      <p:graphicFrame>
        <p:nvGraphicFramePr>
          <p:cNvPr id="6" name="表格 5"/>
          <p:cNvGraphicFramePr>
            <a:graphicFrameLocks noGrp="1"/>
          </p:cNvGraphicFramePr>
          <p:nvPr/>
        </p:nvGraphicFramePr>
        <p:xfrm>
          <a:off x="309940" y="4077072"/>
          <a:ext cx="4186805" cy="1728192"/>
        </p:xfrm>
        <a:graphic>
          <a:graphicData uri="http://schemas.openxmlformats.org/drawingml/2006/table">
            <a:tbl>
              <a:tblPr firstRow="1" bandRow="1">
                <a:tableStyleId>{5C22544A-7EE6-4342-B048-85BDC9FD1C3A}</a:tableStyleId>
              </a:tblPr>
              <a:tblGrid>
                <a:gridCol w="598115"/>
                <a:gridCol w="598115"/>
                <a:gridCol w="598115"/>
                <a:gridCol w="598115"/>
                <a:gridCol w="598115"/>
                <a:gridCol w="598115"/>
                <a:gridCol w="598115"/>
              </a:tblGrid>
              <a:tr h="432048">
                <a:tc>
                  <a:txBody>
                    <a:bodyPr/>
                    <a:lstStyle/>
                    <a:p>
                      <a:r>
                        <a:rPr lang="en-US" altLang="zh-CN" dirty="0" smtClean="0"/>
                        <a:t>S0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2</a:t>
                      </a:r>
                      <a:endParaRPr lang="zh-CN" altLang="en-US" dirty="0"/>
                    </a:p>
                  </a:txBody>
                  <a:tcPr/>
                </a:tc>
                <a:tc>
                  <a:txBody>
                    <a:bodyPr/>
                    <a:lstStyle/>
                    <a:p>
                      <a:r>
                        <a:rPr lang="en-US" altLang="zh-CN" dirty="0" smtClean="0"/>
                        <a:t>3</a:t>
                      </a:r>
                      <a:endParaRPr lang="zh-CN" altLang="en-US" dirty="0"/>
                    </a:p>
                  </a:txBody>
                  <a:tcPr/>
                </a:tc>
                <a:tc>
                  <a:txBody>
                    <a:bodyPr/>
                    <a:lstStyle/>
                    <a:p>
                      <a:r>
                        <a:rPr lang="en-US" altLang="zh-CN" dirty="0" smtClean="0"/>
                        <a:t>4</a:t>
                      </a:r>
                      <a:endParaRPr lang="zh-CN" altLang="en-US" dirty="0"/>
                    </a:p>
                  </a:txBody>
                  <a:tcPr/>
                </a:tc>
                <a:tc>
                  <a:txBody>
                    <a:bodyPr/>
                    <a:lstStyle/>
                    <a:p>
                      <a:r>
                        <a:rPr lang="en-US" altLang="zh-CN" dirty="0" err="1" smtClean="0"/>
                        <a:t>dec</a:t>
                      </a:r>
                      <a:endParaRPr lang="zh-CN" altLang="en-US" dirty="0"/>
                    </a:p>
                  </a:txBody>
                  <a:tcPr/>
                </a:tc>
              </a:tr>
              <a:tr h="432048">
                <a:tc>
                  <a:txBody>
                    <a:bodyPr/>
                    <a:lstStyle/>
                    <a:p>
                      <a:r>
                        <a:rPr lang="zh-CN" altLang="en-US" dirty="0" smtClean="0"/>
                        <a:t>主</a:t>
                      </a:r>
                      <a:endParaRPr lang="zh-CN" altLang="en-US" dirty="0"/>
                    </a:p>
                  </a:txBody>
                  <a:tcPr/>
                </a:tc>
                <a:tc>
                  <a:txBody>
                    <a:bodyPr/>
                    <a:lstStyle/>
                    <a:p>
                      <a:r>
                        <a:rPr lang="en-US" altLang="zh-CN" dirty="0" smtClean="0"/>
                        <a:t>S0</a:t>
                      </a:r>
                      <a:endParaRPr lang="zh-CN" altLang="en-US" dirty="0"/>
                    </a:p>
                  </a:txBody>
                  <a:tcPr>
                    <a:solidFill>
                      <a:srgbClr val="00B0F0"/>
                    </a:solidFill>
                  </a:tcPr>
                </a:tc>
                <a:tc>
                  <a:txBody>
                    <a:bodyPr/>
                    <a:lstStyle/>
                    <a:p>
                      <a:r>
                        <a:rPr lang="en-US" altLang="zh-CN" dirty="0" smtClean="0"/>
                        <a:t>S0</a:t>
                      </a:r>
                      <a:endParaRPr lang="zh-CN" altLang="en-US" dirty="0"/>
                    </a:p>
                  </a:txBody>
                  <a:tcPr>
                    <a:solidFill>
                      <a:srgbClr val="FFFF00"/>
                    </a:solidFill>
                  </a:tcPr>
                </a:tc>
                <a:tc>
                  <a:txBody>
                    <a:bodyPr/>
                    <a:lstStyle/>
                    <a:p>
                      <a:r>
                        <a:rPr lang="en-US" altLang="zh-CN" dirty="0" smtClean="0"/>
                        <a:t>S0</a:t>
                      </a:r>
                      <a:endParaRPr lang="zh-CN" altLang="en-US" dirty="0"/>
                    </a:p>
                  </a:txBody>
                  <a:tcPr>
                    <a:solidFill>
                      <a:srgbClr val="FFFF00"/>
                    </a:solidFill>
                  </a:tcPr>
                </a:tc>
                <a:tc>
                  <a:txBody>
                    <a:bodyPr/>
                    <a:lstStyle/>
                    <a:p>
                      <a:r>
                        <a:rPr lang="en-US" altLang="zh-CN" dirty="0" smtClean="0"/>
                        <a:t>S0</a:t>
                      </a:r>
                      <a:endParaRPr lang="zh-CN" altLang="en-US" dirty="0"/>
                    </a:p>
                  </a:txBody>
                  <a:tcPr>
                    <a:solidFill>
                      <a:srgbClr val="FFFF00"/>
                    </a:solidFill>
                  </a:tcPr>
                </a:tc>
                <a:tc>
                  <a:txBody>
                    <a:bodyPr/>
                    <a:lstStyle/>
                    <a:p>
                      <a:r>
                        <a:rPr lang="en-US" altLang="zh-CN" dirty="0" smtClean="0"/>
                        <a:t>S0</a:t>
                      </a:r>
                      <a:endParaRPr lang="zh-CN" altLang="en-US" dirty="0"/>
                    </a:p>
                  </a:txBody>
                  <a:tcPr>
                    <a:solidFill>
                      <a:srgbClr val="FFFF00"/>
                    </a:solidFill>
                  </a:tcPr>
                </a:tc>
                <a:tc>
                  <a:txBody>
                    <a:bodyPr/>
                    <a:lstStyle/>
                    <a:p>
                      <a:r>
                        <a:rPr lang="en-US" altLang="zh-CN" dirty="0" smtClean="0"/>
                        <a:t>S0</a:t>
                      </a:r>
                      <a:endParaRPr lang="zh-CN" altLang="en-US" dirty="0"/>
                    </a:p>
                  </a:txBody>
                  <a:tcPr>
                    <a:solidFill>
                      <a:srgbClr val="00B0F0"/>
                    </a:solidFill>
                  </a:tcPr>
                </a:tc>
              </a:tr>
              <a:tr h="432048">
                <a:tc>
                  <a:txBody>
                    <a:bodyPr/>
                    <a:lstStyle/>
                    <a:p>
                      <a:r>
                        <a:rPr lang="zh-CN" altLang="en-US" dirty="0" smtClean="0"/>
                        <a:t>次</a:t>
                      </a:r>
                      <a:endParaRPr lang="zh-CN" altLang="en-US" dirty="0"/>
                    </a:p>
                  </a:txBody>
                  <a:tcPr/>
                </a:tc>
                <a:tc>
                  <a:txBody>
                    <a:bodyPr/>
                    <a:lstStyle/>
                    <a:p>
                      <a:r>
                        <a:rPr lang="en-US" altLang="zh-CN" dirty="0" smtClean="0"/>
                        <a:t>S0</a:t>
                      </a:r>
                      <a:endParaRPr lang="zh-CN" altLang="en-US" dirty="0"/>
                    </a:p>
                  </a:txBody>
                  <a:tcPr>
                    <a:solidFill>
                      <a:srgbClr val="00B0F0"/>
                    </a:solidFill>
                  </a:tcPr>
                </a:tc>
                <a:tc>
                  <a:txBody>
                    <a:bodyPr/>
                    <a:lstStyle/>
                    <a:p>
                      <a:r>
                        <a:rPr lang="en-US" altLang="zh-CN" dirty="0" smtClean="0"/>
                        <a:t>S0</a:t>
                      </a:r>
                      <a:endParaRPr lang="zh-CN" altLang="en-US" dirty="0"/>
                    </a:p>
                  </a:txBody>
                  <a:tcPr>
                    <a:solidFill>
                      <a:srgbClr val="FFFF00"/>
                    </a:solidFill>
                  </a:tcPr>
                </a:tc>
                <a:tc>
                  <a:txBody>
                    <a:bodyPr/>
                    <a:lstStyle/>
                    <a:p>
                      <a:r>
                        <a:rPr lang="en-US" altLang="zh-CN" dirty="0" smtClean="0"/>
                        <a:t>S0</a:t>
                      </a:r>
                      <a:endParaRPr lang="zh-CN" altLang="en-US" dirty="0"/>
                    </a:p>
                  </a:txBody>
                  <a:tcPr>
                    <a:solidFill>
                      <a:srgbClr val="FFFF00"/>
                    </a:solidFill>
                  </a:tcPr>
                </a:tc>
                <a:tc>
                  <a:txBody>
                    <a:bodyPr/>
                    <a:lstStyle/>
                    <a:p>
                      <a:r>
                        <a:rPr lang="en-US" altLang="zh-CN" dirty="0" smtClean="0"/>
                        <a:t>S0</a:t>
                      </a:r>
                      <a:endParaRPr lang="zh-CN" altLang="en-US" dirty="0"/>
                    </a:p>
                  </a:txBody>
                  <a:tcPr>
                    <a:solidFill>
                      <a:srgbClr val="FFFF00"/>
                    </a:solidFill>
                  </a:tcPr>
                </a:tc>
                <a:tc>
                  <a:txBody>
                    <a:bodyPr/>
                    <a:lstStyle/>
                    <a:p>
                      <a:r>
                        <a:rPr lang="en-US" altLang="zh-CN" dirty="0" smtClean="0"/>
                        <a:t>S0</a:t>
                      </a:r>
                      <a:endParaRPr lang="zh-CN" altLang="en-US" dirty="0"/>
                    </a:p>
                  </a:txBody>
                  <a:tcPr>
                    <a:solidFill>
                      <a:srgbClr val="FFFF00"/>
                    </a:solidFill>
                  </a:tcPr>
                </a:tc>
                <a:tc>
                  <a:txBody>
                    <a:bodyPr/>
                    <a:lstStyle/>
                    <a:p>
                      <a:r>
                        <a:rPr lang="en-US" altLang="zh-CN" dirty="0" smtClean="0"/>
                        <a:t>S0</a:t>
                      </a:r>
                      <a:endParaRPr lang="zh-CN" altLang="en-US" dirty="0"/>
                    </a:p>
                  </a:txBody>
                  <a:tcPr>
                    <a:solidFill>
                      <a:srgbClr val="00B0F0"/>
                    </a:solidFill>
                  </a:tcPr>
                </a:tc>
              </a:tr>
              <a:tr h="432048">
                <a:tc>
                  <a:txBody>
                    <a:bodyPr/>
                    <a:lstStyle/>
                    <a:p>
                      <a:r>
                        <a:rPr lang="zh-CN" altLang="en-US" dirty="0" smtClean="0"/>
                        <a:t>无</a:t>
                      </a:r>
                      <a:endParaRPr lang="zh-CN" altLang="en-US" dirty="0"/>
                    </a:p>
                  </a:txBody>
                  <a:tcPr/>
                </a:tc>
                <a:tc>
                  <a:txBody>
                    <a:bodyPr/>
                    <a:lstStyle/>
                    <a:p>
                      <a:r>
                        <a:rPr lang="en-US" altLang="zh-CN" dirty="0" smtClean="0"/>
                        <a:t>S0</a:t>
                      </a:r>
                      <a:endParaRPr lang="zh-CN" altLang="en-US" dirty="0"/>
                    </a:p>
                  </a:txBody>
                  <a:tcPr>
                    <a:solidFill>
                      <a:srgbClr val="00B0F0"/>
                    </a:solidFill>
                  </a:tcPr>
                </a:tc>
                <a:tc>
                  <a:txBody>
                    <a:bodyPr/>
                    <a:lstStyle/>
                    <a:p>
                      <a:r>
                        <a:rPr lang="en-US" altLang="zh-CN" dirty="0" smtClean="0"/>
                        <a:t>S1</a:t>
                      </a:r>
                      <a:endParaRPr lang="zh-CN" altLang="en-US" dirty="0"/>
                    </a:p>
                  </a:txBody>
                  <a:tcPr>
                    <a:solidFill>
                      <a:srgbClr val="FFFF00"/>
                    </a:solidFill>
                  </a:tcPr>
                </a:tc>
                <a:tc>
                  <a:txBody>
                    <a:bodyPr/>
                    <a:lstStyle/>
                    <a:p>
                      <a:r>
                        <a:rPr lang="en-US" altLang="zh-CN" dirty="0" smtClean="0"/>
                        <a:t>S1</a:t>
                      </a:r>
                      <a:endParaRPr lang="zh-CN" altLang="en-US" dirty="0"/>
                    </a:p>
                  </a:txBody>
                  <a:tcPr>
                    <a:solidFill>
                      <a:srgbClr val="FFFF00"/>
                    </a:solidFill>
                  </a:tcPr>
                </a:tc>
                <a:tc>
                  <a:txBody>
                    <a:bodyPr/>
                    <a:lstStyle/>
                    <a:p>
                      <a:r>
                        <a:rPr lang="en-US" altLang="zh-CN" dirty="0" smtClean="0"/>
                        <a:t>S1</a:t>
                      </a:r>
                      <a:endParaRPr lang="zh-CN" altLang="en-US" dirty="0"/>
                    </a:p>
                  </a:txBody>
                  <a:tcPr>
                    <a:solidFill>
                      <a:srgbClr val="FFFF00"/>
                    </a:solidFill>
                  </a:tcPr>
                </a:tc>
                <a:tc>
                  <a:txBody>
                    <a:bodyPr/>
                    <a:lstStyle/>
                    <a:p>
                      <a:r>
                        <a:rPr lang="en-US" altLang="zh-CN" dirty="0" smtClean="0"/>
                        <a:t>S1</a:t>
                      </a:r>
                      <a:endParaRPr lang="zh-CN" altLang="en-US" dirty="0"/>
                    </a:p>
                  </a:txBody>
                  <a:tcPr>
                    <a:solidFill>
                      <a:srgbClr val="FFFF00"/>
                    </a:solidFill>
                  </a:tcPr>
                </a:tc>
                <a:tc>
                  <a:txBody>
                    <a:bodyPr/>
                    <a:lstStyle/>
                    <a:p>
                      <a:r>
                        <a:rPr lang="en-US" altLang="zh-CN" dirty="0" smtClean="0"/>
                        <a:t>S0</a:t>
                      </a:r>
                      <a:endParaRPr lang="zh-CN" altLang="en-US" dirty="0"/>
                    </a:p>
                  </a:txBody>
                  <a:tcPr>
                    <a:solidFill>
                      <a:srgbClr val="00B0F0"/>
                    </a:solidFill>
                  </a:tcPr>
                </a:tc>
              </a:tr>
            </a:tbl>
          </a:graphicData>
        </a:graphic>
      </p:graphicFrame>
      <p:graphicFrame>
        <p:nvGraphicFramePr>
          <p:cNvPr id="7" name="表格 6"/>
          <p:cNvGraphicFramePr>
            <a:graphicFrameLocks noGrp="1"/>
          </p:cNvGraphicFramePr>
          <p:nvPr/>
        </p:nvGraphicFramePr>
        <p:xfrm>
          <a:off x="4644005" y="4077072"/>
          <a:ext cx="4186809" cy="1728192"/>
        </p:xfrm>
        <a:graphic>
          <a:graphicData uri="http://schemas.openxmlformats.org/drawingml/2006/table">
            <a:tbl>
              <a:tblPr firstRow="1" bandRow="1">
                <a:tableStyleId>{5C22544A-7EE6-4342-B048-85BDC9FD1C3A}</a:tableStyleId>
              </a:tblPr>
              <a:tblGrid>
                <a:gridCol w="465201"/>
                <a:gridCol w="465201"/>
                <a:gridCol w="465201"/>
                <a:gridCol w="465201"/>
                <a:gridCol w="465201"/>
                <a:gridCol w="465201"/>
                <a:gridCol w="465201"/>
                <a:gridCol w="465201"/>
                <a:gridCol w="465201"/>
              </a:tblGrid>
              <a:tr h="432048">
                <a:tc>
                  <a:txBody>
                    <a:bodyPr/>
                    <a:lstStyle/>
                    <a:p>
                      <a:r>
                        <a:rPr lang="en-US" altLang="zh-CN" dirty="0" smtClean="0"/>
                        <a:t>S1</a:t>
                      </a:r>
                      <a:endParaRPr lang="zh-CN" altLang="en-US" dirty="0"/>
                    </a:p>
                  </a:txBody>
                  <a:tcPr/>
                </a:tc>
                <a:tc>
                  <a:txBody>
                    <a:bodyPr/>
                    <a:lstStyle/>
                    <a:p>
                      <a:r>
                        <a:rPr lang="en-US" altLang="zh-CN" dirty="0" smtClean="0"/>
                        <a:t>a</a:t>
                      </a:r>
                      <a:endParaRPr lang="zh-CN" altLang="en-US" dirty="0"/>
                    </a:p>
                  </a:txBody>
                  <a:tcPr/>
                </a:tc>
                <a:tc>
                  <a:txBody>
                    <a:bodyPr/>
                    <a:lstStyle/>
                    <a:p>
                      <a:r>
                        <a:rPr lang="en-US" altLang="zh-CN" dirty="0" smtClean="0"/>
                        <a:t>b</a:t>
                      </a:r>
                      <a:endParaRPr lang="zh-CN" altLang="en-US" dirty="0"/>
                    </a:p>
                  </a:txBody>
                  <a:tcPr/>
                </a:tc>
                <a:tc>
                  <a:txBody>
                    <a:bodyPr/>
                    <a:lstStyle/>
                    <a:p>
                      <a:r>
                        <a:rPr lang="en-US" altLang="zh-CN" dirty="0" smtClean="0"/>
                        <a:t>c</a:t>
                      </a:r>
                      <a:endParaRPr lang="zh-CN" altLang="en-US" dirty="0"/>
                    </a:p>
                  </a:txBody>
                  <a:tcPr/>
                </a:tc>
                <a:tc>
                  <a:txBody>
                    <a:bodyPr/>
                    <a:lstStyle/>
                    <a:p>
                      <a:r>
                        <a:rPr lang="en-US" altLang="zh-CN" dirty="0" smtClean="0"/>
                        <a:t>d</a:t>
                      </a:r>
                      <a:endParaRPr lang="zh-CN" altLang="en-US" dirty="0"/>
                    </a:p>
                  </a:txBody>
                  <a:tcPr/>
                </a:tc>
                <a:tc>
                  <a:txBody>
                    <a:bodyPr/>
                    <a:lstStyle/>
                    <a:p>
                      <a:r>
                        <a:rPr lang="en-US" altLang="zh-CN" dirty="0" smtClean="0"/>
                        <a:t>e</a:t>
                      </a:r>
                      <a:endParaRPr lang="zh-CN" altLang="en-US" dirty="0"/>
                    </a:p>
                  </a:txBody>
                  <a:tcPr/>
                </a:tc>
                <a:tc>
                  <a:txBody>
                    <a:bodyPr/>
                    <a:lstStyle/>
                    <a:p>
                      <a:r>
                        <a:rPr lang="en-US" altLang="zh-CN" dirty="0" smtClean="0"/>
                        <a:t>f</a:t>
                      </a:r>
                      <a:endParaRPr lang="zh-CN" altLang="en-US" dirty="0"/>
                    </a:p>
                  </a:txBody>
                  <a:tcPr/>
                </a:tc>
                <a:tc>
                  <a:txBody>
                    <a:bodyPr/>
                    <a:lstStyle/>
                    <a:p>
                      <a:r>
                        <a:rPr lang="en-US" altLang="zh-CN" dirty="0" smtClean="0"/>
                        <a:t>g</a:t>
                      </a:r>
                      <a:endParaRPr lang="zh-CN" altLang="en-US" dirty="0"/>
                    </a:p>
                  </a:txBody>
                  <a:tcPr/>
                </a:tc>
                <a:tc>
                  <a:txBody>
                    <a:bodyPr/>
                    <a:lstStyle/>
                    <a:p>
                      <a:r>
                        <a:rPr lang="en-US" altLang="zh-CN" dirty="0" smtClean="0"/>
                        <a:t>h</a:t>
                      </a:r>
                      <a:endParaRPr lang="zh-CN" altLang="en-US" dirty="0"/>
                    </a:p>
                  </a:txBody>
                  <a:tcPr/>
                </a:tc>
              </a:tr>
              <a:tr h="432048">
                <a:tc>
                  <a:txBody>
                    <a:bodyPr/>
                    <a:lstStyle/>
                    <a:p>
                      <a:r>
                        <a:rPr lang="zh-CN" altLang="en-US" dirty="0" smtClean="0"/>
                        <a:t>主</a:t>
                      </a:r>
                      <a:endParaRPr lang="zh-CN" altLang="en-US" dirty="0"/>
                    </a:p>
                  </a:txBody>
                  <a:tcPr/>
                </a:tc>
                <a:tc>
                  <a:txBody>
                    <a:bodyPr/>
                    <a:lstStyle/>
                    <a:p>
                      <a:r>
                        <a:rPr lang="en-US" altLang="zh-CN" dirty="0" smtClean="0"/>
                        <a:t>S0</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S0</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S0</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S0</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92D050"/>
                    </a:solidFill>
                  </a:tcPr>
                </a:tc>
              </a:tr>
              <a:tr h="432048">
                <a:tc>
                  <a:txBody>
                    <a:bodyPr/>
                    <a:lstStyle/>
                    <a:p>
                      <a:r>
                        <a:rPr lang="zh-CN" altLang="en-US" dirty="0" smtClean="0"/>
                        <a:t>次</a:t>
                      </a:r>
                      <a:endParaRPr lang="zh-CN" altLang="en-US" dirty="0"/>
                    </a:p>
                  </a:txBody>
                  <a:tcPr/>
                </a:tc>
                <a:tc>
                  <a:txBody>
                    <a:bodyPr/>
                    <a:lstStyle/>
                    <a:p>
                      <a:r>
                        <a:rPr lang="en-US" altLang="zh-CN" dirty="0" smtClean="0"/>
                        <a:t>S0</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S0</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S0</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S0</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92D050"/>
                    </a:solidFill>
                  </a:tcPr>
                </a:tc>
              </a:tr>
              <a:tr h="432048">
                <a:tc>
                  <a:txBody>
                    <a:bodyPr/>
                    <a:lstStyle/>
                    <a:p>
                      <a:r>
                        <a:rPr lang="zh-CN" altLang="en-US" dirty="0" smtClean="0"/>
                        <a:t>无</a:t>
                      </a:r>
                      <a:endParaRPr lang="zh-CN" altLang="en-US" dirty="0"/>
                    </a:p>
                  </a:txBody>
                  <a:tcPr/>
                </a:tc>
                <a:tc>
                  <a:txBody>
                    <a:bodyPr/>
                    <a:lstStyle/>
                    <a:p>
                      <a:r>
                        <a:rPr lang="en-US" altLang="zh-CN" dirty="0" smtClean="0"/>
                        <a:t>S1</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S1</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S1</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S1</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92D050"/>
                    </a:solidFill>
                  </a:tcPr>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088118" cy="3477110"/>
          </a:xfrm>
          <a:prstGeom prst="rect">
            <a:avLst/>
          </a:prstGeom>
        </p:spPr>
      </p:pic>
      <p:sp>
        <p:nvSpPr>
          <p:cNvPr id="3" name="内容占位符 2"/>
          <p:cNvSpPr>
            <a:spLocks noGrp="1"/>
          </p:cNvSpPr>
          <p:nvPr>
            <p:ph idx="1"/>
          </p:nvPr>
        </p:nvSpPr>
        <p:spPr>
          <a:xfrm>
            <a:off x="429259" y="3611403"/>
            <a:ext cx="8229600" cy="2664296"/>
          </a:xfrm>
        </p:spPr>
        <p:txBody>
          <a:bodyPr/>
          <a:lstStyle/>
          <a:p>
            <a:pPr marL="0" indent="0">
              <a:buNone/>
            </a:pPr>
            <a:r>
              <a:rPr lang="en-US" altLang="zh-CN" sz="2200" dirty="0"/>
              <a:t>S0={0,dec}, S1={1,2,3,4}, S2={</a:t>
            </a:r>
            <a:r>
              <a:rPr lang="en-US" altLang="zh-CN" sz="2200" dirty="0" err="1"/>
              <a:t>a,c,e,g</a:t>
            </a:r>
            <a:r>
              <a:rPr lang="en-US" altLang="zh-CN" sz="2200" dirty="0"/>
              <a:t>}, S3={</a:t>
            </a:r>
            <a:r>
              <a:rPr lang="en-US" altLang="zh-CN" sz="2200" dirty="0" err="1"/>
              <a:t>b,d,f,h</a:t>
            </a:r>
            <a:r>
              <a:rPr lang="en-US" altLang="zh-CN" sz="2200" dirty="0"/>
              <a:t>}</a:t>
            </a:r>
            <a:endParaRPr lang="en-US" altLang="zh-CN" sz="2200" dirty="0"/>
          </a:p>
          <a:p>
            <a:pPr marL="0" indent="0">
              <a:buNone/>
            </a:pPr>
            <a:endParaRPr lang="en-US" altLang="zh-CN" sz="2200" dirty="0" smtClean="0"/>
          </a:p>
          <a:p>
            <a:pPr marL="0" indent="0">
              <a:buNone/>
            </a:pPr>
            <a:endParaRPr lang="en-US" altLang="zh-CN" sz="2200" dirty="0"/>
          </a:p>
          <a:p>
            <a:pPr marL="0" indent="0">
              <a:buNone/>
            </a:pPr>
            <a:endParaRPr lang="en-US" altLang="zh-CN" sz="2200" dirty="0" smtClean="0"/>
          </a:p>
          <a:p>
            <a:pPr marL="0" indent="0">
              <a:buNone/>
            </a:pPr>
            <a:endParaRPr lang="en-US" altLang="zh-CN" sz="2200" dirty="0"/>
          </a:p>
          <a:p>
            <a:pPr marL="0" indent="0">
              <a:buNone/>
            </a:pPr>
            <a:endParaRPr lang="en-US" altLang="zh-CN" sz="2200" dirty="0" smtClean="0"/>
          </a:p>
          <a:p>
            <a:pPr marL="0" indent="0">
              <a:buNone/>
            </a:pPr>
            <a:r>
              <a:rPr lang="zh-CN" altLang="en-US" sz="2200" dirty="0"/>
              <a:t>由此得到新的划分：</a:t>
            </a:r>
            <a:endParaRPr lang="en-US" altLang="zh-CN" sz="2200" dirty="0"/>
          </a:p>
          <a:p>
            <a:pPr marL="0" indent="0">
              <a:buNone/>
            </a:pPr>
            <a:r>
              <a:rPr lang="en-US" altLang="zh-CN" sz="2200" dirty="0"/>
              <a:t>S0</a:t>
            </a:r>
            <a:r>
              <a:rPr lang="en-US" altLang="zh-CN" sz="2200" dirty="0" smtClean="0"/>
              <a:t>={</a:t>
            </a:r>
            <a:r>
              <a:rPr lang="en-US" altLang="zh-CN" sz="2200" dirty="0" err="1" smtClean="0"/>
              <a:t>dec</a:t>
            </a:r>
            <a:r>
              <a:rPr lang="en-US" altLang="zh-CN" sz="2200" dirty="0" smtClean="0"/>
              <a:t>}, </a:t>
            </a:r>
            <a:r>
              <a:rPr lang="en-US" altLang="zh-CN" sz="2200" dirty="0"/>
              <a:t>S1</a:t>
            </a:r>
            <a:r>
              <a:rPr lang="en-US" altLang="zh-CN" sz="2200" dirty="0" smtClean="0"/>
              <a:t>={</a:t>
            </a:r>
            <a:r>
              <a:rPr lang="en-US" altLang="zh-CN" sz="2200" dirty="0"/>
              <a:t>0</a:t>
            </a:r>
            <a:r>
              <a:rPr lang="en-US" altLang="zh-CN" sz="2200" dirty="0" smtClean="0"/>
              <a:t>}, </a:t>
            </a:r>
            <a:r>
              <a:rPr lang="en-US" altLang="zh-CN" sz="2200" dirty="0"/>
              <a:t>S2</a:t>
            </a:r>
            <a:r>
              <a:rPr lang="en-US" altLang="zh-CN" sz="2200" dirty="0" smtClean="0"/>
              <a:t>={</a:t>
            </a:r>
            <a:r>
              <a:rPr lang="en-US" altLang="zh-CN" sz="2200" dirty="0"/>
              <a:t>1,2,3,4</a:t>
            </a:r>
            <a:r>
              <a:rPr lang="en-US" altLang="zh-CN" sz="2200" dirty="0" smtClean="0"/>
              <a:t>}, </a:t>
            </a:r>
            <a:r>
              <a:rPr lang="en-US" altLang="zh-CN" sz="2200" dirty="0"/>
              <a:t>S3</a:t>
            </a:r>
            <a:r>
              <a:rPr lang="en-US" altLang="zh-CN" sz="2200" dirty="0" smtClean="0"/>
              <a:t>={</a:t>
            </a:r>
            <a:r>
              <a:rPr lang="en-US" altLang="zh-CN" sz="2200" dirty="0" err="1"/>
              <a:t>a,c,e,g</a:t>
            </a:r>
            <a:r>
              <a:rPr lang="en-US" altLang="zh-CN" sz="2200" dirty="0" smtClean="0"/>
              <a:t>}, S4={</a:t>
            </a:r>
            <a:r>
              <a:rPr lang="en-US" altLang="zh-CN" sz="2200" dirty="0" err="1"/>
              <a:t>b,d,f,h</a:t>
            </a:r>
            <a:r>
              <a:rPr lang="en-US" altLang="zh-CN" sz="2200" dirty="0" smtClean="0"/>
              <a:t>}</a:t>
            </a:r>
            <a:endParaRPr lang="en-US" altLang="zh-CN" sz="2200" dirty="0"/>
          </a:p>
        </p:txBody>
      </p:sp>
      <p:graphicFrame>
        <p:nvGraphicFramePr>
          <p:cNvPr id="8" name="表格 7"/>
          <p:cNvGraphicFramePr>
            <a:graphicFrameLocks noGrp="1"/>
          </p:cNvGraphicFramePr>
          <p:nvPr/>
        </p:nvGraphicFramePr>
        <p:xfrm>
          <a:off x="70508" y="4079455"/>
          <a:ext cx="1781697" cy="1728192"/>
        </p:xfrm>
        <a:graphic>
          <a:graphicData uri="http://schemas.openxmlformats.org/drawingml/2006/table">
            <a:tbl>
              <a:tblPr firstRow="1" bandRow="1">
                <a:tableStyleId>{5C22544A-7EE6-4342-B048-85BDC9FD1C3A}</a:tableStyleId>
              </a:tblPr>
              <a:tblGrid>
                <a:gridCol w="593899"/>
                <a:gridCol w="593899"/>
                <a:gridCol w="593899"/>
              </a:tblGrid>
              <a:tr h="432048">
                <a:tc>
                  <a:txBody>
                    <a:bodyPr/>
                    <a:lstStyle/>
                    <a:p>
                      <a:r>
                        <a:rPr lang="en-US" altLang="zh-CN" dirty="0" smtClean="0"/>
                        <a:t>S0</a:t>
                      </a:r>
                      <a:endParaRPr lang="zh-CN" altLang="en-US" dirty="0"/>
                    </a:p>
                  </a:txBody>
                  <a:tcPr/>
                </a:tc>
                <a:tc>
                  <a:txBody>
                    <a:bodyPr/>
                    <a:lstStyle/>
                    <a:p>
                      <a:r>
                        <a:rPr lang="en-US" altLang="zh-CN" dirty="0" smtClean="0"/>
                        <a:t>0</a:t>
                      </a:r>
                      <a:endParaRPr lang="zh-CN" altLang="en-US" dirty="0"/>
                    </a:p>
                  </a:txBody>
                  <a:tcPr/>
                </a:tc>
                <a:tc>
                  <a:txBody>
                    <a:bodyPr/>
                    <a:lstStyle/>
                    <a:p>
                      <a:r>
                        <a:rPr lang="en-US" altLang="zh-CN" dirty="0" err="1" smtClean="0"/>
                        <a:t>dec</a:t>
                      </a:r>
                      <a:endParaRPr lang="zh-CN" altLang="en-US" dirty="0"/>
                    </a:p>
                  </a:txBody>
                  <a:tcPr/>
                </a:tc>
              </a:tr>
              <a:tr h="432048">
                <a:tc>
                  <a:txBody>
                    <a:bodyPr/>
                    <a:lstStyle/>
                    <a:p>
                      <a:r>
                        <a:rPr lang="zh-CN" altLang="en-US" dirty="0" smtClean="0"/>
                        <a:t>主</a:t>
                      </a:r>
                      <a:endParaRPr lang="zh-CN" altLang="en-US" dirty="0"/>
                    </a:p>
                  </a:txBody>
                  <a:tcPr/>
                </a:tc>
                <a:tc>
                  <a:txBody>
                    <a:bodyPr/>
                    <a:lstStyle/>
                    <a:p>
                      <a:r>
                        <a:rPr lang="en-US" altLang="zh-CN" dirty="0" smtClean="0"/>
                        <a:t>S1</a:t>
                      </a:r>
                      <a:endParaRPr lang="zh-CN" altLang="en-US" dirty="0"/>
                    </a:p>
                  </a:txBody>
                  <a:tcPr>
                    <a:solidFill>
                      <a:srgbClr val="00FFCC"/>
                    </a:solidFill>
                  </a:tcPr>
                </a:tc>
                <a:tc>
                  <a:txBody>
                    <a:bodyPr/>
                    <a:lstStyle/>
                    <a:p>
                      <a:r>
                        <a:rPr lang="en-US" altLang="zh-CN" dirty="0" smtClean="0"/>
                        <a:t>S0</a:t>
                      </a:r>
                      <a:endParaRPr lang="zh-CN" altLang="en-US" dirty="0"/>
                    </a:p>
                  </a:txBody>
                  <a:tcPr>
                    <a:solidFill>
                      <a:srgbClr val="FF66CC"/>
                    </a:solidFill>
                  </a:tcPr>
                </a:tc>
              </a:tr>
              <a:tr h="432048">
                <a:tc>
                  <a:txBody>
                    <a:bodyPr/>
                    <a:lstStyle/>
                    <a:p>
                      <a:r>
                        <a:rPr lang="zh-CN" altLang="en-US" dirty="0" smtClean="0"/>
                        <a:t>次</a:t>
                      </a:r>
                      <a:endParaRPr lang="zh-CN" altLang="en-US" dirty="0"/>
                    </a:p>
                  </a:txBody>
                  <a:tcPr/>
                </a:tc>
                <a:tc>
                  <a:txBody>
                    <a:bodyPr/>
                    <a:lstStyle/>
                    <a:p>
                      <a:r>
                        <a:rPr lang="en-US" altLang="zh-CN" dirty="0" smtClean="0"/>
                        <a:t>S0</a:t>
                      </a:r>
                      <a:endParaRPr lang="zh-CN" altLang="en-US" dirty="0"/>
                    </a:p>
                  </a:txBody>
                  <a:tcPr>
                    <a:solidFill>
                      <a:srgbClr val="00FFCC"/>
                    </a:solidFill>
                  </a:tcPr>
                </a:tc>
                <a:tc>
                  <a:txBody>
                    <a:bodyPr/>
                    <a:lstStyle/>
                    <a:p>
                      <a:r>
                        <a:rPr lang="en-US" altLang="zh-CN" dirty="0" smtClean="0"/>
                        <a:t>S0</a:t>
                      </a:r>
                      <a:endParaRPr lang="zh-CN" altLang="en-US" dirty="0"/>
                    </a:p>
                  </a:txBody>
                  <a:tcPr>
                    <a:solidFill>
                      <a:srgbClr val="FF66CC"/>
                    </a:solidFill>
                  </a:tcPr>
                </a:tc>
              </a:tr>
              <a:tr h="432048">
                <a:tc>
                  <a:txBody>
                    <a:bodyPr/>
                    <a:lstStyle/>
                    <a:p>
                      <a:r>
                        <a:rPr lang="zh-CN" altLang="en-US" dirty="0" smtClean="0"/>
                        <a:t>无</a:t>
                      </a:r>
                      <a:endParaRPr lang="zh-CN" altLang="en-US" dirty="0"/>
                    </a:p>
                  </a:txBody>
                  <a:tcPr/>
                </a:tc>
                <a:tc>
                  <a:txBody>
                    <a:bodyPr/>
                    <a:lstStyle/>
                    <a:p>
                      <a:r>
                        <a:rPr lang="en-US" altLang="zh-CN" dirty="0" smtClean="0"/>
                        <a:t>S0</a:t>
                      </a:r>
                      <a:endParaRPr lang="zh-CN" altLang="en-US" dirty="0"/>
                    </a:p>
                  </a:txBody>
                  <a:tcPr>
                    <a:solidFill>
                      <a:srgbClr val="00FFCC"/>
                    </a:solidFill>
                  </a:tcPr>
                </a:tc>
                <a:tc>
                  <a:txBody>
                    <a:bodyPr/>
                    <a:lstStyle/>
                    <a:p>
                      <a:r>
                        <a:rPr lang="en-US" altLang="zh-CN" dirty="0" smtClean="0"/>
                        <a:t>S0</a:t>
                      </a:r>
                      <a:endParaRPr lang="zh-CN" altLang="en-US" dirty="0"/>
                    </a:p>
                  </a:txBody>
                  <a:tcPr>
                    <a:solidFill>
                      <a:srgbClr val="FF66CC"/>
                    </a:solidFill>
                  </a:tcPr>
                </a:tc>
              </a:tr>
            </a:tbl>
          </a:graphicData>
        </a:graphic>
      </p:graphicFrame>
      <p:graphicFrame>
        <p:nvGraphicFramePr>
          <p:cNvPr id="9" name="表格 8"/>
          <p:cNvGraphicFramePr>
            <a:graphicFrameLocks noGrp="1"/>
          </p:cNvGraphicFramePr>
          <p:nvPr/>
        </p:nvGraphicFramePr>
        <p:xfrm>
          <a:off x="1884637" y="4079455"/>
          <a:ext cx="2376265" cy="1728192"/>
        </p:xfrm>
        <a:graphic>
          <a:graphicData uri="http://schemas.openxmlformats.org/drawingml/2006/table">
            <a:tbl>
              <a:tblPr firstRow="1" bandRow="1">
                <a:tableStyleId>{5C22544A-7EE6-4342-B048-85BDC9FD1C3A}</a:tableStyleId>
              </a:tblPr>
              <a:tblGrid>
                <a:gridCol w="475253"/>
                <a:gridCol w="475253"/>
                <a:gridCol w="475253"/>
                <a:gridCol w="475253"/>
                <a:gridCol w="475253"/>
              </a:tblGrid>
              <a:tr h="432048">
                <a:tc>
                  <a:txBody>
                    <a:bodyPr/>
                    <a:lstStyle/>
                    <a:p>
                      <a:r>
                        <a:rPr lang="en-US" altLang="zh-CN" dirty="0" smtClean="0"/>
                        <a:t>S1</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2</a:t>
                      </a:r>
                      <a:endParaRPr lang="zh-CN" altLang="en-US" dirty="0"/>
                    </a:p>
                  </a:txBody>
                  <a:tcPr/>
                </a:tc>
                <a:tc>
                  <a:txBody>
                    <a:bodyPr/>
                    <a:lstStyle/>
                    <a:p>
                      <a:r>
                        <a:rPr lang="en-US" altLang="zh-CN" dirty="0" smtClean="0"/>
                        <a:t>3</a:t>
                      </a:r>
                      <a:endParaRPr lang="zh-CN" altLang="en-US" dirty="0"/>
                    </a:p>
                  </a:txBody>
                  <a:tcPr/>
                </a:tc>
                <a:tc>
                  <a:txBody>
                    <a:bodyPr/>
                    <a:lstStyle/>
                    <a:p>
                      <a:r>
                        <a:rPr lang="en-US" altLang="zh-CN" dirty="0" smtClean="0"/>
                        <a:t>4</a:t>
                      </a:r>
                      <a:endParaRPr lang="zh-CN" altLang="en-US" dirty="0"/>
                    </a:p>
                  </a:txBody>
                  <a:tcPr/>
                </a:tc>
              </a:tr>
              <a:tr h="432048">
                <a:tc>
                  <a:txBody>
                    <a:bodyPr/>
                    <a:lstStyle/>
                    <a:p>
                      <a:r>
                        <a:rPr lang="zh-CN" altLang="en-US" dirty="0" smtClean="0"/>
                        <a:t>主</a:t>
                      </a:r>
                      <a:endParaRPr lang="zh-CN" altLang="en-US" dirty="0"/>
                    </a:p>
                  </a:txBody>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S0</a:t>
                      </a:r>
                      <a:endParaRPr lang="zh-CN" altLang="en-US" dirty="0"/>
                    </a:p>
                  </a:txBody>
                  <a:tcPr>
                    <a:solidFill>
                      <a:srgbClr val="92D050"/>
                    </a:solidFill>
                  </a:tcPr>
                </a:tc>
              </a:tr>
              <a:tr h="432048">
                <a:tc>
                  <a:txBody>
                    <a:bodyPr/>
                    <a:lstStyle/>
                    <a:p>
                      <a:r>
                        <a:rPr lang="zh-CN" altLang="en-US" dirty="0" smtClean="0"/>
                        <a:t>次</a:t>
                      </a:r>
                      <a:endParaRPr lang="zh-CN" altLang="en-US" dirty="0"/>
                    </a:p>
                  </a:txBody>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S0</a:t>
                      </a:r>
                      <a:endParaRPr lang="zh-CN" altLang="en-US" dirty="0"/>
                    </a:p>
                  </a:txBody>
                  <a:tcPr>
                    <a:solidFill>
                      <a:srgbClr val="92D050"/>
                    </a:solidFill>
                  </a:tcPr>
                </a:tc>
              </a:tr>
              <a:tr h="432048">
                <a:tc>
                  <a:txBody>
                    <a:bodyPr/>
                    <a:lstStyle/>
                    <a:p>
                      <a:r>
                        <a:rPr lang="zh-CN" altLang="en-US" dirty="0" smtClean="0"/>
                        <a:t>无</a:t>
                      </a:r>
                      <a:endParaRPr lang="zh-CN" altLang="en-US" dirty="0"/>
                    </a:p>
                  </a:txBody>
                  <a:tcPr/>
                </a:tc>
                <a:tc>
                  <a:txBody>
                    <a:bodyPr/>
                    <a:lstStyle/>
                    <a:p>
                      <a:r>
                        <a:rPr lang="en-US" altLang="zh-CN" dirty="0" smtClean="0"/>
                        <a:t>S2</a:t>
                      </a:r>
                      <a:endParaRPr lang="zh-CN" altLang="en-US" dirty="0"/>
                    </a:p>
                  </a:txBody>
                  <a:tcPr>
                    <a:solidFill>
                      <a:srgbClr val="92D050"/>
                    </a:solidFill>
                  </a:tcPr>
                </a:tc>
                <a:tc>
                  <a:txBody>
                    <a:bodyPr/>
                    <a:lstStyle/>
                    <a:p>
                      <a:r>
                        <a:rPr lang="en-US" altLang="zh-CN" dirty="0" smtClean="0"/>
                        <a:t>S2</a:t>
                      </a:r>
                      <a:endParaRPr lang="zh-CN" altLang="en-US" dirty="0"/>
                    </a:p>
                  </a:txBody>
                  <a:tcPr>
                    <a:solidFill>
                      <a:srgbClr val="92D050"/>
                    </a:solidFill>
                  </a:tcPr>
                </a:tc>
                <a:tc>
                  <a:txBody>
                    <a:bodyPr/>
                    <a:lstStyle/>
                    <a:p>
                      <a:r>
                        <a:rPr lang="en-US" altLang="zh-CN" dirty="0" smtClean="0"/>
                        <a:t>S2</a:t>
                      </a:r>
                      <a:endParaRPr lang="zh-CN" altLang="en-US" dirty="0"/>
                    </a:p>
                  </a:txBody>
                  <a:tcPr>
                    <a:solidFill>
                      <a:srgbClr val="92D050"/>
                    </a:solidFill>
                  </a:tcPr>
                </a:tc>
                <a:tc>
                  <a:txBody>
                    <a:bodyPr/>
                    <a:lstStyle/>
                    <a:p>
                      <a:r>
                        <a:rPr lang="en-US" altLang="zh-CN" dirty="0" smtClean="0"/>
                        <a:t>S2</a:t>
                      </a:r>
                      <a:endParaRPr lang="zh-CN" altLang="en-US" dirty="0"/>
                    </a:p>
                  </a:txBody>
                  <a:tcPr>
                    <a:solidFill>
                      <a:srgbClr val="92D050"/>
                    </a:solidFill>
                  </a:tcPr>
                </a:tc>
              </a:tr>
            </a:tbl>
          </a:graphicData>
        </a:graphic>
      </p:graphicFrame>
      <p:graphicFrame>
        <p:nvGraphicFramePr>
          <p:cNvPr id="10" name="表格 9"/>
          <p:cNvGraphicFramePr>
            <a:graphicFrameLocks noGrp="1"/>
          </p:cNvGraphicFramePr>
          <p:nvPr/>
        </p:nvGraphicFramePr>
        <p:xfrm>
          <a:off x="4293334" y="4079455"/>
          <a:ext cx="2323630" cy="1728192"/>
        </p:xfrm>
        <a:graphic>
          <a:graphicData uri="http://schemas.openxmlformats.org/drawingml/2006/table">
            <a:tbl>
              <a:tblPr firstRow="1" bandRow="1">
                <a:tableStyleId>{5C22544A-7EE6-4342-B048-85BDC9FD1C3A}</a:tableStyleId>
              </a:tblPr>
              <a:tblGrid>
                <a:gridCol w="464726"/>
                <a:gridCol w="464726"/>
                <a:gridCol w="464726"/>
                <a:gridCol w="464726"/>
                <a:gridCol w="464726"/>
              </a:tblGrid>
              <a:tr h="432048">
                <a:tc>
                  <a:txBody>
                    <a:bodyPr/>
                    <a:lstStyle/>
                    <a:p>
                      <a:r>
                        <a:rPr lang="en-US" altLang="zh-CN" dirty="0" smtClean="0"/>
                        <a:t>S2</a:t>
                      </a:r>
                      <a:endParaRPr lang="zh-CN" altLang="en-US" dirty="0"/>
                    </a:p>
                  </a:txBody>
                  <a:tcPr/>
                </a:tc>
                <a:tc>
                  <a:txBody>
                    <a:bodyPr/>
                    <a:lstStyle/>
                    <a:p>
                      <a:r>
                        <a:rPr lang="en-US" altLang="zh-CN" dirty="0" smtClean="0"/>
                        <a:t>a</a:t>
                      </a:r>
                      <a:endParaRPr lang="zh-CN" altLang="en-US" dirty="0"/>
                    </a:p>
                  </a:txBody>
                  <a:tcPr/>
                </a:tc>
                <a:tc>
                  <a:txBody>
                    <a:bodyPr/>
                    <a:lstStyle/>
                    <a:p>
                      <a:r>
                        <a:rPr lang="en-US" altLang="zh-CN" dirty="0" smtClean="0"/>
                        <a:t>c</a:t>
                      </a:r>
                      <a:endParaRPr lang="zh-CN" altLang="en-US" dirty="0"/>
                    </a:p>
                  </a:txBody>
                  <a:tcPr/>
                </a:tc>
                <a:tc>
                  <a:txBody>
                    <a:bodyPr/>
                    <a:lstStyle/>
                    <a:p>
                      <a:r>
                        <a:rPr lang="en-US" altLang="zh-CN" dirty="0" smtClean="0"/>
                        <a:t>e</a:t>
                      </a:r>
                      <a:endParaRPr lang="zh-CN" altLang="en-US" dirty="0"/>
                    </a:p>
                  </a:txBody>
                  <a:tcPr/>
                </a:tc>
                <a:tc>
                  <a:txBody>
                    <a:bodyPr/>
                    <a:lstStyle/>
                    <a:p>
                      <a:r>
                        <a:rPr lang="en-US" altLang="zh-CN" dirty="0" smtClean="0"/>
                        <a:t>g</a:t>
                      </a:r>
                      <a:endParaRPr lang="zh-CN" altLang="en-US" dirty="0"/>
                    </a:p>
                  </a:txBody>
                  <a:tcPr/>
                </a:tc>
              </a:tr>
              <a:tr h="432048">
                <a:tc>
                  <a:txBody>
                    <a:bodyPr/>
                    <a:lstStyle/>
                    <a:p>
                      <a:r>
                        <a:rPr lang="zh-CN" altLang="en-US" dirty="0" smtClean="0"/>
                        <a:t>主</a:t>
                      </a:r>
                      <a:endParaRPr lang="zh-CN" altLang="en-US" dirty="0"/>
                    </a:p>
                  </a:txBody>
                  <a:tcPr/>
                </a:tc>
                <a:tc>
                  <a:txBody>
                    <a:bodyPr/>
                    <a:lstStyle/>
                    <a:p>
                      <a:r>
                        <a:rPr lang="en-US" altLang="zh-CN" dirty="0" smtClean="0"/>
                        <a:t>S0</a:t>
                      </a:r>
                      <a:endParaRPr lang="zh-CN" altLang="en-US" dirty="0"/>
                    </a:p>
                  </a:txBody>
                  <a:tcPr>
                    <a:solidFill>
                      <a:srgbClr val="FFFF00"/>
                    </a:solidFill>
                  </a:tcPr>
                </a:tc>
                <a:tc>
                  <a:txBody>
                    <a:bodyPr/>
                    <a:lstStyle/>
                    <a:p>
                      <a:r>
                        <a:rPr lang="en-US" altLang="zh-CN" dirty="0" smtClean="0"/>
                        <a:t>S0</a:t>
                      </a:r>
                      <a:endParaRPr lang="zh-CN" altLang="en-US" dirty="0"/>
                    </a:p>
                  </a:txBody>
                  <a:tcPr>
                    <a:solidFill>
                      <a:srgbClr val="FFFF00"/>
                    </a:solidFill>
                  </a:tcPr>
                </a:tc>
                <a:tc>
                  <a:txBody>
                    <a:bodyPr/>
                    <a:lstStyle/>
                    <a:p>
                      <a:r>
                        <a:rPr lang="en-US" altLang="zh-CN" dirty="0" smtClean="0"/>
                        <a:t>S0</a:t>
                      </a:r>
                      <a:endParaRPr lang="zh-CN" altLang="en-US" dirty="0"/>
                    </a:p>
                  </a:txBody>
                  <a:tcPr>
                    <a:solidFill>
                      <a:srgbClr val="FFFF00"/>
                    </a:solidFill>
                  </a:tcPr>
                </a:tc>
                <a:tc>
                  <a:txBody>
                    <a:bodyPr/>
                    <a:lstStyle/>
                    <a:p>
                      <a:r>
                        <a:rPr lang="en-US" altLang="zh-CN" dirty="0" smtClean="0"/>
                        <a:t>S0</a:t>
                      </a:r>
                      <a:endParaRPr lang="zh-CN" altLang="en-US" dirty="0"/>
                    </a:p>
                  </a:txBody>
                  <a:tcPr>
                    <a:solidFill>
                      <a:srgbClr val="FFFF00"/>
                    </a:solidFill>
                  </a:tcPr>
                </a:tc>
              </a:tr>
              <a:tr h="432048">
                <a:tc>
                  <a:txBody>
                    <a:bodyPr/>
                    <a:lstStyle/>
                    <a:p>
                      <a:r>
                        <a:rPr lang="zh-CN" altLang="en-US" dirty="0" smtClean="0"/>
                        <a:t>次</a:t>
                      </a:r>
                      <a:endParaRPr lang="zh-CN" altLang="en-US" dirty="0"/>
                    </a:p>
                  </a:txBody>
                  <a:tcPr/>
                </a:tc>
                <a:tc>
                  <a:txBody>
                    <a:bodyPr/>
                    <a:lstStyle/>
                    <a:p>
                      <a:r>
                        <a:rPr lang="en-US" altLang="zh-CN" dirty="0" smtClean="0"/>
                        <a:t>S1</a:t>
                      </a:r>
                      <a:endParaRPr lang="zh-CN" altLang="en-US" dirty="0"/>
                    </a:p>
                  </a:txBody>
                  <a:tcPr>
                    <a:solidFill>
                      <a:srgbClr val="FFFF00"/>
                    </a:solidFill>
                  </a:tcPr>
                </a:tc>
                <a:tc>
                  <a:txBody>
                    <a:bodyPr/>
                    <a:lstStyle/>
                    <a:p>
                      <a:r>
                        <a:rPr lang="en-US" altLang="zh-CN" dirty="0" smtClean="0"/>
                        <a:t>S1</a:t>
                      </a:r>
                      <a:endParaRPr lang="zh-CN" altLang="en-US" dirty="0"/>
                    </a:p>
                  </a:txBody>
                  <a:tcPr>
                    <a:solidFill>
                      <a:srgbClr val="FFFF00"/>
                    </a:solidFill>
                  </a:tcPr>
                </a:tc>
                <a:tc>
                  <a:txBody>
                    <a:bodyPr/>
                    <a:lstStyle/>
                    <a:p>
                      <a:r>
                        <a:rPr lang="en-US" altLang="zh-CN" dirty="0" smtClean="0"/>
                        <a:t>S1</a:t>
                      </a:r>
                      <a:endParaRPr lang="zh-CN" altLang="en-US" dirty="0"/>
                    </a:p>
                  </a:txBody>
                  <a:tcPr>
                    <a:solidFill>
                      <a:srgbClr val="FFFF00"/>
                    </a:solidFill>
                  </a:tcPr>
                </a:tc>
                <a:tc>
                  <a:txBody>
                    <a:bodyPr/>
                    <a:lstStyle/>
                    <a:p>
                      <a:r>
                        <a:rPr lang="en-US" altLang="zh-CN" dirty="0" smtClean="0"/>
                        <a:t>S1</a:t>
                      </a:r>
                      <a:endParaRPr lang="zh-CN" altLang="en-US" dirty="0"/>
                    </a:p>
                  </a:txBody>
                  <a:tcPr>
                    <a:solidFill>
                      <a:srgbClr val="FFFF00"/>
                    </a:solidFill>
                  </a:tcPr>
                </a:tc>
              </a:tr>
              <a:tr h="432048">
                <a:tc>
                  <a:txBody>
                    <a:bodyPr/>
                    <a:lstStyle/>
                    <a:p>
                      <a:r>
                        <a:rPr lang="zh-CN" altLang="en-US" dirty="0" smtClean="0"/>
                        <a:t>无</a:t>
                      </a:r>
                      <a:endParaRPr lang="zh-CN" altLang="en-US" dirty="0"/>
                    </a:p>
                  </a:txBody>
                  <a:tcPr/>
                </a:tc>
                <a:tc>
                  <a:txBody>
                    <a:bodyPr/>
                    <a:lstStyle/>
                    <a:p>
                      <a:r>
                        <a:rPr lang="en-US" altLang="zh-CN" dirty="0" smtClean="0"/>
                        <a:t>S3</a:t>
                      </a:r>
                      <a:endParaRPr lang="zh-CN" altLang="en-US" dirty="0"/>
                    </a:p>
                  </a:txBody>
                  <a:tcPr>
                    <a:solidFill>
                      <a:srgbClr val="FFFF00"/>
                    </a:solidFill>
                  </a:tcPr>
                </a:tc>
                <a:tc>
                  <a:txBody>
                    <a:bodyPr/>
                    <a:lstStyle/>
                    <a:p>
                      <a:r>
                        <a:rPr lang="en-US" altLang="zh-CN" dirty="0" smtClean="0"/>
                        <a:t>S3</a:t>
                      </a:r>
                      <a:endParaRPr lang="zh-CN" altLang="en-US" dirty="0"/>
                    </a:p>
                  </a:txBody>
                  <a:tcPr>
                    <a:solidFill>
                      <a:srgbClr val="FFFF00"/>
                    </a:solidFill>
                  </a:tcPr>
                </a:tc>
                <a:tc>
                  <a:txBody>
                    <a:bodyPr/>
                    <a:lstStyle/>
                    <a:p>
                      <a:r>
                        <a:rPr lang="en-US" altLang="zh-CN" dirty="0" smtClean="0"/>
                        <a:t>S3</a:t>
                      </a:r>
                      <a:endParaRPr lang="zh-CN" altLang="en-US" dirty="0"/>
                    </a:p>
                  </a:txBody>
                  <a:tcPr>
                    <a:solidFill>
                      <a:srgbClr val="FFFF00"/>
                    </a:solidFill>
                  </a:tcPr>
                </a:tc>
                <a:tc>
                  <a:txBody>
                    <a:bodyPr/>
                    <a:lstStyle/>
                    <a:p>
                      <a:r>
                        <a:rPr lang="en-US" altLang="zh-CN" dirty="0" smtClean="0"/>
                        <a:t>S3</a:t>
                      </a:r>
                      <a:endParaRPr lang="zh-CN" altLang="en-US" dirty="0"/>
                    </a:p>
                  </a:txBody>
                  <a:tcPr>
                    <a:solidFill>
                      <a:srgbClr val="FFFF00"/>
                    </a:solidFill>
                  </a:tcPr>
                </a:tc>
              </a:tr>
            </a:tbl>
          </a:graphicData>
        </a:graphic>
      </p:graphicFrame>
      <p:graphicFrame>
        <p:nvGraphicFramePr>
          <p:cNvPr id="11" name="表格 10"/>
          <p:cNvGraphicFramePr>
            <a:graphicFrameLocks noGrp="1"/>
          </p:cNvGraphicFramePr>
          <p:nvPr/>
        </p:nvGraphicFramePr>
        <p:xfrm>
          <a:off x="6649396" y="4079455"/>
          <a:ext cx="2395635" cy="1728192"/>
        </p:xfrm>
        <a:graphic>
          <a:graphicData uri="http://schemas.openxmlformats.org/drawingml/2006/table">
            <a:tbl>
              <a:tblPr firstRow="1" bandRow="1">
                <a:tableStyleId>{5C22544A-7EE6-4342-B048-85BDC9FD1C3A}</a:tableStyleId>
              </a:tblPr>
              <a:tblGrid>
                <a:gridCol w="479127"/>
                <a:gridCol w="479127"/>
                <a:gridCol w="479127"/>
                <a:gridCol w="479127"/>
                <a:gridCol w="479127"/>
              </a:tblGrid>
              <a:tr h="432048">
                <a:tc>
                  <a:txBody>
                    <a:bodyPr/>
                    <a:lstStyle/>
                    <a:p>
                      <a:r>
                        <a:rPr lang="en-US" altLang="zh-CN" dirty="0" smtClean="0"/>
                        <a:t>S3</a:t>
                      </a:r>
                      <a:endParaRPr lang="zh-CN" altLang="en-US" dirty="0"/>
                    </a:p>
                  </a:txBody>
                  <a:tcPr/>
                </a:tc>
                <a:tc>
                  <a:txBody>
                    <a:bodyPr/>
                    <a:lstStyle/>
                    <a:p>
                      <a:r>
                        <a:rPr lang="en-US" altLang="zh-CN" dirty="0" smtClean="0"/>
                        <a:t>b</a:t>
                      </a:r>
                      <a:endParaRPr lang="zh-CN" altLang="en-US" dirty="0"/>
                    </a:p>
                  </a:txBody>
                  <a:tcPr/>
                </a:tc>
                <a:tc>
                  <a:txBody>
                    <a:bodyPr/>
                    <a:lstStyle/>
                    <a:p>
                      <a:r>
                        <a:rPr lang="en-US" altLang="zh-CN" dirty="0" smtClean="0"/>
                        <a:t>d</a:t>
                      </a:r>
                      <a:endParaRPr lang="zh-CN" altLang="en-US" dirty="0"/>
                    </a:p>
                  </a:txBody>
                  <a:tcPr/>
                </a:tc>
                <a:tc>
                  <a:txBody>
                    <a:bodyPr/>
                    <a:lstStyle/>
                    <a:p>
                      <a:r>
                        <a:rPr lang="en-US" altLang="zh-CN" dirty="0" smtClean="0"/>
                        <a:t>f</a:t>
                      </a:r>
                      <a:endParaRPr lang="zh-CN" altLang="en-US" dirty="0"/>
                    </a:p>
                  </a:txBody>
                  <a:tcPr/>
                </a:tc>
                <a:tc>
                  <a:txBody>
                    <a:bodyPr/>
                    <a:lstStyle/>
                    <a:p>
                      <a:r>
                        <a:rPr lang="en-US" altLang="zh-CN" dirty="0" smtClean="0"/>
                        <a:t>h</a:t>
                      </a:r>
                      <a:endParaRPr lang="zh-CN" altLang="en-US" dirty="0"/>
                    </a:p>
                  </a:txBody>
                  <a:tcPr/>
                </a:tc>
              </a:tr>
              <a:tr h="432048">
                <a:tc>
                  <a:txBody>
                    <a:bodyPr/>
                    <a:lstStyle/>
                    <a:p>
                      <a:r>
                        <a:rPr lang="zh-CN" altLang="en-US" dirty="0" smtClean="0"/>
                        <a:t>主</a:t>
                      </a:r>
                      <a:endParaRPr lang="zh-CN" altLang="en-US" dirty="0"/>
                    </a:p>
                  </a:txBody>
                  <a:tcPr/>
                </a:tc>
                <a:tc>
                  <a:txBody>
                    <a:bodyPr/>
                    <a:lstStyle/>
                    <a:p>
                      <a:r>
                        <a:rPr lang="en-US" altLang="zh-CN" dirty="0" smtClean="0"/>
                        <a:t>S0</a:t>
                      </a:r>
                      <a:endParaRPr lang="zh-CN" altLang="en-US" dirty="0"/>
                    </a:p>
                  </a:txBody>
                  <a:tcPr>
                    <a:solidFill>
                      <a:srgbClr val="00B0F0"/>
                    </a:solidFill>
                  </a:tcPr>
                </a:tc>
                <a:tc>
                  <a:txBody>
                    <a:bodyPr/>
                    <a:lstStyle/>
                    <a:p>
                      <a:r>
                        <a:rPr lang="en-US" altLang="zh-CN" dirty="0" smtClean="0"/>
                        <a:t>S0</a:t>
                      </a:r>
                      <a:endParaRPr lang="zh-CN" altLang="en-US" dirty="0"/>
                    </a:p>
                  </a:txBody>
                  <a:tcPr>
                    <a:solidFill>
                      <a:srgbClr val="00B0F0"/>
                    </a:solidFill>
                  </a:tcPr>
                </a:tc>
                <a:tc>
                  <a:txBody>
                    <a:bodyPr/>
                    <a:lstStyle/>
                    <a:p>
                      <a:r>
                        <a:rPr lang="en-US" altLang="zh-CN" dirty="0" smtClean="0"/>
                        <a:t>S0</a:t>
                      </a:r>
                      <a:endParaRPr lang="zh-CN" altLang="en-US" dirty="0"/>
                    </a:p>
                  </a:txBody>
                  <a:tcPr>
                    <a:solidFill>
                      <a:srgbClr val="00B0F0"/>
                    </a:solidFill>
                  </a:tcPr>
                </a:tc>
                <a:tc>
                  <a:txBody>
                    <a:bodyPr/>
                    <a:lstStyle/>
                    <a:p>
                      <a:r>
                        <a:rPr lang="en-US" altLang="zh-CN" dirty="0" smtClean="0"/>
                        <a:t>S0</a:t>
                      </a:r>
                      <a:endParaRPr lang="zh-CN" altLang="en-US" dirty="0"/>
                    </a:p>
                  </a:txBody>
                  <a:tcPr>
                    <a:solidFill>
                      <a:srgbClr val="00B0F0"/>
                    </a:solidFill>
                  </a:tcPr>
                </a:tc>
              </a:tr>
              <a:tr h="432048">
                <a:tc>
                  <a:txBody>
                    <a:bodyPr/>
                    <a:lstStyle/>
                    <a:p>
                      <a:r>
                        <a:rPr lang="zh-CN" altLang="en-US" dirty="0" smtClean="0"/>
                        <a:t>次</a:t>
                      </a:r>
                      <a:endParaRPr lang="zh-CN" altLang="en-US" dirty="0"/>
                    </a:p>
                  </a:txBody>
                  <a:tcPr/>
                </a:tc>
                <a:tc>
                  <a:txBody>
                    <a:bodyPr/>
                    <a:lstStyle/>
                    <a:p>
                      <a:r>
                        <a:rPr lang="en-US" altLang="zh-CN" dirty="0" smtClean="0"/>
                        <a:t>S0</a:t>
                      </a:r>
                      <a:endParaRPr lang="zh-CN" altLang="en-US" dirty="0"/>
                    </a:p>
                  </a:txBody>
                  <a:tcPr>
                    <a:solidFill>
                      <a:srgbClr val="00B0F0"/>
                    </a:solidFill>
                  </a:tcPr>
                </a:tc>
                <a:tc>
                  <a:txBody>
                    <a:bodyPr/>
                    <a:lstStyle/>
                    <a:p>
                      <a:r>
                        <a:rPr lang="en-US" altLang="zh-CN" dirty="0" smtClean="0"/>
                        <a:t>S0</a:t>
                      </a:r>
                      <a:endParaRPr lang="zh-CN" altLang="en-US" dirty="0"/>
                    </a:p>
                  </a:txBody>
                  <a:tcPr>
                    <a:solidFill>
                      <a:srgbClr val="00B0F0"/>
                    </a:solidFill>
                  </a:tcPr>
                </a:tc>
                <a:tc>
                  <a:txBody>
                    <a:bodyPr/>
                    <a:lstStyle/>
                    <a:p>
                      <a:r>
                        <a:rPr lang="en-US" altLang="zh-CN" dirty="0" smtClean="0"/>
                        <a:t>S0</a:t>
                      </a:r>
                      <a:endParaRPr lang="zh-CN" altLang="en-US" dirty="0"/>
                    </a:p>
                  </a:txBody>
                  <a:tcPr>
                    <a:solidFill>
                      <a:srgbClr val="00B0F0"/>
                    </a:solidFill>
                  </a:tcPr>
                </a:tc>
                <a:tc>
                  <a:txBody>
                    <a:bodyPr/>
                    <a:lstStyle/>
                    <a:p>
                      <a:r>
                        <a:rPr lang="en-US" altLang="zh-CN" dirty="0" smtClean="0"/>
                        <a:t>S0</a:t>
                      </a:r>
                      <a:endParaRPr lang="zh-CN" altLang="en-US" dirty="0"/>
                    </a:p>
                  </a:txBody>
                  <a:tcPr>
                    <a:solidFill>
                      <a:srgbClr val="00B0F0"/>
                    </a:solidFill>
                  </a:tcPr>
                </a:tc>
              </a:tr>
              <a:tr h="432048">
                <a:tc>
                  <a:txBody>
                    <a:bodyPr/>
                    <a:lstStyle/>
                    <a:p>
                      <a:r>
                        <a:rPr lang="zh-CN" altLang="en-US" dirty="0" smtClean="0"/>
                        <a:t>无</a:t>
                      </a:r>
                      <a:endParaRPr lang="zh-CN" altLang="en-US" dirty="0"/>
                    </a:p>
                  </a:txBody>
                  <a:tcPr/>
                </a:tc>
                <a:tc>
                  <a:txBody>
                    <a:bodyPr/>
                    <a:lstStyle/>
                    <a:p>
                      <a:r>
                        <a:rPr lang="en-US" altLang="zh-CN" dirty="0" smtClean="0"/>
                        <a:t>S0</a:t>
                      </a:r>
                      <a:endParaRPr lang="zh-CN" altLang="en-US" dirty="0"/>
                    </a:p>
                  </a:txBody>
                  <a:tcPr>
                    <a:solidFill>
                      <a:srgbClr val="00B0F0"/>
                    </a:solidFill>
                  </a:tcPr>
                </a:tc>
                <a:tc>
                  <a:txBody>
                    <a:bodyPr/>
                    <a:lstStyle/>
                    <a:p>
                      <a:r>
                        <a:rPr lang="en-US" altLang="zh-CN" dirty="0" smtClean="0"/>
                        <a:t>S0</a:t>
                      </a:r>
                      <a:endParaRPr lang="zh-CN" altLang="en-US" dirty="0"/>
                    </a:p>
                  </a:txBody>
                  <a:tcPr>
                    <a:solidFill>
                      <a:srgbClr val="00B0F0"/>
                    </a:solidFill>
                  </a:tcPr>
                </a:tc>
                <a:tc>
                  <a:txBody>
                    <a:bodyPr/>
                    <a:lstStyle/>
                    <a:p>
                      <a:r>
                        <a:rPr lang="en-US" altLang="zh-CN" dirty="0" smtClean="0"/>
                        <a:t>S0</a:t>
                      </a:r>
                      <a:endParaRPr lang="zh-CN" altLang="en-US" dirty="0"/>
                    </a:p>
                  </a:txBody>
                  <a:tcPr>
                    <a:solidFill>
                      <a:srgbClr val="00B0F0"/>
                    </a:solidFill>
                  </a:tcPr>
                </a:tc>
                <a:tc>
                  <a:txBody>
                    <a:bodyPr/>
                    <a:lstStyle/>
                    <a:p>
                      <a:r>
                        <a:rPr lang="en-US" altLang="zh-CN" dirty="0" smtClean="0"/>
                        <a:t>S0</a:t>
                      </a:r>
                      <a:endParaRPr lang="zh-CN" altLang="en-US" dirty="0"/>
                    </a:p>
                  </a:txBody>
                  <a:tcPr>
                    <a:solidFill>
                      <a:srgbClr val="00B0F0"/>
                    </a:solidFill>
                  </a:tcPr>
                </a:tc>
              </a:tr>
            </a:tbl>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1128"/>
            <a:ext cx="9078592" cy="3419952"/>
          </a:xfrm>
          <a:prstGeom prst="rect">
            <a:avLst/>
          </a:prstGeom>
        </p:spPr>
      </p:pic>
      <p:sp>
        <p:nvSpPr>
          <p:cNvPr id="3" name="内容占位符 2"/>
          <p:cNvSpPr>
            <a:spLocks noGrp="1"/>
          </p:cNvSpPr>
          <p:nvPr>
            <p:ph idx="1"/>
          </p:nvPr>
        </p:nvSpPr>
        <p:spPr>
          <a:xfrm>
            <a:off x="457200" y="3429000"/>
            <a:ext cx="8229600" cy="3429000"/>
          </a:xfrm>
        </p:spPr>
        <p:txBody>
          <a:bodyPr/>
          <a:lstStyle/>
          <a:p>
            <a:pPr marL="0" indent="0">
              <a:buNone/>
            </a:pPr>
            <a:r>
              <a:rPr lang="en-US" altLang="zh-CN" sz="2200" dirty="0" smtClean="0"/>
              <a:t>S0</a:t>
            </a:r>
            <a:r>
              <a:rPr lang="en-US" altLang="zh-CN" sz="2200" dirty="0"/>
              <a:t>={</a:t>
            </a:r>
            <a:r>
              <a:rPr lang="en-US" altLang="zh-CN" sz="2200" dirty="0" err="1"/>
              <a:t>dec</a:t>
            </a:r>
            <a:r>
              <a:rPr lang="en-US" altLang="zh-CN" sz="2200" dirty="0"/>
              <a:t>}, S1={0}, S2={1,2,3,4}, S3={</a:t>
            </a:r>
            <a:r>
              <a:rPr lang="en-US" altLang="zh-CN" sz="2200" dirty="0" err="1"/>
              <a:t>a,c,e,g</a:t>
            </a:r>
            <a:r>
              <a:rPr lang="en-US" altLang="zh-CN" sz="2200" dirty="0"/>
              <a:t>}, S4={</a:t>
            </a:r>
            <a:r>
              <a:rPr lang="en-US" altLang="zh-CN" sz="2200" dirty="0" err="1"/>
              <a:t>b,d,f,h</a:t>
            </a:r>
            <a:r>
              <a:rPr lang="en-US" altLang="zh-CN" sz="2200" dirty="0" smtClean="0"/>
              <a:t>}</a:t>
            </a:r>
            <a:endParaRPr lang="en-US" altLang="zh-CN" sz="2200" dirty="0" smtClean="0"/>
          </a:p>
          <a:p>
            <a:pPr marL="0" indent="0">
              <a:buNone/>
            </a:pPr>
            <a:endParaRPr lang="en-US" altLang="zh-CN" sz="2200" dirty="0" smtClean="0"/>
          </a:p>
          <a:p>
            <a:pPr marL="0" indent="0">
              <a:buNone/>
            </a:pPr>
            <a:endParaRPr lang="en-US" altLang="zh-CN" sz="2200" dirty="0"/>
          </a:p>
          <a:p>
            <a:pPr marL="0" indent="0">
              <a:buNone/>
            </a:pPr>
            <a:endParaRPr lang="en-US" altLang="zh-CN" sz="2200" dirty="0" smtClean="0"/>
          </a:p>
          <a:p>
            <a:pPr marL="0" indent="0">
              <a:buNone/>
            </a:pPr>
            <a:endParaRPr lang="en-US" altLang="zh-CN" sz="2200" dirty="0"/>
          </a:p>
          <a:p>
            <a:pPr marL="0" indent="0">
              <a:buNone/>
            </a:pPr>
            <a:endParaRPr lang="en-US" altLang="zh-CN" sz="2200" dirty="0" smtClean="0"/>
          </a:p>
          <a:p>
            <a:pPr marL="0" indent="0">
              <a:buNone/>
            </a:pPr>
            <a:r>
              <a:rPr lang="zh-CN" altLang="en-US" sz="2200" dirty="0"/>
              <a:t>由此得到新的划分：</a:t>
            </a:r>
            <a:endParaRPr lang="en-US" altLang="zh-CN" sz="2200" dirty="0"/>
          </a:p>
          <a:p>
            <a:pPr marL="0" indent="0">
              <a:buNone/>
            </a:pPr>
            <a:r>
              <a:rPr lang="en-US" altLang="zh-CN" sz="2200" dirty="0"/>
              <a:t>S0</a:t>
            </a:r>
            <a:r>
              <a:rPr lang="en-US" altLang="zh-CN" sz="2200" dirty="0" smtClean="0"/>
              <a:t>={</a:t>
            </a:r>
            <a:r>
              <a:rPr lang="en-US" altLang="zh-CN" sz="2200" dirty="0" err="1" smtClean="0"/>
              <a:t>dec</a:t>
            </a:r>
            <a:r>
              <a:rPr lang="en-US" altLang="zh-CN" sz="2200" dirty="0" smtClean="0"/>
              <a:t>}, </a:t>
            </a:r>
            <a:r>
              <a:rPr lang="en-US" altLang="zh-CN" sz="2200" dirty="0"/>
              <a:t>S1</a:t>
            </a:r>
            <a:r>
              <a:rPr lang="en-US" altLang="zh-CN" sz="2200" dirty="0" smtClean="0"/>
              <a:t>={</a:t>
            </a:r>
            <a:r>
              <a:rPr lang="en-US" altLang="zh-CN" sz="2200" dirty="0"/>
              <a:t>0</a:t>
            </a:r>
            <a:r>
              <a:rPr lang="en-US" altLang="zh-CN" sz="2200" dirty="0" smtClean="0"/>
              <a:t>}, </a:t>
            </a:r>
            <a:r>
              <a:rPr lang="en-US" altLang="zh-CN" sz="2200" dirty="0"/>
              <a:t>S2</a:t>
            </a:r>
            <a:r>
              <a:rPr lang="en-US" altLang="zh-CN" sz="2200" dirty="0" smtClean="0"/>
              <a:t>={</a:t>
            </a:r>
            <a:r>
              <a:rPr lang="en-US" altLang="zh-CN" sz="2200" dirty="0"/>
              <a:t>1,2,3,4</a:t>
            </a:r>
            <a:r>
              <a:rPr lang="en-US" altLang="zh-CN" sz="2200" dirty="0" smtClean="0"/>
              <a:t>}, </a:t>
            </a:r>
            <a:r>
              <a:rPr lang="en-US" altLang="zh-CN" sz="2200" dirty="0"/>
              <a:t>S3</a:t>
            </a:r>
            <a:r>
              <a:rPr lang="en-US" altLang="zh-CN" sz="2200" dirty="0" smtClean="0"/>
              <a:t>={</a:t>
            </a:r>
            <a:r>
              <a:rPr lang="en-US" altLang="zh-CN" sz="2200" dirty="0" err="1"/>
              <a:t>a,c,e,g</a:t>
            </a:r>
            <a:r>
              <a:rPr lang="en-US" altLang="zh-CN" sz="2200" dirty="0" smtClean="0"/>
              <a:t>}, S4={</a:t>
            </a:r>
            <a:r>
              <a:rPr lang="en-US" altLang="zh-CN" sz="2200" dirty="0" err="1"/>
              <a:t>b,d,f,h</a:t>
            </a:r>
            <a:r>
              <a:rPr lang="en-US" altLang="zh-CN" sz="2200" dirty="0" smtClean="0"/>
              <a:t>}</a:t>
            </a:r>
            <a:endParaRPr lang="en-US" altLang="zh-CN" sz="2200" dirty="0"/>
          </a:p>
        </p:txBody>
      </p:sp>
      <p:graphicFrame>
        <p:nvGraphicFramePr>
          <p:cNvPr id="8" name="表格 7"/>
          <p:cNvGraphicFramePr>
            <a:graphicFrameLocks noGrp="1"/>
          </p:cNvGraphicFramePr>
          <p:nvPr/>
        </p:nvGraphicFramePr>
        <p:xfrm>
          <a:off x="0" y="4079455"/>
          <a:ext cx="1168636" cy="1728192"/>
        </p:xfrm>
        <a:graphic>
          <a:graphicData uri="http://schemas.openxmlformats.org/drawingml/2006/table">
            <a:tbl>
              <a:tblPr firstRow="1" bandRow="1">
                <a:tableStyleId>{5C22544A-7EE6-4342-B048-85BDC9FD1C3A}</a:tableStyleId>
              </a:tblPr>
              <a:tblGrid>
                <a:gridCol w="523814"/>
                <a:gridCol w="644822"/>
              </a:tblGrid>
              <a:tr h="432048">
                <a:tc>
                  <a:txBody>
                    <a:bodyPr/>
                    <a:lstStyle/>
                    <a:p>
                      <a:r>
                        <a:rPr lang="en-US" altLang="zh-CN" dirty="0" smtClean="0"/>
                        <a:t>S0</a:t>
                      </a:r>
                      <a:endParaRPr lang="zh-CN" altLang="en-US" dirty="0"/>
                    </a:p>
                  </a:txBody>
                  <a:tcPr/>
                </a:tc>
                <a:tc>
                  <a:txBody>
                    <a:bodyPr/>
                    <a:lstStyle/>
                    <a:p>
                      <a:r>
                        <a:rPr lang="en-US" altLang="zh-CN" dirty="0" err="1" smtClean="0"/>
                        <a:t>dec</a:t>
                      </a:r>
                      <a:endParaRPr lang="zh-CN" altLang="en-US" dirty="0"/>
                    </a:p>
                  </a:txBody>
                  <a:tcPr/>
                </a:tc>
              </a:tr>
              <a:tr h="432048">
                <a:tc>
                  <a:txBody>
                    <a:bodyPr/>
                    <a:lstStyle/>
                    <a:p>
                      <a:r>
                        <a:rPr lang="zh-CN" altLang="en-US" dirty="0" smtClean="0"/>
                        <a:t>主</a:t>
                      </a:r>
                      <a:endParaRPr lang="zh-CN" altLang="en-US" dirty="0"/>
                    </a:p>
                  </a:txBody>
                  <a:tcPr/>
                </a:tc>
                <a:tc>
                  <a:txBody>
                    <a:bodyPr/>
                    <a:lstStyle/>
                    <a:p>
                      <a:r>
                        <a:rPr lang="en-US" altLang="zh-CN" dirty="0" smtClean="0"/>
                        <a:t>S0</a:t>
                      </a:r>
                      <a:endParaRPr lang="zh-CN" altLang="en-US" dirty="0"/>
                    </a:p>
                  </a:txBody>
                  <a:tcPr>
                    <a:solidFill>
                      <a:srgbClr val="00FFCC"/>
                    </a:solidFill>
                  </a:tcPr>
                </a:tc>
              </a:tr>
              <a:tr h="432048">
                <a:tc>
                  <a:txBody>
                    <a:bodyPr/>
                    <a:lstStyle/>
                    <a:p>
                      <a:r>
                        <a:rPr lang="zh-CN" altLang="en-US" dirty="0" smtClean="0"/>
                        <a:t>次</a:t>
                      </a:r>
                      <a:endParaRPr lang="zh-CN" altLang="en-US" dirty="0"/>
                    </a:p>
                  </a:txBody>
                  <a:tcPr/>
                </a:tc>
                <a:tc>
                  <a:txBody>
                    <a:bodyPr/>
                    <a:lstStyle/>
                    <a:p>
                      <a:r>
                        <a:rPr lang="en-US" altLang="zh-CN" dirty="0" smtClean="0"/>
                        <a:t>S0</a:t>
                      </a:r>
                      <a:endParaRPr lang="zh-CN" altLang="en-US" dirty="0"/>
                    </a:p>
                  </a:txBody>
                  <a:tcPr>
                    <a:solidFill>
                      <a:srgbClr val="00FFCC"/>
                    </a:solidFill>
                  </a:tcPr>
                </a:tc>
              </a:tr>
              <a:tr h="432048">
                <a:tc>
                  <a:txBody>
                    <a:bodyPr/>
                    <a:lstStyle/>
                    <a:p>
                      <a:r>
                        <a:rPr lang="zh-CN" altLang="en-US" dirty="0" smtClean="0"/>
                        <a:t>无</a:t>
                      </a:r>
                      <a:endParaRPr lang="zh-CN" altLang="en-US" dirty="0"/>
                    </a:p>
                  </a:txBody>
                  <a:tcPr/>
                </a:tc>
                <a:tc>
                  <a:txBody>
                    <a:bodyPr/>
                    <a:lstStyle/>
                    <a:p>
                      <a:r>
                        <a:rPr lang="en-US" altLang="zh-CN" dirty="0" smtClean="0"/>
                        <a:t>S0</a:t>
                      </a:r>
                      <a:endParaRPr lang="zh-CN" altLang="en-US" dirty="0"/>
                    </a:p>
                  </a:txBody>
                  <a:tcPr>
                    <a:solidFill>
                      <a:srgbClr val="00FFCC"/>
                    </a:solidFill>
                  </a:tcPr>
                </a:tc>
              </a:tr>
            </a:tbl>
          </a:graphicData>
        </a:graphic>
      </p:graphicFrame>
      <p:graphicFrame>
        <p:nvGraphicFramePr>
          <p:cNvPr id="9" name="表格 8"/>
          <p:cNvGraphicFramePr>
            <a:graphicFrameLocks noGrp="1"/>
          </p:cNvGraphicFramePr>
          <p:nvPr/>
        </p:nvGraphicFramePr>
        <p:xfrm>
          <a:off x="2048470" y="4079455"/>
          <a:ext cx="2376265" cy="1728192"/>
        </p:xfrm>
        <a:graphic>
          <a:graphicData uri="http://schemas.openxmlformats.org/drawingml/2006/table">
            <a:tbl>
              <a:tblPr firstRow="1" bandRow="1">
                <a:tableStyleId>{5C22544A-7EE6-4342-B048-85BDC9FD1C3A}</a:tableStyleId>
              </a:tblPr>
              <a:tblGrid>
                <a:gridCol w="475253"/>
                <a:gridCol w="475253"/>
                <a:gridCol w="475253"/>
                <a:gridCol w="475253"/>
                <a:gridCol w="475253"/>
              </a:tblGrid>
              <a:tr h="432048">
                <a:tc>
                  <a:txBody>
                    <a:bodyPr/>
                    <a:lstStyle/>
                    <a:p>
                      <a:r>
                        <a:rPr lang="en-US" altLang="zh-CN" dirty="0" smtClean="0"/>
                        <a:t>S2</a:t>
                      </a:r>
                      <a:endParaRPr lang="zh-CN" altLang="en-US" dirty="0"/>
                    </a:p>
                  </a:txBody>
                  <a:tcPr/>
                </a:tc>
                <a:tc>
                  <a:txBody>
                    <a:bodyPr/>
                    <a:lstStyle/>
                    <a:p>
                      <a:r>
                        <a:rPr lang="en-US" altLang="zh-CN" dirty="0" smtClean="0"/>
                        <a:t>1</a:t>
                      </a:r>
                      <a:endParaRPr lang="zh-CN" altLang="en-US" dirty="0"/>
                    </a:p>
                  </a:txBody>
                  <a:tcPr/>
                </a:tc>
                <a:tc>
                  <a:txBody>
                    <a:bodyPr/>
                    <a:lstStyle/>
                    <a:p>
                      <a:r>
                        <a:rPr lang="en-US" altLang="zh-CN" dirty="0" smtClean="0"/>
                        <a:t>2</a:t>
                      </a:r>
                      <a:endParaRPr lang="zh-CN" altLang="en-US" dirty="0"/>
                    </a:p>
                  </a:txBody>
                  <a:tcPr/>
                </a:tc>
                <a:tc>
                  <a:txBody>
                    <a:bodyPr/>
                    <a:lstStyle/>
                    <a:p>
                      <a:r>
                        <a:rPr lang="en-US" altLang="zh-CN" dirty="0" smtClean="0"/>
                        <a:t>3</a:t>
                      </a:r>
                      <a:endParaRPr lang="zh-CN" altLang="en-US" dirty="0"/>
                    </a:p>
                  </a:txBody>
                  <a:tcPr/>
                </a:tc>
                <a:tc>
                  <a:txBody>
                    <a:bodyPr/>
                    <a:lstStyle/>
                    <a:p>
                      <a:r>
                        <a:rPr lang="en-US" altLang="zh-CN" dirty="0" smtClean="0"/>
                        <a:t>4</a:t>
                      </a:r>
                      <a:endParaRPr lang="zh-CN" altLang="en-US" dirty="0"/>
                    </a:p>
                  </a:txBody>
                  <a:tcPr/>
                </a:tc>
              </a:tr>
              <a:tr h="432048">
                <a:tc>
                  <a:txBody>
                    <a:bodyPr/>
                    <a:lstStyle/>
                    <a:p>
                      <a:r>
                        <a:rPr lang="zh-CN" altLang="en-US" dirty="0" smtClean="0"/>
                        <a:t>主</a:t>
                      </a:r>
                      <a:endParaRPr lang="zh-CN" altLang="en-US" dirty="0"/>
                    </a:p>
                  </a:txBody>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S0</a:t>
                      </a:r>
                      <a:endParaRPr lang="zh-CN" altLang="en-US" dirty="0"/>
                    </a:p>
                  </a:txBody>
                  <a:tcPr>
                    <a:solidFill>
                      <a:srgbClr val="92D050"/>
                    </a:solidFill>
                  </a:tcPr>
                </a:tc>
              </a:tr>
              <a:tr h="432048">
                <a:tc>
                  <a:txBody>
                    <a:bodyPr/>
                    <a:lstStyle/>
                    <a:p>
                      <a:r>
                        <a:rPr lang="zh-CN" altLang="en-US" dirty="0" smtClean="0"/>
                        <a:t>次</a:t>
                      </a:r>
                      <a:endParaRPr lang="zh-CN" altLang="en-US" dirty="0"/>
                    </a:p>
                  </a:txBody>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S0</a:t>
                      </a:r>
                      <a:endParaRPr lang="zh-CN" altLang="en-US" dirty="0"/>
                    </a:p>
                  </a:txBody>
                  <a:tcPr>
                    <a:solidFill>
                      <a:srgbClr val="92D050"/>
                    </a:solidFill>
                  </a:tcPr>
                </a:tc>
                <a:tc>
                  <a:txBody>
                    <a:bodyPr/>
                    <a:lstStyle/>
                    <a:p>
                      <a:r>
                        <a:rPr lang="en-US" altLang="zh-CN" dirty="0" smtClean="0"/>
                        <a:t>S0</a:t>
                      </a:r>
                      <a:endParaRPr lang="zh-CN" altLang="en-US" dirty="0"/>
                    </a:p>
                  </a:txBody>
                  <a:tcPr>
                    <a:solidFill>
                      <a:srgbClr val="92D050"/>
                    </a:solidFill>
                  </a:tcPr>
                </a:tc>
              </a:tr>
              <a:tr h="432048">
                <a:tc>
                  <a:txBody>
                    <a:bodyPr/>
                    <a:lstStyle/>
                    <a:p>
                      <a:r>
                        <a:rPr lang="zh-CN" altLang="en-US" dirty="0" smtClean="0"/>
                        <a:t>无</a:t>
                      </a:r>
                      <a:endParaRPr lang="zh-CN" altLang="en-US" dirty="0"/>
                    </a:p>
                  </a:txBody>
                  <a:tcPr/>
                </a:tc>
                <a:tc>
                  <a:txBody>
                    <a:bodyPr/>
                    <a:lstStyle/>
                    <a:p>
                      <a:r>
                        <a:rPr lang="en-US" altLang="zh-CN" dirty="0" smtClean="0"/>
                        <a:t>S3</a:t>
                      </a:r>
                      <a:endParaRPr lang="zh-CN" altLang="en-US" dirty="0"/>
                    </a:p>
                  </a:txBody>
                  <a:tcPr>
                    <a:solidFill>
                      <a:srgbClr val="92D050"/>
                    </a:solidFill>
                  </a:tcPr>
                </a:tc>
                <a:tc>
                  <a:txBody>
                    <a:bodyPr/>
                    <a:lstStyle/>
                    <a:p>
                      <a:r>
                        <a:rPr lang="en-US" altLang="zh-CN" dirty="0" smtClean="0"/>
                        <a:t>S3</a:t>
                      </a:r>
                      <a:endParaRPr lang="zh-CN" altLang="en-US" dirty="0"/>
                    </a:p>
                  </a:txBody>
                  <a:tcPr>
                    <a:solidFill>
                      <a:srgbClr val="92D050"/>
                    </a:solidFill>
                  </a:tcPr>
                </a:tc>
                <a:tc>
                  <a:txBody>
                    <a:bodyPr/>
                    <a:lstStyle/>
                    <a:p>
                      <a:r>
                        <a:rPr lang="en-US" altLang="zh-CN" dirty="0" smtClean="0"/>
                        <a:t>S3</a:t>
                      </a:r>
                      <a:endParaRPr lang="zh-CN" altLang="en-US" dirty="0"/>
                    </a:p>
                  </a:txBody>
                  <a:tcPr>
                    <a:solidFill>
                      <a:srgbClr val="92D050"/>
                    </a:solidFill>
                  </a:tcPr>
                </a:tc>
                <a:tc>
                  <a:txBody>
                    <a:bodyPr/>
                    <a:lstStyle/>
                    <a:p>
                      <a:r>
                        <a:rPr lang="en-US" altLang="zh-CN" dirty="0" smtClean="0"/>
                        <a:t>S3</a:t>
                      </a:r>
                      <a:endParaRPr lang="zh-CN" altLang="en-US" dirty="0"/>
                    </a:p>
                  </a:txBody>
                  <a:tcPr>
                    <a:solidFill>
                      <a:srgbClr val="92D050"/>
                    </a:solidFill>
                  </a:tcPr>
                </a:tc>
              </a:tr>
            </a:tbl>
          </a:graphicData>
        </a:graphic>
      </p:graphicFrame>
      <p:graphicFrame>
        <p:nvGraphicFramePr>
          <p:cNvPr id="10" name="表格 9"/>
          <p:cNvGraphicFramePr>
            <a:graphicFrameLocks noGrp="1"/>
          </p:cNvGraphicFramePr>
          <p:nvPr/>
        </p:nvGraphicFramePr>
        <p:xfrm>
          <a:off x="4424735" y="4079455"/>
          <a:ext cx="2323630" cy="1728192"/>
        </p:xfrm>
        <a:graphic>
          <a:graphicData uri="http://schemas.openxmlformats.org/drawingml/2006/table">
            <a:tbl>
              <a:tblPr firstRow="1" bandRow="1">
                <a:tableStyleId>{5C22544A-7EE6-4342-B048-85BDC9FD1C3A}</a:tableStyleId>
              </a:tblPr>
              <a:tblGrid>
                <a:gridCol w="464726"/>
                <a:gridCol w="464726"/>
                <a:gridCol w="464726"/>
                <a:gridCol w="464726"/>
                <a:gridCol w="464726"/>
              </a:tblGrid>
              <a:tr h="432048">
                <a:tc>
                  <a:txBody>
                    <a:bodyPr/>
                    <a:lstStyle/>
                    <a:p>
                      <a:r>
                        <a:rPr lang="en-US" altLang="zh-CN" dirty="0" smtClean="0"/>
                        <a:t>S3</a:t>
                      </a:r>
                      <a:endParaRPr lang="zh-CN" altLang="en-US" dirty="0"/>
                    </a:p>
                  </a:txBody>
                  <a:tcPr/>
                </a:tc>
                <a:tc>
                  <a:txBody>
                    <a:bodyPr/>
                    <a:lstStyle/>
                    <a:p>
                      <a:r>
                        <a:rPr lang="en-US" altLang="zh-CN" dirty="0" smtClean="0"/>
                        <a:t>a</a:t>
                      </a:r>
                      <a:endParaRPr lang="zh-CN" altLang="en-US" dirty="0"/>
                    </a:p>
                  </a:txBody>
                  <a:tcPr/>
                </a:tc>
                <a:tc>
                  <a:txBody>
                    <a:bodyPr/>
                    <a:lstStyle/>
                    <a:p>
                      <a:r>
                        <a:rPr lang="en-US" altLang="zh-CN" dirty="0" smtClean="0"/>
                        <a:t>c</a:t>
                      </a:r>
                      <a:endParaRPr lang="zh-CN" altLang="en-US" dirty="0"/>
                    </a:p>
                  </a:txBody>
                  <a:tcPr/>
                </a:tc>
                <a:tc>
                  <a:txBody>
                    <a:bodyPr/>
                    <a:lstStyle/>
                    <a:p>
                      <a:r>
                        <a:rPr lang="en-US" altLang="zh-CN" dirty="0" smtClean="0"/>
                        <a:t>e</a:t>
                      </a:r>
                      <a:endParaRPr lang="zh-CN" altLang="en-US" dirty="0"/>
                    </a:p>
                  </a:txBody>
                  <a:tcPr/>
                </a:tc>
                <a:tc>
                  <a:txBody>
                    <a:bodyPr/>
                    <a:lstStyle/>
                    <a:p>
                      <a:r>
                        <a:rPr lang="en-US" altLang="zh-CN" dirty="0" smtClean="0"/>
                        <a:t>g</a:t>
                      </a:r>
                      <a:endParaRPr lang="zh-CN" altLang="en-US" dirty="0"/>
                    </a:p>
                  </a:txBody>
                  <a:tcPr/>
                </a:tc>
              </a:tr>
              <a:tr h="432048">
                <a:tc>
                  <a:txBody>
                    <a:bodyPr/>
                    <a:lstStyle/>
                    <a:p>
                      <a:r>
                        <a:rPr lang="zh-CN" altLang="en-US" dirty="0" smtClean="0"/>
                        <a:t>主</a:t>
                      </a:r>
                      <a:endParaRPr lang="zh-CN" altLang="en-US" dirty="0"/>
                    </a:p>
                  </a:txBody>
                  <a:tcPr/>
                </a:tc>
                <a:tc>
                  <a:txBody>
                    <a:bodyPr/>
                    <a:lstStyle/>
                    <a:p>
                      <a:r>
                        <a:rPr lang="en-US" altLang="zh-CN" dirty="0" smtClean="0"/>
                        <a:t>S0</a:t>
                      </a:r>
                      <a:endParaRPr lang="zh-CN" altLang="en-US" dirty="0"/>
                    </a:p>
                  </a:txBody>
                  <a:tcPr>
                    <a:solidFill>
                      <a:srgbClr val="00B0F0"/>
                    </a:solidFill>
                  </a:tcPr>
                </a:tc>
                <a:tc>
                  <a:txBody>
                    <a:bodyPr/>
                    <a:lstStyle/>
                    <a:p>
                      <a:r>
                        <a:rPr lang="en-US" altLang="zh-CN" dirty="0" smtClean="0"/>
                        <a:t>S0</a:t>
                      </a:r>
                      <a:endParaRPr lang="zh-CN" altLang="en-US" dirty="0"/>
                    </a:p>
                  </a:txBody>
                  <a:tcPr>
                    <a:solidFill>
                      <a:srgbClr val="00B0F0"/>
                    </a:solidFill>
                  </a:tcPr>
                </a:tc>
                <a:tc>
                  <a:txBody>
                    <a:bodyPr/>
                    <a:lstStyle/>
                    <a:p>
                      <a:r>
                        <a:rPr lang="en-US" altLang="zh-CN" dirty="0" smtClean="0"/>
                        <a:t>S0</a:t>
                      </a:r>
                      <a:endParaRPr lang="zh-CN" altLang="en-US" dirty="0"/>
                    </a:p>
                  </a:txBody>
                  <a:tcPr>
                    <a:solidFill>
                      <a:srgbClr val="00B0F0"/>
                    </a:solidFill>
                  </a:tcPr>
                </a:tc>
                <a:tc>
                  <a:txBody>
                    <a:bodyPr/>
                    <a:lstStyle/>
                    <a:p>
                      <a:r>
                        <a:rPr lang="en-US" altLang="zh-CN" dirty="0" smtClean="0"/>
                        <a:t>S0</a:t>
                      </a:r>
                      <a:endParaRPr lang="zh-CN" altLang="en-US" dirty="0"/>
                    </a:p>
                  </a:txBody>
                  <a:tcPr>
                    <a:solidFill>
                      <a:srgbClr val="00B0F0"/>
                    </a:solidFill>
                  </a:tcPr>
                </a:tc>
              </a:tr>
              <a:tr h="432048">
                <a:tc>
                  <a:txBody>
                    <a:bodyPr/>
                    <a:lstStyle/>
                    <a:p>
                      <a:r>
                        <a:rPr lang="zh-CN" altLang="en-US" dirty="0" smtClean="0"/>
                        <a:t>次</a:t>
                      </a:r>
                      <a:endParaRPr lang="zh-CN" altLang="en-US" dirty="0"/>
                    </a:p>
                  </a:txBody>
                  <a:tcPr/>
                </a:tc>
                <a:tc>
                  <a:txBody>
                    <a:bodyPr/>
                    <a:lstStyle/>
                    <a:p>
                      <a:r>
                        <a:rPr lang="en-US" altLang="zh-CN" dirty="0" smtClean="0"/>
                        <a:t>S2</a:t>
                      </a:r>
                      <a:endParaRPr lang="zh-CN" altLang="en-US" dirty="0"/>
                    </a:p>
                  </a:txBody>
                  <a:tcPr>
                    <a:solidFill>
                      <a:srgbClr val="00B0F0"/>
                    </a:solidFill>
                  </a:tcPr>
                </a:tc>
                <a:tc>
                  <a:txBody>
                    <a:bodyPr/>
                    <a:lstStyle/>
                    <a:p>
                      <a:r>
                        <a:rPr lang="en-US" altLang="zh-CN" dirty="0" smtClean="0"/>
                        <a:t>S2</a:t>
                      </a:r>
                      <a:endParaRPr lang="zh-CN" altLang="en-US" dirty="0"/>
                    </a:p>
                  </a:txBody>
                  <a:tcPr>
                    <a:solidFill>
                      <a:srgbClr val="00B0F0"/>
                    </a:solidFill>
                  </a:tcPr>
                </a:tc>
                <a:tc>
                  <a:txBody>
                    <a:bodyPr/>
                    <a:lstStyle/>
                    <a:p>
                      <a:r>
                        <a:rPr lang="en-US" altLang="zh-CN" dirty="0" smtClean="0"/>
                        <a:t>S2</a:t>
                      </a:r>
                      <a:endParaRPr lang="zh-CN" altLang="en-US" dirty="0"/>
                    </a:p>
                  </a:txBody>
                  <a:tcPr>
                    <a:solidFill>
                      <a:srgbClr val="00B0F0"/>
                    </a:solidFill>
                  </a:tcPr>
                </a:tc>
                <a:tc>
                  <a:txBody>
                    <a:bodyPr/>
                    <a:lstStyle/>
                    <a:p>
                      <a:r>
                        <a:rPr lang="en-US" altLang="zh-CN" dirty="0" smtClean="0"/>
                        <a:t>S2</a:t>
                      </a:r>
                      <a:endParaRPr lang="zh-CN" altLang="en-US" dirty="0"/>
                    </a:p>
                  </a:txBody>
                  <a:tcPr>
                    <a:solidFill>
                      <a:srgbClr val="00B0F0"/>
                    </a:solidFill>
                  </a:tcPr>
                </a:tc>
              </a:tr>
              <a:tr h="432048">
                <a:tc>
                  <a:txBody>
                    <a:bodyPr/>
                    <a:lstStyle/>
                    <a:p>
                      <a:r>
                        <a:rPr lang="zh-CN" altLang="en-US" dirty="0" smtClean="0"/>
                        <a:t>无</a:t>
                      </a:r>
                      <a:endParaRPr lang="zh-CN" altLang="en-US" dirty="0"/>
                    </a:p>
                  </a:txBody>
                  <a:tcPr/>
                </a:tc>
                <a:tc>
                  <a:txBody>
                    <a:bodyPr/>
                    <a:lstStyle/>
                    <a:p>
                      <a:r>
                        <a:rPr lang="en-US" altLang="zh-CN" dirty="0" smtClean="0"/>
                        <a:t>S4</a:t>
                      </a:r>
                      <a:endParaRPr lang="zh-CN" altLang="en-US" dirty="0"/>
                    </a:p>
                  </a:txBody>
                  <a:tcPr>
                    <a:solidFill>
                      <a:srgbClr val="00B0F0"/>
                    </a:solidFill>
                  </a:tcPr>
                </a:tc>
                <a:tc>
                  <a:txBody>
                    <a:bodyPr/>
                    <a:lstStyle/>
                    <a:p>
                      <a:r>
                        <a:rPr lang="en-US" altLang="zh-CN" dirty="0" smtClean="0"/>
                        <a:t>S4</a:t>
                      </a:r>
                      <a:endParaRPr lang="zh-CN" altLang="en-US" dirty="0"/>
                    </a:p>
                  </a:txBody>
                  <a:tcPr>
                    <a:solidFill>
                      <a:srgbClr val="00B0F0"/>
                    </a:solidFill>
                  </a:tcPr>
                </a:tc>
                <a:tc>
                  <a:txBody>
                    <a:bodyPr/>
                    <a:lstStyle/>
                    <a:p>
                      <a:r>
                        <a:rPr lang="en-US" altLang="zh-CN" dirty="0" smtClean="0"/>
                        <a:t>S4</a:t>
                      </a:r>
                      <a:endParaRPr lang="zh-CN" altLang="en-US" dirty="0"/>
                    </a:p>
                  </a:txBody>
                  <a:tcPr>
                    <a:solidFill>
                      <a:srgbClr val="00B0F0"/>
                    </a:solidFill>
                  </a:tcPr>
                </a:tc>
                <a:tc>
                  <a:txBody>
                    <a:bodyPr/>
                    <a:lstStyle/>
                    <a:p>
                      <a:r>
                        <a:rPr lang="en-US" altLang="zh-CN" dirty="0" smtClean="0"/>
                        <a:t>S4</a:t>
                      </a:r>
                      <a:endParaRPr lang="zh-CN" altLang="en-US" dirty="0"/>
                    </a:p>
                  </a:txBody>
                  <a:tcPr>
                    <a:solidFill>
                      <a:srgbClr val="00B0F0"/>
                    </a:solidFill>
                  </a:tcPr>
                </a:tc>
              </a:tr>
            </a:tbl>
          </a:graphicData>
        </a:graphic>
      </p:graphicFrame>
      <p:graphicFrame>
        <p:nvGraphicFramePr>
          <p:cNvPr id="11" name="表格 10"/>
          <p:cNvGraphicFramePr>
            <a:graphicFrameLocks noGrp="1"/>
          </p:cNvGraphicFramePr>
          <p:nvPr/>
        </p:nvGraphicFramePr>
        <p:xfrm>
          <a:off x="6748365" y="4079455"/>
          <a:ext cx="2395635" cy="1728192"/>
        </p:xfrm>
        <a:graphic>
          <a:graphicData uri="http://schemas.openxmlformats.org/drawingml/2006/table">
            <a:tbl>
              <a:tblPr firstRow="1" bandRow="1">
                <a:tableStyleId>{5C22544A-7EE6-4342-B048-85BDC9FD1C3A}</a:tableStyleId>
              </a:tblPr>
              <a:tblGrid>
                <a:gridCol w="479127"/>
                <a:gridCol w="479127"/>
                <a:gridCol w="479127"/>
                <a:gridCol w="479127"/>
                <a:gridCol w="479127"/>
              </a:tblGrid>
              <a:tr h="432048">
                <a:tc>
                  <a:txBody>
                    <a:bodyPr/>
                    <a:lstStyle/>
                    <a:p>
                      <a:r>
                        <a:rPr lang="en-US" altLang="zh-CN" dirty="0" smtClean="0"/>
                        <a:t>S4</a:t>
                      </a:r>
                      <a:endParaRPr lang="zh-CN" altLang="en-US" dirty="0"/>
                    </a:p>
                  </a:txBody>
                  <a:tcPr/>
                </a:tc>
                <a:tc>
                  <a:txBody>
                    <a:bodyPr/>
                    <a:lstStyle/>
                    <a:p>
                      <a:r>
                        <a:rPr lang="en-US" altLang="zh-CN" dirty="0" smtClean="0"/>
                        <a:t>b</a:t>
                      </a:r>
                      <a:endParaRPr lang="zh-CN" altLang="en-US" dirty="0"/>
                    </a:p>
                  </a:txBody>
                  <a:tcPr/>
                </a:tc>
                <a:tc>
                  <a:txBody>
                    <a:bodyPr/>
                    <a:lstStyle/>
                    <a:p>
                      <a:r>
                        <a:rPr lang="en-US" altLang="zh-CN" dirty="0" smtClean="0"/>
                        <a:t>d</a:t>
                      </a:r>
                      <a:endParaRPr lang="zh-CN" altLang="en-US" dirty="0"/>
                    </a:p>
                  </a:txBody>
                  <a:tcPr/>
                </a:tc>
                <a:tc>
                  <a:txBody>
                    <a:bodyPr/>
                    <a:lstStyle/>
                    <a:p>
                      <a:r>
                        <a:rPr lang="en-US" altLang="zh-CN" dirty="0" smtClean="0"/>
                        <a:t>f</a:t>
                      </a:r>
                      <a:endParaRPr lang="zh-CN" altLang="en-US" dirty="0"/>
                    </a:p>
                  </a:txBody>
                  <a:tcPr/>
                </a:tc>
                <a:tc>
                  <a:txBody>
                    <a:bodyPr/>
                    <a:lstStyle/>
                    <a:p>
                      <a:r>
                        <a:rPr lang="en-US" altLang="zh-CN" dirty="0" smtClean="0"/>
                        <a:t>h</a:t>
                      </a:r>
                      <a:endParaRPr lang="zh-CN" altLang="en-US" dirty="0"/>
                    </a:p>
                  </a:txBody>
                  <a:tcPr/>
                </a:tc>
              </a:tr>
              <a:tr h="432048">
                <a:tc>
                  <a:txBody>
                    <a:bodyPr/>
                    <a:lstStyle/>
                    <a:p>
                      <a:r>
                        <a:rPr lang="zh-CN" altLang="en-US" dirty="0" smtClean="0"/>
                        <a:t>主</a:t>
                      </a:r>
                      <a:endParaRPr lang="zh-CN" altLang="en-US" dirty="0"/>
                    </a:p>
                  </a:txBody>
                  <a:tcPr/>
                </a:tc>
                <a:tc>
                  <a:txBody>
                    <a:bodyPr/>
                    <a:lstStyle/>
                    <a:p>
                      <a:r>
                        <a:rPr lang="en-US" altLang="zh-CN" dirty="0" smtClean="0"/>
                        <a:t>S0</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FF66CC"/>
                    </a:solidFill>
                  </a:tcPr>
                </a:tc>
              </a:tr>
              <a:tr h="432048">
                <a:tc>
                  <a:txBody>
                    <a:bodyPr/>
                    <a:lstStyle/>
                    <a:p>
                      <a:r>
                        <a:rPr lang="zh-CN" altLang="en-US" dirty="0" smtClean="0"/>
                        <a:t>次</a:t>
                      </a:r>
                      <a:endParaRPr lang="zh-CN" altLang="en-US" dirty="0"/>
                    </a:p>
                  </a:txBody>
                  <a:tcPr/>
                </a:tc>
                <a:tc>
                  <a:txBody>
                    <a:bodyPr/>
                    <a:lstStyle/>
                    <a:p>
                      <a:r>
                        <a:rPr lang="en-US" altLang="zh-CN" dirty="0" smtClean="0"/>
                        <a:t>S0</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FF66CC"/>
                    </a:solidFill>
                  </a:tcPr>
                </a:tc>
              </a:tr>
              <a:tr h="432048">
                <a:tc>
                  <a:txBody>
                    <a:bodyPr/>
                    <a:lstStyle/>
                    <a:p>
                      <a:r>
                        <a:rPr lang="zh-CN" altLang="en-US" dirty="0" smtClean="0"/>
                        <a:t>无</a:t>
                      </a:r>
                      <a:endParaRPr lang="zh-CN" altLang="en-US" dirty="0"/>
                    </a:p>
                  </a:txBody>
                  <a:tcPr/>
                </a:tc>
                <a:tc>
                  <a:txBody>
                    <a:bodyPr/>
                    <a:lstStyle/>
                    <a:p>
                      <a:r>
                        <a:rPr lang="en-US" altLang="zh-CN" dirty="0" smtClean="0"/>
                        <a:t>S0</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FF66CC"/>
                    </a:solidFill>
                  </a:tcPr>
                </a:tc>
                <a:tc>
                  <a:txBody>
                    <a:bodyPr/>
                    <a:lstStyle/>
                    <a:p>
                      <a:r>
                        <a:rPr lang="en-US" altLang="zh-CN" dirty="0" smtClean="0"/>
                        <a:t>S0</a:t>
                      </a:r>
                      <a:endParaRPr lang="zh-CN" altLang="en-US" dirty="0"/>
                    </a:p>
                  </a:txBody>
                  <a:tcPr>
                    <a:solidFill>
                      <a:srgbClr val="FF66CC"/>
                    </a:solidFill>
                  </a:tcPr>
                </a:tc>
              </a:tr>
            </a:tbl>
          </a:graphicData>
        </a:graphic>
      </p:graphicFrame>
      <p:graphicFrame>
        <p:nvGraphicFramePr>
          <p:cNvPr id="12" name="表格 11"/>
          <p:cNvGraphicFramePr>
            <a:graphicFrameLocks noGrp="1"/>
          </p:cNvGraphicFramePr>
          <p:nvPr/>
        </p:nvGraphicFramePr>
        <p:xfrm>
          <a:off x="1102363" y="4079455"/>
          <a:ext cx="977814" cy="1728192"/>
        </p:xfrm>
        <a:graphic>
          <a:graphicData uri="http://schemas.openxmlformats.org/drawingml/2006/table">
            <a:tbl>
              <a:tblPr firstRow="1" bandRow="1">
                <a:tableStyleId>{5C22544A-7EE6-4342-B048-85BDC9FD1C3A}</a:tableStyleId>
              </a:tblPr>
              <a:tblGrid>
                <a:gridCol w="488907"/>
                <a:gridCol w="488907"/>
              </a:tblGrid>
              <a:tr h="432048">
                <a:tc>
                  <a:txBody>
                    <a:bodyPr/>
                    <a:lstStyle/>
                    <a:p>
                      <a:r>
                        <a:rPr lang="en-US" altLang="zh-CN" dirty="0" smtClean="0"/>
                        <a:t>S1</a:t>
                      </a:r>
                      <a:endParaRPr lang="zh-CN" altLang="en-US" dirty="0"/>
                    </a:p>
                  </a:txBody>
                  <a:tcPr/>
                </a:tc>
                <a:tc>
                  <a:txBody>
                    <a:bodyPr/>
                    <a:lstStyle/>
                    <a:p>
                      <a:r>
                        <a:rPr lang="en-US" altLang="zh-CN" dirty="0" smtClean="0"/>
                        <a:t>0</a:t>
                      </a:r>
                      <a:endParaRPr lang="zh-CN" altLang="en-US" dirty="0"/>
                    </a:p>
                  </a:txBody>
                  <a:tcPr/>
                </a:tc>
              </a:tr>
              <a:tr h="432048">
                <a:tc>
                  <a:txBody>
                    <a:bodyPr/>
                    <a:lstStyle/>
                    <a:p>
                      <a:r>
                        <a:rPr lang="zh-CN" altLang="en-US" dirty="0" smtClean="0"/>
                        <a:t>主</a:t>
                      </a:r>
                      <a:endParaRPr lang="zh-CN" altLang="en-US" dirty="0"/>
                    </a:p>
                  </a:txBody>
                  <a:tcPr/>
                </a:tc>
                <a:tc>
                  <a:txBody>
                    <a:bodyPr/>
                    <a:lstStyle/>
                    <a:p>
                      <a:r>
                        <a:rPr lang="en-US" altLang="zh-CN" dirty="0" smtClean="0"/>
                        <a:t>S2</a:t>
                      </a:r>
                      <a:endParaRPr lang="zh-CN" altLang="en-US" dirty="0"/>
                    </a:p>
                  </a:txBody>
                  <a:tcPr>
                    <a:solidFill>
                      <a:srgbClr val="FFFF00"/>
                    </a:solidFill>
                  </a:tcPr>
                </a:tc>
              </a:tr>
              <a:tr h="432048">
                <a:tc>
                  <a:txBody>
                    <a:bodyPr/>
                    <a:lstStyle/>
                    <a:p>
                      <a:r>
                        <a:rPr lang="zh-CN" altLang="en-US" dirty="0" smtClean="0"/>
                        <a:t>次</a:t>
                      </a:r>
                      <a:endParaRPr lang="zh-CN" altLang="en-US" dirty="0"/>
                    </a:p>
                  </a:txBody>
                  <a:tcPr/>
                </a:tc>
                <a:tc>
                  <a:txBody>
                    <a:bodyPr/>
                    <a:lstStyle/>
                    <a:p>
                      <a:r>
                        <a:rPr lang="en-US" altLang="zh-CN" dirty="0" smtClean="0"/>
                        <a:t>S0</a:t>
                      </a:r>
                      <a:endParaRPr lang="zh-CN" altLang="en-US" dirty="0"/>
                    </a:p>
                  </a:txBody>
                  <a:tcPr>
                    <a:solidFill>
                      <a:srgbClr val="FFFF00"/>
                    </a:solidFill>
                  </a:tcPr>
                </a:tc>
              </a:tr>
              <a:tr h="432048">
                <a:tc>
                  <a:txBody>
                    <a:bodyPr/>
                    <a:lstStyle/>
                    <a:p>
                      <a:r>
                        <a:rPr lang="zh-CN" altLang="en-US" dirty="0" smtClean="0"/>
                        <a:t>无</a:t>
                      </a:r>
                      <a:endParaRPr lang="zh-CN" altLang="en-US" dirty="0"/>
                    </a:p>
                  </a:txBody>
                  <a:tcPr/>
                </a:tc>
                <a:tc>
                  <a:txBody>
                    <a:bodyPr/>
                    <a:lstStyle/>
                    <a:p>
                      <a:r>
                        <a:rPr lang="en-US" altLang="zh-CN" dirty="0" smtClean="0"/>
                        <a:t>S0</a:t>
                      </a:r>
                      <a:endParaRPr lang="zh-CN" altLang="en-US" dirty="0"/>
                    </a:p>
                  </a:txBody>
                  <a:tcPr>
                    <a:solidFill>
                      <a:srgbClr val="FFFF00"/>
                    </a:solidFill>
                  </a:tcPr>
                </a:tc>
              </a:tr>
            </a:tbl>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rcRect l="21650" t="24801" r="18500" b="10100"/>
          <a:stretch>
            <a:fillRect/>
          </a:stretch>
        </p:blipFill>
        <p:spPr>
          <a:xfrm>
            <a:off x="4982723" y="3429001"/>
            <a:ext cx="3883784" cy="3168351"/>
          </a:xfrm>
          <a:prstGeom prst="rect">
            <a:avLst/>
          </a:prstGeom>
        </p:spPr>
      </p:pic>
      <p:sp>
        <p:nvSpPr>
          <p:cNvPr id="3" name="内容占位符 2"/>
          <p:cNvSpPr>
            <a:spLocks noGrp="1"/>
          </p:cNvSpPr>
          <p:nvPr>
            <p:ph idx="1"/>
          </p:nvPr>
        </p:nvSpPr>
        <p:spPr>
          <a:xfrm>
            <a:off x="14171" y="3573016"/>
            <a:ext cx="4968552" cy="3158565"/>
          </a:xfrm>
        </p:spPr>
        <p:txBody>
          <a:bodyPr/>
          <a:lstStyle/>
          <a:p>
            <a:r>
              <a:rPr lang="zh-CN" altLang="en-US" sz="1800" dirty="0" smtClean="0"/>
              <a:t>最后一次与倒数第二次</a:t>
            </a:r>
            <a:r>
              <a:rPr lang="zh-CN" altLang="en-US" sz="1800" dirty="0" smtClean="0"/>
              <a:t>的状态划分</a:t>
            </a:r>
            <a:r>
              <a:rPr lang="zh-CN" altLang="en-US" sz="1800" dirty="0" smtClean="0"/>
              <a:t>均为：</a:t>
            </a:r>
            <a:endParaRPr lang="en-US" altLang="zh-CN" sz="1800" dirty="0" smtClean="0"/>
          </a:p>
          <a:p>
            <a:pPr marL="0" indent="0">
              <a:buNone/>
            </a:pPr>
            <a:r>
              <a:rPr lang="en-US" altLang="zh-CN" sz="1800" dirty="0" smtClean="0"/>
              <a:t>S0</a:t>
            </a:r>
            <a:r>
              <a:rPr lang="en-US" altLang="zh-CN" sz="1800" dirty="0"/>
              <a:t>={</a:t>
            </a:r>
            <a:r>
              <a:rPr lang="en-US" altLang="zh-CN" sz="1800" dirty="0" err="1"/>
              <a:t>dec</a:t>
            </a:r>
            <a:r>
              <a:rPr lang="en-US" altLang="zh-CN" sz="1800" dirty="0"/>
              <a:t>}, S1={0}, S2={1,2,3,4}, S3={</a:t>
            </a:r>
            <a:r>
              <a:rPr lang="en-US" altLang="zh-CN" sz="1800" dirty="0" err="1"/>
              <a:t>a,c,e,g</a:t>
            </a:r>
            <a:r>
              <a:rPr lang="en-US" altLang="zh-CN" sz="1800" dirty="0"/>
              <a:t>}, S4={</a:t>
            </a:r>
            <a:r>
              <a:rPr lang="en-US" altLang="zh-CN" sz="1800" dirty="0" err="1"/>
              <a:t>b,d,f,h</a:t>
            </a:r>
            <a:r>
              <a:rPr lang="en-US" altLang="zh-CN" sz="1800" dirty="0" smtClean="0"/>
              <a:t>}</a:t>
            </a:r>
            <a:endParaRPr lang="en-US" altLang="zh-CN" sz="1800" dirty="0" smtClean="0"/>
          </a:p>
          <a:p>
            <a:r>
              <a:rPr lang="zh-CN" altLang="en-US" sz="1800" dirty="0" smtClean="0"/>
              <a:t>至此划分结束，得到化简后的自动机，如右图所示：</a:t>
            </a:r>
            <a:endParaRPr lang="en-US" altLang="zh-CN" sz="1800" dirty="0" smtClean="0"/>
          </a:p>
          <a:p>
            <a:r>
              <a:rPr lang="zh-CN" altLang="en-US" sz="1800" dirty="0" smtClean="0"/>
              <a:t>算法</a:t>
            </a:r>
            <a:r>
              <a:rPr lang="zh-CN" altLang="en-US" sz="1800" b="1" dirty="0" smtClean="0">
                <a:solidFill>
                  <a:srgbClr val="FF0000"/>
                </a:solidFill>
              </a:rPr>
              <a:t>只迭代了</a:t>
            </a:r>
            <a:r>
              <a:rPr lang="en-US" altLang="zh-CN" sz="1800" b="1" dirty="0" smtClean="0">
                <a:solidFill>
                  <a:srgbClr val="FF0000"/>
                </a:solidFill>
              </a:rPr>
              <a:t>2</a:t>
            </a:r>
            <a:r>
              <a:rPr lang="zh-CN" altLang="en-US" sz="1800" b="1" dirty="0" smtClean="0">
                <a:solidFill>
                  <a:srgbClr val="FF0000"/>
                </a:solidFill>
              </a:rPr>
              <a:t>次</a:t>
            </a:r>
            <a:r>
              <a:rPr lang="zh-CN" altLang="en-US" sz="1800" dirty="0" smtClean="0"/>
              <a:t>就完成了</a:t>
            </a:r>
            <a:r>
              <a:rPr lang="zh-CN" altLang="en-US" sz="1800" dirty="0" smtClean="0"/>
              <a:t>化简，并成功</a:t>
            </a:r>
            <a:r>
              <a:rPr lang="zh-CN" altLang="en-US" sz="1800" dirty="0" smtClean="0"/>
              <a:t>地</a:t>
            </a:r>
            <a:r>
              <a:rPr lang="zh-CN" altLang="en-US" sz="1800" b="1" dirty="0" smtClean="0">
                <a:solidFill>
                  <a:srgbClr val="FF0000"/>
                </a:solidFill>
              </a:rPr>
              <a:t>将状态数由</a:t>
            </a:r>
            <a:r>
              <a:rPr lang="en-US" altLang="zh-CN" sz="1800" b="1" dirty="0" smtClean="0">
                <a:solidFill>
                  <a:srgbClr val="FF0000"/>
                </a:solidFill>
              </a:rPr>
              <a:t>14</a:t>
            </a:r>
            <a:r>
              <a:rPr lang="zh-CN" altLang="en-US" sz="1800" b="1" dirty="0" smtClean="0">
                <a:solidFill>
                  <a:srgbClr val="FF0000"/>
                </a:solidFill>
              </a:rPr>
              <a:t>个减少为</a:t>
            </a:r>
            <a:r>
              <a:rPr lang="en-US" altLang="zh-CN" sz="1800" b="1" dirty="0" smtClean="0">
                <a:solidFill>
                  <a:srgbClr val="FF0000"/>
                </a:solidFill>
              </a:rPr>
              <a:t>5</a:t>
            </a:r>
            <a:r>
              <a:rPr lang="zh-CN" altLang="en-US" sz="1800" b="1" dirty="0" smtClean="0">
                <a:solidFill>
                  <a:srgbClr val="FF0000"/>
                </a:solidFill>
              </a:rPr>
              <a:t>个</a:t>
            </a:r>
            <a:r>
              <a:rPr lang="zh-CN" altLang="en-US" sz="1800" b="1" dirty="0" smtClean="0">
                <a:solidFill>
                  <a:srgbClr val="FF0000"/>
                </a:solidFill>
              </a:rPr>
              <a:t>！</a:t>
            </a:r>
            <a:r>
              <a:rPr lang="zh-CN" altLang="en-US" sz="1800" dirty="0" smtClean="0"/>
              <a:t>同时</a:t>
            </a:r>
            <a:r>
              <a:rPr lang="zh-CN" altLang="en-US" sz="1800" dirty="0" smtClean="0"/>
              <a:t>不改变自动机对语言的识别能力。</a:t>
            </a:r>
            <a:endParaRPr lang="en-US" altLang="zh-CN" sz="1800" dirty="0" smtClean="0"/>
          </a:p>
          <a:p>
            <a:r>
              <a:rPr lang="zh-CN" altLang="en-US" sz="1800" dirty="0"/>
              <a:t>由此也体现</a:t>
            </a:r>
            <a:r>
              <a:rPr lang="zh-CN" altLang="en-US" sz="1800" dirty="0" smtClean="0"/>
              <a:t>出人类的模式发现能力（</a:t>
            </a:r>
            <a:r>
              <a:rPr lang="zh-CN" altLang="en-US" sz="1800" b="1" dirty="0" smtClean="0">
                <a:solidFill>
                  <a:srgbClr val="FF0000"/>
                </a:solidFill>
              </a:rPr>
              <a:t>不仅是归纳，还包括猜想</a:t>
            </a:r>
            <a:r>
              <a:rPr lang="zh-CN" altLang="en-US" sz="1800" dirty="0" smtClean="0"/>
              <a:t>）</a:t>
            </a:r>
            <a:r>
              <a:rPr lang="zh-CN" altLang="en-US" sz="1800" dirty="0" smtClean="0"/>
              <a:t>在文法推断中</a:t>
            </a:r>
            <a:r>
              <a:rPr lang="zh-CN" altLang="en-US" sz="1800" dirty="0" smtClean="0"/>
              <a:t>的重要性。</a:t>
            </a:r>
            <a:endParaRPr lang="en-US" altLang="zh-CN" sz="1800" dirty="0" smtClean="0"/>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128"/>
            <a:ext cx="9078592" cy="3419952"/>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600" dirty="0" smtClean="0"/>
              <a:t>RPNI</a:t>
            </a:r>
            <a:r>
              <a:rPr lang="zh-CN" altLang="en-US" sz="3600" dirty="0" smtClean="0"/>
              <a:t>（</a:t>
            </a:r>
            <a:r>
              <a:rPr lang="en-US" altLang="zh-CN" sz="3600" dirty="0" smtClean="0"/>
              <a:t>Regular Positive and Negative Inference</a:t>
            </a:r>
            <a:r>
              <a:rPr lang="zh-CN" altLang="en-US" sz="3600" dirty="0" smtClean="0"/>
              <a:t>）算法</a:t>
            </a:r>
            <a:endParaRPr lang="zh-CN" altLang="en-US" sz="3600" dirty="0"/>
          </a:p>
        </p:txBody>
      </p:sp>
      <p:sp>
        <p:nvSpPr>
          <p:cNvPr id="3" name="内容占位符 2"/>
          <p:cNvSpPr>
            <a:spLocks noGrp="1"/>
          </p:cNvSpPr>
          <p:nvPr>
            <p:ph idx="1"/>
          </p:nvPr>
        </p:nvSpPr>
        <p:spPr/>
        <p:txBody>
          <a:bodyPr/>
          <a:lstStyle/>
          <a:p>
            <a:r>
              <a:rPr lang="en-US" altLang="zh-CN" dirty="0" smtClean="0"/>
              <a:t>RPNI</a:t>
            </a:r>
            <a:r>
              <a:rPr lang="zh-CN" altLang="en-US" dirty="0" smtClean="0"/>
              <a:t>算法与状态归并算法的不同之处在训练过程中添加了负例，相当于在构建前缀树时显式地标明负例字符串对应的终止状态为拒绝状态。</a:t>
            </a:r>
            <a:endParaRPr lang="en-US" altLang="zh-CN" dirty="0" smtClean="0"/>
          </a:p>
          <a:p>
            <a:r>
              <a:rPr lang="en-US" altLang="zh-CN" dirty="0" smtClean="0"/>
              <a:t>RPNI</a:t>
            </a:r>
            <a:r>
              <a:rPr lang="zh-CN" altLang="en-US" dirty="0" smtClean="0"/>
              <a:t>算法的其他部分与状态归并算法一致，在此不详细展开。</a:t>
            </a:r>
            <a:endParaRPr lang="zh-CN" alt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 Template</Template>
  <TotalTime>0</TotalTime>
  <Words>7110</Words>
  <Application>WPS 演示</Application>
  <PresentationFormat>全屏显示(4:3)</PresentationFormat>
  <Paragraphs>1301</Paragraphs>
  <Slides>41</Slides>
  <Notes>20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41</vt:i4>
      </vt:variant>
    </vt:vector>
  </HeadingPairs>
  <TitlesOfParts>
    <vt:vector size="50" baseType="lpstr">
      <vt:lpstr>Arial</vt:lpstr>
      <vt:lpstr>宋体</vt:lpstr>
      <vt:lpstr>Wingdings</vt:lpstr>
      <vt:lpstr>Arial Black</vt:lpstr>
      <vt:lpstr>Times New Roman</vt:lpstr>
      <vt:lpstr>微软雅黑</vt:lpstr>
      <vt:lpstr>Arial Unicode MS</vt:lpstr>
      <vt:lpstr>等线</vt:lpstr>
      <vt:lpstr>Pixel</vt:lpstr>
      <vt:lpstr>文法推断在计算语言学中的应用：以状态归并算法为例</vt:lpstr>
      <vt:lpstr>内容</vt:lpstr>
      <vt:lpstr>文法推断（Grammatical Inference）的定义</vt:lpstr>
      <vt:lpstr>文法推断（Grammatical Inference）的定义</vt:lpstr>
      <vt:lpstr>文法推断（Grammatical Inference）的定义</vt:lpstr>
      <vt:lpstr>Grammatical Inference for Computational Linguistics（2015）书评</vt:lpstr>
      <vt:lpstr>Grammatical Inference for Computational Linguistics（2015）书评</vt:lpstr>
      <vt:lpstr>全书结构</vt:lpstr>
      <vt:lpstr>全书结构</vt:lpstr>
      <vt:lpstr>全书结构</vt:lpstr>
      <vt:lpstr>全书结构</vt:lpstr>
      <vt:lpstr>全书结构</vt:lpstr>
      <vt:lpstr>全书结构</vt:lpstr>
      <vt:lpstr>主要结论</vt:lpstr>
      <vt:lpstr>主要结论</vt:lpstr>
      <vt:lpstr>主要结论</vt:lpstr>
      <vt:lpstr>状态归并算法和 RPNI 算法介绍</vt:lpstr>
      <vt:lpstr>State Merging 和 RPNI 算法介绍</vt:lpstr>
      <vt:lpstr>机器同余（Machine Congruence）</vt:lpstr>
      <vt:lpstr>机器同余（Machine Congruence）</vt:lpstr>
      <vt:lpstr>商机器（Quotient Machine）</vt:lpstr>
      <vt:lpstr>商机器（Quotient Machine）</vt:lpstr>
      <vt:lpstr>PowerPoint 演示文稿</vt:lpstr>
      <vt:lpstr>商机器的性质</vt:lpstr>
      <vt:lpstr>商机器的性质</vt:lpstr>
      <vt:lpstr>商机器的性质</vt:lpstr>
      <vt:lpstr>状态归并算法与RPNI算法</vt:lpstr>
      <vt:lpstr>状态归并算法</vt:lpstr>
      <vt:lpstr>状态归并算法</vt:lpstr>
      <vt:lpstr>状态归并算法</vt:lpstr>
      <vt:lpstr>状态归并的步骤：</vt:lpstr>
      <vt:lpstr>PowerPoint 演示文稿</vt:lpstr>
      <vt:lpstr>PowerPoint 演示文稿</vt:lpstr>
      <vt:lpstr>PowerPoint 演示文稿</vt:lpstr>
      <vt:lpstr>PowerPoint 演示文稿</vt:lpstr>
      <vt:lpstr>为了令化简效果更加显著，我们在自动生成的前缀树中加入人类知识……</vt:lpstr>
      <vt:lpstr>PowerPoint 演示文稿</vt:lpstr>
      <vt:lpstr>PowerPoint 演示文稿</vt:lpstr>
      <vt:lpstr>PowerPoint 演示文稿</vt:lpstr>
      <vt:lpstr>PowerPoint 演示文稿</vt:lpstr>
      <vt:lpstr>RPNI（Regular Positive and Negative Inference）算法</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wjj</dc:creator>
  <cp:lastModifiedBy>王佳骏</cp:lastModifiedBy>
  <cp:revision>98</cp:revision>
  <dcterms:created xsi:type="dcterms:W3CDTF">2020-03-15T02:18:00Z</dcterms:created>
  <dcterms:modified xsi:type="dcterms:W3CDTF">2020-10-09T04:00:03Z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2052-11.1.0.10000</vt:lpwstr>
  </property>
</Properties>
</file>