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2.xml" ContentType="application/vnd.openxmlformats-officedocument.theme+xml"/>
  <Override PartName="/ppt/slideLayouts/slideLayout41.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55" r:id="rId1"/>
    <p:sldMasterId id="2147483707" r:id="rId2"/>
    <p:sldMasterId id="2147483731" r:id="rId3"/>
  </p:sldMasterIdLst>
  <p:notesMasterIdLst>
    <p:notesMasterId r:id="rId60"/>
  </p:notesMasterIdLst>
  <p:handoutMasterIdLst>
    <p:handoutMasterId r:id="rId61"/>
  </p:handoutMasterIdLst>
  <p:sldIdLst>
    <p:sldId id="304" r:id="rId4"/>
    <p:sldId id="344" r:id="rId5"/>
    <p:sldId id="645" r:id="rId6"/>
    <p:sldId id="1734" r:id="rId7"/>
    <p:sldId id="1788" r:id="rId8"/>
    <p:sldId id="1789" r:id="rId9"/>
    <p:sldId id="1790" r:id="rId10"/>
    <p:sldId id="1735" r:id="rId11"/>
    <p:sldId id="1791" r:id="rId12"/>
    <p:sldId id="1792" r:id="rId13"/>
    <p:sldId id="1731" r:id="rId14"/>
    <p:sldId id="1737" r:id="rId15"/>
    <p:sldId id="1793" r:id="rId16"/>
    <p:sldId id="1794" r:id="rId17"/>
    <p:sldId id="1795" r:id="rId18"/>
    <p:sldId id="1796" r:id="rId19"/>
    <p:sldId id="1797" r:id="rId20"/>
    <p:sldId id="1798" r:id="rId21"/>
    <p:sldId id="1799" r:id="rId22"/>
    <p:sldId id="1800" r:id="rId23"/>
    <p:sldId id="1801" r:id="rId24"/>
    <p:sldId id="1802" r:id="rId25"/>
    <p:sldId id="1803" r:id="rId26"/>
    <p:sldId id="1804" r:id="rId27"/>
    <p:sldId id="1805" r:id="rId28"/>
    <p:sldId id="1806" r:id="rId29"/>
    <p:sldId id="1807" r:id="rId30"/>
    <p:sldId id="1808" r:id="rId31"/>
    <p:sldId id="1809" r:id="rId32"/>
    <p:sldId id="1810" r:id="rId33"/>
    <p:sldId id="1811" r:id="rId34"/>
    <p:sldId id="1812" r:id="rId35"/>
    <p:sldId id="1732" r:id="rId36"/>
    <p:sldId id="1741" r:id="rId37"/>
    <p:sldId id="1813" r:id="rId38"/>
    <p:sldId id="1814" r:id="rId39"/>
    <p:sldId id="1815" r:id="rId40"/>
    <p:sldId id="1816" r:id="rId41"/>
    <p:sldId id="1733" r:id="rId42"/>
    <p:sldId id="1760" r:id="rId43"/>
    <p:sldId id="1817" r:id="rId44"/>
    <p:sldId id="1818" r:id="rId45"/>
    <p:sldId id="1819" r:id="rId46"/>
    <p:sldId id="1820" r:id="rId47"/>
    <p:sldId id="1761" r:id="rId48"/>
    <p:sldId id="1821" r:id="rId49"/>
    <p:sldId id="1822" r:id="rId50"/>
    <p:sldId id="1823" r:id="rId51"/>
    <p:sldId id="1824" r:id="rId52"/>
    <p:sldId id="1825" r:id="rId53"/>
    <p:sldId id="1826" r:id="rId54"/>
    <p:sldId id="1757" r:id="rId55"/>
    <p:sldId id="1784" r:id="rId56"/>
    <p:sldId id="1827" r:id="rId57"/>
    <p:sldId id="1828" r:id="rId58"/>
    <p:sldId id="627" r:id="rId59"/>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目录页" id="{548E6020-DE2C-4A43-8C4A-E92BE1952416}">
          <p14:sldIdLst>
            <p14:sldId id="304"/>
            <p14:sldId id="344"/>
          </p14:sldIdLst>
        </p14:section>
        <p14:section name="01概述" id="{6E3369D1-ABB6-4D0F-9EAE-EC122BB4188A}">
          <p14:sldIdLst>
            <p14:sldId id="645"/>
            <p14:sldId id="1734"/>
            <p14:sldId id="1788"/>
            <p14:sldId id="1789"/>
            <p14:sldId id="1790"/>
            <p14:sldId id="1735"/>
            <p14:sldId id="1791"/>
            <p14:sldId id="1792"/>
          </p14:sldIdLst>
        </p14:section>
        <p14:section name="02基本空间要素及其分类" id="{15B4D0D0-3A04-495A-82E8-7152CFAB3548}">
          <p14:sldIdLst>
            <p14:sldId id="1731"/>
            <p14:sldId id="1737"/>
            <p14:sldId id="1793"/>
            <p14:sldId id="1794"/>
            <p14:sldId id="1795"/>
            <p14:sldId id="1796"/>
            <p14:sldId id="1797"/>
            <p14:sldId id="1798"/>
            <p14:sldId id="1799"/>
            <p14:sldId id="1800"/>
            <p14:sldId id="1801"/>
            <p14:sldId id="1802"/>
            <p14:sldId id="1803"/>
            <p14:sldId id="1804"/>
            <p14:sldId id="1805"/>
            <p14:sldId id="1806"/>
            <p14:sldId id="1807"/>
            <p14:sldId id="1808"/>
            <p14:sldId id="1809"/>
            <p14:sldId id="1810"/>
            <p14:sldId id="1811"/>
            <p14:sldId id="1812"/>
          </p14:sldIdLst>
        </p14:section>
        <p14:section name="03组合成整体图式的基本元素" id="{D0949260-634A-41B1-AE83-F9933D8A986F}">
          <p14:sldIdLst>
            <p14:sldId id="1732"/>
            <p14:sldId id="1741"/>
            <p14:sldId id="1813"/>
            <p14:sldId id="1814"/>
            <p14:sldId id="1815"/>
            <p14:sldId id="1816"/>
          </p14:sldIdLst>
        </p14:section>
        <p14:section name="04应用于整体空间图式的性质和过程" id="{B7DB2C64-665D-4415-B913-90487B5C0668}">
          <p14:sldIdLst>
            <p14:sldId id="1733"/>
            <p14:sldId id="1760"/>
            <p14:sldId id="1817"/>
            <p14:sldId id="1818"/>
            <p14:sldId id="1819"/>
            <p14:sldId id="1820"/>
            <p14:sldId id="1761"/>
            <p14:sldId id="1821"/>
            <p14:sldId id="1822"/>
            <p14:sldId id="1823"/>
            <p14:sldId id="1824"/>
            <p14:sldId id="1825"/>
            <p14:sldId id="1826"/>
          </p14:sldIdLst>
        </p14:section>
        <p14:section name="05 结论" id="{5893DE55-B742-4B4E-8B18-D0B117000532}">
          <p14:sldIdLst>
            <p14:sldId id="1757"/>
            <p14:sldId id="1784"/>
            <p14:sldId id="1827"/>
            <p14:sldId id="1828"/>
            <p14:sldId id="627"/>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extLst>
      <p:ext uri="{19B8F6BF-5375-455C-9EA6-DF929625EA0E}">
        <p15:presenceInfo xmlns:p15="http://schemas.microsoft.com/office/powerpoint/2012/main" userId="42218d51efea374b" providerId="Windows Live"/>
      </p:ext>
    </p:extLst>
  </p:cmAuthor>
  <p:cmAuthor id="2" name="Fish Zheng" initials="FZ" lastIdx="1" clrIdx="1">
    <p:extLst>
      <p:ext uri="{19B8F6BF-5375-455C-9EA6-DF929625EA0E}">
        <p15:presenceInfo xmlns:p15="http://schemas.microsoft.com/office/powerpoint/2012/main" userId="784d355a392b2c52"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A0001"/>
    <a:srgbClr val="BFBFBF"/>
    <a:srgbClr val="CEAB6E"/>
    <a:srgbClr val="A6A6A6"/>
    <a:srgbClr val="B1B1B1"/>
    <a:srgbClr val="063771"/>
    <a:srgbClr val="222A35"/>
    <a:srgbClr val="A23341"/>
    <a:srgbClr val="DCDCDC"/>
    <a:srgbClr val="40404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017" autoAdjust="0"/>
    <p:restoredTop sz="89231" autoAdjust="0"/>
  </p:normalViewPr>
  <p:slideViewPr>
    <p:cSldViewPr snapToGrid="0">
      <p:cViewPr varScale="1">
        <p:scale>
          <a:sx n="89" d="100"/>
          <a:sy n="89" d="100"/>
        </p:scale>
        <p:origin x="108" y="52"/>
      </p:cViewPr>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0"/>
    </p:cViewPr>
  </p:sorterViewPr>
  <p:notesViewPr>
    <p:cSldViewPr snapToGrid="0">
      <p:cViewPr varScale="1">
        <p:scale>
          <a:sx n="75" d="100"/>
          <a:sy n="75" d="100"/>
        </p:scale>
        <p:origin x="2648" y="60"/>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presProps" Target="presProps.xml"/><Relationship Id="rId7" Type="http://schemas.openxmlformats.org/officeDocument/2006/relationships/slide" Target="slides/slide4.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commentAuthors" Target="commentAuthors.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tableStyles" Target="tableStyle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61" Type="http://schemas.openxmlformats.org/officeDocument/2006/relationships/handoutMaster" Target="handoutMasters/handoutMaster1.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notesMaster" Target="notesMasters/notesMaster1.xml"/><Relationship Id="rId65" Type="http://schemas.openxmlformats.org/officeDocument/2006/relationships/theme" Target="theme/theme1.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viewProps" Target="viewProps.xml"/><Relationship Id="rId8" Type="http://schemas.openxmlformats.org/officeDocument/2006/relationships/slide" Target="slides/slide5.xml"/><Relationship Id="rId51" Type="http://schemas.openxmlformats.org/officeDocument/2006/relationships/slide" Target="slides/slide48.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a:extLst>
              <a:ext uri="{FF2B5EF4-FFF2-40B4-BE49-F238E27FC236}">
                <a16:creationId xmlns:a16="http://schemas.microsoft.com/office/drawing/2014/main" id="{752DC88F-36A2-401C-999D-0331F9B30F1E}"/>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a:extLst>
              <a:ext uri="{FF2B5EF4-FFF2-40B4-BE49-F238E27FC236}">
                <a16:creationId xmlns:a16="http://schemas.microsoft.com/office/drawing/2014/main" id="{C011C4FC-7E96-4A29-A7C9-55E0C894596D}"/>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C23B31DC-25AA-4F15-AFEB-AB36DA81309A}" type="datetimeFigureOut">
              <a:rPr lang="zh-CN" altLang="en-US" smtClean="0"/>
              <a:t>2021/5/26</a:t>
            </a:fld>
            <a:endParaRPr lang="zh-CN" altLang="en-US"/>
          </a:p>
        </p:txBody>
      </p:sp>
      <p:sp>
        <p:nvSpPr>
          <p:cNvPr id="4" name="页脚占位符 3">
            <a:extLst>
              <a:ext uri="{FF2B5EF4-FFF2-40B4-BE49-F238E27FC236}">
                <a16:creationId xmlns:a16="http://schemas.microsoft.com/office/drawing/2014/main" id="{5EBC0E05-7987-4822-AAD4-0B5AADEA8D0C}"/>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a:extLst>
              <a:ext uri="{FF2B5EF4-FFF2-40B4-BE49-F238E27FC236}">
                <a16:creationId xmlns:a16="http://schemas.microsoft.com/office/drawing/2014/main" id="{C9697200-45AC-4989-8F1A-515E993FFB5F}"/>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12E6607F-97CA-4D38-A542-0157D0EEE150}" type="slidenum">
              <a:rPr lang="zh-CN" altLang="en-US" smtClean="0"/>
              <a:t>‹#›</a:t>
            </a:fld>
            <a:endParaRPr lang="zh-CN" altLang="en-US"/>
          </a:p>
        </p:txBody>
      </p:sp>
    </p:spTree>
    <p:extLst>
      <p:ext uri="{BB962C8B-B14F-4D97-AF65-F5344CB8AC3E}">
        <p14:creationId xmlns:p14="http://schemas.microsoft.com/office/powerpoint/2010/main" val="119018499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t>2021/5/26</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t>‹#›</a:t>
            </a:fld>
            <a:endParaRPr lang="zh-CN" altLang="en-US"/>
          </a:p>
        </p:txBody>
      </p:sp>
    </p:spTree>
    <p:extLst>
      <p:ext uri="{BB962C8B-B14F-4D97-AF65-F5344CB8AC3E}">
        <p14:creationId xmlns:p14="http://schemas.microsoft.com/office/powerpoint/2010/main" val="22718690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a:t>
            </a:fld>
            <a:endParaRPr lang="zh-CN" altLang="en-US"/>
          </a:p>
        </p:txBody>
      </p:sp>
    </p:spTree>
    <p:extLst>
      <p:ext uri="{BB962C8B-B14F-4D97-AF65-F5344CB8AC3E}">
        <p14:creationId xmlns:p14="http://schemas.microsoft.com/office/powerpoint/2010/main" val="316008021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a:t>
            </a:fld>
            <a:endParaRPr lang="zh-CN" altLang="en-US"/>
          </a:p>
        </p:txBody>
      </p:sp>
    </p:spTree>
    <p:extLst>
      <p:ext uri="{BB962C8B-B14F-4D97-AF65-F5344CB8AC3E}">
        <p14:creationId xmlns:p14="http://schemas.microsoft.com/office/powerpoint/2010/main" val="304400825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a:t>
            </a:fld>
            <a:endParaRPr lang="zh-CN" altLang="en-US"/>
          </a:p>
        </p:txBody>
      </p:sp>
    </p:spTree>
    <p:extLst>
      <p:ext uri="{BB962C8B-B14F-4D97-AF65-F5344CB8AC3E}">
        <p14:creationId xmlns:p14="http://schemas.microsoft.com/office/powerpoint/2010/main" val="288385503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4</a:t>
            </a:fld>
            <a:endParaRPr lang="zh-CN" altLang="en-US"/>
          </a:p>
        </p:txBody>
      </p:sp>
    </p:spTree>
    <p:extLst>
      <p:ext uri="{BB962C8B-B14F-4D97-AF65-F5344CB8AC3E}">
        <p14:creationId xmlns:p14="http://schemas.microsoft.com/office/powerpoint/2010/main" val="46227256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5</a:t>
            </a:fld>
            <a:endParaRPr lang="zh-CN" altLang="en-US"/>
          </a:p>
        </p:txBody>
      </p:sp>
    </p:spTree>
    <p:extLst>
      <p:ext uri="{BB962C8B-B14F-4D97-AF65-F5344CB8AC3E}">
        <p14:creationId xmlns:p14="http://schemas.microsoft.com/office/powerpoint/2010/main" val="189345647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6</a:t>
            </a:fld>
            <a:endParaRPr lang="zh-CN" altLang="en-US"/>
          </a:p>
        </p:txBody>
      </p:sp>
    </p:spTree>
    <p:extLst>
      <p:ext uri="{BB962C8B-B14F-4D97-AF65-F5344CB8AC3E}">
        <p14:creationId xmlns:p14="http://schemas.microsoft.com/office/powerpoint/2010/main" val="74394071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7</a:t>
            </a:fld>
            <a:endParaRPr lang="zh-CN" altLang="en-US"/>
          </a:p>
        </p:txBody>
      </p:sp>
    </p:spTree>
    <p:extLst>
      <p:ext uri="{BB962C8B-B14F-4D97-AF65-F5344CB8AC3E}">
        <p14:creationId xmlns:p14="http://schemas.microsoft.com/office/powerpoint/2010/main" val="131985396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8</a:t>
            </a:fld>
            <a:endParaRPr lang="zh-CN" altLang="en-US"/>
          </a:p>
        </p:txBody>
      </p:sp>
    </p:spTree>
    <p:extLst>
      <p:ext uri="{BB962C8B-B14F-4D97-AF65-F5344CB8AC3E}">
        <p14:creationId xmlns:p14="http://schemas.microsoft.com/office/powerpoint/2010/main" val="394541129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9</a:t>
            </a:fld>
            <a:endParaRPr lang="zh-CN" altLang="en-US"/>
          </a:p>
        </p:txBody>
      </p:sp>
    </p:spTree>
    <p:extLst>
      <p:ext uri="{BB962C8B-B14F-4D97-AF65-F5344CB8AC3E}">
        <p14:creationId xmlns:p14="http://schemas.microsoft.com/office/powerpoint/2010/main" val="144996095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10</a:t>
            </a:fld>
            <a:endParaRPr lang="zh-CN" altLang="en-US"/>
          </a:p>
        </p:txBody>
      </p:sp>
    </p:spTree>
    <p:extLst>
      <p:ext uri="{BB962C8B-B14F-4D97-AF65-F5344CB8AC3E}">
        <p14:creationId xmlns:p14="http://schemas.microsoft.com/office/powerpoint/2010/main" val="113543312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11</a:t>
            </a:fld>
            <a:endParaRPr lang="zh-CN" altLang="en-US"/>
          </a:p>
        </p:txBody>
      </p:sp>
    </p:spTree>
    <p:extLst>
      <p:ext uri="{BB962C8B-B14F-4D97-AF65-F5344CB8AC3E}">
        <p14:creationId xmlns:p14="http://schemas.microsoft.com/office/powerpoint/2010/main" val="8966715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12</a:t>
            </a:fld>
            <a:endParaRPr lang="zh-CN" altLang="en-US"/>
          </a:p>
        </p:txBody>
      </p:sp>
    </p:spTree>
    <p:extLst>
      <p:ext uri="{BB962C8B-B14F-4D97-AF65-F5344CB8AC3E}">
        <p14:creationId xmlns:p14="http://schemas.microsoft.com/office/powerpoint/2010/main" val="51752225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zh-CN" sz="1800" dirty="0">
                <a:effectLst/>
                <a:ea typeface="宋体" panose="02010600030101010101" pitchFamily="2" charset="-122"/>
                <a:cs typeface="Times New Roman" panose="02020603050405020304" pitchFamily="18" charset="0"/>
              </a:rPr>
              <a:t>如果</a:t>
            </a:r>
            <a:r>
              <a:rPr lang="en-US" altLang="zh-CN" sz="1800" dirty="0">
                <a:effectLst/>
                <a:ea typeface="宋体" panose="02010600030101010101" pitchFamily="2" charset="-122"/>
                <a:cs typeface="Times New Roman" panose="02020603050405020304" pitchFamily="18" charset="0"/>
              </a:rPr>
              <a:t>board</a:t>
            </a:r>
            <a:r>
              <a:rPr lang="zh-CN" altLang="zh-CN" sz="1800" dirty="0">
                <a:effectLst/>
                <a:ea typeface="宋体" panose="02010600030101010101" pitchFamily="2" charset="-122"/>
                <a:cs typeface="Times New Roman" panose="02020603050405020304" pitchFamily="18" charset="0"/>
              </a:rPr>
              <a:t>被一个平面物体代替，比如说，</a:t>
            </a:r>
            <a:r>
              <a:rPr lang="en-US" altLang="zh-CN" sz="1800" dirty="0">
                <a:effectLst/>
                <a:ea typeface="宋体" panose="02010600030101010101" pitchFamily="2" charset="-122"/>
                <a:cs typeface="Times New Roman" panose="02020603050405020304" pitchFamily="18" charset="0"/>
              </a:rPr>
              <a:t>the wall</a:t>
            </a:r>
            <a:r>
              <a:rPr lang="zh-CN" altLang="zh-CN" sz="1800" dirty="0">
                <a:effectLst/>
                <a:ea typeface="宋体" panose="02010600030101010101" pitchFamily="2" charset="-122"/>
                <a:cs typeface="Times New Roman" panose="02020603050405020304" pitchFamily="18" charset="0"/>
              </a:rPr>
              <a:t>，人们就不能再使用原来的</a:t>
            </a:r>
            <a:r>
              <a:rPr lang="en-US" altLang="zh-CN" sz="1800" dirty="0">
                <a:effectLst/>
                <a:ea typeface="宋体" panose="02010600030101010101" pitchFamily="2" charset="-122"/>
                <a:cs typeface="Times New Roman" panose="02020603050405020304" pitchFamily="18" charset="0"/>
              </a:rPr>
              <a:t>across</a:t>
            </a:r>
            <a:r>
              <a:rPr lang="zh-CN" altLang="zh-CN" sz="1800" dirty="0">
                <a:effectLst/>
                <a:ea typeface="宋体" panose="02010600030101010101" pitchFamily="2" charset="-122"/>
                <a:cs typeface="Times New Roman" panose="02020603050405020304" pitchFamily="18" charset="0"/>
              </a:rPr>
              <a:t>，而是必须切换到另一个介词</a:t>
            </a:r>
            <a:r>
              <a:rPr lang="zh-CN" altLang="en-US" sz="1800" dirty="0">
                <a:effectLst/>
                <a:ea typeface="宋体" panose="02010600030101010101" pitchFamily="2" charset="-122"/>
                <a:cs typeface="Times New Roman" panose="02020603050405020304" pitchFamily="18" charset="0"/>
              </a:rPr>
              <a:t>的空间图式</a:t>
            </a:r>
            <a:r>
              <a:rPr lang="zh-CN" altLang="zh-CN" sz="1800" dirty="0">
                <a:effectLst/>
                <a:ea typeface="宋体" panose="02010600030101010101" pitchFamily="2" charset="-122"/>
                <a:cs typeface="Times New Roman" panose="02020603050405020304" pitchFamily="18" charset="0"/>
              </a:rPr>
              <a:t>，即</a:t>
            </a:r>
            <a:r>
              <a:rPr lang="en-US" altLang="zh-CN" sz="1800" dirty="0">
                <a:effectLst/>
                <a:ea typeface="宋体" panose="02010600030101010101" pitchFamily="2" charset="-122"/>
                <a:cs typeface="Times New Roman" panose="02020603050405020304" pitchFamily="18" charset="0"/>
              </a:rPr>
              <a:t>over</a:t>
            </a:r>
            <a:r>
              <a:rPr lang="zh-CN" altLang="zh-CN" sz="1800" dirty="0">
                <a:effectLst/>
                <a:ea typeface="宋体" panose="02010600030101010101" pitchFamily="2" charset="-122"/>
                <a:cs typeface="Times New Roman" panose="02020603050405020304" pitchFamily="18" charset="0"/>
              </a:rPr>
              <a:t>，如（</a:t>
            </a:r>
            <a:r>
              <a:rPr lang="en-US" altLang="zh-CN" sz="1800" dirty="0">
                <a:effectLst/>
                <a:ea typeface="宋体" panose="02010600030101010101" pitchFamily="2" charset="-122"/>
                <a:cs typeface="Times New Roman" panose="02020603050405020304" pitchFamily="18" charset="0"/>
              </a:rPr>
              <a:t>3c</a:t>
            </a:r>
            <a:r>
              <a:rPr lang="zh-CN" altLang="zh-CN" sz="1800" dirty="0">
                <a:effectLst/>
                <a:ea typeface="宋体" panose="02010600030101010101" pitchFamily="2" charset="-122"/>
                <a:cs typeface="Times New Roman" panose="02020603050405020304" pitchFamily="18" charset="0"/>
              </a:rPr>
              <a:t>）所示</a:t>
            </a:r>
            <a:endParaRPr lang="en-US" altLang="zh-CN" sz="1800" dirty="0">
              <a:effectLst/>
              <a:ea typeface="宋体" panose="02010600030101010101" pitchFamily="2" charset="-122"/>
              <a:cs typeface="Times New Roman" panose="02020603050405020304" pitchFamily="18" charset="0"/>
            </a:endParaRPr>
          </a:p>
          <a:p>
            <a:r>
              <a:rPr lang="zh-CN" altLang="zh-CN" sz="1800" dirty="0">
                <a:effectLst/>
                <a:ea typeface="宋体" panose="02010600030101010101" pitchFamily="2" charset="-122"/>
                <a:cs typeface="Times New Roman" panose="02020603050405020304" pitchFamily="18" charset="0"/>
              </a:rPr>
              <a:t>如果木板与道路对齐，就不能再使用原来的</a:t>
            </a:r>
            <a:r>
              <a:rPr lang="en-US" altLang="zh-CN" sz="1800" dirty="0">
                <a:effectLst/>
                <a:ea typeface="宋体" panose="02010600030101010101" pitchFamily="2" charset="-122"/>
                <a:cs typeface="Times New Roman" panose="02020603050405020304" pitchFamily="18" charset="0"/>
              </a:rPr>
              <a:t>across</a:t>
            </a:r>
            <a:r>
              <a:rPr lang="zh-CN" altLang="zh-CN" sz="1800" dirty="0">
                <a:effectLst/>
                <a:ea typeface="宋体" panose="02010600030101010101" pitchFamily="2" charset="-122"/>
                <a:cs typeface="Times New Roman" panose="02020603050405020304" pitchFamily="18" charset="0"/>
              </a:rPr>
              <a:t>，而必须再次切换到另一个介词，如（</a:t>
            </a:r>
            <a:r>
              <a:rPr lang="en-US" altLang="zh-CN" sz="1800" dirty="0">
                <a:effectLst/>
                <a:ea typeface="宋体" panose="02010600030101010101" pitchFamily="2" charset="-122"/>
                <a:cs typeface="Times New Roman" panose="02020603050405020304" pitchFamily="18" charset="0"/>
              </a:rPr>
              <a:t>3d</a:t>
            </a:r>
            <a:r>
              <a:rPr lang="zh-CN" altLang="zh-CN" sz="1800" dirty="0">
                <a:effectLst/>
                <a:ea typeface="宋体" panose="02010600030101010101" pitchFamily="2" charset="-122"/>
                <a:cs typeface="Times New Roman" panose="02020603050405020304" pitchFamily="18" charset="0"/>
              </a:rPr>
              <a:t>）中的</a:t>
            </a:r>
            <a:r>
              <a:rPr lang="en-US" altLang="zh-CN" sz="1800" dirty="0">
                <a:effectLst/>
                <a:ea typeface="宋体" panose="02010600030101010101" pitchFamily="2" charset="-122"/>
                <a:cs typeface="Times New Roman" panose="02020603050405020304" pitchFamily="18" charset="0"/>
              </a:rPr>
              <a:t>“lay along”</a:t>
            </a:r>
          </a:p>
          <a:p>
            <a:r>
              <a:rPr lang="zh-CN" altLang="zh-CN" sz="1800" dirty="0">
                <a:effectLst/>
                <a:ea typeface="宋体" panose="02010600030101010101" pitchFamily="2" charset="-122"/>
                <a:cs typeface="Times New Roman" panose="02020603050405020304" pitchFamily="18" charset="0"/>
              </a:rPr>
              <a:t>如果</a:t>
            </a:r>
            <a:r>
              <a:rPr lang="en-US" altLang="zh-CN" sz="1800" dirty="0">
                <a:effectLst/>
                <a:ea typeface="宋体" panose="02010600030101010101" pitchFamily="2" charset="-122"/>
                <a:cs typeface="Times New Roman" panose="02020603050405020304" pitchFamily="18" charset="0"/>
              </a:rPr>
              <a:t>board</a:t>
            </a:r>
            <a:r>
              <a:rPr lang="zh-CN" altLang="zh-CN" sz="1800" dirty="0">
                <a:effectLst/>
                <a:ea typeface="宋体" panose="02010600030101010101" pitchFamily="2" charset="-122"/>
                <a:cs typeface="Times New Roman" panose="02020603050405020304" pitchFamily="18" charset="0"/>
              </a:rPr>
              <a:t>偏离平行线，则必须切换到其他位置，如（</a:t>
            </a:r>
            <a:r>
              <a:rPr lang="en-US" altLang="zh-CN" sz="1800" dirty="0">
                <a:effectLst/>
                <a:ea typeface="宋体" panose="02010600030101010101" pitchFamily="2" charset="-122"/>
                <a:cs typeface="Times New Roman" panose="02020603050405020304" pitchFamily="18" charset="0"/>
              </a:rPr>
              <a:t>3e</a:t>
            </a:r>
            <a:r>
              <a:rPr lang="zh-CN" altLang="zh-CN" sz="1800" dirty="0">
                <a:effectLst/>
                <a:ea typeface="宋体" panose="02010600030101010101" pitchFamily="2" charset="-122"/>
                <a:cs typeface="Times New Roman" panose="02020603050405020304" pitchFamily="18" charset="0"/>
              </a:rPr>
              <a:t>）中的位置</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13</a:t>
            </a:fld>
            <a:endParaRPr lang="zh-CN" altLang="en-US"/>
          </a:p>
        </p:txBody>
      </p:sp>
    </p:spTree>
    <p:extLst>
      <p:ext uri="{BB962C8B-B14F-4D97-AF65-F5344CB8AC3E}">
        <p14:creationId xmlns:p14="http://schemas.microsoft.com/office/powerpoint/2010/main" val="232439645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zh-CN" sz="1800" dirty="0">
                <a:effectLst/>
                <a:ea typeface="宋体" panose="02010600030101010101" pitchFamily="2" charset="-122"/>
                <a:cs typeface="Times New Roman" panose="02020603050405020304" pitchFamily="18" charset="0"/>
              </a:rPr>
              <a:t>如果</a:t>
            </a:r>
            <a:r>
              <a:rPr lang="en-US" altLang="zh-CN" sz="1800" dirty="0">
                <a:effectLst/>
                <a:ea typeface="宋体" panose="02010600030101010101" pitchFamily="2" charset="-122"/>
                <a:cs typeface="Times New Roman" panose="02020603050405020304" pitchFamily="18" charset="0"/>
              </a:rPr>
              <a:t>board</a:t>
            </a:r>
            <a:r>
              <a:rPr lang="zh-CN" altLang="zh-CN" sz="1800" dirty="0">
                <a:effectLst/>
                <a:ea typeface="宋体" panose="02010600030101010101" pitchFamily="2" charset="-122"/>
                <a:cs typeface="Times New Roman" panose="02020603050405020304" pitchFamily="18" charset="0"/>
              </a:rPr>
              <a:t>从相邻位置降低或升高，即使保留了剩余的空间关系，也需要切换到（</a:t>
            </a:r>
            <a:r>
              <a:rPr lang="en-US" altLang="zh-CN" sz="1800" dirty="0">
                <a:effectLst/>
                <a:ea typeface="宋体" panose="02010600030101010101" pitchFamily="2" charset="-122"/>
                <a:cs typeface="Times New Roman" panose="02020603050405020304" pitchFamily="18" charset="0"/>
              </a:rPr>
              <a:t>3f</a:t>
            </a:r>
            <a:r>
              <a:rPr lang="zh-CN" altLang="zh-CN" sz="1800" dirty="0">
                <a:effectLst/>
                <a:ea typeface="宋体" panose="02010600030101010101" pitchFamily="2" charset="-122"/>
                <a:cs typeface="Times New Roman" panose="02020603050405020304" pitchFamily="18" charset="0"/>
              </a:rPr>
              <a:t>）中的位置。</a:t>
            </a:r>
            <a:endParaRPr lang="en-US" altLang="zh-CN" sz="1800" dirty="0">
              <a:effectLst/>
              <a:ea typeface="宋体" panose="02010600030101010101" pitchFamily="2" charset="-122"/>
              <a:cs typeface="Times New Roman" panose="02020603050405020304" pitchFamily="18" charset="0"/>
            </a:endParaRPr>
          </a:p>
          <a:p>
            <a:r>
              <a:rPr lang="zh-CN" altLang="zh-CN" sz="1800" dirty="0">
                <a:effectLst/>
                <a:ea typeface="宋体" panose="02010600030101010101" pitchFamily="2" charset="-122"/>
                <a:cs typeface="Times New Roman" panose="02020603050405020304" pitchFamily="18" charset="0"/>
              </a:rPr>
              <a:t>如果</a:t>
            </a:r>
            <a:r>
              <a:rPr lang="en-US" altLang="zh-CN" sz="1800" dirty="0">
                <a:effectLst/>
                <a:ea typeface="宋体" panose="02010600030101010101" pitchFamily="2" charset="-122"/>
                <a:cs typeface="Times New Roman" panose="02020603050405020304" pitchFamily="18" charset="0"/>
              </a:rPr>
              <a:t>board</a:t>
            </a:r>
            <a:r>
              <a:rPr lang="zh-CN" altLang="zh-CN" sz="1800" dirty="0">
                <a:effectLst/>
                <a:ea typeface="宋体" panose="02010600030101010101" pitchFamily="2" charset="-122"/>
                <a:cs typeface="Times New Roman" panose="02020603050405020304" pitchFamily="18" charset="0"/>
              </a:rPr>
              <a:t>被一些较短的东西代替，例如，一个法式面包，而剩下的空间关系保持不变，那么就必须从</a:t>
            </a:r>
            <a:r>
              <a:rPr lang="en-US" altLang="zh-CN" sz="1800" dirty="0">
                <a:effectLst/>
                <a:ea typeface="宋体" panose="02010600030101010101" pitchFamily="2" charset="-122"/>
                <a:cs typeface="Times New Roman" panose="02020603050405020304" pitchFamily="18" charset="0"/>
              </a:rPr>
              <a:t>“across”</a:t>
            </a:r>
            <a:r>
              <a:rPr lang="zh-CN" altLang="zh-CN" sz="1800" dirty="0">
                <a:effectLst/>
                <a:ea typeface="宋体" panose="02010600030101010101" pitchFamily="2" charset="-122"/>
                <a:cs typeface="Times New Roman" panose="02020603050405020304" pitchFamily="18" charset="0"/>
              </a:rPr>
              <a:t>切换到</a:t>
            </a:r>
            <a:r>
              <a:rPr lang="en-US" altLang="zh-CN" sz="1800" dirty="0">
                <a:effectLst/>
                <a:ea typeface="宋体" panose="02010600030101010101" pitchFamily="2" charset="-122"/>
                <a:cs typeface="Times New Roman" panose="02020603050405020304" pitchFamily="18" charset="0"/>
              </a:rPr>
              <a:t>“lay on”</a:t>
            </a:r>
          </a:p>
          <a:p>
            <a:r>
              <a:rPr lang="zh-CN" altLang="zh-CN" sz="1800" dirty="0">
                <a:effectLst/>
                <a:ea typeface="宋体" panose="02010600030101010101" pitchFamily="2" charset="-122"/>
                <a:cs typeface="Times New Roman" panose="02020603050405020304" pitchFamily="18" charset="0"/>
              </a:rPr>
              <a:t>如果示例中的</a:t>
            </a:r>
            <a:r>
              <a:rPr lang="en-US" altLang="zh-CN" sz="1800" dirty="0">
                <a:effectLst/>
                <a:ea typeface="宋体" panose="02010600030101010101" pitchFamily="2" charset="-122"/>
                <a:cs typeface="Times New Roman" panose="02020603050405020304" pitchFamily="18" charset="0"/>
              </a:rPr>
              <a:t>board</a:t>
            </a:r>
            <a:r>
              <a:rPr lang="zh-CN" altLang="zh-CN" sz="1800" dirty="0">
                <a:effectLst/>
                <a:ea typeface="宋体" panose="02010600030101010101" pitchFamily="2" charset="-122"/>
                <a:cs typeface="Times New Roman" panose="02020603050405020304" pitchFamily="18" charset="0"/>
              </a:rPr>
              <a:t>保留其所有先前的空间特性，但轴向移动，则必须切换到（</a:t>
            </a:r>
            <a:r>
              <a:rPr lang="en-US" altLang="zh-CN" sz="1800" dirty="0">
                <a:effectLst/>
                <a:ea typeface="宋体" panose="02010600030101010101" pitchFamily="2" charset="-122"/>
                <a:cs typeface="Times New Roman" panose="02020603050405020304" pitchFamily="18" charset="0"/>
              </a:rPr>
              <a:t>3h</a:t>
            </a:r>
            <a:r>
              <a:rPr lang="zh-CN" altLang="zh-CN" sz="1800" dirty="0">
                <a:effectLst/>
                <a:ea typeface="宋体" panose="02010600030101010101" pitchFamily="2" charset="-122"/>
                <a:cs typeface="Times New Roman" panose="02020603050405020304" pitchFamily="18" charset="0"/>
              </a:rPr>
              <a:t>）中的某些位置</a:t>
            </a:r>
            <a:endParaRPr lang="en-US" altLang="zh-CN" sz="1800" dirty="0">
              <a:effectLst/>
              <a:ea typeface="宋体" panose="02010600030101010101" pitchFamily="2" charset="-122"/>
              <a:cs typeface="Times New Roman" panose="02020603050405020304" pitchFamily="18" charset="0"/>
            </a:endParaRPr>
          </a:p>
          <a:p>
            <a:r>
              <a:rPr lang="zh-CN" altLang="zh-CN" sz="1800" dirty="0">
                <a:effectLst/>
                <a:ea typeface="宋体" panose="02010600030101010101" pitchFamily="2" charset="-122"/>
                <a:cs typeface="Times New Roman" panose="02020603050405020304" pitchFamily="18" charset="0"/>
              </a:rPr>
              <a:t>如果把原来的场景改成挂在墙上的长矛，如果长矛是水平的，就可以用</a:t>
            </a:r>
            <a:r>
              <a:rPr lang="en-US" altLang="zh-CN" sz="1800" dirty="0">
                <a:effectLst/>
                <a:ea typeface="宋体" panose="02010600030101010101" pitchFamily="2" charset="-122"/>
                <a:cs typeface="Times New Roman" panose="02020603050405020304" pitchFamily="18" charset="0"/>
              </a:rPr>
              <a:t>across</a:t>
            </a:r>
            <a:r>
              <a:rPr lang="zh-CN" altLang="zh-CN" sz="1800" dirty="0">
                <a:effectLst/>
                <a:ea typeface="宋体" panose="02010600030101010101" pitchFamily="2" charset="-122"/>
                <a:cs typeface="Times New Roman" panose="02020603050405020304" pitchFamily="18" charset="0"/>
              </a:rPr>
              <a:t>，但如果是垂直的，就不能用</a:t>
            </a:r>
            <a:r>
              <a:rPr lang="en-US" altLang="zh-CN" sz="1800" dirty="0">
                <a:effectLst/>
                <a:ea typeface="宋体" panose="02010600030101010101" pitchFamily="2" charset="-122"/>
                <a:cs typeface="Times New Roman" panose="02020603050405020304" pitchFamily="18" charset="0"/>
              </a:rPr>
              <a:t>across</a:t>
            </a:r>
          </a:p>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14</a:t>
            </a:fld>
            <a:endParaRPr lang="zh-CN" altLang="en-US"/>
          </a:p>
        </p:txBody>
      </p:sp>
    </p:spTree>
    <p:extLst>
      <p:ext uri="{BB962C8B-B14F-4D97-AF65-F5344CB8AC3E}">
        <p14:creationId xmlns:p14="http://schemas.microsoft.com/office/powerpoint/2010/main" val="128372466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15</a:t>
            </a:fld>
            <a:endParaRPr lang="zh-CN" altLang="en-US"/>
          </a:p>
        </p:txBody>
      </p:sp>
    </p:spTree>
    <p:extLst>
      <p:ext uri="{BB962C8B-B14F-4D97-AF65-F5344CB8AC3E}">
        <p14:creationId xmlns:p14="http://schemas.microsoft.com/office/powerpoint/2010/main" val="66409376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16</a:t>
            </a:fld>
            <a:endParaRPr lang="zh-CN" altLang="en-US"/>
          </a:p>
        </p:txBody>
      </p:sp>
    </p:spTree>
    <p:extLst>
      <p:ext uri="{BB962C8B-B14F-4D97-AF65-F5344CB8AC3E}">
        <p14:creationId xmlns:p14="http://schemas.microsoft.com/office/powerpoint/2010/main" val="369343212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17</a:t>
            </a:fld>
            <a:endParaRPr lang="zh-CN" altLang="en-US"/>
          </a:p>
        </p:txBody>
      </p:sp>
    </p:spTree>
    <p:extLst>
      <p:ext uri="{BB962C8B-B14F-4D97-AF65-F5344CB8AC3E}">
        <p14:creationId xmlns:p14="http://schemas.microsoft.com/office/powerpoint/2010/main" val="235088000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18</a:t>
            </a:fld>
            <a:endParaRPr lang="zh-CN" altLang="en-US"/>
          </a:p>
        </p:txBody>
      </p:sp>
    </p:spTree>
    <p:extLst>
      <p:ext uri="{BB962C8B-B14F-4D97-AF65-F5344CB8AC3E}">
        <p14:creationId xmlns:p14="http://schemas.microsoft.com/office/powerpoint/2010/main" val="415373050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19</a:t>
            </a:fld>
            <a:endParaRPr lang="zh-CN" altLang="en-US"/>
          </a:p>
        </p:txBody>
      </p:sp>
    </p:spTree>
    <p:extLst>
      <p:ext uri="{BB962C8B-B14F-4D97-AF65-F5344CB8AC3E}">
        <p14:creationId xmlns:p14="http://schemas.microsoft.com/office/powerpoint/2010/main" val="128698630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20</a:t>
            </a:fld>
            <a:endParaRPr lang="zh-CN" altLang="en-US"/>
          </a:p>
        </p:txBody>
      </p:sp>
    </p:spTree>
    <p:extLst>
      <p:ext uri="{BB962C8B-B14F-4D97-AF65-F5344CB8AC3E}">
        <p14:creationId xmlns:p14="http://schemas.microsoft.com/office/powerpoint/2010/main" val="55071312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Pier</a:t>
            </a:r>
            <a:r>
              <a:rPr lang="zh-CN" altLang="en-US" dirty="0"/>
              <a:t>：码头</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21</a:t>
            </a:fld>
            <a:endParaRPr lang="zh-CN" altLang="en-US"/>
          </a:p>
        </p:txBody>
      </p:sp>
    </p:spTree>
    <p:extLst>
      <p:ext uri="{BB962C8B-B14F-4D97-AF65-F5344CB8AC3E}">
        <p14:creationId xmlns:p14="http://schemas.microsoft.com/office/powerpoint/2010/main" val="221959182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22</a:t>
            </a:fld>
            <a:endParaRPr lang="zh-CN" altLang="en-US"/>
          </a:p>
        </p:txBody>
      </p:sp>
    </p:spTree>
    <p:extLst>
      <p:ext uri="{BB962C8B-B14F-4D97-AF65-F5344CB8AC3E}">
        <p14:creationId xmlns:p14="http://schemas.microsoft.com/office/powerpoint/2010/main" val="240263317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23</a:t>
            </a:fld>
            <a:endParaRPr lang="zh-CN" altLang="en-US"/>
          </a:p>
        </p:txBody>
      </p:sp>
    </p:spTree>
    <p:extLst>
      <p:ext uri="{BB962C8B-B14F-4D97-AF65-F5344CB8AC3E}">
        <p14:creationId xmlns:p14="http://schemas.microsoft.com/office/powerpoint/2010/main" val="408794788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毛毛虫沿着人行道的裂缝爬行。</a:t>
            </a:r>
            <a:endParaRPr lang="en-US" altLang="zh-CN" dirty="0"/>
          </a:p>
          <a:p>
            <a:r>
              <a:rPr lang="zh-CN" altLang="en-US" dirty="0"/>
              <a:t>支流从主下水道分出。</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24</a:t>
            </a:fld>
            <a:endParaRPr lang="zh-CN" altLang="en-US"/>
          </a:p>
        </p:txBody>
      </p:sp>
    </p:spTree>
    <p:extLst>
      <p:ext uri="{BB962C8B-B14F-4D97-AF65-F5344CB8AC3E}">
        <p14:creationId xmlns:p14="http://schemas.microsoft.com/office/powerpoint/2010/main" val="165090026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1200" dirty="0"/>
              <a:t>The hawk is one foot / one mile above the table.</a:t>
            </a:r>
          </a:p>
          <a:p>
            <a:r>
              <a:rPr lang="zh-CN" altLang="en-US" dirty="0"/>
              <a:t>鹰离桌子一英尺</a:t>
            </a:r>
            <a:r>
              <a:rPr lang="en-US" altLang="zh-CN" dirty="0"/>
              <a:t>/</a:t>
            </a:r>
            <a:r>
              <a:rPr lang="zh-CN" altLang="en-US" dirty="0"/>
              <a:t>一英里。</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25</a:t>
            </a:fld>
            <a:endParaRPr lang="zh-CN" altLang="en-US"/>
          </a:p>
        </p:txBody>
      </p:sp>
    </p:spTree>
    <p:extLst>
      <p:ext uri="{BB962C8B-B14F-4D97-AF65-F5344CB8AC3E}">
        <p14:creationId xmlns:p14="http://schemas.microsoft.com/office/powerpoint/2010/main" val="65836480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26</a:t>
            </a:fld>
            <a:endParaRPr lang="zh-CN" altLang="en-US"/>
          </a:p>
        </p:txBody>
      </p:sp>
    </p:spTree>
    <p:extLst>
      <p:ext uri="{BB962C8B-B14F-4D97-AF65-F5344CB8AC3E}">
        <p14:creationId xmlns:p14="http://schemas.microsoft.com/office/powerpoint/2010/main" val="142858349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27</a:t>
            </a:fld>
            <a:endParaRPr lang="zh-CN" altLang="en-US"/>
          </a:p>
        </p:txBody>
      </p:sp>
    </p:spTree>
    <p:extLst>
      <p:ext uri="{BB962C8B-B14F-4D97-AF65-F5344CB8AC3E}">
        <p14:creationId xmlns:p14="http://schemas.microsoft.com/office/powerpoint/2010/main" val="384682075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轴突沿化学梯度生长。</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28</a:t>
            </a:fld>
            <a:endParaRPr lang="zh-CN" altLang="en-US"/>
          </a:p>
        </p:txBody>
      </p:sp>
    </p:spTree>
    <p:extLst>
      <p:ext uri="{BB962C8B-B14F-4D97-AF65-F5344CB8AC3E}">
        <p14:creationId xmlns:p14="http://schemas.microsoft.com/office/powerpoint/2010/main" val="115241067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sz="1200" dirty="0"/>
              <a:t>Plateau</a:t>
            </a:r>
            <a:r>
              <a:rPr lang="zh-CN" altLang="en-US" sz="1200" dirty="0"/>
              <a:t>：高原</a:t>
            </a:r>
            <a:endParaRPr lang="en-US" altLang="zh-CN" sz="1200" dirty="0"/>
          </a:p>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29</a:t>
            </a:fld>
            <a:endParaRPr lang="zh-CN" altLang="en-US"/>
          </a:p>
        </p:txBody>
      </p:sp>
    </p:spTree>
    <p:extLst>
      <p:ext uri="{BB962C8B-B14F-4D97-AF65-F5344CB8AC3E}">
        <p14:creationId xmlns:p14="http://schemas.microsoft.com/office/powerpoint/2010/main" val="32548419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漂浮的氦气球靠在墙上。</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30</a:t>
            </a:fld>
            <a:endParaRPr lang="zh-CN" altLang="en-US"/>
          </a:p>
        </p:txBody>
      </p:sp>
    </p:spTree>
    <p:extLst>
      <p:ext uri="{BB962C8B-B14F-4D97-AF65-F5344CB8AC3E}">
        <p14:creationId xmlns:p14="http://schemas.microsoft.com/office/powerpoint/2010/main" val="45573379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31</a:t>
            </a:fld>
            <a:endParaRPr lang="zh-CN" altLang="en-US"/>
          </a:p>
        </p:txBody>
      </p:sp>
    </p:spTree>
    <p:extLst>
      <p:ext uri="{BB962C8B-B14F-4D97-AF65-F5344CB8AC3E}">
        <p14:creationId xmlns:p14="http://schemas.microsoft.com/office/powerpoint/2010/main" val="398132495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32</a:t>
            </a:fld>
            <a:endParaRPr lang="zh-CN" altLang="en-US"/>
          </a:p>
        </p:txBody>
      </p:sp>
    </p:spTree>
    <p:extLst>
      <p:ext uri="{BB962C8B-B14F-4D97-AF65-F5344CB8AC3E}">
        <p14:creationId xmlns:p14="http://schemas.microsoft.com/office/powerpoint/2010/main" val="336539166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33</a:t>
            </a:fld>
            <a:endParaRPr lang="zh-CN" altLang="en-US"/>
          </a:p>
        </p:txBody>
      </p:sp>
    </p:spTree>
    <p:extLst>
      <p:ext uri="{BB962C8B-B14F-4D97-AF65-F5344CB8AC3E}">
        <p14:creationId xmlns:p14="http://schemas.microsoft.com/office/powerpoint/2010/main" val="108594564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34</a:t>
            </a:fld>
            <a:endParaRPr lang="zh-CN" altLang="en-US"/>
          </a:p>
        </p:txBody>
      </p:sp>
    </p:spTree>
    <p:extLst>
      <p:ext uri="{BB962C8B-B14F-4D97-AF65-F5344CB8AC3E}">
        <p14:creationId xmlns:p14="http://schemas.microsoft.com/office/powerpoint/2010/main" val="416127933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35</a:t>
            </a:fld>
            <a:endParaRPr lang="zh-CN" altLang="en-US"/>
          </a:p>
        </p:txBody>
      </p:sp>
    </p:spTree>
    <p:extLst>
      <p:ext uri="{BB962C8B-B14F-4D97-AF65-F5344CB8AC3E}">
        <p14:creationId xmlns:p14="http://schemas.microsoft.com/office/powerpoint/2010/main" val="310876214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d.</a:t>
            </a:r>
            <a:r>
              <a:rPr lang="zh-CN" altLang="en-US" dirty="0"/>
              <a:t>因此它形成了一条一维的线，它的路径</a:t>
            </a:r>
            <a:endParaRPr lang="en-US" altLang="zh-CN" dirty="0"/>
          </a:p>
          <a:p>
            <a:r>
              <a:rPr lang="en-US" altLang="zh-CN" dirty="0"/>
              <a:t>f.</a:t>
            </a:r>
            <a:r>
              <a:rPr lang="zh-CN" altLang="en-US" dirty="0"/>
              <a:t>近端有一个</a:t>
            </a:r>
            <a:r>
              <a:rPr lang="en-US" altLang="zh-CN" dirty="0"/>
              <a:t>P</a:t>
            </a:r>
            <a:r>
              <a:rPr lang="zh-CN" altLang="en-US" dirty="0"/>
              <a:t>点</a:t>
            </a:r>
            <a:endParaRPr lang="en-US" altLang="zh-CN" dirty="0"/>
          </a:p>
          <a:p>
            <a:r>
              <a:rPr lang="en-US" altLang="zh-CN" dirty="0"/>
              <a:t>k.</a:t>
            </a:r>
            <a:r>
              <a:rPr lang="zh-CN" altLang="en-US" dirty="0"/>
              <a:t>这个</a:t>
            </a:r>
            <a:r>
              <a:rPr lang="en-US" altLang="zh-CN" dirty="0"/>
              <a:t>F</a:t>
            </a:r>
            <a:r>
              <a:rPr lang="zh-CN" altLang="en-US" dirty="0"/>
              <a:t>的路径是垂直的</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36</a:t>
            </a:fld>
            <a:endParaRPr lang="zh-CN" altLang="en-US"/>
          </a:p>
        </p:txBody>
      </p:sp>
    </p:spTree>
    <p:extLst>
      <p:ext uri="{BB962C8B-B14F-4D97-AF65-F5344CB8AC3E}">
        <p14:creationId xmlns:p14="http://schemas.microsoft.com/office/powerpoint/2010/main" val="413402066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37</a:t>
            </a:fld>
            <a:endParaRPr lang="zh-CN" altLang="en-US"/>
          </a:p>
        </p:txBody>
      </p:sp>
    </p:spTree>
    <p:extLst>
      <p:ext uri="{BB962C8B-B14F-4D97-AF65-F5344CB8AC3E}">
        <p14:creationId xmlns:p14="http://schemas.microsoft.com/office/powerpoint/2010/main" val="289439558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38</a:t>
            </a:fld>
            <a:endParaRPr lang="zh-CN" altLang="en-US"/>
          </a:p>
        </p:txBody>
      </p:sp>
    </p:spTree>
    <p:extLst>
      <p:ext uri="{BB962C8B-B14F-4D97-AF65-F5344CB8AC3E}">
        <p14:creationId xmlns:p14="http://schemas.microsoft.com/office/powerpoint/2010/main" val="141817560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39</a:t>
            </a:fld>
            <a:endParaRPr lang="zh-CN" altLang="en-US"/>
          </a:p>
        </p:txBody>
      </p:sp>
    </p:spTree>
    <p:extLst>
      <p:ext uri="{BB962C8B-B14F-4D97-AF65-F5344CB8AC3E}">
        <p14:creationId xmlns:p14="http://schemas.microsoft.com/office/powerpoint/2010/main" val="361275172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40</a:t>
            </a:fld>
            <a:endParaRPr lang="zh-CN" altLang="en-US"/>
          </a:p>
        </p:txBody>
      </p:sp>
    </p:spTree>
    <p:extLst>
      <p:ext uri="{BB962C8B-B14F-4D97-AF65-F5344CB8AC3E}">
        <p14:creationId xmlns:p14="http://schemas.microsoft.com/office/powerpoint/2010/main" val="265067110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41</a:t>
            </a:fld>
            <a:endParaRPr lang="zh-CN" altLang="en-US"/>
          </a:p>
        </p:txBody>
      </p:sp>
    </p:spTree>
    <p:extLst>
      <p:ext uri="{BB962C8B-B14F-4D97-AF65-F5344CB8AC3E}">
        <p14:creationId xmlns:p14="http://schemas.microsoft.com/office/powerpoint/2010/main" val="90381697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这个污点比那个污点小</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42</a:t>
            </a:fld>
            <a:endParaRPr lang="zh-CN" altLang="en-US"/>
          </a:p>
        </p:txBody>
      </p:sp>
    </p:spTree>
    <p:extLst>
      <p:ext uri="{BB962C8B-B14F-4D97-AF65-F5344CB8AC3E}">
        <p14:creationId xmlns:p14="http://schemas.microsoft.com/office/powerpoint/2010/main" val="237454252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我在树林里划了一条蜂线</a:t>
            </a:r>
            <a:r>
              <a:rPr lang="en-US" altLang="zh-CN" dirty="0"/>
              <a:t>[</a:t>
            </a:r>
            <a:r>
              <a:rPr lang="zh-CN" altLang="en-US" dirty="0"/>
              <a:t>之字形</a:t>
            </a:r>
            <a:r>
              <a:rPr lang="en-US" altLang="zh-CN" dirty="0"/>
              <a:t>][</a:t>
            </a:r>
            <a:r>
              <a:rPr lang="zh-CN" altLang="en-US" dirty="0"/>
              <a:t>盘旋</a:t>
            </a:r>
            <a:r>
              <a:rPr lang="en-US" altLang="zh-CN" dirty="0"/>
              <a:t>]</a:t>
            </a:r>
            <a:r>
              <a:rPr lang="zh-CN" altLang="en-US" dirty="0"/>
              <a:t>。</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43</a:t>
            </a:fld>
            <a:endParaRPr lang="zh-CN" altLang="en-US"/>
          </a:p>
        </p:txBody>
      </p:sp>
    </p:spTree>
    <p:extLst>
      <p:ext uri="{BB962C8B-B14F-4D97-AF65-F5344CB8AC3E}">
        <p14:creationId xmlns:p14="http://schemas.microsoft.com/office/powerpoint/2010/main" val="170420354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algn="l" rtl="0"/>
            <a:r>
              <a:rPr lang="zh-CN" altLang="en-US" b="0" i="0" dirty="0">
                <a:solidFill>
                  <a:srgbClr val="333333"/>
                </a:solidFill>
                <a:effectLst/>
                <a:latin typeface="Arial" panose="020B0604020202020204" pitchFamily="34" charset="0"/>
              </a:rPr>
              <a:t>球从我头上飞过。</a:t>
            </a:r>
          </a:p>
          <a:p>
            <a:pPr algn="l" rtl="0"/>
            <a:r>
              <a:rPr lang="zh-CN" altLang="en-US" b="0" i="0" dirty="0">
                <a:solidFill>
                  <a:srgbClr val="333333"/>
                </a:solidFill>
                <a:effectLst/>
                <a:latin typeface="Arial" panose="020B0604020202020204" pitchFamily="34" charset="0"/>
              </a:rPr>
              <a:t>那颗小行星驶过那颗行星。</a:t>
            </a:r>
          </a:p>
          <a:p>
            <a:pPr algn="l" rtl="0"/>
            <a:r>
              <a:rPr lang="zh-CN" altLang="en-US" b="0" i="0" dirty="0">
                <a:solidFill>
                  <a:srgbClr val="333333"/>
                </a:solidFill>
                <a:effectLst/>
                <a:latin typeface="Arial" panose="020B0604020202020204" pitchFamily="34" charset="0"/>
              </a:rPr>
              <a:t>毛毛虫沿着树干爬上来。</a:t>
            </a:r>
          </a:p>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44</a:t>
            </a:fld>
            <a:endParaRPr lang="zh-CN" altLang="en-US"/>
          </a:p>
        </p:txBody>
      </p:sp>
    </p:spTree>
    <p:extLst>
      <p:ext uri="{BB962C8B-B14F-4D97-AF65-F5344CB8AC3E}">
        <p14:creationId xmlns:p14="http://schemas.microsoft.com/office/powerpoint/2010/main" val="358172189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多维度可扩展性</a:t>
            </a:r>
            <a:endParaRPr lang="en-US" altLang="zh-CN" dirty="0"/>
          </a:p>
          <a:p>
            <a:r>
              <a:rPr lang="zh-CN" altLang="en-US" dirty="0"/>
              <a:t>多运动状态可扩展性</a:t>
            </a:r>
            <a:endParaRPr lang="en-US" altLang="zh-CN" dirty="0"/>
          </a:p>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45</a:t>
            </a:fld>
            <a:endParaRPr lang="zh-CN" altLang="en-US"/>
          </a:p>
        </p:txBody>
      </p:sp>
    </p:spTree>
    <p:extLst>
      <p:ext uri="{BB962C8B-B14F-4D97-AF65-F5344CB8AC3E}">
        <p14:creationId xmlns:p14="http://schemas.microsoft.com/office/powerpoint/2010/main" val="288652781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46</a:t>
            </a:fld>
            <a:endParaRPr lang="zh-CN" altLang="en-US"/>
          </a:p>
        </p:txBody>
      </p:sp>
    </p:spTree>
    <p:extLst>
      <p:ext uri="{BB962C8B-B14F-4D97-AF65-F5344CB8AC3E}">
        <p14:creationId xmlns:p14="http://schemas.microsoft.com/office/powerpoint/2010/main" val="291267538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a.</a:t>
            </a:r>
            <a:r>
              <a:rPr lang="zh-CN" altLang="en-US" dirty="0"/>
              <a:t>船从岛上越开越远。</a:t>
            </a:r>
            <a:endParaRPr lang="en-US" altLang="zh-CN" dirty="0"/>
          </a:p>
          <a:p>
            <a:r>
              <a:rPr lang="en-US" altLang="zh-CN" dirty="0"/>
              <a:t>b.</a:t>
            </a:r>
            <a:r>
              <a:rPr lang="zh-CN" altLang="en-US" dirty="0"/>
              <a:t>一队船从岛上越开越远。</a:t>
            </a:r>
            <a:endParaRPr lang="en-US" altLang="zh-CN" dirty="0"/>
          </a:p>
          <a:p>
            <a:r>
              <a:rPr lang="en-US" altLang="zh-CN" dirty="0"/>
              <a:t>c.</a:t>
            </a:r>
            <a:r>
              <a:rPr lang="zh-CN" altLang="en-US" dirty="0"/>
              <a:t>一个圆形的涟漪从鹅卵石落入水中的地方蔓延开来。</a:t>
            </a:r>
            <a:endParaRPr lang="en-US" altLang="zh-CN" dirty="0"/>
          </a:p>
          <a:p>
            <a:r>
              <a:rPr lang="en-US" altLang="zh-CN" dirty="0"/>
              <a:t>d.</a:t>
            </a:r>
            <a:r>
              <a:rPr lang="zh-CN" altLang="en-US" dirty="0"/>
              <a:t>石油从溢出的地方扩散到水面上。</a:t>
            </a:r>
            <a:endParaRPr lang="en-US" altLang="zh-CN" dirty="0"/>
          </a:p>
          <a:p>
            <a:r>
              <a:rPr lang="en-US" altLang="zh-CN" dirty="0"/>
              <a:t>e.</a:t>
            </a:r>
            <a:r>
              <a:rPr lang="zh-CN" altLang="en-US" dirty="0"/>
              <a:t>一圈火蔓延开来，像一堵前进的火焰墙。</a:t>
            </a:r>
            <a:endParaRPr lang="en-US" altLang="zh-CN" dirty="0"/>
          </a:p>
          <a:p>
            <a:r>
              <a:rPr lang="en-US" altLang="zh-CN" dirty="0"/>
              <a:t>f.</a:t>
            </a:r>
            <a:r>
              <a:rPr lang="zh-CN" altLang="en-US" dirty="0"/>
              <a:t>我吹入的气球慢慢地鼓了出来。</a:t>
            </a:r>
            <a:endParaRPr lang="en-US" altLang="zh-CN" dirty="0"/>
          </a:p>
          <a:p>
            <a:r>
              <a:rPr lang="en-US" altLang="zh-CN" dirty="0"/>
              <a:t>g.</a:t>
            </a:r>
            <a:r>
              <a:rPr lang="zh-CN" altLang="en-US" dirty="0"/>
              <a:t>发酵的面团慢慢地鼓了起来。</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47</a:t>
            </a:fld>
            <a:endParaRPr lang="zh-CN" altLang="en-US"/>
          </a:p>
        </p:txBody>
      </p:sp>
    </p:spTree>
    <p:extLst>
      <p:ext uri="{BB962C8B-B14F-4D97-AF65-F5344CB8AC3E}">
        <p14:creationId xmlns:p14="http://schemas.microsoft.com/office/powerpoint/2010/main" val="403814703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a.</a:t>
            </a:r>
            <a:r>
              <a:rPr lang="zh-CN" altLang="en-US" dirty="0"/>
              <a:t>地鼠跑过马路。</a:t>
            </a:r>
            <a:endParaRPr lang="en-US" altLang="zh-CN" dirty="0"/>
          </a:p>
          <a:p>
            <a:r>
              <a:rPr lang="en-US" altLang="zh-CN" dirty="0"/>
              <a:t>b.</a:t>
            </a:r>
            <a:r>
              <a:rPr lang="zh-CN" altLang="en-US" dirty="0"/>
              <a:t>木板横着马路。</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48</a:t>
            </a:fld>
            <a:endParaRPr lang="zh-CN" altLang="en-US"/>
          </a:p>
        </p:txBody>
      </p:sp>
    </p:spTree>
    <p:extLst>
      <p:ext uri="{BB962C8B-B14F-4D97-AF65-F5344CB8AC3E}">
        <p14:creationId xmlns:p14="http://schemas.microsoft.com/office/powerpoint/2010/main" val="196240138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49</a:t>
            </a:fld>
            <a:endParaRPr lang="zh-CN" altLang="en-US"/>
          </a:p>
        </p:txBody>
      </p:sp>
    </p:spTree>
    <p:extLst>
      <p:ext uri="{BB962C8B-B14F-4D97-AF65-F5344CB8AC3E}">
        <p14:creationId xmlns:p14="http://schemas.microsoft.com/office/powerpoint/2010/main" val="155418802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从一个中等长方形水池的一个较窄的一边到另一个</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50</a:t>
            </a:fld>
            <a:endParaRPr lang="zh-CN" altLang="en-US"/>
          </a:p>
        </p:txBody>
      </p:sp>
    </p:spTree>
    <p:extLst>
      <p:ext uri="{BB962C8B-B14F-4D97-AF65-F5344CB8AC3E}">
        <p14:creationId xmlns:p14="http://schemas.microsoft.com/office/powerpoint/2010/main" val="130319520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a.</a:t>
            </a:r>
            <a:r>
              <a:rPr lang="zh-CN" altLang="en-US" dirty="0"/>
              <a:t>购物车滚过林荫道，被迎面而来的汽车撞了。</a:t>
            </a:r>
            <a:endParaRPr lang="en-US" altLang="zh-CN" dirty="0"/>
          </a:p>
          <a:p>
            <a:r>
              <a:rPr lang="en-US" altLang="zh-CN" dirty="0"/>
              <a:t>B.</a:t>
            </a:r>
            <a:r>
              <a:rPr lang="zh-CN" altLang="en-US" dirty="0"/>
              <a:t>风滚草在草原上滚了一个小时。</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51</a:t>
            </a:fld>
            <a:endParaRPr lang="zh-CN" altLang="en-US"/>
          </a:p>
        </p:txBody>
      </p:sp>
    </p:spTree>
    <p:extLst>
      <p:ext uri="{BB962C8B-B14F-4D97-AF65-F5344CB8AC3E}">
        <p14:creationId xmlns:p14="http://schemas.microsoft.com/office/powerpoint/2010/main" val="290041423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52</a:t>
            </a:fld>
            <a:endParaRPr lang="zh-CN" altLang="en-US"/>
          </a:p>
        </p:txBody>
      </p:sp>
    </p:spTree>
    <p:extLst>
      <p:ext uri="{BB962C8B-B14F-4D97-AF65-F5344CB8AC3E}">
        <p14:creationId xmlns:p14="http://schemas.microsoft.com/office/powerpoint/2010/main" val="145811234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53</a:t>
            </a:fld>
            <a:endParaRPr lang="zh-CN" altLang="en-US"/>
          </a:p>
        </p:txBody>
      </p:sp>
    </p:spTree>
    <p:extLst>
      <p:ext uri="{BB962C8B-B14F-4D97-AF65-F5344CB8AC3E}">
        <p14:creationId xmlns:p14="http://schemas.microsoft.com/office/powerpoint/2010/main" val="176628831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54</a:t>
            </a:fld>
            <a:endParaRPr lang="zh-CN" altLang="en-US"/>
          </a:p>
        </p:txBody>
      </p:sp>
    </p:spTree>
    <p:extLst>
      <p:ext uri="{BB962C8B-B14F-4D97-AF65-F5344CB8AC3E}">
        <p14:creationId xmlns:p14="http://schemas.microsoft.com/office/powerpoint/2010/main" val="281802937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55</a:t>
            </a:fld>
            <a:endParaRPr lang="zh-CN" altLang="en-US"/>
          </a:p>
        </p:txBody>
      </p:sp>
    </p:spTree>
    <p:extLst>
      <p:ext uri="{BB962C8B-B14F-4D97-AF65-F5344CB8AC3E}">
        <p14:creationId xmlns:p14="http://schemas.microsoft.com/office/powerpoint/2010/main" val="406128488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56</a:t>
            </a:fld>
            <a:endParaRPr lang="zh-CN" altLang="en-US"/>
          </a:p>
        </p:txBody>
      </p:sp>
    </p:spTree>
    <p:extLst>
      <p:ext uri="{BB962C8B-B14F-4D97-AF65-F5344CB8AC3E}">
        <p14:creationId xmlns:p14="http://schemas.microsoft.com/office/powerpoint/2010/main" val="230539260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7173429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56553076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0386655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11846706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14906782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33982444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3186334"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语言中空间图式的基本系统</a:t>
            </a:r>
          </a:p>
        </p:txBody>
      </p:sp>
    </p:spTree>
    <p:extLst>
      <p:ext uri="{BB962C8B-B14F-4D97-AF65-F5344CB8AC3E}">
        <p14:creationId xmlns:p14="http://schemas.microsoft.com/office/powerpoint/2010/main" val="3805475184"/>
      </p:ext>
    </p:extLst>
  </p:cSld>
  <p:clrMapOvr>
    <a:masterClrMapping/>
  </p:clrMapOvr>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764787002"/>
      </p:ext>
    </p:extLst>
  </p:cSld>
  <p:clrMapOvr>
    <a:masterClrMapping/>
  </p:clrMapOvr>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250273013"/>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343342305"/>
      </p:ext>
    </p:extLst>
  </p:cSld>
  <p:clrMapOvr>
    <a:masterClrMapping/>
  </p:clrMapOvr>
  <p:extLst>
    <p:ext uri="{DCECCB84-F9BA-43D5-87BE-67443E8EF086}">
      <p15:sldGuideLst xmlns:p15="http://schemas.microsoft.com/office/powerpoint/2012/main">
        <p15:guide id="2" orient="horz" userDrawn="1">
          <p15:clr>
            <a:srgbClr val="FBAE40"/>
          </p15:clr>
        </p15:guide>
        <p15:guide id="4"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656950449"/>
      </p:ext>
    </p:extLst>
  </p:cSld>
  <p:clrMapOvr>
    <a:masterClrMapping/>
  </p:clrMapOvr>
  <p:extLst>
    <p:ext uri="{DCECCB84-F9BA-43D5-87BE-67443E8EF086}">
      <p15:sldGuideLst xmlns:p15="http://schemas.microsoft.com/office/powerpoint/2012/main"/>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77003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320391281"/>
      </p:ext>
    </p:extLst>
  </p:cSld>
  <p:clrMapOvr>
    <a:masterClrMapping/>
  </p:clrMapOvr>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2297414712"/>
      </p:ext>
    </p:extLst>
  </p:cSld>
  <p:clrMapOvr>
    <a:masterClrMapping/>
  </p:clrMapOvr>
  <p:extLst>
    <p:ext uri="{DCECCB84-F9BA-43D5-87BE-67443E8EF086}">
      <p15:sldGuideLst xmlns:p15="http://schemas.microsoft.com/office/powerpoint/2012/main"/>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77410927"/>
      </p:ext>
    </p:extLst>
  </p:cSld>
  <p:clrMapOvr>
    <a:masterClrMapping/>
  </p:clrMapOvr>
  <p:extLst>
    <p:ext uri="{DCECCB84-F9BA-43D5-87BE-67443E8EF086}">
      <p15:sldGuideLst xmlns:p15="http://schemas.microsoft.com/office/powerpoint/2012/main"/>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271073170"/>
      </p:ext>
    </p:extLst>
  </p:cSld>
  <p:clrMapOvr>
    <a:masterClrMapping/>
  </p:clrMapOvr>
  <p:extLst>
    <p:ext uri="{DCECCB84-F9BA-43D5-87BE-67443E8EF086}">
      <p15:sldGuideLst xmlns:p15="http://schemas.microsoft.com/office/powerpoint/2012/main"/>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168377699"/>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176353344"/>
      </p:ext>
    </p:extLst>
  </p:cSld>
  <p:clrMapOvr>
    <a:masterClrMapping/>
  </p:clrMapOvr>
  <p:extLst>
    <p:ext uri="{DCECCB84-F9BA-43D5-87BE-67443E8EF086}">
      <p15:sldGuideLst xmlns:p15="http://schemas.microsoft.com/office/powerpoint/2012/main"/>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1056957791"/>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896438906"/>
      </p:ext>
    </p:extLst>
  </p:cSld>
  <p:clrMapOvr>
    <a:masterClrMapping/>
  </p:clrMapOvr>
  <p:extLst>
    <p:ext uri="{DCECCB84-F9BA-43D5-87BE-67443E8EF086}">
      <p15:sldGuideLst xmlns:p15="http://schemas.microsoft.com/office/powerpoint/2012/main"/>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107872719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25565738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76123087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288389108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60989897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172611258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030030053"/>
      </p:ext>
    </p:extLst>
  </p:cSld>
  <p:clrMapOvr>
    <a:masterClrMapping/>
  </p:clrMapOvr>
  <p:extLst>
    <p:ext uri="{DCECCB84-F9BA-43D5-87BE-67443E8EF086}">
      <p15:sldGuideLst xmlns:p15="http://schemas.microsoft.com/office/powerpoint/2012/main"/>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925915339"/>
      </p:ext>
    </p:extLst>
  </p:cSld>
  <p:clrMapOvr>
    <a:masterClrMapping/>
  </p:clrMapOvr>
  <p:extLst>
    <p:ext uri="{DCECCB84-F9BA-43D5-87BE-67443E8EF086}">
      <p15:sldGuideLst xmlns:p15="http://schemas.microsoft.com/office/powerpoint/2012/main"/>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421409504"/>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530403812"/>
      </p:ext>
    </p:extLst>
  </p:cSld>
  <p:clrMapOvr>
    <a:masterClrMapping/>
  </p:clrMapOvr>
  <p:extLst>
    <p:ext uri="{DCECCB84-F9BA-43D5-87BE-67443E8EF086}">
      <p15:sldGuideLst xmlns:p15="http://schemas.microsoft.com/office/powerpoint/2012/main">
        <p15:guide id="2" orient="horz">
          <p15:clr>
            <a:srgbClr val="FBAE40"/>
          </p15:clr>
        </p15:guide>
        <p15:guide id="4" pos="384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1131119114"/>
      </p:ext>
    </p:extLst>
  </p:cSld>
  <p:clrMapOvr>
    <a:masterClrMapping/>
  </p:clrMapOvr>
  <p:extLst>
    <p:ext uri="{DCECCB84-F9BA-43D5-87BE-67443E8EF086}">
      <p15:sldGuideLst xmlns:p15="http://schemas.microsoft.com/office/powerpoint/2012/main"/>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63801072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56674624"/>
      </p:ext>
    </p:extLst>
  </p:cSld>
  <p:clrMapOvr>
    <a:masterClrMapping/>
  </p:clrMapOvr>
  <p:extLst>
    <p:ext uri="{DCECCB84-F9BA-43D5-87BE-67443E8EF086}">
      <p15:sldGuideLst xmlns:p15="http://schemas.microsoft.com/office/powerpoint/2012/main"/>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4267871380"/>
      </p:ext>
    </p:extLst>
  </p:cSld>
  <p:clrMapOvr>
    <a:masterClrMapping/>
  </p:clrMapOvr>
  <p:extLst>
    <p:ext uri="{DCECCB84-F9BA-43D5-87BE-67443E8EF086}">
      <p15:sldGuideLst xmlns:p15="http://schemas.microsoft.com/office/powerpoint/2012/main"/>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61629306"/>
      </p:ext>
    </p:extLst>
  </p:cSld>
  <p:clrMapOvr>
    <a:masterClrMapping/>
  </p:clrMapOvr>
  <p:extLst>
    <p:ext uri="{DCECCB84-F9BA-43D5-87BE-67443E8EF086}">
      <p15:sldGuideLst xmlns:p15="http://schemas.microsoft.com/office/powerpoint/2012/main"/>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160747885"/>
      </p:ext>
    </p:extLst>
  </p:cSld>
  <p:clrMapOvr>
    <a:masterClrMapping/>
  </p:clrMapOvr>
  <p:extLst>
    <p:ext uri="{DCECCB84-F9BA-43D5-87BE-67443E8EF086}">
      <p15:sldGuideLst xmlns:p15="http://schemas.microsoft.com/office/powerpoint/2012/main"/>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310454351"/>
      </p:ext>
    </p:extLst>
  </p:cSld>
  <p:clrMapOvr>
    <a:masterClrMapping/>
  </p:clrMapOvr>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4212954581"/>
      </p:ext>
    </p:extLst>
  </p:cSld>
  <p:clrMapOvr>
    <a:masterClrMapping/>
  </p:clrMapOvr>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3757660173"/>
      </p:ext>
    </p:extLst>
  </p:cSld>
  <p:clrMapOvr>
    <a:masterClrMapping/>
  </p:clrMapOvr>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144750920"/>
      </p:ext>
    </p:extLst>
  </p:cSld>
  <p:clrMapOvr>
    <a:masterClrMapping/>
  </p:clrMapOvr>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extLst>
      <p:ext uri="{BB962C8B-B14F-4D97-AF65-F5344CB8AC3E}">
        <p14:creationId xmlns:p14="http://schemas.microsoft.com/office/powerpoint/2010/main" val="106171686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3" Type="http://schemas.openxmlformats.org/officeDocument/2006/relationships/slideLayout" Target="../slideLayouts/slideLayout23.xml"/><Relationship Id="rId21" Type="http://schemas.openxmlformats.org/officeDocument/2006/relationships/theme" Target="../theme/theme2.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slideLayout" Target="../slideLayouts/slideLayout40.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318152792"/>
      </p:ext>
    </p:extLst>
  </p:cSld>
  <p:clrMap bg1="lt1" tx1="dk1" bg2="lt2" tx2="dk2" accent1="accent1" accent2="accent2" accent3="accent3" accent4="accent4" accent5="accent5" accent6="accent6" hlink="hlink" folHlink="folHlink"/>
  <p:sldLayoutIdLst>
    <p:sldLayoutId id="2147483694" r:id="rId1"/>
    <p:sldLayoutId id="2147483684" r:id="rId2"/>
    <p:sldLayoutId id="2147483685" r:id="rId3"/>
    <p:sldLayoutId id="2147483686" r:id="rId4"/>
    <p:sldLayoutId id="2147483680" r:id="rId5"/>
    <p:sldLayoutId id="2147483681" r:id="rId6"/>
    <p:sldLayoutId id="2147483691" r:id="rId7"/>
    <p:sldLayoutId id="2147483689" r:id="rId8"/>
    <p:sldLayoutId id="2147483688" r:id="rId9"/>
    <p:sldLayoutId id="2147483657" r:id="rId10"/>
    <p:sldLayoutId id="2147483690" r:id="rId11"/>
    <p:sldLayoutId id="2147483692" r:id="rId12"/>
    <p:sldLayoutId id="2147483704" r:id="rId13"/>
    <p:sldLayoutId id="2147483695" r:id="rId14"/>
    <p:sldLayoutId id="2147483700" r:id="rId15"/>
    <p:sldLayoutId id="2147483701" r:id="rId16"/>
    <p:sldLayoutId id="2147483703" r:id="rId17"/>
    <p:sldLayoutId id="2147483702" r:id="rId18"/>
    <p:sldLayoutId id="2147483705" r:id="rId19"/>
    <p:sldLayoutId id="2147483706"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83485235"/>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 id="2147483721" r:id="rId14"/>
    <p:sldLayoutId id="2147483722" r:id="rId15"/>
    <p:sldLayoutId id="2147483723" r:id="rId16"/>
    <p:sldLayoutId id="2147483724" r:id="rId17"/>
    <p:sldLayoutId id="2147483725" r:id="rId18"/>
    <p:sldLayoutId id="2147483726" r:id="rId19"/>
    <p:sldLayoutId id="2147483727"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43156088"/>
      </p:ext>
    </p:extLst>
  </p:cSld>
  <p:clrMap bg1="lt1" tx1="dk1" bg2="lt2" tx2="dk2" accent1="accent1" accent2="accent2" accent3="accent3" accent4="accent4" accent5="accent5" accent6="accent6" hlink="hlink" folHlink="folHlink"/>
  <p:sldLayoutIdLst>
    <p:sldLayoutId id="2147483732"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264">
          <p15:clr>
            <a:srgbClr val="F26B43"/>
          </p15:clr>
        </p15:guide>
        <p15:guide id="2" pos="3840">
          <p15:clr>
            <a:srgbClr val="F26B43"/>
          </p15:clr>
        </p15:guide>
        <p15:guide id="3" pos="192">
          <p15:clr>
            <a:srgbClr val="F26B43"/>
          </p15:clr>
        </p15:guide>
        <p15:guide id="4" pos="7488">
          <p15:clr>
            <a:srgbClr val="F26B43"/>
          </p15:clr>
        </p15:guide>
        <p15:guide id="5" orient="horz" pos="432">
          <p15:clr>
            <a:srgbClr val="F26B43"/>
          </p15:clr>
        </p15:guide>
        <p15:guide id="6" orient="horz" pos="472">
          <p15:clr>
            <a:srgbClr val="F26B43"/>
          </p15:clr>
        </p15:guide>
        <p15:guide id="7" orient="horz" pos="4104">
          <p15:clr>
            <a:srgbClr val="F26B43"/>
          </p15:clr>
        </p15:guide>
        <p15:guide id="8" orient="horz" pos="4056">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xml"/><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3.xml"/><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9.xml"/><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2.xml"/><Relationship Id="rId1" Type="http://schemas.openxmlformats.org/officeDocument/2006/relationships/slideLayout" Target="../slideLayouts/slideLayout1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6.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 name="图片 64">
            <a:extLst>
              <a:ext uri="{FF2B5EF4-FFF2-40B4-BE49-F238E27FC236}">
                <a16:creationId xmlns:a16="http://schemas.microsoft.com/office/drawing/2014/main" id="{4D18365F-4A48-4CE4-9AA6-6F0337A2FE73}"/>
              </a:ext>
            </a:extLst>
          </p:cNvPr>
          <p:cNvPicPr>
            <a:picLocks noChangeAspect="1"/>
          </p:cNvPicPr>
          <p:nvPr/>
        </p:nvPicPr>
        <p:blipFill>
          <a:blip r:embed="rId3"/>
          <a:stretch>
            <a:fillRect/>
          </a:stretch>
        </p:blipFill>
        <p:spPr>
          <a:xfrm>
            <a:off x="0" y="0"/>
            <a:ext cx="12192000" cy="6858000"/>
          </a:xfrm>
          <a:prstGeom prst="rect">
            <a:avLst/>
          </a:prstGeom>
        </p:spPr>
      </p:pic>
      <p:sp>
        <p:nvSpPr>
          <p:cNvPr id="3" name="矩形 2">
            <a:extLst>
              <a:ext uri="{FF2B5EF4-FFF2-40B4-BE49-F238E27FC236}">
                <a16:creationId xmlns:a16="http://schemas.microsoft.com/office/drawing/2014/main" id="{215653C9-8294-4422-939A-19987AE380D1}"/>
              </a:ext>
            </a:extLst>
          </p:cNvPr>
          <p:cNvSpPr/>
          <p:nvPr/>
        </p:nvSpPr>
        <p:spPr>
          <a:xfrm flipV="1">
            <a:off x="0" y="6802310"/>
            <a:ext cx="12192000" cy="62214"/>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文本框 61">
            <a:extLst>
              <a:ext uri="{FF2B5EF4-FFF2-40B4-BE49-F238E27FC236}">
                <a16:creationId xmlns:a16="http://schemas.microsoft.com/office/drawing/2014/main" id="{1DDBF6FE-C912-49E0-B9B7-7A31383249F9}"/>
              </a:ext>
            </a:extLst>
          </p:cNvPr>
          <p:cNvSpPr txBox="1"/>
          <p:nvPr/>
        </p:nvSpPr>
        <p:spPr>
          <a:xfrm>
            <a:off x="4884289" y="5310574"/>
            <a:ext cx="2507487" cy="646331"/>
          </a:xfrm>
          <a:prstGeom prst="rect">
            <a:avLst/>
          </a:prstGeom>
          <a:noFill/>
        </p:spPr>
        <p:txBody>
          <a:bodyPr wrap="square" rtlCol="0">
            <a:spAutoFit/>
          </a:bodyPr>
          <a:lstStyle/>
          <a:p>
            <a:pPr algn="ctr"/>
            <a:r>
              <a:rPr lang="zh-CN" altLang="en-US" dirty="0">
                <a:solidFill>
                  <a:srgbClr val="222A35"/>
                </a:solidFill>
                <a:latin typeface="Arial" panose="020B0604020202020204" pitchFamily="34" charset="0"/>
                <a:ea typeface="Microsoft YaHei" panose="020B0503020204020204" pitchFamily="34" charset="-122"/>
                <a:cs typeface="+mn-ea"/>
                <a:sym typeface="Arial" panose="020B0604020202020204" pitchFamily="34" charset="0"/>
              </a:rPr>
              <a:t>张洁</a:t>
            </a:r>
            <a:endParaRPr lang="en-US" altLang="zh-CN" dirty="0">
              <a:solidFill>
                <a:srgbClr val="222A35"/>
              </a:solidFill>
              <a:latin typeface="Arial" panose="020B0604020202020204" pitchFamily="34" charset="0"/>
              <a:ea typeface="Microsoft YaHei" panose="020B0503020204020204" pitchFamily="34" charset="-122"/>
              <a:cs typeface="+mn-ea"/>
              <a:sym typeface="Arial" panose="020B0604020202020204" pitchFamily="34" charset="0"/>
            </a:endParaRPr>
          </a:p>
          <a:p>
            <a:pPr algn="ctr"/>
            <a:r>
              <a:rPr lang="en-US" altLang="zh-CN" dirty="0">
                <a:solidFill>
                  <a:srgbClr val="222A35"/>
                </a:solidFill>
                <a:latin typeface="Arial" panose="020B0604020202020204" pitchFamily="34" charset="0"/>
                <a:ea typeface="Microsoft YaHei" panose="020B0503020204020204" pitchFamily="34" charset="-122"/>
                <a:cs typeface="+mn-ea"/>
                <a:sym typeface="Arial" panose="020B0604020202020204" pitchFamily="34" charset="0"/>
              </a:rPr>
              <a:t>05.27</a:t>
            </a:r>
            <a:endParaRPr lang="zh-CN" altLang="en-US" dirty="0">
              <a:solidFill>
                <a:srgbClr val="222A35"/>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矩形 63">
            <a:extLst>
              <a:ext uri="{FF2B5EF4-FFF2-40B4-BE49-F238E27FC236}">
                <a16:creationId xmlns:a16="http://schemas.microsoft.com/office/drawing/2014/main" id="{59B2B4BE-7386-4C70-9386-6FB1093811F4}"/>
              </a:ext>
            </a:extLst>
          </p:cNvPr>
          <p:cNvSpPr/>
          <p:nvPr/>
        </p:nvSpPr>
        <p:spPr>
          <a:xfrm>
            <a:off x="5788650" y="4351315"/>
            <a:ext cx="665278" cy="45720"/>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矩形 33">
            <a:extLst>
              <a:ext uri="{FF2B5EF4-FFF2-40B4-BE49-F238E27FC236}">
                <a16:creationId xmlns:a16="http://schemas.microsoft.com/office/drawing/2014/main" id="{64E8B448-9F20-49E7-92A9-4158C9CAFB88}"/>
              </a:ext>
            </a:extLst>
          </p:cNvPr>
          <p:cNvSpPr/>
          <p:nvPr/>
        </p:nvSpPr>
        <p:spPr>
          <a:xfrm>
            <a:off x="1290320" y="2530944"/>
            <a:ext cx="9611360" cy="707886"/>
          </a:xfrm>
          <a:prstGeom prst="rect">
            <a:avLst/>
          </a:prstGeom>
          <a:effectLst>
            <a:outerShdw blurRad="63500" sx="102000" sy="102000" algn="ctr" rotWithShape="0">
              <a:prstClr val="black">
                <a:alpha val="40000"/>
              </a:prstClr>
            </a:outerShdw>
          </a:effectLst>
        </p:spPr>
        <p:txBody>
          <a:bodyPr wrap="square">
            <a:spAutoFit/>
          </a:bodyPr>
          <a:lstStyle/>
          <a:p>
            <a:pPr algn="ctr">
              <a:defRPr/>
            </a:pPr>
            <a:r>
              <a:rPr lang="zh-CN" altLang="en-US" sz="4000" b="1" spc="300"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语言中空间图式的基本系统</a:t>
            </a:r>
          </a:p>
        </p:txBody>
      </p:sp>
      <p:grpSp>
        <p:nvGrpSpPr>
          <p:cNvPr id="99" name="组合 98">
            <a:extLst>
              <a:ext uri="{FF2B5EF4-FFF2-40B4-BE49-F238E27FC236}">
                <a16:creationId xmlns:a16="http://schemas.microsoft.com/office/drawing/2014/main" id="{CBE706D0-5FCE-4A23-8F3E-DBB07A25286D}"/>
              </a:ext>
            </a:extLst>
          </p:cNvPr>
          <p:cNvGrpSpPr/>
          <p:nvPr/>
        </p:nvGrpSpPr>
        <p:grpSpPr>
          <a:xfrm>
            <a:off x="4654641" y="753988"/>
            <a:ext cx="2882718" cy="848212"/>
            <a:chOff x="9556201" y="498129"/>
            <a:chExt cx="1993881" cy="586680"/>
          </a:xfrm>
        </p:grpSpPr>
        <p:grpSp>
          <p:nvGrpSpPr>
            <p:cNvPr id="100" name="组合 99">
              <a:extLst>
                <a:ext uri="{FF2B5EF4-FFF2-40B4-BE49-F238E27FC236}">
                  <a16:creationId xmlns:a16="http://schemas.microsoft.com/office/drawing/2014/main" id="{6A7D59FD-ED34-445E-B1F5-8F642E4ADFD9}"/>
                </a:ext>
              </a:extLst>
            </p:cNvPr>
            <p:cNvGrpSpPr/>
            <p:nvPr userDrawn="1"/>
          </p:nvGrpSpPr>
          <p:grpSpPr>
            <a:xfrm>
              <a:off x="10239376" y="968937"/>
              <a:ext cx="1307697" cy="96254"/>
              <a:chOff x="4616246" y="3878362"/>
              <a:chExt cx="5571416" cy="410087"/>
            </a:xfrm>
            <a:solidFill>
              <a:schemeClr val="tx1">
                <a:alpha val="80000"/>
              </a:schemeClr>
            </a:solidFill>
          </p:grpSpPr>
          <p:sp>
            <p:nvSpPr>
              <p:cNvPr id="138" name="Freeform 17">
                <a:extLst>
                  <a:ext uri="{FF2B5EF4-FFF2-40B4-BE49-F238E27FC236}">
                    <a16:creationId xmlns:a16="http://schemas.microsoft.com/office/drawing/2014/main" id="{E85FBCF6-8C34-471A-874A-42F582F06909}"/>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9" name="Freeform 18">
                <a:extLst>
                  <a:ext uri="{FF2B5EF4-FFF2-40B4-BE49-F238E27FC236}">
                    <a16:creationId xmlns:a16="http://schemas.microsoft.com/office/drawing/2014/main" id="{30F58E4F-5B7F-4D9A-BC68-11B249E1B794}"/>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0" name="Freeform 19">
                <a:extLst>
                  <a:ext uri="{FF2B5EF4-FFF2-40B4-BE49-F238E27FC236}">
                    <a16:creationId xmlns:a16="http://schemas.microsoft.com/office/drawing/2014/main" id="{82147C30-2515-4630-9078-3200E7F6063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1" name="Freeform 20">
                <a:extLst>
                  <a:ext uri="{FF2B5EF4-FFF2-40B4-BE49-F238E27FC236}">
                    <a16:creationId xmlns:a16="http://schemas.microsoft.com/office/drawing/2014/main" id="{264A7408-6544-4313-A0C1-693EB618AC79}"/>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2" name="Freeform 21">
                <a:extLst>
                  <a:ext uri="{FF2B5EF4-FFF2-40B4-BE49-F238E27FC236}">
                    <a16:creationId xmlns:a16="http://schemas.microsoft.com/office/drawing/2014/main" id="{C8EFD175-4A66-42CC-93C7-A4D030C6C24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3" name="Freeform 22">
                <a:extLst>
                  <a:ext uri="{FF2B5EF4-FFF2-40B4-BE49-F238E27FC236}">
                    <a16:creationId xmlns:a16="http://schemas.microsoft.com/office/drawing/2014/main" id="{FDD28A70-F6B5-46C2-A918-36CBA596DD1D}"/>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4" name="Freeform 23">
                <a:extLst>
                  <a:ext uri="{FF2B5EF4-FFF2-40B4-BE49-F238E27FC236}">
                    <a16:creationId xmlns:a16="http://schemas.microsoft.com/office/drawing/2014/main" id="{E58AB760-9C22-4594-A301-B7F41FF4328D}"/>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5" name="Freeform 25">
                <a:extLst>
                  <a:ext uri="{FF2B5EF4-FFF2-40B4-BE49-F238E27FC236}">
                    <a16:creationId xmlns:a16="http://schemas.microsoft.com/office/drawing/2014/main" id="{A520258F-92D6-45CA-8551-3A25C2B5B7B1}"/>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6" name="Freeform 27">
                <a:extLst>
                  <a:ext uri="{FF2B5EF4-FFF2-40B4-BE49-F238E27FC236}">
                    <a16:creationId xmlns:a16="http://schemas.microsoft.com/office/drawing/2014/main" id="{FA4F06EC-1192-428A-9BE4-12F5DD81609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7" name="Freeform 29">
                <a:extLst>
                  <a:ext uri="{FF2B5EF4-FFF2-40B4-BE49-F238E27FC236}">
                    <a16:creationId xmlns:a16="http://schemas.microsoft.com/office/drawing/2014/main" id="{BA355B96-B02D-4FE3-9AC2-98F25BC6550A}"/>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8" name="Freeform 30">
                <a:extLst>
                  <a:ext uri="{FF2B5EF4-FFF2-40B4-BE49-F238E27FC236}">
                    <a16:creationId xmlns:a16="http://schemas.microsoft.com/office/drawing/2014/main" id="{B3E94B63-D5E1-4110-87A5-8ED2E3E3083A}"/>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9" name="Freeform 31">
                <a:extLst>
                  <a:ext uri="{FF2B5EF4-FFF2-40B4-BE49-F238E27FC236}">
                    <a16:creationId xmlns:a16="http://schemas.microsoft.com/office/drawing/2014/main" id="{D6797E2E-3FC7-40E4-BDD7-EDC839EB5A12}"/>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0" name="Freeform 32">
                <a:extLst>
                  <a:ext uri="{FF2B5EF4-FFF2-40B4-BE49-F238E27FC236}">
                    <a16:creationId xmlns:a16="http://schemas.microsoft.com/office/drawing/2014/main" id="{1B0222F3-1393-4918-9563-ED3ACEEFAC41}"/>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1" name="Freeform 33">
                <a:extLst>
                  <a:ext uri="{FF2B5EF4-FFF2-40B4-BE49-F238E27FC236}">
                    <a16:creationId xmlns:a16="http://schemas.microsoft.com/office/drawing/2014/main" id="{C4F5E33F-1D9A-4ACA-B0FE-40C9D5E968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2" name="Freeform 34">
                <a:extLst>
                  <a:ext uri="{FF2B5EF4-FFF2-40B4-BE49-F238E27FC236}">
                    <a16:creationId xmlns:a16="http://schemas.microsoft.com/office/drawing/2014/main" id="{293C3E8F-7623-4F74-9C5B-89C5C4584D68}"/>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3" name="Freeform 35">
                <a:extLst>
                  <a:ext uri="{FF2B5EF4-FFF2-40B4-BE49-F238E27FC236}">
                    <a16:creationId xmlns:a16="http://schemas.microsoft.com/office/drawing/2014/main" id="{2E13B99C-F40F-468D-A5A9-F12FAF68CC9F}"/>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1" name="组合 100">
              <a:extLst>
                <a:ext uri="{FF2B5EF4-FFF2-40B4-BE49-F238E27FC236}">
                  <a16:creationId xmlns:a16="http://schemas.microsoft.com/office/drawing/2014/main" id="{88272D7E-C5BB-41DB-B720-4CC196192B14}"/>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26" name="Freeform 9">
                <a:extLst>
                  <a:ext uri="{FF2B5EF4-FFF2-40B4-BE49-F238E27FC236}">
                    <a16:creationId xmlns:a16="http://schemas.microsoft.com/office/drawing/2014/main" id="{53EA061E-708D-42CA-99A3-F08EB2172C21}"/>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7" name="Freeform 10">
                <a:extLst>
                  <a:ext uri="{FF2B5EF4-FFF2-40B4-BE49-F238E27FC236}">
                    <a16:creationId xmlns:a16="http://schemas.microsoft.com/office/drawing/2014/main" id="{03781768-BC19-4D95-AB55-5C495881BF1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8" name="Freeform 11">
                <a:extLst>
                  <a:ext uri="{FF2B5EF4-FFF2-40B4-BE49-F238E27FC236}">
                    <a16:creationId xmlns:a16="http://schemas.microsoft.com/office/drawing/2014/main" id="{E0CC83C5-9648-4BAD-9073-5022B2D78177}"/>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9" name="Freeform 12">
                <a:extLst>
                  <a:ext uri="{FF2B5EF4-FFF2-40B4-BE49-F238E27FC236}">
                    <a16:creationId xmlns:a16="http://schemas.microsoft.com/office/drawing/2014/main" id="{E8665DA2-12F0-4C2C-8EA8-CD6AF0143EEE}"/>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0" name="Freeform 13">
                <a:extLst>
                  <a:ext uri="{FF2B5EF4-FFF2-40B4-BE49-F238E27FC236}">
                    <a16:creationId xmlns:a16="http://schemas.microsoft.com/office/drawing/2014/main" id="{3E2E968C-F52E-447D-BE70-353F0A8F8AD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1" name="Freeform 14">
                <a:extLst>
                  <a:ext uri="{FF2B5EF4-FFF2-40B4-BE49-F238E27FC236}">
                    <a16:creationId xmlns:a16="http://schemas.microsoft.com/office/drawing/2014/main" id="{E8303510-3EC7-4021-86E4-E4DD991913E0}"/>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2" name="Freeform 15">
                <a:extLst>
                  <a:ext uri="{FF2B5EF4-FFF2-40B4-BE49-F238E27FC236}">
                    <a16:creationId xmlns:a16="http://schemas.microsoft.com/office/drawing/2014/main" id="{8356811E-0C91-49DB-9A97-8C6B5424DC71}"/>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3" name="Freeform 16">
                <a:extLst>
                  <a:ext uri="{FF2B5EF4-FFF2-40B4-BE49-F238E27FC236}">
                    <a16:creationId xmlns:a16="http://schemas.microsoft.com/office/drawing/2014/main" id="{FCBE0354-7452-4FD5-9113-23AF38E079D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4" name="Freeform 24">
                <a:extLst>
                  <a:ext uri="{FF2B5EF4-FFF2-40B4-BE49-F238E27FC236}">
                    <a16:creationId xmlns:a16="http://schemas.microsoft.com/office/drawing/2014/main" id="{BF8FB8BB-504D-4419-92F9-1D674B631339}"/>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5" name="Freeform 26">
                <a:extLst>
                  <a:ext uri="{FF2B5EF4-FFF2-40B4-BE49-F238E27FC236}">
                    <a16:creationId xmlns:a16="http://schemas.microsoft.com/office/drawing/2014/main" id="{DA453912-4222-4672-AA84-B45ACA292BA1}"/>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6" name="Freeform 28">
                <a:extLst>
                  <a:ext uri="{FF2B5EF4-FFF2-40B4-BE49-F238E27FC236}">
                    <a16:creationId xmlns:a16="http://schemas.microsoft.com/office/drawing/2014/main" id="{AA1D8A6D-A238-482F-B6D8-B688E3306E7C}"/>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7" name="Freeform 36">
                <a:extLst>
                  <a:ext uri="{FF2B5EF4-FFF2-40B4-BE49-F238E27FC236}">
                    <a16:creationId xmlns:a16="http://schemas.microsoft.com/office/drawing/2014/main" id="{810EFEC4-7AB4-494E-9D51-A4A5A37B149F}"/>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2" name="组合 101">
              <a:extLst>
                <a:ext uri="{FF2B5EF4-FFF2-40B4-BE49-F238E27FC236}">
                  <a16:creationId xmlns:a16="http://schemas.microsoft.com/office/drawing/2014/main" id="{44B49337-4B0D-4E67-8C9D-38EF5E0446BC}"/>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03" name="Freeform 8">
                <a:extLst>
                  <a:ext uri="{FF2B5EF4-FFF2-40B4-BE49-F238E27FC236}">
                    <a16:creationId xmlns:a16="http://schemas.microsoft.com/office/drawing/2014/main" id="{73998C79-7AC2-4DE6-814B-F2DAEF9353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4" name="Freeform 42">
                <a:extLst>
                  <a:ext uri="{FF2B5EF4-FFF2-40B4-BE49-F238E27FC236}">
                    <a16:creationId xmlns:a16="http://schemas.microsoft.com/office/drawing/2014/main" id="{62335FEC-D63F-4F61-B61F-A920486AE8A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5" name="Freeform 43">
                <a:extLst>
                  <a:ext uri="{FF2B5EF4-FFF2-40B4-BE49-F238E27FC236}">
                    <a16:creationId xmlns:a16="http://schemas.microsoft.com/office/drawing/2014/main" id="{5B5E6FEB-3D9B-40D3-B64A-9AA8688B7E0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6" name="Freeform 44">
                <a:extLst>
                  <a:ext uri="{FF2B5EF4-FFF2-40B4-BE49-F238E27FC236}">
                    <a16:creationId xmlns:a16="http://schemas.microsoft.com/office/drawing/2014/main" id="{1F89E81F-F111-451D-B58F-6720A7B9DE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7" name="Freeform 45">
                <a:extLst>
                  <a:ext uri="{FF2B5EF4-FFF2-40B4-BE49-F238E27FC236}">
                    <a16:creationId xmlns:a16="http://schemas.microsoft.com/office/drawing/2014/main" id="{449C424F-0E90-49EC-80DF-0E220540B4F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8" name="Freeform 46">
                <a:extLst>
                  <a:ext uri="{FF2B5EF4-FFF2-40B4-BE49-F238E27FC236}">
                    <a16:creationId xmlns:a16="http://schemas.microsoft.com/office/drawing/2014/main" id="{4E93C8BF-D0C9-4922-BBD4-F76CFE74F3F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9" name="Freeform 47">
                <a:extLst>
                  <a:ext uri="{FF2B5EF4-FFF2-40B4-BE49-F238E27FC236}">
                    <a16:creationId xmlns:a16="http://schemas.microsoft.com/office/drawing/2014/main" id="{D844C04F-9C65-446E-81B9-2978E64F79A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0" name="Freeform 48">
                <a:extLst>
                  <a:ext uri="{FF2B5EF4-FFF2-40B4-BE49-F238E27FC236}">
                    <a16:creationId xmlns:a16="http://schemas.microsoft.com/office/drawing/2014/main" id="{4E07C329-5229-4CD0-A4CB-1C74B1E23FA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1" name="Freeform 49">
                <a:extLst>
                  <a:ext uri="{FF2B5EF4-FFF2-40B4-BE49-F238E27FC236}">
                    <a16:creationId xmlns:a16="http://schemas.microsoft.com/office/drawing/2014/main" id="{0CDCEF30-7E63-4B1D-89B8-9FD759B8A6D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2" name="Freeform 50">
                <a:extLst>
                  <a:ext uri="{FF2B5EF4-FFF2-40B4-BE49-F238E27FC236}">
                    <a16:creationId xmlns:a16="http://schemas.microsoft.com/office/drawing/2014/main" id="{9A23CBE4-1D85-4DDD-ADB5-C0A8C05AF45E}"/>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3" name="Freeform 51">
                <a:extLst>
                  <a:ext uri="{FF2B5EF4-FFF2-40B4-BE49-F238E27FC236}">
                    <a16:creationId xmlns:a16="http://schemas.microsoft.com/office/drawing/2014/main" id="{243C802F-9A52-445D-8C58-E66B97FA32A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4" name="Freeform 52">
                <a:extLst>
                  <a:ext uri="{FF2B5EF4-FFF2-40B4-BE49-F238E27FC236}">
                    <a16:creationId xmlns:a16="http://schemas.microsoft.com/office/drawing/2014/main" id="{39AAEF23-13FB-4488-A76F-EDE71B19EFBA}"/>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5" name="Freeform 53">
                <a:extLst>
                  <a:ext uri="{FF2B5EF4-FFF2-40B4-BE49-F238E27FC236}">
                    <a16:creationId xmlns:a16="http://schemas.microsoft.com/office/drawing/2014/main" id="{F3BBBF65-12E3-4300-B05B-B3BD5F483781}"/>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6" name="Freeform 54">
                <a:extLst>
                  <a:ext uri="{FF2B5EF4-FFF2-40B4-BE49-F238E27FC236}">
                    <a16:creationId xmlns:a16="http://schemas.microsoft.com/office/drawing/2014/main" id="{91E22053-8DE0-4AEA-896A-08B03579B3E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7" name="Freeform 55">
                <a:extLst>
                  <a:ext uri="{FF2B5EF4-FFF2-40B4-BE49-F238E27FC236}">
                    <a16:creationId xmlns:a16="http://schemas.microsoft.com/office/drawing/2014/main" id="{B9552D6A-8116-4AA4-B9FF-E6FCCBA4FF36}"/>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8" name="Freeform 56">
                <a:extLst>
                  <a:ext uri="{FF2B5EF4-FFF2-40B4-BE49-F238E27FC236}">
                    <a16:creationId xmlns:a16="http://schemas.microsoft.com/office/drawing/2014/main" id="{89C18E52-5824-452D-995C-6A032B553004}"/>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9" name="Freeform 57">
                <a:extLst>
                  <a:ext uri="{FF2B5EF4-FFF2-40B4-BE49-F238E27FC236}">
                    <a16:creationId xmlns:a16="http://schemas.microsoft.com/office/drawing/2014/main" id="{6871446E-A54D-4835-AF37-AC08603AF325}"/>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0" name="Freeform 58">
                <a:extLst>
                  <a:ext uri="{FF2B5EF4-FFF2-40B4-BE49-F238E27FC236}">
                    <a16:creationId xmlns:a16="http://schemas.microsoft.com/office/drawing/2014/main" id="{275036EA-D747-4D81-A693-89350DE3708E}"/>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1" name="Freeform 59">
                <a:extLst>
                  <a:ext uri="{FF2B5EF4-FFF2-40B4-BE49-F238E27FC236}">
                    <a16:creationId xmlns:a16="http://schemas.microsoft.com/office/drawing/2014/main" id="{9D4EC6FF-0049-4EC4-80A8-2A89F2CEBDE6}"/>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2" name="Freeform 60">
                <a:extLst>
                  <a:ext uri="{FF2B5EF4-FFF2-40B4-BE49-F238E27FC236}">
                    <a16:creationId xmlns:a16="http://schemas.microsoft.com/office/drawing/2014/main" id="{C7A9B8F5-7C28-482B-BBA0-E96E32EE91A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3" name="Freeform 61">
                <a:extLst>
                  <a:ext uri="{FF2B5EF4-FFF2-40B4-BE49-F238E27FC236}">
                    <a16:creationId xmlns:a16="http://schemas.microsoft.com/office/drawing/2014/main" id="{0077A934-ECD1-458F-A220-B5E86DB535D5}"/>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4" name="Freeform 62">
                <a:extLst>
                  <a:ext uri="{FF2B5EF4-FFF2-40B4-BE49-F238E27FC236}">
                    <a16:creationId xmlns:a16="http://schemas.microsoft.com/office/drawing/2014/main" id="{EF03FCC8-76EB-4A42-8165-778590253302}"/>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5" name="Freeform 71">
                <a:extLst>
                  <a:ext uri="{FF2B5EF4-FFF2-40B4-BE49-F238E27FC236}">
                    <a16:creationId xmlns:a16="http://schemas.microsoft.com/office/drawing/2014/main" id="{189DBD47-E6B5-4110-887A-4C568739915D}"/>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154" name="矩形 153">
            <a:extLst>
              <a:ext uri="{FF2B5EF4-FFF2-40B4-BE49-F238E27FC236}">
                <a16:creationId xmlns:a16="http://schemas.microsoft.com/office/drawing/2014/main" id="{463D1A49-0BF7-4F07-8315-36DBC4E57D47}"/>
              </a:ext>
            </a:extLst>
          </p:cNvPr>
          <p:cNvSpPr/>
          <p:nvPr/>
        </p:nvSpPr>
        <p:spPr>
          <a:xfrm>
            <a:off x="1233511" y="3368343"/>
            <a:ext cx="961136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0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The Fundamental System of Spatial Schemas in Language</a:t>
            </a:r>
          </a:p>
        </p:txBody>
      </p:sp>
      <p:sp>
        <p:nvSpPr>
          <p:cNvPr id="2" name="文本框 1">
            <a:extLst>
              <a:ext uri="{FF2B5EF4-FFF2-40B4-BE49-F238E27FC236}">
                <a16:creationId xmlns:a16="http://schemas.microsoft.com/office/drawing/2014/main" id="{0DF7E815-D378-43EA-B450-F23D54D808A2}"/>
              </a:ext>
            </a:extLst>
          </p:cNvPr>
          <p:cNvSpPr txBox="1"/>
          <p:nvPr/>
        </p:nvSpPr>
        <p:spPr>
          <a:xfrm>
            <a:off x="4554279" y="3846761"/>
            <a:ext cx="3083442" cy="400110"/>
          </a:xfrm>
          <a:prstGeom prst="rect">
            <a:avLst/>
          </a:prstGeom>
          <a:noFill/>
        </p:spPr>
        <p:txBody>
          <a:bodyPr wrap="square" rtlCol="0">
            <a:spAutoFit/>
          </a:bodyPr>
          <a:lstStyle/>
          <a:p>
            <a:pPr algn="ctr"/>
            <a:r>
              <a:rPr lang="en-US" altLang="zh-CN" sz="2000" dirty="0"/>
              <a:t>Leonard </a:t>
            </a:r>
            <a:r>
              <a:rPr lang="en-US" altLang="zh-CN" sz="2000" dirty="0" err="1"/>
              <a:t>Talmy</a:t>
            </a:r>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56120275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文本框 37">
            <a:extLst>
              <a:ext uri="{FF2B5EF4-FFF2-40B4-BE49-F238E27FC236}">
                <a16:creationId xmlns:a16="http://schemas.microsoft.com/office/drawing/2014/main" id="{B15C2478-5AB4-4541-8008-6447EAA4B2AA}"/>
              </a:ext>
            </a:extLst>
          </p:cNvPr>
          <p:cNvSpPr txBox="1"/>
          <p:nvPr/>
        </p:nvSpPr>
        <p:spPr>
          <a:xfrm>
            <a:off x="1299572" y="418268"/>
            <a:ext cx="2643040"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目录</a:t>
            </a:r>
          </a:p>
        </p:txBody>
      </p:sp>
      <p:grpSp>
        <p:nvGrpSpPr>
          <p:cNvPr id="34" name="组合 33">
            <a:extLst>
              <a:ext uri="{FF2B5EF4-FFF2-40B4-BE49-F238E27FC236}">
                <a16:creationId xmlns:a16="http://schemas.microsoft.com/office/drawing/2014/main" id="{EDE5656F-E7F2-4BB5-8260-3F1B1062A952}"/>
              </a:ext>
            </a:extLst>
          </p:cNvPr>
          <p:cNvGrpSpPr/>
          <p:nvPr/>
        </p:nvGrpSpPr>
        <p:grpSpPr>
          <a:xfrm>
            <a:off x="1299572" y="1311031"/>
            <a:ext cx="3698065" cy="861352"/>
            <a:chOff x="1296445" y="1777506"/>
            <a:chExt cx="3698065" cy="861352"/>
          </a:xfrm>
        </p:grpSpPr>
        <p:sp>
          <p:nvSpPr>
            <p:cNvPr id="40" name="文本框 39">
              <a:extLst>
                <a:ext uri="{FF2B5EF4-FFF2-40B4-BE49-F238E27FC236}">
                  <a16:creationId xmlns:a16="http://schemas.microsoft.com/office/drawing/2014/main" id="{CC28C0EC-7349-4528-9D9B-77994BDA48DA}"/>
                </a:ext>
              </a:extLst>
            </p:cNvPr>
            <p:cNvSpPr txBox="1"/>
            <p:nvPr/>
          </p:nvSpPr>
          <p:spPr>
            <a:xfrm>
              <a:off x="1830685" y="2115638"/>
              <a:ext cx="31638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2800" spc="400" dirty="0">
                  <a:latin typeface="Arial" panose="020B0604020202020204" pitchFamily="34" charset="0"/>
                  <a:ea typeface="Microsoft YaHei" panose="020B0503020204020204" pitchFamily="34" charset="-122"/>
                  <a:cs typeface="+mn-ea"/>
                  <a:sym typeface="Arial" panose="020B0604020202020204" pitchFamily="34" charset="0"/>
                </a:rPr>
                <a:t>概述</a:t>
              </a:r>
              <a:endParaRPr kumimoji="0" lang="zh-CN" altLang="en-US" sz="2800" b="0" i="0" u="none" strike="noStrike" kern="1200" cap="none" spc="400" normalizeH="0" baseline="0" noProof="0" dirty="0">
                <a:ln>
                  <a:noFill/>
                </a:ln>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1" name="组合 40">
              <a:extLst>
                <a:ext uri="{FF2B5EF4-FFF2-40B4-BE49-F238E27FC236}">
                  <a16:creationId xmlns:a16="http://schemas.microsoft.com/office/drawing/2014/main" id="{9786FD86-9D1D-445F-BBA9-963D34E58544}"/>
                </a:ext>
              </a:extLst>
            </p:cNvPr>
            <p:cNvGrpSpPr/>
            <p:nvPr/>
          </p:nvGrpSpPr>
          <p:grpSpPr>
            <a:xfrm>
              <a:off x="1296445" y="1777506"/>
              <a:ext cx="800100" cy="713161"/>
              <a:chOff x="6976951" y="1586703"/>
              <a:chExt cx="800100" cy="713161"/>
            </a:xfrm>
          </p:grpSpPr>
          <p:cxnSp>
            <p:nvCxnSpPr>
              <p:cNvPr id="43" name="直接连接符 42">
                <a:extLst>
                  <a:ext uri="{FF2B5EF4-FFF2-40B4-BE49-F238E27FC236}">
                    <a16:creationId xmlns:a16="http://schemas.microsoft.com/office/drawing/2014/main" id="{BFD77076-092D-4EC2-879D-E900573D34D4}"/>
                  </a:ext>
                </a:extLst>
              </p:cNvPr>
              <p:cNvCxnSpPr/>
              <p:nvPr/>
            </p:nvCxnSpPr>
            <p:spPr>
              <a:xfrm flipH="1">
                <a:off x="7160632" y="1829707"/>
                <a:ext cx="432738" cy="470157"/>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42" name="文本框 41">
                <a:extLst>
                  <a:ext uri="{FF2B5EF4-FFF2-40B4-BE49-F238E27FC236}">
                    <a16:creationId xmlns:a16="http://schemas.microsoft.com/office/drawing/2014/main" id="{44A5F994-68CE-4016-B167-C1775E3994E9}"/>
                  </a:ext>
                </a:extLst>
              </p:cNvPr>
              <p:cNvSpPr txBox="1"/>
              <p:nvPr/>
            </p:nvSpPr>
            <p:spPr>
              <a:xfrm>
                <a:off x="6976951" y="1586703"/>
                <a:ext cx="8001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1</a:t>
                </a:r>
                <a:endParaRPr kumimoji="0" lang="zh-CN" altLang="en-US"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grpSp>
        <p:nvGrpSpPr>
          <p:cNvPr id="49" name="组合 48">
            <a:extLst>
              <a:ext uri="{FF2B5EF4-FFF2-40B4-BE49-F238E27FC236}">
                <a16:creationId xmlns:a16="http://schemas.microsoft.com/office/drawing/2014/main" id="{597EA166-F877-47B9-A437-F4DA9FD6C442}"/>
              </a:ext>
            </a:extLst>
          </p:cNvPr>
          <p:cNvGrpSpPr/>
          <p:nvPr/>
        </p:nvGrpSpPr>
        <p:grpSpPr>
          <a:xfrm>
            <a:off x="1299572" y="2426887"/>
            <a:ext cx="4820424" cy="1292238"/>
            <a:chOff x="1296445" y="1777506"/>
            <a:chExt cx="3560345" cy="1292238"/>
          </a:xfrm>
        </p:grpSpPr>
        <p:sp>
          <p:nvSpPr>
            <p:cNvPr id="50" name="文本框 49">
              <a:extLst>
                <a:ext uri="{FF2B5EF4-FFF2-40B4-BE49-F238E27FC236}">
                  <a16:creationId xmlns:a16="http://schemas.microsoft.com/office/drawing/2014/main" id="{4D30467D-7817-4176-8F71-24AAC59FEE06}"/>
                </a:ext>
              </a:extLst>
            </p:cNvPr>
            <p:cNvSpPr txBox="1"/>
            <p:nvPr/>
          </p:nvSpPr>
          <p:spPr>
            <a:xfrm>
              <a:off x="1692965" y="2115637"/>
              <a:ext cx="3163825"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40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基本空间要素及其分类</a:t>
              </a:r>
            </a:p>
          </p:txBody>
        </p:sp>
        <p:grpSp>
          <p:nvGrpSpPr>
            <p:cNvPr id="51" name="组合 50">
              <a:extLst>
                <a:ext uri="{FF2B5EF4-FFF2-40B4-BE49-F238E27FC236}">
                  <a16:creationId xmlns:a16="http://schemas.microsoft.com/office/drawing/2014/main" id="{12147FF2-3F2C-4EA4-96F6-1368A521E62E}"/>
                </a:ext>
              </a:extLst>
            </p:cNvPr>
            <p:cNvGrpSpPr/>
            <p:nvPr/>
          </p:nvGrpSpPr>
          <p:grpSpPr>
            <a:xfrm>
              <a:off x="1296445" y="1777506"/>
              <a:ext cx="800100" cy="713161"/>
              <a:chOff x="6976951" y="1586703"/>
              <a:chExt cx="800100" cy="713161"/>
            </a:xfrm>
          </p:grpSpPr>
          <p:sp>
            <p:nvSpPr>
              <p:cNvPr id="52" name="文本框 51">
                <a:extLst>
                  <a:ext uri="{FF2B5EF4-FFF2-40B4-BE49-F238E27FC236}">
                    <a16:creationId xmlns:a16="http://schemas.microsoft.com/office/drawing/2014/main" id="{5290D6EA-4373-4E3B-8637-81646F1A7B79}"/>
                  </a:ext>
                </a:extLst>
              </p:cNvPr>
              <p:cNvSpPr txBox="1"/>
              <p:nvPr/>
            </p:nvSpPr>
            <p:spPr>
              <a:xfrm>
                <a:off x="6976951" y="1586703"/>
                <a:ext cx="8001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2</a:t>
                </a:r>
                <a:endParaRPr kumimoji="0" lang="zh-CN" altLang="en-US"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53" name="直接连接符 52">
                <a:extLst>
                  <a:ext uri="{FF2B5EF4-FFF2-40B4-BE49-F238E27FC236}">
                    <a16:creationId xmlns:a16="http://schemas.microsoft.com/office/drawing/2014/main" id="{65BC728A-0A27-477D-9233-0A149548E323}"/>
                  </a:ext>
                </a:extLst>
              </p:cNvPr>
              <p:cNvCxnSpPr>
                <a:cxnSpLocks/>
              </p:cNvCxnSpPr>
              <p:nvPr/>
            </p:nvCxnSpPr>
            <p:spPr>
              <a:xfrm flipH="1">
                <a:off x="7160633" y="1798065"/>
                <a:ext cx="304748" cy="501799"/>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grpSp>
        <p:nvGrpSpPr>
          <p:cNvPr id="54" name="组合 53">
            <a:extLst>
              <a:ext uri="{FF2B5EF4-FFF2-40B4-BE49-F238E27FC236}">
                <a16:creationId xmlns:a16="http://schemas.microsoft.com/office/drawing/2014/main" id="{9363B11F-148D-4857-9335-0D8BC165C35A}"/>
              </a:ext>
            </a:extLst>
          </p:cNvPr>
          <p:cNvGrpSpPr/>
          <p:nvPr/>
        </p:nvGrpSpPr>
        <p:grpSpPr>
          <a:xfrm>
            <a:off x="1299572" y="3542743"/>
            <a:ext cx="5771553" cy="938806"/>
            <a:chOff x="1296445" y="1777506"/>
            <a:chExt cx="3491486" cy="938806"/>
          </a:xfrm>
        </p:grpSpPr>
        <p:sp>
          <p:nvSpPr>
            <p:cNvPr id="55" name="文本框 54">
              <a:extLst>
                <a:ext uri="{FF2B5EF4-FFF2-40B4-BE49-F238E27FC236}">
                  <a16:creationId xmlns:a16="http://schemas.microsoft.com/office/drawing/2014/main" id="{4502F672-83C0-4117-BF9E-9961F1D92E3C}"/>
                </a:ext>
              </a:extLst>
            </p:cNvPr>
            <p:cNvSpPr txBox="1"/>
            <p:nvPr/>
          </p:nvSpPr>
          <p:spPr>
            <a:xfrm>
              <a:off x="1624106" y="2193092"/>
              <a:ext cx="31638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40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组合成整体图式的基本元素</a:t>
              </a:r>
            </a:p>
          </p:txBody>
        </p:sp>
        <p:grpSp>
          <p:nvGrpSpPr>
            <p:cNvPr id="56" name="组合 55">
              <a:extLst>
                <a:ext uri="{FF2B5EF4-FFF2-40B4-BE49-F238E27FC236}">
                  <a16:creationId xmlns:a16="http://schemas.microsoft.com/office/drawing/2014/main" id="{C8BCFD56-2E86-469C-8238-014884FF8E74}"/>
                </a:ext>
              </a:extLst>
            </p:cNvPr>
            <p:cNvGrpSpPr/>
            <p:nvPr/>
          </p:nvGrpSpPr>
          <p:grpSpPr>
            <a:xfrm>
              <a:off x="1296445" y="1777506"/>
              <a:ext cx="800100" cy="713161"/>
              <a:chOff x="6976951" y="1586703"/>
              <a:chExt cx="800100" cy="713161"/>
            </a:xfrm>
          </p:grpSpPr>
          <p:sp>
            <p:nvSpPr>
              <p:cNvPr id="57" name="文本框 56">
                <a:extLst>
                  <a:ext uri="{FF2B5EF4-FFF2-40B4-BE49-F238E27FC236}">
                    <a16:creationId xmlns:a16="http://schemas.microsoft.com/office/drawing/2014/main" id="{B285BD03-11C0-4CAA-94AC-C14495F4C37D}"/>
                  </a:ext>
                </a:extLst>
              </p:cNvPr>
              <p:cNvSpPr txBox="1"/>
              <p:nvPr/>
            </p:nvSpPr>
            <p:spPr>
              <a:xfrm>
                <a:off x="6976951" y="1586703"/>
                <a:ext cx="8001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3600" dirty="0">
                    <a:solidFill>
                      <a:prstClr val="black">
                        <a:lumMod val="75000"/>
                        <a:lumOff val="25000"/>
                      </a:prstClr>
                    </a:solidFill>
                    <a:latin typeface="Arial" panose="020B0604020202020204" pitchFamily="34" charset="0"/>
                    <a:ea typeface="Microsoft YaHei" panose="020B0503020204020204" pitchFamily="34" charset="-122"/>
                    <a:cs typeface="+mn-ea"/>
                    <a:sym typeface="Arial" panose="020B0604020202020204" pitchFamily="34" charset="0"/>
                  </a:rPr>
                  <a:t>3</a:t>
                </a:r>
                <a:endParaRPr kumimoji="0" lang="zh-CN" altLang="en-US"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58" name="直接连接符 57">
                <a:extLst>
                  <a:ext uri="{FF2B5EF4-FFF2-40B4-BE49-F238E27FC236}">
                    <a16:creationId xmlns:a16="http://schemas.microsoft.com/office/drawing/2014/main" id="{94423372-D8CA-4EA5-A40C-6E2DC355B017}"/>
                  </a:ext>
                </a:extLst>
              </p:cNvPr>
              <p:cNvCxnSpPr>
                <a:cxnSpLocks/>
              </p:cNvCxnSpPr>
              <p:nvPr/>
            </p:nvCxnSpPr>
            <p:spPr>
              <a:xfrm flipH="1">
                <a:off x="7160632" y="1798065"/>
                <a:ext cx="248906" cy="501799"/>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grpSp>
        <p:nvGrpSpPr>
          <p:cNvPr id="59" name="组合 58">
            <a:extLst>
              <a:ext uri="{FF2B5EF4-FFF2-40B4-BE49-F238E27FC236}">
                <a16:creationId xmlns:a16="http://schemas.microsoft.com/office/drawing/2014/main" id="{102C4CA1-7D27-4093-A226-97356026BB7D}"/>
              </a:ext>
            </a:extLst>
          </p:cNvPr>
          <p:cNvGrpSpPr/>
          <p:nvPr/>
        </p:nvGrpSpPr>
        <p:grpSpPr>
          <a:xfrm>
            <a:off x="1299572" y="4658598"/>
            <a:ext cx="7332639" cy="1822003"/>
            <a:chOff x="1296445" y="1777506"/>
            <a:chExt cx="3452708" cy="1822003"/>
          </a:xfrm>
        </p:grpSpPr>
        <p:sp>
          <p:nvSpPr>
            <p:cNvPr id="60" name="文本框 59">
              <a:extLst>
                <a:ext uri="{FF2B5EF4-FFF2-40B4-BE49-F238E27FC236}">
                  <a16:creationId xmlns:a16="http://schemas.microsoft.com/office/drawing/2014/main" id="{B7C24735-7DDE-4BF6-B400-1DF986C3BDA1}"/>
                </a:ext>
              </a:extLst>
            </p:cNvPr>
            <p:cNvSpPr txBox="1"/>
            <p:nvPr/>
          </p:nvSpPr>
          <p:spPr>
            <a:xfrm>
              <a:off x="1585328" y="2214514"/>
              <a:ext cx="3163825"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40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应用于整体空间图式的性质和过程</a:t>
              </a:r>
            </a:p>
          </p:txBody>
        </p:sp>
        <p:grpSp>
          <p:nvGrpSpPr>
            <p:cNvPr id="61" name="组合 60">
              <a:extLst>
                <a:ext uri="{FF2B5EF4-FFF2-40B4-BE49-F238E27FC236}">
                  <a16:creationId xmlns:a16="http://schemas.microsoft.com/office/drawing/2014/main" id="{C25F860F-1967-4D0C-A54D-9A5962D626C2}"/>
                </a:ext>
              </a:extLst>
            </p:cNvPr>
            <p:cNvGrpSpPr/>
            <p:nvPr/>
          </p:nvGrpSpPr>
          <p:grpSpPr>
            <a:xfrm>
              <a:off x="1296445" y="1777506"/>
              <a:ext cx="800100" cy="713161"/>
              <a:chOff x="6976951" y="1586703"/>
              <a:chExt cx="800100" cy="713161"/>
            </a:xfrm>
          </p:grpSpPr>
          <p:sp>
            <p:nvSpPr>
              <p:cNvPr id="62" name="文本框 61">
                <a:extLst>
                  <a:ext uri="{FF2B5EF4-FFF2-40B4-BE49-F238E27FC236}">
                    <a16:creationId xmlns:a16="http://schemas.microsoft.com/office/drawing/2014/main" id="{EAD6E1CD-0284-4A52-890E-715E79BF4A3E}"/>
                  </a:ext>
                </a:extLst>
              </p:cNvPr>
              <p:cNvSpPr txBox="1"/>
              <p:nvPr/>
            </p:nvSpPr>
            <p:spPr>
              <a:xfrm>
                <a:off x="6976951" y="1586703"/>
                <a:ext cx="8001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3600" dirty="0">
                    <a:solidFill>
                      <a:prstClr val="black">
                        <a:lumMod val="75000"/>
                        <a:lumOff val="25000"/>
                      </a:prstClr>
                    </a:solidFill>
                    <a:latin typeface="Arial" panose="020B0604020202020204" pitchFamily="34" charset="0"/>
                    <a:ea typeface="Microsoft YaHei" panose="020B0503020204020204" pitchFamily="34" charset="-122"/>
                    <a:cs typeface="+mn-ea"/>
                    <a:sym typeface="Arial" panose="020B0604020202020204" pitchFamily="34" charset="0"/>
                  </a:rPr>
                  <a:t>4</a:t>
                </a:r>
                <a:endParaRPr kumimoji="0" lang="zh-CN" altLang="en-US"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63" name="直接连接符 62">
                <a:extLst>
                  <a:ext uri="{FF2B5EF4-FFF2-40B4-BE49-F238E27FC236}">
                    <a16:creationId xmlns:a16="http://schemas.microsoft.com/office/drawing/2014/main" id="{9E2E41A3-97DB-49C9-88F0-51B44C0C1FD5}"/>
                  </a:ext>
                </a:extLst>
              </p:cNvPr>
              <p:cNvCxnSpPr>
                <a:cxnSpLocks/>
              </p:cNvCxnSpPr>
              <p:nvPr/>
            </p:nvCxnSpPr>
            <p:spPr>
              <a:xfrm flipH="1">
                <a:off x="7160633" y="1823391"/>
                <a:ext cx="153027" cy="476473"/>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grpSp>
        <p:nvGrpSpPr>
          <p:cNvPr id="64" name="组合 63">
            <a:extLst>
              <a:ext uri="{FF2B5EF4-FFF2-40B4-BE49-F238E27FC236}">
                <a16:creationId xmlns:a16="http://schemas.microsoft.com/office/drawing/2014/main" id="{4AFB3319-785A-4D39-B3C9-6CEDE5ACD5C1}"/>
              </a:ext>
            </a:extLst>
          </p:cNvPr>
          <p:cNvGrpSpPr/>
          <p:nvPr/>
        </p:nvGrpSpPr>
        <p:grpSpPr>
          <a:xfrm>
            <a:off x="6606576" y="-241003"/>
            <a:ext cx="7357162" cy="7340006"/>
            <a:chOff x="2105799" y="20055838"/>
            <a:chExt cx="6748090" cy="6732363"/>
          </a:xfrm>
          <a:solidFill>
            <a:schemeClr val="accent1">
              <a:alpha val="10000"/>
            </a:schemeClr>
          </a:solidFill>
        </p:grpSpPr>
        <p:sp>
          <p:nvSpPr>
            <p:cNvPr id="65" name="Freeform 8">
              <a:extLst>
                <a:ext uri="{FF2B5EF4-FFF2-40B4-BE49-F238E27FC236}">
                  <a16:creationId xmlns:a16="http://schemas.microsoft.com/office/drawing/2014/main" id="{B71A7C87-2706-408B-9521-B21EB2B67B3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42">
              <a:extLst>
                <a:ext uri="{FF2B5EF4-FFF2-40B4-BE49-F238E27FC236}">
                  <a16:creationId xmlns:a16="http://schemas.microsoft.com/office/drawing/2014/main" id="{6A6D631B-B5A5-472B-BC1C-81CAE6008122}"/>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43">
              <a:extLst>
                <a:ext uri="{FF2B5EF4-FFF2-40B4-BE49-F238E27FC236}">
                  <a16:creationId xmlns:a16="http://schemas.microsoft.com/office/drawing/2014/main" id="{940FF3CB-28AB-4254-8F22-F60B8AD7EFD7}"/>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44">
              <a:extLst>
                <a:ext uri="{FF2B5EF4-FFF2-40B4-BE49-F238E27FC236}">
                  <a16:creationId xmlns:a16="http://schemas.microsoft.com/office/drawing/2014/main" id="{F9151581-BF49-4B02-B27A-EB1364B4A4F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45">
              <a:extLst>
                <a:ext uri="{FF2B5EF4-FFF2-40B4-BE49-F238E27FC236}">
                  <a16:creationId xmlns:a16="http://schemas.microsoft.com/office/drawing/2014/main" id="{001C54D0-B6CB-4F62-A166-409F9374111F}"/>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46">
              <a:extLst>
                <a:ext uri="{FF2B5EF4-FFF2-40B4-BE49-F238E27FC236}">
                  <a16:creationId xmlns:a16="http://schemas.microsoft.com/office/drawing/2014/main" id="{9359636E-6EA2-4EF3-9153-B9BAC046B84C}"/>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47">
              <a:extLst>
                <a:ext uri="{FF2B5EF4-FFF2-40B4-BE49-F238E27FC236}">
                  <a16:creationId xmlns:a16="http://schemas.microsoft.com/office/drawing/2014/main" id="{FB480E91-F6FC-426C-BBEF-7834E0FD7DB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48">
              <a:extLst>
                <a:ext uri="{FF2B5EF4-FFF2-40B4-BE49-F238E27FC236}">
                  <a16:creationId xmlns:a16="http://schemas.microsoft.com/office/drawing/2014/main" id="{FAADDC6A-DDB8-45AA-B3D5-778FC33A22C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3" name="Freeform 49">
              <a:extLst>
                <a:ext uri="{FF2B5EF4-FFF2-40B4-BE49-F238E27FC236}">
                  <a16:creationId xmlns:a16="http://schemas.microsoft.com/office/drawing/2014/main" id="{FE31B954-04DA-4B75-ABA8-3BBCD18D3393}"/>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4" name="Freeform 50">
              <a:extLst>
                <a:ext uri="{FF2B5EF4-FFF2-40B4-BE49-F238E27FC236}">
                  <a16:creationId xmlns:a16="http://schemas.microsoft.com/office/drawing/2014/main" id="{BBCD8D72-F3B6-4689-8741-A9A28CCDB1F1}"/>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5" name="Freeform 51">
              <a:extLst>
                <a:ext uri="{FF2B5EF4-FFF2-40B4-BE49-F238E27FC236}">
                  <a16:creationId xmlns:a16="http://schemas.microsoft.com/office/drawing/2014/main" id="{EAA37C54-F7F7-413D-BDBE-F0DC72B7E15F}"/>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6" name="Freeform 52">
              <a:extLst>
                <a:ext uri="{FF2B5EF4-FFF2-40B4-BE49-F238E27FC236}">
                  <a16:creationId xmlns:a16="http://schemas.microsoft.com/office/drawing/2014/main" id="{878A696D-8F5F-4712-BD21-488DC5A65A35}"/>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7" name="Freeform 53">
              <a:extLst>
                <a:ext uri="{FF2B5EF4-FFF2-40B4-BE49-F238E27FC236}">
                  <a16:creationId xmlns:a16="http://schemas.microsoft.com/office/drawing/2014/main" id="{15C5231E-DBEB-43BA-A0D5-4D7D7FBC6878}"/>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8" name="Freeform 54">
              <a:extLst>
                <a:ext uri="{FF2B5EF4-FFF2-40B4-BE49-F238E27FC236}">
                  <a16:creationId xmlns:a16="http://schemas.microsoft.com/office/drawing/2014/main" id="{09133FAB-B306-4112-B500-B714D144C23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9" name="Freeform 55">
              <a:extLst>
                <a:ext uri="{FF2B5EF4-FFF2-40B4-BE49-F238E27FC236}">
                  <a16:creationId xmlns:a16="http://schemas.microsoft.com/office/drawing/2014/main" id="{4995CA68-ADBB-40E1-9132-95E5A2DC7E9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0" name="Freeform 56">
              <a:extLst>
                <a:ext uri="{FF2B5EF4-FFF2-40B4-BE49-F238E27FC236}">
                  <a16:creationId xmlns:a16="http://schemas.microsoft.com/office/drawing/2014/main" id="{F451DD5D-B60E-4ED5-A018-79AF05DE68D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1" name="Freeform 57">
              <a:extLst>
                <a:ext uri="{FF2B5EF4-FFF2-40B4-BE49-F238E27FC236}">
                  <a16:creationId xmlns:a16="http://schemas.microsoft.com/office/drawing/2014/main" id="{463FACCE-4CDF-429F-A57A-2B94D011CC71}"/>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2" name="Freeform 58">
              <a:extLst>
                <a:ext uri="{FF2B5EF4-FFF2-40B4-BE49-F238E27FC236}">
                  <a16:creationId xmlns:a16="http://schemas.microsoft.com/office/drawing/2014/main" id="{52E25580-B857-4DBF-BE18-F04B09A0DD3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3" name="Freeform 59">
              <a:extLst>
                <a:ext uri="{FF2B5EF4-FFF2-40B4-BE49-F238E27FC236}">
                  <a16:creationId xmlns:a16="http://schemas.microsoft.com/office/drawing/2014/main" id="{C0E55FE7-2167-4970-BA3C-C0E842CF26AC}"/>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4" name="Freeform 60">
              <a:extLst>
                <a:ext uri="{FF2B5EF4-FFF2-40B4-BE49-F238E27FC236}">
                  <a16:creationId xmlns:a16="http://schemas.microsoft.com/office/drawing/2014/main" id="{AD4F6AA6-B49F-460D-9365-981FBDF77A1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5" name="Freeform 61">
              <a:extLst>
                <a:ext uri="{FF2B5EF4-FFF2-40B4-BE49-F238E27FC236}">
                  <a16:creationId xmlns:a16="http://schemas.microsoft.com/office/drawing/2014/main" id="{DFE6C5F2-3F8F-40E2-816D-AD4BE6245EF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6" name="Freeform 62">
              <a:extLst>
                <a:ext uri="{FF2B5EF4-FFF2-40B4-BE49-F238E27FC236}">
                  <a16:creationId xmlns:a16="http://schemas.microsoft.com/office/drawing/2014/main" id="{B5F78D71-540D-4820-87AF-BAC00F6E63FE}"/>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7" name="Freeform 71">
              <a:extLst>
                <a:ext uri="{FF2B5EF4-FFF2-40B4-BE49-F238E27FC236}">
                  <a16:creationId xmlns:a16="http://schemas.microsoft.com/office/drawing/2014/main" id="{86488E73-4B49-4E1D-AE2A-B4812E89C969}"/>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47" name="组合 46">
            <a:extLst>
              <a:ext uri="{FF2B5EF4-FFF2-40B4-BE49-F238E27FC236}">
                <a16:creationId xmlns:a16="http://schemas.microsoft.com/office/drawing/2014/main" id="{9012D2BA-4FAA-478E-9293-A21CF02D3044}"/>
              </a:ext>
            </a:extLst>
          </p:cNvPr>
          <p:cNvGrpSpPr/>
          <p:nvPr/>
        </p:nvGrpSpPr>
        <p:grpSpPr>
          <a:xfrm>
            <a:off x="1305055" y="5774453"/>
            <a:ext cx="3698065" cy="861352"/>
            <a:chOff x="1296445" y="1777506"/>
            <a:chExt cx="3698065" cy="861352"/>
          </a:xfrm>
        </p:grpSpPr>
        <p:sp>
          <p:nvSpPr>
            <p:cNvPr id="48" name="文本框 47">
              <a:extLst>
                <a:ext uri="{FF2B5EF4-FFF2-40B4-BE49-F238E27FC236}">
                  <a16:creationId xmlns:a16="http://schemas.microsoft.com/office/drawing/2014/main" id="{CB29C457-8E65-4499-BFFE-8068DA20545E}"/>
                </a:ext>
              </a:extLst>
            </p:cNvPr>
            <p:cNvSpPr txBox="1"/>
            <p:nvPr/>
          </p:nvSpPr>
          <p:spPr>
            <a:xfrm>
              <a:off x="1830685" y="2115638"/>
              <a:ext cx="31638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40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总结</a:t>
              </a:r>
            </a:p>
          </p:txBody>
        </p:sp>
        <p:grpSp>
          <p:nvGrpSpPr>
            <p:cNvPr id="88" name="组合 87">
              <a:extLst>
                <a:ext uri="{FF2B5EF4-FFF2-40B4-BE49-F238E27FC236}">
                  <a16:creationId xmlns:a16="http://schemas.microsoft.com/office/drawing/2014/main" id="{7A92B81E-C041-4776-83A5-0290E5B4D21C}"/>
                </a:ext>
              </a:extLst>
            </p:cNvPr>
            <p:cNvGrpSpPr/>
            <p:nvPr/>
          </p:nvGrpSpPr>
          <p:grpSpPr>
            <a:xfrm>
              <a:off x="1296445" y="1777506"/>
              <a:ext cx="800100" cy="745753"/>
              <a:chOff x="6976951" y="1586703"/>
              <a:chExt cx="800100" cy="745753"/>
            </a:xfrm>
          </p:grpSpPr>
          <p:sp>
            <p:nvSpPr>
              <p:cNvPr id="89" name="文本框 88">
                <a:extLst>
                  <a:ext uri="{FF2B5EF4-FFF2-40B4-BE49-F238E27FC236}">
                    <a16:creationId xmlns:a16="http://schemas.microsoft.com/office/drawing/2014/main" id="{C004AB12-EF59-4AB3-946A-0FBD07A5E50C}"/>
                  </a:ext>
                </a:extLst>
              </p:cNvPr>
              <p:cNvSpPr txBox="1"/>
              <p:nvPr/>
            </p:nvSpPr>
            <p:spPr>
              <a:xfrm>
                <a:off x="6976951" y="1586703"/>
                <a:ext cx="8001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3600" dirty="0">
                    <a:solidFill>
                      <a:prstClr val="black">
                        <a:lumMod val="75000"/>
                        <a:lumOff val="25000"/>
                      </a:prstClr>
                    </a:solidFill>
                    <a:latin typeface="Arial" panose="020B0604020202020204" pitchFamily="34" charset="0"/>
                    <a:ea typeface="Microsoft YaHei" panose="020B0503020204020204" pitchFamily="34" charset="-122"/>
                    <a:cs typeface="+mn-ea"/>
                    <a:sym typeface="Arial" panose="020B0604020202020204" pitchFamily="34" charset="0"/>
                  </a:rPr>
                  <a:t>5</a:t>
                </a:r>
                <a:endParaRPr kumimoji="0" lang="zh-CN" altLang="en-US"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90" name="直接连接符 89">
                <a:extLst>
                  <a:ext uri="{FF2B5EF4-FFF2-40B4-BE49-F238E27FC236}">
                    <a16:creationId xmlns:a16="http://schemas.microsoft.com/office/drawing/2014/main" id="{C627DAC2-0094-4C62-AB83-0F96B7FA1A0D}"/>
                  </a:ext>
                </a:extLst>
              </p:cNvPr>
              <p:cNvCxnSpPr>
                <a:cxnSpLocks/>
              </p:cNvCxnSpPr>
              <p:nvPr/>
            </p:nvCxnSpPr>
            <p:spPr>
              <a:xfrm flipH="1">
                <a:off x="7291560" y="1924835"/>
                <a:ext cx="293419" cy="40762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415619644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图片 68">
            <a:extLst>
              <a:ext uri="{FF2B5EF4-FFF2-40B4-BE49-F238E27FC236}">
                <a16:creationId xmlns:a16="http://schemas.microsoft.com/office/drawing/2014/main" id="{5A5F41A4-7CAF-4EBA-9F0C-E43309D10D37}"/>
              </a:ext>
            </a:extLst>
          </p:cNvPr>
          <p:cNvPicPr>
            <a:picLocks noChangeAspect="1"/>
          </p:cNvPicPr>
          <p:nvPr/>
        </p:nvPicPr>
        <p:blipFill>
          <a:blip r:embed="rId3"/>
          <a:stretch>
            <a:fillRect/>
          </a:stretch>
        </p:blipFill>
        <p:spPr>
          <a:xfrm>
            <a:off x="0" y="-121444"/>
            <a:ext cx="12192000" cy="6858000"/>
          </a:xfrm>
          <a:prstGeom prst="rect">
            <a:avLst/>
          </a:prstGeom>
        </p:spPr>
      </p:pic>
      <p:sp>
        <p:nvSpPr>
          <p:cNvPr id="23" name="文本框 22">
            <a:extLst>
              <a:ext uri="{FF2B5EF4-FFF2-40B4-BE49-F238E27FC236}">
                <a16:creationId xmlns:a16="http://schemas.microsoft.com/office/drawing/2014/main" id="{031CFFFE-B551-4C91-A481-3961C7CAE9DE}"/>
              </a:ext>
            </a:extLst>
          </p:cNvPr>
          <p:cNvSpPr txBox="1"/>
          <p:nvPr/>
        </p:nvSpPr>
        <p:spPr>
          <a:xfrm>
            <a:off x="1545157" y="1940541"/>
            <a:ext cx="244904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01</a:t>
            </a:r>
            <a:endParaRPr kumimoji="0" lang="zh-CN" altLang="en-US"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文本框 23">
            <a:extLst>
              <a:ext uri="{FF2B5EF4-FFF2-40B4-BE49-F238E27FC236}">
                <a16:creationId xmlns:a16="http://schemas.microsoft.com/office/drawing/2014/main" id="{C89BF589-2CE8-418B-90AB-D96CF02D75C6}"/>
              </a:ext>
            </a:extLst>
          </p:cNvPr>
          <p:cNvSpPr txBox="1"/>
          <p:nvPr/>
        </p:nvSpPr>
        <p:spPr>
          <a:xfrm>
            <a:off x="1514931" y="2961840"/>
            <a:ext cx="3161242" cy="92333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概述</a:t>
            </a:r>
          </a:p>
        </p:txBody>
      </p:sp>
      <p:grpSp>
        <p:nvGrpSpPr>
          <p:cNvPr id="8" name="组合 7">
            <a:extLst>
              <a:ext uri="{FF2B5EF4-FFF2-40B4-BE49-F238E27FC236}">
                <a16:creationId xmlns:a16="http://schemas.microsoft.com/office/drawing/2014/main" id="{18E43A5F-7896-4E7A-8535-4C41972BD98C}"/>
              </a:ext>
            </a:extLst>
          </p:cNvPr>
          <p:cNvGrpSpPr/>
          <p:nvPr/>
        </p:nvGrpSpPr>
        <p:grpSpPr>
          <a:xfrm>
            <a:off x="9908728" y="457198"/>
            <a:ext cx="1689105" cy="497002"/>
            <a:chOff x="4774665" y="527202"/>
            <a:chExt cx="2642671" cy="777580"/>
          </a:xfrm>
          <a:solidFill>
            <a:srgbClr val="9A0001"/>
          </a:solidFill>
        </p:grpSpPr>
        <p:grpSp>
          <p:nvGrpSpPr>
            <p:cNvPr id="9" name="组合 8">
              <a:extLst>
                <a:ext uri="{FF2B5EF4-FFF2-40B4-BE49-F238E27FC236}">
                  <a16:creationId xmlns:a16="http://schemas.microsoft.com/office/drawing/2014/main" id="{0D75BEF3-1E86-43C1-9795-9558FE2422F9}"/>
                </a:ext>
              </a:extLst>
            </p:cNvPr>
            <p:cNvGrpSpPr/>
            <p:nvPr/>
          </p:nvGrpSpPr>
          <p:grpSpPr>
            <a:xfrm>
              <a:off x="5680139" y="1151206"/>
              <a:ext cx="1733210" cy="127574"/>
              <a:chOff x="4616246" y="3878362"/>
              <a:chExt cx="5571416" cy="410087"/>
            </a:xfrm>
            <a:grpFill/>
          </p:grpSpPr>
          <p:sp>
            <p:nvSpPr>
              <p:cNvPr id="53" name="Freeform 17">
                <a:extLst>
                  <a:ext uri="{FF2B5EF4-FFF2-40B4-BE49-F238E27FC236}">
                    <a16:creationId xmlns:a16="http://schemas.microsoft.com/office/drawing/2014/main" id="{F72A68BC-1A02-43F4-AEA7-1567761BF54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8">
                <a:extLst>
                  <a:ext uri="{FF2B5EF4-FFF2-40B4-BE49-F238E27FC236}">
                    <a16:creationId xmlns:a16="http://schemas.microsoft.com/office/drawing/2014/main" id="{958EFADE-ADE5-495A-A57C-70E8B1E400CF}"/>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19">
                <a:extLst>
                  <a:ext uri="{FF2B5EF4-FFF2-40B4-BE49-F238E27FC236}">
                    <a16:creationId xmlns:a16="http://schemas.microsoft.com/office/drawing/2014/main" id="{429459E1-C3E4-43F6-9B10-D6154C474D1D}"/>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0">
                <a:extLst>
                  <a:ext uri="{FF2B5EF4-FFF2-40B4-BE49-F238E27FC236}">
                    <a16:creationId xmlns:a16="http://schemas.microsoft.com/office/drawing/2014/main" id="{7B922557-A341-43A9-9BAA-8EC4B23F787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1">
                <a:extLst>
                  <a:ext uri="{FF2B5EF4-FFF2-40B4-BE49-F238E27FC236}">
                    <a16:creationId xmlns:a16="http://schemas.microsoft.com/office/drawing/2014/main" id="{F6552669-C119-45C7-8889-E15BAAB0190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2">
                <a:extLst>
                  <a:ext uri="{FF2B5EF4-FFF2-40B4-BE49-F238E27FC236}">
                    <a16:creationId xmlns:a16="http://schemas.microsoft.com/office/drawing/2014/main" id="{042EABF4-5FD5-4823-A2D5-8BE12DAA975D}"/>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3">
                <a:extLst>
                  <a:ext uri="{FF2B5EF4-FFF2-40B4-BE49-F238E27FC236}">
                    <a16:creationId xmlns:a16="http://schemas.microsoft.com/office/drawing/2014/main" id="{CFEC696A-E756-4B78-8380-BC4D2E5CA27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5">
                <a:extLst>
                  <a:ext uri="{FF2B5EF4-FFF2-40B4-BE49-F238E27FC236}">
                    <a16:creationId xmlns:a16="http://schemas.microsoft.com/office/drawing/2014/main" id="{F65AF728-36DD-4250-9939-B5B60A5100CF}"/>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7">
                <a:extLst>
                  <a:ext uri="{FF2B5EF4-FFF2-40B4-BE49-F238E27FC236}">
                    <a16:creationId xmlns:a16="http://schemas.microsoft.com/office/drawing/2014/main" id="{1B8C579F-E2C6-4257-BD75-244D30DF6C6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9">
                <a:extLst>
                  <a:ext uri="{FF2B5EF4-FFF2-40B4-BE49-F238E27FC236}">
                    <a16:creationId xmlns:a16="http://schemas.microsoft.com/office/drawing/2014/main" id="{362E7BED-555E-4672-91F0-3772EC8EC89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0">
                <a:extLst>
                  <a:ext uri="{FF2B5EF4-FFF2-40B4-BE49-F238E27FC236}">
                    <a16:creationId xmlns:a16="http://schemas.microsoft.com/office/drawing/2014/main" id="{D88A1308-DBCB-412E-AC8B-714CF83E2C2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1">
                <a:extLst>
                  <a:ext uri="{FF2B5EF4-FFF2-40B4-BE49-F238E27FC236}">
                    <a16:creationId xmlns:a16="http://schemas.microsoft.com/office/drawing/2014/main" id="{8586398E-F0C8-43FF-B12B-6AD7DA91CE6C}"/>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2">
                <a:extLst>
                  <a:ext uri="{FF2B5EF4-FFF2-40B4-BE49-F238E27FC236}">
                    <a16:creationId xmlns:a16="http://schemas.microsoft.com/office/drawing/2014/main" id="{97F3FC30-61BF-403B-B2A0-11D442043983}"/>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3">
                <a:extLst>
                  <a:ext uri="{FF2B5EF4-FFF2-40B4-BE49-F238E27FC236}">
                    <a16:creationId xmlns:a16="http://schemas.microsoft.com/office/drawing/2014/main" id="{A82142A1-935B-44CA-8557-39E4786A82B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4">
                <a:extLst>
                  <a:ext uri="{FF2B5EF4-FFF2-40B4-BE49-F238E27FC236}">
                    <a16:creationId xmlns:a16="http://schemas.microsoft.com/office/drawing/2014/main" id="{5CE41EC3-0A0D-46FE-8800-358C28A6C107}"/>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5">
                <a:extLst>
                  <a:ext uri="{FF2B5EF4-FFF2-40B4-BE49-F238E27FC236}">
                    <a16:creationId xmlns:a16="http://schemas.microsoft.com/office/drawing/2014/main" id="{FF660265-D69E-4C14-8DAE-474D332E5BE7}"/>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 name="组合 9">
              <a:extLst>
                <a:ext uri="{FF2B5EF4-FFF2-40B4-BE49-F238E27FC236}">
                  <a16:creationId xmlns:a16="http://schemas.microsoft.com/office/drawing/2014/main" id="{7B9D011C-BB2E-435E-8CFC-8F7B37D67FD7}"/>
                </a:ext>
              </a:extLst>
            </p:cNvPr>
            <p:cNvGrpSpPr/>
            <p:nvPr/>
          </p:nvGrpSpPr>
          <p:grpSpPr>
            <a:xfrm>
              <a:off x="5677149" y="582107"/>
              <a:ext cx="1740187" cy="497339"/>
              <a:chOff x="4606634" y="2048989"/>
              <a:chExt cx="5593843" cy="1598699"/>
            </a:xfrm>
            <a:grpFill/>
          </p:grpSpPr>
          <p:sp>
            <p:nvSpPr>
              <p:cNvPr id="41" name="Freeform 9">
                <a:extLst>
                  <a:ext uri="{FF2B5EF4-FFF2-40B4-BE49-F238E27FC236}">
                    <a16:creationId xmlns:a16="http://schemas.microsoft.com/office/drawing/2014/main" id="{B569EF18-2982-47A9-A7CA-E8045BA2E56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0">
                <a:extLst>
                  <a:ext uri="{FF2B5EF4-FFF2-40B4-BE49-F238E27FC236}">
                    <a16:creationId xmlns:a16="http://schemas.microsoft.com/office/drawing/2014/main" id="{F35B614A-6412-4F1A-8C1E-0A6D2434574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1">
                <a:extLst>
                  <a:ext uri="{FF2B5EF4-FFF2-40B4-BE49-F238E27FC236}">
                    <a16:creationId xmlns:a16="http://schemas.microsoft.com/office/drawing/2014/main" id="{C02EBC3A-E3C2-4F6D-A0BA-B92268860FF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2">
                <a:extLst>
                  <a:ext uri="{FF2B5EF4-FFF2-40B4-BE49-F238E27FC236}">
                    <a16:creationId xmlns:a16="http://schemas.microsoft.com/office/drawing/2014/main" id="{7FFD34FB-F660-47EB-BF1C-336853E54853}"/>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3">
                <a:extLst>
                  <a:ext uri="{FF2B5EF4-FFF2-40B4-BE49-F238E27FC236}">
                    <a16:creationId xmlns:a16="http://schemas.microsoft.com/office/drawing/2014/main" id="{E09D05C3-AF8E-4D48-BC84-C1B36AFE9E2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4">
                <a:extLst>
                  <a:ext uri="{FF2B5EF4-FFF2-40B4-BE49-F238E27FC236}">
                    <a16:creationId xmlns:a16="http://schemas.microsoft.com/office/drawing/2014/main" id="{EC942E72-CDDF-47AE-A4AC-3BEFCCB0842B}"/>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5">
                <a:extLst>
                  <a:ext uri="{FF2B5EF4-FFF2-40B4-BE49-F238E27FC236}">
                    <a16:creationId xmlns:a16="http://schemas.microsoft.com/office/drawing/2014/main" id="{566F96D4-870F-42E9-A601-A078372541A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6">
                <a:extLst>
                  <a:ext uri="{FF2B5EF4-FFF2-40B4-BE49-F238E27FC236}">
                    <a16:creationId xmlns:a16="http://schemas.microsoft.com/office/drawing/2014/main" id="{B6A0629A-EA91-4FF1-89DE-2246CD1F4107}"/>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4">
                <a:extLst>
                  <a:ext uri="{FF2B5EF4-FFF2-40B4-BE49-F238E27FC236}">
                    <a16:creationId xmlns:a16="http://schemas.microsoft.com/office/drawing/2014/main" id="{F951B2AE-A391-4ADF-9333-B24EE6F79EC4}"/>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6">
                <a:extLst>
                  <a:ext uri="{FF2B5EF4-FFF2-40B4-BE49-F238E27FC236}">
                    <a16:creationId xmlns:a16="http://schemas.microsoft.com/office/drawing/2014/main" id="{39C855A7-869C-43DD-AA04-9CF536FE4B41}"/>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8">
                <a:extLst>
                  <a:ext uri="{FF2B5EF4-FFF2-40B4-BE49-F238E27FC236}">
                    <a16:creationId xmlns:a16="http://schemas.microsoft.com/office/drawing/2014/main" id="{BBC87B93-26E2-423F-9940-32A02487B4D1}"/>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36">
                <a:extLst>
                  <a:ext uri="{FF2B5EF4-FFF2-40B4-BE49-F238E27FC236}">
                    <a16:creationId xmlns:a16="http://schemas.microsoft.com/office/drawing/2014/main" id="{4F1B4E19-F798-4D05-9467-690831EF4FD7}"/>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E309D4C0-7EAD-4D49-9C2E-5C0EC9CDB333}"/>
                </a:ext>
              </a:extLst>
            </p:cNvPr>
            <p:cNvGrpSpPr/>
            <p:nvPr/>
          </p:nvGrpSpPr>
          <p:grpSpPr>
            <a:xfrm>
              <a:off x="4774665" y="527202"/>
              <a:ext cx="779396" cy="777580"/>
              <a:chOff x="2105799" y="20055838"/>
              <a:chExt cx="6748090" cy="6732363"/>
            </a:xfrm>
            <a:grpFill/>
          </p:grpSpPr>
          <p:sp>
            <p:nvSpPr>
              <p:cNvPr id="12" name="Freeform 8">
                <a:extLst>
                  <a:ext uri="{FF2B5EF4-FFF2-40B4-BE49-F238E27FC236}">
                    <a16:creationId xmlns:a16="http://schemas.microsoft.com/office/drawing/2014/main" id="{B14AFCB7-FA92-4CC7-9960-100B39F4EC9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ABFA2F23-9EEE-416E-8CE4-6480D5D84DCB}"/>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59905DA2-C564-401D-BB3C-BCADEAF86F7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3DED79E0-5F1C-4A8A-9EC3-6B8865C42CA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082F9CBF-8FCF-48A7-94AB-B1D9803FBA7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8C73118C-6384-4B23-B518-0B789401C84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4EF9D537-1365-4453-B8E2-2FBC585DA89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2BCEF9BA-5430-40C4-9D83-78CE3A4AA8F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D5B3CA08-DA8A-42ED-8710-F5944D85C83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B315F1C0-4769-4896-9BAD-B249BBDFED6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000EF92-BC4C-4EEA-A26B-472BF46A555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B60B0193-DB4F-41A8-B4BC-7192B6DA8D2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760C39C-92D3-428B-A76D-5D144C2A9D0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4">
                <a:extLst>
                  <a:ext uri="{FF2B5EF4-FFF2-40B4-BE49-F238E27FC236}">
                    <a16:creationId xmlns:a16="http://schemas.microsoft.com/office/drawing/2014/main" id="{AA3F781A-E4E5-49F7-9072-D3DB6E1F4C7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5">
                <a:extLst>
                  <a:ext uri="{FF2B5EF4-FFF2-40B4-BE49-F238E27FC236}">
                    <a16:creationId xmlns:a16="http://schemas.microsoft.com/office/drawing/2014/main" id="{B1A7CCED-1936-4BDE-A749-9E8AEFA2A2CB}"/>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6">
                <a:extLst>
                  <a:ext uri="{FF2B5EF4-FFF2-40B4-BE49-F238E27FC236}">
                    <a16:creationId xmlns:a16="http://schemas.microsoft.com/office/drawing/2014/main" id="{DB3D9C23-95A2-4BC7-B1DE-D2C10C8CEF2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7">
                <a:extLst>
                  <a:ext uri="{FF2B5EF4-FFF2-40B4-BE49-F238E27FC236}">
                    <a16:creationId xmlns:a16="http://schemas.microsoft.com/office/drawing/2014/main" id="{A311B116-4671-44FE-90B7-FFA8723E5CB6}"/>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8">
                <a:extLst>
                  <a:ext uri="{FF2B5EF4-FFF2-40B4-BE49-F238E27FC236}">
                    <a16:creationId xmlns:a16="http://schemas.microsoft.com/office/drawing/2014/main" id="{C85B71DA-0032-4E0A-AE29-248B62EC739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59">
                <a:extLst>
                  <a:ext uri="{FF2B5EF4-FFF2-40B4-BE49-F238E27FC236}">
                    <a16:creationId xmlns:a16="http://schemas.microsoft.com/office/drawing/2014/main" id="{D227E631-A54F-4C17-ABA0-ACBE943D775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0">
                <a:extLst>
                  <a:ext uri="{FF2B5EF4-FFF2-40B4-BE49-F238E27FC236}">
                    <a16:creationId xmlns:a16="http://schemas.microsoft.com/office/drawing/2014/main" id="{76705444-03A9-419B-96FF-15ADD6C93E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1">
                <a:extLst>
                  <a:ext uri="{FF2B5EF4-FFF2-40B4-BE49-F238E27FC236}">
                    <a16:creationId xmlns:a16="http://schemas.microsoft.com/office/drawing/2014/main" id="{31EED31B-7C8B-436C-947C-8C90C6BE5A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2">
                <a:extLst>
                  <a:ext uri="{FF2B5EF4-FFF2-40B4-BE49-F238E27FC236}">
                    <a16:creationId xmlns:a16="http://schemas.microsoft.com/office/drawing/2014/main" id="{33AD6C8D-5D1A-4A45-8FE0-D6F6DC1DA344}"/>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71">
                <a:extLst>
                  <a:ext uri="{FF2B5EF4-FFF2-40B4-BE49-F238E27FC236}">
                    <a16:creationId xmlns:a16="http://schemas.microsoft.com/office/drawing/2014/main" id="{1CF60749-8B36-4783-B0C4-0480E9A2B7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70" name="矩形 69">
            <a:extLst>
              <a:ext uri="{FF2B5EF4-FFF2-40B4-BE49-F238E27FC236}">
                <a16:creationId xmlns:a16="http://schemas.microsoft.com/office/drawing/2014/main" id="{4965E5D9-C6A6-4365-8FA5-6BDD0D690472}"/>
              </a:ext>
            </a:extLst>
          </p:cNvPr>
          <p:cNvSpPr/>
          <p:nvPr/>
        </p:nvSpPr>
        <p:spPr>
          <a:xfrm>
            <a:off x="1633339" y="2779909"/>
            <a:ext cx="665278" cy="45720"/>
          </a:xfrm>
          <a:prstGeom prst="rect">
            <a:avLst/>
          </a:pr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61764660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1.1 </a:t>
            </a:r>
            <a:r>
              <a:rPr lang="zh-CN" altLang="en-US" dirty="0">
                <a:sym typeface="Arial" panose="020B0604020202020204" pitchFamily="34" charset="0"/>
              </a:rPr>
              <a:t>空间图式系统概述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451377"/>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到目前为止，语言学研究已经确定了许多语言中，封闭类形式所代表的空间图式结构的原则。</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整合这些原则，这个综合体系主要有三个部分：</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a:t>Componential</a:t>
            </a:r>
            <a:r>
              <a:rPr lang="zh-CN" altLang="en-US" sz="2000" dirty="0"/>
              <a:t>（组成部分）</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a:t>Compositional</a:t>
            </a:r>
            <a:r>
              <a:rPr lang="zh-CN" altLang="en-US" sz="2000" dirty="0"/>
              <a:t>（构成方式）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err="1"/>
              <a:t>Augmentive</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81705272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1.1 </a:t>
            </a:r>
            <a:r>
              <a:rPr lang="zh-CN" altLang="en-US" dirty="0">
                <a:sym typeface="Arial" panose="020B0604020202020204" pitchFamily="34" charset="0"/>
              </a:rPr>
              <a:t>空间图式系统概述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45349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Componential</a:t>
            </a:r>
            <a:endParaRPr lang="en-US" altLang="zh-CN" sz="2000" dirty="0">
              <a:highlight>
                <a:srgbClr val="FFFF00"/>
              </a:highlight>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在系统的组成部分中，有一个相对封闭的基本空间元素清单，这些元素组合在一起形成了整个图式。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此外，这些元素属于一组相对封闭的类别。因此，在每一个类别中，有一个相对封闭的特定元素的数量，这个数量通常很小。这个清单是普遍可用的。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也就是说，任何语言都可以利用清单中的元素和类别来构建其空间图式。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2081688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1.1 </a:t>
            </a:r>
            <a:r>
              <a:rPr lang="zh-CN" altLang="en-US" dirty="0">
                <a:sym typeface="Arial" panose="020B0604020202020204" pitchFamily="34" charset="0"/>
              </a:rPr>
              <a:t>空间图式系统概述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360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Compositional</a:t>
            </a:r>
            <a:endParaRPr lang="en-US" altLang="zh-CN" sz="2000" dirty="0">
              <a:highlight>
                <a:srgbClr val="FFFF00"/>
              </a:highlight>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在系统的构成方式中，清单中选定的元素以特定的方式组合在一起，构成由封闭类空间形式表示的整个图式。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因此，封闭类清单所表示的每一个这样的完整图式，都是以特定排列方式组合在一起的特定元素的“预打包”模式。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每种语言的词典中都有一组相对封闭的预打包模式，说话人在描绘空间场景时必须从中进行选择。</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99430000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1.1 </a:t>
            </a:r>
            <a:r>
              <a:rPr lang="zh-CN" altLang="en-US" dirty="0">
                <a:sym typeface="Arial" panose="020B0604020202020204" pitchFamily="34" charset="0"/>
              </a:rPr>
              <a:t>空间图式系统概述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1653273"/>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err="1"/>
              <a:t>Augmentive</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整个系统的增强部分属于单个</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整体模式。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这种已经形成的个体模式可以泛化为各种形式，这种模式的概括是整个系统的必要组成部分，因此任何特定语言中相对封闭的空间图式都可以代表更大范围的空间场景。</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74279436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1.2 </a:t>
            </a:r>
            <a:r>
              <a:rPr lang="zh-CN" altLang="en-US" dirty="0">
                <a:sym typeface="Arial" panose="020B0604020202020204" pitchFamily="34" charset="0"/>
              </a:rPr>
              <a:t>分析对象</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3651705"/>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一种普遍的语言特性：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所有语言都表现出两种不同的意义承载形式的子系统。</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一个是“开放类”或“词汇”子系统，在任何特定语言中，它包含所有的开放类。开放类有相对较多的形式，可以很容易地扩充，例如名词、动词或形容词的词根。</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另一个是“封闭类”或“语法”子系统。一个封闭的类有相对较少的难以扩充的形式，例如名词上的大小写屈折变化。</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这些子系统基本上执行两种不同的功能：开放类形式主要贡献概念内容，而封闭类形式决定概念结构。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本文的研究重点是封闭类形式所代表的空间图式。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419836365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1.2 </a:t>
            </a:r>
            <a:r>
              <a:rPr lang="zh-CN" altLang="en-US" dirty="0">
                <a:sym typeface="Arial" panose="020B0604020202020204" pitchFamily="34" charset="0"/>
              </a:rPr>
              <a:t>分析对象</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854149"/>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由封闭类形式表示的空间图式分为两大类。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一类图式与路径或地点有关。这个组的封闭类形式有不同的类型，比如：</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 forms in construction with a nominal, e.g.,</a:t>
            </a:r>
          </a:p>
          <a:p>
            <a:pPr marL="1257300" lvl="2" indent="-342900">
              <a:lnSpc>
                <a:spcPct val="130000"/>
              </a:lnSpc>
              <a:buFont typeface="Wingdings" panose="05000000000000000000" pitchFamily="2" charset="2"/>
              <a:buChar char="p"/>
            </a:pP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i</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英语中的介词</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across</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(as in </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across the field</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p>
          <a:p>
            <a:pPr marL="1257300" lvl="2" indent="-342900">
              <a:lnSpc>
                <a:spcPct val="130000"/>
              </a:lnSpc>
              <a:buFont typeface="Wingdings" panose="05000000000000000000" pitchFamily="2" charset="2"/>
              <a:buChar char="p"/>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ii.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名词词缀，如芬兰语推理后缀</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b="1" dirty="0" err="1">
                <a:latin typeface="Arial" panose="020B0604020202020204" pitchFamily="34" charset="0"/>
                <a:ea typeface="微软雅黑" panose="020B0503020204020204" pitchFamily="34" charset="-122"/>
                <a:cs typeface="+mn-ea"/>
                <a:sym typeface="Arial" panose="020B0604020202020204" pitchFamily="34" charset="0"/>
              </a:rPr>
              <a:t>n</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‘into</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p>
          <a:p>
            <a:pPr marL="1257300" lvl="2" indent="-342900">
              <a:lnSpc>
                <a:spcPct val="130000"/>
              </a:lnSpc>
              <a:buFont typeface="Wingdings" panose="05000000000000000000" pitchFamily="2" charset="2"/>
              <a:buChar char="p"/>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iii.</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英语的介词复合结构：</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in front of</a:t>
            </a:r>
          </a:p>
          <a:p>
            <a:pPr marL="800100" lvl="1" indent="-342900">
              <a:lnSpc>
                <a:spcPct val="130000"/>
              </a:lnSpc>
              <a:buFont typeface="Wingdings" panose="05000000000000000000" pitchFamily="2" charset="2"/>
              <a:buChar char="n"/>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 forms in construction with a verb, e.g.,</a:t>
            </a:r>
          </a:p>
          <a:p>
            <a:pPr marL="1257300" lvl="2" indent="-342900">
              <a:lnSpc>
                <a:spcPct val="130000"/>
              </a:lnSpc>
              <a:buFont typeface="Wingdings" panose="05000000000000000000" pitchFamily="2" charset="2"/>
              <a:buChar char="p"/>
            </a:pP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i</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英语中的自由动词附属词：</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out, back, apart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(as in </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They ran out / back/apart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p>
          <a:p>
            <a:pPr marL="1257300" lvl="2" indent="-342900">
              <a:lnSpc>
                <a:spcPct val="130000"/>
              </a:lnSpc>
              <a:buFont typeface="Wingdings" panose="05000000000000000000" pitchFamily="2" charset="2"/>
              <a:buChar char="p"/>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ii. Atsugewi</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中受约束的动词附属词：</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b="1" dirty="0" err="1">
                <a:latin typeface="Arial" panose="020B0604020202020204" pitchFamily="34" charset="0"/>
                <a:ea typeface="微软雅黑" panose="020B0503020204020204" pitchFamily="34" charset="-122"/>
                <a:cs typeface="+mn-ea"/>
                <a:sym typeface="Arial" panose="020B0604020202020204" pitchFamily="34" charset="0"/>
              </a:rPr>
              <a:t>ic’t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t> into liquid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c.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指示词和副词：英语中的</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this</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here</a:t>
            </a:r>
          </a:p>
          <a:p>
            <a:pPr marL="800100" lvl="1" indent="-342900">
              <a:lnSpc>
                <a:spcPct val="130000"/>
              </a:lnSpc>
              <a:buFont typeface="Wingdings" panose="05000000000000000000" pitchFamily="2" charset="2"/>
              <a:buChar char="n"/>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疑问词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etc</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：英语中的</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everywhere/whither / wherever</a:t>
            </a:r>
          </a:p>
          <a:p>
            <a:pPr marL="800100" lvl="1" indent="-342900">
              <a:lnSpc>
                <a:spcPct val="130000"/>
              </a:lnSpc>
              <a:buFont typeface="Wingdings" panose="05000000000000000000" pitchFamily="2" charset="2"/>
              <a:buChar char="n"/>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状语：英语中的</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home</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(as in </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She isn’t home</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p>
        </p:txBody>
      </p:sp>
    </p:spTree>
    <p:extLst>
      <p:ext uri="{BB962C8B-B14F-4D97-AF65-F5344CB8AC3E}">
        <p14:creationId xmlns:p14="http://schemas.microsoft.com/office/powerpoint/2010/main" val="120791821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1.2 </a:t>
            </a:r>
            <a:r>
              <a:rPr lang="zh-CN" altLang="en-US" dirty="0">
                <a:sym typeface="Arial" panose="020B0604020202020204" pitchFamily="34" charset="0"/>
              </a:rPr>
              <a:t>分析对象</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45349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第二类图式对象的形状或排列有关。比如：</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复数或有界状态的标记</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e.g.,</a:t>
            </a:r>
          </a:p>
          <a:p>
            <a:pPr marL="1257300" lvl="2" indent="-342900">
              <a:lnSpc>
                <a:spcPct val="130000"/>
              </a:lnSpc>
              <a:buFont typeface="Wingdings" panose="05000000000000000000" pitchFamily="2" charset="2"/>
              <a:buChar char="p"/>
            </a:pP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i</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英语中的</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-s</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(as in </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birds</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1257300" lvl="2" indent="-342900">
              <a:lnSpc>
                <a:spcPct val="130000"/>
              </a:lnSpc>
              <a:buFont typeface="Wingdings" panose="05000000000000000000" pitchFamily="2" charset="2"/>
              <a:buChar char="p"/>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ii.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去边界标记</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b="1" dirty="0" err="1">
                <a:latin typeface="Arial" panose="020B0604020202020204" pitchFamily="34" charset="0"/>
                <a:ea typeface="微软雅黑" panose="020B0503020204020204" pitchFamily="34" charset="-122"/>
                <a:cs typeface="+mn-ea"/>
                <a:sym typeface="Arial" panose="020B0604020202020204" pitchFamily="34" charset="0"/>
              </a:rPr>
              <a:t>ery</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(as in </a:t>
            </a:r>
            <a:r>
              <a:rPr lang="en-US" altLang="zh-CN" sz="2000" b="1" dirty="0">
                <a:latin typeface="Arial" panose="020B0604020202020204" pitchFamily="34" charset="0"/>
                <a:ea typeface="微软雅黑" panose="020B0503020204020204" pitchFamily="34" charset="-122"/>
                <a:cs typeface="+mn-ea"/>
                <a:sym typeface="Arial" panose="020B0604020202020204" pitchFamily="34" charset="0"/>
              </a:rPr>
              <a:t>shrubbery</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b="1"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与动词连用的形式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2">
              <a:lnSpc>
                <a:spcPct val="130000"/>
              </a:lnSpc>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Atsugewi</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原因前缀：</a:t>
            </a:r>
            <a:r>
              <a:rPr lang="en-US" altLang="zh-CN" sz="2000" b="1" dirty="0"/>
              <a:t>cu-</a:t>
            </a:r>
            <a:r>
              <a:rPr lang="zh-CN" altLang="en-US" sz="2000" dirty="0"/>
              <a:t>（由于线性物体轴向移动到</a:t>
            </a:r>
            <a:r>
              <a:rPr lang="en-US" altLang="zh-CN" sz="2000" dirty="0"/>
              <a:t>Figure</a:t>
            </a:r>
            <a:r>
              <a:rPr lang="zh-CN" altLang="en-US" sz="2000" dirty="0"/>
              <a:t>中）</a:t>
            </a:r>
            <a:endParaRPr lang="en-US" altLang="zh-CN" sz="2000" dirty="0"/>
          </a:p>
        </p:txBody>
      </p:sp>
    </p:spTree>
    <p:extLst>
      <p:ext uri="{BB962C8B-B14F-4D97-AF65-F5344CB8AC3E}">
        <p14:creationId xmlns:p14="http://schemas.microsoft.com/office/powerpoint/2010/main" val="392043609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图片 68">
            <a:extLst>
              <a:ext uri="{FF2B5EF4-FFF2-40B4-BE49-F238E27FC236}">
                <a16:creationId xmlns:a16="http://schemas.microsoft.com/office/drawing/2014/main" id="{5A5F41A4-7CAF-4EBA-9F0C-E43309D10D37}"/>
              </a:ext>
            </a:extLst>
          </p:cNvPr>
          <p:cNvPicPr>
            <a:picLocks noChangeAspect="1"/>
          </p:cNvPicPr>
          <p:nvPr/>
        </p:nvPicPr>
        <p:blipFill>
          <a:blip r:embed="rId3"/>
          <a:stretch>
            <a:fillRect/>
          </a:stretch>
        </p:blipFill>
        <p:spPr>
          <a:xfrm>
            <a:off x="0" y="0"/>
            <a:ext cx="12192000" cy="6858000"/>
          </a:xfrm>
          <a:prstGeom prst="rect">
            <a:avLst/>
          </a:prstGeom>
        </p:spPr>
      </p:pic>
      <p:sp>
        <p:nvSpPr>
          <p:cNvPr id="23" name="文本框 22">
            <a:extLst>
              <a:ext uri="{FF2B5EF4-FFF2-40B4-BE49-F238E27FC236}">
                <a16:creationId xmlns:a16="http://schemas.microsoft.com/office/drawing/2014/main" id="{031CFFFE-B551-4C91-A481-3961C7CAE9DE}"/>
              </a:ext>
            </a:extLst>
          </p:cNvPr>
          <p:cNvSpPr txBox="1"/>
          <p:nvPr/>
        </p:nvSpPr>
        <p:spPr>
          <a:xfrm>
            <a:off x="1545157" y="1940541"/>
            <a:ext cx="244904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02</a:t>
            </a:r>
            <a:endParaRPr kumimoji="0" lang="zh-CN" altLang="en-US"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文本框 23">
            <a:extLst>
              <a:ext uri="{FF2B5EF4-FFF2-40B4-BE49-F238E27FC236}">
                <a16:creationId xmlns:a16="http://schemas.microsoft.com/office/drawing/2014/main" id="{C89BF589-2CE8-418B-90AB-D96CF02D75C6}"/>
              </a:ext>
            </a:extLst>
          </p:cNvPr>
          <p:cNvSpPr txBox="1"/>
          <p:nvPr/>
        </p:nvSpPr>
        <p:spPr>
          <a:xfrm>
            <a:off x="1514930" y="2961840"/>
            <a:ext cx="7621925" cy="92333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基本空间要素及其分类</a:t>
            </a:r>
          </a:p>
        </p:txBody>
      </p:sp>
      <p:grpSp>
        <p:nvGrpSpPr>
          <p:cNvPr id="8" name="组合 7">
            <a:extLst>
              <a:ext uri="{FF2B5EF4-FFF2-40B4-BE49-F238E27FC236}">
                <a16:creationId xmlns:a16="http://schemas.microsoft.com/office/drawing/2014/main" id="{18E43A5F-7896-4E7A-8535-4C41972BD98C}"/>
              </a:ext>
            </a:extLst>
          </p:cNvPr>
          <p:cNvGrpSpPr/>
          <p:nvPr/>
        </p:nvGrpSpPr>
        <p:grpSpPr>
          <a:xfrm>
            <a:off x="9908728" y="457198"/>
            <a:ext cx="1689105" cy="497002"/>
            <a:chOff x="4774665" y="527202"/>
            <a:chExt cx="2642671" cy="777580"/>
          </a:xfrm>
          <a:solidFill>
            <a:srgbClr val="9A0001"/>
          </a:solidFill>
        </p:grpSpPr>
        <p:grpSp>
          <p:nvGrpSpPr>
            <p:cNvPr id="9" name="组合 8">
              <a:extLst>
                <a:ext uri="{FF2B5EF4-FFF2-40B4-BE49-F238E27FC236}">
                  <a16:creationId xmlns:a16="http://schemas.microsoft.com/office/drawing/2014/main" id="{0D75BEF3-1E86-43C1-9795-9558FE2422F9}"/>
                </a:ext>
              </a:extLst>
            </p:cNvPr>
            <p:cNvGrpSpPr/>
            <p:nvPr/>
          </p:nvGrpSpPr>
          <p:grpSpPr>
            <a:xfrm>
              <a:off x="5680139" y="1151206"/>
              <a:ext cx="1733210" cy="127574"/>
              <a:chOff x="4616246" y="3878362"/>
              <a:chExt cx="5571416" cy="410087"/>
            </a:xfrm>
            <a:grpFill/>
          </p:grpSpPr>
          <p:sp>
            <p:nvSpPr>
              <p:cNvPr id="53" name="Freeform 17">
                <a:extLst>
                  <a:ext uri="{FF2B5EF4-FFF2-40B4-BE49-F238E27FC236}">
                    <a16:creationId xmlns:a16="http://schemas.microsoft.com/office/drawing/2014/main" id="{F72A68BC-1A02-43F4-AEA7-1567761BF54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8">
                <a:extLst>
                  <a:ext uri="{FF2B5EF4-FFF2-40B4-BE49-F238E27FC236}">
                    <a16:creationId xmlns:a16="http://schemas.microsoft.com/office/drawing/2014/main" id="{958EFADE-ADE5-495A-A57C-70E8B1E400CF}"/>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19">
                <a:extLst>
                  <a:ext uri="{FF2B5EF4-FFF2-40B4-BE49-F238E27FC236}">
                    <a16:creationId xmlns:a16="http://schemas.microsoft.com/office/drawing/2014/main" id="{429459E1-C3E4-43F6-9B10-D6154C474D1D}"/>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0">
                <a:extLst>
                  <a:ext uri="{FF2B5EF4-FFF2-40B4-BE49-F238E27FC236}">
                    <a16:creationId xmlns:a16="http://schemas.microsoft.com/office/drawing/2014/main" id="{7B922557-A341-43A9-9BAA-8EC4B23F787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1">
                <a:extLst>
                  <a:ext uri="{FF2B5EF4-FFF2-40B4-BE49-F238E27FC236}">
                    <a16:creationId xmlns:a16="http://schemas.microsoft.com/office/drawing/2014/main" id="{F6552669-C119-45C7-8889-E15BAAB0190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2">
                <a:extLst>
                  <a:ext uri="{FF2B5EF4-FFF2-40B4-BE49-F238E27FC236}">
                    <a16:creationId xmlns:a16="http://schemas.microsoft.com/office/drawing/2014/main" id="{042EABF4-5FD5-4823-A2D5-8BE12DAA975D}"/>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3">
                <a:extLst>
                  <a:ext uri="{FF2B5EF4-FFF2-40B4-BE49-F238E27FC236}">
                    <a16:creationId xmlns:a16="http://schemas.microsoft.com/office/drawing/2014/main" id="{CFEC696A-E756-4B78-8380-BC4D2E5CA27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5">
                <a:extLst>
                  <a:ext uri="{FF2B5EF4-FFF2-40B4-BE49-F238E27FC236}">
                    <a16:creationId xmlns:a16="http://schemas.microsoft.com/office/drawing/2014/main" id="{F65AF728-36DD-4250-9939-B5B60A5100CF}"/>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7">
                <a:extLst>
                  <a:ext uri="{FF2B5EF4-FFF2-40B4-BE49-F238E27FC236}">
                    <a16:creationId xmlns:a16="http://schemas.microsoft.com/office/drawing/2014/main" id="{1B8C579F-E2C6-4257-BD75-244D30DF6C6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9">
                <a:extLst>
                  <a:ext uri="{FF2B5EF4-FFF2-40B4-BE49-F238E27FC236}">
                    <a16:creationId xmlns:a16="http://schemas.microsoft.com/office/drawing/2014/main" id="{362E7BED-555E-4672-91F0-3772EC8EC89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0">
                <a:extLst>
                  <a:ext uri="{FF2B5EF4-FFF2-40B4-BE49-F238E27FC236}">
                    <a16:creationId xmlns:a16="http://schemas.microsoft.com/office/drawing/2014/main" id="{D88A1308-DBCB-412E-AC8B-714CF83E2C2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1">
                <a:extLst>
                  <a:ext uri="{FF2B5EF4-FFF2-40B4-BE49-F238E27FC236}">
                    <a16:creationId xmlns:a16="http://schemas.microsoft.com/office/drawing/2014/main" id="{8586398E-F0C8-43FF-B12B-6AD7DA91CE6C}"/>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2">
                <a:extLst>
                  <a:ext uri="{FF2B5EF4-FFF2-40B4-BE49-F238E27FC236}">
                    <a16:creationId xmlns:a16="http://schemas.microsoft.com/office/drawing/2014/main" id="{97F3FC30-61BF-403B-B2A0-11D442043983}"/>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3">
                <a:extLst>
                  <a:ext uri="{FF2B5EF4-FFF2-40B4-BE49-F238E27FC236}">
                    <a16:creationId xmlns:a16="http://schemas.microsoft.com/office/drawing/2014/main" id="{A82142A1-935B-44CA-8557-39E4786A82B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4">
                <a:extLst>
                  <a:ext uri="{FF2B5EF4-FFF2-40B4-BE49-F238E27FC236}">
                    <a16:creationId xmlns:a16="http://schemas.microsoft.com/office/drawing/2014/main" id="{5CE41EC3-0A0D-46FE-8800-358C28A6C107}"/>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5">
                <a:extLst>
                  <a:ext uri="{FF2B5EF4-FFF2-40B4-BE49-F238E27FC236}">
                    <a16:creationId xmlns:a16="http://schemas.microsoft.com/office/drawing/2014/main" id="{FF660265-D69E-4C14-8DAE-474D332E5BE7}"/>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 name="组合 9">
              <a:extLst>
                <a:ext uri="{FF2B5EF4-FFF2-40B4-BE49-F238E27FC236}">
                  <a16:creationId xmlns:a16="http://schemas.microsoft.com/office/drawing/2014/main" id="{7B9D011C-BB2E-435E-8CFC-8F7B37D67FD7}"/>
                </a:ext>
              </a:extLst>
            </p:cNvPr>
            <p:cNvGrpSpPr/>
            <p:nvPr/>
          </p:nvGrpSpPr>
          <p:grpSpPr>
            <a:xfrm>
              <a:off x="5677149" y="582107"/>
              <a:ext cx="1740187" cy="497339"/>
              <a:chOff x="4606634" y="2048989"/>
              <a:chExt cx="5593843" cy="1598699"/>
            </a:xfrm>
            <a:grpFill/>
          </p:grpSpPr>
          <p:sp>
            <p:nvSpPr>
              <p:cNvPr id="41" name="Freeform 9">
                <a:extLst>
                  <a:ext uri="{FF2B5EF4-FFF2-40B4-BE49-F238E27FC236}">
                    <a16:creationId xmlns:a16="http://schemas.microsoft.com/office/drawing/2014/main" id="{B569EF18-2982-47A9-A7CA-E8045BA2E56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0">
                <a:extLst>
                  <a:ext uri="{FF2B5EF4-FFF2-40B4-BE49-F238E27FC236}">
                    <a16:creationId xmlns:a16="http://schemas.microsoft.com/office/drawing/2014/main" id="{F35B614A-6412-4F1A-8C1E-0A6D2434574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1">
                <a:extLst>
                  <a:ext uri="{FF2B5EF4-FFF2-40B4-BE49-F238E27FC236}">
                    <a16:creationId xmlns:a16="http://schemas.microsoft.com/office/drawing/2014/main" id="{C02EBC3A-E3C2-4F6D-A0BA-B92268860FF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2">
                <a:extLst>
                  <a:ext uri="{FF2B5EF4-FFF2-40B4-BE49-F238E27FC236}">
                    <a16:creationId xmlns:a16="http://schemas.microsoft.com/office/drawing/2014/main" id="{7FFD34FB-F660-47EB-BF1C-336853E54853}"/>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3">
                <a:extLst>
                  <a:ext uri="{FF2B5EF4-FFF2-40B4-BE49-F238E27FC236}">
                    <a16:creationId xmlns:a16="http://schemas.microsoft.com/office/drawing/2014/main" id="{E09D05C3-AF8E-4D48-BC84-C1B36AFE9E2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4">
                <a:extLst>
                  <a:ext uri="{FF2B5EF4-FFF2-40B4-BE49-F238E27FC236}">
                    <a16:creationId xmlns:a16="http://schemas.microsoft.com/office/drawing/2014/main" id="{EC942E72-CDDF-47AE-A4AC-3BEFCCB0842B}"/>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5">
                <a:extLst>
                  <a:ext uri="{FF2B5EF4-FFF2-40B4-BE49-F238E27FC236}">
                    <a16:creationId xmlns:a16="http://schemas.microsoft.com/office/drawing/2014/main" id="{566F96D4-870F-42E9-A601-A078372541A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6">
                <a:extLst>
                  <a:ext uri="{FF2B5EF4-FFF2-40B4-BE49-F238E27FC236}">
                    <a16:creationId xmlns:a16="http://schemas.microsoft.com/office/drawing/2014/main" id="{B6A0629A-EA91-4FF1-89DE-2246CD1F4107}"/>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4">
                <a:extLst>
                  <a:ext uri="{FF2B5EF4-FFF2-40B4-BE49-F238E27FC236}">
                    <a16:creationId xmlns:a16="http://schemas.microsoft.com/office/drawing/2014/main" id="{F951B2AE-A391-4ADF-9333-B24EE6F79EC4}"/>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6">
                <a:extLst>
                  <a:ext uri="{FF2B5EF4-FFF2-40B4-BE49-F238E27FC236}">
                    <a16:creationId xmlns:a16="http://schemas.microsoft.com/office/drawing/2014/main" id="{39C855A7-869C-43DD-AA04-9CF536FE4B41}"/>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8">
                <a:extLst>
                  <a:ext uri="{FF2B5EF4-FFF2-40B4-BE49-F238E27FC236}">
                    <a16:creationId xmlns:a16="http://schemas.microsoft.com/office/drawing/2014/main" id="{BBC87B93-26E2-423F-9940-32A02487B4D1}"/>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36">
                <a:extLst>
                  <a:ext uri="{FF2B5EF4-FFF2-40B4-BE49-F238E27FC236}">
                    <a16:creationId xmlns:a16="http://schemas.microsoft.com/office/drawing/2014/main" id="{4F1B4E19-F798-4D05-9467-690831EF4FD7}"/>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E309D4C0-7EAD-4D49-9C2E-5C0EC9CDB333}"/>
                </a:ext>
              </a:extLst>
            </p:cNvPr>
            <p:cNvGrpSpPr/>
            <p:nvPr/>
          </p:nvGrpSpPr>
          <p:grpSpPr>
            <a:xfrm>
              <a:off x="4774665" y="527202"/>
              <a:ext cx="779396" cy="777580"/>
              <a:chOff x="2105799" y="20055838"/>
              <a:chExt cx="6748090" cy="6732363"/>
            </a:xfrm>
            <a:grpFill/>
          </p:grpSpPr>
          <p:sp>
            <p:nvSpPr>
              <p:cNvPr id="12" name="Freeform 8">
                <a:extLst>
                  <a:ext uri="{FF2B5EF4-FFF2-40B4-BE49-F238E27FC236}">
                    <a16:creationId xmlns:a16="http://schemas.microsoft.com/office/drawing/2014/main" id="{B14AFCB7-FA92-4CC7-9960-100B39F4EC9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ABFA2F23-9EEE-416E-8CE4-6480D5D84DCB}"/>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59905DA2-C564-401D-BB3C-BCADEAF86F7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3DED79E0-5F1C-4A8A-9EC3-6B8865C42CA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082F9CBF-8FCF-48A7-94AB-B1D9803FBA7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8C73118C-6384-4B23-B518-0B789401C84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4EF9D537-1365-4453-B8E2-2FBC585DA89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2BCEF9BA-5430-40C4-9D83-78CE3A4AA8F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D5B3CA08-DA8A-42ED-8710-F5944D85C83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B315F1C0-4769-4896-9BAD-B249BBDFED6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000EF92-BC4C-4EEA-A26B-472BF46A555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B60B0193-DB4F-41A8-B4BC-7192B6DA8D2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760C39C-92D3-428B-A76D-5D144C2A9D0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4">
                <a:extLst>
                  <a:ext uri="{FF2B5EF4-FFF2-40B4-BE49-F238E27FC236}">
                    <a16:creationId xmlns:a16="http://schemas.microsoft.com/office/drawing/2014/main" id="{AA3F781A-E4E5-49F7-9072-D3DB6E1F4C7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5">
                <a:extLst>
                  <a:ext uri="{FF2B5EF4-FFF2-40B4-BE49-F238E27FC236}">
                    <a16:creationId xmlns:a16="http://schemas.microsoft.com/office/drawing/2014/main" id="{B1A7CCED-1936-4BDE-A749-9E8AEFA2A2CB}"/>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6">
                <a:extLst>
                  <a:ext uri="{FF2B5EF4-FFF2-40B4-BE49-F238E27FC236}">
                    <a16:creationId xmlns:a16="http://schemas.microsoft.com/office/drawing/2014/main" id="{DB3D9C23-95A2-4BC7-B1DE-D2C10C8CEF2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7">
                <a:extLst>
                  <a:ext uri="{FF2B5EF4-FFF2-40B4-BE49-F238E27FC236}">
                    <a16:creationId xmlns:a16="http://schemas.microsoft.com/office/drawing/2014/main" id="{A311B116-4671-44FE-90B7-FFA8723E5CB6}"/>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8">
                <a:extLst>
                  <a:ext uri="{FF2B5EF4-FFF2-40B4-BE49-F238E27FC236}">
                    <a16:creationId xmlns:a16="http://schemas.microsoft.com/office/drawing/2014/main" id="{C85B71DA-0032-4E0A-AE29-248B62EC739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59">
                <a:extLst>
                  <a:ext uri="{FF2B5EF4-FFF2-40B4-BE49-F238E27FC236}">
                    <a16:creationId xmlns:a16="http://schemas.microsoft.com/office/drawing/2014/main" id="{D227E631-A54F-4C17-ABA0-ACBE943D775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0">
                <a:extLst>
                  <a:ext uri="{FF2B5EF4-FFF2-40B4-BE49-F238E27FC236}">
                    <a16:creationId xmlns:a16="http://schemas.microsoft.com/office/drawing/2014/main" id="{76705444-03A9-419B-96FF-15ADD6C93E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1">
                <a:extLst>
                  <a:ext uri="{FF2B5EF4-FFF2-40B4-BE49-F238E27FC236}">
                    <a16:creationId xmlns:a16="http://schemas.microsoft.com/office/drawing/2014/main" id="{31EED31B-7C8B-436C-947C-8C90C6BE5A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2">
                <a:extLst>
                  <a:ext uri="{FF2B5EF4-FFF2-40B4-BE49-F238E27FC236}">
                    <a16:creationId xmlns:a16="http://schemas.microsoft.com/office/drawing/2014/main" id="{33AD6C8D-5D1A-4A45-8FE0-D6F6DC1DA344}"/>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71">
                <a:extLst>
                  <a:ext uri="{FF2B5EF4-FFF2-40B4-BE49-F238E27FC236}">
                    <a16:creationId xmlns:a16="http://schemas.microsoft.com/office/drawing/2014/main" id="{1CF60749-8B36-4783-B0C4-0480E9A2B7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70" name="矩形 69">
            <a:extLst>
              <a:ext uri="{FF2B5EF4-FFF2-40B4-BE49-F238E27FC236}">
                <a16:creationId xmlns:a16="http://schemas.microsoft.com/office/drawing/2014/main" id="{4965E5D9-C6A6-4365-8FA5-6BDD0D690472}"/>
              </a:ext>
            </a:extLst>
          </p:cNvPr>
          <p:cNvSpPr/>
          <p:nvPr/>
        </p:nvSpPr>
        <p:spPr>
          <a:xfrm>
            <a:off x="1633339" y="2779909"/>
            <a:ext cx="665278" cy="45720"/>
          </a:xfrm>
          <a:prstGeom prst="rect">
            <a:avLst/>
          </a:pr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54385114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2.1 </a:t>
            </a:r>
            <a:r>
              <a:rPr lang="zh-CN" altLang="en-US" dirty="0">
                <a:sym typeface="Arial" panose="020B0604020202020204" pitchFamily="34" charset="0"/>
              </a:rPr>
              <a:t>确定要素和类别的方法</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1653273"/>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确定语言中基本空间元素的方法：</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从任一语言中的任一封闭类空间要素开始，考虑它表达的空间图式和它可以应用到的空间场景。然后确定场景中可以改变的任何因素，使要素不再适用于它。每个这样的因素都必须相应地对应于语素图式中的一个基本元素。</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64142635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2.1 </a:t>
            </a:r>
            <a:r>
              <a:rPr lang="zh-CN" altLang="en-US" dirty="0">
                <a:sym typeface="Arial" panose="020B0604020202020204" pitchFamily="34" charset="0"/>
              </a:rPr>
              <a:t>确定要素和类别的方法</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051815"/>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latin typeface="Arial" panose="020B0604020202020204" pitchFamily="34" charset="0"/>
                <a:ea typeface="微软雅黑" panose="020B0503020204020204" pitchFamily="34" charset="-122"/>
                <a:cs typeface="+mn-ea"/>
                <a:sym typeface="Arial" panose="020B0604020202020204" pitchFamily="34" charset="0"/>
              </a:rPr>
              <a:t>across, </a:t>
            </a:r>
            <a:r>
              <a:rPr lang="en-US" altLang="zh-CN" sz="2000" dirty="0">
                <a:highlight>
                  <a:srgbClr val="FFFF00"/>
                </a:highlight>
              </a:rPr>
              <a:t>The board lay across the road</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(F = Figure; G = Ground)</a:t>
            </a: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 F is spatially related to G</a:t>
            </a: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 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是带状的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c. F</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是线性的，通常在两端都有边界</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vs. The wall siding lay over the road.</a:t>
            </a: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 F</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的轴大致垂直</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vs. The board lay along the road.</a:t>
            </a: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 F</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平面平行</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vs. The board is sticking out of / into the road.</a:t>
            </a:r>
          </a:p>
        </p:txBody>
      </p:sp>
    </p:spTree>
    <p:extLst>
      <p:ext uri="{BB962C8B-B14F-4D97-AF65-F5344CB8AC3E}">
        <p14:creationId xmlns:p14="http://schemas.microsoft.com/office/powerpoint/2010/main" val="238505515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2.1 </a:t>
            </a:r>
            <a:r>
              <a:rPr lang="zh-CN" altLang="en-US" dirty="0">
                <a:sym typeface="Arial" panose="020B0604020202020204" pitchFamily="34" charset="0"/>
              </a:rPr>
              <a:t>确定要素和类别的方法</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051815"/>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 F</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的平面相邻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vs. The board lay (buried) in the road. / The board was suspended above the road.</a:t>
            </a: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 F</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的长度至少和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的宽度一样</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vs. The baguette lay on the road.</a:t>
            </a: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h. F</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接触</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的两个边</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vs. The board lay over one edge of the road.</a:t>
            </a:r>
          </a:p>
          <a:p>
            <a:pPr marL="342900" indent="-342900">
              <a:lnSpc>
                <a:spcPct val="130000"/>
              </a:lnSpc>
              <a:buFont typeface="Arial" panose="020B0604020202020204" pitchFamily="34" charset="0"/>
              <a:buChar char="•"/>
            </a:pP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i</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F</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的轴是水平的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的平面通常是水平的，但非必须</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p>
          <a:p>
            <a:pPr>
              <a:lnSpc>
                <a:spcPct val="130000"/>
              </a:lnSpc>
            </a:pPr>
            <a:r>
              <a:rPr lang="en-US" altLang="zh-CN" sz="2000" dirty="0"/>
              <a:t>The spear hung across the wall. </a:t>
            </a:r>
          </a:p>
          <a:p>
            <a:pPr>
              <a:lnSpc>
                <a:spcPct val="130000"/>
              </a:lnSpc>
            </a:pPr>
            <a:r>
              <a:rPr lang="en-US" altLang="zh-CN" sz="2000" dirty="0"/>
              <a:t>-- vs. The spear hung up and down on the wall.</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04345443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2.1 </a:t>
            </a:r>
            <a:r>
              <a:rPr lang="zh-CN" altLang="en-US" dirty="0">
                <a:sym typeface="Arial" panose="020B0604020202020204" pitchFamily="34" charset="0"/>
              </a:rPr>
              <a:t>确定要素和类别的方法</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1653273"/>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从这个例子中，该方法显示至少以下因素是可以分辨空间要素的：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、点、线、平面、边界（点作为线的边界、线作为平面的边界）、平行度、垂直度、水平度、邻接（接触）和相对大小。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在系统地测试候选因素的相关性的过程中，刚刚列出的因素是所选模式的关键。</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56322630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 </a:t>
            </a:r>
            <a:r>
              <a:rPr lang="zh-CN" altLang="en-US" dirty="0">
                <a:sym typeface="Arial" panose="020B0604020202020204" pitchFamily="34" charset="0"/>
              </a:rPr>
              <a:t>样本类别及其成员要素</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3251596"/>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语言封闭类子系统中的空间结构的基本范畴，根据其所涉及的空间场景的方面，可分为四类：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与场景分割有关的部分</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单独组成部分的性质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一个组成部分与另一个组成部分的关系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与空间图式相关联的非几何元素</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414511553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2.2.1 </a:t>
            </a:r>
            <a:r>
              <a:rPr lang="zh-CN" altLang="en-US" dirty="0">
                <a:sym typeface="Arial" panose="020B0604020202020204" pitchFamily="34" charset="0"/>
              </a:rPr>
              <a:t>与场景分割相关的类别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854149"/>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只包括一个类别，即“场景的主要组件”，该类别只包含三个成员元素：</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和辅助参考对象（</a:t>
            </a:r>
            <a:r>
              <a:rPr lang="en-US" altLang="zh-CN" sz="2000" dirty="0"/>
              <a:t> Secondary Reference Object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t>Secondary Reference Object</a:t>
            </a:r>
            <a:r>
              <a:rPr lang="zh-CN" altLang="en-US" sz="2000" dirty="0"/>
              <a:t>：有两种形式，一种是包含</a:t>
            </a:r>
            <a:r>
              <a:rPr lang="en-US" altLang="zh-CN" sz="2000" dirty="0"/>
              <a:t>Figure</a:t>
            </a:r>
            <a:r>
              <a:rPr lang="zh-CN" altLang="en-US" sz="2000" dirty="0"/>
              <a:t>和</a:t>
            </a:r>
            <a:r>
              <a:rPr lang="en-US" altLang="zh-CN" sz="2000" dirty="0"/>
              <a:t>Ground</a:t>
            </a:r>
            <a:r>
              <a:rPr lang="zh-CN" altLang="en-US" sz="2000" dirty="0"/>
              <a:t>的，另一种是外部的。</a:t>
            </a:r>
            <a:endParaRPr lang="en-US" altLang="zh-CN" sz="2000" dirty="0"/>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 The lamp is near the TV. </a:t>
            </a:r>
          </a:p>
          <a:p>
            <a:pPr lvl="1">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 The lamp is above the TV.</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英语介词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near</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只指定了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（灯）相对于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（电视）的位置：如果灯和电视之间的距离相对较小，它可以大致位于以电视为中心的球体内的任何位置。</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但是，</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用介词“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above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”来定位，不仅需要了解</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的位置，而且还需要了解基于地球的空间网格，特别是其垂直方向。</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71311326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2.2.2 </a:t>
            </a:r>
            <a:r>
              <a:rPr lang="zh-CN" altLang="en-US" dirty="0">
                <a:sym typeface="Arial" panose="020B0604020202020204" pitchFamily="34" charset="0"/>
              </a:rPr>
              <a:t>与单个场景组件相关的类别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854149"/>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第二类空间类别包括与单个空间场景组件的特征相关的多个类别，接下来介绍几个主要类别：</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highlight>
                  <a:srgbClr val="FFFF00"/>
                </a:highlight>
                <a:latin typeface="Arial" panose="020B0604020202020204" pitchFamily="34" charset="0"/>
                <a:ea typeface="微软雅黑" panose="020B0503020204020204" pitchFamily="34" charset="-122"/>
                <a:cs typeface="+mn-ea"/>
                <a:sym typeface="Arial" panose="020B0604020202020204" pitchFamily="34" charset="0"/>
              </a:rPr>
              <a:t>Dimension.</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有一类是“维度”。它有四个成员元素：</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a:t>zero dimensions for a point, one for a line, two for a plane, and three for a volume.</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t>有些英语介词仅能对四种维度中的一种进行图式化。</a:t>
            </a:r>
            <a:endParaRPr lang="en-US" altLang="zh-CN" sz="2000" dirty="0"/>
          </a:p>
          <a:p>
            <a:pPr marL="342900" indent="-342900">
              <a:lnSpc>
                <a:spcPct val="130000"/>
              </a:lnSpc>
              <a:buFont typeface="Arial" panose="020B0604020202020204" pitchFamily="34" charset="0"/>
              <a:buChar char="•"/>
            </a:pPr>
            <a:r>
              <a:rPr lang="zh-CN" altLang="en-US" sz="2000" dirty="0"/>
              <a:t>例如，介词</a:t>
            </a:r>
            <a:r>
              <a:rPr lang="en-US" altLang="zh-CN" sz="2000" dirty="0"/>
              <a:t>near</a:t>
            </a:r>
            <a:r>
              <a:rPr lang="zh-CN" altLang="en-US" sz="2000" dirty="0"/>
              <a:t>在</a:t>
            </a:r>
            <a:r>
              <a:rPr lang="en-US" altLang="zh-CN" sz="2000" dirty="0"/>
              <a:t>near the dot</a:t>
            </a:r>
            <a:r>
              <a:rPr lang="zh-CN" altLang="en-US" sz="2000" dirty="0"/>
              <a:t>中的图式要求</a:t>
            </a:r>
            <a:r>
              <a:rPr lang="en-US" altLang="zh-CN" sz="2000" dirty="0"/>
              <a:t>Ground</a:t>
            </a:r>
            <a:r>
              <a:rPr lang="zh-CN" altLang="en-US" sz="2000" dirty="0"/>
              <a:t>可以图式化为一个点；介词</a:t>
            </a:r>
            <a:r>
              <a:rPr lang="en-US" altLang="zh-CN" sz="2000" dirty="0"/>
              <a:t>along</a:t>
            </a:r>
            <a:r>
              <a:rPr lang="zh-CN" altLang="en-US" sz="2000" dirty="0"/>
              <a:t>，如在</a:t>
            </a:r>
            <a:r>
              <a:rPr lang="en-US" altLang="zh-CN" sz="2000" dirty="0"/>
              <a:t>along the trail</a:t>
            </a:r>
            <a:r>
              <a:rPr lang="zh-CN" altLang="en-US" sz="2000" dirty="0"/>
              <a:t>中，要求</a:t>
            </a:r>
            <a:r>
              <a:rPr lang="en-US" altLang="zh-CN" sz="2000" dirty="0"/>
              <a:t>Ground</a:t>
            </a:r>
            <a:r>
              <a:rPr lang="zh-CN" altLang="en-US" sz="2000" dirty="0"/>
              <a:t>是线性的；介词</a:t>
            </a:r>
            <a:r>
              <a:rPr lang="en-US" altLang="zh-CN" sz="2000" dirty="0"/>
              <a:t>over</a:t>
            </a:r>
            <a:r>
              <a:rPr lang="zh-CN" altLang="en-US" sz="2000" dirty="0"/>
              <a:t>在</a:t>
            </a:r>
            <a:r>
              <a:rPr lang="en-US" altLang="zh-CN" sz="2000" dirty="0"/>
              <a:t>tapestry over a wall</a:t>
            </a:r>
            <a:r>
              <a:rPr lang="zh-CN" altLang="en-US" sz="2000" dirty="0"/>
              <a:t>需要一个面状的</a:t>
            </a:r>
            <a:r>
              <a:rPr lang="en-US" altLang="zh-CN" sz="2000" dirty="0"/>
              <a:t>Ground</a:t>
            </a:r>
            <a:r>
              <a:rPr lang="zh-CN" altLang="en-US" sz="2000" dirty="0"/>
              <a:t>；</a:t>
            </a:r>
            <a:r>
              <a:rPr lang="en-US" altLang="zh-CN" sz="2000" dirty="0"/>
              <a:t>throughout</a:t>
            </a:r>
            <a:r>
              <a:rPr lang="zh-CN" altLang="en-US" sz="2000" dirty="0"/>
              <a:t>，如</a:t>
            </a:r>
            <a:r>
              <a:rPr lang="en-US" altLang="zh-CN" sz="2000" dirty="0"/>
              <a:t>cherries throughout the </a:t>
            </a:r>
            <a:r>
              <a:rPr lang="en-US" altLang="zh-CN" sz="2000" dirty="0" err="1"/>
              <a:t>jello</a:t>
            </a:r>
            <a:r>
              <a:rPr lang="zh-CN" altLang="en-US" sz="2000" dirty="0"/>
              <a:t>需要一个体的</a:t>
            </a:r>
            <a:r>
              <a:rPr lang="en-US" altLang="zh-CN" sz="2000" dirty="0"/>
              <a:t>Ground</a:t>
            </a:r>
          </a:p>
          <a:p>
            <a:pPr marL="342900" indent="-342900">
              <a:lnSpc>
                <a:spcPct val="130000"/>
              </a:lnSpc>
              <a:buFont typeface="Arial" panose="020B0604020202020204" pitchFamily="34" charset="0"/>
              <a:buChar char="•"/>
            </a:pPr>
            <a:r>
              <a:rPr lang="zh-CN" altLang="en-US" sz="2000" dirty="0"/>
              <a:t>值得注意的是，这四个维度中的每一个都可以单独在空间图式中发挥作用，因此这四个维度都必须包含在清单中。</a:t>
            </a:r>
            <a:endParaRPr lang="en-US" altLang="zh-CN" sz="2000" dirty="0"/>
          </a:p>
        </p:txBody>
      </p:sp>
    </p:spTree>
    <p:extLst>
      <p:ext uri="{BB962C8B-B14F-4D97-AF65-F5344CB8AC3E}">
        <p14:creationId xmlns:p14="http://schemas.microsoft.com/office/powerpoint/2010/main" val="197445509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2.2.2 </a:t>
            </a:r>
            <a:r>
              <a:rPr lang="zh-CN" altLang="en-US" dirty="0">
                <a:sym typeface="Arial" panose="020B0604020202020204" pitchFamily="34" charset="0"/>
              </a:rPr>
              <a:t>与单个场景组件相关的类别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05393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latin typeface="Arial" panose="020B0604020202020204" pitchFamily="34" charset="0"/>
                <a:ea typeface="微软雅黑" panose="020B0503020204020204" pitchFamily="34" charset="-122"/>
                <a:cs typeface="+mn-ea"/>
                <a:sym typeface="Arial" panose="020B0604020202020204" pitchFamily="34" charset="0"/>
              </a:rPr>
              <a:t>Number</a:t>
            </a:r>
          </a:p>
          <a:p>
            <a:pPr marL="342900" indent="-342900">
              <a:lnSpc>
                <a:spcPct val="130000"/>
              </a:lnSpc>
              <a:buFont typeface="Arial" panose="020B0604020202020204" pitchFamily="34" charset="0"/>
              <a:buChar char="•"/>
            </a:pPr>
            <a:r>
              <a:rPr lang="zh-CN" altLang="en-US" sz="2000" dirty="0"/>
              <a:t>第二类是“数”。它只有以下四个成员：</a:t>
            </a:r>
            <a:endParaRPr lang="en-US" altLang="zh-CN" sz="2000" dirty="0"/>
          </a:p>
          <a:p>
            <a:pPr marL="800100" lvl="1" indent="-342900">
              <a:lnSpc>
                <a:spcPct val="130000"/>
              </a:lnSpc>
              <a:buFont typeface="Wingdings" panose="05000000000000000000" pitchFamily="2" charset="2"/>
              <a:buChar char="n"/>
            </a:pPr>
            <a:r>
              <a:rPr lang="en-US" altLang="zh-CN" sz="2000" dirty="0"/>
              <a:t>one, two, several, and many</a:t>
            </a:r>
          </a:p>
          <a:p>
            <a:pPr marL="342900" indent="-342900">
              <a:lnSpc>
                <a:spcPct val="130000"/>
              </a:lnSpc>
              <a:buFont typeface="Arial" panose="020B0604020202020204" pitchFamily="34" charset="0"/>
              <a:buChar char="•"/>
            </a:pPr>
            <a:r>
              <a:rPr lang="zh-CN" altLang="en-US" sz="2000" dirty="0"/>
              <a:t>有些英语介词需要一个</a:t>
            </a:r>
            <a:r>
              <a:rPr lang="en-US" altLang="zh-CN" sz="2000" dirty="0"/>
              <a:t>number</a:t>
            </a:r>
            <a:r>
              <a:rPr lang="zh-CN" altLang="en-US" sz="2000" dirty="0"/>
              <a:t>限制的</a:t>
            </a:r>
            <a:r>
              <a:rPr lang="en-US" altLang="zh-CN" sz="2000" dirty="0"/>
              <a:t>Ground</a:t>
            </a:r>
          </a:p>
          <a:p>
            <a:pPr marL="342900" indent="-342900">
              <a:lnSpc>
                <a:spcPct val="130000"/>
              </a:lnSpc>
              <a:buFont typeface="Arial" panose="020B0604020202020204" pitchFamily="34" charset="0"/>
              <a:buChar char="•"/>
            </a:pPr>
            <a:r>
              <a:rPr lang="en-US" altLang="zh-CN" sz="2000" dirty="0"/>
              <a:t>The basketball lay near the boulder / between the boulders / among the boulders / amidst the cornstalks.</a:t>
            </a:r>
          </a:p>
          <a:p>
            <a:pPr marL="342900" indent="-342900">
              <a:lnSpc>
                <a:spcPct val="130000"/>
              </a:lnSpc>
              <a:buFont typeface="Arial" panose="020B0604020202020204" pitchFamily="34" charset="0"/>
              <a:buChar char="•"/>
            </a:pPr>
            <a:r>
              <a:rPr lang="zh-CN" altLang="en-US" sz="2000" dirty="0"/>
              <a:t>即，</a:t>
            </a:r>
            <a:r>
              <a:rPr lang="en-US" altLang="zh-CN" sz="2000" dirty="0"/>
              <a:t>near </a:t>
            </a:r>
            <a:r>
              <a:rPr lang="zh-CN" altLang="en-US" sz="2000" dirty="0"/>
              <a:t>仅需要一个</a:t>
            </a:r>
            <a:r>
              <a:rPr lang="en-US" altLang="zh-CN" sz="2000" dirty="0"/>
              <a:t>Ground, between</a:t>
            </a:r>
            <a:r>
              <a:rPr lang="zh-CN" altLang="en-US" sz="2000" dirty="0"/>
              <a:t>需要两个对象</a:t>
            </a:r>
            <a:r>
              <a:rPr lang="en-US" altLang="zh-CN" sz="2000" dirty="0"/>
              <a:t>, among</a:t>
            </a:r>
            <a:r>
              <a:rPr lang="zh-CN" altLang="en-US" sz="2000" dirty="0"/>
              <a:t>需要一些对象</a:t>
            </a:r>
            <a:r>
              <a:rPr lang="en-US" altLang="zh-CN" sz="2000" dirty="0"/>
              <a:t>, amidst</a:t>
            </a:r>
            <a:r>
              <a:rPr lang="zh-CN" altLang="en-US" sz="2000" dirty="0"/>
              <a:t>需要很多对象。</a:t>
            </a:r>
            <a:endParaRPr lang="en-US" altLang="zh-CN" sz="2000" dirty="0"/>
          </a:p>
          <a:p>
            <a:pPr marL="342900" indent="-342900">
              <a:lnSpc>
                <a:spcPct val="130000"/>
              </a:lnSpc>
              <a:buFont typeface="Arial" panose="020B0604020202020204" pitchFamily="34" charset="0"/>
              <a:buChar char="•"/>
            </a:pPr>
            <a:r>
              <a:rPr lang="en-US" altLang="zh-CN" sz="2000" dirty="0"/>
              <a:t>Number</a:t>
            </a:r>
            <a:r>
              <a:rPr lang="zh-CN" altLang="en-US" sz="2000" dirty="0"/>
              <a:t>的成员并不多。也就是说，世界各地语言中的封闭类空间模式很少会包含任何其他数字规范，例如“三”或“偶数”或“太多”。</a:t>
            </a:r>
            <a:endParaRPr lang="en-US" altLang="zh-CN" sz="2000" dirty="0"/>
          </a:p>
        </p:txBody>
      </p:sp>
    </p:spTree>
    <p:extLst>
      <p:ext uri="{BB962C8B-B14F-4D97-AF65-F5344CB8AC3E}">
        <p14:creationId xmlns:p14="http://schemas.microsoft.com/office/powerpoint/2010/main" val="394730369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2.2.2 </a:t>
            </a:r>
            <a:r>
              <a:rPr lang="zh-CN" altLang="en-US" dirty="0">
                <a:sym typeface="Arial" panose="020B0604020202020204" pitchFamily="34" charset="0"/>
              </a:rPr>
              <a:t>与单个场景组件相关的类别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5254259"/>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Motive State</a:t>
            </a:r>
          </a:p>
          <a:p>
            <a:pPr marL="342900" indent="-342900">
              <a:lnSpc>
                <a:spcPct val="130000"/>
              </a:lnSpc>
              <a:buFont typeface="Arial" panose="020B0604020202020204" pitchFamily="34" charset="0"/>
              <a:buChar char="•"/>
            </a:pPr>
            <a:r>
              <a:rPr lang="zh-CN" altLang="en-US" sz="2000" dirty="0"/>
              <a:t>第三类是“运动状态”。它只有两个成员：运动和静止。</a:t>
            </a:r>
            <a:endParaRPr lang="en-US" altLang="zh-CN" sz="2000" dirty="0"/>
          </a:p>
          <a:p>
            <a:pPr>
              <a:lnSpc>
                <a:spcPct val="130000"/>
              </a:lnSpc>
            </a:pPr>
            <a:endParaRPr lang="en-US" altLang="zh-CN" sz="2000" dirty="0"/>
          </a:p>
          <a:p>
            <a:pPr marL="342900" indent="-342900">
              <a:lnSpc>
                <a:spcPct val="130000"/>
              </a:lnSpc>
              <a:buFont typeface="Arial" panose="020B0604020202020204" pitchFamily="34" charset="0"/>
              <a:buChar char="•"/>
            </a:pPr>
            <a:r>
              <a:rPr lang="en-US" altLang="zh-CN" sz="2000" dirty="0"/>
              <a:t>	a. I stayed / *went at the library. </a:t>
            </a:r>
          </a:p>
          <a:p>
            <a:pPr>
              <a:lnSpc>
                <a:spcPct val="130000"/>
              </a:lnSpc>
            </a:pPr>
            <a:r>
              <a:rPr lang="en-US" altLang="zh-CN" sz="2000" dirty="0"/>
              <a:t>	b. I went / *stayed into the library.</a:t>
            </a:r>
          </a:p>
          <a:p>
            <a:pPr marL="342900" indent="-342900">
              <a:lnSpc>
                <a:spcPct val="130000"/>
              </a:lnSpc>
              <a:buFont typeface="Arial" panose="020B0604020202020204" pitchFamily="34" charset="0"/>
              <a:buChar char="•"/>
            </a:pPr>
            <a:r>
              <a:rPr lang="en-US" altLang="zh-CN" sz="2000" dirty="0"/>
              <a:t>at </a:t>
            </a:r>
            <a:r>
              <a:rPr lang="zh-CN" altLang="en-US" sz="2000" dirty="0"/>
              <a:t>需要一个静止的</a:t>
            </a:r>
            <a:r>
              <a:rPr lang="en-US" altLang="zh-CN" sz="2000" dirty="0"/>
              <a:t>Figure</a:t>
            </a:r>
            <a:r>
              <a:rPr lang="zh-CN" altLang="en-US" sz="2000" dirty="0"/>
              <a:t>，</a:t>
            </a:r>
            <a:r>
              <a:rPr lang="en-US" altLang="zh-CN" sz="2000" dirty="0"/>
              <a:t>into </a:t>
            </a:r>
            <a:r>
              <a:rPr lang="zh-CN" altLang="en-US" sz="2000" dirty="0"/>
              <a:t>需要一个运动的</a:t>
            </a:r>
            <a:r>
              <a:rPr lang="en-US" altLang="zh-CN" sz="2000" dirty="0"/>
              <a:t>Figure</a:t>
            </a:r>
          </a:p>
          <a:p>
            <a:pPr marL="342900" indent="-342900">
              <a:lnSpc>
                <a:spcPct val="130000"/>
              </a:lnSpc>
              <a:buFont typeface="Arial" panose="020B0604020202020204" pitchFamily="34" charset="0"/>
              <a:buChar char="•"/>
            </a:pPr>
            <a:endParaRPr lang="en-US" altLang="zh-CN" sz="2000" dirty="0"/>
          </a:p>
          <a:p>
            <a:pPr marL="342900" indent="-342900">
              <a:lnSpc>
                <a:spcPct val="130000"/>
              </a:lnSpc>
              <a:buFont typeface="Arial" panose="020B0604020202020204" pitchFamily="34" charset="0"/>
              <a:buChar char="•"/>
            </a:pPr>
            <a:r>
              <a:rPr lang="zh-CN" altLang="en-US" sz="2000" dirty="0"/>
              <a:t>其他的介词也有同样的区别，只是表示的是</a:t>
            </a:r>
            <a:r>
              <a:rPr lang="en-US" altLang="zh-CN" sz="2000" dirty="0"/>
              <a:t>Ground</a:t>
            </a:r>
            <a:r>
              <a:rPr lang="zh-CN" altLang="en-US" sz="2000" dirty="0"/>
              <a:t>的区别（与正在移动的</a:t>
            </a:r>
            <a:r>
              <a:rPr lang="en-US" altLang="zh-CN" sz="2000" dirty="0"/>
              <a:t>Figure</a:t>
            </a:r>
            <a:r>
              <a:rPr lang="zh-CN" altLang="en-US" sz="2000" dirty="0"/>
              <a:t>连用）</a:t>
            </a:r>
            <a:endParaRPr lang="en-US" altLang="zh-CN" sz="2000" dirty="0"/>
          </a:p>
          <a:p>
            <a:pPr marL="342900" indent="-342900">
              <a:lnSpc>
                <a:spcPct val="130000"/>
              </a:lnSpc>
              <a:buFont typeface="Arial" panose="020B0604020202020204" pitchFamily="34" charset="0"/>
              <a:buChar char="•"/>
            </a:pPr>
            <a:r>
              <a:rPr lang="en-US" altLang="zh-CN" sz="2000" dirty="0"/>
              <a:t>	a. The lion ran up to the deer. </a:t>
            </a:r>
          </a:p>
          <a:p>
            <a:pPr>
              <a:lnSpc>
                <a:spcPct val="130000"/>
              </a:lnSpc>
            </a:pPr>
            <a:r>
              <a:rPr lang="en-US" altLang="zh-CN" sz="2000" dirty="0"/>
              <a:t>	b. The lion ran after the deer.</a:t>
            </a:r>
          </a:p>
          <a:p>
            <a:pPr marL="342900" indent="-342900">
              <a:lnSpc>
                <a:spcPct val="130000"/>
              </a:lnSpc>
              <a:buFont typeface="Arial" panose="020B0604020202020204" pitchFamily="34" charset="0"/>
              <a:buChar char="•"/>
            </a:pPr>
            <a:r>
              <a:rPr lang="en-US" altLang="zh-CN" sz="2000" dirty="0"/>
              <a:t>up </a:t>
            </a:r>
            <a:r>
              <a:rPr lang="zh-CN" altLang="en-US" sz="2000" dirty="0"/>
              <a:t>需要一个静止的</a:t>
            </a:r>
            <a:r>
              <a:rPr lang="en-US" altLang="zh-CN" sz="2000" dirty="0"/>
              <a:t>Ground</a:t>
            </a:r>
            <a:r>
              <a:rPr lang="zh-CN" altLang="en-US" sz="2000" dirty="0"/>
              <a:t>，</a:t>
            </a:r>
            <a:r>
              <a:rPr lang="en-US" altLang="zh-CN" sz="2000" dirty="0"/>
              <a:t>after</a:t>
            </a:r>
            <a:r>
              <a:rPr lang="zh-CN" altLang="en-US" sz="2000" dirty="0"/>
              <a:t>需要一个运动的</a:t>
            </a:r>
            <a:r>
              <a:rPr lang="en-US" altLang="zh-CN" sz="2000" dirty="0"/>
              <a:t>Ground</a:t>
            </a:r>
          </a:p>
          <a:p>
            <a:pPr marL="342900" indent="-342900">
              <a:lnSpc>
                <a:spcPct val="130000"/>
              </a:lnSpc>
              <a:buFont typeface="Arial" panose="020B0604020202020204" pitchFamily="34" charset="0"/>
              <a:buChar char="•"/>
            </a:pPr>
            <a:r>
              <a:rPr lang="zh-CN" altLang="en-US" sz="2000" dirty="0"/>
              <a:t>运动状态仅区别静止和运动。没有空间模式能标记出额外的区别，例如以快速和慢速运动，或处于静止状态和保持固定状态。</a:t>
            </a:r>
            <a:endParaRPr lang="en-US" altLang="zh-CN" sz="2000" dirty="0"/>
          </a:p>
        </p:txBody>
      </p:sp>
    </p:spTree>
    <p:extLst>
      <p:ext uri="{BB962C8B-B14F-4D97-AF65-F5344CB8AC3E}">
        <p14:creationId xmlns:p14="http://schemas.microsoft.com/office/powerpoint/2010/main" val="288219190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2.2.2 </a:t>
            </a:r>
            <a:r>
              <a:rPr lang="zh-CN" altLang="en-US" dirty="0">
                <a:sym typeface="Arial" panose="020B0604020202020204" pitchFamily="34" charset="0"/>
              </a:rPr>
              <a:t>与单个场景组件相关的类别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5252143"/>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State of Boundedness</a:t>
            </a:r>
          </a:p>
          <a:p>
            <a:pPr marL="342900" indent="-342900">
              <a:lnSpc>
                <a:spcPct val="130000"/>
              </a:lnSpc>
              <a:buFont typeface="Arial" panose="020B0604020202020204" pitchFamily="34" charset="0"/>
              <a:buChar char="•"/>
            </a:pPr>
            <a:r>
              <a:rPr lang="zh-CN" altLang="en-US" sz="2000" dirty="0"/>
              <a:t>第四类是“有界状态”。它也只有两个成员：有界和无界。</a:t>
            </a:r>
            <a:endParaRPr lang="en-US" altLang="zh-CN" sz="2000" dirty="0"/>
          </a:p>
          <a:p>
            <a:pPr marL="342900" indent="-342900">
              <a:lnSpc>
                <a:spcPct val="130000"/>
              </a:lnSpc>
              <a:buFont typeface="Arial" panose="020B0604020202020204" pitchFamily="34" charset="0"/>
              <a:buChar char="•"/>
            </a:pPr>
            <a:endParaRPr lang="en-US" altLang="zh-CN" sz="2000" dirty="0"/>
          </a:p>
          <a:p>
            <a:pPr marL="342900" indent="-342900">
              <a:lnSpc>
                <a:spcPct val="130000"/>
              </a:lnSpc>
              <a:buFont typeface="Arial" panose="020B0604020202020204" pitchFamily="34" charset="0"/>
              <a:buChar char="•"/>
            </a:pPr>
            <a:r>
              <a:rPr lang="en-US" altLang="zh-CN" sz="2000" dirty="0"/>
              <a:t>	a. I walked along the pier for 10 minutes / *in 20 minutes. </a:t>
            </a:r>
          </a:p>
          <a:p>
            <a:pPr>
              <a:lnSpc>
                <a:spcPct val="130000"/>
              </a:lnSpc>
            </a:pPr>
            <a:r>
              <a:rPr lang="en-US" altLang="zh-CN" sz="2000" dirty="0"/>
              <a:t>	b. I walked the length of the pier in 20 Minutes / *for 10 minutes. </a:t>
            </a:r>
          </a:p>
          <a:p>
            <a:pPr marL="342900" indent="-342900">
              <a:lnSpc>
                <a:spcPct val="130000"/>
              </a:lnSpc>
              <a:buFont typeface="Arial" panose="020B0604020202020204" pitchFamily="34" charset="0"/>
              <a:buChar char="•"/>
            </a:pPr>
            <a:r>
              <a:rPr lang="zh-CN" altLang="en-US" sz="2000" dirty="0"/>
              <a:t>英语介词</a:t>
            </a:r>
            <a:r>
              <a:rPr lang="en-US" altLang="zh-CN" sz="2000" dirty="0"/>
              <a:t>along</a:t>
            </a:r>
            <a:r>
              <a:rPr lang="zh-CN" altLang="en-US" sz="2000" dirty="0"/>
              <a:t>要求一个移动</a:t>
            </a:r>
            <a:r>
              <a:rPr lang="en-US" altLang="zh-CN" sz="2000" dirty="0"/>
              <a:t>Figure</a:t>
            </a:r>
            <a:r>
              <a:rPr lang="zh-CN" altLang="en-US" sz="2000" dirty="0"/>
              <a:t>的路径是无界的，如它与</a:t>
            </a:r>
            <a:r>
              <a:rPr lang="en-US" altLang="zh-CN" sz="2000" dirty="0"/>
              <a:t>for</a:t>
            </a:r>
            <a:r>
              <a:rPr lang="zh-CN" altLang="en-US" sz="2000" dirty="0"/>
              <a:t>中的时间短语兼容，而不是</a:t>
            </a:r>
            <a:r>
              <a:rPr lang="en-US" altLang="zh-CN" sz="2000" dirty="0"/>
              <a:t>in</a:t>
            </a:r>
            <a:r>
              <a:rPr lang="zh-CN" altLang="en-US" sz="2000" dirty="0"/>
              <a:t>。但</a:t>
            </a:r>
            <a:r>
              <a:rPr lang="en-US" altLang="zh-CN" sz="2000" dirty="0"/>
              <a:t>the length of</a:t>
            </a:r>
            <a:r>
              <a:rPr lang="zh-CN" altLang="en-US" sz="2000" dirty="0"/>
              <a:t>的空间位置需要有一条有界路径。</a:t>
            </a:r>
            <a:endParaRPr lang="en-US" altLang="zh-CN" sz="2000" dirty="0"/>
          </a:p>
          <a:p>
            <a:pPr marL="342900" indent="-342900">
              <a:lnSpc>
                <a:spcPct val="130000"/>
              </a:lnSpc>
              <a:buFont typeface="Arial" panose="020B0604020202020204" pitchFamily="34" charset="0"/>
              <a:buChar char="•"/>
            </a:pPr>
            <a:endParaRPr lang="en-US" altLang="zh-CN" sz="2000" dirty="0"/>
          </a:p>
          <a:p>
            <a:pPr marL="342900" indent="-342900">
              <a:lnSpc>
                <a:spcPct val="130000"/>
              </a:lnSpc>
              <a:buFont typeface="Arial" panose="020B0604020202020204" pitchFamily="34" charset="0"/>
              <a:buChar char="•"/>
            </a:pPr>
            <a:r>
              <a:rPr lang="zh-CN" altLang="en-US" sz="2000" dirty="0"/>
              <a:t>事实上，英语中大多数</a:t>
            </a:r>
            <a:r>
              <a:rPr lang="en-US" altLang="zh-CN" sz="2000" dirty="0"/>
              <a:t>motion preposition</a:t>
            </a:r>
            <a:r>
              <a:rPr lang="zh-CN" altLang="en-US" sz="2000" dirty="0"/>
              <a:t>都有一个多义范围，包括无界义和有界义。因此，</a:t>
            </a:r>
            <a:r>
              <a:rPr lang="en-US" altLang="zh-CN" sz="2000" dirty="0"/>
              <a:t>c</a:t>
            </a:r>
            <a:r>
              <a:rPr lang="zh-CN" altLang="en-US" sz="2000" dirty="0"/>
              <a:t>中</a:t>
            </a:r>
            <a:r>
              <a:rPr lang="en-US" altLang="zh-CN" sz="2000" dirty="0"/>
              <a:t>through</a:t>
            </a:r>
            <a:r>
              <a:rPr lang="zh-CN" altLang="en-US" sz="2000" dirty="0"/>
              <a:t>是指穿越隧道长度的无边界部分。但在（</a:t>
            </a:r>
            <a:r>
              <a:rPr lang="en-US" altLang="zh-CN" sz="2000" dirty="0"/>
              <a:t>d</a:t>
            </a:r>
            <a:r>
              <a:rPr lang="zh-CN" altLang="en-US" sz="2000" dirty="0"/>
              <a:t>）中，它指的是遍历整个有界长度。</a:t>
            </a:r>
            <a:endParaRPr lang="en-US" altLang="zh-CN" sz="2000" dirty="0"/>
          </a:p>
          <a:p>
            <a:pPr>
              <a:lnSpc>
                <a:spcPct val="130000"/>
              </a:lnSpc>
            </a:pPr>
            <a:r>
              <a:rPr lang="en-US" altLang="zh-CN" sz="2000" dirty="0"/>
              <a:t>	c. I walked through the tunnel for 10 minutes. </a:t>
            </a:r>
          </a:p>
          <a:p>
            <a:pPr>
              <a:lnSpc>
                <a:spcPct val="130000"/>
              </a:lnSpc>
            </a:pPr>
            <a:r>
              <a:rPr lang="en-US" altLang="zh-CN" sz="2000" dirty="0"/>
              <a:t>	d. I walked through the tunnel in 10 minutes.</a:t>
            </a:r>
          </a:p>
        </p:txBody>
      </p:sp>
    </p:spTree>
    <p:extLst>
      <p:ext uri="{BB962C8B-B14F-4D97-AF65-F5344CB8AC3E}">
        <p14:creationId xmlns:p14="http://schemas.microsoft.com/office/powerpoint/2010/main" val="168211879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2.2.2 </a:t>
            </a:r>
            <a:r>
              <a:rPr lang="zh-CN" altLang="en-US" dirty="0">
                <a:sym typeface="Arial" panose="020B0604020202020204" pitchFamily="34" charset="0"/>
              </a:rPr>
              <a:t>与单个场景组件相关的类别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3653821"/>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Type of Geometry</a:t>
            </a:r>
          </a:p>
          <a:p>
            <a:pPr marL="342900" indent="-342900">
              <a:lnSpc>
                <a:spcPct val="130000"/>
              </a:lnSpc>
              <a:buFont typeface="Arial" panose="020B0604020202020204" pitchFamily="34" charset="0"/>
              <a:buChar char="•"/>
            </a:pPr>
            <a:r>
              <a:rPr lang="zh-CN" altLang="en-US" sz="2000" dirty="0"/>
              <a:t>第五类是“几何类型”，有两个成员：直线的和放射状的。放射状的又分为两种主要类型，</a:t>
            </a:r>
            <a:r>
              <a:rPr lang="en-US" altLang="zh-CN" sz="2000" dirty="0" err="1"/>
              <a:t>coradial</a:t>
            </a:r>
            <a:r>
              <a:rPr lang="zh-CN" altLang="en-US" sz="2000" dirty="0"/>
              <a:t>（运动沿着放射线）和</a:t>
            </a:r>
            <a:r>
              <a:rPr lang="en-US" altLang="zh-CN" sz="2000" dirty="0" err="1"/>
              <a:t>circumcentric</a:t>
            </a:r>
            <a:endParaRPr lang="en-US" altLang="zh-CN" sz="2000" dirty="0"/>
          </a:p>
          <a:p>
            <a:pPr marL="342900" indent="-342900">
              <a:lnSpc>
                <a:spcPct val="130000"/>
              </a:lnSpc>
              <a:buFont typeface="Arial" panose="020B0604020202020204" pitchFamily="34" charset="0"/>
              <a:buChar char="•"/>
            </a:pPr>
            <a:endParaRPr lang="en-US" altLang="zh-CN" sz="2000" dirty="0"/>
          </a:p>
          <a:p>
            <a:pPr marL="342900" indent="-342900">
              <a:lnSpc>
                <a:spcPct val="130000"/>
              </a:lnSpc>
              <a:buFont typeface="Arial" panose="020B0604020202020204" pitchFamily="34" charset="0"/>
              <a:buChar char="•"/>
            </a:pPr>
            <a:r>
              <a:rPr lang="en-US" altLang="zh-CN" sz="2000" dirty="0"/>
              <a:t>	a. The boat drifted further and further away from the island. </a:t>
            </a:r>
          </a:p>
          <a:p>
            <a:pPr>
              <a:lnSpc>
                <a:spcPct val="130000"/>
              </a:lnSpc>
            </a:pPr>
            <a:r>
              <a:rPr lang="en-US" altLang="zh-CN" sz="2000" dirty="0"/>
              <a:t>	b. The boat drifted further and further out from the island.</a:t>
            </a:r>
          </a:p>
          <a:p>
            <a:pPr marL="342900" indent="-342900">
              <a:lnSpc>
                <a:spcPct val="130000"/>
              </a:lnSpc>
              <a:buFont typeface="Arial" panose="020B0604020202020204" pitchFamily="34" charset="0"/>
              <a:buChar char="•"/>
            </a:pPr>
            <a:r>
              <a:rPr lang="en-US" altLang="zh-CN" sz="2000" dirty="0"/>
              <a:t>a</a:t>
            </a:r>
            <a:r>
              <a:rPr lang="zh-CN" altLang="en-US" sz="2000" dirty="0"/>
              <a:t>中的</a:t>
            </a:r>
            <a:r>
              <a:rPr lang="en-US" altLang="zh-CN" sz="2000" dirty="0"/>
              <a:t>away</a:t>
            </a:r>
            <a:r>
              <a:rPr lang="zh-CN" altLang="en-US" sz="2000" dirty="0"/>
              <a:t>倾向于暗示一个直线参照系，在这个参照系中，人们可以想象船沿着航道向右移动，岛在左边（就像沿着笛卡尔网格的</a:t>
            </a:r>
            <a:r>
              <a:rPr lang="en-US" altLang="zh-CN" sz="2000" dirty="0"/>
              <a:t>x</a:t>
            </a:r>
            <a:r>
              <a:rPr lang="zh-CN" altLang="en-US" sz="2000" dirty="0"/>
              <a:t>轴）；而</a:t>
            </a:r>
            <a:r>
              <a:rPr lang="en-US" altLang="zh-CN" sz="2000" dirty="0"/>
              <a:t>out</a:t>
            </a:r>
            <a:r>
              <a:rPr lang="zh-CN" altLang="en-US" sz="2000" dirty="0"/>
              <a:t>倾向于提出一个径向参考框架，船从一个中心点沿着一个圆的半径移动。</a:t>
            </a:r>
            <a:endParaRPr lang="en-US" altLang="zh-CN" sz="2000" dirty="0"/>
          </a:p>
        </p:txBody>
      </p:sp>
    </p:spTree>
    <p:extLst>
      <p:ext uri="{BB962C8B-B14F-4D97-AF65-F5344CB8AC3E}">
        <p14:creationId xmlns:p14="http://schemas.microsoft.com/office/powerpoint/2010/main" val="250586428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2.2.2 </a:t>
            </a:r>
            <a:r>
              <a:rPr lang="zh-CN" altLang="en-US" dirty="0">
                <a:sym typeface="Arial" panose="020B0604020202020204" pitchFamily="34" charset="0"/>
              </a:rPr>
              <a:t>与单个场景组件相关的类别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5254259"/>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State of Consolidation</a:t>
            </a:r>
          </a:p>
          <a:p>
            <a:pPr marL="342900" indent="-342900">
              <a:lnSpc>
                <a:spcPct val="130000"/>
              </a:lnSpc>
              <a:buFont typeface="Arial" panose="020B0604020202020204" pitchFamily="34" charset="0"/>
              <a:buChar char="•"/>
            </a:pPr>
            <a:r>
              <a:rPr lang="zh-CN" altLang="en-US" sz="2000" dirty="0"/>
              <a:t>第六类是“固结状态”，有两个成员：紧凑型和分散型。</a:t>
            </a:r>
            <a:endParaRPr lang="en-US" altLang="zh-CN" sz="2000" dirty="0"/>
          </a:p>
          <a:p>
            <a:pPr marL="342900" indent="-342900">
              <a:lnSpc>
                <a:spcPct val="130000"/>
              </a:lnSpc>
              <a:buFont typeface="Arial" panose="020B0604020202020204" pitchFamily="34" charset="0"/>
              <a:buChar char="•"/>
            </a:pPr>
            <a:r>
              <a:rPr lang="zh-CN" altLang="en-US" sz="2000" dirty="0"/>
              <a:t>紧凑型表示区域具有相对较小的范围，并且通常表示该区域是有界的，且说话人对该区域的测量是相对精确的。分散型表示区域具有相对较大的范围，并且通常表示区域是无界的，且说话人对该区域的测量是相对模糊的。</a:t>
            </a:r>
            <a:endParaRPr lang="en-US" altLang="zh-CN" sz="2000" dirty="0"/>
          </a:p>
          <a:p>
            <a:pPr marL="342900" indent="-342900">
              <a:lnSpc>
                <a:spcPct val="130000"/>
              </a:lnSpc>
              <a:buFont typeface="Arial" panose="020B0604020202020204" pitchFamily="34" charset="0"/>
              <a:buChar char="•"/>
            </a:pPr>
            <a:r>
              <a:rPr lang="zh-CN" altLang="en-US" sz="2000" dirty="0"/>
              <a:t>两个成员的概念往往有进一步的联系，即物体在一个区域内的具体位置分别是相对确定的或不确定的。</a:t>
            </a:r>
            <a:endParaRPr lang="en-US" altLang="zh-CN" sz="2000" dirty="0"/>
          </a:p>
          <a:p>
            <a:pPr marL="342900" indent="-342900">
              <a:lnSpc>
                <a:spcPct val="130000"/>
              </a:lnSpc>
              <a:buFont typeface="Arial" panose="020B0604020202020204" pitchFamily="34" charset="0"/>
              <a:buChar char="•"/>
            </a:pPr>
            <a:endParaRPr lang="en-US" altLang="zh-CN" sz="2000" dirty="0"/>
          </a:p>
          <a:p>
            <a:pPr marL="342900" indent="-342900">
              <a:lnSpc>
                <a:spcPct val="130000"/>
              </a:lnSpc>
              <a:buFont typeface="Arial" panose="020B0604020202020204" pitchFamily="34" charset="0"/>
              <a:buChar char="•"/>
            </a:pPr>
            <a:r>
              <a:rPr lang="en-US" altLang="zh-CN" sz="2000" dirty="0"/>
              <a:t>	a. The other hiker will be waiting for you at the landmark. </a:t>
            </a:r>
          </a:p>
          <a:p>
            <a:pPr>
              <a:lnSpc>
                <a:spcPct val="130000"/>
              </a:lnSpc>
            </a:pPr>
            <a:r>
              <a:rPr lang="en-US" altLang="zh-CN" sz="2000" dirty="0"/>
              <a:t>	b. The other hiker will be waiting for you around the landmark.</a:t>
            </a:r>
          </a:p>
          <a:p>
            <a:pPr marL="342900" indent="-342900">
              <a:lnSpc>
                <a:spcPct val="130000"/>
              </a:lnSpc>
              <a:buFont typeface="Arial" panose="020B0604020202020204" pitchFamily="34" charset="0"/>
              <a:buChar char="•"/>
            </a:pPr>
            <a:r>
              <a:rPr lang="zh-CN" altLang="en-US" sz="2000" dirty="0"/>
              <a:t>英语介词</a:t>
            </a:r>
            <a:r>
              <a:rPr lang="en-US" altLang="zh-CN" sz="2000" dirty="0"/>
              <a:t>at</a:t>
            </a:r>
            <a:r>
              <a:rPr lang="zh-CN" altLang="en-US" sz="2000" dirty="0"/>
              <a:t>表示围绕</a:t>
            </a:r>
            <a:r>
              <a:rPr lang="en-US" altLang="zh-CN" sz="2000" dirty="0"/>
              <a:t>Ground</a:t>
            </a:r>
            <a:r>
              <a:rPr lang="zh-CN" altLang="en-US" sz="2000" dirty="0"/>
              <a:t>的相对紧凑的二维区域，因此可以确定地找到。相比之下，介词</a:t>
            </a:r>
            <a:r>
              <a:rPr lang="en-US" altLang="zh-CN" sz="2000" dirty="0"/>
              <a:t>around</a:t>
            </a:r>
            <a:r>
              <a:rPr lang="zh-CN" altLang="en-US" sz="2000" dirty="0"/>
              <a:t>表示该区域相对分散，因此</a:t>
            </a:r>
            <a:r>
              <a:rPr lang="en-US" altLang="zh-CN" sz="2000" dirty="0"/>
              <a:t>Figure</a:t>
            </a:r>
            <a:r>
              <a:rPr lang="zh-CN" altLang="en-US" sz="2000" dirty="0"/>
              <a:t>在其中的具体位置相对不确定。</a:t>
            </a:r>
            <a:endParaRPr lang="en-US" altLang="zh-CN" sz="2000" dirty="0"/>
          </a:p>
          <a:p>
            <a:pPr marL="342900" indent="-342900">
              <a:lnSpc>
                <a:spcPct val="130000"/>
              </a:lnSpc>
              <a:buFont typeface="Arial" panose="020B0604020202020204" pitchFamily="34" charset="0"/>
              <a:buChar char="•"/>
            </a:pPr>
            <a:r>
              <a:rPr lang="zh-CN" altLang="en-US" sz="2000" dirty="0"/>
              <a:t>因此，</a:t>
            </a:r>
            <a:r>
              <a:rPr lang="en-US" altLang="zh-CN" sz="2000" dirty="0"/>
              <a:t>somewhere</a:t>
            </a:r>
            <a:r>
              <a:rPr lang="zh-CN" altLang="en-US" sz="2000" dirty="0"/>
              <a:t>可以加在</a:t>
            </a:r>
            <a:r>
              <a:rPr lang="en-US" altLang="zh-CN" sz="2000" dirty="0"/>
              <a:t>at</a:t>
            </a:r>
            <a:r>
              <a:rPr lang="zh-CN" altLang="en-US" sz="2000" dirty="0"/>
              <a:t>之前，但不能加在</a:t>
            </a:r>
            <a:r>
              <a:rPr lang="en-US" altLang="zh-CN" sz="2000" dirty="0"/>
              <a:t>around</a:t>
            </a:r>
            <a:r>
              <a:rPr lang="zh-CN" altLang="en-US" sz="2000" dirty="0"/>
              <a:t>之前。</a:t>
            </a:r>
            <a:endParaRPr lang="en-US" altLang="zh-CN" sz="2000" dirty="0"/>
          </a:p>
        </p:txBody>
      </p:sp>
    </p:spTree>
    <p:extLst>
      <p:ext uri="{BB962C8B-B14F-4D97-AF65-F5344CB8AC3E}">
        <p14:creationId xmlns:p14="http://schemas.microsoft.com/office/powerpoint/2010/main" val="79169563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2.2.3 </a:t>
            </a:r>
            <a:r>
              <a:rPr lang="zh-CN" altLang="en-US" dirty="0">
                <a:sym typeface="Arial" panose="020B0604020202020204" pitchFamily="34" charset="0"/>
              </a:rPr>
              <a:t>与两个场景组件关系有关的类别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3253711"/>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Relative Orientation</a:t>
            </a:r>
          </a:p>
          <a:p>
            <a:pPr marL="342900" indent="-342900">
              <a:lnSpc>
                <a:spcPct val="130000"/>
              </a:lnSpc>
              <a:buFont typeface="Arial" panose="020B0604020202020204" pitchFamily="34" charset="0"/>
              <a:buChar char="•"/>
            </a:pPr>
            <a:r>
              <a:rPr lang="zh-CN" altLang="en-US" sz="2000" dirty="0"/>
              <a:t>第一类是“相对定向”，即两条线、两个平面或一条线和一个平面之间的角度。这一类有</a:t>
            </a:r>
            <a:r>
              <a:rPr lang="en-US" altLang="zh-CN" sz="2000" dirty="0"/>
              <a:t>2-3</a:t>
            </a:r>
            <a:r>
              <a:rPr lang="zh-CN" altLang="en-US" sz="2000" dirty="0"/>
              <a:t>个成员，（大致）平行，（大致）垂直和倾斜（</a:t>
            </a:r>
            <a:r>
              <a:rPr lang="en-US" altLang="zh-CN" sz="2000" dirty="0"/>
              <a:t>perhaps</a:t>
            </a:r>
            <a:r>
              <a:rPr lang="zh-CN" altLang="en-US" sz="2000" dirty="0"/>
              <a:t>）</a:t>
            </a:r>
            <a:endParaRPr lang="en-US" altLang="zh-CN" sz="2000" dirty="0"/>
          </a:p>
          <a:p>
            <a:pPr marL="342900" indent="-342900">
              <a:lnSpc>
                <a:spcPct val="130000"/>
              </a:lnSpc>
              <a:buFont typeface="Arial" panose="020B0604020202020204" pitchFamily="34" charset="0"/>
              <a:buChar char="•"/>
            </a:pPr>
            <a:endParaRPr lang="en-US" altLang="zh-CN" sz="2000" dirty="0"/>
          </a:p>
          <a:p>
            <a:pPr marL="342900" indent="-342900">
              <a:lnSpc>
                <a:spcPct val="130000"/>
              </a:lnSpc>
              <a:buFont typeface="Arial" panose="020B0604020202020204" pitchFamily="34" charset="0"/>
              <a:buChar char="•"/>
            </a:pPr>
            <a:r>
              <a:rPr lang="en-US" altLang="zh-CN" sz="2000" dirty="0"/>
              <a:t>	a. The caterpillar crawled along / across the crack in the sidewalk. </a:t>
            </a:r>
          </a:p>
          <a:p>
            <a:pPr>
              <a:lnSpc>
                <a:spcPct val="130000"/>
              </a:lnSpc>
            </a:pPr>
            <a:r>
              <a:rPr lang="en-US" altLang="zh-CN" sz="2000" dirty="0"/>
              <a:t>	b. A secondary pipe branches out / off from the main sewer line.</a:t>
            </a:r>
          </a:p>
          <a:p>
            <a:pPr marL="342900" indent="-342900">
              <a:lnSpc>
                <a:spcPct val="130000"/>
              </a:lnSpc>
              <a:buFont typeface="Arial" panose="020B0604020202020204" pitchFamily="34" charset="0"/>
              <a:buChar char="•"/>
            </a:pPr>
            <a:r>
              <a:rPr lang="en-US" altLang="zh-CN" sz="2000" dirty="0"/>
              <a:t>a</a:t>
            </a:r>
            <a:r>
              <a:rPr lang="zh-CN" altLang="en-US" sz="2000" dirty="0"/>
              <a:t>中的</a:t>
            </a:r>
            <a:r>
              <a:rPr lang="en-US" altLang="zh-CN" sz="2000" dirty="0"/>
              <a:t>Figure</a:t>
            </a:r>
            <a:r>
              <a:rPr lang="zh-CN" altLang="en-US" sz="2000" dirty="0"/>
              <a:t>（毛毛虫）的线性路径，用</a:t>
            </a:r>
            <a:r>
              <a:rPr lang="en-US" altLang="zh-CN" sz="2000" dirty="0"/>
              <a:t>across</a:t>
            </a:r>
            <a:r>
              <a:rPr lang="zh-CN" altLang="en-US" sz="2000" dirty="0"/>
              <a:t>表示为平行于线性</a:t>
            </a:r>
            <a:r>
              <a:rPr lang="en-US" altLang="zh-CN" sz="2000" dirty="0"/>
              <a:t>Ground</a:t>
            </a:r>
            <a:r>
              <a:rPr lang="zh-CN" altLang="en-US" sz="2000" dirty="0"/>
              <a:t>（裂纹），用</a:t>
            </a:r>
            <a:r>
              <a:rPr lang="en-US" altLang="zh-CN" sz="2000" dirty="0"/>
              <a:t>along</a:t>
            </a:r>
            <a:r>
              <a:rPr lang="zh-CN" altLang="en-US" sz="2000" dirty="0"/>
              <a:t>表示垂直于线性</a:t>
            </a:r>
            <a:r>
              <a:rPr lang="en-US" altLang="zh-CN" sz="2000" dirty="0"/>
              <a:t>Ground</a:t>
            </a:r>
            <a:r>
              <a:rPr lang="zh-CN" altLang="en-US" sz="2000" dirty="0"/>
              <a:t>。</a:t>
            </a:r>
            <a:r>
              <a:rPr lang="en-US" altLang="zh-CN" sz="2000" dirty="0"/>
              <a:t>out</a:t>
            </a:r>
            <a:r>
              <a:rPr lang="zh-CN" altLang="en-US" sz="2000" dirty="0"/>
              <a:t>与</a:t>
            </a:r>
            <a:r>
              <a:rPr lang="en-US" altLang="zh-CN" sz="2000" dirty="0"/>
              <a:t>off</a:t>
            </a:r>
            <a:r>
              <a:rPr lang="zh-CN" altLang="en-US" sz="2000" dirty="0"/>
              <a:t>形成了对比，分别描绘了更垂直和更倾斜的角度。</a:t>
            </a:r>
            <a:endParaRPr lang="en-US" altLang="zh-CN" sz="2000" dirty="0"/>
          </a:p>
        </p:txBody>
      </p:sp>
    </p:spTree>
    <p:extLst>
      <p:ext uri="{BB962C8B-B14F-4D97-AF65-F5344CB8AC3E}">
        <p14:creationId xmlns:p14="http://schemas.microsoft.com/office/powerpoint/2010/main" val="16552436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2.2.3 </a:t>
            </a:r>
            <a:r>
              <a:rPr lang="zh-CN" altLang="en-US" dirty="0">
                <a:sym typeface="Arial" panose="020B0604020202020204" pitchFamily="34" charset="0"/>
              </a:rPr>
              <a:t>与两个场景组件关系有关的类别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5252143"/>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Degree of Remove</a:t>
            </a:r>
          </a:p>
          <a:p>
            <a:pPr marL="342900" indent="-342900">
              <a:lnSpc>
                <a:spcPct val="130000"/>
              </a:lnSpc>
              <a:buFont typeface="Arial" panose="020B0604020202020204" pitchFamily="34" charset="0"/>
              <a:buChar char="•"/>
            </a:pPr>
            <a:r>
              <a:rPr lang="zh-CN" altLang="en-US" sz="2000" dirty="0"/>
              <a:t>第二类是“距离”，这个类别有</a:t>
            </a:r>
            <a:r>
              <a:rPr lang="en-US" altLang="zh-CN" sz="2000" dirty="0"/>
              <a:t>4-5</a:t>
            </a:r>
            <a:r>
              <a:rPr lang="zh-CN" altLang="en-US" sz="2000" dirty="0"/>
              <a:t>个成员。重合、邻接（在组成部分之间有接触）、近端、远端和中间</a:t>
            </a:r>
            <a:r>
              <a:rPr lang="en-US" altLang="zh-CN" sz="2000" dirty="0"/>
              <a:t>medial</a:t>
            </a:r>
            <a:r>
              <a:rPr lang="zh-CN" altLang="en-US" sz="2000" dirty="0"/>
              <a:t>（</a:t>
            </a:r>
            <a:r>
              <a:rPr lang="en-US" altLang="zh-CN" sz="2000" dirty="0"/>
              <a:t>perhaps</a:t>
            </a:r>
            <a:r>
              <a:rPr lang="zh-CN" altLang="en-US" sz="2000" dirty="0"/>
              <a:t>）</a:t>
            </a:r>
            <a:endParaRPr lang="en-US" altLang="zh-CN" sz="2000" dirty="0"/>
          </a:p>
          <a:p>
            <a:pPr marL="342900" indent="-342900">
              <a:lnSpc>
                <a:spcPct val="130000"/>
              </a:lnSpc>
              <a:buFont typeface="Arial" panose="020B0604020202020204" pitchFamily="34" charset="0"/>
              <a:buChar char="•"/>
            </a:pPr>
            <a:endParaRPr lang="en-US" altLang="zh-CN" sz="2000" dirty="0"/>
          </a:p>
          <a:p>
            <a:pPr marL="342900" indent="-342900">
              <a:lnSpc>
                <a:spcPct val="130000"/>
              </a:lnSpc>
              <a:buFont typeface="Arial" panose="020B0604020202020204" pitchFamily="34" charset="0"/>
              <a:buChar char="•"/>
            </a:pPr>
            <a:r>
              <a:rPr lang="en-US" altLang="zh-CN" sz="2000" dirty="0"/>
              <a:t>	a. The carousel is in the front of the fairground. </a:t>
            </a:r>
          </a:p>
          <a:p>
            <a:pPr>
              <a:lnSpc>
                <a:spcPct val="130000"/>
              </a:lnSpc>
            </a:pPr>
            <a:r>
              <a:rPr lang="en-US" altLang="zh-CN" sz="2000" dirty="0"/>
              <a:t>             b. The carousel is in front of the fairground.</a:t>
            </a:r>
            <a:r>
              <a:rPr lang="zh-CN" altLang="en-US" sz="2000" dirty="0"/>
              <a:t>（旋转木马现在位于游乐场外，靠近它，但不接触它。）</a:t>
            </a:r>
            <a:endParaRPr lang="en-US" altLang="zh-CN" sz="2000" dirty="0"/>
          </a:p>
          <a:p>
            <a:pPr>
              <a:lnSpc>
                <a:spcPct val="130000"/>
              </a:lnSpc>
            </a:pPr>
            <a:endParaRPr lang="en-US" altLang="zh-CN" sz="2000" dirty="0"/>
          </a:p>
          <a:p>
            <a:pPr marL="342900" indent="-342900">
              <a:lnSpc>
                <a:spcPct val="130000"/>
              </a:lnSpc>
              <a:buFont typeface="Arial" panose="020B0604020202020204" pitchFamily="34" charset="0"/>
              <a:buChar char="•"/>
            </a:pPr>
            <a:r>
              <a:rPr lang="zh-CN" altLang="en-US" sz="2000" dirty="0"/>
              <a:t>近端和远端之间的区别可以通过</a:t>
            </a:r>
            <a:r>
              <a:rPr lang="en-US" altLang="zh-CN" sz="2000" dirty="0"/>
              <a:t>in front of </a:t>
            </a:r>
            <a:r>
              <a:rPr lang="zh-CN" altLang="en-US" sz="2000" dirty="0"/>
              <a:t>只能表示近端来进行区分。如：</a:t>
            </a:r>
            <a:endParaRPr lang="en-US" altLang="zh-CN" sz="2000" dirty="0"/>
          </a:p>
          <a:p>
            <a:pPr>
              <a:lnSpc>
                <a:spcPct val="130000"/>
              </a:lnSpc>
            </a:pPr>
            <a:r>
              <a:rPr lang="en-US" altLang="zh-CN" sz="2000" dirty="0"/>
              <a:t>	a. The carousel is twenty feet in front of the fairground. </a:t>
            </a:r>
          </a:p>
          <a:p>
            <a:pPr>
              <a:lnSpc>
                <a:spcPct val="130000"/>
              </a:lnSpc>
            </a:pPr>
            <a:r>
              <a:rPr lang="en-US" altLang="zh-CN" sz="2000" dirty="0"/>
              <a:t>	b. *The carousel is twenty miles in front of the fairground. </a:t>
            </a:r>
          </a:p>
          <a:p>
            <a:pPr>
              <a:lnSpc>
                <a:spcPct val="130000"/>
              </a:lnSpc>
            </a:pPr>
            <a:r>
              <a:rPr lang="en-US" altLang="zh-CN" sz="2000" dirty="0"/>
              <a:t>	c. The hawk is one foot / one mile above the table.</a:t>
            </a:r>
          </a:p>
          <a:p>
            <a:pPr>
              <a:lnSpc>
                <a:spcPct val="130000"/>
              </a:lnSpc>
            </a:pPr>
            <a:r>
              <a:rPr lang="zh-CN" altLang="en-US" sz="2000" dirty="0"/>
              <a:t>而</a:t>
            </a:r>
            <a:r>
              <a:rPr lang="en-US" altLang="zh-CN" sz="2000" dirty="0"/>
              <a:t>above</a:t>
            </a:r>
            <a:r>
              <a:rPr lang="zh-CN" altLang="en-US" sz="2000" dirty="0"/>
              <a:t>可以同时表示近端和远端，不需要作区分。</a:t>
            </a:r>
            <a:endParaRPr lang="en-US" altLang="zh-CN" sz="2000" dirty="0"/>
          </a:p>
        </p:txBody>
      </p:sp>
    </p:spTree>
    <p:extLst>
      <p:ext uri="{BB962C8B-B14F-4D97-AF65-F5344CB8AC3E}">
        <p14:creationId xmlns:p14="http://schemas.microsoft.com/office/powerpoint/2010/main" val="382135194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2.2.3 </a:t>
            </a:r>
            <a:r>
              <a:rPr lang="zh-CN" altLang="en-US" dirty="0">
                <a:sym typeface="Arial" panose="020B0604020202020204" pitchFamily="34" charset="0"/>
              </a:rPr>
              <a:t>与两个场景组件关系有关的类别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1924"/>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t>邻接性和近邻性的区别主要表现在介词</a:t>
            </a:r>
            <a:r>
              <a:rPr lang="en-US" altLang="zh-CN" sz="2000" dirty="0"/>
              <a:t>on</a:t>
            </a:r>
            <a:r>
              <a:rPr lang="zh-CN" altLang="en-US" sz="2000" dirty="0"/>
              <a:t>和</a:t>
            </a:r>
            <a:r>
              <a:rPr lang="en-US" altLang="zh-CN" sz="2000" dirty="0"/>
              <a:t>over</a:t>
            </a:r>
            <a:r>
              <a:rPr lang="zh-CN" altLang="en-US" sz="2000" dirty="0"/>
              <a:t>的意义区别上。因此，</a:t>
            </a:r>
            <a:r>
              <a:rPr lang="en-US" altLang="zh-CN" sz="2000" dirty="0"/>
              <a:t>on</a:t>
            </a:r>
            <a:r>
              <a:rPr lang="zh-CN" altLang="en-US" sz="2000" dirty="0"/>
              <a:t>要求</a:t>
            </a:r>
            <a:r>
              <a:rPr lang="en-US" altLang="zh-CN" sz="2000" dirty="0"/>
              <a:t>F</a:t>
            </a:r>
            <a:r>
              <a:rPr lang="zh-CN" altLang="en-US" sz="2000" dirty="0"/>
              <a:t>与</a:t>
            </a:r>
            <a:r>
              <a:rPr lang="en-US" altLang="zh-CN" sz="2000" dirty="0"/>
              <a:t>G</a:t>
            </a:r>
            <a:r>
              <a:rPr lang="zh-CN" altLang="en-US" sz="2000" dirty="0"/>
              <a:t>相邻接触，而</a:t>
            </a:r>
            <a:r>
              <a:rPr lang="en-US" altLang="zh-CN" sz="2000" dirty="0"/>
              <a:t>over</a:t>
            </a:r>
            <a:r>
              <a:rPr lang="zh-CN" altLang="en-US" sz="2000" dirty="0"/>
              <a:t>要求</a:t>
            </a:r>
            <a:r>
              <a:rPr lang="en-US" altLang="zh-CN" sz="2000" dirty="0"/>
              <a:t>F</a:t>
            </a:r>
            <a:r>
              <a:rPr lang="zh-CN" altLang="en-US" sz="2000" dirty="0"/>
              <a:t>实际上不与</a:t>
            </a:r>
            <a:r>
              <a:rPr lang="en-US" altLang="zh-CN" sz="2000" dirty="0"/>
              <a:t>G</a:t>
            </a:r>
            <a:r>
              <a:rPr lang="zh-CN" altLang="en-US" sz="2000" dirty="0"/>
              <a:t>接触，而是靠近</a:t>
            </a:r>
            <a:r>
              <a:rPr lang="en-US" altLang="zh-CN" sz="2000" dirty="0"/>
              <a:t>G</a:t>
            </a:r>
            <a:r>
              <a:rPr lang="zh-CN" altLang="en-US" sz="2000" dirty="0"/>
              <a:t>。</a:t>
            </a:r>
            <a:endParaRPr lang="en-US" altLang="zh-CN" sz="2000" dirty="0"/>
          </a:p>
          <a:p>
            <a:pPr>
              <a:lnSpc>
                <a:spcPct val="130000"/>
              </a:lnSpc>
            </a:pPr>
            <a:r>
              <a:rPr lang="en-US" altLang="zh-CN" sz="2000" dirty="0"/>
              <a:t>	a. The fly is on the table. </a:t>
            </a:r>
          </a:p>
          <a:p>
            <a:pPr>
              <a:lnSpc>
                <a:spcPct val="130000"/>
              </a:lnSpc>
            </a:pPr>
            <a:r>
              <a:rPr lang="en-US" altLang="zh-CN" sz="2000" dirty="0"/>
              <a:t>	b. The fly is over the table.</a:t>
            </a:r>
          </a:p>
          <a:p>
            <a:pPr>
              <a:lnSpc>
                <a:spcPct val="130000"/>
              </a:lnSpc>
            </a:pPr>
            <a:endParaRPr lang="en-US" altLang="zh-CN" sz="2000" dirty="0"/>
          </a:p>
          <a:p>
            <a:pPr marL="342900" indent="-342900">
              <a:lnSpc>
                <a:spcPct val="130000"/>
              </a:lnSpc>
              <a:buFont typeface="Arial" panose="020B0604020202020204" pitchFamily="34" charset="0"/>
              <a:buChar char="•"/>
            </a:pPr>
            <a:r>
              <a:rPr lang="zh-CN" altLang="en-US" sz="2000" dirty="0"/>
              <a:t>需要第五类</a:t>
            </a:r>
            <a:r>
              <a:rPr lang="en-US" altLang="zh-CN" sz="2000" dirty="0"/>
              <a:t>medial degree of remove</a:t>
            </a:r>
            <a:r>
              <a:rPr lang="zh-CN" altLang="en-US" sz="2000" dirty="0"/>
              <a:t>，即近端和远端之间的中间部分，可能来自在指示副词或指示词中有“这里</a:t>
            </a:r>
            <a:r>
              <a:rPr lang="en-US" altLang="zh-CN" sz="2000" dirty="0"/>
              <a:t>/</a:t>
            </a:r>
            <a:r>
              <a:rPr lang="zh-CN" altLang="en-US" sz="2000" dirty="0"/>
              <a:t>那里</a:t>
            </a:r>
            <a:r>
              <a:rPr lang="en-US" altLang="zh-CN" sz="2000" dirty="0"/>
              <a:t>/</a:t>
            </a:r>
            <a:r>
              <a:rPr lang="zh-CN" altLang="en-US" sz="2000" dirty="0"/>
              <a:t>那边”区别的语言。</a:t>
            </a:r>
            <a:endParaRPr lang="en-US" altLang="zh-CN" sz="2000" dirty="0"/>
          </a:p>
          <a:p>
            <a:pPr marL="342900" indent="-342900">
              <a:lnSpc>
                <a:spcPct val="130000"/>
              </a:lnSpc>
              <a:buFont typeface="Arial" panose="020B0604020202020204" pitchFamily="34" charset="0"/>
              <a:buChar char="•"/>
            </a:pPr>
            <a:r>
              <a:rPr lang="zh-CN" altLang="en-US" sz="2000" dirty="0"/>
              <a:t>英语可能会隐秘地保留这种三方的区别，例如位置状语</a:t>
            </a:r>
            <a:r>
              <a:rPr lang="en-US" altLang="zh-CN" sz="2000" dirty="0"/>
              <a:t>away</a:t>
            </a:r>
            <a:r>
              <a:rPr lang="zh-CN" altLang="en-US" sz="2000" dirty="0"/>
              <a:t>似乎表示的距离大于在同一位置发出的状语或指示语通常可能表示的任何近端或中间距离。</a:t>
            </a:r>
            <a:endParaRPr lang="en-US" altLang="zh-CN" sz="2000" dirty="0"/>
          </a:p>
          <a:p>
            <a:pPr>
              <a:lnSpc>
                <a:spcPct val="130000"/>
              </a:lnSpc>
            </a:pPr>
            <a:r>
              <a:rPr lang="en-US" altLang="zh-CN" sz="2000" dirty="0"/>
              <a:t> 	Mary is away.</a:t>
            </a:r>
          </a:p>
          <a:p>
            <a:pPr>
              <a:lnSpc>
                <a:spcPct val="130000"/>
              </a:lnSpc>
            </a:pPr>
            <a:r>
              <a:rPr lang="en-US" altLang="zh-CN" sz="2000" dirty="0"/>
              <a:t>	&lt;said to someone asking for her at the door of her home&gt;</a:t>
            </a:r>
          </a:p>
        </p:txBody>
      </p:sp>
    </p:spTree>
    <p:extLst>
      <p:ext uri="{BB962C8B-B14F-4D97-AF65-F5344CB8AC3E}">
        <p14:creationId xmlns:p14="http://schemas.microsoft.com/office/powerpoint/2010/main" val="280688372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2.2.3 </a:t>
            </a:r>
            <a:r>
              <a:rPr lang="zh-CN" altLang="en-US" dirty="0">
                <a:sym typeface="Arial" panose="020B0604020202020204" pitchFamily="34" charset="0"/>
              </a:rPr>
              <a:t>与两个场景组件关系有关的类别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404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Degree of dispersion</a:t>
            </a:r>
          </a:p>
          <a:p>
            <a:pPr marL="342900" indent="-342900">
              <a:lnSpc>
                <a:spcPct val="130000"/>
              </a:lnSpc>
              <a:buFont typeface="Arial" panose="020B0604020202020204" pitchFamily="34" charset="0"/>
              <a:buChar char="•"/>
            </a:pPr>
            <a:r>
              <a:rPr lang="zh-CN" altLang="en-US" sz="2000" dirty="0"/>
              <a:t>第三类是“离散度”，有两个成员：稀疏和密集。</a:t>
            </a:r>
            <a:endParaRPr lang="en-US" altLang="zh-CN" sz="2000" dirty="0"/>
          </a:p>
          <a:p>
            <a:pPr marL="342900" indent="-342900">
              <a:lnSpc>
                <a:spcPct val="130000"/>
              </a:lnSpc>
              <a:buFont typeface="Arial" panose="020B0604020202020204" pitchFamily="34" charset="0"/>
              <a:buChar char="•"/>
            </a:pPr>
            <a:r>
              <a:rPr lang="zh-CN" altLang="en-US" sz="2000" dirty="0"/>
              <a:t>英语在表达离散性时必须表示其程度，例如通过添加</a:t>
            </a:r>
            <a:r>
              <a:rPr lang="en-US" altLang="zh-CN" sz="2000" dirty="0"/>
              <a:t>here and there</a:t>
            </a:r>
            <a:r>
              <a:rPr lang="zh-CN" altLang="en-US" sz="2000" dirty="0"/>
              <a:t>，同时可选地加上某些介词来表示稀疏的离散度。</a:t>
            </a:r>
            <a:endParaRPr lang="en-US" altLang="zh-CN" sz="2000" dirty="0"/>
          </a:p>
          <a:p>
            <a:pPr>
              <a:lnSpc>
                <a:spcPct val="130000"/>
              </a:lnSpc>
            </a:pPr>
            <a:r>
              <a:rPr lang="en-US" altLang="zh-CN" sz="2000" dirty="0"/>
              <a:t>	a. There are peas </a:t>
            </a:r>
            <a:r>
              <a:rPr lang="en-US" altLang="zh-CN" sz="2000" dirty="0">
                <a:solidFill>
                  <a:srgbClr val="FF0000"/>
                </a:solidFill>
              </a:rPr>
              <a:t>here and there</a:t>
            </a:r>
            <a:r>
              <a:rPr lang="en-US" altLang="zh-CN" sz="2000" dirty="0"/>
              <a:t> on / along the knife. </a:t>
            </a:r>
          </a:p>
          <a:p>
            <a:pPr>
              <a:lnSpc>
                <a:spcPct val="130000"/>
              </a:lnSpc>
            </a:pPr>
            <a:r>
              <a:rPr lang="en-US" altLang="zh-CN" sz="2000" dirty="0"/>
              <a:t>	b. There are peas </a:t>
            </a:r>
            <a:r>
              <a:rPr lang="en-US" altLang="zh-CN" sz="2000" dirty="0">
                <a:solidFill>
                  <a:srgbClr val="FF0000"/>
                </a:solidFill>
              </a:rPr>
              <a:t>here and there</a:t>
            </a:r>
            <a:r>
              <a:rPr lang="en-US" altLang="zh-CN" sz="2000" dirty="0"/>
              <a:t> on / over the table. </a:t>
            </a:r>
          </a:p>
          <a:p>
            <a:pPr>
              <a:lnSpc>
                <a:spcPct val="130000"/>
              </a:lnSpc>
            </a:pPr>
            <a:r>
              <a:rPr lang="en-US" altLang="zh-CN" sz="2000" dirty="0"/>
              <a:t>	c. There are peas </a:t>
            </a:r>
            <a:r>
              <a:rPr lang="en-US" altLang="zh-CN" sz="2000" dirty="0">
                <a:solidFill>
                  <a:srgbClr val="FF0000"/>
                </a:solidFill>
              </a:rPr>
              <a:t>here and there</a:t>
            </a:r>
            <a:r>
              <a:rPr lang="en-US" altLang="zh-CN" sz="2000" dirty="0"/>
              <a:t> in the aspic. </a:t>
            </a:r>
          </a:p>
          <a:p>
            <a:pPr marL="342900" indent="-342900">
              <a:lnSpc>
                <a:spcPct val="130000"/>
              </a:lnSpc>
              <a:buFont typeface="Arial" panose="020B0604020202020204" pitchFamily="34" charset="0"/>
              <a:buChar char="•"/>
            </a:pPr>
            <a:r>
              <a:rPr lang="zh-CN" altLang="en-US" sz="2000" dirty="0"/>
              <a:t>为了表示密集的离散度，英语有三个专门形式：</a:t>
            </a:r>
            <a:r>
              <a:rPr lang="en-US" altLang="zh-CN" sz="2000" dirty="0"/>
              <a:t>all along, all over </a:t>
            </a:r>
            <a:r>
              <a:rPr lang="zh-CN" altLang="en-US" sz="2000" dirty="0"/>
              <a:t>和 </a:t>
            </a:r>
            <a:r>
              <a:rPr lang="en-US" altLang="zh-CN" sz="2000" dirty="0"/>
              <a:t>throughout</a:t>
            </a:r>
          </a:p>
          <a:p>
            <a:pPr>
              <a:lnSpc>
                <a:spcPct val="130000"/>
              </a:lnSpc>
            </a:pPr>
            <a:r>
              <a:rPr lang="en-US" altLang="zh-CN" sz="2000" dirty="0"/>
              <a:t>	There are peas all along the knife. / all over the table. / throughout the aspic.</a:t>
            </a:r>
          </a:p>
          <a:p>
            <a:pPr>
              <a:lnSpc>
                <a:spcPct val="130000"/>
              </a:lnSpc>
            </a:pPr>
            <a:r>
              <a:rPr lang="zh-CN" altLang="en-US" sz="2000" dirty="0"/>
              <a:t>     值得注意的是，尽管单词</a:t>
            </a:r>
            <a:r>
              <a:rPr lang="en-US" altLang="zh-CN" sz="2000" dirty="0"/>
              <a:t>all</a:t>
            </a:r>
            <a:r>
              <a:rPr lang="zh-CN" altLang="en-US" sz="2000" dirty="0"/>
              <a:t>出现在一些英语形式中，但这种密集分散的表示并不需要对</a:t>
            </a:r>
            <a:r>
              <a:rPr lang="en-US" altLang="zh-CN" sz="2000" dirty="0"/>
              <a:t>Ground</a:t>
            </a:r>
            <a:r>
              <a:rPr lang="zh-CN" altLang="en-US" sz="2000" dirty="0"/>
              <a:t>进行详尽的覆盖或填充，而是只需要相对于</a:t>
            </a:r>
            <a:r>
              <a:rPr lang="en-US" altLang="zh-CN" sz="2000" dirty="0"/>
              <a:t>Ground</a:t>
            </a:r>
            <a:r>
              <a:rPr lang="zh-CN" altLang="en-US" sz="2000" dirty="0"/>
              <a:t>的总空间范围的某种代表性分布。</a:t>
            </a:r>
            <a:endParaRPr lang="en-US" altLang="zh-CN" sz="2000" dirty="0"/>
          </a:p>
        </p:txBody>
      </p:sp>
    </p:spTree>
    <p:extLst>
      <p:ext uri="{BB962C8B-B14F-4D97-AF65-F5344CB8AC3E}">
        <p14:creationId xmlns:p14="http://schemas.microsoft.com/office/powerpoint/2010/main" val="284792822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2.2.3 </a:t>
            </a:r>
            <a:r>
              <a:rPr lang="zh-CN" altLang="en-US" dirty="0">
                <a:sym typeface="Arial" panose="020B0604020202020204" pitchFamily="34" charset="0"/>
              </a:rPr>
              <a:t>与两个场景组件关系有关的类别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852034"/>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Relation to Directedness</a:t>
            </a:r>
            <a:endParaRPr lang="en-US" altLang="zh-CN" sz="2000" dirty="0"/>
          </a:p>
          <a:p>
            <a:pPr marL="342900" indent="-342900">
              <a:lnSpc>
                <a:spcPct val="130000"/>
              </a:lnSpc>
              <a:buFont typeface="Arial" panose="020B0604020202020204" pitchFamily="34" charset="0"/>
              <a:buChar char="•"/>
            </a:pPr>
            <a:r>
              <a:rPr lang="zh-CN" altLang="en-US" sz="2000" dirty="0"/>
              <a:t>第四个类别基于前面的一个类别，是“定向状态”，它有两个成员：非定向和定向。定向具有两个主要成员，同方向和反方向，对应于运动物体的路径或连续静止物体的位置是在与有向实体相同的方向上还是在相反的方向上。</a:t>
            </a:r>
            <a:endParaRPr lang="en-US" altLang="zh-CN" sz="2000" dirty="0"/>
          </a:p>
          <a:p>
            <a:pPr marL="342900" indent="-342900">
              <a:lnSpc>
                <a:spcPct val="130000"/>
              </a:lnSpc>
              <a:buFont typeface="Arial" panose="020B0604020202020204" pitchFamily="34" charset="0"/>
              <a:buChar char="•"/>
            </a:pPr>
            <a:endParaRPr lang="en-US" altLang="zh-CN" sz="2000" dirty="0"/>
          </a:p>
          <a:p>
            <a:pPr>
              <a:lnSpc>
                <a:spcPct val="130000"/>
              </a:lnSpc>
            </a:pPr>
            <a:r>
              <a:rPr lang="en-US" altLang="zh-CN" sz="2000" dirty="0"/>
              <a:t>	The axon grew along / against the chemical gradient.</a:t>
            </a:r>
          </a:p>
          <a:p>
            <a:pPr marL="342900" indent="-342900">
              <a:lnSpc>
                <a:spcPct val="130000"/>
              </a:lnSpc>
              <a:buFont typeface="Arial" panose="020B0604020202020204" pitchFamily="34" charset="0"/>
              <a:buChar char="•"/>
            </a:pPr>
            <a:r>
              <a:rPr lang="zh-CN" altLang="en-US" sz="2000" dirty="0"/>
              <a:t>介词“</a:t>
            </a:r>
            <a:r>
              <a:rPr lang="en-US" altLang="zh-CN" sz="2000" dirty="0"/>
              <a:t>along</a:t>
            </a:r>
            <a:r>
              <a:rPr lang="zh-CN" altLang="en-US" sz="2000" dirty="0"/>
              <a:t>”表示运动</a:t>
            </a:r>
            <a:r>
              <a:rPr lang="en-US" altLang="zh-CN" sz="2000" dirty="0"/>
              <a:t>F</a:t>
            </a:r>
            <a:r>
              <a:rPr lang="zh-CN" altLang="en-US" sz="2000" dirty="0"/>
              <a:t>（轴突）的路径与</a:t>
            </a:r>
            <a:r>
              <a:rPr lang="en-US" altLang="zh-CN" sz="2000" dirty="0"/>
              <a:t>G</a:t>
            </a:r>
            <a:r>
              <a:rPr lang="zh-CN" altLang="en-US" sz="2000" dirty="0"/>
              <a:t>方向一致，而“</a:t>
            </a:r>
            <a:r>
              <a:rPr lang="en-US" altLang="zh-CN" sz="2000" dirty="0"/>
              <a:t>against</a:t>
            </a:r>
            <a:r>
              <a:rPr lang="zh-CN" altLang="en-US" sz="2000" dirty="0"/>
              <a:t>”表示运动</a:t>
            </a:r>
            <a:r>
              <a:rPr lang="en-US" altLang="zh-CN" sz="2000" dirty="0"/>
              <a:t>F</a:t>
            </a:r>
            <a:r>
              <a:rPr lang="zh-CN" altLang="en-US" sz="2000" dirty="0"/>
              <a:t>的路径是反方向的。</a:t>
            </a:r>
            <a:endParaRPr lang="en-US" altLang="zh-CN" sz="2000" dirty="0"/>
          </a:p>
          <a:p>
            <a:pPr marL="342900" indent="-342900">
              <a:lnSpc>
                <a:spcPct val="130000"/>
              </a:lnSpc>
              <a:buFont typeface="Arial" panose="020B0604020202020204" pitchFamily="34" charset="0"/>
              <a:buChar char="•"/>
            </a:pPr>
            <a:r>
              <a:rPr lang="zh-CN" altLang="en-US" sz="2000" dirty="0"/>
              <a:t>静止的有向实体也可以作为第二参考对象。</a:t>
            </a:r>
            <a:endParaRPr lang="en-US" altLang="zh-CN" sz="2000" dirty="0"/>
          </a:p>
          <a:p>
            <a:pPr>
              <a:lnSpc>
                <a:spcPct val="130000"/>
              </a:lnSpc>
            </a:pPr>
            <a:r>
              <a:rPr lang="en-US" altLang="zh-CN" sz="2000" dirty="0"/>
              <a:t>	Mary is ahead of John in line.</a:t>
            </a:r>
          </a:p>
          <a:p>
            <a:pPr marL="342900" indent="-342900">
              <a:lnSpc>
                <a:spcPct val="130000"/>
              </a:lnSpc>
              <a:buFont typeface="Arial" panose="020B0604020202020204" pitchFamily="34" charset="0"/>
              <a:buChar char="•"/>
            </a:pPr>
            <a:r>
              <a:rPr lang="en-US" altLang="zh-CN" sz="2000" dirty="0"/>
              <a:t>Line</a:t>
            </a:r>
            <a:r>
              <a:rPr lang="zh-CN" altLang="en-US" sz="2000" dirty="0"/>
              <a:t>具有方向性，主方向是组成它的人主要面对和打算移动的方向。</a:t>
            </a:r>
            <a:r>
              <a:rPr lang="en-US" altLang="zh-CN" sz="2000" dirty="0"/>
              <a:t>Mary</a:t>
            </a:r>
            <a:r>
              <a:rPr lang="zh-CN" altLang="en-US" sz="2000" dirty="0"/>
              <a:t>是</a:t>
            </a:r>
            <a:r>
              <a:rPr lang="en-US" altLang="zh-CN" sz="2000" dirty="0"/>
              <a:t>Figure</a:t>
            </a:r>
            <a:r>
              <a:rPr lang="zh-CN" altLang="en-US" sz="2000" dirty="0"/>
              <a:t>，</a:t>
            </a:r>
            <a:r>
              <a:rPr lang="en-US" altLang="zh-CN" sz="2000" dirty="0"/>
              <a:t>John</a:t>
            </a:r>
            <a:r>
              <a:rPr lang="zh-CN" altLang="en-US" sz="2000" dirty="0"/>
              <a:t>是</a:t>
            </a:r>
            <a:r>
              <a:rPr lang="en-US" altLang="zh-CN" sz="2000" dirty="0"/>
              <a:t>Ground. </a:t>
            </a:r>
          </a:p>
        </p:txBody>
      </p:sp>
    </p:spTree>
    <p:extLst>
      <p:ext uri="{BB962C8B-B14F-4D97-AF65-F5344CB8AC3E}">
        <p14:creationId xmlns:p14="http://schemas.microsoft.com/office/powerpoint/2010/main" val="318026282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2.2.3 </a:t>
            </a:r>
            <a:r>
              <a:rPr lang="zh-CN" altLang="en-US" dirty="0">
                <a:sym typeface="Arial" panose="020B0604020202020204" pitchFamily="34" charset="0"/>
              </a:rPr>
              <a:t>与两个场景组件关系有关的类别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404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Contour.</a:t>
            </a:r>
          </a:p>
          <a:p>
            <a:pPr marL="342900" indent="-342900">
              <a:lnSpc>
                <a:spcPct val="130000"/>
              </a:lnSpc>
              <a:buFont typeface="Arial" panose="020B0604020202020204" pitchFamily="34" charset="0"/>
              <a:buChar char="•"/>
            </a:pPr>
            <a:r>
              <a:rPr lang="zh-CN" altLang="en-US" sz="2000" dirty="0"/>
              <a:t>第五类是“轮廓”，它最突出地应用于移动对象的路径，但也可以应用于静态线或平面。</a:t>
            </a:r>
            <a:endParaRPr lang="en-US" altLang="zh-CN" sz="2000" dirty="0"/>
          </a:p>
          <a:p>
            <a:pPr>
              <a:lnSpc>
                <a:spcPct val="130000"/>
              </a:lnSpc>
            </a:pPr>
            <a:endParaRPr lang="en-US" altLang="zh-CN" sz="2000" dirty="0"/>
          </a:p>
          <a:p>
            <a:pPr>
              <a:lnSpc>
                <a:spcPct val="130000"/>
              </a:lnSpc>
            </a:pPr>
            <a:r>
              <a:rPr lang="en-US" altLang="zh-CN" sz="2000" dirty="0"/>
              <a:t>	a. I drove across the plateau / *hill. </a:t>
            </a:r>
          </a:p>
          <a:p>
            <a:pPr>
              <a:lnSpc>
                <a:spcPct val="130000"/>
              </a:lnSpc>
            </a:pPr>
            <a:r>
              <a:rPr lang="en-US" altLang="zh-CN" sz="2000" dirty="0"/>
              <a:t>	b. I drove over the hill / *plateau. </a:t>
            </a:r>
          </a:p>
          <a:p>
            <a:pPr>
              <a:lnSpc>
                <a:spcPct val="130000"/>
              </a:lnSpc>
            </a:pPr>
            <a:r>
              <a:rPr lang="en-US" altLang="zh-CN" sz="2000" dirty="0"/>
              <a:t>	c. I walked around the maypole. </a:t>
            </a:r>
          </a:p>
          <a:p>
            <a:pPr>
              <a:lnSpc>
                <a:spcPct val="130000"/>
              </a:lnSpc>
            </a:pPr>
            <a:r>
              <a:rPr lang="en-US" altLang="zh-CN" sz="2000" dirty="0"/>
              <a:t>	d. I walked about the town.</a:t>
            </a:r>
          </a:p>
          <a:p>
            <a:pPr marL="342900" indent="-342900">
              <a:lnSpc>
                <a:spcPct val="130000"/>
              </a:lnSpc>
              <a:buFont typeface="Arial" panose="020B0604020202020204" pitchFamily="34" charset="0"/>
              <a:buChar char="•"/>
            </a:pPr>
            <a:r>
              <a:rPr lang="en-US" altLang="zh-CN" sz="2000" dirty="0"/>
              <a:t>across</a:t>
            </a:r>
            <a:r>
              <a:rPr lang="zh-CN" altLang="en-US" sz="2000" dirty="0"/>
              <a:t>要求</a:t>
            </a:r>
            <a:r>
              <a:rPr lang="en-US" altLang="zh-CN" sz="2000" dirty="0"/>
              <a:t>Figure</a:t>
            </a:r>
            <a:r>
              <a:rPr lang="zh-CN" altLang="en-US" sz="2000" dirty="0"/>
              <a:t>的路径是相对于垂直轴的直线（静止</a:t>
            </a:r>
            <a:r>
              <a:rPr lang="en-US" altLang="zh-CN" sz="2000" dirty="0"/>
              <a:t>Ground</a:t>
            </a:r>
            <a:r>
              <a:rPr lang="zh-CN" altLang="en-US" sz="2000" dirty="0"/>
              <a:t>对象本身必须是平面，即具有直线轮廓）；</a:t>
            </a:r>
            <a:r>
              <a:rPr lang="en-US" altLang="zh-CN" sz="2000" dirty="0"/>
              <a:t>over</a:t>
            </a:r>
            <a:r>
              <a:rPr lang="zh-CN" altLang="en-US" sz="2000" dirty="0"/>
              <a:t>（在使用时指的是一条单线），需要一个相对于垂直轴呈弧形的轮廓（并且静止</a:t>
            </a:r>
            <a:r>
              <a:rPr lang="en-US" altLang="zh-CN" sz="2000" dirty="0"/>
              <a:t>Ground</a:t>
            </a:r>
            <a:r>
              <a:rPr lang="zh-CN" altLang="en-US" sz="2000" dirty="0"/>
              <a:t>必须具有类似的弧线）；而</a:t>
            </a:r>
            <a:r>
              <a:rPr lang="en-US" altLang="zh-CN" sz="2000" dirty="0"/>
              <a:t>around</a:t>
            </a:r>
            <a:r>
              <a:rPr lang="zh-CN" altLang="en-US" sz="2000" dirty="0"/>
              <a:t>表示大致圆形的路径；</a:t>
            </a:r>
            <a:r>
              <a:rPr lang="en-US" altLang="zh-CN" sz="2000" dirty="0"/>
              <a:t>about</a:t>
            </a:r>
            <a:r>
              <a:rPr lang="zh-CN" altLang="en-US" sz="2000" dirty="0"/>
              <a:t>在句子中表示一个蜿蜒的轮廓</a:t>
            </a:r>
            <a:endParaRPr lang="en-US" altLang="zh-CN" sz="2000" dirty="0"/>
          </a:p>
        </p:txBody>
      </p:sp>
    </p:spTree>
    <p:extLst>
      <p:ext uri="{BB962C8B-B14F-4D97-AF65-F5344CB8AC3E}">
        <p14:creationId xmlns:p14="http://schemas.microsoft.com/office/powerpoint/2010/main" val="52149288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2.2.4 </a:t>
            </a:r>
            <a:r>
              <a:rPr lang="zh-CN" altLang="en-US" dirty="0">
                <a:sym typeface="Arial" panose="020B0604020202020204" pitchFamily="34" charset="0"/>
              </a:rPr>
              <a:t>非几何类别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3653821"/>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t>前述所有类别及其成员元素都涉及空间场景或其中对象的几何特征，但是，一定数量的非几何类别和元素经常与其他几何模式相关。</a:t>
            </a:r>
            <a:endParaRPr lang="en-US" altLang="zh-CN" sz="2000" dirty="0"/>
          </a:p>
          <a:p>
            <a:pPr marL="342900" indent="-342900">
              <a:lnSpc>
                <a:spcPct val="130000"/>
              </a:lnSpc>
              <a:buFont typeface="Arial" panose="020B0604020202020204" pitchFamily="34" charset="0"/>
              <a:buChar char="•"/>
            </a:pPr>
            <a:endParaRPr lang="en-US" altLang="zh-CN" sz="2000" dirty="0"/>
          </a:p>
          <a:p>
            <a:pPr marL="342900" indent="-342900">
              <a:lnSpc>
                <a:spcPct val="130000"/>
              </a:lnSpc>
              <a:buFont typeface="Arial" panose="020B0604020202020204" pitchFamily="34" charset="0"/>
              <a:buChar char="•"/>
            </a:pPr>
            <a:r>
              <a:rPr lang="en-US" altLang="zh-CN" sz="2000" dirty="0">
                <a:highlight>
                  <a:srgbClr val="FFFF00"/>
                </a:highlight>
              </a:rPr>
              <a:t>Force Dynamics</a:t>
            </a:r>
          </a:p>
          <a:p>
            <a:pPr marL="342900" indent="-342900">
              <a:lnSpc>
                <a:spcPct val="130000"/>
              </a:lnSpc>
              <a:buFont typeface="Arial" panose="020B0604020202020204" pitchFamily="34" charset="0"/>
              <a:buChar char="•"/>
            </a:pPr>
            <a:r>
              <a:rPr lang="zh-CN" altLang="en-US" sz="2000" dirty="0"/>
              <a:t>第一类是“力动力学” ，有两个成员：存在和不存在。</a:t>
            </a:r>
            <a:endParaRPr lang="en-US" altLang="zh-CN" sz="2000" dirty="0"/>
          </a:p>
          <a:p>
            <a:pPr>
              <a:lnSpc>
                <a:spcPct val="130000"/>
              </a:lnSpc>
            </a:pPr>
            <a:r>
              <a:rPr lang="en-US" altLang="zh-CN" sz="2000" dirty="0"/>
              <a:t>	a. The poster is on / *against the wall. </a:t>
            </a:r>
          </a:p>
          <a:p>
            <a:pPr>
              <a:lnSpc>
                <a:spcPct val="130000"/>
              </a:lnSpc>
            </a:pPr>
            <a:r>
              <a:rPr lang="en-US" altLang="zh-CN" sz="2000" dirty="0"/>
              <a:t>	b. The floating helium balloon is against / *on the wall.</a:t>
            </a:r>
          </a:p>
          <a:p>
            <a:pPr marL="342900" indent="-342900">
              <a:lnSpc>
                <a:spcPct val="130000"/>
              </a:lnSpc>
              <a:buFont typeface="Arial" panose="020B0604020202020204" pitchFamily="34" charset="0"/>
              <a:buChar char="•"/>
            </a:pPr>
            <a:r>
              <a:rPr lang="zh-CN" altLang="en-US" sz="2000" dirty="0"/>
              <a:t>从几何学上讲，英语介词</a:t>
            </a:r>
            <a:r>
              <a:rPr lang="en-US" altLang="zh-CN" sz="2000" dirty="0"/>
              <a:t>on</a:t>
            </a:r>
            <a:r>
              <a:rPr lang="zh-CN" altLang="en-US" sz="2000" dirty="0"/>
              <a:t>和</a:t>
            </a:r>
            <a:r>
              <a:rPr lang="en-US" altLang="zh-CN" sz="2000" dirty="0"/>
              <a:t>against</a:t>
            </a:r>
            <a:r>
              <a:rPr lang="zh-CN" altLang="en-US" sz="2000" dirty="0"/>
              <a:t>都表示一个与</a:t>
            </a:r>
            <a:r>
              <a:rPr lang="en-US" altLang="zh-CN" sz="2000" dirty="0"/>
              <a:t>Ground</a:t>
            </a:r>
            <a:r>
              <a:rPr lang="zh-CN" altLang="en-US" sz="2000" dirty="0"/>
              <a:t>邻接的</a:t>
            </a:r>
            <a:r>
              <a:rPr lang="en-US" altLang="zh-CN" sz="2000" dirty="0"/>
              <a:t>Figure</a:t>
            </a:r>
            <a:r>
              <a:rPr lang="zh-CN" altLang="en-US" sz="2000" dirty="0"/>
              <a:t>。但</a:t>
            </a:r>
            <a:r>
              <a:rPr lang="en-US" altLang="zh-CN" sz="2000" dirty="0"/>
              <a:t>on</a:t>
            </a:r>
            <a:r>
              <a:rPr lang="zh-CN" altLang="en-US" sz="2000" dirty="0"/>
              <a:t>表示</a:t>
            </a:r>
            <a:r>
              <a:rPr lang="en-US" altLang="zh-CN" sz="2000" dirty="0"/>
              <a:t>Figure</a:t>
            </a:r>
            <a:r>
              <a:rPr lang="zh-CN" altLang="en-US" sz="2000" dirty="0"/>
              <a:t>受到通过该触点的重力的支撑，</a:t>
            </a:r>
            <a:r>
              <a:rPr lang="en-US" altLang="zh-CN" sz="2000" dirty="0"/>
              <a:t>against</a:t>
            </a:r>
            <a:r>
              <a:rPr lang="zh-CN" altLang="en-US" sz="2000" dirty="0"/>
              <a:t>表示该</a:t>
            </a:r>
            <a:r>
              <a:rPr lang="en-US" altLang="zh-CN" sz="2000" dirty="0"/>
              <a:t>Figure</a:t>
            </a:r>
            <a:r>
              <a:rPr lang="zh-CN" altLang="en-US" sz="2000" dirty="0"/>
              <a:t>没有受到如此支撑。</a:t>
            </a:r>
            <a:endParaRPr lang="en-US" altLang="zh-CN" sz="2000" dirty="0"/>
          </a:p>
        </p:txBody>
      </p:sp>
    </p:spTree>
    <p:extLst>
      <p:ext uri="{BB962C8B-B14F-4D97-AF65-F5344CB8AC3E}">
        <p14:creationId xmlns:p14="http://schemas.microsoft.com/office/powerpoint/2010/main" val="365726416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2.2.4 </a:t>
            </a:r>
            <a:r>
              <a:rPr lang="zh-CN" altLang="en-US" dirty="0">
                <a:sym typeface="Arial" panose="020B0604020202020204" pitchFamily="34" charset="0"/>
              </a:rPr>
              <a:t>非几何类别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404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Cognitive / Affective State</a:t>
            </a:r>
          </a:p>
          <a:p>
            <a:pPr marL="342900" indent="-342900">
              <a:lnSpc>
                <a:spcPct val="130000"/>
              </a:lnSpc>
              <a:buFont typeface="Arial" panose="020B0604020202020204" pitchFamily="34" charset="0"/>
              <a:buChar char="•"/>
            </a:pPr>
            <a:r>
              <a:rPr lang="zh-CN" altLang="en-US" sz="2000" dirty="0"/>
              <a:t>与几何图式相关的第二个非几何范畴是“认知</a:t>
            </a:r>
            <a:r>
              <a:rPr lang="en-US" altLang="zh-CN" sz="2000" dirty="0"/>
              <a:t>/</a:t>
            </a:r>
            <a:r>
              <a:rPr lang="zh-CN" altLang="en-US" sz="2000" dirty="0"/>
              <a:t>情感状态”。其成员范围尚不清楚，但一个经常出现的成员是对未知、神秘或危险的空间图式特征的态度。</a:t>
            </a:r>
            <a:endParaRPr lang="en-US" altLang="zh-CN" sz="2000" dirty="0"/>
          </a:p>
          <a:p>
            <a:pPr marL="342900" indent="-342900">
              <a:lnSpc>
                <a:spcPct val="130000"/>
              </a:lnSpc>
              <a:buFont typeface="Arial" panose="020B0604020202020204" pitchFamily="34" charset="0"/>
              <a:buChar char="•"/>
            </a:pPr>
            <a:r>
              <a:rPr lang="zh-CN" altLang="en-US" sz="2000" dirty="0"/>
              <a:t>这个范畴的成员与英语介词</a:t>
            </a:r>
            <a:r>
              <a:rPr lang="en-US" altLang="zh-CN" sz="2000" dirty="0"/>
              <a:t>beyond</a:t>
            </a:r>
            <a:r>
              <a:rPr lang="zh-CN" altLang="en-US" sz="2000" dirty="0"/>
              <a:t>联系在一起，从而进一步和不可及性或不可见性的概念结合在一起。</a:t>
            </a:r>
            <a:endParaRPr lang="en-US" altLang="zh-CN" sz="2000" dirty="0"/>
          </a:p>
          <a:p>
            <a:pPr>
              <a:lnSpc>
                <a:spcPct val="130000"/>
              </a:lnSpc>
            </a:pPr>
            <a:endParaRPr lang="en-US" altLang="zh-CN" sz="2000" dirty="0"/>
          </a:p>
          <a:p>
            <a:pPr>
              <a:lnSpc>
                <a:spcPct val="130000"/>
              </a:lnSpc>
            </a:pPr>
            <a:r>
              <a:rPr lang="en-US" altLang="zh-CN" sz="2000" dirty="0"/>
              <a:t>	a. John is beyond the border. </a:t>
            </a:r>
          </a:p>
          <a:p>
            <a:pPr>
              <a:lnSpc>
                <a:spcPct val="130000"/>
              </a:lnSpc>
            </a:pPr>
            <a:r>
              <a:rPr lang="en-US" altLang="zh-CN" sz="2000" dirty="0"/>
              <a:t>	b. John is on the other side of the border.</a:t>
            </a:r>
          </a:p>
          <a:p>
            <a:pPr>
              <a:lnSpc>
                <a:spcPct val="130000"/>
              </a:lnSpc>
            </a:pPr>
            <a:r>
              <a:rPr lang="en-US" altLang="zh-CN" sz="2000" dirty="0"/>
              <a:t>        </a:t>
            </a:r>
            <a:r>
              <a:rPr lang="zh-CN" altLang="en-US" sz="2000" dirty="0"/>
              <a:t>一个说话者使用</a:t>
            </a:r>
            <a:r>
              <a:rPr lang="en-US" altLang="zh-CN" sz="2000" dirty="0"/>
              <a:t>beyond</a:t>
            </a:r>
            <a:r>
              <a:rPr lang="zh-CN" altLang="en-US" sz="2000" dirty="0"/>
              <a:t>，除了指定与</a:t>
            </a:r>
            <a:r>
              <a:rPr lang="en-US" altLang="zh-CN" sz="2000" dirty="0"/>
              <a:t>on the other side of</a:t>
            </a:r>
            <a:r>
              <a:rPr lang="zh-CN" altLang="en-US" sz="2000" dirty="0"/>
              <a:t>大致相同的空间图式之外，还表明说话者在某种程度上认为该空间区域是不熟悉的，而位于其中的</a:t>
            </a:r>
            <a:r>
              <a:rPr lang="en-US" altLang="zh-CN" sz="2000" dirty="0"/>
              <a:t>Figure</a:t>
            </a:r>
            <a:r>
              <a:rPr lang="zh-CN" altLang="en-US" sz="2000" dirty="0"/>
              <a:t>也因此处于潜在的危险之中。</a:t>
            </a:r>
            <a:endParaRPr lang="en-US" altLang="zh-CN" sz="2000" dirty="0"/>
          </a:p>
        </p:txBody>
      </p:sp>
    </p:spTree>
    <p:extLst>
      <p:ext uri="{BB962C8B-B14F-4D97-AF65-F5344CB8AC3E}">
        <p14:creationId xmlns:p14="http://schemas.microsoft.com/office/powerpoint/2010/main" val="352048572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2.2.4 </a:t>
            </a:r>
            <a:r>
              <a:rPr lang="zh-CN" altLang="en-US" dirty="0">
                <a:sym typeface="Arial" panose="020B0604020202020204" pitchFamily="34" charset="0"/>
              </a:rPr>
              <a:t>非几何类别</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852034"/>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rPr>
              <a:t>Relative Priority</a:t>
            </a:r>
          </a:p>
          <a:p>
            <a:pPr marL="342900" indent="-342900">
              <a:lnSpc>
                <a:spcPct val="130000"/>
              </a:lnSpc>
              <a:buFont typeface="Arial" panose="020B0604020202020204" pitchFamily="34" charset="0"/>
              <a:buChar char="•"/>
            </a:pPr>
            <a:r>
              <a:rPr lang="zh-CN" altLang="en-US" sz="2000" dirty="0"/>
              <a:t>第三个非几何类别是“相对优先级”。它有两个成员：同级和主要</a:t>
            </a:r>
            <a:r>
              <a:rPr lang="en-US" altLang="zh-CN" sz="2000" dirty="0"/>
              <a:t>/</a:t>
            </a:r>
            <a:r>
              <a:rPr lang="zh-CN" altLang="en-US" sz="2000" dirty="0"/>
              <a:t>辅助</a:t>
            </a:r>
            <a:endParaRPr lang="en-US" altLang="zh-CN" sz="2000" dirty="0"/>
          </a:p>
          <a:p>
            <a:pPr marL="342900" indent="-342900">
              <a:lnSpc>
                <a:spcPct val="130000"/>
              </a:lnSpc>
              <a:buFont typeface="Arial" panose="020B0604020202020204" pitchFamily="34" charset="0"/>
              <a:buChar char="•"/>
            </a:pPr>
            <a:endParaRPr lang="en-US" altLang="zh-CN" sz="2000" dirty="0"/>
          </a:p>
          <a:p>
            <a:pPr>
              <a:lnSpc>
                <a:spcPct val="130000"/>
              </a:lnSpc>
            </a:pPr>
            <a:r>
              <a:rPr lang="en-US" altLang="zh-CN" sz="2000" dirty="0"/>
              <a:t>	a. I jog together with him. </a:t>
            </a:r>
          </a:p>
          <a:p>
            <a:pPr>
              <a:lnSpc>
                <a:spcPct val="130000"/>
              </a:lnSpc>
            </a:pPr>
            <a:r>
              <a:rPr lang="en-US" altLang="zh-CN" sz="2000" dirty="0"/>
              <a:t>	b. I jog along with him.</a:t>
            </a:r>
          </a:p>
          <a:p>
            <a:pPr marL="342900" indent="-342900">
              <a:lnSpc>
                <a:spcPct val="130000"/>
              </a:lnSpc>
              <a:buFont typeface="Arial" panose="020B0604020202020204" pitchFamily="34" charset="0"/>
              <a:buChar char="•"/>
            </a:pPr>
            <a:r>
              <a:rPr lang="zh-CN" altLang="en-US" sz="2000" dirty="0"/>
              <a:t>英语</a:t>
            </a:r>
            <a:r>
              <a:rPr lang="en-US" altLang="zh-CN" sz="2000" dirty="0"/>
              <a:t>together</a:t>
            </a:r>
            <a:r>
              <a:rPr lang="zh-CN" altLang="en-US" sz="2000" dirty="0"/>
              <a:t>和</a:t>
            </a:r>
            <a:r>
              <a:rPr lang="en-US" altLang="zh-CN" sz="2000" dirty="0"/>
              <a:t>along</a:t>
            </a:r>
            <a:r>
              <a:rPr lang="zh-CN" altLang="en-US" sz="2000" dirty="0"/>
              <a:t>都可以表示联合参与，当应用于空间运动时，都可以表示</a:t>
            </a:r>
            <a:r>
              <a:rPr lang="en-US" altLang="zh-CN" sz="2000" dirty="0"/>
              <a:t>Figure</a:t>
            </a:r>
            <a:r>
              <a:rPr lang="zh-CN" altLang="en-US" sz="2000" dirty="0"/>
              <a:t>的路径与</a:t>
            </a:r>
            <a:r>
              <a:rPr lang="en-US" altLang="zh-CN" sz="2000" dirty="0"/>
              <a:t>Ground</a:t>
            </a:r>
            <a:r>
              <a:rPr lang="zh-CN" altLang="en-US" sz="2000" dirty="0"/>
              <a:t>路径平行且同时移动。</a:t>
            </a:r>
            <a:endParaRPr lang="en-US" altLang="zh-CN" sz="2000" dirty="0"/>
          </a:p>
          <a:p>
            <a:pPr marL="342900" indent="-342900">
              <a:lnSpc>
                <a:spcPct val="130000"/>
              </a:lnSpc>
              <a:buFont typeface="Arial" panose="020B0604020202020204" pitchFamily="34" charset="0"/>
              <a:buChar char="•"/>
            </a:pPr>
            <a:r>
              <a:rPr lang="zh-CN" altLang="en-US" sz="2000" dirty="0"/>
              <a:t>但是，在</a:t>
            </a:r>
            <a:r>
              <a:rPr lang="en-US" altLang="zh-CN" sz="2000" dirty="0"/>
              <a:t>a</a:t>
            </a:r>
            <a:r>
              <a:rPr lang="zh-CN" altLang="en-US" sz="2000" dirty="0"/>
              <a:t>中，除了这个空间关系外，</a:t>
            </a:r>
            <a:r>
              <a:rPr lang="en-US" altLang="zh-CN" sz="2000" dirty="0"/>
              <a:t>Figure</a:t>
            </a:r>
            <a:r>
              <a:rPr lang="zh-CN" altLang="en-US" sz="2000" dirty="0"/>
              <a:t>和</a:t>
            </a:r>
            <a:r>
              <a:rPr lang="en-US" altLang="zh-CN" sz="2000" dirty="0"/>
              <a:t>Ground</a:t>
            </a:r>
            <a:r>
              <a:rPr lang="zh-CN" altLang="en-US" sz="2000" dirty="0"/>
              <a:t>是活动的同一参与者。而</a:t>
            </a:r>
            <a:r>
              <a:rPr lang="en-US" altLang="zh-CN" sz="2000" dirty="0"/>
              <a:t>b</a:t>
            </a:r>
            <a:r>
              <a:rPr lang="zh-CN" altLang="en-US" sz="2000" dirty="0"/>
              <a:t>中，</a:t>
            </a:r>
            <a:r>
              <a:rPr lang="en-US" altLang="zh-CN" sz="2000" dirty="0"/>
              <a:t>Figure</a:t>
            </a:r>
            <a:r>
              <a:rPr lang="zh-CN" altLang="en-US" sz="2000" dirty="0"/>
              <a:t>是</a:t>
            </a:r>
            <a:r>
              <a:rPr lang="en-US" altLang="zh-CN" sz="2000" dirty="0"/>
              <a:t>Ground</a:t>
            </a:r>
            <a:r>
              <a:rPr lang="zh-CN" altLang="en-US" sz="2000" dirty="0"/>
              <a:t>的辅助实体，而</a:t>
            </a:r>
            <a:r>
              <a:rPr lang="en-US" altLang="zh-CN" sz="2000" dirty="0"/>
              <a:t>Ground</a:t>
            </a:r>
            <a:r>
              <a:rPr lang="zh-CN" altLang="en-US" sz="2000" dirty="0"/>
              <a:t>是主要或决定性实体。</a:t>
            </a:r>
            <a:endParaRPr lang="en-US" altLang="zh-CN" sz="2000" dirty="0"/>
          </a:p>
          <a:p>
            <a:pPr marL="342900" indent="-342900">
              <a:lnSpc>
                <a:spcPct val="130000"/>
              </a:lnSpc>
              <a:buFont typeface="Arial" panose="020B0604020202020204" pitchFamily="34" charset="0"/>
              <a:buChar char="•"/>
            </a:pPr>
            <a:r>
              <a:rPr lang="en-US" altLang="zh-CN" sz="2000" dirty="0"/>
              <a:t>On the other hand, along, as in (b), indicates that the Figure entity is ancillary to the Ground entity, while the Ground entity is the main or determinative entity, </a:t>
            </a:r>
            <a:r>
              <a:rPr lang="en-US" altLang="zh-CN" sz="2000" dirty="0">
                <a:solidFill>
                  <a:srgbClr val="FF0000"/>
                </a:solidFill>
              </a:rPr>
              <a:t>one who would be assumed to engage in the activity even if alone</a:t>
            </a:r>
            <a:r>
              <a:rPr lang="en-US" altLang="zh-CN" sz="2000" dirty="0"/>
              <a:t>.</a:t>
            </a:r>
          </a:p>
        </p:txBody>
      </p:sp>
    </p:spTree>
    <p:extLst>
      <p:ext uri="{BB962C8B-B14F-4D97-AF65-F5344CB8AC3E}">
        <p14:creationId xmlns:p14="http://schemas.microsoft.com/office/powerpoint/2010/main" val="405679371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图片 68">
            <a:extLst>
              <a:ext uri="{FF2B5EF4-FFF2-40B4-BE49-F238E27FC236}">
                <a16:creationId xmlns:a16="http://schemas.microsoft.com/office/drawing/2014/main" id="{5A5F41A4-7CAF-4EBA-9F0C-E43309D10D37}"/>
              </a:ext>
            </a:extLst>
          </p:cNvPr>
          <p:cNvPicPr>
            <a:picLocks noChangeAspect="1"/>
          </p:cNvPicPr>
          <p:nvPr/>
        </p:nvPicPr>
        <p:blipFill>
          <a:blip r:embed="rId3"/>
          <a:stretch>
            <a:fillRect/>
          </a:stretch>
        </p:blipFill>
        <p:spPr>
          <a:xfrm>
            <a:off x="0" y="0"/>
            <a:ext cx="12192000" cy="6858000"/>
          </a:xfrm>
          <a:prstGeom prst="rect">
            <a:avLst/>
          </a:prstGeom>
        </p:spPr>
      </p:pic>
      <p:sp>
        <p:nvSpPr>
          <p:cNvPr id="23" name="文本框 22">
            <a:extLst>
              <a:ext uri="{FF2B5EF4-FFF2-40B4-BE49-F238E27FC236}">
                <a16:creationId xmlns:a16="http://schemas.microsoft.com/office/drawing/2014/main" id="{031CFFFE-B551-4C91-A481-3961C7CAE9DE}"/>
              </a:ext>
            </a:extLst>
          </p:cNvPr>
          <p:cNvSpPr txBox="1"/>
          <p:nvPr/>
        </p:nvSpPr>
        <p:spPr>
          <a:xfrm>
            <a:off x="1545157" y="1940541"/>
            <a:ext cx="244904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03</a:t>
            </a:r>
            <a:endParaRPr kumimoji="0" lang="zh-CN" altLang="en-US"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文本框 23">
            <a:extLst>
              <a:ext uri="{FF2B5EF4-FFF2-40B4-BE49-F238E27FC236}">
                <a16:creationId xmlns:a16="http://schemas.microsoft.com/office/drawing/2014/main" id="{C89BF589-2CE8-418B-90AB-D96CF02D75C6}"/>
              </a:ext>
            </a:extLst>
          </p:cNvPr>
          <p:cNvSpPr txBox="1"/>
          <p:nvPr/>
        </p:nvSpPr>
        <p:spPr>
          <a:xfrm>
            <a:off x="1514931" y="2961840"/>
            <a:ext cx="8891960" cy="92333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5400" b="1" spc="300" dirty="0">
                <a:solidFill>
                  <a:schemeClr val="accent1"/>
                </a:solidFill>
                <a:latin typeface="Arial" panose="020B0604020202020204" pitchFamily="34" charset="0"/>
                <a:ea typeface="Microsoft YaHei" panose="020B0503020204020204" pitchFamily="34" charset="-122"/>
                <a:cs typeface="+mn-ea"/>
                <a:sym typeface="Arial" panose="020B0604020202020204" pitchFamily="34" charset="0"/>
              </a:rPr>
              <a:t>组合成整体图式的基本元素</a:t>
            </a:r>
          </a:p>
        </p:txBody>
      </p:sp>
      <p:grpSp>
        <p:nvGrpSpPr>
          <p:cNvPr id="8" name="组合 7">
            <a:extLst>
              <a:ext uri="{FF2B5EF4-FFF2-40B4-BE49-F238E27FC236}">
                <a16:creationId xmlns:a16="http://schemas.microsoft.com/office/drawing/2014/main" id="{18E43A5F-7896-4E7A-8535-4C41972BD98C}"/>
              </a:ext>
            </a:extLst>
          </p:cNvPr>
          <p:cNvGrpSpPr/>
          <p:nvPr/>
        </p:nvGrpSpPr>
        <p:grpSpPr>
          <a:xfrm>
            <a:off x="9908728" y="457198"/>
            <a:ext cx="1689105" cy="497002"/>
            <a:chOff x="4774665" y="527202"/>
            <a:chExt cx="2642671" cy="777580"/>
          </a:xfrm>
          <a:solidFill>
            <a:srgbClr val="9A0001"/>
          </a:solidFill>
        </p:grpSpPr>
        <p:grpSp>
          <p:nvGrpSpPr>
            <p:cNvPr id="9" name="组合 8">
              <a:extLst>
                <a:ext uri="{FF2B5EF4-FFF2-40B4-BE49-F238E27FC236}">
                  <a16:creationId xmlns:a16="http://schemas.microsoft.com/office/drawing/2014/main" id="{0D75BEF3-1E86-43C1-9795-9558FE2422F9}"/>
                </a:ext>
              </a:extLst>
            </p:cNvPr>
            <p:cNvGrpSpPr/>
            <p:nvPr/>
          </p:nvGrpSpPr>
          <p:grpSpPr>
            <a:xfrm>
              <a:off x="5680139" y="1151206"/>
              <a:ext cx="1733210" cy="127574"/>
              <a:chOff x="4616246" y="3878362"/>
              <a:chExt cx="5571416" cy="410087"/>
            </a:xfrm>
            <a:grpFill/>
          </p:grpSpPr>
          <p:sp>
            <p:nvSpPr>
              <p:cNvPr id="53" name="Freeform 17">
                <a:extLst>
                  <a:ext uri="{FF2B5EF4-FFF2-40B4-BE49-F238E27FC236}">
                    <a16:creationId xmlns:a16="http://schemas.microsoft.com/office/drawing/2014/main" id="{F72A68BC-1A02-43F4-AEA7-1567761BF54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8">
                <a:extLst>
                  <a:ext uri="{FF2B5EF4-FFF2-40B4-BE49-F238E27FC236}">
                    <a16:creationId xmlns:a16="http://schemas.microsoft.com/office/drawing/2014/main" id="{958EFADE-ADE5-495A-A57C-70E8B1E400CF}"/>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19">
                <a:extLst>
                  <a:ext uri="{FF2B5EF4-FFF2-40B4-BE49-F238E27FC236}">
                    <a16:creationId xmlns:a16="http://schemas.microsoft.com/office/drawing/2014/main" id="{429459E1-C3E4-43F6-9B10-D6154C474D1D}"/>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0">
                <a:extLst>
                  <a:ext uri="{FF2B5EF4-FFF2-40B4-BE49-F238E27FC236}">
                    <a16:creationId xmlns:a16="http://schemas.microsoft.com/office/drawing/2014/main" id="{7B922557-A341-43A9-9BAA-8EC4B23F787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1">
                <a:extLst>
                  <a:ext uri="{FF2B5EF4-FFF2-40B4-BE49-F238E27FC236}">
                    <a16:creationId xmlns:a16="http://schemas.microsoft.com/office/drawing/2014/main" id="{F6552669-C119-45C7-8889-E15BAAB0190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2">
                <a:extLst>
                  <a:ext uri="{FF2B5EF4-FFF2-40B4-BE49-F238E27FC236}">
                    <a16:creationId xmlns:a16="http://schemas.microsoft.com/office/drawing/2014/main" id="{042EABF4-5FD5-4823-A2D5-8BE12DAA975D}"/>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3">
                <a:extLst>
                  <a:ext uri="{FF2B5EF4-FFF2-40B4-BE49-F238E27FC236}">
                    <a16:creationId xmlns:a16="http://schemas.microsoft.com/office/drawing/2014/main" id="{CFEC696A-E756-4B78-8380-BC4D2E5CA27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5">
                <a:extLst>
                  <a:ext uri="{FF2B5EF4-FFF2-40B4-BE49-F238E27FC236}">
                    <a16:creationId xmlns:a16="http://schemas.microsoft.com/office/drawing/2014/main" id="{F65AF728-36DD-4250-9939-B5B60A5100CF}"/>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7">
                <a:extLst>
                  <a:ext uri="{FF2B5EF4-FFF2-40B4-BE49-F238E27FC236}">
                    <a16:creationId xmlns:a16="http://schemas.microsoft.com/office/drawing/2014/main" id="{1B8C579F-E2C6-4257-BD75-244D30DF6C6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9">
                <a:extLst>
                  <a:ext uri="{FF2B5EF4-FFF2-40B4-BE49-F238E27FC236}">
                    <a16:creationId xmlns:a16="http://schemas.microsoft.com/office/drawing/2014/main" id="{362E7BED-555E-4672-91F0-3772EC8EC89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0">
                <a:extLst>
                  <a:ext uri="{FF2B5EF4-FFF2-40B4-BE49-F238E27FC236}">
                    <a16:creationId xmlns:a16="http://schemas.microsoft.com/office/drawing/2014/main" id="{D88A1308-DBCB-412E-AC8B-714CF83E2C2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1">
                <a:extLst>
                  <a:ext uri="{FF2B5EF4-FFF2-40B4-BE49-F238E27FC236}">
                    <a16:creationId xmlns:a16="http://schemas.microsoft.com/office/drawing/2014/main" id="{8586398E-F0C8-43FF-B12B-6AD7DA91CE6C}"/>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2">
                <a:extLst>
                  <a:ext uri="{FF2B5EF4-FFF2-40B4-BE49-F238E27FC236}">
                    <a16:creationId xmlns:a16="http://schemas.microsoft.com/office/drawing/2014/main" id="{97F3FC30-61BF-403B-B2A0-11D442043983}"/>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3">
                <a:extLst>
                  <a:ext uri="{FF2B5EF4-FFF2-40B4-BE49-F238E27FC236}">
                    <a16:creationId xmlns:a16="http://schemas.microsoft.com/office/drawing/2014/main" id="{A82142A1-935B-44CA-8557-39E4786A82B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4">
                <a:extLst>
                  <a:ext uri="{FF2B5EF4-FFF2-40B4-BE49-F238E27FC236}">
                    <a16:creationId xmlns:a16="http://schemas.microsoft.com/office/drawing/2014/main" id="{5CE41EC3-0A0D-46FE-8800-358C28A6C107}"/>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5">
                <a:extLst>
                  <a:ext uri="{FF2B5EF4-FFF2-40B4-BE49-F238E27FC236}">
                    <a16:creationId xmlns:a16="http://schemas.microsoft.com/office/drawing/2014/main" id="{FF660265-D69E-4C14-8DAE-474D332E5BE7}"/>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 name="组合 9">
              <a:extLst>
                <a:ext uri="{FF2B5EF4-FFF2-40B4-BE49-F238E27FC236}">
                  <a16:creationId xmlns:a16="http://schemas.microsoft.com/office/drawing/2014/main" id="{7B9D011C-BB2E-435E-8CFC-8F7B37D67FD7}"/>
                </a:ext>
              </a:extLst>
            </p:cNvPr>
            <p:cNvGrpSpPr/>
            <p:nvPr/>
          </p:nvGrpSpPr>
          <p:grpSpPr>
            <a:xfrm>
              <a:off x="5677149" y="582107"/>
              <a:ext cx="1740187" cy="497339"/>
              <a:chOff x="4606634" y="2048989"/>
              <a:chExt cx="5593843" cy="1598699"/>
            </a:xfrm>
            <a:grpFill/>
          </p:grpSpPr>
          <p:sp>
            <p:nvSpPr>
              <p:cNvPr id="41" name="Freeform 9">
                <a:extLst>
                  <a:ext uri="{FF2B5EF4-FFF2-40B4-BE49-F238E27FC236}">
                    <a16:creationId xmlns:a16="http://schemas.microsoft.com/office/drawing/2014/main" id="{B569EF18-2982-47A9-A7CA-E8045BA2E56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0">
                <a:extLst>
                  <a:ext uri="{FF2B5EF4-FFF2-40B4-BE49-F238E27FC236}">
                    <a16:creationId xmlns:a16="http://schemas.microsoft.com/office/drawing/2014/main" id="{F35B614A-6412-4F1A-8C1E-0A6D2434574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1">
                <a:extLst>
                  <a:ext uri="{FF2B5EF4-FFF2-40B4-BE49-F238E27FC236}">
                    <a16:creationId xmlns:a16="http://schemas.microsoft.com/office/drawing/2014/main" id="{C02EBC3A-E3C2-4F6D-A0BA-B92268860FF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2">
                <a:extLst>
                  <a:ext uri="{FF2B5EF4-FFF2-40B4-BE49-F238E27FC236}">
                    <a16:creationId xmlns:a16="http://schemas.microsoft.com/office/drawing/2014/main" id="{7FFD34FB-F660-47EB-BF1C-336853E54853}"/>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3">
                <a:extLst>
                  <a:ext uri="{FF2B5EF4-FFF2-40B4-BE49-F238E27FC236}">
                    <a16:creationId xmlns:a16="http://schemas.microsoft.com/office/drawing/2014/main" id="{E09D05C3-AF8E-4D48-BC84-C1B36AFE9E2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4">
                <a:extLst>
                  <a:ext uri="{FF2B5EF4-FFF2-40B4-BE49-F238E27FC236}">
                    <a16:creationId xmlns:a16="http://schemas.microsoft.com/office/drawing/2014/main" id="{EC942E72-CDDF-47AE-A4AC-3BEFCCB0842B}"/>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5">
                <a:extLst>
                  <a:ext uri="{FF2B5EF4-FFF2-40B4-BE49-F238E27FC236}">
                    <a16:creationId xmlns:a16="http://schemas.microsoft.com/office/drawing/2014/main" id="{566F96D4-870F-42E9-A601-A078372541A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6">
                <a:extLst>
                  <a:ext uri="{FF2B5EF4-FFF2-40B4-BE49-F238E27FC236}">
                    <a16:creationId xmlns:a16="http://schemas.microsoft.com/office/drawing/2014/main" id="{B6A0629A-EA91-4FF1-89DE-2246CD1F4107}"/>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4">
                <a:extLst>
                  <a:ext uri="{FF2B5EF4-FFF2-40B4-BE49-F238E27FC236}">
                    <a16:creationId xmlns:a16="http://schemas.microsoft.com/office/drawing/2014/main" id="{F951B2AE-A391-4ADF-9333-B24EE6F79EC4}"/>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6">
                <a:extLst>
                  <a:ext uri="{FF2B5EF4-FFF2-40B4-BE49-F238E27FC236}">
                    <a16:creationId xmlns:a16="http://schemas.microsoft.com/office/drawing/2014/main" id="{39C855A7-869C-43DD-AA04-9CF536FE4B41}"/>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8">
                <a:extLst>
                  <a:ext uri="{FF2B5EF4-FFF2-40B4-BE49-F238E27FC236}">
                    <a16:creationId xmlns:a16="http://schemas.microsoft.com/office/drawing/2014/main" id="{BBC87B93-26E2-423F-9940-32A02487B4D1}"/>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36">
                <a:extLst>
                  <a:ext uri="{FF2B5EF4-FFF2-40B4-BE49-F238E27FC236}">
                    <a16:creationId xmlns:a16="http://schemas.microsoft.com/office/drawing/2014/main" id="{4F1B4E19-F798-4D05-9467-690831EF4FD7}"/>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E309D4C0-7EAD-4D49-9C2E-5C0EC9CDB333}"/>
                </a:ext>
              </a:extLst>
            </p:cNvPr>
            <p:cNvGrpSpPr/>
            <p:nvPr/>
          </p:nvGrpSpPr>
          <p:grpSpPr>
            <a:xfrm>
              <a:off x="4774665" y="527202"/>
              <a:ext cx="779396" cy="777580"/>
              <a:chOff x="2105799" y="20055838"/>
              <a:chExt cx="6748090" cy="6732363"/>
            </a:xfrm>
            <a:grpFill/>
          </p:grpSpPr>
          <p:sp>
            <p:nvSpPr>
              <p:cNvPr id="12" name="Freeform 8">
                <a:extLst>
                  <a:ext uri="{FF2B5EF4-FFF2-40B4-BE49-F238E27FC236}">
                    <a16:creationId xmlns:a16="http://schemas.microsoft.com/office/drawing/2014/main" id="{B14AFCB7-FA92-4CC7-9960-100B39F4EC9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ABFA2F23-9EEE-416E-8CE4-6480D5D84DCB}"/>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59905DA2-C564-401D-BB3C-BCADEAF86F7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3DED79E0-5F1C-4A8A-9EC3-6B8865C42CA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082F9CBF-8FCF-48A7-94AB-B1D9803FBA7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8C73118C-6384-4B23-B518-0B789401C84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4EF9D537-1365-4453-B8E2-2FBC585DA89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2BCEF9BA-5430-40C4-9D83-78CE3A4AA8F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D5B3CA08-DA8A-42ED-8710-F5944D85C83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B315F1C0-4769-4896-9BAD-B249BBDFED6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000EF92-BC4C-4EEA-A26B-472BF46A555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B60B0193-DB4F-41A8-B4BC-7192B6DA8D2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760C39C-92D3-428B-A76D-5D144C2A9D0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4">
                <a:extLst>
                  <a:ext uri="{FF2B5EF4-FFF2-40B4-BE49-F238E27FC236}">
                    <a16:creationId xmlns:a16="http://schemas.microsoft.com/office/drawing/2014/main" id="{AA3F781A-E4E5-49F7-9072-D3DB6E1F4C7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5">
                <a:extLst>
                  <a:ext uri="{FF2B5EF4-FFF2-40B4-BE49-F238E27FC236}">
                    <a16:creationId xmlns:a16="http://schemas.microsoft.com/office/drawing/2014/main" id="{B1A7CCED-1936-4BDE-A749-9E8AEFA2A2CB}"/>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6">
                <a:extLst>
                  <a:ext uri="{FF2B5EF4-FFF2-40B4-BE49-F238E27FC236}">
                    <a16:creationId xmlns:a16="http://schemas.microsoft.com/office/drawing/2014/main" id="{DB3D9C23-95A2-4BC7-B1DE-D2C10C8CEF2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7">
                <a:extLst>
                  <a:ext uri="{FF2B5EF4-FFF2-40B4-BE49-F238E27FC236}">
                    <a16:creationId xmlns:a16="http://schemas.microsoft.com/office/drawing/2014/main" id="{A311B116-4671-44FE-90B7-FFA8723E5CB6}"/>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8">
                <a:extLst>
                  <a:ext uri="{FF2B5EF4-FFF2-40B4-BE49-F238E27FC236}">
                    <a16:creationId xmlns:a16="http://schemas.microsoft.com/office/drawing/2014/main" id="{C85B71DA-0032-4E0A-AE29-248B62EC739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59">
                <a:extLst>
                  <a:ext uri="{FF2B5EF4-FFF2-40B4-BE49-F238E27FC236}">
                    <a16:creationId xmlns:a16="http://schemas.microsoft.com/office/drawing/2014/main" id="{D227E631-A54F-4C17-ABA0-ACBE943D775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0">
                <a:extLst>
                  <a:ext uri="{FF2B5EF4-FFF2-40B4-BE49-F238E27FC236}">
                    <a16:creationId xmlns:a16="http://schemas.microsoft.com/office/drawing/2014/main" id="{76705444-03A9-419B-96FF-15ADD6C93E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1">
                <a:extLst>
                  <a:ext uri="{FF2B5EF4-FFF2-40B4-BE49-F238E27FC236}">
                    <a16:creationId xmlns:a16="http://schemas.microsoft.com/office/drawing/2014/main" id="{31EED31B-7C8B-436C-947C-8C90C6BE5A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2">
                <a:extLst>
                  <a:ext uri="{FF2B5EF4-FFF2-40B4-BE49-F238E27FC236}">
                    <a16:creationId xmlns:a16="http://schemas.microsoft.com/office/drawing/2014/main" id="{33AD6C8D-5D1A-4A45-8FE0-D6F6DC1DA344}"/>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71">
                <a:extLst>
                  <a:ext uri="{FF2B5EF4-FFF2-40B4-BE49-F238E27FC236}">
                    <a16:creationId xmlns:a16="http://schemas.microsoft.com/office/drawing/2014/main" id="{1CF60749-8B36-4783-B0C4-0480E9A2B7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70" name="矩形 69">
            <a:extLst>
              <a:ext uri="{FF2B5EF4-FFF2-40B4-BE49-F238E27FC236}">
                <a16:creationId xmlns:a16="http://schemas.microsoft.com/office/drawing/2014/main" id="{4965E5D9-C6A6-4365-8FA5-6BDD0D690472}"/>
              </a:ext>
            </a:extLst>
          </p:cNvPr>
          <p:cNvSpPr/>
          <p:nvPr/>
        </p:nvSpPr>
        <p:spPr>
          <a:xfrm>
            <a:off x="1633339" y="2779909"/>
            <a:ext cx="665278" cy="45720"/>
          </a:xfrm>
          <a:prstGeom prst="rect">
            <a:avLst/>
          </a:pr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97657889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3 </a:t>
            </a:r>
            <a:r>
              <a:rPr lang="zh-CN" altLang="en-US" dirty="0">
                <a:sym typeface="Arial" panose="020B0604020202020204" pitchFamily="34" charset="0"/>
              </a:rPr>
              <a:t>组合成整体图式的基本元素</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404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上一章主要是描述语言中空间图式整体系统的组成部分。这个过程是分析性的，从封闭类形式表达的整个空间图式开始，从中抽象出基本空间元素的清单。</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本章转向整个图式系统的组成部分。这个过程是一个综合的过程，分析各个空间元素组合起来构成整个图式的方法。</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由封闭类形式表示的空间图式的复杂程度可以从相当简单到非常复杂不等。</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有些图式本身就由一个基本的空间元素组成。如“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way</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t>The eagle flew way up.</a:t>
            </a:r>
          </a:p>
          <a:p>
            <a:pPr marL="342900" indent="-342900">
              <a:lnSpc>
                <a:spcPct val="130000"/>
              </a:lnSpc>
              <a:buFont typeface="Arial" panose="020B0604020202020204" pitchFamily="34" charset="0"/>
              <a:buChar char="•"/>
            </a:pPr>
            <a:endParaRPr lang="en-US" altLang="zh-CN" sz="2000" dirty="0"/>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但是大多数封闭类图式会更复杂，甚至是一些在形式和用法上看起来似乎很简单的元素。</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比如，看似简单的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up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的图式在上面的“与方向性的关系”类别下被视为相当复杂的基本成分组合而成。</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6096158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3 </a:t>
            </a:r>
            <a:r>
              <a:rPr lang="zh-CN" altLang="en-US" dirty="0">
                <a:sym typeface="Arial" panose="020B0604020202020204" pitchFamily="34" charset="0"/>
              </a:rPr>
              <a:t>组合成整体图式的基本元素</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360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英语介词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past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The ball sailed past my head at exactly 3 PM.</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粗略地描述，这个图式表示“球通过靠近我头部一侧的点水平移动”。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但是它的精确描述是相当复杂的，并且包含了句子中引用的所有元素，这些元素按照所示的方式相互排列。尽管如此，在例句中呈现的每一个元素和元素之间的关系都是上述类别的一个成员。因此，尽管目前提出的基本空间元素和类别的清单还只是一部分，但它已经可以作为一些空间图式的详尽来源。</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21560308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3 </a:t>
            </a:r>
            <a:r>
              <a:rPr lang="zh-CN" altLang="en-US" dirty="0">
                <a:sym typeface="Arial" panose="020B0604020202020204" pitchFamily="34" charset="0"/>
              </a:rPr>
              <a:t>组合成整体图式的基本元素</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492919" y="937988"/>
            <a:ext cx="11699081" cy="5456365"/>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a. There are a Figure object and a Ground </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major scene components</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b. The Figure is </a:t>
            </a:r>
            <a:r>
              <a:rPr lang="en-US" altLang="zh-CN" dirty="0" err="1">
                <a:latin typeface="Arial" panose="020B0604020202020204" pitchFamily="34" charset="0"/>
                <a:ea typeface="微软雅黑" panose="020B0503020204020204" pitchFamily="34" charset="-122"/>
                <a:cs typeface="+mn-ea"/>
                <a:sym typeface="Arial" panose="020B0604020202020204" pitchFamily="34" charset="0"/>
              </a:rPr>
              <a:t>schematizable</a:t>
            </a:r>
            <a:r>
              <a:rPr lang="en-US" altLang="zh-CN" dirty="0">
                <a:latin typeface="Arial" panose="020B0604020202020204" pitchFamily="34" charset="0"/>
                <a:ea typeface="微软雅黑" panose="020B0503020204020204" pitchFamily="34" charset="-122"/>
                <a:cs typeface="+mn-ea"/>
                <a:sym typeface="Arial" panose="020B0604020202020204" pitchFamily="34" charset="0"/>
              </a:rPr>
              <a:t> as a 0-dimensional point </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dimension</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c. This Figure point is moving </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motive state</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d. Hence it forms a one-dimensional line, its path </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dimension</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e. The Ground is also </a:t>
            </a:r>
            <a:r>
              <a:rPr lang="en-US" altLang="zh-CN" dirty="0" err="1">
                <a:latin typeface="Arial" panose="020B0604020202020204" pitchFamily="34" charset="0"/>
                <a:ea typeface="微软雅黑" panose="020B0503020204020204" pitchFamily="34" charset="-122"/>
                <a:cs typeface="+mn-ea"/>
                <a:sym typeface="Arial" panose="020B0604020202020204" pitchFamily="34" charset="0"/>
              </a:rPr>
              <a:t>schematizable</a:t>
            </a:r>
            <a:r>
              <a:rPr lang="en-US" altLang="zh-CN" dirty="0">
                <a:latin typeface="Arial" panose="020B0604020202020204" pitchFamily="34" charset="0"/>
                <a:ea typeface="微软雅黑" panose="020B0503020204020204" pitchFamily="34" charset="-122"/>
                <a:cs typeface="+mn-ea"/>
                <a:sym typeface="Arial" panose="020B0604020202020204" pitchFamily="34" charset="0"/>
              </a:rPr>
              <a:t> as a 0-dimensional point </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dimension</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f. There is a certain point P at a proximal remove </a:t>
            </a:r>
            <a:r>
              <a:rPr lang="en-US" altLang="zh-CN" dirty="0"/>
              <a:t>from the Ground point.</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degree of remove</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g. Point P forms a 1-dimensional line </a:t>
            </a:r>
            <a:r>
              <a:rPr lang="en-US" altLang="zh-CN" dirty="0"/>
              <a:t>with the Ground point.</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dimension</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h. This line is parallel </a:t>
            </a:r>
            <a:r>
              <a:rPr lang="en-US" altLang="zh-CN" dirty="0"/>
              <a:t>to the horizontal plane.</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relative orientation</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err="1">
                <a:latin typeface="Arial" panose="020B0604020202020204" pitchFamily="34" charset="0"/>
                <a:ea typeface="微软雅黑" panose="020B0503020204020204" pitchFamily="34" charset="-122"/>
                <a:cs typeface="+mn-ea"/>
                <a:sym typeface="Arial" panose="020B0604020202020204" pitchFamily="34" charset="0"/>
              </a:rPr>
              <a:t>i</a:t>
            </a:r>
            <a:r>
              <a:rPr lang="en-US" altLang="zh-CN" dirty="0">
                <a:latin typeface="Arial" panose="020B0604020202020204" pitchFamily="34" charset="0"/>
                <a:ea typeface="微软雅黑" panose="020B0503020204020204" pitchFamily="34" charset="-122"/>
                <a:cs typeface="+mn-ea"/>
                <a:sym typeface="Arial" panose="020B0604020202020204" pitchFamily="34" charset="0"/>
              </a:rPr>
              <a:t>. In turn, the horizontal plane is a part </a:t>
            </a:r>
            <a:r>
              <a:rPr lang="en-US" altLang="zh-CN" dirty="0"/>
              <a:t>of the earth-based grid.</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intrinsic parts</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j. And the earth-based grid is a Secondary Reference Object </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major scene components</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k. The Figure’s path is perpendicular </a:t>
            </a:r>
            <a:r>
              <a:rPr lang="en-US" altLang="zh-CN" dirty="0"/>
              <a:t>to the line between point P and the Ground.</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relative orientation</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l. The Figure’s path is also parallel to the horizontal plane of the</a:t>
            </a:r>
            <a:r>
              <a:rPr lang="en-US" altLang="zh-CN" dirty="0"/>
              <a:t> earth-based grid. </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major scene components</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m. If the Ground object has a front, side, and back, </a:t>
            </a:r>
            <a:r>
              <a:rPr lang="en-US" altLang="zh-CN" dirty="0"/>
              <a:t>then it is the side part to which point P is proximal.</a:t>
            </a:r>
            <a:r>
              <a:rPr lang="en-US" altLang="zh-CN"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intrinsic</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n. There is a certain point Q of the Figure’s path that is not one of its boundary points </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[boundness]</a:t>
            </a:r>
          </a:p>
          <a:p>
            <a:pPr marL="342900" indent="-342900">
              <a:lnSpc>
                <a:spcPct val="130000"/>
              </a:lnSpc>
              <a:buFont typeface="Arial" panose="020B0604020202020204" pitchFamily="34" charset="0"/>
              <a:buChar char="•"/>
            </a:pPr>
            <a:r>
              <a:rPr lang="en-US" altLang="zh-CN" dirty="0">
                <a:latin typeface="Arial" panose="020B0604020202020204" pitchFamily="34" charset="0"/>
                <a:ea typeface="微软雅黑" panose="020B0503020204020204" pitchFamily="34" charset="-122"/>
                <a:cs typeface="+mn-ea"/>
                <a:sym typeface="Arial" panose="020B0604020202020204" pitchFamily="34" charset="0"/>
              </a:rPr>
              <a:t>o. Point Q becomes coincident </a:t>
            </a:r>
            <a:r>
              <a:rPr lang="en-US" altLang="zh-CN" dirty="0"/>
              <a:t>with point P at a certain point of time.</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r>
              <a:rPr lang="en-US" altLang="zh-CN" dirty="0">
                <a:solidFill>
                  <a:srgbClr val="FF0000"/>
                </a:solidFill>
              </a:rPr>
              <a:t>degree of remove</a:t>
            </a:r>
            <a:r>
              <a:rPr lang="en-US" altLang="zh-CN" dirty="0">
                <a:solidFill>
                  <a:srgbClr val="FF0000"/>
                </a:solidFill>
                <a:latin typeface="Arial" panose="020B0604020202020204" pitchFamily="34" charset="0"/>
                <a:ea typeface="微软雅黑" panose="020B0503020204020204" pitchFamily="34" charset="-122"/>
                <a:cs typeface="+mn-ea"/>
                <a:sym typeface="Arial" panose="020B0604020202020204" pitchFamily="34" charset="0"/>
              </a:rPr>
              <a:t>]</a:t>
            </a:r>
          </a:p>
        </p:txBody>
      </p:sp>
    </p:spTree>
    <p:extLst>
      <p:ext uri="{BB962C8B-B14F-4D97-AF65-F5344CB8AC3E}">
        <p14:creationId xmlns:p14="http://schemas.microsoft.com/office/powerpoint/2010/main" val="340033241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3 </a:t>
            </a:r>
            <a:r>
              <a:rPr lang="zh-CN" altLang="en-US" dirty="0">
                <a:sym typeface="Arial" panose="020B0604020202020204" pitchFamily="34" charset="0"/>
              </a:rPr>
              <a:t>组合成整体图式的基本元素</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05393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的路径被指定为通过近端的点</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靠近</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o</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），因为如果它直接朝向</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，我们不会说</a:t>
            </a:r>
            <a:r>
              <a:rPr lang="en-US" altLang="zh-CN" sz="2000" dirty="0"/>
              <a:t>The ball sailed past my head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，而是说</a:t>
            </a:r>
            <a:r>
              <a:rPr lang="en-US" altLang="zh-CN" sz="2000" dirty="0"/>
              <a:t>The ball sailed into my head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。如果</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经过的点是远点，人们可能会说</a:t>
            </a:r>
            <a:r>
              <a:rPr lang="en-US" altLang="zh-CN" sz="2000" dirty="0"/>
              <a:t>The ball sailed along some distance away from my head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点</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被进一步指定为与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在同一水平面上（</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42g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h</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），因为如果它在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上方，人们会说</a:t>
            </a:r>
            <a:r>
              <a:rPr lang="en-US" altLang="zh-CN" sz="2000" dirty="0"/>
              <a:t>The ball sailed right over my head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点</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被指定位于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的侧面，如果在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的前面，人们会说</a:t>
            </a:r>
            <a:r>
              <a:rPr lang="en-US" altLang="zh-CN" sz="2000" dirty="0"/>
              <a:t>The ball sailed (by) in front of my head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最后，图形的路径在（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l</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）中被指定为水平，因为如果它是垂直的，人们可能更愿意说</a:t>
            </a:r>
            <a:r>
              <a:rPr lang="en-US" altLang="zh-CN" sz="2000" dirty="0"/>
              <a:t>The ball sailed (by) in front of my head</a:t>
            </a:r>
            <a:r>
              <a:rPr lang="zh-CN" altLang="en-US" sz="2000" dirty="0"/>
              <a:t>。</a:t>
            </a:r>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77487233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3 </a:t>
            </a:r>
            <a:r>
              <a:rPr lang="zh-CN" altLang="en-US" dirty="0">
                <a:sym typeface="Arial" panose="020B0604020202020204" pitchFamily="34" charset="0"/>
              </a:rPr>
              <a:t>组合成整体图式的基本元素</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854149"/>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目前研究中认知最少的一个方面是，什么样的条件可以支配基本元素在整个图式中的选择和排列的合法性。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到目前为止，还没有明显的基于几何简单性、对称性、一致性等的原则来约束选择和排列模式。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一方面，如刚才看到的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above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past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的图式，一些看似错综复杂的组合在不同语言之间表现出一定的规律性。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另一方面，再简单的组合就基本不会作为封闭类模式出现了（？）</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a:t>much simpler combinations seem never to occur as closed-class schemas.</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例如，可以想象将元素组合成以下图式：向下进入一个径向接近中心点的圆圈。人们甚至可以发明一个介词</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apit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来表示这个图式，比如：</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en-US" altLang="zh-CN" sz="2000" dirty="0"/>
              <a:t> *I poured water </a:t>
            </a:r>
            <a:r>
              <a:rPr lang="en-US" altLang="zh-CN" sz="2000" dirty="0" err="1"/>
              <a:t>apit</a:t>
            </a:r>
            <a:r>
              <a:rPr lang="en-US" altLang="zh-CN" sz="2000" dirty="0"/>
              <a:t> my house.</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lnSpc>
                <a:spcPct val="130000"/>
              </a:lnSpc>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但是像这样的图式实际上是找不到的。</a:t>
            </a:r>
          </a:p>
        </p:txBody>
      </p:sp>
    </p:spTree>
    <p:extLst>
      <p:ext uri="{BB962C8B-B14F-4D97-AF65-F5344CB8AC3E}">
        <p14:creationId xmlns:p14="http://schemas.microsoft.com/office/powerpoint/2010/main" val="421231096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图片 68">
            <a:extLst>
              <a:ext uri="{FF2B5EF4-FFF2-40B4-BE49-F238E27FC236}">
                <a16:creationId xmlns:a16="http://schemas.microsoft.com/office/drawing/2014/main" id="{5A5F41A4-7CAF-4EBA-9F0C-E43309D10D37}"/>
              </a:ext>
            </a:extLst>
          </p:cNvPr>
          <p:cNvPicPr>
            <a:picLocks noChangeAspect="1"/>
          </p:cNvPicPr>
          <p:nvPr/>
        </p:nvPicPr>
        <p:blipFill>
          <a:blip r:embed="rId3"/>
          <a:stretch>
            <a:fillRect/>
          </a:stretch>
        </p:blipFill>
        <p:spPr>
          <a:xfrm>
            <a:off x="0" y="0"/>
            <a:ext cx="12192000" cy="6858000"/>
          </a:xfrm>
          <a:prstGeom prst="rect">
            <a:avLst/>
          </a:prstGeom>
        </p:spPr>
      </p:pic>
      <p:sp>
        <p:nvSpPr>
          <p:cNvPr id="23" name="文本框 22">
            <a:extLst>
              <a:ext uri="{FF2B5EF4-FFF2-40B4-BE49-F238E27FC236}">
                <a16:creationId xmlns:a16="http://schemas.microsoft.com/office/drawing/2014/main" id="{031CFFFE-B551-4C91-A481-3961C7CAE9DE}"/>
              </a:ext>
            </a:extLst>
          </p:cNvPr>
          <p:cNvSpPr txBox="1"/>
          <p:nvPr/>
        </p:nvSpPr>
        <p:spPr>
          <a:xfrm>
            <a:off x="1545157" y="1940541"/>
            <a:ext cx="244904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04</a:t>
            </a:r>
            <a:endParaRPr kumimoji="0" lang="zh-CN" altLang="en-US"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文本框 23">
            <a:extLst>
              <a:ext uri="{FF2B5EF4-FFF2-40B4-BE49-F238E27FC236}">
                <a16:creationId xmlns:a16="http://schemas.microsoft.com/office/drawing/2014/main" id="{C89BF589-2CE8-418B-90AB-D96CF02D75C6}"/>
              </a:ext>
            </a:extLst>
          </p:cNvPr>
          <p:cNvSpPr txBox="1"/>
          <p:nvPr/>
        </p:nvSpPr>
        <p:spPr>
          <a:xfrm>
            <a:off x="1514931" y="2961840"/>
            <a:ext cx="7843382" cy="1754326"/>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5400" b="1" spc="300" dirty="0">
                <a:solidFill>
                  <a:schemeClr val="accent1"/>
                </a:solidFill>
                <a:latin typeface="Arial" panose="020B0604020202020204" pitchFamily="34" charset="0"/>
                <a:ea typeface="Microsoft YaHei" panose="020B0503020204020204" pitchFamily="34" charset="-122"/>
                <a:cs typeface="+mn-ea"/>
                <a:sym typeface="Arial" panose="020B0604020202020204" pitchFamily="34" charset="0"/>
              </a:rPr>
              <a:t>应用于整体空间图式的性质和过程</a:t>
            </a:r>
            <a:endParaRPr kumimoji="0" lang="zh-CN" altLang="en-US" sz="54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8" name="组合 7">
            <a:extLst>
              <a:ext uri="{FF2B5EF4-FFF2-40B4-BE49-F238E27FC236}">
                <a16:creationId xmlns:a16="http://schemas.microsoft.com/office/drawing/2014/main" id="{18E43A5F-7896-4E7A-8535-4C41972BD98C}"/>
              </a:ext>
            </a:extLst>
          </p:cNvPr>
          <p:cNvGrpSpPr/>
          <p:nvPr/>
        </p:nvGrpSpPr>
        <p:grpSpPr>
          <a:xfrm>
            <a:off x="9908728" y="457198"/>
            <a:ext cx="1689105" cy="497002"/>
            <a:chOff x="4774665" y="527202"/>
            <a:chExt cx="2642671" cy="777580"/>
          </a:xfrm>
          <a:solidFill>
            <a:srgbClr val="9A0001"/>
          </a:solidFill>
        </p:grpSpPr>
        <p:grpSp>
          <p:nvGrpSpPr>
            <p:cNvPr id="9" name="组合 8">
              <a:extLst>
                <a:ext uri="{FF2B5EF4-FFF2-40B4-BE49-F238E27FC236}">
                  <a16:creationId xmlns:a16="http://schemas.microsoft.com/office/drawing/2014/main" id="{0D75BEF3-1E86-43C1-9795-9558FE2422F9}"/>
                </a:ext>
              </a:extLst>
            </p:cNvPr>
            <p:cNvGrpSpPr/>
            <p:nvPr/>
          </p:nvGrpSpPr>
          <p:grpSpPr>
            <a:xfrm>
              <a:off x="5680139" y="1151206"/>
              <a:ext cx="1733210" cy="127574"/>
              <a:chOff x="4616246" y="3878362"/>
              <a:chExt cx="5571416" cy="410087"/>
            </a:xfrm>
            <a:grpFill/>
          </p:grpSpPr>
          <p:sp>
            <p:nvSpPr>
              <p:cNvPr id="53" name="Freeform 17">
                <a:extLst>
                  <a:ext uri="{FF2B5EF4-FFF2-40B4-BE49-F238E27FC236}">
                    <a16:creationId xmlns:a16="http://schemas.microsoft.com/office/drawing/2014/main" id="{F72A68BC-1A02-43F4-AEA7-1567761BF54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8">
                <a:extLst>
                  <a:ext uri="{FF2B5EF4-FFF2-40B4-BE49-F238E27FC236}">
                    <a16:creationId xmlns:a16="http://schemas.microsoft.com/office/drawing/2014/main" id="{958EFADE-ADE5-495A-A57C-70E8B1E400CF}"/>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19">
                <a:extLst>
                  <a:ext uri="{FF2B5EF4-FFF2-40B4-BE49-F238E27FC236}">
                    <a16:creationId xmlns:a16="http://schemas.microsoft.com/office/drawing/2014/main" id="{429459E1-C3E4-43F6-9B10-D6154C474D1D}"/>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0">
                <a:extLst>
                  <a:ext uri="{FF2B5EF4-FFF2-40B4-BE49-F238E27FC236}">
                    <a16:creationId xmlns:a16="http://schemas.microsoft.com/office/drawing/2014/main" id="{7B922557-A341-43A9-9BAA-8EC4B23F787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1">
                <a:extLst>
                  <a:ext uri="{FF2B5EF4-FFF2-40B4-BE49-F238E27FC236}">
                    <a16:creationId xmlns:a16="http://schemas.microsoft.com/office/drawing/2014/main" id="{F6552669-C119-45C7-8889-E15BAAB0190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2">
                <a:extLst>
                  <a:ext uri="{FF2B5EF4-FFF2-40B4-BE49-F238E27FC236}">
                    <a16:creationId xmlns:a16="http://schemas.microsoft.com/office/drawing/2014/main" id="{042EABF4-5FD5-4823-A2D5-8BE12DAA975D}"/>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3">
                <a:extLst>
                  <a:ext uri="{FF2B5EF4-FFF2-40B4-BE49-F238E27FC236}">
                    <a16:creationId xmlns:a16="http://schemas.microsoft.com/office/drawing/2014/main" id="{CFEC696A-E756-4B78-8380-BC4D2E5CA27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5">
                <a:extLst>
                  <a:ext uri="{FF2B5EF4-FFF2-40B4-BE49-F238E27FC236}">
                    <a16:creationId xmlns:a16="http://schemas.microsoft.com/office/drawing/2014/main" id="{F65AF728-36DD-4250-9939-B5B60A5100CF}"/>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7">
                <a:extLst>
                  <a:ext uri="{FF2B5EF4-FFF2-40B4-BE49-F238E27FC236}">
                    <a16:creationId xmlns:a16="http://schemas.microsoft.com/office/drawing/2014/main" id="{1B8C579F-E2C6-4257-BD75-244D30DF6C6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9">
                <a:extLst>
                  <a:ext uri="{FF2B5EF4-FFF2-40B4-BE49-F238E27FC236}">
                    <a16:creationId xmlns:a16="http://schemas.microsoft.com/office/drawing/2014/main" id="{362E7BED-555E-4672-91F0-3772EC8EC89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0">
                <a:extLst>
                  <a:ext uri="{FF2B5EF4-FFF2-40B4-BE49-F238E27FC236}">
                    <a16:creationId xmlns:a16="http://schemas.microsoft.com/office/drawing/2014/main" id="{D88A1308-DBCB-412E-AC8B-714CF83E2C2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1">
                <a:extLst>
                  <a:ext uri="{FF2B5EF4-FFF2-40B4-BE49-F238E27FC236}">
                    <a16:creationId xmlns:a16="http://schemas.microsoft.com/office/drawing/2014/main" id="{8586398E-F0C8-43FF-B12B-6AD7DA91CE6C}"/>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2">
                <a:extLst>
                  <a:ext uri="{FF2B5EF4-FFF2-40B4-BE49-F238E27FC236}">
                    <a16:creationId xmlns:a16="http://schemas.microsoft.com/office/drawing/2014/main" id="{97F3FC30-61BF-403B-B2A0-11D442043983}"/>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3">
                <a:extLst>
                  <a:ext uri="{FF2B5EF4-FFF2-40B4-BE49-F238E27FC236}">
                    <a16:creationId xmlns:a16="http://schemas.microsoft.com/office/drawing/2014/main" id="{A82142A1-935B-44CA-8557-39E4786A82B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4">
                <a:extLst>
                  <a:ext uri="{FF2B5EF4-FFF2-40B4-BE49-F238E27FC236}">
                    <a16:creationId xmlns:a16="http://schemas.microsoft.com/office/drawing/2014/main" id="{5CE41EC3-0A0D-46FE-8800-358C28A6C107}"/>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5">
                <a:extLst>
                  <a:ext uri="{FF2B5EF4-FFF2-40B4-BE49-F238E27FC236}">
                    <a16:creationId xmlns:a16="http://schemas.microsoft.com/office/drawing/2014/main" id="{FF660265-D69E-4C14-8DAE-474D332E5BE7}"/>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 name="组合 9">
              <a:extLst>
                <a:ext uri="{FF2B5EF4-FFF2-40B4-BE49-F238E27FC236}">
                  <a16:creationId xmlns:a16="http://schemas.microsoft.com/office/drawing/2014/main" id="{7B9D011C-BB2E-435E-8CFC-8F7B37D67FD7}"/>
                </a:ext>
              </a:extLst>
            </p:cNvPr>
            <p:cNvGrpSpPr/>
            <p:nvPr/>
          </p:nvGrpSpPr>
          <p:grpSpPr>
            <a:xfrm>
              <a:off x="5677149" y="582107"/>
              <a:ext cx="1740187" cy="497339"/>
              <a:chOff x="4606634" y="2048989"/>
              <a:chExt cx="5593843" cy="1598699"/>
            </a:xfrm>
            <a:grpFill/>
          </p:grpSpPr>
          <p:sp>
            <p:nvSpPr>
              <p:cNvPr id="41" name="Freeform 9">
                <a:extLst>
                  <a:ext uri="{FF2B5EF4-FFF2-40B4-BE49-F238E27FC236}">
                    <a16:creationId xmlns:a16="http://schemas.microsoft.com/office/drawing/2014/main" id="{B569EF18-2982-47A9-A7CA-E8045BA2E56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0">
                <a:extLst>
                  <a:ext uri="{FF2B5EF4-FFF2-40B4-BE49-F238E27FC236}">
                    <a16:creationId xmlns:a16="http://schemas.microsoft.com/office/drawing/2014/main" id="{F35B614A-6412-4F1A-8C1E-0A6D2434574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1">
                <a:extLst>
                  <a:ext uri="{FF2B5EF4-FFF2-40B4-BE49-F238E27FC236}">
                    <a16:creationId xmlns:a16="http://schemas.microsoft.com/office/drawing/2014/main" id="{C02EBC3A-E3C2-4F6D-A0BA-B92268860FF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2">
                <a:extLst>
                  <a:ext uri="{FF2B5EF4-FFF2-40B4-BE49-F238E27FC236}">
                    <a16:creationId xmlns:a16="http://schemas.microsoft.com/office/drawing/2014/main" id="{7FFD34FB-F660-47EB-BF1C-336853E54853}"/>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3">
                <a:extLst>
                  <a:ext uri="{FF2B5EF4-FFF2-40B4-BE49-F238E27FC236}">
                    <a16:creationId xmlns:a16="http://schemas.microsoft.com/office/drawing/2014/main" id="{E09D05C3-AF8E-4D48-BC84-C1B36AFE9E2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4">
                <a:extLst>
                  <a:ext uri="{FF2B5EF4-FFF2-40B4-BE49-F238E27FC236}">
                    <a16:creationId xmlns:a16="http://schemas.microsoft.com/office/drawing/2014/main" id="{EC942E72-CDDF-47AE-A4AC-3BEFCCB0842B}"/>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5">
                <a:extLst>
                  <a:ext uri="{FF2B5EF4-FFF2-40B4-BE49-F238E27FC236}">
                    <a16:creationId xmlns:a16="http://schemas.microsoft.com/office/drawing/2014/main" id="{566F96D4-870F-42E9-A601-A078372541A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6">
                <a:extLst>
                  <a:ext uri="{FF2B5EF4-FFF2-40B4-BE49-F238E27FC236}">
                    <a16:creationId xmlns:a16="http://schemas.microsoft.com/office/drawing/2014/main" id="{B6A0629A-EA91-4FF1-89DE-2246CD1F4107}"/>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4">
                <a:extLst>
                  <a:ext uri="{FF2B5EF4-FFF2-40B4-BE49-F238E27FC236}">
                    <a16:creationId xmlns:a16="http://schemas.microsoft.com/office/drawing/2014/main" id="{F951B2AE-A391-4ADF-9333-B24EE6F79EC4}"/>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6">
                <a:extLst>
                  <a:ext uri="{FF2B5EF4-FFF2-40B4-BE49-F238E27FC236}">
                    <a16:creationId xmlns:a16="http://schemas.microsoft.com/office/drawing/2014/main" id="{39C855A7-869C-43DD-AA04-9CF536FE4B41}"/>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8">
                <a:extLst>
                  <a:ext uri="{FF2B5EF4-FFF2-40B4-BE49-F238E27FC236}">
                    <a16:creationId xmlns:a16="http://schemas.microsoft.com/office/drawing/2014/main" id="{BBC87B93-26E2-423F-9940-32A02487B4D1}"/>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36">
                <a:extLst>
                  <a:ext uri="{FF2B5EF4-FFF2-40B4-BE49-F238E27FC236}">
                    <a16:creationId xmlns:a16="http://schemas.microsoft.com/office/drawing/2014/main" id="{4F1B4E19-F798-4D05-9467-690831EF4FD7}"/>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E309D4C0-7EAD-4D49-9C2E-5C0EC9CDB333}"/>
                </a:ext>
              </a:extLst>
            </p:cNvPr>
            <p:cNvGrpSpPr/>
            <p:nvPr/>
          </p:nvGrpSpPr>
          <p:grpSpPr>
            <a:xfrm>
              <a:off x="4774665" y="527202"/>
              <a:ext cx="779396" cy="777580"/>
              <a:chOff x="2105799" y="20055838"/>
              <a:chExt cx="6748090" cy="6732363"/>
            </a:xfrm>
            <a:grpFill/>
          </p:grpSpPr>
          <p:sp>
            <p:nvSpPr>
              <p:cNvPr id="12" name="Freeform 8">
                <a:extLst>
                  <a:ext uri="{FF2B5EF4-FFF2-40B4-BE49-F238E27FC236}">
                    <a16:creationId xmlns:a16="http://schemas.microsoft.com/office/drawing/2014/main" id="{B14AFCB7-FA92-4CC7-9960-100B39F4EC9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ABFA2F23-9EEE-416E-8CE4-6480D5D84DCB}"/>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59905DA2-C564-401D-BB3C-BCADEAF86F7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3DED79E0-5F1C-4A8A-9EC3-6B8865C42CA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082F9CBF-8FCF-48A7-94AB-B1D9803FBA7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8C73118C-6384-4B23-B518-0B789401C84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4EF9D537-1365-4453-B8E2-2FBC585DA89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2BCEF9BA-5430-40C4-9D83-78CE3A4AA8F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D5B3CA08-DA8A-42ED-8710-F5944D85C83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B315F1C0-4769-4896-9BAD-B249BBDFED6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000EF92-BC4C-4EEA-A26B-472BF46A555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B60B0193-DB4F-41A8-B4BC-7192B6DA8D2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760C39C-92D3-428B-A76D-5D144C2A9D0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4">
                <a:extLst>
                  <a:ext uri="{FF2B5EF4-FFF2-40B4-BE49-F238E27FC236}">
                    <a16:creationId xmlns:a16="http://schemas.microsoft.com/office/drawing/2014/main" id="{AA3F781A-E4E5-49F7-9072-D3DB6E1F4C7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5">
                <a:extLst>
                  <a:ext uri="{FF2B5EF4-FFF2-40B4-BE49-F238E27FC236}">
                    <a16:creationId xmlns:a16="http://schemas.microsoft.com/office/drawing/2014/main" id="{B1A7CCED-1936-4BDE-A749-9E8AEFA2A2CB}"/>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6">
                <a:extLst>
                  <a:ext uri="{FF2B5EF4-FFF2-40B4-BE49-F238E27FC236}">
                    <a16:creationId xmlns:a16="http://schemas.microsoft.com/office/drawing/2014/main" id="{DB3D9C23-95A2-4BC7-B1DE-D2C10C8CEF2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7">
                <a:extLst>
                  <a:ext uri="{FF2B5EF4-FFF2-40B4-BE49-F238E27FC236}">
                    <a16:creationId xmlns:a16="http://schemas.microsoft.com/office/drawing/2014/main" id="{A311B116-4671-44FE-90B7-FFA8723E5CB6}"/>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8">
                <a:extLst>
                  <a:ext uri="{FF2B5EF4-FFF2-40B4-BE49-F238E27FC236}">
                    <a16:creationId xmlns:a16="http://schemas.microsoft.com/office/drawing/2014/main" id="{C85B71DA-0032-4E0A-AE29-248B62EC739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59">
                <a:extLst>
                  <a:ext uri="{FF2B5EF4-FFF2-40B4-BE49-F238E27FC236}">
                    <a16:creationId xmlns:a16="http://schemas.microsoft.com/office/drawing/2014/main" id="{D227E631-A54F-4C17-ABA0-ACBE943D775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0">
                <a:extLst>
                  <a:ext uri="{FF2B5EF4-FFF2-40B4-BE49-F238E27FC236}">
                    <a16:creationId xmlns:a16="http://schemas.microsoft.com/office/drawing/2014/main" id="{76705444-03A9-419B-96FF-15ADD6C93E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1">
                <a:extLst>
                  <a:ext uri="{FF2B5EF4-FFF2-40B4-BE49-F238E27FC236}">
                    <a16:creationId xmlns:a16="http://schemas.microsoft.com/office/drawing/2014/main" id="{31EED31B-7C8B-436C-947C-8C90C6BE5A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2">
                <a:extLst>
                  <a:ext uri="{FF2B5EF4-FFF2-40B4-BE49-F238E27FC236}">
                    <a16:creationId xmlns:a16="http://schemas.microsoft.com/office/drawing/2014/main" id="{33AD6C8D-5D1A-4A45-8FE0-D6F6DC1DA344}"/>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71">
                <a:extLst>
                  <a:ext uri="{FF2B5EF4-FFF2-40B4-BE49-F238E27FC236}">
                    <a16:creationId xmlns:a16="http://schemas.microsoft.com/office/drawing/2014/main" id="{1CF60749-8B36-4783-B0C4-0480E9A2B7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70" name="矩形 69">
            <a:extLst>
              <a:ext uri="{FF2B5EF4-FFF2-40B4-BE49-F238E27FC236}">
                <a16:creationId xmlns:a16="http://schemas.microsoft.com/office/drawing/2014/main" id="{4965E5D9-C6A6-4365-8FA5-6BDD0D690472}"/>
              </a:ext>
            </a:extLst>
          </p:cNvPr>
          <p:cNvSpPr/>
          <p:nvPr/>
        </p:nvSpPr>
        <p:spPr>
          <a:xfrm>
            <a:off x="1633339" y="2779909"/>
            <a:ext cx="665278" cy="45720"/>
          </a:xfrm>
          <a:prstGeom prst="rect">
            <a:avLst/>
          </a:pr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53305677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4 </a:t>
            </a:r>
            <a:r>
              <a:rPr lang="zh-CN" altLang="en-US" dirty="0">
                <a:sym typeface="Arial" panose="020B0604020202020204" pitchFamily="34" charset="0"/>
              </a:rPr>
              <a:t>应用于整体空间图式的性质和过程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3653821"/>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在处理语言中空间图式整体系统的“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compositional</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”部分时，我们刚刚看到，普遍可用的清单中的选定元素以特定的排列组合起来，构成了由单个封闭类空间形式表示的整个图式。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因此，每一个这样的完整图式都是以特定的排列方式捆绑在一起的特定元素的“预打包”。每种特定的语言在其词典中都有一组相对封闭的预打包模式。语言使用者在描绘空间场景时，通常必须在这组图式中进行选择。</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现在考虑语言中空间图式整体系统的第三部分“</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augmentive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”，我们可以观察到，这些图式虽然是复合的，但有一些普遍的性质和过程可以适用。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41106073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4.1 </a:t>
            </a:r>
            <a:r>
              <a:rPr lang="zh-CN" altLang="en-US" dirty="0">
                <a:sym typeface="Arial" panose="020B0604020202020204" pitchFamily="34" charset="0"/>
              </a:rPr>
              <a:t>空间图式的泛化性质</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051815"/>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首先提取空间模式的通用属性，在通用属性下，一个空间图式对欧几里德几何的某些特征表现出拓扑或类似拓扑的中立性。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Looking first at generalizing properties of spatial schemas, under several such properties a schema exhibits a topological or topology-like neutrality to certain features of Euclidean geometry. </a:t>
            </a: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主要有三种：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a:t>Magnitude-Neutrality</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a:t>Shape-Neutrality</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a:t>Bulk-Neutrality</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8548906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4.1 </a:t>
            </a:r>
            <a:r>
              <a:rPr lang="zh-CN" altLang="en-US" dirty="0">
                <a:sym typeface="Arial" panose="020B0604020202020204" pitchFamily="34" charset="0"/>
              </a:rPr>
              <a:t>空间图式的泛化性质</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360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Magnitude-Neutrality</a:t>
            </a: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 The ant crawled across my palm. / The bus drove across the country. </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b. This speck is smaller than that speck. / This planet is smaller than that planet.</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第一个属性是对于大小的中立性。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，这个属性可以在跨模式应用于任何大小的空间情况的事实中看到</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中，两个指示词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this</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that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可以对比两个不同物体与说话人之间的不同距离，但这些距离的长度可以无限变化</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54077539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4.1 </a:t>
            </a:r>
            <a:r>
              <a:rPr lang="zh-CN" altLang="en-US" dirty="0">
                <a:sym typeface="Arial" panose="020B0604020202020204" pitchFamily="34" charset="0"/>
              </a:rPr>
              <a:t>空间图式的泛化性质</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1486"/>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Shape-Neutrality</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在第</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2.2.3</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的“轮廓”类别下可以看出，一个空间图式可能需要在某个轨迹和特定方向上的特定轮廓（例如，垂直面上的弧形轮廓）。</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然而，在这些约束之外，空间图式在很大程度上表现出形状中立的拓扑特性。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I made a bee-line / zig-zagged / circled through the woods.</a:t>
            </a: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through</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要求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形成一条具有线性范围的路径，但它对线性轮廓不作要求。</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3479935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normAutofit/>
          </a:bodyPr>
          <a:lstStyle/>
          <a:p>
            <a:r>
              <a:rPr lang="en-US" altLang="zh-CN" dirty="0">
                <a:sym typeface="Arial" panose="020B0604020202020204" pitchFamily="34" charset="0"/>
              </a:rPr>
              <a:t>4.1 </a:t>
            </a:r>
            <a:r>
              <a:rPr lang="zh-CN" altLang="en-US" dirty="0">
                <a:sym typeface="Arial" panose="020B0604020202020204" pitchFamily="34" charset="0"/>
              </a:rPr>
              <a:t>空间图式的泛化性质</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05393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Bulk-Neutrality</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空间模式的第三个类似拓扑的特性是它们基本上是体量中立的。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 The ball sailed past my head. / The asteroid sailed past the planet. </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b. The caterpillar crawled up along the filament / tree trunk.</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past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的模式需要一个</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和一个可以被理想化为点的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，但不考虑从理想化的点向外的球面径向延伸的程度（前提是</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不会阻挡</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along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模式要求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作为一个线性范围是可以被理想化的，但不考虑从理想化的线向外的径向延伸。</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因此，在保持其特定约束的同时，模式可以在其他方面自由变化，从而覆盖一系列的空间配置。</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0643359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 </a:t>
            </a:r>
            <a:r>
              <a:rPr lang="zh-CN" altLang="en-US" dirty="0">
                <a:sym typeface="Arial" panose="020B0604020202020204" pitchFamily="34" charset="0"/>
              </a:rPr>
              <a:t>扩展空间图式的泛化过程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051267"/>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本节讨论泛化过程，即将模式的基本形式扩展为非基本形式的过程。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主要涉及两个过程：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err="1"/>
              <a:t>Extendability</a:t>
            </a:r>
            <a:r>
              <a:rPr lang="en-US" altLang="zh-CN" sz="2000" dirty="0"/>
              <a:t> in Ungoverned Dimensions</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err="1"/>
              <a:t>Extendability</a:t>
            </a:r>
            <a:r>
              <a:rPr lang="en-US" altLang="zh-CN" sz="2000" dirty="0"/>
              <a:t> across Motive States</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76732040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 </a:t>
            </a:r>
            <a:r>
              <a:rPr lang="zh-CN" altLang="en-US" dirty="0">
                <a:sym typeface="Arial" panose="020B0604020202020204" pitchFamily="34" charset="0"/>
              </a:rPr>
              <a:t>扩展空间图式的泛化过程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1651158"/>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Extendability</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in Ungoverned Dimensions</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其中一个过程就是“跨维度的可扩展性”。通过该过程，维度为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的场景组件通常可以在维度上升高，形成与模式的其它要求（方向、轮廓等）不冲突的线、面或体。</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相同的形式可以适用于一系列的几何扩展，而不需要切换到不同的形式。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115355803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 </a:t>
            </a:r>
            <a:r>
              <a:rPr lang="zh-CN" altLang="en-US" dirty="0">
                <a:sym typeface="Arial" panose="020B0604020202020204" pitchFamily="34" charset="0"/>
              </a:rPr>
              <a:t>扩展空间图式的泛化过程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64018" y="801870"/>
            <a:ext cx="10263963" cy="5654368"/>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 The boat sailed further and further out from the island. </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b. The caravan of boats sailed further and further out from the island. </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c. A circular ripple spread out from where the pebble fell into the water. </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d. The oil spread out over the water from where it spilled. </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e. A ring of fire spread out as an advancing wall of flames. </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f. The balloon I blew into slowly puffed out. </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g. The leavened dough slowly puffed out.</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介词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out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的基本形式：一个</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通过一系列同心圆沿远离中心</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的半径移动。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但当</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点沿着半径延伸形成一维线时，可以使用同一个介词，如（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）所示。</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如果</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点被延伸成一条形成同心圆的一维线，也可以使用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out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c</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）所示。</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这样的同心圆可以延伸到内平面，如（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）所示。</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同心圆可以在垂直方向上延伸形成圆柱体，如（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）所示。</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这个圆可以被扩展成一个球壳，如（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）所示。</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这样的外壳可以扩展到内部空间，如（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63011817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 </a:t>
            </a:r>
            <a:r>
              <a:rPr lang="zh-CN" altLang="en-US" dirty="0">
                <a:sym typeface="Arial" panose="020B0604020202020204" pitchFamily="34" charset="0"/>
              </a:rPr>
              <a:t>扩展空间图式的泛化过程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404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Extendability</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across Motive States</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第二个模式扩展过程是“跨运动状态的可扩展性”。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作为一种运动状态和图形几何基础的模式，通常可以系统地扩展到另一种运动状态和图形几何。</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例如，一个封闭的类形式，其最基本的模式是</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点移动形成的路径，通常也可以用来表示与路径位于同一位置的固定线性图形相关的模式。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 The gopher ran across the road. </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b. The board lay across the road. </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最基本的模式实际上是一个</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点沿着路径移动，如（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）所示。通过目前的过程，这个图式可以扩展到以（</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）中的句子为例的静态线性图形图式。</a:t>
            </a:r>
          </a:p>
        </p:txBody>
      </p:sp>
    </p:spTree>
    <p:extLst>
      <p:ext uri="{BB962C8B-B14F-4D97-AF65-F5344CB8AC3E}">
        <p14:creationId xmlns:p14="http://schemas.microsoft.com/office/powerpoint/2010/main" val="90041404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 </a:t>
            </a:r>
            <a:r>
              <a:rPr lang="zh-CN" altLang="en-US" dirty="0">
                <a:sym typeface="Arial" panose="020B0604020202020204" pitchFamily="34" charset="0"/>
              </a:rPr>
              <a:t>变形空间模式的泛化过程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1486"/>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本节研究从基本形式派生模式的非基本形式的过程，不是通过扩展而是通过“变形”。也就是说，这样的过程改变了基本模式，使得结果在某种程度上偏离了它原来的基本特征。</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两个这样的过程：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n"/>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Stretching</a:t>
            </a:r>
          </a:p>
          <a:p>
            <a:pPr marL="800100" lvl="1" indent="-342900">
              <a:lnSpc>
                <a:spcPct val="130000"/>
              </a:lnSpc>
              <a:buFont typeface="Wingdings" panose="05000000000000000000" pitchFamily="2" charset="2"/>
              <a:buChar char="n"/>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Feature Cancelation</a:t>
            </a:r>
          </a:p>
        </p:txBody>
      </p:sp>
    </p:spTree>
    <p:extLst>
      <p:ext uri="{BB962C8B-B14F-4D97-AF65-F5344CB8AC3E}">
        <p14:creationId xmlns:p14="http://schemas.microsoft.com/office/powerpoint/2010/main" val="3229367416"/>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 </a:t>
            </a:r>
            <a:r>
              <a:rPr lang="zh-CN" altLang="en-US" dirty="0">
                <a:sym typeface="Arial" panose="020B0604020202020204" pitchFamily="34" charset="0"/>
              </a:rPr>
              <a:t>变形空间模式的泛化过程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1924"/>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Stretching</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这个过程允许适度放松模式中的一个正常约束。</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across</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的图式中，如果地平面是具有长短轴的带状或具有相等轴的正方形，则静态线性</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或移动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点的路径通常必须平行于短轴或相等轴之一，但它不能平行于带状地面的长轴。</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 I swam across the canal.&lt;from one side of the canal to the other&gt;</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b. I swam across the pool.&lt;from one side of a square pool to its opposite&gt;</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c. *I swam across the canal.&lt;from one end of the canal to the other&gt;</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d. ?I swam across the pool.&lt;from one narrower side of a moderately oblong pool to the other&gt;</a:t>
            </a:r>
          </a:p>
        </p:txBody>
      </p:sp>
    </p:spTree>
    <p:extLst>
      <p:ext uri="{BB962C8B-B14F-4D97-AF65-F5344CB8AC3E}">
        <p14:creationId xmlns:p14="http://schemas.microsoft.com/office/powerpoint/2010/main" val="2542762822"/>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 </a:t>
            </a:r>
            <a:r>
              <a:rPr lang="zh-CN" altLang="en-US" dirty="0">
                <a:sym typeface="Arial" panose="020B0604020202020204" pitchFamily="34" charset="0"/>
              </a:rPr>
              <a:t>变形空间模式的泛化过程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854149"/>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Feature Cancelation</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另一种模式变形过程是“特征消除”，即省略基本模式中的特定元素或元素复合体。</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 The shopping cart rolled across the boulevard and was hit by an oncoming car.</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b. </a:t>
            </a:r>
            <a:r>
              <a:rPr lang="en-US" altLang="zh-CN" sz="2000" dirty="0"/>
              <a:t>The tumbleweed rolled across the prairie for an hour.</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介词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across</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的基本图式包括这样一个特征，即移动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点的路径从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的一侧开始，在另一侧终止。</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但在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这个句子所代表的空间场景中，移动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的路径并没有一直延伸到地丝带的远端（大道）。也就是说，模式中引用的特征之一（图形的路径终止于接地功能区的远端）未实现。</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中句子被认为经历了更极端的特征取消。这里，两个特征都被取消，留下来仅指</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的路径与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的平面重合。</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57855379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图片 68">
            <a:extLst>
              <a:ext uri="{FF2B5EF4-FFF2-40B4-BE49-F238E27FC236}">
                <a16:creationId xmlns:a16="http://schemas.microsoft.com/office/drawing/2014/main" id="{5A5F41A4-7CAF-4EBA-9F0C-E43309D10D37}"/>
              </a:ext>
            </a:extLst>
          </p:cNvPr>
          <p:cNvPicPr>
            <a:picLocks noChangeAspect="1"/>
          </p:cNvPicPr>
          <p:nvPr/>
        </p:nvPicPr>
        <p:blipFill>
          <a:blip r:embed="rId3"/>
          <a:stretch>
            <a:fillRect/>
          </a:stretch>
        </p:blipFill>
        <p:spPr>
          <a:xfrm>
            <a:off x="0" y="0"/>
            <a:ext cx="12192000" cy="6858000"/>
          </a:xfrm>
          <a:prstGeom prst="rect">
            <a:avLst/>
          </a:prstGeom>
        </p:spPr>
      </p:pic>
      <p:sp>
        <p:nvSpPr>
          <p:cNvPr id="23" name="文本框 22">
            <a:extLst>
              <a:ext uri="{FF2B5EF4-FFF2-40B4-BE49-F238E27FC236}">
                <a16:creationId xmlns:a16="http://schemas.microsoft.com/office/drawing/2014/main" id="{031CFFFE-B551-4C91-A481-3961C7CAE9DE}"/>
              </a:ext>
            </a:extLst>
          </p:cNvPr>
          <p:cNvSpPr txBox="1"/>
          <p:nvPr/>
        </p:nvSpPr>
        <p:spPr>
          <a:xfrm>
            <a:off x="1545157" y="1940541"/>
            <a:ext cx="244904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05</a:t>
            </a:r>
            <a:endParaRPr kumimoji="0" lang="zh-CN" altLang="en-US"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文本框 23">
            <a:extLst>
              <a:ext uri="{FF2B5EF4-FFF2-40B4-BE49-F238E27FC236}">
                <a16:creationId xmlns:a16="http://schemas.microsoft.com/office/drawing/2014/main" id="{C89BF589-2CE8-418B-90AB-D96CF02D75C6}"/>
              </a:ext>
            </a:extLst>
          </p:cNvPr>
          <p:cNvSpPr txBox="1"/>
          <p:nvPr/>
        </p:nvSpPr>
        <p:spPr>
          <a:xfrm>
            <a:off x="1514931" y="2961840"/>
            <a:ext cx="3808436" cy="92333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5400" b="1" spc="300" dirty="0">
                <a:solidFill>
                  <a:schemeClr val="accent1"/>
                </a:solidFill>
                <a:latin typeface="Arial" panose="020B0604020202020204" pitchFamily="34" charset="0"/>
                <a:ea typeface="Microsoft YaHei" panose="020B0503020204020204" pitchFamily="34" charset="-122"/>
                <a:cs typeface="+mn-ea"/>
                <a:sym typeface="Arial" panose="020B0604020202020204" pitchFamily="34" charset="0"/>
              </a:rPr>
              <a:t>总结</a:t>
            </a:r>
            <a:endParaRPr kumimoji="0" lang="zh-CN" altLang="en-US" sz="54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8" name="组合 7">
            <a:extLst>
              <a:ext uri="{FF2B5EF4-FFF2-40B4-BE49-F238E27FC236}">
                <a16:creationId xmlns:a16="http://schemas.microsoft.com/office/drawing/2014/main" id="{18E43A5F-7896-4E7A-8535-4C41972BD98C}"/>
              </a:ext>
            </a:extLst>
          </p:cNvPr>
          <p:cNvGrpSpPr/>
          <p:nvPr/>
        </p:nvGrpSpPr>
        <p:grpSpPr>
          <a:xfrm>
            <a:off x="9908728" y="457198"/>
            <a:ext cx="1689105" cy="497002"/>
            <a:chOff x="4774665" y="527202"/>
            <a:chExt cx="2642671" cy="777580"/>
          </a:xfrm>
          <a:solidFill>
            <a:srgbClr val="9A0001"/>
          </a:solidFill>
        </p:grpSpPr>
        <p:grpSp>
          <p:nvGrpSpPr>
            <p:cNvPr id="9" name="组合 8">
              <a:extLst>
                <a:ext uri="{FF2B5EF4-FFF2-40B4-BE49-F238E27FC236}">
                  <a16:creationId xmlns:a16="http://schemas.microsoft.com/office/drawing/2014/main" id="{0D75BEF3-1E86-43C1-9795-9558FE2422F9}"/>
                </a:ext>
              </a:extLst>
            </p:cNvPr>
            <p:cNvGrpSpPr/>
            <p:nvPr/>
          </p:nvGrpSpPr>
          <p:grpSpPr>
            <a:xfrm>
              <a:off x="5680139" y="1151206"/>
              <a:ext cx="1733210" cy="127574"/>
              <a:chOff x="4616246" y="3878362"/>
              <a:chExt cx="5571416" cy="410087"/>
            </a:xfrm>
            <a:grpFill/>
          </p:grpSpPr>
          <p:sp>
            <p:nvSpPr>
              <p:cNvPr id="53" name="Freeform 17">
                <a:extLst>
                  <a:ext uri="{FF2B5EF4-FFF2-40B4-BE49-F238E27FC236}">
                    <a16:creationId xmlns:a16="http://schemas.microsoft.com/office/drawing/2014/main" id="{F72A68BC-1A02-43F4-AEA7-1567761BF54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8">
                <a:extLst>
                  <a:ext uri="{FF2B5EF4-FFF2-40B4-BE49-F238E27FC236}">
                    <a16:creationId xmlns:a16="http://schemas.microsoft.com/office/drawing/2014/main" id="{958EFADE-ADE5-495A-A57C-70E8B1E400CF}"/>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19">
                <a:extLst>
                  <a:ext uri="{FF2B5EF4-FFF2-40B4-BE49-F238E27FC236}">
                    <a16:creationId xmlns:a16="http://schemas.microsoft.com/office/drawing/2014/main" id="{429459E1-C3E4-43F6-9B10-D6154C474D1D}"/>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0">
                <a:extLst>
                  <a:ext uri="{FF2B5EF4-FFF2-40B4-BE49-F238E27FC236}">
                    <a16:creationId xmlns:a16="http://schemas.microsoft.com/office/drawing/2014/main" id="{7B922557-A341-43A9-9BAA-8EC4B23F787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1">
                <a:extLst>
                  <a:ext uri="{FF2B5EF4-FFF2-40B4-BE49-F238E27FC236}">
                    <a16:creationId xmlns:a16="http://schemas.microsoft.com/office/drawing/2014/main" id="{F6552669-C119-45C7-8889-E15BAAB0190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2">
                <a:extLst>
                  <a:ext uri="{FF2B5EF4-FFF2-40B4-BE49-F238E27FC236}">
                    <a16:creationId xmlns:a16="http://schemas.microsoft.com/office/drawing/2014/main" id="{042EABF4-5FD5-4823-A2D5-8BE12DAA975D}"/>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3">
                <a:extLst>
                  <a:ext uri="{FF2B5EF4-FFF2-40B4-BE49-F238E27FC236}">
                    <a16:creationId xmlns:a16="http://schemas.microsoft.com/office/drawing/2014/main" id="{CFEC696A-E756-4B78-8380-BC4D2E5CA27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5">
                <a:extLst>
                  <a:ext uri="{FF2B5EF4-FFF2-40B4-BE49-F238E27FC236}">
                    <a16:creationId xmlns:a16="http://schemas.microsoft.com/office/drawing/2014/main" id="{F65AF728-36DD-4250-9939-B5B60A5100CF}"/>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7">
                <a:extLst>
                  <a:ext uri="{FF2B5EF4-FFF2-40B4-BE49-F238E27FC236}">
                    <a16:creationId xmlns:a16="http://schemas.microsoft.com/office/drawing/2014/main" id="{1B8C579F-E2C6-4257-BD75-244D30DF6C6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9">
                <a:extLst>
                  <a:ext uri="{FF2B5EF4-FFF2-40B4-BE49-F238E27FC236}">
                    <a16:creationId xmlns:a16="http://schemas.microsoft.com/office/drawing/2014/main" id="{362E7BED-555E-4672-91F0-3772EC8EC89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0">
                <a:extLst>
                  <a:ext uri="{FF2B5EF4-FFF2-40B4-BE49-F238E27FC236}">
                    <a16:creationId xmlns:a16="http://schemas.microsoft.com/office/drawing/2014/main" id="{D88A1308-DBCB-412E-AC8B-714CF83E2C2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1">
                <a:extLst>
                  <a:ext uri="{FF2B5EF4-FFF2-40B4-BE49-F238E27FC236}">
                    <a16:creationId xmlns:a16="http://schemas.microsoft.com/office/drawing/2014/main" id="{8586398E-F0C8-43FF-B12B-6AD7DA91CE6C}"/>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2">
                <a:extLst>
                  <a:ext uri="{FF2B5EF4-FFF2-40B4-BE49-F238E27FC236}">
                    <a16:creationId xmlns:a16="http://schemas.microsoft.com/office/drawing/2014/main" id="{97F3FC30-61BF-403B-B2A0-11D442043983}"/>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3">
                <a:extLst>
                  <a:ext uri="{FF2B5EF4-FFF2-40B4-BE49-F238E27FC236}">
                    <a16:creationId xmlns:a16="http://schemas.microsoft.com/office/drawing/2014/main" id="{A82142A1-935B-44CA-8557-39E4786A82B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4">
                <a:extLst>
                  <a:ext uri="{FF2B5EF4-FFF2-40B4-BE49-F238E27FC236}">
                    <a16:creationId xmlns:a16="http://schemas.microsoft.com/office/drawing/2014/main" id="{5CE41EC3-0A0D-46FE-8800-358C28A6C107}"/>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5">
                <a:extLst>
                  <a:ext uri="{FF2B5EF4-FFF2-40B4-BE49-F238E27FC236}">
                    <a16:creationId xmlns:a16="http://schemas.microsoft.com/office/drawing/2014/main" id="{FF660265-D69E-4C14-8DAE-474D332E5BE7}"/>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 name="组合 9">
              <a:extLst>
                <a:ext uri="{FF2B5EF4-FFF2-40B4-BE49-F238E27FC236}">
                  <a16:creationId xmlns:a16="http://schemas.microsoft.com/office/drawing/2014/main" id="{7B9D011C-BB2E-435E-8CFC-8F7B37D67FD7}"/>
                </a:ext>
              </a:extLst>
            </p:cNvPr>
            <p:cNvGrpSpPr/>
            <p:nvPr/>
          </p:nvGrpSpPr>
          <p:grpSpPr>
            <a:xfrm>
              <a:off x="5677149" y="582107"/>
              <a:ext cx="1740187" cy="497339"/>
              <a:chOff x="4606634" y="2048989"/>
              <a:chExt cx="5593843" cy="1598699"/>
            </a:xfrm>
            <a:grpFill/>
          </p:grpSpPr>
          <p:sp>
            <p:nvSpPr>
              <p:cNvPr id="41" name="Freeform 9">
                <a:extLst>
                  <a:ext uri="{FF2B5EF4-FFF2-40B4-BE49-F238E27FC236}">
                    <a16:creationId xmlns:a16="http://schemas.microsoft.com/office/drawing/2014/main" id="{B569EF18-2982-47A9-A7CA-E8045BA2E56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0">
                <a:extLst>
                  <a:ext uri="{FF2B5EF4-FFF2-40B4-BE49-F238E27FC236}">
                    <a16:creationId xmlns:a16="http://schemas.microsoft.com/office/drawing/2014/main" id="{F35B614A-6412-4F1A-8C1E-0A6D2434574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1">
                <a:extLst>
                  <a:ext uri="{FF2B5EF4-FFF2-40B4-BE49-F238E27FC236}">
                    <a16:creationId xmlns:a16="http://schemas.microsoft.com/office/drawing/2014/main" id="{C02EBC3A-E3C2-4F6D-A0BA-B92268860FF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2">
                <a:extLst>
                  <a:ext uri="{FF2B5EF4-FFF2-40B4-BE49-F238E27FC236}">
                    <a16:creationId xmlns:a16="http://schemas.microsoft.com/office/drawing/2014/main" id="{7FFD34FB-F660-47EB-BF1C-336853E54853}"/>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3">
                <a:extLst>
                  <a:ext uri="{FF2B5EF4-FFF2-40B4-BE49-F238E27FC236}">
                    <a16:creationId xmlns:a16="http://schemas.microsoft.com/office/drawing/2014/main" id="{E09D05C3-AF8E-4D48-BC84-C1B36AFE9E2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4">
                <a:extLst>
                  <a:ext uri="{FF2B5EF4-FFF2-40B4-BE49-F238E27FC236}">
                    <a16:creationId xmlns:a16="http://schemas.microsoft.com/office/drawing/2014/main" id="{EC942E72-CDDF-47AE-A4AC-3BEFCCB0842B}"/>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5">
                <a:extLst>
                  <a:ext uri="{FF2B5EF4-FFF2-40B4-BE49-F238E27FC236}">
                    <a16:creationId xmlns:a16="http://schemas.microsoft.com/office/drawing/2014/main" id="{566F96D4-870F-42E9-A601-A078372541A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6">
                <a:extLst>
                  <a:ext uri="{FF2B5EF4-FFF2-40B4-BE49-F238E27FC236}">
                    <a16:creationId xmlns:a16="http://schemas.microsoft.com/office/drawing/2014/main" id="{B6A0629A-EA91-4FF1-89DE-2246CD1F4107}"/>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4">
                <a:extLst>
                  <a:ext uri="{FF2B5EF4-FFF2-40B4-BE49-F238E27FC236}">
                    <a16:creationId xmlns:a16="http://schemas.microsoft.com/office/drawing/2014/main" id="{F951B2AE-A391-4ADF-9333-B24EE6F79EC4}"/>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6">
                <a:extLst>
                  <a:ext uri="{FF2B5EF4-FFF2-40B4-BE49-F238E27FC236}">
                    <a16:creationId xmlns:a16="http://schemas.microsoft.com/office/drawing/2014/main" id="{39C855A7-869C-43DD-AA04-9CF536FE4B41}"/>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8">
                <a:extLst>
                  <a:ext uri="{FF2B5EF4-FFF2-40B4-BE49-F238E27FC236}">
                    <a16:creationId xmlns:a16="http://schemas.microsoft.com/office/drawing/2014/main" id="{BBC87B93-26E2-423F-9940-32A02487B4D1}"/>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36">
                <a:extLst>
                  <a:ext uri="{FF2B5EF4-FFF2-40B4-BE49-F238E27FC236}">
                    <a16:creationId xmlns:a16="http://schemas.microsoft.com/office/drawing/2014/main" id="{4F1B4E19-F798-4D05-9467-690831EF4FD7}"/>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E309D4C0-7EAD-4D49-9C2E-5C0EC9CDB333}"/>
                </a:ext>
              </a:extLst>
            </p:cNvPr>
            <p:cNvGrpSpPr/>
            <p:nvPr/>
          </p:nvGrpSpPr>
          <p:grpSpPr>
            <a:xfrm>
              <a:off x="4774665" y="527202"/>
              <a:ext cx="779396" cy="777580"/>
              <a:chOff x="2105799" y="20055838"/>
              <a:chExt cx="6748090" cy="6732363"/>
            </a:xfrm>
            <a:grpFill/>
          </p:grpSpPr>
          <p:sp>
            <p:nvSpPr>
              <p:cNvPr id="12" name="Freeform 8">
                <a:extLst>
                  <a:ext uri="{FF2B5EF4-FFF2-40B4-BE49-F238E27FC236}">
                    <a16:creationId xmlns:a16="http://schemas.microsoft.com/office/drawing/2014/main" id="{B14AFCB7-FA92-4CC7-9960-100B39F4EC9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ABFA2F23-9EEE-416E-8CE4-6480D5D84DCB}"/>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59905DA2-C564-401D-BB3C-BCADEAF86F7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3DED79E0-5F1C-4A8A-9EC3-6B8865C42CA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082F9CBF-8FCF-48A7-94AB-B1D9803FBA7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8C73118C-6384-4B23-B518-0B789401C84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4EF9D537-1365-4453-B8E2-2FBC585DA89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2BCEF9BA-5430-40C4-9D83-78CE3A4AA8F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D5B3CA08-DA8A-42ED-8710-F5944D85C83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B315F1C0-4769-4896-9BAD-B249BBDFED6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000EF92-BC4C-4EEA-A26B-472BF46A555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B60B0193-DB4F-41A8-B4BC-7192B6DA8D2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760C39C-92D3-428B-A76D-5D144C2A9D0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4">
                <a:extLst>
                  <a:ext uri="{FF2B5EF4-FFF2-40B4-BE49-F238E27FC236}">
                    <a16:creationId xmlns:a16="http://schemas.microsoft.com/office/drawing/2014/main" id="{AA3F781A-E4E5-49F7-9072-D3DB6E1F4C7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5">
                <a:extLst>
                  <a:ext uri="{FF2B5EF4-FFF2-40B4-BE49-F238E27FC236}">
                    <a16:creationId xmlns:a16="http://schemas.microsoft.com/office/drawing/2014/main" id="{B1A7CCED-1936-4BDE-A749-9E8AEFA2A2CB}"/>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6">
                <a:extLst>
                  <a:ext uri="{FF2B5EF4-FFF2-40B4-BE49-F238E27FC236}">
                    <a16:creationId xmlns:a16="http://schemas.microsoft.com/office/drawing/2014/main" id="{DB3D9C23-95A2-4BC7-B1DE-D2C10C8CEF2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7">
                <a:extLst>
                  <a:ext uri="{FF2B5EF4-FFF2-40B4-BE49-F238E27FC236}">
                    <a16:creationId xmlns:a16="http://schemas.microsoft.com/office/drawing/2014/main" id="{A311B116-4671-44FE-90B7-FFA8723E5CB6}"/>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8">
                <a:extLst>
                  <a:ext uri="{FF2B5EF4-FFF2-40B4-BE49-F238E27FC236}">
                    <a16:creationId xmlns:a16="http://schemas.microsoft.com/office/drawing/2014/main" id="{C85B71DA-0032-4E0A-AE29-248B62EC739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59">
                <a:extLst>
                  <a:ext uri="{FF2B5EF4-FFF2-40B4-BE49-F238E27FC236}">
                    <a16:creationId xmlns:a16="http://schemas.microsoft.com/office/drawing/2014/main" id="{D227E631-A54F-4C17-ABA0-ACBE943D775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0">
                <a:extLst>
                  <a:ext uri="{FF2B5EF4-FFF2-40B4-BE49-F238E27FC236}">
                    <a16:creationId xmlns:a16="http://schemas.microsoft.com/office/drawing/2014/main" id="{76705444-03A9-419B-96FF-15ADD6C93E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1">
                <a:extLst>
                  <a:ext uri="{FF2B5EF4-FFF2-40B4-BE49-F238E27FC236}">
                    <a16:creationId xmlns:a16="http://schemas.microsoft.com/office/drawing/2014/main" id="{31EED31B-7C8B-436C-947C-8C90C6BE5A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2">
                <a:extLst>
                  <a:ext uri="{FF2B5EF4-FFF2-40B4-BE49-F238E27FC236}">
                    <a16:creationId xmlns:a16="http://schemas.microsoft.com/office/drawing/2014/main" id="{33AD6C8D-5D1A-4A45-8FE0-D6F6DC1DA344}"/>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71">
                <a:extLst>
                  <a:ext uri="{FF2B5EF4-FFF2-40B4-BE49-F238E27FC236}">
                    <a16:creationId xmlns:a16="http://schemas.microsoft.com/office/drawing/2014/main" id="{1CF60749-8B36-4783-B0C4-0480E9A2B7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70" name="矩形 69">
            <a:extLst>
              <a:ext uri="{FF2B5EF4-FFF2-40B4-BE49-F238E27FC236}">
                <a16:creationId xmlns:a16="http://schemas.microsoft.com/office/drawing/2014/main" id="{4965E5D9-C6A6-4365-8FA5-6BDD0D690472}"/>
              </a:ext>
            </a:extLst>
          </p:cNvPr>
          <p:cNvSpPr/>
          <p:nvPr/>
        </p:nvSpPr>
        <p:spPr>
          <a:xfrm>
            <a:off x="1633339" y="2779909"/>
            <a:ext cx="665278" cy="45720"/>
          </a:xfrm>
          <a:prstGeom prst="rect">
            <a:avLst/>
          </a:pr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91662251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5 </a:t>
            </a:r>
            <a:r>
              <a:rPr lang="zh-CN" altLang="en-US" dirty="0">
                <a:sym typeface="Arial" panose="020B0604020202020204" pitchFamily="34" charset="0"/>
              </a:rPr>
              <a:t>总结</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404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封闭类形式所代表的空间图式结构的综合体系主要有三个部分</a:t>
            </a:r>
            <a:r>
              <a:rPr lang="en-US" altLang="zh-CN" sz="2000" dirty="0"/>
              <a:t>Componential</a:t>
            </a:r>
            <a:r>
              <a:rPr lang="zh-CN" altLang="en-US" sz="2000" dirty="0"/>
              <a:t>（组成部分）</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t>Compositional</a:t>
            </a:r>
            <a:r>
              <a:rPr lang="zh-CN" altLang="en-US" sz="2000" dirty="0"/>
              <a:t>（构成方式）</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err="1"/>
              <a:t>Augmentive</a:t>
            </a:r>
            <a:endParaRPr lang="en-US" altLang="zh-CN" sz="2000" dirty="0"/>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表示空间结构的闭类形式是表示概念结构的所有闭类形式的子集。因此，可以预期它们会表现出超出空间结构所具有的相同性质。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例如，扩展集有一个</a:t>
            </a:r>
            <a:r>
              <a:rPr lang="en-US" altLang="zh-CN" sz="2000" dirty="0"/>
              <a:t>componential</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的属性，这个组成部分由属于基本概念范畴的基本概念元素组成，这些元素共同构成了一个相对封闭的、普遍可用的清单，各个语言都可以从中得到借鉴；</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一个</a:t>
            </a:r>
            <a:r>
              <a:rPr lang="en-US" altLang="zh-CN" sz="2000" dirty="0"/>
              <a:t>componential</a:t>
            </a:r>
            <a:r>
              <a:rPr lang="zh-CN" altLang="en-US" sz="2000" dirty="0"/>
              <a:t>属性</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，其中某些基本概念被选定，并在概念复合体内的特定关系中被设定，以便用单独的封闭类形式来表示；</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以及一个</a:t>
            </a:r>
            <a:r>
              <a:rPr lang="en-US" altLang="zh-CN" sz="2000" dirty="0" err="1"/>
              <a:t>augmentive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的部分，这些概念复合体可以扩展或变形。</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95552605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5 </a:t>
            </a:r>
            <a:r>
              <a:rPr lang="zh-CN" altLang="en-US" dirty="0">
                <a:sym typeface="Arial" panose="020B0604020202020204" pitchFamily="34" charset="0"/>
              </a:rPr>
              <a:t>总结</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051815"/>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第二章探讨了语言封闭类子系统中的空间结构的基本范畴，根据其所涉及的空间场景的方面，可分为四类：与场景分割有关的部分、单独组成部分的性质、一个组成部分与另一个组成部分的关系以及与空间图式相关联的非几何元素。</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与场景分割有关的部分主要是：</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Figure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Ground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以及外部环境。</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与单个场景组件相关的类别，主要包括：维度、数、运动状态、有界状态、几何类型和固结状态。</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与两个场景组件关系有关的类别，主要包括：相对定向、距离、离散度、定向状态和轮廓</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非几何类别主要包括：力动力学、认知</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情感状态、相对优先级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67845309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5 </a:t>
            </a:r>
            <a:r>
              <a:rPr lang="zh-CN" altLang="en-US" dirty="0">
                <a:sym typeface="Arial" panose="020B0604020202020204" pitchFamily="34" charset="0"/>
              </a:rPr>
              <a:t>总结</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501866" cy="3253711"/>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第三章分析了组合成整体图式的基本元素，指出由封闭类形式表示的空间图式的复杂程度可以从相当简单到非常复杂不等。</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第四章则分析了应用于整体空间图式的性质和过程。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空间图式的泛化主要包括三种：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Magnitude-Neutrality</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Shape-Neutrality</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Bulk-Neutrality</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扩展空间图式的泛化过程主要涉及两个：</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Extendability</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in Ungoverned Dimensions</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Extendability</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across Motive States</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变形空间模式的泛化过程主要包括：</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Stretching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Feature Cancelation</a:t>
            </a:r>
          </a:p>
        </p:txBody>
      </p:sp>
    </p:spTree>
    <p:extLst>
      <p:ext uri="{BB962C8B-B14F-4D97-AF65-F5344CB8AC3E}">
        <p14:creationId xmlns:p14="http://schemas.microsoft.com/office/powerpoint/2010/main" val="373644472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 name="图片 65">
            <a:extLst>
              <a:ext uri="{FF2B5EF4-FFF2-40B4-BE49-F238E27FC236}">
                <a16:creationId xmlns:a16="http://schemas.microsoft.com/office/drawing/2014/main" id="{DF916D8F-0842-4E05-92DF-6B2DC97A2544}"/>
              </a:ext>
            </a:extLst>
          </p:cNvPr>
          <p:cNvPicPr>
            <a:picLocks noChangeAspect="1"/>
          </p:cNvPicPr>
          <p:nvPr/>
        </p:nvPicPr>
        <p:blipFill>
          <a:blip r:embed="rId3"/>
          <a:stretch>
            <a:fillRect/>
          </a:stretch>
        </p:blipFill>
        <p:spPr>
          <a:xfrm>
            <a:off x="0" y="0"/>
            <a:ext cx="12192000" cy="6858000"/>
          </a:xfrm>
          <a:prstGeom prst="rect">
            <a:avLst/>
          </a:prstGeom>
        </p:spPr>
      </p:pic>
      <p:grpSp>
        <p:nvGrpSpPr>
          <p:cNvPr id="5" name="组合 4">
            <a:extLst>
              <a:ext uri="{FF2B5EF4-FFF2-40B4-BE49-F238E27FC236}">
                <a16:creationId xmlns:a16="http://schemas.microsoft.com/office/drawing/2014/main" id="{C4194033-9A36-4C73-85F8-97E35CF266F1}"/>
              </a:ext>
            </a:extLst>
          </p:cNvPr>
          <p:cNvGrpSpPr/>
          <p:nvPr/>
        </p:nvGrpSpPr>
        <p:grpSpPr>
          <a:xfrm>
            <a:off x="5583428" y="1571543"/>
            <a:ext cx="2136277" cy="157242"/>
            <a:chOff x="4616246" y="3878362"/>
            <a:chExt cx="5571416" cy="410087"/>
          </a:xfrm>
          <a:solidFill>
            <a:schemeClr val="tx1">
              <a:alpha val="80000"/>
            </a:schemeClr>
          </a:solidFill>
        </p:grpSpPr>
        <p:sp>
          <p:nvSpPr>
            <p:cNvPr id="43" name="Freeform 17">
              <a:extLst>
                <a:ext uri="{FF2B5EF4-FFF2-40B4-BE49-F238E27FC236}">
                  <a16:creationId xmlns:a16="http://schemas.microsoft.com/office/drawing/2014/main" id="{DA5C1EA5-B5AA-498D-8F34-95332EF3856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8">
              <a:extLst>
                <a:ext uri="{FF2B5EF4-FFF2-40B4-BE49-F238E27FC236}">
                  <a16:creationId xmlns:a16="http://schemas.microsoft.com/office/drawing/2014/main" id="{FAD1EEAB-36E9-4994-B25D-E18ABBF69C12}"/>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9">
              <a:extLst>
                <a:ext uri="{FF2B5EF4-FFF2-40B4-BE49-F238E27FC236}">
                  <a16:creationId xmlns:a16="http://schemas.microsoft.com/office/drawing/2014/main" id="{9744CF76-94B6-48C9-B02F-9F5EBB00954A}"/>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20">
              <a:extLst>
                <a:ext uri="{FF2B5EF4-FFF2-40B4-BE49-F238E27FC236}">
                  <a16:creationId xmlns:a16="http://schemas.microsoft.com/office/drawing/2014/main" id="{0AAEC615-4031-41EE-A15A-2D4F49EE6EEB}"/>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21">
              <a:extLst>
                <a:ext uri="{FF2B5EF4-FFF2-40B4-BE49-F238E27FC236}">
                  <a16:creationId xmlns:a16="http://schemas.microsoft.com/office/drawing/2014/main" id="{00768545-B878-45AB-A2F8-7B2110C5828A}"/>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22">
              <a:extLst>
                <a:ext uri="{FF2B5EF4-FFF2-40B4-BE49-F238E27FC236}">
                  <a16:creationId xmlns:a16="http://schemas.microsoft.com/office/drawing/2014/main" id="{AA19A476-67CE-4DFB-846D-D0EBAF05FE70}"/>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3">
              <a:extLst>
                <a:ext uri="{FF2B5EF4-FFF2-40B4-BE49-F238E27FC236}">
                  <a16:creationId xmlns:a16="http://schemas.microsoft.com/office/drawing/2014/main" id="{24B8ACCD-F635-4671-9DB3-1F2D915238C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5">
              <a:extLst>
                <a:ext uri="{FF2B5EF4-FFF2-40B4-BE49-F238E27FC236}">
                  <a16:creationId xmlns:a16="http://schemas.microsoft.com/office/drawing/2014/main" id="{219D5949-67FA-4D0B-9384-FF4E4E512F85}"/>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7">
              <a:extLst>
                <a:ext uri="{FF2B5EF4-FFF2-40B4-BE49-F238E27FC236}">
                  <a16:creationId xmlns:a16="http://schemas.microsoft.com/office/drawing/2014/main" id="{0BBBD36C-1869-4BBE-A6E5-6A1136E3734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9">
              <a:extLst>
                <a:ext uri="{FF2B5EF4-FFF2-40B4-BE49-F238E27FC236}">
                  <a16:creationId xmlns:a16="http://schemas.microsoft.com/office/drawing/2014/main" id="{92ADD94D-616A-4613-8518-EC1A420D279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30">
              <a:extLst>
                <a:ext uri="{FF2B5EF4-FFF2-40B4-BE49-F238E27FC236}">
                  <a16:creationId xmlns:a16="http://schemas.microsoft.com/office/drawing/2014/main" id="{18BAE089-7567-4752-8B75-019A6534FC95}"/>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31">
              <a:extLst>
                <a:ext uri="{FF2B5EF4-FFF2-40B4-BE49-F238E27FC236}">
                  <a16:creationId xmlns:a16="http://schemas.microsoft.com/office/drawing/2014/main" id="{822061CB-30B0-4D0E-8D1E-A575B06CB75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32">
              <a:extLst>
                <a:ext uri="{FF2B5EF4-FFF2-40B4-BE49-F238E27FC236}">
                  <a16:creationId xmlns:a16="http://schemas.microsoft.com/office/drawing/2014/main" id="{6923FED1-5189-469B-8789-1697E945C6B1}"/>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33">
              <a:extLst>
                <a:ext uri="{FF2B5EF4-FFF2-40B4-BE49-F238E27FC236}">
                  <a16:creationId xmlns:a16="http://schemas.microsoft.com/office/drawing/2014/main" id="{F6DD07CE-4ABC-44C7-BF3F-CD3D37A2B7FE}"/>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34">
              <a:extLst>
                <a:ext uri="{FF2B5EF4-FFF2-40B4-BE49-F238E27FC236}">
                  <a16:creationId xmlns:a16="http://schemas.microsoft.com/office/drawing/2014/main" id="{AEE65BB8-A644-4C27-B024-C2296A554B45}"/>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35">
              <a:extLst>
                <a:ext uri="{FF2B5EF4-FFF2-40B4-BE49-F238E27FC236}">
                  <a16:creationId xmlns:a16="http://schemas.microsoft.com/office/drawing/2014/main" id="{3D7EBE0D-85C7-4DCC-913E-4ED607522666}"/>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6" name="组合 5">
            <a:extLst>
              <a:ext uri="{FF2B5EF4-FFF2-40B4-BE49-F238E27FC236}">
                <a16:creationId xmlns:a16="http://schemas.microsoft.com/office/drawing/2014/main" id="{C7AA8700-5B8D-4AA7-9872-A06CF5653B86}"/>
              </a:ext>
            </a:extLst>
          </p:cNvPr>
          <p:cNvGrpSpPr/>
          <p:nvPr/>
        </p:nvGrpSpPr>
        <p:grpSpPr>
          <a:xfrm>
            <a:off x="5579742" y="870097"/>
            <a:ext cx="2144877" cy="612998"/>
            <a:chOff x="4606634" y="2048989"/>
            <a:chExt cx="5593843" cy="1598699"/>
          </a:xfrm>
          <a:solidFill>
            <a:schemeClr val="accent1">
              <a:alpha val="80000"/>
            </a:schemeClr>
          </a:solidFill>
        </p:grpSpPr>
        <p:sp>
          <p:nvSpPr>
            <p:cNvPr id="31" name="Freeform 9">
              <a:extLst>
                <a:ext uri="{FF2B5EF4-FFF2-40B4-BE49-F238E27FC236}">
                  <a16:creationId xmlns:a16="http://schemas.microsoft.com/office/drawing/2014/main" id="{4EC60C54-2ACB-4594-9B0F-BA0BC9EBE7D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10">
              <a:extLst>
                <a:ext uri="{FF2B5EF4-FFF2-40B4-BE49-F238E27FC236}">
                  <a16:creationId xmlns:a16="http://schemas.microsoft.com/office/drawing/2014/main" id="{DC988CB2-8743-4FB7-B54A-3A86A11A880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11">
              <a:extLst>
                <a:ext uri="{FF2B5EF4-FFF2-40B4-BE49-F238E27FC236}">
                  <a16:creationId xmlns:a16="http://schemas.microsoft.com/office/drawing/2014/main" id="{889040D2-5CF3-4FAA-9695-83111FF94392}"/>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12">
              <a:extLst>
                <a:ext uri="{FF2B5EF4-FFF2-40B4-BE49-F238E27FC236}">
                  <a16:creationId xmlns:a16="http://schemas.microsoft.com/office/drawing/2014/main" id="{B48C6CCD-8AA7-406E-B3F6-785411A15156}"/>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13">
              <a:extLst>
                <a:ext uri="{FF2B5EF4-FFF2-40B4-BE49-F238E27FC236}">
                  <a16:creationId xmlns:a16="http://schemas.microsoft.com/office/drawing/2014/main" id="{F76154F9-D384-487D-9BD1-B0AB37319A9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14">
              <a:extLst>
                <a:ext uri="{FF2B5EF4-FFF2-40B4-BE49-F238E27FC236}">
                  <a16:creationId xmlns:a16="http://schemas.microsoft.com/office/drawing/2014/main" id="{F45ECD20-DD2B-4344-9A91-A2CBD24031B3}"/>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15">
              <a:extLst>
                <a:ext uri="{FF2B5EF4-FFF2-40B4-BE49-F238E27FC236}">
                  <a16:creationId xmlns:a16="http://schemas.microsoft.com/office/drawing/2014/main" id="{FC6DD822-26AD-43D8-B973-318912D1EE9A}"/>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6">
              <a:extLst>
                <a:ext uri="{FF2B5EF4-FFF2-40B4-BE49-F238E27FC236}">
                  <a16:creationId xmlns:a16="http://schemas.microsoft.com/office/drawing/2014/main" id="{44411894-863A-448C-BD68-12EE3D37FADB}"/>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24">
              <a:extLst>
                <a:ext uri="{FF2B5EF4-FFF2-40B4-BE49-F238E27FC236}">
                  <a16:creationId xmlns:a16="http://schemas.microsoft.com/office/drawing/2014/main" id="{D2C4D96E-458A-4F7A-B191-36E481A856E0}"/>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26">
              <a:extLst>
                <a:ext uri="{FF2B5EF4-FFF2-40B4-BE49-F238E27FC236}">
                  <a16:creationId xmlns:a16="http://schemas.microsoft.com/office/drawing/2014/main" id="{2AE7C8D3-7E88-4072-9F9D-E83DBAC4914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28">
              <a:extLst>
                <a:ext uri="{FF2B5EF4-FFF2-40B4-BE49-F238E27FC236}">
                  <a16:creationId xmlns:a16="http://schemas.microsoft.com/office/drawing/2014/main" id="{BD05F4F7-8B4F-4C75-B153-800BBD70E33C}"/>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36">
              <a:extLst>
                <a:ext uri="{FF2B5EF4-FFF2-40B4-BE49-F238E27FC236}">
                  <a16:creationId xmlns:a16="http://schemas.microsoft.com/office/drawing/2014/main" id="{7C14002C-8A0B-479E-B95D-CB3A89BA1D9F}"/>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7" name="组合 6">
            <a:extLst>
              <a:ext uri="{FF2B5EF4-FFF2-40B4-BE49-F238E27FC236}">
                <a16:creationId xmlns:a16="http://schemas.microsoft.com/office/drawing/2014/main" id="{018A7B19-922C-448A-9F8C-D939C02CCACD}"/>
              </a:ext>
            </a:extLst>
          </p:cNvPr>
          <p:cNvGrpSpPr/>
          <p:nvPr/>
        </p:nvGrpSpPr>
        <p:grpSpPr>
          <a:xfrm>
            <a:off x="4467381" y="802424"/>
            <a:ext cx="960649" cy="958410"/>
            <a:chOff x="2105799" y="20055838"/>
            <a:chExt cx="6748090" cy="6732363"/>
          </a:xfrm>
          <a:solidFill>
            <a:schemeClr val="accent1">
              <a:alpha val="80000"/>
            </a:schemeClr>
          </a:solidFill>
        </p:grpSpPr>
        <p:sp>
          <p:nvSpPr>
            <p:cNvPr id="8" name="Freeform 8">
              <a:extLst>
                <a:ext uri="{FF2B5EF4-FFF2-40B4-BE49-F238E27FC236}">
                  <a16:creationId xmlns:a16="http://schemas.microsoft.com/office/drawing/2014/main" id="{B29DD89C-171E-47CB-B798-7FF92393129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9" name="Freeform 42">
              <a:extLst>
                <a:ext uri="{FF2B5EF4-FFF2-40B4-BE49-F238E27FC236}">
                  <a16:creationId xmlns:a16="http://schemas.microsoft.com/office/drawing/2014/main" id="{FBFAA6FF-A9C2-4F52-9816-1163F59CC02F}"/>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Freeform 43">
              <a:extLst>
                <a:ext uri="{FF2B5EF4-FFF2-40B4-BE49-F238E27FC236}">
                  <a16:creationId xmlns:a16="http://schemas.microsoft.com/office/drawing/2014/main" id="{75EA6046-4733-4987-9E1B-CC0E5BAF6AF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 name="Freeform 44">
              <a:extLst>
                <a:ext uri="{FF2B5EF4-FFF2-40B4-BE49-F238E27FC236}">
                  <a16:creationId xmlns:a16="http://schemas.microsoft.com/office/drawing/2014/main" id="{FF8E399E-092F-4BA8-AC73-413DB1C95BE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 name="Freeform 45">
              <a:extLst>
                <a:ext uri="{FF2B5EF4-FFF2-40B4-BE49-F238E27FC236}">
                  <a16:creationId xmlns:a16="http://schemas.microsoft.com/office/drawing/2014/main" id="{87F85528-5498-4D9B-8841-13E838540EC0}"/>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6">
              <a:extLst>
                <a:ext uri="{FF2B5EF4-FFF2-40B4-BE49-F238E27FC236}">
                  <a16:creationId xmlns:a16="http://schemas.microsoft.com/office/drawing/2014/main" id="{9BFA7C8C-F069-4F98-9ECC-6251B221A484}"/>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7">
              <a:extLst>
                <a:ext uri="{FF2B5EF4-FFF2-40B4-BE49-F238E27FC236}">
                  <a16:creationId xmlns:a16="http://schemas.microsoft.com/office/drawing/2014/main" id="{03F969F7-D08F-4C67-84E5-51B61236EAD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8">
              <a:extLst>
                <a:ext uri="{FF2B5EF4-FFF2-40B4-BE49-F238E27FC236}">
                  <a16:creationId xmlns:a16="http://schemas.microsoft.com/office/drawing/2014/main" id="{EB4D1AE8-6901-43FD-86AC-4A723B7F77B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9">
              <a:extLst>
                <a:ext uri="{FF2B5EF4-FFF2-40B4-BE49-F238E27FC236}">
                  <a16:creationId xmlns:a16="http://schemas.microsoft.com/office/drawing/2014/main" id="{E1809F74-C7EB-46C4-9BE6-568EFDD2E8B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50">
              <a:extLst>
                <a:ext uri="{FF2B5EF4-FFF2-40B4-BE49-F238E27FC236}">
                  <a16:creationId xmlns:a16="http://schemas.microsoft.com/office/drawing/2014/main" id="{70421039-1F08-4BF4-98C3-911C1CED254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51">
              <a:extLst>
                <a:ext uri="{FF2B5EF4-FFF2-40B4-BE49-F238E27FC236}">
                  <a16:creationId xmlns:a16="http://schemas.microsoft.com/office/drawing/2014/main" id="{050AB307-8FF2-49F1-8772-6D66C41423B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52">
              <a:extLst>
                <a:ext uri="{FF2B5EF4-FFF2-40B4-BE49-F238E27FC236}">
                  <a16:creationId xmlns:a16="http://schemas.microsoft.com/office/drawing/2014/main" id="{481CB47E-8A01-4B9D-8338-BE62F3B2FA6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53">
              <a:extLst>
                <a:ext uri="{FF2B5EF4-FFF2-40B4-BE49-F238E27FC236}">
                  <a16:creationId xmlns:a16="http://schemas.microsoft.com/office/drawing/2014/main" id="{4B30BAB3-4D4D-4A70-B156-91C8BE88D91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4">
              <a:extLst>
                <a:ext uri="{FF2B5EF4-FFF2-40B4-BE49-F238E27FC236}">
                  <a16:creationId xmlns:a16="http://schemas.microsoft.com/office/drawing/2014/main" id="{FAE1862D-B7B9-4B05-A051-FAE9B81B85CE}"/>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55">
              <a:extLst>
                <a:ext uri="{FF2B5EF4-FFF2-40B4-BE49-F238E27FC236}">
                  <a16:creationId xmlns:a16="http://schemas.microsoft.com/office/drawing/2014/main" id="{D24732AA-63E3-4505-93EE-38AB44E542E5}"/>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6">
              <a:extLst>
                <a:ext uri="{FF2B5EF4-FFF2-40B4-BE49-F238E27FC236}">
                  <a16:creationId xmlns:a16="http://schemas.microsoft.com/office/drawing/2014/main" id="{B2D28877-9C8F-46E0-BAA4-20DD322994C2}"/>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7">
              <a:extLst>
                <a:ext uri="{FF2B5EF4-FFF2-40B4-BE49-F238E27FC236}">
                  <a16:creationId xmlns:a16="http://schemas.microsoft.com/office/drawing/2014/main" id="{9B9F42C5-5CA5-422A-A3FD-D37C763C86E8}"/>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8">
              <a:extLst>
                <a:ext uri="{FF2B5EF4-FFF2-40B4-BE49-F238E27FC236}">
                  <a16:creationId xmlns:a16="http://schemas.microsoft.com/office/drawing/2014/main" id="{C4F7A2FC-AB11-4BD8-BFC0-FF029E8CE62E}"/>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9">
              <a:extLst>
                <a:ext uri="{FF2B5EF4-FFF2-40B4-BE49-F238E27FC236}">
                  <a16:creationId xmlns:a16="http://schemas.microsoft.com/office/drawing/2014/main" id="{9AE049B8-13B3-4989-B332-387016041C6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60">
              <a:extLst>
                <a:ext uri="{FF2B5EF4-FFF2-40B4-BE49-F238E27FC236}">
                  <a16:creationId xmlns:a16="http://schemas.microsoft.com/office/drawing/2014/main" id="{F56BCE56-0B0C-493E-B92F-B426AF8682B8}"/>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61">
              <a:extLst>
                <a:ext uri="{FF2B5EF4-FFF2-40B4-BE49-F238E27FC236}">
                  <a16:creationId xmlns:a16="http://schemas.microsoft.com/office/drawing/2014/main" id="{92DEFE7D-585C-4611-BB97-D3E4D517832F}"/>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62">
              <a:extLst>
                <a:ext uri="{FF2B5EF4-FFF2-40B4-BE49-F238E27FC236}">
                  <a16:creationId xmlns:a16="http://schemas.microsoft.com/office/drawing/2014/main" id="{C93C7415-2C51-46D5-BD50-EE868B311A7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71">
              <a:extLst>
                <a:ext uri="{FF2B5EF4-FFF2-40B4-BE49-F238E27FC236}">
                  <a16:creationId xmlns:a16="http://schemas.microsoft.com/office/drawing/2014/main" id="{A42E64D6-D304-4078-A37F-348CF05E42E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61" name="文本框 60">
            <a:extLst>
              <a:ext uri="{FF2B5EF4-FFF2-40B4-BE49-F238E27FC236}">
                <a16:creationId xmlns:a16="http://schemas.microsoft.com/office/drawing/2014/main" id="{3C774809-D5CB-448B-8B38-4D8AA155DD43}"/>
              </a:ext>
            </a:extLst>
          </p:cNvPr>
          <p:cNvSpPr txBox="1"/>
          <p:nvPr/>
        </p:nvSpPr>
        <p:spPr>
          <a:xfrm>
            <a:off x="4776147" y="5686244"/>
            <a:ext cx="2637514"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chemeClr val="tx1">
                    <a:lumMod val="85000"/>
                    <a:lumOff val="15000"/>
                  </a:scheme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张洁 </a:t>
            </a:r>
            <a:r>
              <a:rPr kumimoji="0" lang="en-US" altLang="zh-CN" sz="1800" b="0" i="0" u="none" strike="noStrike" kern="1200" cap="none" spc="0" normalizeH="0" baseline="0" noProof="0" dirty="0">
                <a:ln>
                  <a:noFill/>
                </a:ln>
                <a:solidFill>
                  <a:schemeClr val="tx1">
                    <a:lumMod val="85000"/>
                    <a:lumOff val="15000"/>
                  </a:scheme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12.31</a:t>
            </a:r>
            <a:endParaRPr kumimoji="0" lang="zh-CN" altLang="en-US" sz="1800" b="0" i="0" u="none" strike="noStrike" kern="1200" cap="none" spc="0" normalizeH="0" baseline="0" noProof="0" dirty="0">
              <a:ln>
                <a:noFill/>
              </a:ln>
              <a:solidFill>
                <a:schemeClr val="tx1">
                  <a:lumMod val="85000"/>
                  <a:lumOff val="15000"/>
                </a:scheme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矩形 62">
            <a:extLst>
              <a:ext uri="{FF2B5EF4-FFF2-40B4-BE49-F238E27FC236}">
                <a16:creationId xmlns:a16="http://schemas.microsoft.com/office/drawing/2014/main" id="{EF5ACFD8-76E4-491D-98BC-08380DF3FD76}"/>
              </a:ext>
            </a:extLst>
          </p:cNvPr>
          <p:cNvSpPr/>
          <p:nvPr/>
        </p:nvSpPr>
        <p:spPr>
          <a:xfrm>
            <a:off x="5763361" y="4870019"/>
            <a:ext cx="665278" cy="45720"/>
          </a:xfrm>
          <a:prstGeom prst="rect">
            <a:avLst/>
          </a:prstGeom>
          <a:solidFill>
            <a:srgbClr val="9A0001"/>
          </a:solidFill>
          <a:ln>
            <a:solidFill>
              <a:schemeClr val="accent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矩形 63">
            <a:extLst>
              <a:ext uri="{FF2B5EF4-FFF2-40B4-BE49-F238E27FC236}">
                <a16:creationId xmlns:a16="http://schemas.microsoft.com/office/drawing/2014/main" id="{3622FBDE-D0DB-4544-B352-45B0B77B9D91}"/>
              </a:ext>
            </a:extLst>
          </p:cNvPr>
          <p:cNvSpPr/>
          <p:nvPr/>
        </p:nvSpPr>
        <p:spPr>
          <a:xfrm>
            <a:off x="1454149" y="2788478"/>
            <a:ext cx="9347200"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4000" b="1" spc="300" dirty="0">
                <a:solidFill>
                  <a:schemeClr val="accent1"/>
                </a:solidFill>
                <a:latin typeface="Arial" panose="020B0604020202020204" pitchFamily="34" charset="0"/>
                <a:ea typeface="Microsoft YaHei" panose="020B0503020204020204" pitchFamily="34" charset="-122"/>
                <a:cs typeface="+mn-ea"/>
                <a:sym typeface="Arial" panose="020B0604020202020204" pitchFamily="34" charset="0"/>
              </a:rPr>
              <a:t>Thanks for listening</a:t>
            </a:r>
            <a:r>
              <a:rPr kumimoji="0" lang="zh-CN" altLang="en-US" sz="40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a:t>
            </a:r>
          </a:p>
        </p:txBody>
      </p:sp>
      <p:sp>
        <p:nvSpPr>
          <p:cNvPr id="68" name="矩形 67">
            <a:extLst>
              <a:ext uri="{FF2B5EF4-FFF2-40B4-BE49-F238E27FC236}">
                <a16:creationId xmlns:a16="http://schemas.microsoft.com/office/drawing/2014/main" id="{D504A50A-A505-4F7D-B53D-FECEC782E4BD}"/>
              </a:ext>
            </a:extLst>
          </p:cNvPr>
          <p:cNvSpPr/>
          <p:nvPr/>
        </p:nvSpPr>
        <p:spPr>
          <a:xfrm flipV="1">
            <a:off x="0" y="6802310"/>
            <a:ext cx="12192000" cy="62214"/>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965410538"/>
      </p:ext>
    </p:extLst>
  </p:cSld>
  <p:clrMapOvr>
    <a:masterClrMapping/>
  </p:clrMapOvr>
</p:sld>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panose="020F030202020403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F03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7730</TotalTime>
  <Words>7384</Words>
  <Application>Microsoft Office PowerPoint</Application>
  <PresentationFormat>宽屏</PresentationFormat>
  <Paragraphs>557</Paragraphs>
  <Slides>56</Slides>
  <Notes>56</Notes>
  <HiddenSlides>0</HiddenSlides>
  <MMClips>0</MMClips>
  <ScaleCrop>false</ScaleCrop>
  <HeadingPairs>
    <vt:vector size="6" baseType="variant">
      <vt:variant>
        <vt:lpstr>已用的字体</vt:lpstr>
      </vt:variant>
      <vt:variant>
        <vt:i4>4</vt:i4>
      </vt:variant>
      <vt:variant>
        <vt:lpstr>主题</vt:lpstr>
      </vt:variant>
      <vt:variant>
        <vt:i4>3</vt:i4>
      </vt:variant>
      <vt:variant>
        <vt:lpstr>幻灯片标题</vt:lpstr>
      </vt:variant>
      <vt:variant>
        <vt:i4>56</vt:i4>
      </vt:variant>
    </vt:vector>
  </HeadingPairs>
  <TitlesOfParts>
    <vt:vector size="63" baseType="lpstr">
      <vt:lpstr>等线</vt:lpstr>
      <vt:lpstr>微软雅黑</vt:lpstr>
      <vt:lpstr>Arial</vt:lpstr>
      <vt:lpstr>Wingdings</vt:lpstr>
      <vt:lpstr>自定义设计方案</vt:lpstr>
      <vt:lpstr>1_自定义设计方案</vt:lpstr>
      <vt:lpstr>1_OfficePLUS</vt:lpstr>
      <vt:lpstr>PowerPoint 演示文稿</vt:lpstr>
      <vt:lpstr>PowerPoint 演示文稿</vt:lpstr>
      <vt:lpstr>PowerPoint 演示文稿</vt:lpstr>
      <vt:lpstr>1.1 空间图式系统概述</vt:lpstr>
      <vt:lpstr>1.1 空间图式系统概述</vt:lpstr>
      <vt:lpstr>1.1 空间图式系统概述</vt:lpstr>
      <vt:lpstr>1.1 空间图式系统概述</vt:lpstr>
      <vt:lpstr>1.2 分析对象</vt:lpstr>
      <vt:lpstr>1.2 分析对象</vt:lpstr>
      <vt:lpstr>1.2 分析对象</vt:lpstr>
      <vt:lpstr>PowerPoint 演示文稿</vt:lpstr>
      <vt:lpstr>2.1 确定要素和类别的方法</vt:lpstr>
      <vt:lpstr>2.1 确定要素和类别的方法</vt:lpstr>
      <vt:lpstr>2.1 确定要素和类别的方法</vt:lpstr>
      <vt:lpstr>2.1 确定要素和类别的方法</vt:lpstr>
      <vt:lpstr>2.2 样本类别及其成员要素</vt:lpstr>
      <vt:lpstr>2.2.1 与场景分割相关的类别</vt:lpstr>
      <vt:lpstr>2.2.2 与单个场景组件相关的类别</vt:lpstr>
      <vt:lpstr>2.2.2 与单个场景组件相关的类别</vt:lpstr>
      <vt:lpstr>2.2.2 与单个场景组件相关的类别</vt:lpstr>
      <vt:lpstr>2.2.2 与单个场景组件相关的类别</vt:lpstr>
      <vt:lpstr>2.2.2 与单个场景组件相关的类别</vt:lpstr>
      <vt:lpstr>2.2.2 与单个场景组件相关的类别</vt:lpstr>
      <vt:lpstr>2.2.3 与两个场景组件关系有关的类别</vt:lpstr>
      <vt:lpstr>2.2.3 与两个场景组件关系有关的类别</vt:lpstr>
      <vt:lpstr>2.2.3 与两个场景组件关系有关的类别</vt:lpstr>
      <vt:lpstr>2.2.3 与两个场景组件关系有关的类别</vt:lpstr>
      <vt:lpstr>2.2.3 与两个场景组件关系有关的类别</vt:lpstr>
      <vt:lpstr>2.2.3 与两个场景组件关系有关的类别</vt:lpstr>
      <vt:lpstr>2.2.4 非几何类别</vt:lpstr>
      <vt:lpstr>2.2.4 非几何类别</vt:lpstr>
      <vt:lpstr>2.2.4 非几何类别</vt:lpstr>
      <vt:lpstr>PowerPoint 演示文稿</vt:lpstr>
      <vt:lpstr>3 组合成整体图式的基本元素</vt:lpstr>
      <vt:lpstr>3 组合成整体图式的基本元素</vt:lpstr>
      <vt:lpstr>3 组合成整体图式的基本元素</vt:lpstr>
      <vt:lpstr>3 组合成整体图式的基本元素</vt:lpstr>
      <vt:lpstr>3 组合成整体图式的基本元素</vt:lpstr>
      <vt:lpstr>PowerPoint 演示文稿</vt:lpstr>
      <vt:lpstr>4 应用于整体空间图式的性质和过程</vt:lpstr>
      <vt:lpstr>4.1 空间图式的泛化性质</vt:lpstr>
      <vt:lpstr>4.1 空间图式的泛化性质</vt:lpstr>
      <vt:lpstr>4.1 空间图式的泛化性质</vt:lpstr>
      <vt:lpstr>4.1 空间图式的泛化性质</vt:lpstr>
      <vt:lpstr>4.2 扩展空间图式的泛化过程</vt:lpstr>
      <vt:lpstr>4.2 扩展空间图式的泛化过程</vt:lpstr>
      <vt:lpstr>4.2 扩展空间图式的泛化过程</vt:lpstr>
      <vt:lpstr>4.2 扩展空间图式的泛化过程</vt:lpstr>
      <vt:lpstr>4.2 变形空间模式的泛化过程</vt:lpstr>
      <vt:lpstr>4.2 变形空间模式的泛化过程</vt:lpstr>
      <vt:lpstr>4.2 变形空间模式的泛化过程</vt:lpstr>
      <vt:lpstr>PowerPoint 演示文稿</vt:lpstr>
      <vt:lpstr>5 总结</vt:lpstr>
      <vt:lpstr>5 总结</vt:lpstr>
      <vt:lpstr>5 总结</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#我给母校送模板#</dc:title>
  <dc:creator>田 振宇</dc:creator>
  <cp:keywords>51PPT模板网</cp:keywords>
  <cp:lastModifiedBy>Jie</cp:lastModifiedBy>
  <cp:revision>437</cp:revision>
  <dcterms:created xsi:type="dcterms:W3CDTF">2018-12-09T14:29:24Z</dcterms:created>
  <dcterms:modified xsi:type="dcterms:W3CDTF">2021-05-26T16:54:00Z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ies>
</file>